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332" r:id="rId6"/>
    <p:sldId id="274" r:id="rId7"/>
    <p:sldId id="320" r:id="rId8"/>
    <p:sldId id="260" r:id="rId9"/>
    <p:sldId id="334" r:id="rId10"/>
    <p:sldId id="261" r:id="rId11"/>
    <p:sldId id="327" r:id="rId12"/>
    <p:sldId id="333" r:id="rId13"/>
    <p:sldId id="277" r:id="rId14"/>
    <p:sldId id="266" r:id="rId15"/>
    <p:sldId id="328" r:id="rId16"/>
    <p:sldId id="317" r:id="rId17"/>
    <p:sldId id="304" r:id="rId18"/>
    <p:sldId id="306" r:id="rId19"/>
    <p:sldId id="323" r:id="rId20"/>
    <p:sldId id="324" r:id="rId21"/>
    <p:sldId id="325" r:id="rId22"/>
    <p:sldId id="331" r:id="rId23"/>
    <p:sldId id="313" r:id="rId24"/>
    <p:sldId id="319" r:id="rId25"/>
    <p:sldId id="329" r:id="rId26"/>
    <p:sldId id="330" r:id="rId27"/>
    <p:sldId id="290" r:id="rId28"/>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7955" autoAdjust="0"/>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665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zh-TW" alt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65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65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665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B214D24-80FA-4CC7-8BAA-A7A3AD213308}" type="slidenum">
              <a:rPr lang="zh-TW" altLang="en-US"/>
              <a:pPr/>
              <a:t>‹#›</a:t>
            </a:fld>
            <a:endParaRPr lang="zh-TW"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94399B3D-86D2-4CA6-B792-B19BF7FAA1A4}"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lvl1pPr>
              <a:defRPr/>
            </a:lvl1pPr>
          </a:lstStyle>
          <a:p>
            <a:fld id="{26732001-BAD2-421B-A8EC-28311B26944E}" type="slidenum">
              <a:rPr lang="zh-TW" altLang="en-US"/>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9E3AFFF-7BA0-4615-9315-45E10A1EF2F2}" type="datetime1">
              <a:rPr lang="zh-TW" altLang="en-US"/>
              <a:pPr/>
              <a:t>2021/12/3</a:t>
            </a:fld>
            <a:endParaRPr lang="zh-TW" alt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6" name="Slide Number Placeholder 5"/>
          <p:cNvSpPr>
            <a:spLocks noGrp="1"/>
          </p:cNvSpPr>
          <p:nvPr>
            <p:ph type="sldNum" sz="quarter" idx="12"/>
          </p:nvPr>
        </p:nvSpPr>
        <p:spPr/>
        <p:txBody>
          <a:bodyPr/>
          <a:lstStyle>
            <a:lvl1pPr>
              <a:defRPr/>
            </a:lvl1pPr>
          </a:lstStyle>
          <a:p>
            <a:fld id="{83943F6A-433E-40E1-BBFA-004778369730}" type="slidenum">
              <a:rPr lang="zh-TW" altLang="en-US"/>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73DDADF-FE87-4D54-97D7-B22FBBF16701}" type="datetime1">
              <a:rPr lang="zh-TW" altLang="en-US"/>
              <a:pPr/>
              <a:t>2021/12/3</a:t>
            </a:fld>
            <a:endParaRPr lang="zh-TW" alt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6" name="Slide Number Placeholder 5"/>
          <p:cNvSpPr>
            <a:spLocks noGrp="1"/>
          </p:cNvSpPr>
          <p:nvPr>
            <p:ph type="sldNum" sz="quarter" idx="12"/>
          </p:nvPr>
        </p:nvSpPr>
        <p:spPr/>
        <p:txBody>
          <a:bodyPr/>
          <a:lstStyle>
            <a:lvl1pPr>
              <a:defRPr/>
            </a:lvl1pPr>
          </a:lstStyle>
          <a:p>
            <a:fld id="{CB56ADFE-FBE6-4350-B81B-E66B1B0F831A}" type="slidenum">
              <a:rPr lang="zh-TW" altLang="en-US"/>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1D45464-053F-402A-A1BA-2FFA1DFCD908}"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lvl1pPr>
              <a:defRPr/>
            </a:lvl1pPr>
          </a:lstStyle>
          <a:p>
            <a:fld id="{7461EB48-A401-4439-9FBC-73EC4F3B0A36}" type="slidenum">
              <a:rPr lang="zh-TW" altLang="en-US"/>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FA2321D-B859-46DD-A2E5-81D54BADB285}" type="datetime1">
              <a:rPr lang="zh-TW" altLang="en-US"/>
              <a:pPr/>
              <a:t>2021/12/3</a:t>
            </a:fld>
            <a:endParaRPr lang="zh-TW" alt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6" name="Slide Number Placeholder 5"/>
          <p:cNvSpPr>
            <a:spLocks noGrp="1"/>
          </p:cNvSpPr>
          <p:nvPr>
            <p:ph type="sldNum" sz="quarter" idx="12"/>
          </p:nvPr>
        </p:nvSpPr>
        <p:spPr/>
        <p:txBody>
          <a:bodyPr/>
          <a:lstStyle>
            <a:lvl1pPr>
              <a:defRPr/>
            </a:lvl1pPr>
          </a:lstStyle>
          <a:p>
            <a:fld id="{920ABA78-0CC2-43FC-9969-00D72028955E}" type="slidenum">
              <a:rPr lang="zh-TW" altLang="en-US"/>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AA1958D4-7E3B-4D9B-B128-DEF95E292D34}" type="datetime1">
              <a:rPr lang="zh-TW" altLang="en-US"/>
              <a:pPr/>
              <a:t>2021/12/3</a:t>
            </a:fld>
            <a:endParaRPr lang="zh-TW"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7" name="Slide Number Placeholder 6"/>
          <p:cNvSpPr>
            <a:spLocks noGrp="1"/>
          </p:cNvSpPr>
          <p:nvPr>
            <p:ph type="sldNum" sz="quarter" idx="12"/>
          </p:nvPr>
        </p:nvSpPr>
        <p:spPr/>
        <p:txBody>
          <a:bodyPr/>
          <a:lstStyle>
            <a:lvl1pPr>
              <a:defRPr/>
            </a:lvl1pPr>
          </a:lstStyle>
          <a:p>
            <a:fld id="{3376542B-D777-4A65-A8A8-15F6464E7F05}" type="slidenum">
              <a:rPr lang="zh-TW" altLang="en-US"/>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F7EC017-7D31-48F9-9284-505649E82CFD}" type="datetime1">
              <a:rPr lang="zh-TW" altLang="en-US"/>
              <a:pPr/>
              <a:t>2021/12/3</a:t>
            </a:fld>
            <a:endParaRPr lang="zh-TW" altLang="en-US"/>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9" name="Slide Number Placeholder 8"/>
          <p:cNvSpPr>
            <a:spLocks noGrp="1"/>
          </p:cNvSpPr>
          <p:nvPr>
            <p:ph type="sldNum" sz="quarter" idx="12"/>
          </p:nvPr>
        </p:nvSpPr>
        <p:spPr/>
        <p:txBody>
          <a:bodyPr/>
          <a:lstStyle>
            <a:lvl1pPr>
              <a:defRPr/>
            </a:lvl1pPr>
          </a:lstStyle>
          <a:p>
            <a:fld id="{3B763DF3-F512-4831-9A89-19843CA61612}" type="slidenum">
              <a:rPr lang="zh-TW" altLang="en-US"/>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271C2C56-5CA8-4DD0-A9CF-586178C51AAE}" type="datetime1">
              <a:rPr lang="zh-TW" altLang="en-US"/>
              <a:pPr/>
              <a:t>2021/12/3</a:t>
            </a:fld>
            <a:endParaRPr lang="zh-TW" altLang="en-US"/>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5" name="Slide Number Placeholder 4"/>
          <p:cNvSpPr>
            <a:spLocks noGrp="1"/>
          </p:cNvSpPr>
          <p:nvPr>
            <p:ph type="sldNum" sz="quarter" idx="12"/>
          </p:nvPr>
        </p:nvSpPr>
        <p:spPr/>
        <p:txBody>
          <a:bodyPr/>
          <a:lstStyle>
            <a:lvl1pPr>
              <a:defRPr/>
            </a:lvl1pPr>
          </a:lstStyle>
          <a:p>
            <a:fld id="{731B8B50-40AF-4B7D-B67D-BF03A76E31EF}" type="slidenum">
              <a:rPr lang="zh-TW" altLang="en-US"/>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DF64860-2AC2-42A0-B9EC-ACE979162C22}" type="datetime1">
              <a:rPr lang="zh-TW" altLang="en-US"/>
              <a:pPr/>
              <a:t>2021/12/3</a:t>
            </a:fld>
            <a:endParaRPr lang="zh-TW" altLang="en-US"/>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4" name="Slide Number Placeholder 3"/>
          <p:cNvSpPr>
            <a:spLocks noGrp="1"/>
          </p:cNvSpPr>
          <p:nvPr>
            <p:ph type="sldNum" sz="quarter" idx="12"/>
          </p:nvPr>
        </p:nvSpPr>
        <p:spPr/>
        <p:txBody>
          <a:bodyPr/>
          <a:lstStyle>
            <a:lvl1pPr>
              <a:defRPr/>
            </a:lvl1pPr>
          </a:lstStyle>
          <a:p>
            <a:fld id="{9C0C73D1-8223-4894-8114-29D287C28237}" type="slidenum">
              <a:rPr lang="zh-TW" altLang="en-US"/>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90D357C-90A3-4F78-870B-2F194B8D1106}" type="datetime1">
              <a:rPr lang="zh-TW" altLang="en-US"/>
              <a:pPr/>
              <a:t>2021/12/3</a:t>
            </a:fld>
            <a:endParaRPr lang="zh-TW"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7" name="Slide Number Placeholder 6"/>
          <p:cNvSpPr>
            <a:spLocks noGrp="1"/>
          </p:cNvSpPr>
          <p:nvPr>
            <p:ph type="sldNum" sz="quarter" idx="12"/>
          </p:nvPr>
        </p:nvSpPr>
        <p:spPr/>
        <p:txBody>
          <a:bodyPr/>
          <a:lstStyle>
            <a:lvl1pPr>
              <a:defRPr/>
            </a:lvl1pPr>
          </a:lstStyle>
          <a:p>
            <a:fld id="{9443E369-BF34-4A05-96B4-2151250B53E8}" type="slidenum">
              <a:rPr lang="zh-TW" altLang="en-US"/>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0D2FCF3-3F73-40CC-80AB-15A4C0B08F3B}" type="datetime1">
              <a:rPr lang="zh-TW" altLang="en-US"/>
              <a:pPr/>
              <a:t>2021/12/3</a:t>
            </a:fld>
            <a:endParaRPr lang="zh-TW" alt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r>
              <a:rPr lang="en-US" altLang="zh-TW"/>
              <a:t>Jau-Hwang Wang</a:t>
            </a:r>
          </a:p>
          <a:p>
            <a:r>
              <a:rPr lang="en-US" altLang="zh-TW"/>
              <a:t>Central Police University, Taiwan</a:t>
            </a:r>
          </a:p>
        </p:txBody>
      </p:sp>
      <p:sp>
        <p:nvSpPr>
          <p:cNvPr id="7" name="Slide Number Placeholder 6"/>
          <p:cNvSpPr>
            <a:spLocks noGrp="1"/>
          </p:cNvSpPr>
          <p:nvPr>
            <p:ph type="sldNum" sz="quarter" idx="12"/>
          </p:nvPr>
        </p:nvSpPr>
        <p:spPr/>
        <p:txBody>
          <a:bodyPr/>
          <a:lstStyle>
            <a:lvl1pPr>
              <a:defRPr/>
            </a:lvl1pPr>
          </a:lstStyle>
          <a:p>
            <a:fld id="{95703D36-2DA6-4316-8813-DF0FE8A576FD}" type="slidenum">
              <a:rPr lang="zh-TW" altLang="en-US"/>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zh-TW" altLang="en-US" dirty="0"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zh-TW" altLang="en-US" dirty="0"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lvl1pPr>
          </a:lstStyle>
          <a:p>
            <a:fld id="{3B24CA4C-3440-47D8-9152-9B883214C7CC}" type="datetime1">
              <a:rPr lang="zh-TW" altLang="en-US"/>
              <a:pPr/>
              <a:t>2021/12/3</a:t>
            </a:fld>
            <a:endParaRPr lang="zh-TW"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lvl1pPr>
          </a:lstStyle>
          <a:p>
            <a:fld id="{C69E7055-D63A-450B-AB12-2F1539F8B18F}"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新細明體" pitchFamily="18" charset="-120"/>
        </a:defRPr>
      </a:lvl2pPr>
      <a:lvl3pPr algn="ctr" rtl="0" fontAlgn="base">
        <a:spcBef>
          <a:spcPct val="0"/>
        </a:spcBef>
        <a:spcAft>
          <a:spcPct val="0"/>
        </a:spcAft>
        <a:defRPr kumimoji="1" sz="4400">
          <a:solidFill>
            <a:schemeClr val="tx2"/>
          </a:solidFill>
          <a:latin typeface="Times New Roman" pitchFamily="18" charset="0"/>
          <a:ea typeface="新細明體" pitchFamily="18" charset="-120"/>
        </a:defRPr>
      </a:lvl3pPr>
      <a:lvl4pPr algn="ctr" rtl="0" fontAlgn="base">
        <a:spcBef>
          <a:spcPct val="0"/>
        </a:spcBef>
        <a:spcAft>
          <a:spcPct val="0"/>
        </a:spcAft>
        <a:defRPr kumimoji="1" sz="4400">
          <a:solidFill>
            <a:schemeClr val="tx2"/>
          </a:solidFill>
          <a:latin typeface="Times New Roman" pitchFamily="18" charset="0"/>
          <a:ea typeface="新細明體" pitchFamily="18" charset="-120"/>
        </a:defRPr>
      </a:lvl4pPr>
      <a:lvl5pPr algn="ctr" rtl="0" fontAlgn="base">
        <a:spcBef>
          <a:spcPct val="0"/>
        </a:spcBef>
        <a:spcAft>
          <a:spcPct val="0"/>
        </a:spcAft>
        <a:defRPr kumimoji="1" sz="4400">
          <a:solidFill>
            <a:schemeClr val="tx2"/>
          </a:solidFill>
          <a:latin typeface="Times New Roman" pitchFamily="18" charset="0"/>
          <a:ea typeface="新細明體" pitchFamily="18"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slide" Target="slide3.xml"/></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slide" Target="slide14.xml"/></Relationships>
</file>

<file path=ppt/slides/_rels/slide2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C97A3C-947B-4111-9F64-8450F38AEB68}"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CE58B420-F2B5-40DB-9F45-334838CF23CE}" type="slidenum">
              <a:rPr lang="zh-TW" altLang="en-US"/>
              <a:pPr/>
              <a:t>1</a:t>
            </a:fld>
            <a:endParaRPr lang="zh-TW" altLang="en-US"/>
          </a:p>
        </p:txBody>
      </p:sp>
      <p:sp>
        <p:nvSpPr>
          <p:cNvPr id="5122" name="Rectangle 2"/>
          <p:cNvSpPr>
            <a:spLocks noGrp="1" noChangeArrowheads="1"/>
          </p:cNvSpPr>
          <p:nvPr>
            <p:ph type="ctrTitle"/>
          </p:nvPr>
        </p:nvSpPr>
        <p:spPr>
          <a:xfrm>
            <a:off x="642910" y="1857364"/>
            <a:ext cx="7772400" cy="1143000"/>
          </a:xfrm>
        </p:spPr>
        <p:txBody>
          <a:bodyPr/>
          <a:lstStyle/>
          <a:p>
            <a:r>
              <a:rPr lang="en-US" altLang="zh-TW" dirty="0" smtClean="0"/>
              <a:t>Computer(Cyber) </a:t>
            </a:r>
            <a:r>
              <a:rPr lang="en-US" altLang="zh-TW" dirty="0"/>
              <a:t>Forensics </a:t>
            </a:r>
            <a:r>
              <a:rPr lang="en-US" altLang="zh-TW" dirty="0" smtClean="0"/>
              <a:t/>
            </a:r>
            <a:br>
              <a:rPr lang="en-US" altLang="zh-TW" dirty="0" smtClean="0"/>
            </a:br>
            <a:r>
              <a:rPr lang="en-US" altLang="zh-TW" dirty="0" smtClean="0"/>
              <a:t>– </a:t>
            </a:r>
            <a:r>
              <a:rPr lang="en-US" altLang="zh-TW" dirty="0"/>
              <a:t>An Introduction</a:t>
            </a:r>
          </a:p>
        </p:txBody>
      </p:sp>
      <p:sp>
        <p:nvSpPr>
          <p:cNvPr id="7" name="Subtitle 6"/>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82509E-8AC5-46D1-85C4-429D59BCCE81}"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65E0D298-456D-46CA-A752-DC357ABCFCE8}" type="slidenum">
              <a:rPr lang="zh-TW" altLang="en-US"/>
              <a:pPr/>
              <a:t>10</a:t>
            </a:fld>
            <a:endParaRPr lang="zh-TW" altLang="en-US"/>
          </a:p>
        </p:txBody>
      </p:sp>
      <p:sp>
        <p:nvSpPr>
          <p:cNvPr id="10242" name="Rectangle 2"/>
          <p:cNvSpPr>
            <a:spLocks noGrp="1" noChangeArrowheads="1"/>
          </p:cNvSpPr>
          <p:nvPr>
            <p:ph type="title"/>
          </p:nvPr>
        </p:nvSpPr>
        <p:spPr/>
        <p:txBody>
          <a:bodyPr/>
          <a:lstStyle/>
          <a:p>
            <a:r>
              <a:rPr lang="en-US" altLang="zh-TW"/>
              <a:t>Computer (or Cyber) Forensics </a:t>
            </a:r>
            <a:br>
              <a:rPr lang="en-US" altLang="zh-TW"/>
            </a:br>
            <a:r>
              <a:rPr lang="en-US" altLang="zh-TW" sz="1200"/>
              <a:t>(Warren, G. Kruse ii and Jay G. Heiser, 2002, </a:t>
            </a:r>
            <a:r>
              <a:rPr lang="en-US" altLang="zh-TW" sz="1200" i="1"/>
              <a:t>Computer Forensics – Incident Response Essentials</a:t>
            </a:r>
            <a:r>
              <a:rPr lang="en-US" altLang="zh-TW" sz="1200"/>
              <a:t>, Addison Wesley)</a:t>
            </a:r>
            <a:r>
              <a:rPr lang="en-US" altLang="zh-TW"/>
              <a:t> </a:t>
            </a:r>
          </a:p>
        </p:txBody>
      </p:sp>
      <p:sp>
        <p:nvSpPr>
          <p:cNvPr id="10243" name="Rectangle 3"/>
          <p:cNvSpPr>
            <a:spLocks noGrp="1" noChangeArrowheads="1"/>
          </p:cNvSpPr>
          <p:nvPr>
            <p:ph type="body" idx="1"/>
          </p:nvPr>
        </p:nvSpPr>
        <p:spPr/>
        <p:txBody>
          <a:bodyPr/>
          <a:lstStyle/>
          <a:p>
            <a:pPr>
              <a:lnSpc>
                <a:spcPct val="90000"/>
              </a:lnSpc>
            </a:pPr>
            <a:r>
              <a:rPr lang="en-US" altLang="zh-TW" sz="2800"/>
              <a:t>Definition:</a:t>
            </a:r>
          </a:p>
          <a:p>
            <a:pPr lvl="1">
              <a:lnSpc>
                <a:spcPct val="90000"/>
              </a:lnSpc>
            </a:pPr>
            <a:r>
              <a:rPr lang="en-US" altLang="zh-TW" sz="2400"/>
              <a:t>Preservation, identification, extraction, documentation, and interpretation of computer media for evidentiary and/or root cause analysis using well-defined methodologies and procedures.</a:t>
            </a:r>
          </a:p>
          <a:p>
            <a:pPr>
              <a:lnSpc>
                <a:spcPct val="90000"/>
              </a:lnSpc>
            </a:pPr>
            <a:r>
              <a:rPr lang="en-US" altLang="zh-TW" sz="2800"/>
              <a:t>Methodology:</a:t>
            </a:r>
          </a:p>
          <a:p>
            <a:pPr lvl="1">
              <a:lnSpc>
                <a:spcPct val="90000"/>
              </a:lnSpc>
            </a:pPr>
            <a:r>
              <a:rPr lang="en-US" altLang="zh-TW" sz="2400"/>
              <a:t>Acquire the evidence without altering or damaging the original.</a:t>
            </a:r>
          </a:p>
          <a:p>
            <a:pPr lvl="1">
              <a:lnSpc>
                <a:spcPct val="90000"/>
              </a:lnSpc>
            </a:pPr>
            <a:r>
              <a:rPr lang="en-US" altLang="zh-TW" sz="2400"/>
              <a:t>Authenticate that the recovered evidence is the same as the original seized.</a:t>
            </a:r>
          </a:p>
          <a:p>
            <a:pPr lvl="1">
              <a:lnSpc>
                <a:spcPct val="90000"/>
              </a:lnSpc>
            </a:pPr>
            <a:r>
              <a:rPr lang="en-US" altLang="zh-TW" sz="2400"/>
              <a:t>Analyze the data without modifying it.</a:t>
            </a:r>
          </a:p>
          <a:p>
            <a:pPr lvl="1">
              <a:lnSpc>
                <a:spcPct val="90000"/>
              </a:lnSpc>
              <a:buFontTx/>
              <a:buNone/>
            </a:pPr>
            <a:endParaRPr lang="en-US" altLang="zh-TW"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19150A-1C6E-406E-B74F-97CB9F9A9B1E}"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4ED20C6D-A27B-4CA0-8E73-CDD30944A66A}" type="slidenum">
              <a:rPr lang="zh-TW" altLang="en-US"/>
              <a:pPr/>
              <a:t>11</a:t>
            </a:fld>
            <a:endParaRPr lang="zh-TW" altLang="en-US"/>
          </a:p>
        </p:txBody>
      </p:sp>
      <p:sp>
        <p:nvSpPr>
          <p:cNvPr id="86018" name="Rectangle 2"/>
          <p:cNvSpPr>
            <a:spLocks noGrp="1" noChangeArrowheads="1"/>
          </p:cNvSpPr>
          <p:nvPr>
            <p:ph type="title"/>
          </p:nvPr>
        </p:nvSpPr>
        <p:spPr/>
        <p:txBody>
          <a:bodyPr/>
          <a:lstStyle/>
          <a:p>
            <a:r>
              <a:rPr lang="en-US" altLang="zh-TW"/>
              <a:t>Network Forensics</a:t>
            </a:r>
          </a:p>
        </p:txBody>
      </p:sp>
      <p:sp>
        <p:nvSpPr>
          <p:cNvPr id="86019" name="Rectangle 3"/>
          <p:cNvSpPr>
            <a:spLocks noGrp="1" noChangeArrowheads="1"/>
          </p:cNvSpPr>
          <p:nvPr>
            <p:ph type="body" idx="1"/>
          </p:nvPr>
        </p:nvSpPr>
        <p:spPr/>
        <p:txBody>
          <a:bodyPr/>
          <a:lstStyle/>
          <a:p>
            <a:r>
              <a:rPr lang="en-US" altLang="zh-TW"/>
              <a:t>Definition</a:t>
            </a:r>
          </a:p>
          <a:p>
            <a:pPr lvl="1"/>
            <a:r>
              <a:rPr lang="en-US" altLang="zh-TW"/>
              <a:t>The study of network traffic to search for truth in civil, criminal, and administrative matters to protect users and resources from exploitation, invasion of privacy, and any other crime fostered by the continual expansion of network connectivity.</a:t>
            </a:r>
            <a:r>
              <a:rPr lang="en-US" altLang="zh-TW" sz="2000"/>
              <a:t>(Source: Kevin Mandia &amp; Chris Prosise, Incident response,Osborne/McGraw-Hill, 2001.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2A1CA1-FFEB-4741-8762-9EE0390BA74A}"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A892C1E1-9849-4081-BB6D-EDCBC693AF68}" type="slidenum">
              <a:rPr lang="zh-TW" altLang="en-US"/>
              <a:pPr/>
              <a:t>12</a:t>
            </a:fld>
            <a:endParaRPr lang="zh-TW" altLang="en-US"/>
          </a:p>
        </p:txBody>
      </p:sp>
      <p:sp>
        <p:nvSpPr>
          <p:cNvPr id="93186" name="Rectangle 2"/>
          <p:cNvSpPr>
            <a:spLocks noGrp="1" noChangeArrowheads="1"/>
          </p:cNvSpPr>
          <p:nvPr>
            <p:ph type="title"/>
          </p:nvPr>
        </p:nvSpPr>
        <p:spPr/>
        <p:txBody>
          <a:bodyPr/>
          <a:lstStyle/>
          <a:p>
            <a:r>
              <a:rPr lang="en-US" altLang="zh-TW"/>
              <a:t>Category of Digital Evidence </a:t>
            </a:r>
          </a:p>
        </p:txBody>
      </p:sp>
      <p:sp>
        <p:nvSpPr>
          <p:cNvPr id="93187" name="Rectangle 3"/>
          <p:cNvSpPr>
            <a:spLocks noGrp="1" noChangeArrowheads="1"/>
          </p:cNvSpPr>
          <p:nvPr>
            <p:ph type="body" idx="1"/>
          </p:nvPr>
        </p:nvSpPr>
        <p:spPr/>
        <p:txBody>
          <a:bodyPr/>
          <a:lstStyle/>
          <a:p>
            <a:r>
              <a:rPr lang="en-US" altLang="zh-TW"/>
              <a:t>Hardware</a:t>
            </a:r>
          </a:p>
          <a:p>
            <a:r>
              <a:rPr lang="en-US" altLang="zh-TW"/>
              <a:t>Software</a:t>
            </a:r>
          </a:p>
          <a:p>
            <a:pPr lvl="1"/>
            <a:r>
              <a:rPr lang="en-US" altLang="zh-TW"/>
              <a:t>Data</a:t>
            </a:r>
          </a:p>
          <a:p>
            <a:pPr lvl="1"/>
            <a:r>
              <a:rPr lang="en-US" altLang="zh-TW"/>
              <a:t>Programs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C40FAC-308A-4E3C-8151-CB578CB635E9}"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00C0C89D-F244-466C-8241-89A1DADD083B}" type="slidenum">
              <a:rPr lang="zh-TW" altLang="en-US"/>
              <a:pPr/>
              <a:t>13</a:t>
            </a:fld>
            <a:endParaRPr lang="zh-TW" altLang="en-US"/>
          </a:p>
        </p:txBody>
      </p:sp>
      <p:sp>
        <p:nvSpPr>
          <p:cNvPr id="26626" name="Rectangle 2"/>
          <p:cNvSpPr>
            <a:spLocks noGrp="1" noChangeArrowheads="1"/>
          </p:cNvSpPr>
          <p:nvPr>
            <p:ph type="title"/>
          </p:nvPr>
        </p:nvSpPr>
        <p:spPr/>
        <p:txBody>
          <a:bodyPr/>
          <a:lstStyle/>
          <a:p>
            <a:r>
              <a:rPr lang="en-US" altLang="zh-TW"/>
              <a:t>Digital Evidence</a:t>
            </a:r>
          </a:p>
        </p:txBody>
      </p:sp>
      <p:sp>
        <p:nvSpPr>
          <p:cNvPr id="26627" name="Rectangle 3"/>
          <p:cNvSpPr>
            <a:spLocks noGrp="1" noChangeArrowheads="1"/>
          </p:cNvSpPr>
          <p:nvPr>
            <p:ph type="body" idx="1"/>
          </p:nvPr>
        </p:nvSpPr>
        <p:spPr/>
        <p:txBody>
          <a:bodyPr/>
          <a:lstStyle/>
          <a:p>
            <a:pPr>
              <a:lnSpc>
                <a:spcPct val="90000"/>
              </a:lnSpc>
            </a:pPr>
            <a:r>
              <a:rPr lang="en-US" altLang="zh-TW" sz="2800"/>
              <a:t>Definition</a:t>
            </a:r>
          </a:p>
          <a:p>
            <a:pPr lvl="1">
              <a:lnSpc>
                <a:spcPct val="90000"/>
              </a:lnSpc>
            </a:pPr>
            <a:r>
              <a:rPr lang="en-US" altLang="zh-TW" sz="2400"/>
              <a:t>Digital data that can establish that a crime has been committed or can provide a link between a crime and its victim or a crime and its perpetrator.</a:t>
            </a:r>
            <a:r>
              <a:rPr lang="en-US" altLang="zh-TW" sz="2000"/>
              <a:t>(source: Casey, Eoghan, </a:t>
            </a:r>
            <a:r>
              <a:rPr lang="en-US" altLang="zh-TW" sz="2000" i="1"/>
              <a:t>Digital Evidence and Computer Crime: Forensic Science, Computer and the Internet</a:t>
            </a:r>
            <a:r>
              <a:rPr lang="en-US" altLang="zh-TW" sz="2000"/>
              <a:t>,Academic Press, 2000.)</a:t>
            </a:r>
          </a:p>
          <a:p>
            <a:pPr lvl="1">
              <a:lnSpc>
                <a:spcPct val="90000"/>
              </a:lnSpc>
            </a:pPr>
            <a:r>
              <a:rPr lang="en-US" altLang="zh-TW" sz="2400"/>
              <a:t>Categories</a:t>
            </a:r>
          </a:p>
          <a:p>
            <a:pPr lvl="2">
              <a:lnSpc>
                <a:spcPct val="90000"/>
              </a:lnSpc>
            </a:pPr>
            <a:r>
              <a:rPr lang="en-US" altLang="zh-TW" sz="2000"/>
              <a:t>Text</a:t>
            </a:r>
          </a:p>
          <a:p>
            <a:pPr lvl="2">
              <a:lnSpc>
                <a:spcPct val="90000"/>
              </a:lnSpc>
            </a:pPr>
            <a:r>
              <a:rPr lang="en-US" altLang="zh-TW" sz="2000"/>
              <a:t>Audio</a:t>
            </a:r>
          </a:p>
          <a:p>
            <a:pPr lvl="2">
              <a:lnSpc>
                <a:spcPct val="90000"/>
              </a:lnSpc>
            </a:pPr>
            <a:r>
              <a:rPr lang="en-US" altLang="zh-TW" sz="2000"/>
              <a:t>Image</a:t>
            </a:r>
          </a:p>
          <a:p>
            <a:pPr lvl="2">
              <a:lnSpc>
                <a:spcPct val="90000"/>
              </a:lnSpc>
            </a:pPr>
            <a:r>
              <a:rPr lang="en-US" altLang="zh-TW" sz="2000"/>
              <a:t>Video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1DF9EFC6-655F-4D23-876A-5388B840D022}" type="datetime1">
              <a:rPr lang="zh-TW" altLang="en-US"/>
              <a:pPr/>
              <a:t>2021/12/3</a:t>
            </a:fld>
            <a:endParaRPr lang="zh-TW" altLang="en-US"/>
          </a:p>
        </p:txBody>
      </p:sp>
      <p:sp>
        <p:nvSpPr>
          <p:cNvPr id="8" name="Slide Number Placeholder 5"/>
          <p:cNvSpPr>
            <a:spLocks noGrp="1"/>
          </p:cNvSpPr>
          <p:nvPr>
            <p:ph type="sldNum" sz="quarter" idx="12"/>
          </p:nvPr>
        </p:nvSpPr>
        <p:spPr/>
        <p:txBody>
          <a:bodyPr/>
          <a:lstStyle/>
          <a:p>
            <a:fld id="{F8774C5C-D228-4CAA-BA78-644D2E7F5BA2}" type="slidenum">
              <a:rPr lang="zh-TW" altLang="en-US"/>
              <a:pPr/>
              <a:t>14</a:t>
            </a:fld>
            <a:endParaRPr lang="zh-TW" altLang="en-US"/>
          </a:p>
        </p:txBody>
      </p:sp>
      <p:sp>
        <p:nvSpPr>
          <p:cNvPr id="15362" name="Rectangle 2"/>
          <p:cNvSpPr>
            <a:spLocks noGrp="1" noChangeArrowheads="1"/>
          </p:cNvSpPr>
          <p:nvPr>
            <p:ph type="title"/>
          </p:nvPr>
        </p:nvSpPr>
        <p:spPr/>
        <p:txBody>
          <a:bodyPr/>
          <a:lstStyle/>
          <a:p>
            <a:r>
              <a:rPr lang="en-US" altLang="zh-TW"/>
              <a:t>Where Evidence Resides</a:t>
            </a:r>
            <a:endParaRPr lang="zh-TW" altLang="en-US"/>
          </a:p>
        </p:txBody>
      </p:sp>
      <p:sp>
        <p:nvSpPr>
          <p:cNvPr id="15363" name="Rectangle 3"/>
          <p:cNvSpPr>
            <a:spLocks noGrp="1" noChangeArrowheads="1"/>
          </p:cNvSpPr>
          <p:nvPr>
            <p:ph type="body" idx="1"/>
          </p:nvPr>
        </p:nvSpPr>
        <p:spPr/>
        <p:txBody>
          <a:bodyPr/>
          <a:lstStyle/>
          <a:p>
            <a:pPr>
              <a:lnSpc>
                <a:spcPct val="90000"/>
              </a:lnSpc>
            </a:pPr>
            <a:r>
              <a:rPr lang="en-US" altLang="zh-TW" sz="2800"/>
              <a:t>Computer systems</a:t>
            </a:r>
          </a:p>
          <a:p>
            <a:pPr lvl="1">
              <a:lnSpc>
                <a:spcPct val="90000"/>
              </a:lnSpc>
            </a:pPr>
            <a:r>
              <a:rPr lang="en-US" altLang="zh-TW" sz="2400"/>
              <a:t>Logical file system</a:t>
            </a:r>
          </a:p>
          <a:p>
            <a:pPr lvl="2">
              <a:lnSpc>
                <a:spcPct val="90000"/>
              </a:lnSpc>
            </a:pPr>
            <a:r>
              <a:rPr lang="en-US" altLang="zh-TW" sz="2000"/>
              <a:t>File system</a:t>
            </a:r>
          </a:p>
          <a:p>
            <a:pPr lvl="3">
              <a:lnSpc>
                <a:spcPct val="90000"/>
              </a:lnSpc>
            </a:pPr>
            <a:r>
              <a:rPr lang="en-US" altLang="zh-TW" sz="1800"/>
              <a:t>Files, directories and folders, FAT, Clusters, Partitions, Sectors</a:t>
            </a:r>
          </a:p>
          <a:p>
            <a:pPr lvl="2">
              <a:lnSpc>
                <a:spcPct val="90000"/>
              </a:lnSpc>
            </a:pPr>
            <a:r>
              <a:rPr lang="en-US" altLang="zh-TW" sz="2000"/>
              <a:t>Random Access memory</a:t>
            </a:r>
          </a:p>
          <a:p>
            <a:pPr lvl="2">
              <a:lnSpc>
                <a:spcPct val="90000"/>
              </a:lnSpc>
            </a:pPr>
            <a:r>
              <a:rPr lang="en-US" altLang="zh-TW" sz="2000"/>
              <a:t>Physical storage media</a:t>
            </a:r>
          </a:p>
          <a:p>
            <a:pPr lvl="3">
              <a:lnSpc>
                <a:spcPct val="90000"/>
              </a:lnSpc>
            </a:pPr>
            <a:r>
              <a:rPr lang="en-US" altLang="zh-TW" sz="1600"/>
              <a:t>magnetic force microscopy can be used to recover data from overwritten area.</a:t>
            </a:r>
            <a:endParaRPr lang="en-US" altLang="zh-TW" sz="1800"/>
          </a:p>
          <a:p>
            <a:pPr lvl="1">
              <a:lnSpc>
                <a:spcPct val="90000"/>
              </a:lnSpc>
            </a:pPr>
            <a:r>
              <a:rPr lang="en-US" altLang="zh-TW" sz="2400"/>
              <a:t>Slack space</a:t>
            </a:r>
          </a:p>
          <a:p>
            <a:pPr lvl="2">
              <a:lnSpc>
                <a:spcPct val="90000"/>
              </a:lnSpc>
            </a:pPr>
            <a:r>
              <a:rPr lang="en-US" altLang="zh-TW" sz="2000"/>
              <a:t> space allocated to file but not actually used due to internal fragmentation.</a:t>
            </a:r>
          </a:p>
          <a:p>
            <a:pPr lvl="1">
              <a:lnSpc>
                <a:spcPct val="90000"/>
              </a:lnSpc>
            </a:pPr>
            <a:r>
              <a:rPr lang="en-US" altLang="zh-TW" sz="2400"/>
              <a:t>Unallocated space</a:t>
            </a:r>
          </a:p>
        </p:txBody>
      </p:sp>
      <p:sp>
        <p:nvSpPr>
          <p:cNvPr id="15364" name="AutoShape 4">
            <a:hlinkClick r:id="rId2" action="ppaction://hlinksldjump"/>
          </p:cNvPr>
          <p:cNvSpPr>
            <a:spLocks noChangeArrowheads="1"/>
          </p:cNvSpPr>
          <p:nvPr/>
        </p:nvSpPr>
        <p:spPr bwMode="auto">
          <a:xfrm>
            <a:off x="3657600" y="5257800"/>
            <a:ext cx="609600" cy="381000"/>
          </a:xfrm>
          <a:prstGeom prst="rightArrow">
            <a:avLst>
              <a:gd name="adj1" fmla="val 50000"/>
              <a:gd name="adj2" fmla="val 40000"/>
            </a:avLst>
          </a:prstGeom>
          <a:solidFill>
            <a:schemeClr val="accent1"/>
          </a:solidFill>
          <a:ln w="9525">
            <a:solidFill>
              <a:schemeClr val="tx1"/>
            </a:solidFill>
            <a:miter lim="800000"/>
            <a:headEnd/>
            <a:tailEnd/>
          </a:ln>
          <a:effectLst/>
        </p:spPr>
        <p:txBody>
          <a:bodyPr wrap="none" anchor="ctr"/>
          <a:lstStyle/>
          <a:p>
            <a:endParaRPr lang="en-US"/>
          </a:p>
        </p:txBody>
      </p:sp>
      <p:sp>
        <p:nvSpPr>
          <p:cNvPr id="15365" name="AutoShape 5">
            <a:hlinkClick r:id="rId3" action="ppaction://hlinksldjump"/>
          </p:cNvPr>
          <p:cNvSpPr>
            <a:spLocks noChangeArrowheads="1"/>
          </p:cNvSpPr>
          <p:nvPr/>
        </p:nvSpPr>
        <p:spPr bwMode="auto">
          <a:xfrm>
            <a:off x="4724400" y="3429000"/>
            <a:ext cx="533400" cy="457200"/>
          </a:xfrm>
          <a:prstGeom prst="rightArrow">
            <a:avLst>
              <a:gd name="adj1" fmla="val 50000"/>
              <a:gd name="adj2" fmla="val 29167"/>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279969-41FB-4EF3-8543-2A0D464891CC}"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80CA103E-9413-4FA4-9244-6D94A3AD0FD0}" type="slidenum">
              <a:rPr lang="zh-TW" altLang="en-US"/>
              <a:pPr/>
              <a:t>15</a:t>
            </a:fld>
            <a:endParaRPr lang="zh-TW" altLang="en-US"/>
          </a:p>
        </p:txBody>
      </p:sp>
      <p:sp>
        <p:nvSpPr>
          <p:cNvPr id="88066" name="Rectangle 2"/>
          <p:cNvSpPr>
            <a:spLocks noGrp="1" noChangeArrowheads="1"/>
          </p:cNvSpPr>
          <p:nvPr>
            <p:ph type="title"/>
          </p:nvPr>
        </p:nvSpPr>
        <p:spPr/>
        <p:txBody>
          <a:bodyPr/>
          <a:lstStyle/>
          <a:p>
            <a:r>
              <a:rPr lang="en-US" altLang="zh-TW"/>
              <a:t>Where Evidence Resides (continued)</a:t>
            </a:r>
            <a:endParaRPr lang="zh-TW" altLang="en-US"/>
          </a:p>
        </p:txBody>
      </p:sp>
      <p:sp>
        <p:nvSpPr>
          <p:cNvPr id="88067" name="Rectangle 3"/>
          <p:cNvSpPr>
            <a:spLocks noGrp="1" noChangeArrowheads="1"/>
          </p:cNvSpPr>
          <p:nvPr>
            <p:ph type="body" idx="1"/>
          </p:nvPr>
        </p:nvSpPr>
        <p:spPr/>
        <p:txBody>
          <a:bodyPr/>
          <a:lstStyle/>
          <a:p>
            <a:r>
              <a:rPr lang="en-US" altLang="zh-TW"/>
              <a:t>Computer networks. </a:t>
            </a:r>
          </a:p>
          <a:p>
            <a:pPr lvl="1"/>
            <a:r>
              <a:rPr lang="en-US" altLang="zh-TW"/>
              <a:t>Application Layer</a:t>
            </a:r>
          </a:p>
          <a:p>
            <a:pPr lvl="1"/>
            <a:r>
              <a:rPr lang="en-US" altLang="zh-TW"/>
              <a:t>Transportation Layer</a:t>
            </a:r>
          </a:p>
          <a:p>
            <a:pPr lvl="1"/>
            <a:r>
              <a:rPr lang="en-US" altLang="zh-TW"/>
              <a:t>Network Layer</a:t>
            </a:r>
          </a:p>
          <a:p>
            <a:pPr lvl="1"/>
            <a:r>
              <a:rPr lang="en-US" altLang="zh-TW"/>
              <a:t>Data Link Layer</a:t>
            </a:r>
          </a:p>
          <a:p>
            <a:endParaRPr lang="zh-TW"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73A36B-2B8B-41C0-87CA-94F4C8AA5F6A}"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CE39DD99-1189-4E69-87A1-BD0C44B00489}" type="slidenum">
              <a:rPr lang="zh-TW" altLang="en-US"/>
              <a:pPr/>
              <a:t>16</a:t>
            </a:fld>
            <a:endParaRPr lang="zh-TW" altLang="en-US"/>
          </a:p>
        </p:txBody>
      </p:sp>
      <p:sp>
        <p:nvSpPr>
          <p:cNvPr id="72706" name="Rectangle 2"/>
          <p:cNvSpPr>
            <a:spLocks noGrp="1" noChangeArrowheads="1"/>
          </p:cNvSpPr>
          <p:nvPr>
            <p:ph type="title"/>
          </p:nvPr>
        </p:nvSpPr>
        <p:spPr/>
        <p:txBody>
          <a:bodyPr/>
          <a:lstStyle/>
          <a:p>
            <a:r>
              <a:rPr lang="en-US" altLang="zh-TW"/>
              <a:t>Evidence on Application Layer</a:t>
            </a:r>
          </a:p>
        </p:txBody>
      </p:sp>
      <p:sp>
        <p:nvSpPr>
          <p:cNvPr id="72707" name="Rectangle 3"/>
          <p:cNvSpPr>
            <a:spLocks noGrp="1" noChangeArrowheads="1"/>
          </p:cNvSpPr>
          <p:nvPr>
            <p:ph type="body" idx="1"/>
          </p:nvPr>
        </p:nvSpPr>
        <p:spPr/>
        <p:txBody>
          <a:bodyPr/>
          <a:lstStyle/>
          <a:p>
            <a:r>
              <a:rPr lang="en-US" altLang="zh-TW" dirty="0"/>
              <a:t>Web pages, Online documents.</a:t>
            </a:r>
          </a:p>
          <a:p>
            <a:r>
              <a:rPr lang="en-US" altLang="zh-TW" dirty="0"/>
              <a:t>E-Mail messages.</a:t>
            </a:r>
          </a:p>
          <a:p>
            <a:r>
              <a:rPr lang="en-US" altLang="zh-TW" dirty="0"/>
              <a:t>News group archives.</a:t>
            </a:r>
          </a:p>
          <a:p>
            <a:r>
              <a:rPr lang="en-US" altLang="zh-TW" dirty="0"/>
              <a:t>Archive files.</a:t>
            </a:r>
          </a:p>
          <a:p>
            <a:r>
              <a:rPr lang="en-US" altLang="zh-TW" dirty="0"/>
              <a:t>Chat room archives.</a:t>
            </a:r>
          </a:p>
          <a:p>
            <a:r>
              <a:rPr lang="en-US" altLang="zh-TW" dirty="0"/>
              <a:t>…</a:t>
            </a:r>
          </a:p>
          <a:p>
            <a:endParaRPr lang="en-US" altLang="zh-TW" dirty="0"/>
          </a:p>
          <a:p>
            <a:endParaRPr lang="en-US" altLang="zh-TW"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2"/>
          <p:cNvSpPr>
            <a:spLocks noGrp="1"/>
          </p:cNvSpPr>
          <p:nvPr>
            <p:ph type="dt" sz="half" idx="10"/>
          </p:nvPr>
        </p:nvSpPr>
        <p:spPr/>
        <p:txBody>
          <a:bodyPr/>
          <a:lstStyle/>
          <a:p>
            <a:fld id="{DC11D9EC-676C-4EA4-9C5D-D71730206E5F}" type="datetime1">
              <a:rPr lang="zh-TW" altLang="en-US"/>
              <a:pPr/>
              <a:t>2021/12/3</a:t>
            </a:fld>
            <a:endParaRPr lang="zh-TW" altLang="en-US"/>
          </a:p>
        </p:txBody>
      </p:sp>
      <p:sp>
        <p:nvSpPr>
          <p:cNvPr id="27" name="Slide Number Placeholder 4"/>
          <p:cNvSpPr>
            <a:spLocks noGrp="1"/>
          </p:cNvSpPr>
          <p:nvPr>
            <p:ph type="sldNum" sz="quarter" idx="12"/>
          </p:nvPr>
        </p:nvSpPr>
        <p:spPr/>
        <p:txBody>
          <a:bodyPr/>
          <a:lstStyle/>
          <a:p>
            <a:fld id="{CA94466A-1AD9-4190-ABB4-6F6F1B9A1B24}" type="slidenum">
              <a:rPr lang="zh-TW" altLang="en-US"/>
              <a:pPr/>
              <a:t>17</a:t>
            </a:fld>
            <a:endParaRPr lang="zh-TW" altLang="en-US"/>
          </a:p>
        </p:txBody>
      </p:sp>
      <p:sp>
        <p:nvSpPr>
          <p:cNvPr id="55298" name="Rectangle 2"/>
          <p:cNvSpPr>
            <a:spLocks noGrp="1" noChangeArrowheads="1"/>
          </p:cNvSpPr>
          <p:nvPr>
            <p:ph type="title"/>
          </p:nvPr>
        </p:nvSpPr>
        <p:spPr>
          <a:xfrm>
            <a:off x="685800" y="228600"/>
            <a:ext cx="7772400" cy="1295400"/>
          </a:xfrm>
        </p:spPr>
        <p:txBody>
          <a:bodyPr/>
          <a:lstStyle/>
          <a:p>
            <a:r>
              <a:rPr lang="en-US" altLang="zh-TW"/>
              <a:t>Evidence on Transport and Network Layers</a:t>
            </a:r>
            <a:endParaRPr lang="en-US" altLang="zh-TW" sz="3200"/>
          </a:p>
        </p:txBody>
      </p:sp>
      <p:sp>
        <p:nvSpPr>
          <p:cNvPr id="55299" name="computr2"/>
          <p:cNvSpPr>
            <a:spLocks noEditPoints="1" noChangeArrowheads="1"/>
          </p:cNvSpPr>
          <p:nvPr/>
        </p:nvSpPr>
        <p:spPr bwMode="auto">
          <a:xfrm>
            <a:off x="381000" y="3886200"/>
            <a:ext cx="838200" cy="12954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55300" name="modem"/>
          <p:cNvSpPr>
            <a:spLocks noEditPoints="1" noChangeArrowheads="1"/>
          </p:cNvSpPr>
          <p:nvPr/>
        </p:nvSpPr>
        <p:spPr bwMode="auto">
          <a:xfrm>
            <a:off x="1676400" y="3657600"/>
            <a:ext cx="838200" cy="4572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55301" name="server"/>
          <p:cNvSpPr>
            <a:spLocks noEditPoints="1" noChangeArrowheads="1"/>
          </p:cNvSpPr>
          <p:nvPr/>
        </p:nvSpPr>
        <p:spPr bwMode="auto">
          <a:xfrm>
            <a:off x="3352800" y="2743200"/>
            <a:ext cx="990600" cy="14478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headEnd/>
            <a:tailEnd/>
          </a:ln>
        </p:spPr>
        <p:txBody>
          <a:bodyPr/>
          <a:lstStyle/>
          <a:p>
            <a:endParaRPr lang="en-US"/>
          </a:p>
        </p:txBody>
      </p:sp>
      <p:sp>
        <p:nvSpPr>
          <p:cNvPr id="55302" name="tower"/>
          <p:cNvSpPr>
            <a:spLocks noEditPoints="1" noChangeArrowheads="1"/>
          </p:cNvSpPr>
          <p:nvPr/>
        </p:nvSpPr>
        <p:spPr bwMode="auto">
          <a:xfrm>
            <a:off x="5029200" y="3352800"/>
            <a:ext cx="685800" cy="15240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5303" name="tower"/>
          <p:cNvSpPr>
            <a:spLocks noEditPoints="1" noChangeArrowheads="1"/>
          </p:cNvSpPr>
          <p:nvPr/>
        </p:nvSpPr>
        <p:spPr bwMode="auto">
          <a:xfrm>
            <a:off x="6400800" y="3276600"/>
            <a:ext cx="609600" cy="17526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5304" name="computr2"/>
          <p:cNvSpPr>
            <a:spLocks noEditPoints="1" noChangeArrowheads="1"/>
          </p:cNvSpPr>
          <p:nvPr/>
        </p:nvSpPr>
        <p:spPr bwMode="auto">
          <a:xfrm>
            <a:off x="7924800" y="3886200"/>
            <a:ext cx="914400" cy="16002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55305" name="Line 9"/>
          <p:cNvSpPr>
            <a:spLocks noChangeShapeType="1"/>
          </p:cNvSpPr>
          <p:nvPr/>
        </p:nvSpPr>
        <p:spPr bwMode="auto">
          <a:xfrm flipV="1">
            <a:off x="1066800" y="3962400"/>
            <a:ext cx="609600" cy="457200"/>
          </a:xfrm>
          <a:prstGeom prst="line">
            <a:avLst/>
          </a:prstGeom>
          <a:noFill/>
          <a:ln w="9525">
            <a:solidFill>
              <a:schemeClr val="tx1"/>
            </a:solidFill>
            <a:round/>
            <a:headEnd/>
            <a:tailEnd/>
          </a:ln>
          <a:effectLst/>
        </p:spPr>
        <p:txBody>
          <a:bodyPr/>
          <a:lstStyle/>
          <a:p>
            <a:endParaRPr lang="en-US"/>
          </a:p>
        </p:txBody>
      </p:sp>
      <p:sp>
        <p:nvSpPr>
          <p:cNvPr id="55306" name="Line 10"/>
          <p:cNvSpPr>
            <a:spLocks noChangeShapeType="1"/>
          </p:cNvSpPr>
          <p:nvPr/>
        </p:nvSpPr>
        <p:spPr bwMode="auto">
          <a:xfrm flipV="1">
            <a:off x="2514600" y="3352800"/>
            <a:ext cx="762000" cy="533400"/>
          </a:xfrm>
          <a:prstGeom prst="line">
            <a:avLst/>
          </a:prstGeom>
          <a:noFill/>
          <a:ln w="9525">
            <a:solidFill>
              <a:schemeClr val="tx1"/>
            </a:solidFill>
            <a:round/>
            <a:headEnd/>
            <a:tailEnd/>
          </a:ln>
          <a:effectLst/>
        </p:spPr>
        <p:txBody>
          <a:bodyPr/>
          <a:lstStyle/>
          <a:p>
            <a:endParaRPr lang="en-US"/>
          </a:p>
        </p:txBody>
      </p:sp>
      <p:sp>
        <p:nvSpPr>
          <p:cNvPr id="55307" name="Line 11"/>
          <p:cNvSpPr>
            <a:spLocks noChangeShapeType="1"/>
          </p:cNvSpPr>
          <p:nvPr/>
        </p:nvSpPr>
        <p:spPr bwMode="auto">
          <a:xfrm>
            <a:off x="4343400" y="3429000"/>
            <a:ext cx="685800" cy="609600"/>
          </a:xfrm>
          <a:prstGeom prst="line">
            <a:avLst/>
          </a:prstGeom>
          <a:noFill/>
          <a:ln w="9525">
            <a:solidFill>
              <a:schemeClr val="tx1"/>
            </a:solidFill>
            <a:round/>
            <a:headEnd/>
            <a:tailEnd/>
          </a:ln>
          <a:effectLst/>
        </p:spPr>
        <p:txBody>
          <a:bodyPr/>
          <a:lstStyle/>
          <a:p>
            <a:endParaRPr lang="en-US"/>
          </a:p>
        </p:txBody>
      </p:sp>
      <p:sp>
        <p:nvSpPr>
          <p:cNvPr id="55308" name="Line 12"/>
          <p:cNvSpPr>
            <a:spLocks noChangeShapeType="1"/>
          </p:cNvSpPr>
          <p:nvPr/>
        </p:nvSpPr>
        <p:spPr bwMode="auto">
          <a:xfrm>
            <a:off x="5715000" y="3962400"/>
            <a:ext cx="685800" cy="152400"/>
          </a:xfrm>
          <a:prstGeom prst="line">
            <a:avLst/>
          </a:prstGeom>
          <a:noFill/>
          <a:ln w="9525">
            <a:solidFill>
              <a:schemeClr val="tx1"/>
            </a:solidFill>
            <a:round/>
            <a:headEnd/>
            <a:tailEnd/>
          </a:ln>
          <a:effectLst/>
        </p:spPr>
        <p:txBody>
          <a:bodyPr/>
          <a:lstStyle/>
          <a:p>
            <a:endParaRPr lang="en-US"/>
          </a:p>
        </p:txBody>
      </p:sp>
      <p:sp>
        <p:nvSpPr>
          <p:cNvPr id="55309" name="Line 13"/>
          <p:cNvSpPr>
            <a:spLocks noChangeShapeType="1"/>
          </p:cNvSpPr>
          <p:nvPr/>
        </p:nvSpPr>
        <p:spPr bwMode="auto">
          <a:xfrm>
            <a:off x="7010400" y="4267200"/>
            <a:ext cx="990600" cy="533400"/>
          </a:xfrm>
          <a:prstGeom prst="line">
            <a:avLst/>
          </a:prstGeom>
          <a:noFill/>
          <a:ln w="9525">
            <a:solidFill>
              <a:schemeClr val="tx1"/>
            </a:solidFill>
            <a:round/>
            <a:headEnd/>
            <a:tailEnd/>
          </a:ln>
          <a:effectLst/>
        </p:spPr>
        <p:txBody>
          <a:bodyPr/>
          <a:lstStyle/>
          <a:p>
            <a:endParaRPr lang="en-US"/>
          </a:p>
        </p:txBody>
      </p:sp>
      <p:sp>
        <p:nvSpPr>
          <p:cNvPr id="55310" name="WordArt 14"/>
          <p:cNvSpPr>
            <a:spLocks noChangeArrowheads="1" noChangeShapeType="1" noTextEdit="1"/>
          </p:cNvSpPr>
          <p:nvPr/>
        </p:nvSpPr>
        <p:spPr bwMode="auto">
          <a:xfrm>
            <a:off x="228600" y="5334000"/>
            <a:ext cx="1143000" cy="5334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log files</a:t>
            </a:r>
          </a:p>
          <a:p>
            <a:pPr algn="ctr"/>
            <a:r>
              <a:rPr lang="en-US" sz="3600" kern="10">
                <a:ln w="9525">
                  <a:solidFill>
                    <a:srgbClr val="000000"/>
                  </a:solidFill>
                  <a:round/>
                  <a:headEnd/>
                  <a:tailEnd/>
                </a:ln>
                <a:solidFill>
                  <a:srgbClr val="FFFFFF"/>
                </a:solidFill>
                <a:latin typeface="新細明體"/>
              </a:rPr>
              <a:t>state tables</a:t>
            </a:r>
          </a:p>
        </p:txBody>
      </p:sp>
      <p:sp>
        <p:nvSpPr>
          <p:cNvPr id="55311" name="WordArt 15"/>
          <p:cNvSpPr>
            <a:spLocks noChangeArrowheads="1" noChangeShapeType="1" noTextEdit="1"/>
          </p:cNvSpPr>
          <p:nvPr/>
        </p:nvSpPr>
        <p:spPr bwMode="auto">
          <a:xfrm>
            <a:off x="3048000" y="4343400"/>
            <a:ext cx="1524000" cy="381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log files</a:t>
            </a:r>
          </a:p>
          <a:p>
            <a:pPr algn="ctr"/>
            <a:r>
              <a:rPr lang="en-US" sz="3600" kern="10">
                <a:ln w="9525">
                  <a:solidFill>
                    <a:srgbClr val="000000"/>
                  </a:solidFill>
                  <a:round/>
                  <a:headEnd/>
                  <a:tailEnd/>
                </a:ln>
                <a:solidFill>
                  <a:srgbClr val="FFFFFF"/>
                </a:solidFill>
                <a:latin typeface="新細明體"/>
              </a:rPr>
              <a:t>state tables</a:t>
            </a:r>
          </a:p>
        </p:txBody>
      </p:sp>
      <p:sp>
        <p:nvSpPr>
          <p:cNvPr id="55312" name="WordArt 16"/>
          <p:cNvSpPr>
            <a:spLocks noChangeArrowheads="1" noChangeShapeType="1" noTextEdit="1"/>
          </p:cNvSpPr>
          <p:nvPr/>
        </p:nvSpPr>
        <p:spPr bwMode="auto">
          <a:xfrm>
            <a:off x="7620000" y="5638800"/>
            <a:ext cx="1524000" cy="381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log files</a:t>
            </a:r>
          </a:p>
          <a:p>
            <a:pPr algn="ctr"/>
            <a:r>
              <a:rPr lang="en-US" sz="3600" kern="10">
                <a:ln w="9525">
                  <a:solidFill>
                    <a:srgbClr val="000000"/>
                  </a:solidFill>
                  <a:round/>
                  <a:headEnd/>
                  <a:tailEnd/>
                </a:ln>
                <a:solidFill>
                  <a:srgbClr val="FFFFFF"/>
                </a:solidFill>
                <a:latin typeface="新細明體"/>
              </a:rPr>
              <a:t>state tables</a:t>
            </a:r>
          </a:p>
        </p:txBody>
      </p:sp>
      <p:sp>
        <p:nvSpPr>
          <p:cNvPr id="55313" name="WordArt 17"/>
          <p:cNvSpPr>
            <a:spLocks noChangeArrowheads="1" noChangeShapeType="1" noTextEdit="1"/>
          </p:cNvSpPr>
          <p:nvPr/>
        </p:nvSpPr>
        <p:spPr bwMode="auto">
          <a:xfrm>
            <a:off x="6248400" y="5181600"/>
            <a:ext cx="1524000" cy="381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log files</a:t>
            </a:r>
          </a:p>
          <a:p>
            <a:pPr algn="ctr"/>
            <a:r>
              <a:rPr lang="en-US" sz="3600" kern="10">
                <a:ln w="9525">
                  <a:solidFill>
                    <a:srgbClr val="000000"/>
                  </a:solidFill>
                  <a:round/>
                  <a:headEnd/>
                  <a:tailEnd/>
                </a:ln>
                <a:solidFill>
                  <a:srgbClr val="FFFFFF"/>
                </a:solidFill>
                <a:latin typeface="新細明體"/>
              </a:rPr>
              <a:t>state tables</a:t>
            </a:r>
          </a:p>
        </p:txBody>
      </p:sp>
      <p:sp>
        <p:nvSpPr>
          <p:cNvPr id="55314" name="WordArt 18"/>
          <p:cNvSpPr>
            <a:spLocks noChangeArrowheads="1" noChangeShapeType="1" noTextEdit="1"/>
          </p:cNvSpPr>
          <p:nvPr/>
        </p:nvSpPr>
        <p:spPr bwMode="auto">
          <a:xfrm>
            <a:off x="4419600" y="4953000"/>
            <a:ext cx="1524000" cy="381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log files</a:t>
            </a:r>
          </a:p>
          <a:p>
            <a:pPr algn="ctr"/>
            <a:r>
              <a:rPr lang="en-US" sz="3600" kern="10">
                <a:ln w="9525">
                  <a:solidFill>
                    <a:srgbClr val="000000"/>
                  </a:solidFill>
                  <a:round/>
                  <a:headEnd/>
                  <a:tailEnd/>
                </a:ln>
                <a:solidFill>
                  <a:srgbClr val="FFFFFF"/>
                </a:solidFill>
                <a:latin typeface="新細明體"/>
              </a:rPr>
              <a:t>state tables</a:t>
            </a:r>
          </a:p>
        </p:txBody>
      </p:sp>
      <p:sp>
        <p:nvSpPr>
          <p:cNvPr id="55315" name="WordArt 19"/>
          <p:cNvSpPr>
            <a:spLocks noChangeArrowheads="1" noChangeShapeType="1" noTextEdit="1"/>
          </p:cNvSpPr>
          <p:nvPr/>
        </p:nvSpPr>
        <p:spPr bwMode="auto">
          <a:xfrm>
            <a:off x="1447800" y="3200400"/>
            <a:ext cx="914400" cy="381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modem</a:t>
            </a:r>
          </a:p>
        </p:txBody>
      </p:sp>
      <p:sp>
        <p:nvSpPr>
          <p:cNvPr id="55316" name="WordArt 20"/>
          <p:cNvSpPr>
            <a:spLocks noChangeArrowheads="1" noChangeShapeType="1" noTextEdit="1"/>
          </p:cNvSpPr>
          <p:nvPr/>
        </p:nvSpPr>
        <p:spPr bwMode="auto">
          <a:xfrm>
            <a:off x="3200400" y="1676400"/>
            <a:ext cx="1524000" cy="7620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Internet Service</a:t>
            </a:r>
          </a:p>
          <a:p>
            <a:pPr algn="ctr"/>
            <a:r>
              <a:rPr lang="en-US" sz="3600" kern="10">
                <a:ln w="9525">
                  <a:solidFill>
                    <a:srgbClr val="000000"/>
                  </a:solidFill>
                  <a:round/>
                  <a:headEnd/>
                  <a:tailEnd/>
                </a:ln>
                <a:solidFill>
                  <a:srgbClr val="FFFFFF"/>
                </a:solidFill>
                <a:latin typeface="新細明體"/>
              </a:rPr>
              <a:t>Provider</a:t>
            </a:r>
          </a:p>
        </p:txBody>
      </p:sp>
      <p:sp>
        <p:nvSpPr>
          <p:cNvPr id="55317" name="WordArt 21"/>
          <p:cNvSpPr>
            <a:spLocks noChangeArrowheads="1" noChangeShapeType="1" noTextEdit="1"/>
          </p:cNvSpPr>
          <p:nvPr/>
        </p:nvSpPr>
        <p:spPr bwMode="auto">
          <a:xfrm>
            <a:off x="4724400" y="3048000"/>
            <a:ext cx="1295400" cy="2286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Firewall</a:t>
            </a:r>
          </a:p>
        </p:txBody>
      </p:sp>
      <p:sp>
        <p:nvSpPr>
          <p:cNvPr id="55318" name="WordArt 22"/>
          <p:cNvSpPr>
            <a:spLocks noChangeArrowheads="1" noChangeShapeType="1" noTextEdit="1"/>
          </p:cNvSpPr>
          <p:nvPr/>
        </p:nvSpPr>
        <p:spPr bwMode="auto">
          <a:xfrm>
            <a:off x="6248400" y="2819400"/>
            <a:ext cx="12954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Router</a:t>
            </a:r>
          </a:p>
        </p:txBody>
      </p:sp>
      <p:sp>
        <p:nvSpPr>
          <p:cNvPr id="55319" name="WordArt 23"/>
          <p:cNvSpPr>
            <a:spLocks noChangeArrowheads="1" noChangeShapeType="1" noTextEdit="1"/>
          </p:cNvSpPr>
          <p:nvPr/>
        </p:nvSpPr>
        <p:spPr bwMode="auto">
          <a:xfrm>
            <a:off x="457200" y="3276600"/>
            <a:ext cx="8382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Host</a:t>
            </a:r>
          </a:p>
        </p:txBody>
      </p:sp>
      <p:sp>
        <p:nvSpPr>
          <p:cNvPr id="55320" name="WordArt 24"/>
          <p:cNvSpPr>
            <a:spLocks noChangeArrowheads="1" noChangeShapeType="1" noTextEdit="1"/>
          </p:cNvSpPr>
          <p:nvPr/>
        </p:nvSpPr>
        <p:spPr bwMode="auto">
          <a:xfrm>
            <a:off x="8001000" y="3352800"/>
            <a:ext cx="838200" cy="3048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Host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2"/>
          <p:cNvSpPr>
            <a:spLocks noGrp="1"/>
          </p:cNvSpPr>
          <p:nvPr>
            <p:ph type="dt" sz="half" idx="10"/>
          </p:nvPr>
        </p:nvSpPr>
        <p:spPr/>
        <p:txBody>
          <a:bodyPr/>
          <a:lstStyle/>
          <a:p>
            <a:fld id="{ADAA559E-C59D-4A7D-A4DB-6E787ED45D3A}" type="datetime1">
              <a:rPr lang="zh-TW" altLang="en-US"/>
              <a:pPr/>
              <a:t>2021/12/3</a:t>
            </a:fld>
            <a:endParaRPr lang="zh-TW" altLang="en-US"/>
          </a:p>
        </p:txBody>
      </p:sp>
      <p:sp>
        <p:nvSpPr>
          <p:cNvPr id="23" name="Slide Number Placeholder 4"/>
          <p:cNvSpPr>
            <a:spLocks noGrp="1"/>
          </p:cNvSpPr>
          <p:nvPr>
            <p:ph type="sldNum" sz="quarter" idx="12"/>
          </p:nvPr>
        </p:nvSpPr>
        <p:spPr/>
        <p:txBody>
          <a:bodyPr/>
          <a:lstStyle/>
          <a:p>
            <a:fld id="{A27974B1-4907-4EAF-B9B8-E8782E395E8A}" type="slidenum">
              <a:rPr lang="zh-TW" altLang="en-US"/>
              <a:pPr/>
              <a:t>18</a:t>
            </a:fld>
            <a:endParaRPr lang="zh-TW" altLang="en-US"/>
          </a:p>
        </p:txBody>
      </p:sp>
      <p:sp>
        <p:nvSpPr>
          <p:cNvPr id="57346" name="computr2"/>
          <p:cNvSpPr>
            <a:spLocks noEditPoints="1" noChangeArrowheads="1"/>
          </p:cNvSpPr>
          <p:nvPr/>
        </p:nvSpPr>
        <p:spPr bwMode="auto">
          <a:xfrm>
            <a:off x="228600" y="1905000"/>
            <a:ext cx="990600" cy="15240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57347" name="computr2"/>
          <p:cNvSpPr>
            <a:spLocks noEditPoints="1" noChangeArrowheads="1"/>
          </p:cNvSpPr>
          <p:nvPr/>
        </p:nvSpPr>
        <p:spPr bwMode="auto">
          <a:xfrm>
            <a:off x="1600200" y="1828800"/>
            <a:ext cx="990600" cy="16002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57348" name="computr2"/>
          <p:cNvSpPr>
            <a:spLocks noEditPoints="1" noChangeArrowheads="1"/>
          </p:cNvSpPr>
          <p:nvPr/>
        </p:nvSpPr>
        <p:spPr bwMode="auto">
          <a:xfrm>
            <a:off x="6629400" y="1676400"/>
            <a:ext cx="990600" cy="15240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57349" name="computr2"/>
          <p:cNvSpPr>
            <a:spLocks noEditPoints="1" noChangeArrowheads="1"/>
          </p:cNvSpPr>
          <p:nvPr/>
        </p:nvSpPr>
        <p:spPr bwMode="auto">
          <a:xfrm>
            <a:off x="7924800" y="1676400"/>
            <a:ext cx="990600" cy="1524000"/>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sp>
        <p:nvSpPr>
          <p:cNvPr id="57350" name="tower"/>
          <p:cNvSpPr>
            <a:spLocks noEditPoints="1" noChangeArrowheads="1"/>
          </p:cNvSpPr>
          <p:nvPr/>
        </p:nvSpPr>
        <p:spPr bwMode="auto">
          <a:xfrm>
            <a:off x="4191000" y="990600"/>
            <a:ext cx="1209675" cy="312420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7351" name="Line 7"/>
          <p:cNvSpPr>
            <a:spLocks noChangeShapeType="1"/>
          </p:cNvSpPr>
          <p:nvPr/>
        </p:nvSpPr>
        <p:spPr bwMode="auto">
          <a:xfrm>
            <a:off x="381000" y="4038600"/>
            <a:ext cx="3810000" cy="0"/>
          </a:xfrm>
          <a:prstGeom prst="line">
            <a:avLst/>
          </a:prstGeom>
          <a:noFill/>
          <a:ln w="9525">
            <a:solidFill>
              <a:schemeClr val="tx1"/>
            </a:solidFill>
            <a:round/>
            <a:headEnd/>
            <a:tailEnd/>
          </a:ln>
          <a:effectLst/>
        </p:spPr>
        <p:txBody>
          <a:bodyPr/>
          <a:lstStyle/>
          <a:p>
            <a:endParaRPr lang="en-US"/>
          </a:p>
        </p:txBody>
      </p:sp>
      <p:sp>
        <p:nvSpPr>
          <p:cNvPr id="57352" name="Line 8"/>
          <p:cNvSpPr>
            <a:spLocks noChangeShapeType="1"/>
          </p:cNvSpPr>
          <p:nvPr/>
        </p:nvSpPr>
        <p:spPr bwMode="auto">
          <a:xfrm>
            <a:off x="685800" y="3429000"/>
            <a:ext cx="0" cy="685800"/>
          </a:xfrm>
          <a:prstGeom prst="line">
            <a:avLst/>
          </a:prstGeom>
          <a:noFill/>
          <a:ln w="9525">
            <a:solidFill>
              <a:schemeClr val="tx1"/>
            </a:solidFill>
            <a:round/>
            <a:headEnd/>
            <a:tailEnd/>
          </a:ln>
          <a:effectLst/>
        </p:spPr>
        <p:txBody>
          <a:bodyPr/>
          <a:lstStyle/>
          <a:p>
            <a:endParaRPr lang="en-US"/>
          </a:p>
        </p:txBody>
      </p:sp>
      <p:sp>
        <p:nvSpPr>
          <p:cNvPr id="57353" name="Line 9"/>
          <p:cNvSpPr>
            <a:spLocks noChangeShapeType="1"/>
          </p:cNvSpPr>
          <p:nvPr/>
        </p:nvSpPr>
        <p:spPr bwMode="auto">
          <a:xfrm>
            <a:off x="2057400" y="3429000"/>
            <a:ext cx="0" cy="609600"/>
          </a:xfrm>
          <a:prstGeom prst="line">
            <a:avLst/>
          </a:prstGeom>
          <a:noFill/>
          <a:ln w="9525">
            <a:solidFill>
              <a:schemeClr val="tx1"/>
            </a:solidFill>
            <a:round/>
            <a:headEnd/>
            <a:tailEnd/>
          </a:ln>
          <a:effectLst/>
        </p:spPr>
        <p:txBody>
          <a:bodyPr/>
          <a:lstStyle/>
          <a:p>
            <a:endParaRPr lang="en-US"/>
          </a:p>
        </p:txBody>
      </p:sp>
      <p:sp>
        <p:nvSpPr>
          <p:cNvPr id="57354" name="Line 10"/>
          <p:cNvSpPr>
            <a:spLocks noChangeShapeType="1"/>
          </p:cNvSpPr>
          <p:nvPr/>
        </p:nvSpPr>
        <p:spPr bwMode="auto">
          <a:xfrm>
            <a:off x="5257800" y="3962400"/>
            <a:ext cx="3886200" cy="0"/>
          </a:xfrm>
          <a:prstGeom prst="line">
            <a:avLst/>
          </a:prstGeom>
          <a:noFill/>
          <a:ln w="9525">
            <a:solidFill>
              <a:schemeClr val="tx1"/>
            </a:solidFill>
            <a:round/>
            <a:headEnd/>
            <a:tailEnd/>
          </a:ln>
          <a:effectLst/>
        </p:spPr>
        <p:txBody>
          <a:bodyPr/>
          <a:lstStyle/>
          <a:p>
            <a:endParaRPr lang="en-US"/>
          </a:p>
        </p:txBody>
      </p:sp>
      <p:sp>
        <p:nvSpPr>
          <p:cNvPr id="57355" name="Line 11"/>
          <p:cNvSpPr>
            <a:spLocks noChangeShapeType="1"/>
          </p:cNvSpPr>
          <p:nvPr/>
        </p:nvSpPr>
        <p:spPr bwMode="auto">
          <a:xfrm>
            <a:off x="7086600" y="3200400"/>
            <a:ext cx="0" cy="762000"/>
          </a:xfrm>
          <a:prstGeom prst="line">
            <a:avLst/>
          </a:prstGeom>
          <a:noFill/>
          <a:ln w="9525">
            <a:solidFill>
              <a:schemeClr val="tx1"/>
            </a:solidFill>
            <a:round/>
            <a:headEnd/>
            <a:tailEnd/>
          </a:ln>
          <a:effectLst/>
        </p:spPr>
        <p:txBody>
          <a:bodyPr/>
          <a:lstStyle/>
          <a:p>
            <a:endParaRPr lang="en-US"/>
          </a:p>
        </p:txBody>
      </p:sp>
      <p:sp>
        <p:nvSpPr>
          <p:cNvPr id="57356" name="Line 12"/>
          <p:cNvSpPr>
            <a:spLocks noChangeShapeType="1"/>
          </p:cNvSpPr>
          <p:nvPr/>
        </p:nvSpPr>
        <p:spPr bwMode="auto">
          <a:xfrm>
            <a:off x="8458200" y="3200400"/>
            <a:ext cx="0" cy="762000"/>
          </a:xfrm>
          <a:prstGeom prst="line">
            <a:avLst/>
          </a:prstGeom>
          <a:noFill/>
          <a:ln w="9525">
            <a:solidFill>
              <a:schemeClr val="tx1"/>
            </a:solidFill>
            <a:round/>
            <a:headEnd/>
            <a:tailEnd/>
          </a:ln>
          <a:effectLst/>
        </p:spPr>
        <p:txBody>
          <a:bodyPr/>
          <a:lstStyle/>
          <a:p>
            <a:endParaRPr lang="en-US"/>
          </a:p>
        </p:txBody>
      </p:sp>
      <p:sp>
        <p:nvSpPr>
          <p:cNvPr id="57357" name="WordArt 13"/>
          <p:cNvSpPr>
            <a:spLocks noChangeArrowheads="1" noChangeShapeType="1" noTextEdit="1"/>
          </p:cNvSpPr>
          <p:nvPr/>
        </p:nvSpPr>
        <p:spPr bwMode="auto">
          <a:xfrm>
            <a:off x="381000" y="4267200"/>
            <a:ext cx="2743200" cy="4572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Ethernet Network</a:t>
            </a:r>
          </a:p>
        </p:txBody>
      </p:sp>
      <p:sp>
        <p:nvSpPr>
          <p:cNvPr id="57358" name="WordArt 14"/>
          <p:cNvSpPr>
            <a:spLocks noChangeArrowheads="1" noChangeShapeType="1" noTextEdit="1"/>
          </p:cNvSpPr>
          <p:nvPr/>
        </p:nvSpPr>
        <p:spPr bwMode="auto">
          <a:xfrm>
            <a:off x="6781800" y="4114800"/>
            <a:ext cx="2066925" cy="4572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ATM Network</a:t>
            </a:r>
          </a:p>
        </p:txBody>
      </p:sp>
      <p:sp>
        <p:nvSpPr>
          <p:cNvPr id="57359" name="WordArt 15"/>
          <p:cNvSpPr>
            <a:spLocks noChangeArrowheads="1" noChangeShapeType="1" noTextEdit="1"/>
          </p:cNvSpPr>
          <p:nvPr/>
        </p:nvSpPr>
        <p:spPr bwMode="auto">
          <a:xfrm>
            <a:off x="4038600" y="4267200"/>
            <a:ext cx="1524000" cy="6096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Router</a:t>
            </a:r>
          </a:p>
        </p:txBody>
      </p:sp>
      <p:sp>
        <p:nvSpPr>
          <p:cNvPr id="57360" name="WordArt 16"/>
          <p:cNvSpPr>
            <a:spLocks noChangeArrowheads="1" noChangeShapeType="1" noTextEdit="1"/>
          </p:cNvSpPr>
          <p:nvPr/>
        </p:nvSpPr>
        <p:spPr bwMode="auto">
          <a:xfrm>
            <a:off x="0" y="1295400"/>
            <a:ext cx="1295400" cy="4572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Computer A</a:t>
            </a:r>
          </a:p>
        </p:txBody>
      </p:sp>
      <p:sp>
        <p:nvSpPr>
          <p:cNvPr id="57361" name="WordArt 17"/>
          <p:cNvSpPr>
            <a:spLocks noChangeArrowheads="1" noChangeShapeType="1" noTextEdit="1"/>
          </p:cNvSpPr>
          <p:nvPr/>
        </p:nvSpPr>
        <p:spPr bwMode="auto">
          <a:xfrm>
            <a:off x="7924800" y="990600"/>
            <a:ext cx="1219200" cy="4572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Computer Z</a:t>
            </a:r>
          </a:p>
        </p:txBody>
      </p:sp>
      <p:sp>
        <p:nvSpPr>
          <p:cNvPr id="57362" name="WordArt 18"/>
          <p:cNvSpPr>
            <a:spLocks noChangeArrowheads="1" noChangeShapeType="1" noTextEdit="1"/>
          </p:cNvSpPr>
          <p:nvPr/>
        </p:nvSpPr>
        <p:spPr bwMode="auto">
          <a:xfrm>
            <a:off x="2514600" y="5029200"/>
            <a:ext cx="2228850" cy="4572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MAC --&gt;  IP</a:t>
            </a:r>
          </a:p>
        </p:txBody>
      </p:sp>
      <p:sp>
        <p:nvSpPr>
          <p:cNvPr id="57363" name="WordArt 19"/>
          <p:cNvSpPr>
            <a:spLocks noChangeArrowheads="1" noChangeShapeType="1" noTextEdit="1"/>
          </p:cNvSpPr>
          <p:nvPr/>
        </p:nvSpPr>
        <p:spPr bwMode="auto">
          <a:xfrm>
            <a:off x="2514600" y="5638800"/>
            <a:ext cx="2228850" cy="45720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新細明體"/>
              </a:rPr>
              <a:t>MAC  &lt;-- IP</a:t>
            </a:r>
          </a:p>
        </p:txBody>
      </p:sp>
      <p:sp>
        <p:nvSpPr>
          <p:cNvPr id="57364" name="Rectangle 20"/>
          <p:cNvSpPr>
            <a:spLocks noGrp="1" noChangeArrowheads="1"/>
          </p:cNvSpPr>
          <p:nvPr>
            <p:ph type="title"/>
          </p:nvPr>
        </p:nvSpPr>
        <p:spPr>
          <a:xfrm>
            <a:off x="685800" y="228600"/>
            <a:ext cx="7772400" cy="533400"/>
          </a:xfrm>
        </p:spPr>
        <p:txBody>
          <a:bodyPr/>
          <a:lstStyle/>
          <a:p>
            <a:r>
              <a:rPr lang="en-US" altLang="zh-TW" sz="2800"/>
              <a:t>Evidence on the Data-link and Physical Layers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29A5CF-8F9E-4A88-9BE6-8B6D9A0AF1DA}"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FBA233E2-209F-497B-83D0-7CFBDEFCCFA9}" type="slidenum">
              <a:rPr lang="zh-TW" altLang="en-US"/>
              <a:pPr/>
              <a:t>19</a:t>
            </a:fld>
            <a:endParaRPr lang="zh-TW" altLang="en-US"/>
          </a:p>
        </p:txBody>
      </p:sp>
      <p:sp>
        <p:nvSpPr>
          <p:cNvPr id="79874" name="Rectangle 2"/>
          <p:cNvSpPr>
            <a:spLocks noGrp="1" noChangeArrowheads="1"/>
          </p:cNvSpPr>
          <p:nvPr>
            <p:ph type="title"/>
          </p:nvPr>
        </p:nvSpPr>
        <p:spPr/>
        <p:txBody>
          <a:bodyPr/>
          <a:lstStyle/>
          <a:p>
            <a:r>
              <a:rPr lang="en-US" altLang="zh-TW"/>
              <a:t>Challenges of Computer Forensics</a:t>
            </a:r>
            <a:endParaRPr lang="zh-TW" altLang="en-US"/>
          </a:p>
        </p:txBody>
      </p:sp>
      <p:sp>
        <p:nvSpPr>
          <p:cNvPr id="79875" name="Rectangle 3"/>
          <p:cNvSpPr>
            <a:spLocks noGrp="1" noChangeArrowheads="1"/>
          </p:cNvSpPr>
          <p:nvPr>
            <p:ph type="body" idx="1"/>
          </p:nvPr>
        </p:nvSpPr>
        <p:spPr>
          <a:xfrm>
            <a:off x="685800" y="1981200"/>
            <a:ext cx="8001000" cy="4267200"/>
          </a:xfrm>
        </p:spPr>
        <p:txBody>
          <a:bodyPr/>
          <a:lstStyle/>
          <a:p>
            <a:r>
              <a:rPr lang="en-US" altLang="zh-TW" sz="2800"/>
              <a:t>A microcomputer may have 60-GB or more storage capacity. </a:t>
            </a:r>
          </a:p>
          <a:p>
            <a:r>
              <a:rPr lang="en-US" altLang="zh-TW" sz="2800"/>
              <a:t>There are more than 2.2 billion messages expected to be sent and received (in US) per day.</a:t>
            </a:r>
          </a:p>
          <a:p>
            <a:r>
              <a:rPr lang="en-US" altLang="zh-TW" sz="2800"/>
              <a:t>There are more than 3 billion indexed Web pages world wide. </a:t>
            </a:r>
          </a:p>
          <a:p>
            <a:r>
              <a:rPr lang="en-US" altLang="zh-TW" sz="2800"/>
              <a:t>There are more than 550 billion documents on line.</a:t>
            </a:r>
          </a:p>
          <a:p>
            <a:r>
              <a:rPr lang="en-US" altLang="zh-TW" sz="2800"/>
              <a:t>Exabytes of data are stored on tape or hard drives.</a:t>
            </a:r>
          </a:p>
          <a:p>
            <a:pPr lvl="1"/>
            <a:r>
              <a:rPr lang="en-US" altLang="zh-TW" sz="2000"/>
              <a:t>(Source: Marcella, Albert, et al,  C</a:t>
            </a:r>
            <a:r>
              <a:rPr lang="en-US" altLang="zh-TW" sz="2000" i="1"/>
              <a:t>yber Forensic</a:t>
            </a:r>
            <a:r>
              <a:rPr lang="en-US" altLang="zh-TW" sz="2000"/>
              <a:t>,  2002.)</a:t>
            </a:r>
            <a:endParaRPr lang="en-US" altLang="zh-TW"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1BB7E0-415C-458F-814C-B90DF78CCE7A}"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EA286FC4-9D8D-4F36-AF89-FA8857D47997}" type="slidenum">
              <a:rPr lang="zh-TW" altLang="en-US"/>
              <a:pPr/>
              <a:t>2</a:t>
            </a:fld>
            <a:endParaRPr lang="zh-TW" altLang="en-US"/>
          </a:p>
        </p:txBody>
      </p:sp>
      <p:sp>
        <p:nvSpPr>
          <p:cNvPr id="6146" name="Rectangle 2"/>
          <p:cNvSpPr>
            <a:spLocks noGrp="1" noChangeArrowheads="1"/>
          </p:cNvSpPr>
          <p:nvPr>
            <p:ph type="title"/>
          </p:nvPr>
        </p:nvSpPr>
        <p:spPr/>
        <p:txBody>
          <a:bodyPr/>
          <a:lstStyle/>
          <a:p>
            <a:r>
              <a:rPr lang="en-US" altLang="zh-TW"/>
              <a:t>Outline</a:t>
            </a:r>
          </a:p>
        </p:txBody>
      </p:sp>
      <p:sp>
        <p:nvSpPr>
          <p:cNvPr id="6147" name="Rectangle 3"/>
          <p:cNvSpPr>
            <a:spLocks noGrp="1" noChangeArrowheads="1"/>
          </p:cNvSpPr>
          <p:nvPr>
            <p:ph type="body" idx="1"/>
          </p:nvPr>
        </p:nvSpPr>
        <p:spPr/>
        <p:txBody>
          <a:bodyPr/>
          <a:lstStyle/>
          <a:p>
            <a:r>
              <a:rPr lang="en-US" altLang="zh-TW"/>
              <a:t>Background</a:t>
            </a:r>
          </a:p>
          <a:p>
            <a:r>
              <a:rPr lang="en-US" altLang="zh-TW"/>
              <a:t>Definition of Computer Forensics</a:t>
            </a:r>
          </a:p>
          <a:p>
            <a:r>
              <a:rPr lang="en-US" altLang="zh-TW"/>
              <a:t>Digital Evidence and Recovery</a:t>
            </a:r>
          </a:p>
          <a:p>
            <a:pPr lvl="1"/>
            <a:r>
              <a:rPr lang="en-US" altLang="zh-TW"/>
              <a:t>Digital Evidence on Computer Systems</a:t>
            </a:r>
          </a:p>
          <a:p>
            <a:pPr lvl="1"/>
            <a:r>
              <a:rPr lang="en-US" altLang="zh-TW"/>
              <a:t>Digital Evidence on Networks</a:t>
            </a:r>
          </a:p>
          <a:p>
            <a:r>
              <a:rPr lang="en-US" altLang="zh-TW"/>
              <a:t>Challenges </a:t>
            </a:r>
          </a:p>
          <a:p>
            <a:r>
              <a:rPr lang="en-US" altLang="zh-TW"/>
              <a:t>Ongoing Research  Projects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B9BD05-FA30-43D3-B7D9-D71EDAF108C1}"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886DC751-7704-413E-99D4-1B45739298A8}" type="slidenum">
              <a:rPr lang="zh-TW" altLang="en-US"/>
              <a:pPr/>
              <a:t>20</a:t>
            </a:fld>
            <a:endParaRPr lang="zh-TW" altLang="en-US"/>
          </a:p>
        </p:txBody>
      </p:sp>
      <p:sp>
        <p:nvSpPr>
          <p:cNvPr id="80898" name="Rectangle 2"/>
          <p:cNvSpPr>
            <a:spLocks noGrp="1" noChangeArrowheads="1"/>
          </p:cNvSpPr>
          <p:nvPr>
            <p:ph type="title"/>
          </p:nvPr>
        </p:nvSpPr>
        <p:spPr/>
        <p:txBody>
          <a:bodyPr/>
          <a:lstStyle/>
          <a:p>
            <a:r>
              <a:rPr lang="en-US" altLang="zh-TW"/>
              <a:t>Challenges of Computer Forensics (continued)</a:t>
            </a:r>
            <a:endParaRPr lang="zh-TW" altLang="en-US"/>
          </a:p>
        </p:txBody>
      </p:sp>
      <p:sp>
        <p:nvSpPr>
          <p:cNvPr id="80899" name="Rectangle 3"/>
          <p:cNvSpPr>
            <a:spLocks noGrp="1" noChangeArrowheads="1"/>
          </p:cNvSpPr>
          <p:nvPr>
            <p:ph type="body" idx="1"/>
          </p:nvPr>
        </p:nvSpPr>
        <p:spPr>
          <a:xfrm>
            <a:off x="685800" y="1981200"/>
            <a:ext cx="7924800" cy="4114800"/>
          </a:xfrm>
        </p:spPr>
        <p:txBody>
          <a:bodyPr/>
          <a:lstStyle/>
          <a:p>
            <a:r>
              <a:rPr lang="en-US" altLang="zh-TW" sz="2800" dirty="0"/>
              <a:t>How to collect the specific, probative, and case-related information from very large groups of files?</a:t>
            </a:r>
          </a:p>
          <a:p>
            <a:pPr lvl="1"/>
            <a:r>
              <a:rPr lang="en-US" altLang="zh-TW" sz="2400" dirty="0"/>
              <a:t>Link analysis</a:t>
            </a:r>
          </a:p>
          <a:p>
            <a:pPr lvl="1"/>
            <a:r>
              <a:rPr lang="en-US" altLang="zh-TW" sz="2400" dirty="0"/>
              <a:t>Visualization</a:t>
            </a:r>
          </a:p>
          <a:p>
            <a:r>
              <a:rPr lang="en-US" altLang="zh-TW" sz="2800" dirty="0"/>
              <a:t>Enabling techniques for lead discovery from very large groups of files:</a:t>
            </a:r>
          </a:p>
          <a:p>
            <a:pPr lvl="1"/>
            <a:r>
              <a:rPr lang="en-US" altLang="zh-TW" sz="2400" dirty="0"/>
              <a:t>Text mining</a:t>
            </a:r>
          </a:p>
          <a:p>
            <a:pPr lvl="1"/>
            <a:r>
              <a:rPr lang="en-US" altLang="zh-TW" sz="2400" dirty="0"/>
              <a:t>Data mining</a:t>
            </a:r>
          </a:p>
          <a:p>
            <a:pPr lvl="1"/>
            <a:r>
              <a:rPr lang="en-US" altLang="zh-TW" sz="2400" dirty="0"/>
              <a:t>Intelligent information retrieval </a:t>
            </a:r>
          </a:p>
          <a:p>
            <a:pPr lvl="1">
              <a:buFontTx/>
              <a:buNone/>
            </a:pPr>
            <a:endParaRPr lang="en-US" altLang="zh-TW" sz="2400" dirty="0"/>
          </a:p>
          <a:p>
            <a:endParaRPr lang="en-US" altLang="zh-TW"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8445F8-CB9C-4BF1-BCB1-7BBDC1AC3EB4}"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B87F3EAF-000E-4CFB-91EE-19CD64D585EC}" type="slidenum">
              <a:rPr lang="zh-TW" altLang="en-US"/>
              <a:pPr/>
              <a:t>21</a:t>
            </a:fld>
            <a:endParaRPr lang="zh-TW" altLang="en-US"/>
          </a:p>
        </p:txBody>
      </p:sp>
      <p:sp>
        <p:nvSpPr>
          <p:cNvPr id="81922" name="Rectangle 2"/>
          <p:cNvSpPr>
            <a:spLocks noGrp="1" noChangeArrowheads="1"/>
          </p:cNvSpPr>
          <p:nvPr>
            <p:ph type="title"/>
          </p:nvPr>
        </p:nvSpPr>
        <p:spPr/>
        <p:txBody>
          <a:bodyPr/>
          <a:lstStyle/>
          <a:p>
            <a:r>
              <a:rPr lang="en-US" altLang="zh-TW"/>
              <a:t>Challenges of Computer Forensics (continued)</a:t>
            </a:r>
            <a:endParaRPr lang="zh-TW" altLang="en-US"/>
          </a:p>
        </p:txBody>
      </p:sp>
      <p:sp>
        <p:nvSpPr>
          <p:cNvPr id="81923" name="Rectangle 3"/>
          <p:cNvSpPr>
            <a:spLocks noGrp="1" noChangeArrowheads="1"/>
          </p:cNvSpPr>
          <p:nvPr>
            <p:ph type="body" idx="1"/>
          </p:nvPr>
        </p:nvSpPr>
        <p:spPr/>
        <p:txBody>
          <a:bodyPr/>
          <a:lstStyle/>
          <a:p>
            <a:r>
              <a:rPr lang="en-US" altLang="zh-TW"/>
              <a:t>Computer forensics must also adapt quickly to new products and innovations with valid and reliable examination and analysis techniques.</a:t>
            </a:r>
          </a:p>
          <a:p>
            <a:endParaRPr lang="en-US"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44088F-4BAD-4A2B-89BE-7B71914063CD}"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0763CBD2-7C81-4053-835E-7E44C8258200}" type="slidenum">
              <a:rPr lang="zh-TW" altLang="en-US"/>
              <a:pPr/>
              <a:t>22</a:t>
            </a:fld>
            <a:endParaRPr lang="zh-TW" altLang="en-US"/>
          </a:p>
        </p:txBody>
      </p:sp>
      <p:sp>
        <p:nvSpPr>
          <p:cNvPr id="91138" name="Rectangle 2"/>
          <p:cNvSpPr>
            <a:spLocks noGrp="1" noChangeArrowheads="1"/>
          </p:cNvSpPr>
          <p:nvPr>
            <p:ph type="title"/>
          </p:nvPr>
        </p:nvSpPr>
        <p:spPr/>
        <p:txBody>
          <a:bodyPr/>
          <a:lstStyle/>
          <a:p>
            <a:r>
              <a:rPr lang="en-US" altLang="zh-TW"/>
              <a:t>On Going Research Projects</a:t>
            </a:r>
          </a:p>
        </p:txBody>
      </p:sp>
      <p:sp>
        <p:nvSpPr>
          <p:cNvPr id="91139" name="Rectangle 3"/>
          <p:cNvSpPr>
            <a:spLocks noGrp="1" noChangeArrowheads="1"/>
          </p:cNvSpPr>
          <p:nvPr>
            <p:ph type="body" idx="1"/>
          </p:nvPr>
        </p:nvSpPr>
        <p:spPr/>
        <p:txBody>
          <a:bodyPr/>
          <a:lstStyle/>
          <a:p>
            <a:r>
              <a:rPr lang="en-US" altLang="zh-TW"/>
              <a:t>Search engine techniques for searching Web pages which contain illegal contents.</a:t>
            </a:r>
          </a:p>
          <a:p>
            <a:r>
              <a:rPr lang="en-US" altLang="zh-TW"/>
              <a:t>Malicious program feature extraction and detection using data mining techniques.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fld id="{DC182640-9A4D-41C5-9423-6D963BA6DA74}" type="datetime1">
              <a:rPr lang="zh-TW" altLang="en-US"/>
              <a:pPr/>
              <a:t>2021/12/3</a:t>
            </a:fld>
            <a:endParaRPr lang="zh-TW" altLang="en-US"/>
          </a:p>
        </p:txBody>
      </p:sp>
      <p:sp>
        <p:nvSpPr>
          <p:cNvPr id="8" name="Slide Number Placeholder 5"/>
          <p:cNvSpPr>
            <a:spLocks noGrp="1"/>
          </p:cNvSpPr>
          <p:nvPr>
            <p:ph type="sldNum" sz="quarter" idx="12"/>
          </p:nvPr>
        </p:nvSpPr>
        <p:spPr/>
        <p:txBody>
          <a:bodyPr/>
          <a:lstStyle/>
          <a:p>
            <a:fld id="{A3516814-0AD5-4474-B04F-5EFB9B23B8DB}" type="slidenum">
              <a:rPr lang="zh-TW" altLang="en-US"/>
              <a:pPr/>
              <a:t>23</a:t>
            </a:fld>
            <a:endParaRPr lang="zh-TW" altLang="en-US"/>
          </a:p>
        </p:txBody>
      </p:sp>
      <p:sp>
        <p:nvSpPr>
          <p:cNvPr id="65538" name="Rectangle 2"/>
          <p:cNvSpPr>
            <a:spLocks noGrp="1" noChangeArrowheads="1"/>
          </p:cNvSpPr>
          <p:nvPr>
            <p:ph type="title"/>
          </p:nvPr>
        </p:nvSpPr>
        <p:spPr>
          <a:xfrm>
            <a:off x="609600" y="228600"/>
            <a:ext cx="7772400" cy="457200"/>
          </a:xfrm>
        </p:spPr>
        <p:txBody>
          <a:bodyPr/>
          <a:lstStyle/>
          <a:p>
            <a:r>
              <a:rPr lang="en-US" altLang="zh-TW" sz="3600"/>
              <a:t>Cybertrail and Crime Scene</a:t>
            </a:r>
            <a:endParaRPr lang="zh-TW" altLang="en-US" sz="3600"/>
          </a:p>
        </p:txBody>
      </p:sp>
      <p:graphicFrame>
        <p:nvGraphicFramePr>
          <p:cNvPr id="65539" name="Object 3"/>
          <p:cNvGraphicFramePr>
            <a:graphicFrameLocks noChangeAspect="1"/>
          </p:cNvGraphicFramePr>
          <p:nvPr>
            <p:ph idx="1"/>
          </p:nvPr>
        </p:nvGraphicFramePr>
        <p:xfrm>
          <a:off x="381000" y="990600"/>
          <a:ext cx="8115300" cy="5181600"/>
        </p:xfrm>
        <a:graphic>
          <a:graphicData uri="http://schemas.openxmlformats.org/presentationml/2006/ole">
            <p:oleObj spid="_x0000_s65539" name="圖片" r:id="rId3" imgW="2743200" imgH="1828800" progId="Word.Picture.8">
              <p:embed/>
            </p:oleObj>
          </a:graphicData>
        </a:graphic>
      </p:graphicFrame>
      <p:sp>
        <p:nvSpPr>
          <p:cNvPr id="65540" name="Text Box 4"/>
          <p:cNvSpPr txBox="1">
            <a:spLocks noChangeArrowheads="1"/>
          </p:cNvSpPr>
          <p:nvPr/>
        </p:nvSpPr>
        <p:spPr bwMode="auto">
          <a:xfrm>
            <a:off x="136525" y="4995863"/>
            <a:ext cx="1006475" cy="457200"/>
          </a:xfrm>
          <a:prstGeom prst="rect">
            <a:avLst/>
          </a:prstGeom>
          <a:noFill/>
          <a:ln w="9525">
            <a:noFill/>
            <a:miter lim="800000"/>
            <a:headEnd/>
            <a:tailEnd/>
          </a:ln>
          <a:effectLst/>
        </p:spPr>
        <p:txBody>
          <a:bodyPr>
            <a:spAutoFit/>
          </a:bodyPr>
          <a:lstStyle/>
          <a:p>
            <a:endParaRPr lang="zh-TW" altLang="en-US"/>
          </a:p>
        </p:txBody>
      </p:sp>
      <p:sp>
        <p:nvSpPr>
          <p:cNvPr id="65542" name="AutoShape 6">
            <a:hlinkClick r:id="rId4" action="ppaction://hlinksldjump"/>
          </p:cNvPr>
          <p:cNvSpPr>
            <a:spLocks noChangeArrowheads="1"/>
          </p:cNvSpPr>
          <p:nvPr/>
        </p:nvSpPr>
        <p:spPr bwMode="auto">
          <a:xfrm>
            <a:off x="6781800" y="6172200"/>
            <a:ext cx="609600" cy="457200"/>
          </a:xfrm>
          <a:prstGeom prst="leftArrow">
            <a:avLst>
              <a:gd name="adj1" fmla="val 50000"/>
              <a:gd name="adj2" fmla="val 33333"/>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12D55ABA-E659-47FE-AF85-4243239CA5B6}" type="datetime1">
              <a:rPr lang="zh-TW" altLang="en-US"/>
              <a:pPr/>
              <a:t>2021/12/3</a:t>
            </a:fld>
            <a:endParaRPr lang="zh-TW" altLang="en-US"/>
          </a:p>
        </p:txBody>
      </p:sp>
      <p:sp>
        <p:nvSpPr>
          <p:cNvPr id="7" name="Slide Number Placeholder 5"/>
          <p:cNvSpPr>
            <a:spLocks noGrp="1"/>
          </p:cNvSpPr>
          <p:nvPr>
            <p:ph type="sldNum" sz="quarter" idx="12"/>
          </p:nvPr>
        </p:nvSpPr>
        <p:spPr/>
        <p:txBody>
          <a:bodyPr/>
          <a:lstStyle/>
          <a:p>
            <a:fld id="{0C689FE9-6E33-456E-BD5C-3DDE357B651B}" type="slidenum">
              <a:rPr lang="zh-TW" altLang="en-US"/>
              <a:pPr/>
              <a:t>24</a:t>
            </a:fld>
            <a:endParaRPr lang="zh-TW" altLang="en-US"/>
          </a:p>
        </p:txBody>
      </p:sp>
      <p:sp>
        <p:nvSpPr>
          <p:cNvPr id="75778" name="Rectangle 2"/>
          <p:cNvSpPr>
            <a:spLocks noGrp="1" noChangeArrowheads="1"/>
          </p:cNvSpPr>
          <p:nvPr>
            <p:ph type="title"/>
          </p:nvPr>
        </p:nvSpPr>
        <p:spPr/>
        <p:txBody>
          <a:bodyPr/>
          <a:lstStyle/>
          <a:p>
            <a:r>
              <a:rPr lang="en-US" altLang="zh-TW"/>
              <a:t>Cyberwar or Information Warfare</a:t>
            </a:r>
          </a:p>
        </p:txBody>
      </p:sp>
      <p:sp>
        <p:nvSpPr>
          <p:cNvPr id="75779" name="Rectangle 3"/>
          <p:cNvSpPr>
            <a:spLocks noGrp="1" noChangeArrowheads="1"/>
          </p:cNvSpPr>
          <p:nvPr>
            <p:ph type="body" idx="1"/>
          </p:nvPr>
        </p:nvSpPr>
        <p:spPr/>
        <p:txBody>
          <a:bodyPr/>
          <a:lstStyle/>
          <a:p>
            <a:r>
              <a:rPr lang="en-US" altLang="zh-TW" sz="2800"/>
              <a:t>Information warfare is the </a:t>
            </a:r>
            <a:r>
              <a:rPr lang="en-US" altLang="zh-TW" sz="2800" b="1" i="1"/>
              <a:t>offensive</a:t>
            </a:r>
            <a:r>
              <a:rPr lang="en-US" altLang="zh-TW" sz="2800"/>
              <a:t> and </a:t>
            </a:r>
            <a:r>
              <a:rPr lang="en-US" altLang="zh-TW" sz="2800" b="1" i="1"/>
              <a:t>defensive</a:t>
            </a:r>
            <a:r>
              <a:rPr lang="en-US" altLang="zh-TW" sz="2800"/>
              <a:t> use of information and information systems to deny, exploit, corrupt, or destroy, an adversary's information, information-based processes, information systems, and computer-based networks while protecting one's own. Such actions are designed to achieve advantages over military or business adversaries.</a:t>
            </a:r>
            <a:r>
              <a:rPr lang="en-US" altLang="zh-TW" sz="2800" b="1" i="1"/>
              <a:t> </a:t>
            </a:r>
            <a:r>
              <a:rPr lang="en-US" altLang="zh-TW" sz="2800" b="1"/>
              <a:t>(Ivan K. Goldberg)</a:t>
            </a:r>
          </a:p>
          <a:p>
            <a:endParaRPr lang="en-US" altLang="zh-TW" sz="2800" b="1"/>
          </a:p>
          <a:p>
            <a:endParaRPr lang="zh-TW" altLang="en-US" sz="2800"/>
          </a:p>
        </p:txBody>
      </p:sp>
      <p:sp>
        <p:nvSpPr>
          <p:cNvPr id="75780" name="AutoShape 4">
            <a:hlinkClick r:id="rId2" action="ppaction://hlinksldjump"/>
          </p:cNvPr>
          <p:cNvSpPr>
            <a:spLocks noChangeArrowheads="1"/>
          </p:cNvSpPr>
          <p:nvPr/>
        </p:nvSpPr>
        <p:spPr bwMode="auto">
          <a:xfrm>
            <a:off x="6781800" y="6172200"/>
            <a:ext cx="609600" cy="457200"/>
          </a:xfrm>
          <a:prstGeom prst="leftArrow">
            <a:avLst>
              <a:gd name="adj1" fmla="val 50000"/>
              <a:gd name="adj2" fmla="val 33333"/>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8D2702EF-A5BC-4022-8E91-DA8BB70C63B9}" type="datetime1">
              <a:rPr lang="zh-TW" altLang="en-US"/>
              <a:pPr/>
              <a:t>2021/12/3</a:t>
            </a:fld>
            <a:endParaRPr lang="zh-TW" altLang="en-US"/>
          </a:p>
        </p:txBody>
      </p:sp>
      <p:sp>
        <p:nvSpPr>
          <p:cNvPr id="7" name="Slide Number Placeholder 5"/>
          <p:cNvSpPr>
            <a:spLocks noGrp="1"/>
          </p:cNvSpPr>
          <p:nvPr>
            <p:ph type="sldNum" sz="quarter" idx="12"/>
          </p:nvPr>
        </p:nvSpPr>
        <p:spPr/>
        <p:txBody>
          <a:bodyPr/>
          <a:lstStyle/>
          <a:p>
            <a:fld id="{44F6A35A-52B9-48CD-AF3A-C16F7C5D21A4}" type="slidenum">
              <a:rPr lang="zh-TW" altLang="en-US"/>
              <a:pPr/>
              <a:t>25</a:t>
            </a:fld>
            <a:endParaRPr lang="zh-TW" altLang="en-US"/>
          </a:p>
        </p:txBody>
      </p:sp>
      <p:sp>
        <p:nvSpPr>
          <p:cNvPr id="89090" name="Rectangle 2"/>
          <p:cNvSpPr>
            <a:spLocks noGrp="1" noChangeArrowheads="1"/>
          </p:cNvSpPr>
          <p:nvPr>
            <p:ph type="title"/>
          </p:nvPr>
        </p:nvSpPr>
        <p:spPr/>
        <p:txBody>
          <a:bodyPr/>
          <a:lstStyle/>
          <a:p>
            <a:r>
              <a:rPr lang="en-US" altLang="zh-TW"/>
              <a:t>Slack Space</a:t>
            </a:r>
          </a:p>
        </p:txBody>
      </p:sp>
      <p:graphicFrame>
        <p:nvGraphicFramePr>
          <p:cNvPr id="89091" name="Object 3"/>
          <p:cNvGraphicFramePr>
            <a:graphicFrameLocks noChangeAspect="1"/>
          </p:cNvGraphicFramePr>
          <p:nvPr>
            <p:ph idx="1"/>
          </p:nvPr>
        </p:nvGraphicFramePr>
        <p:xfrm>
          <a:off x="1485900" y="1981200"/>
          <a:ext cx="6172200" cy="4114800"/>
        </p:xfrm>
        <a:graphic>
          <a:graphicData uri="http://schemas.openxmlformats.org/presentationml/2006/ole">
            <p:oleObj spid="_x0000_s89091" name="圖片" r:id="rId3" imgW="2743200" imgH="1828800" progId="Word.Picture.8">
              <p:embed/>
            </p:oleObj>
          </a:graphicData>
        </a:graphic>
      </p:graphicFrame>
      <p:sp>
        <p:nvSpPr>
          <p:cNvPr id="89092" name="AutoShape 4">
            <a:hlinkClick r:id="rId4" action="ppaction://hlinksldjump"/>
          </p:cNvPr>
          <p:cNvSpPr>
            <a:spLocks noChangeArrowheads="1"/>
          </p:cNvSpPr>
          <p:nvPr/>
        </p:nvSpPr>
        <p:spPr bwMode="auto">
          <a:xfrm>
            <a:off x="3657600" y="5334000"/>
            <a:ext cx="914400" cy="457200"/>
          </a:xfrm>
          <a:prstGeom prst="lef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D87F5D3F-6CC1-4A45-BB8A-069FFB778D0A}" type="datetime1">
              <a:rPr lang="zh-TW" altLang="en-US"/>
              <a:pPr/>
              <a:t>2021/12/3</a:t>
            </a:fld>
            <a:endParaRPr lang="zh-TW" altLang="en-US"/>
          </a:p>
        </p:txBody>
      </p:sp>
      <p:sp>
        <p:nvSpPr>
          <p:cNvPr id="7" name="Slide Number Placeholder 5"/>
          <p:cNvSpPr>
            <a:spLocks noGrp="1"/>
          </p:cNvSpPr>
          <p:nvPr>
            <p:ph type="sldNum" sz="quarter" idx="12"/>
          </p:nvPr>
        </p:nvSpPr>
        <p:spPr/>
        <p:txBody>
          <a:bodyPr/>
          <a:lstStyle/>
          <a:p>
            <a:fld id="{3A6CF0A3-F528-429A-8244-A84A3C4A72B4}" type="slidenum">
              <a:rPr lang="zh-TW" altLang="en-US"/>
              <a:pPr/>
              <a:t>26</a:t>
            </a:fld>
            <a:endParaRPr lang="zh-TW" altLang="en-US"/>
          </a:p>
        </p:txBody>
      </p:sp>
      <p:sp>
        <p:nvSpPr>
          <p:cNvPr id="90114" name="Rectangle 2"/>
          <p:cNvSpPr>
            <a:spLocks noGrp="1" noChangeArrowheads="1"/>
          </p:cNvSpPr>
          <p:nvPr>
            <p:ph type="title"/>
          </p:nvPr>
        </p:nvSpPr>
        <p:spPr/>
        <p:txBody>
          <a:bodyPr/>
          <a:lstStyle/>
          <a:p>
            <a:r>
              <a:rPr lang="en-US" altLang="zh-TW"/>
              <a:t>Evidence</a:t>
            </a:r>
            <a:r>
              <a:rPr lang="en-US" altLang="zh-TW" sz="3600"/>
              <a:t> Recovery from RAMs on modern Unix systems</a:t>
            </a:r>
            <a:endParaRPr lang="zh-TW" altLang="en-US" sz="3600"/>
          </a:p>
        </p:txBody>
      </p:sp>
      <p:pic>
        <p:nvPicPr>
          <p:cNvPr id="90115" name="Picture 3" descr="D:\computer forensic\0011g.files\0011gt1.gif"/>
          <p:cNvPicPr>
            <a:picLocks noChangeAspect="1" noChangeArrowheads="1"/>
          </p:cNvPicPr>
          <p:nvPr/>
        </p:nvPicPr>
        <p:blipFill>
          <a:blip r:embed="rId2"/>
          <a:srcRect/>
          <a:stretch>
            <a:fillRect/>
          </a:stretch>
        </p:blipFill>
        <p:spPr bwMode="auto">
          <a:xfrm>
            <a:off x="1066800" y="2057400"/>
            <a:ext cx="7162800" cy="2286000"/>
          </a:xfrm>
          <a:prstGeom prst="rect">
            <a:avLst/>
          </a:prstGeom>
          <a:noFill/>
        </p:spPr>
      </p:pic>
      <p:sp>
        <p:nvSpPr>
          <p:cNvPr id="90116" name="AutoShape 4">
            <a:hlinkClick r:id="rId3" action="ppaction://hlinksldjump"/>
          </p:cNvPr>
          <p:cNvSpPr>
            <a:spLocks noChangeArrowheads="1"/>
          </p:cNvSpPr>
          <p:nvPr/>
        </p:nvSpPr>
        <p:spPr bwMode="auto">
          <a:xfrm>
            <a:off x="4038600" y="5105400"/>
            <a:ext cx="762000" cy="609600"/>
          </a:xfrm>
          <a:prstGeom prst="leftArrow">
            <a:avLst>
              <a:gd name="adj1" fmla="val 50000"/>
              <a:gd name="adj2" fmla="val 31250"/>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53D755-1FDA-4C22-B7F5-B79349973BB7}"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A5C4C4AD-652D-4420-BBF6-E35A1877C813}" type="slidenum">
              <a:rPr lang="zh-TW" altLang="en-US"/>
              <a:pPr/>
              <a:t>27</a:t>
            </a:fld>
            <a:endParaRPr lang="zh-TW" altLang="en-US"/>
          </a:p>
        </p:txBody>
      </p:sp>
      <p:sp>
        <p:nvSpPr>
          <p:cNvPr id="40962" name="Rectangle 2"/>
          <p:cNvSpPr>
            <a:spLocks noGrp="1" noChangeArrowheads="1"/>
          </p:cNvSpPr>
          <p:nvPr>
            <p:ph type="title"/>
          </p:nvPr>
        </p:nvSpPr>
        <p:spPr>
          <a:xfrm>
            <a:off x="685800" y="304800"/>
            <a:ext cx="7772400" cy="381000"/>
          </a:xfrm>
        </p:spPr>
        <p:txBody>
          <a:bodyPr/>
          <a:lstStyle/>
          <a:p>
            <a:r>
              <a:rPr lang="en-US" altLang="zh-TW"/>
              <a:t>References</a:t>
            </a:r>
          </a:p>
        </p:txBody>
      </p:sp>
      <p:sp>
        <p:nvSpPr>
          <p:cNvPr id="40963" name="Rectangle 3"/>
          <p:cNvSpPr>
            <a:spLocks noGrp="1" noChangeArrowheads="1"/>
          </p:cNvSpPr>
          <p:nvPr>
            <p:ph type="body" idx="1"/>
          </p:nvPr>
        </p:nvSpPr>
        <p:spPr>
          <a:xfrm>
            <a:off x="533400" y="762000"/>
            <a:ext cx="8153400" cy="5334000"/>
          </a:xfrm>
        </p:spPr>
        <p:txBody>
          <a:bodyPr/>
          <a:lstStyle/>
          <a:p>
            <a:pPr>
              <a:lnSpc>
                <a:spcPct val="90000"/>
              </a:lnSpc>
            </a:pPr>
            <a:r>
              <a:rPr lang="en-US" altLang="zh-TW" sz="1800"/>
              <a:t>Bickers, Charles, 2001,”Cyberwar: Combat on the Web”, </a:t>
            </a:r>
            <a:r>
              <a:rPr lang="en-US" altLang="zh-TW" sz="1800" i="1"/>
              <a:t>Far Eastern Economic Review.</a:t>
            </a:r>
            <a:endParaRPr lang="en-US" altLang="zh-TW" sz="1800"/>
          </a:p>
          <a:p>
            <a:pPr>
              <a:lnSpc>
                <a:spcPct val="90000"/>
              </a:lnSpc>
            </a:pPr>
            <a:r>
              <a:rPr lang="en-US" altLang="zh-TW" sz="1800"/>
              <a:t>Casey, Eoghan, </a:t>
            </a:r>
            <a:r>
              <a:rPr lang="en-US" altLang="zh-TW" sz="1800" i="1"/>
              <a:t>Digital Evidence and Computer Crime: Forensic Science, Computer and the Internet</a:t>
            </a:r>
            <a:r>
              <a:rPr lang="en-US" altLang="zh-TW" sz="1800"/>
              <a:t>,Academic Press, 2000.</a:t>
            </a:r>
          </a:p>
          <a:p>
            <a:pPr>
              <a:lnSpc>
                <a:spcPct val="90000"/>
              </a:lnSpc>
            </a:pPr>
            <a:r>
              <a:rPr lang="en-US" altLang="zh-TW" sz="1800"/>
              <a:t>Casey, Eoghan, 2002, </a:t>
            </a:r>
            <a:r>
              <a:rPr lang="en-US" altLang="zh-TW" sz="1800" i="1"/>
              <a:t>Handbook of Computer Crime Investigation</a:t>
            </a:r>
            <a:r>
              <a:rPr lang="en-US" altLang="zh-TW" sz="1800"/>
              <a:t>, Academic Press.</a:t>
            </a:r>
          </a:p>
          <a:p>
            <a:pPr>
              <a:lnSpc>
                <a:spcPct val="90000"/>
              </a:lnSpc>
            </a:pPr>
            <a:r>
              <a:rPr lang="en-US" altLang="zh-TW" sz="1800"/>
              <a:t>Kovacich, G. L., and W. C. Boni, 2000, </a:t>
            </a:r>
            <a:r>
              <a:rPr lang="en-US" altLang="zh-TW" sz="1800" i="1"/>
              <a:t>High-Technology Crime Investigatot’s Handbook, </a:t>
            </a:r>
            <a:r>
              <a:rPr lang="en-US" altLang="zh-TW" sz="1800"/>
              <a:t>Butterworth Heinemann</a:t>
            </a:r>
            <a:r>
              <a:rPr lang="en-US" altLang="zh-TW" sz="1800" i="1"/>
              <a:t>.</a:t>
            </a:r>
            <a:endParaRPr lang="en-US" altLang="zh-TW" sz="1800"/>
          </a:p>
          <a:p>
            <a:pPr>
              <a:lnSpc>
                <a:spcPct val="90000"/>
              </a:lnSpc>
            </a:pPr>
            <a:r>
              <a:rPr lang="en-US" altLang="zh-TW" sz="1800"/>
              <a:t>Lane, C., 1997, </a:t>
            </a:r>
            <a:r>
              <a:rPr lang="en-US" altLang="zh-TW" sz="1800" i="1"/>
              <a:t>Naked in Cyberspace: How to find Personal Information Online</a:t>
            </a:r>
            <a:r>
              <a:rPr lang="en-US" altLang="zh-TW" sz="1800"/>
              <a:t>, Wilton, CT: Pemberton Press.</a:t>
            </a:r>
          </a:p>
          <a:p>
            <a:pPr>
              <a:lnSpc>
                <a:spcPct val="90000"/>
              </a:lnSpc>
            </a:pPr>
            <a:r>
              <a:rPr lang="en-US" altLang="zh-TW" sz="1800"/>
              <a:t>Marcella, A. J., and R. S. Greenfield, 2002, </a:t>
            </a:r>
            <a:r>
              <a:rPr lang="en-US" altLang="zh-TW" sz="1800" i="1"/>
              <a:t>Cyber Forensics</a:t>
            </a:r>
            <a:r>
              <a:rPr lang="en-US" altLang="zh-TW" sz="1800"/>
              <a:t>, 	Auerbach Publications.</a:t>
            </a:r>
          </a:p>
          <a:p>
            <a:pPr>
              <a:lnSpc>
                <a:spcPct val="90000"/>
              </a:lnSpc>
            </a:pPr>
            <a:r>
              <a:rPr lang="en-US" altLang="zh-TW" sz="1800"/>
              <a:t>Rivest, R., 1992, “Reqest for comments : 1321 (The MD5 Message-Digest Algorithm)”, MIT Lab. for computer science and RSA data security, Inc.</a:t>
            </a:r>
          </a:p>
          <a:p>
            <a:pPr>
              <a:lnSpc>
                <a:spcPct val="90000"/>
              </a:lnSpc>
            </a:pPr>
            <a:r>
              <a:rPr lang="en-US" altLang="zh-TW" sz="1800"/>
              <a:t>Saferstein, Richard, 1981, </a:t>
            </a:r>
            <a:r>
              <a:rPr lang="en-US" altLang="zh-TW" sz="1800" i="1"/>
              <a:t>Criminalistics—An introduction to Forensic Science</a:t>
            </a:r>
            <a:r>
              <a:rPr lang="en-US" altLang="zh-TW" sz="1800"/>
              <a:t>, 2</a:t>
            </a:r>
            <a:r>
              <a:rPr lang="en-US" altLang="zh-TW" sz="1800" baseline="30000"/>
              <a:t>nd</a:t>
            </a:r>
            <a:r>
              <a:rPr lang="en-US" altLang="zh-TW" sz="1800"/>
              <a:t> edition, Prentice Hall.</a:t>
            </a:r>
          </a:p>
          <a:p>
            <a:pPr>
              <a:lnSpc>
                <a:spcPct val="90000"/>
              </a:lnSpc>
            </a:pPr>
            <a:r>
              <a:rPr lang="en-US" altLang="zh-TW" sz="1800"/>
              <a:t>Warren, G. Kruse II and Jay G. Heiser, 2002, </a:t>
            </a:r>
            <a:r>
              <a:rPr lang="en-US" altLang="zh-TW" sz="1800" i="1"/>
              <a:t>Computer Forensics – Incident Response Essentials</a:t>
            </a:r>
            <a:r>
              <a:rPr lang="en-US" altLang="zh-TW" sz="1800"/>
              <a:t>, Addison Wesley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35FDE8-0F59-4C91-BFD9-05E2E98B7CF7}"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F3221E69-B146-4E82-928D-19C61DCCE10D}" type="slidenum">
              <a:rPr lang="zh-TW" altLang="en-US"/>
              <a:pPr/>
              <a:t>3</a:t>
            </a:fld>
            <a:endParaRPr lang="zh-TW" altLang="en-US"/>
          </a:p>
        </p:txBody>
      </p:sp>
      <p:sp>
        <p:nvSpPr>
          <p:cNvPr id="7170" name="Rectangle 2"/>
          <p:cNvSpPr>
            <a:spLocks noGrp="1" noChangeArrowheads="1"/>
          </p:cNvSpPr>
          <p:nvPr>
            <p:ph type="title"/>
          </p:nvPr>
        </p:nvSpPr>
        <p:spPr>
          <a:xfrm>
            <a:off x="609600" y="304800"/>
            <a:ext cx="7772400" cy="838200"/>
          </a:xfrm>
        </p:spPr>
        <p:txBody>
          <a:bodyPr/>
          <a:lstStyle/>
          <a:p>
            <a:r>
              <a:rPr lang="en-US" altLang="zh-TW"/>
              <a:t>Background</a:t>
            </a:r>
          </a:p>
        </p:txBody>
      </p:sp>
      <p:sp>
        <p:nvSpPr>
          <p:cNvPr id="7171" name="Rectangle 3"/>
          <p:cNvSpPr>
            <a:spLocks noGrp="1" noChangeArrowheads="1"/>
          </p:cNvSpPr>
          <p:nvPr>
            <p:ph type="body" idx="1"/>
          </p:nvPr>
        </p:nvSpPr>
        <p:spPr>
          <a:xfrm>
            <a:off x="685800" y="1219200"/>
            <a:ext cx="7772400" cy="4953000"/>
          </a:xfrm>
        </p:spPr>
        <p:txBody>
          <a:bodyPr/>
          <a:lstStyle/>
          <a:p>
            <a:r>
              <a:rPr lang="en-US" altLang="zh-TW" dirty="0"/>
              <a:t>Cyber activity has become a significant portion of everyday life of general public.</a:t>
            </a:r>
          </a:p>
          <a:p>
            <a:r>
              <a:rPr lang="en-US" altLang="zh-TW" dirty="0"/>
              <a:t>Thus, the </a:t>
            </a:r>
            <a:r>
              <a:rPr lang="en-US" altLang="zh-TW" dirty="0" smtClean="0"/>
              <a:t>scope of </a:t>
            </a:r>
            <a:r>
              <a:rPr lang="en-US" altLang="zh-TW" dirty="0"/>
              <a:t>crime investigation has also been broadened. </a:t>
            </a:r>
            <a:r>
              <a:rPr lang="en-US" altLang="zh-TW" sz="2400" dirty="0"/>
              <a:t>(source: Casey, </a:t>
            </a:r>
            <a:r>
              <a:rPr lang="en-US" altLang="zh-TW" sz="2400" dirty="0" err="1"/>
              <a:t>Eoghan</a:t>
            </a:r>
            <a:r>
              <a:rPr lang="en-US" altLang="zh-TW" sz="2400" dirty="0"/>
              <a:t>, </a:t>
            </a:r>
            <a:r>
              <a:rPr lang="en-US" altLang="zh-TW" sz="2400" i="1" dirty="0"/>
              <a:t>Digital Evidence and Computer Crime: Forensic Science, Computer and the </a:t>
            </a:r>
            <a:r>
              <a:rPr lang="en-US" altLang="zh-TW" sz="2400" i="1" dirty="0" err="1"/>
              <a:t>Internet</a:t>
            </a:r>
            <a:r>
              <a:rPr lang="en-US" altLang="zh-TW" sz="2400" dirty="0" err="1"/>
              <a:t>,Academic</a:t>
            </a:r>
            <a:r>
              <a:rPr lang="en-US" altLang="zh-TW" sz="2400" dirty="0"/>
              <a:t> Press, 2000.)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BA3DAB-6982-4E77-97B3-EF1FFC72370A}"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392B24CF-B843-49E1-9B43-52FADD3FC1A1}" type="slidenum">
              <a:rPr lang="zh-TW" altLang="en-US"/>
              <a:pPr/>
              <a:t>4</a:t>
            </a:fld>
            <a:endParaRPr lang="zh-TW" altLang="en-US"/>
          </a:p>
        </p:txBody>
      </p:sp>
      <p:sp>
        <p:nvSpPr>
          <p:cNvPr id="8194" name="Rectangle 2"/>
          <p:cNvSpPr>
            <a:spLocks noGrp="1" noChangeArrowheads="1"/>
          </p:cNvSpPr>
          <p:nvPr>
            <p:ph type="title"/>
          </p:nvPr>
        </p:nvSpPr>
        <p:spPr>
          <a:xfrm>
            <a:off x="533400" y="228600"/>
            <a:ext cx="7772400" cy="533400"/>
          </a:xfrm>
        </p:spPr>
        <p:txBody>
          <a:bodyPr/>
          <a:lstStyle/>
          <a:p>
            <a:r>
              <a:rPr lang="en-US" altLang="zh-TW"/>
              <a:t>Background (continued)</a:t>
            </a:r>
          </a:p>
        </p:txBody>
      </p:sp>
      <p:sp>
        <p:nvSpPr>
          <p:cNvPr id="8195" name="Rectangle 3"/>
          <p:cNvSpPr>
            <a:spLocks noGrp="1" noChangeArrowheads="1"/>
          </p:cNvSpPr>
          <p:nvPr>
            <p:ph type="body" idx="1"/>
          </p:nvPr>
        </p:nvSpPr>
        <p:spPr>
          <a:xfrm>
            <a:off x="685800" y="914400"/>
            <a:ext cx="7924800" cy="5181600"/>
          </a:xfrm>
        </p:spPr>
        <p:txBody>
          <a:bodyPr/>
          <a:lstStyle/>
          <a:p>
            <a:r>
              <a:rPr lang="en-US" altLang="zh-TW" sz="2800" dirty="0"/>
              <a:t>Computers and networks have been widely used for enterprise information processing.</a:t>
            </a:r>
          </a:p>
          <a:p>
            <a:r>
              <a:rPr lang="en-US" altLang="zh-TW" sz="2800" dirty="0"/>
              <a:t>E-Commerce, such as B2B, B2C and C2C, has become a new business model.</a:t>
            </a:r>
          </a:p>
          <a:p>
            <a:r>
              <a:rPr lang="en-US" altLang="zh-TW" sz="2800" dirty="0"/>
              <a:t>More and more facilities are directly controlled by computers. </a:t>
            </a:r>
          </a:p>
          <a:p>
            <a:r>
              <a:rPr lang="en-US" altLang="zh-TW" sz="2800" dirty="0"/>
              <a:t>As the society has become more and more dependent on computer and computer networks. The computers and networks may become targets of crime activities, such as thief, vandalism, espionage, or even cyber war.</a:t>
            </a:r>
            <a:endParaRPr lang="en-US" altLang="zh-TW"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6F2437-45D9-4FF2-A789-6FC3C1FDE6ED}"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52C13123-E915-4EDB-8FCC-3C3BF212EE62}" type="slidenum">
              <a:rPr lang="zh-TW" altLang="en-US"/>
              <a:pPr/>
              <a:t>5</a:t>
            </a:fld>
            <a:endParaRPr lang="zh-TW" altLang="en-US"/>
          </a:p>
        </p:txBody>
      </p:sp>
      <p:sp>
        <p:nvSpPr>
          <p:cNvPr id="92162" name="Rectangle 2"/>
          <p:cNvSpPr>
            <a:spLocks noGrp="1" noChangeArrowheads="1"/>
          </p:cNvSpPr>
          <p:nvPr>
            <p:ph type="title"/>
          </p:nvPr>
        </p:nvSpPr>
        <p:spPr/>
        <p:txBody>
          <a:bodyPr/>
          <a:lstStyle/>
          <a:p>
            <a:r>
              <a:rPr lang="en-US" altLang="zh-TW"/>
              <a:t>Background (continued)</a:t>
            </a:r>
            <a:endParaRPr lang="zh-TW" altLang="en-US"/>
          </a:p>
        </p:txBody>
      </p:sp>
      <p:sp>
        <p:nvSpPr>
          <p:cNvPr id="92163" name="Rectangle 3"/>
          <p:cNvSpPr>
            <a:spLocks noGrp="1" noChangeArrowheads="1"/>
          </p:cNvSpPr>
          <p:nvPr>
            <p:ph type="body" idx="1"/>
          </p:nvPr>
        </p:nvSpPr>
        <p:spPr/>
        <p:txBody>
          <a:bodyPr/>
          <a:lstStyle/>
          <a:p>
            <a:r>
              <a:rPr lang="en-US" altLang="zh-TW"/>
              <a:t>85% of business and government agencies detected security breaches. </a:t>
            </a:r>
            <a:r>
              <a:rPr lang="en-US" altLang="zh-TW" sz="2400"/>
              <a:t>(Source:http://www.smh.com.au/icon/0105/02/news4.html.)</a:t>
            </a:r>
          </a:p>
          <a:p>
            <a:r>
              <a:rPr lang="en-US" altLang="zh-TW"/>
              <a:t>FBI estimates U.S. losses at up to $10 billion a year.</a:t>
            </a:r>
            <a:r>
              <a:rPr lang="en-US" altLang="zh-TW" sz="2400"/>
              <a:t>(Source: Sager, Ira, etc, “Cyber Crime”, Business Week, February, 2000.)</a:t>
            </a:r>
          </a:p>
          <a:p>
            <a:endParaRPr lang="zh-TW" altLang="en-US" sz="2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FA224E-CF82-40D0-8D7D-B6AAC73E1979}"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B544B950-30FE-40B6-9285-69D7208E504A}" type="slidenum">
              <a:rPr lang="zh-TW" altLang="en-US"/>
              <a:pPr/>
              <a:t>6</a:t>
            </a:fld>
            <a:endParaRPr lang="zh-TW" altLang="en-US"/>
          </a:p>
        </p:txBody>
      </p:sp>
      <p:sp>
        <p:nvSpPr>
          <p:cNvPr id="23554" name="Rectangle 2"/>
          <p:cNvSpPr>
            <a:spLocks noGrp="1" noChangeArrowheads="1"/>
          </p:cNvSpPr>
          <p:nvPr>
            <p:ph type="title"/>
          </p:nvPr>
        </p:nvSpPr>
        <p:spPr>
          <a:xfrm>
            <a:off x="685800" y="609600"/>
            <a:ext cx="7772400" cy="762000"/>
          </a:xfrm>
        </p:spPr>
        <p:txBody>
          <a:bodyPr/>
          <a:lstStyle/>
          <a:p>
            <a:r>
              <a:rPr lang="en-US" altLang="zh-TW"/>
              <a:t>Background (continued)</a:t>
            </a:r>
          </a:p>
        </p:txBody>
      </p:sp>
      <p:sp>
        <p:nvSpPr>
          <p:cNvPr id="23555" name="Rectangle 3"/>
          <p:cNvSpPr>
            <a:spLocks noGrp="1" noChangeArrowheads="1"/>
          </p:cNvSpPr>
          <p:nvPr>
            <p:ph type="body" idx="1"/>
          </p:nvPr>
        </p:nvSpPr>
        <p:spPr>
          <a:xfrm>
            <a:off x="685800" y="1447800"/>
            <a:ext cx="7772400" cy="4648200"/>
          </a:xfrm>
        </p:spPr>
        <p:txBody>
          <a:bodyPr/>
          <a:lstStyle/>
          <a:p>
            <a:r>
              <a:rPr lang="en-US" altLang="zh-TW"/>
              <a:t>In early 1990s, the threats to information systems are at approximately 80% internal and 20% external.</a:t>
            </a:r>
          </a:p>
          <a:p>
            <a:r>
              <a:rPr lang="en-US" altLang="zh-TW"/>
              <a:t>With the integration of telecommunications and personal computers into the internet, the threats appear to be approaching an equal split between internal and external agents.</a:t>
            </a:r>
            <a:endParaRPr lang="en-US" altLang="zh-TW" sz="2000"/>
          </a:p>
          <a:p>
            <a:pPr lvl="1"/>
            <a:r>
              <a:rPr lang="en-US" altLang="zh-TW" sz="2000"/>
              <a:t>(Source: Kovacich, G. L., and W. C. Boni, 2000, </a:t>
            </a:r>
            <a:r>
              <a:rPr lang="en-US" altLang="zh-TW" sz="2000" i="1"/>
              <a:t>High-Technology Crime Investigatot’s Handbook, </a:t>
            </a:r>
            <a:r>
              <a:rPr lang="en-US" altLang="zh-TW" sz="2000"/>
              <a:t>Butterworth Heinemann, p56</a:t>
            </a:r>
            <a:r>
              <a:rPr lang="en-US" altLang="zh-TW" sz="2000" i="1"/>
              <a:t>.)</a:t>
            </a:r>
          </a:p>
          <a:p>
            <a:pPr lvl="1"/>
            <a:endParaRPr lang="en-US" altLang="zh-TW"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951FA1-C16D-4DEF-AD90-E03E239F64AF}"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24DBE0EF-5386-40FC-9963-57CA37314CB8}" type="slidenum">
              <a:rPr lang="zh-TW" altLang="en-US"/>
              <a:pPr/>
              <a:t>7</a:t>
            </a:fld>
            <a:endParaRPr lang="zh-TW" altLang="en-US"/>
          </a:p>
        </p:txBody>
      </p:sp>
      <p:sp>
        <p:nvSpPr>
          <p:cNvPr id="76802" name="Rectangle 2"/>
          <p:cNvSpPr>
            <a:spLocks noGrp="1" noChangeArrowheads="1"/>
          </p:cNvSpPr>
          <p:nvPr>
            <p:ph type="title"/>
          </p:nvPr>
        </p:nvSpPr>
        <p:spPr/>
        <p:txBody>
          <a:bodyPr/>
          <a:lstStyle/>
          <a:p>
            <a:r>
              <a:rPr lang="en-US" altLang="zh-TW"/>
              <a:t>Background (continued)</a:t>
            </a:r>
            <a:endParaRPr lang="zh-TW" altLang="en-US"/>
          </a:p>
        </p:txBody>
      </p:sp>
      <p:sp>
        <p:nvSpPr>
          <p:cNvPr id="76803" name="Rectangle 3"/>
          <p:cNvSpPr>
            <a:spLocks noGrp="1" noChangeArrowheads="1"/>
          </p:cNvSpPr>
          <p:nvPr>
            <p:ph type="body" idx="1"/>
          </p:nvPr>
        </p:nvSpPr>
        <p:spPr/>
        <p:txBody>
          <a:bodyPr/>
          <a:lstStyle/>
          <a:p>
            <a:r>
              <a:rPr lang="en-US" altLang="zh-TW"/>
              <a:t>Counter measures for computer crime</a:t>
            </a:r>
          </a:p>
          <a:p>
            <a:pPr lvl="1"/>
            <a:r>
              <a:rPr lang="en-US" altLang="zh-TW"/>
              <a:t>Computer &amp; network security</a:t>
            </a:r>
          </a:p>
          <a:p>
            <a:pPr lvl="1"/>
            <a:r>
              <a:rPr lang="en-US" altLang="zh-TW" sz="3200"/>
              <a:t>Effective prosecution</a:t>
            </a:r>
            <a:r>
              <a:rPr lang="en-US" altLang="zh-TW"/>
              <a:t>, </a:t>
            </a:r>
            <a:r>
              <a:rPr lang="en-US" altLang="zh-TW" sz="3200"/>
              <a:t>and prevention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8D9666-F75E-40CF-A410-698FAFEEF447}"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40E07BDD-FD64-4085-8E04-AB06A994FFB4}" type="slidenum">
              <a:rPr lang="zh-TW" altLang="en-US"/>
              <a:pPr/>
              <a:t>8</a:t>
            </a:fld>
            <a:endParaRPr lang="zh-TW" altLang="en-US"/>
          </a:p>
        </p:txBody>
      </p:sp>
      <p:sp>
        <p:nvSpPr>
          <p:cNvPr id="9218" name="Rectangle 2"/>
          <p:cNvSpPr>
            <a:spLocks noGrp="1" noChangeArrowheads="1"/>
          </p:cNvSpPr>
          <p:nvPr>
            <p:ph type="title"/>
          </p:nvPr>
        </p:nvSpPr>
        <p:spPr>
          <a:xfrm>
            <a:off x="685800" y="381000"/>
            <a:ext cx="7772400" cy="1143000"/>
          </a:xfrm>
        </p:spPr>
        <p:txBody>
          <a:bodyPr/>
          <a:lstStyle/>
          <a:p>
            <a:r>
              <a:rPr lang="en-US" altLang="zh-TW"/>
              <a:t>Forensic Science</a:t>
            </a:r>
            <a:br>
              <a:rPr lang="en-US" altLang="zh-TW"/>
            </a:br>
            <a:endParaRPr lang="en-US" altLang="zh-TW" sz="1200"/>
          </a:p>
        </p:txBody>
      </p:sp>
      <p:sp>
        <p:nvSpPr>
          <p:cNvPr id="9219" name="Rectangle 3"/>
          <p:cNvSpPr>
            <a:spLocks noGrp="1" noChangeArrowheads="1"/>
          </p:cNvSpPr>
          <p:nvPr>
            <p:ph type="body" idx="1"/>
          </p:nvPr>
        </p:nvSpPr>
        <p:spPr>
          <a:xfrm>
            <a:off x="685800" y="1524000"/>
            <a:ext cx="7772400" cy="4572000"/>
          </a:xfrm>
        </p:spPr>
        <p:txBody>
          <a:bodyPr/>
          <a:lstStyle/>
          <a:p>
            <a:r>
              <a:rPr lang="en-US" altLang="zh-TW" sz="2800"/>
              <a:t>Definition: </a:t>
            </a:r>
          </a:p>
          <a:p>
            <a:pPr lvl="1"/>
            <a:r>
              <a:rPr lang="en-US" altLang="zh-TW" sz="2400"/>
              <a:t>Application of Physical Sciences to Law in the search for truth in civil, criminal, and social behavioral matters to the end that injustice shall not be done to any member of society.</a:t>
            </a:r>
            <a:r>
              <a:rPr lang="en-US" altLang="zh-TW" sz="2000"/>
              <a:t>(Source: Handbook of Forensic Pathology, College of American Pathologists, 1990.)</a:t>
            </a:r>
          </a:p>
          <a:p>
            <a:r>
              <a:rPr lang="en-US" altLang="zh-TW" sz="2800" i="1"/>
              <a:t>Sciences</a:t>
            </a:r>
            <a:r>
              <a:rPr lang="en-US" altLang="zh-TW" sz="2800"/>
              <a:t>: chemistry, biology, physics, geology,  …</a:t>
            </a:r>
          </a:p>
          <a:p>
            <a:r>
              <a:rPr lang="en-US" altLang="zh-TW" sz="2800" i="1"/>
              <a:t>Goal</a:t>
            </a:r>
            <a:r>
              <a:rPr lang="en-US" altLang="zh-TW" sz="2800"/>
              <a:t>: determining the evidential value of crime scene and related evidence.</a:t>
            </a:r>
          </a:p>
          <a:p>
            <a:endParaRPr lang="en-US" altLang="zh-TW"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958313-925D-4D25-9371-68D64E7AF08B}" type="datetime1">
              <a:rPr lang="zh-TW" altLang="en-US"/>
              <a:pPr/>
              <a:t>2021/12/3</a:t>
            </a:fld>
            <a:endParaRPr lang="zh-TW" altLang="en-US"/>
          </a:p>
        </p:txBody>
      </p:sp>
      <p:sp>
        <p:nvSpPr>
          <p:cNvPr id="6" name="Slide Number Placeholder 5"/>
          <p:cNvSpPr>
            <a:spLocks noGrp="1"/>
          </p:cNvSpPr>
          <p:nvPr>
            <p:ph type="sldNum" sz="quarter" idx="12"/>
          </p:nvPr>
        </p:nvSpPr>
        <p:spPr/>
        <p:txBody>
          <a:bodyPr/>
          <a:lstStyle/>
          <a:p>
            <a:fld id="{2C9B20CF-0508-49CA-8822-6FF67F86DC21}" type="slidenum">
              <a:rPr lang="zh-TW" altLang="en-US"/>
              <a:pPr/>
              <a:t>9</a:t>
            </a:fld>
            <a:endParaRPr lang="zh-TW" altLang="en-US"/>
          </a:p>
        </p:txBody>
      </p:sp>
      <p:sp>
        <p:nvSpPr>
          <p:cNvPr id="94210" name="Rectangle 2"/>
          <p:cNvSpPr>
            <a:spLocks noGrp="1" noChangeArrowheads="1"/>
          </p:cNvSpPr>
          <p:nvPr>
            <p:ph type="title"/>
          </p:nvPr>
        </p:nvSpPr>
        <p:spPr>
          <a:xfrm>
            <a:off x="685800" y="381000"/>
            <a:ext cx="7772400" cy="838200"/>
          </a:xfrm>
        </p:spPr>
        <p:txBody>
          <a:bodyPr/>
          <a:lstStyle/>
          <a:p>
            <a:r>
              <a:rPr lang="en-US" altLang="zh-TW"/>
              <a:t>Forensic Science (continued)</a:t>
            </a:r>
            <a:endParaRPr lang="zh-TW" altLang="en-US"/>
          </a:p>
        </p:txBody>
      </p:sp>
      <p:sp>
        <p:nvSpPr>
          <p:cNvPr id="94211" name="Rectangle 3"/>
          <p:cNvSpPr>
            <a:spLocks noGrp="1" noChangeArrowheads="1"/>
          </p:cNvSpPr>
          <p:nvPr>
            <p:ph type="body" idx="1"/>
          </p:nvPr>
        </p:nvSpPr>
        <p:spPr>
          <a:xfrm>
            <a:off x="457200" y="1371600"/>
            <a:ext cx="8153400" cy="4724400"/>
          </a:xfrm>
        </p:spPr>
        <p:txBody>
          <a:bodyPr/>
          <a:lstStyle/>
          <a:p>
            <a:r>
              <a:rPr lang="en-US" altLang="zh-TW"/>
              <a:t>The functions of the forensic scientist </a:t>
            </a:r>
          </a:p>
          <a:p>
            <a:pPr lvl="1"/>
            <a:r>
              <a:rPr lang="en-US" altLang="zh-TW"/>
              <a:t>Analysis of physical evidence</a:t>
            </a:r>
          </a:p>
          <a:p>
            <a:pPr lvl="1"/>
            <a:r>
              <a:rPr lang="en-US" altLang="zh-TW"/>
              <a:t>Provision of expert testimony</a:t>
            </a:r>
          </a:p>
          <a:p>
            <a:pPr lvl="1"/>
            <a:r>
              <a:rPr lang="en-US" altLang="zh-TW"/>
              <a:t>Furnishes training in the proper </a:t>
            </a:r>
            <a:r>
              <a:rPr lang="en-US" altLang="zh-TW" b="1" i="1"/>
              <a:t>recognition, collection, </a:t>
            </a:r>
            <a:r>
              <a:rPr lang="en-US" altLang="zh-TW"/>
              <a:t>and</a:t>
            </a:r>
            <a:r>
              <a:rPr lang="en-US" altLang="zh-TW" b="1" i="1"/>
              <a:t> preservation</a:t>
            </a:r>
            <a:r>
              <a:rPr lang="en-US" altLang="zh-TW"/>
              <a:t> of physical evidence.</a:t>
            </a:r>
          </a:p>
          <a:p>
            <a:pPr lvl="1"/>
            <a:r>
              <a:rPr lang="en-US" altLang="zh-TW" sz="1800"/>
              <a:t>Source: (Richard Saferstein, 1981, </a:t>
            </a:r>
            <a:r>
              <a:rPr lang="en-US" altLang="zh-TW" sz="1800" i="1"/>
              <a:t>Criminalistics—An introduction to Forensic Science</a:t>
            </a:r>
            <a:r>
              <a:rPr lang="en-US" altLang="zh-TW" sz="1800"/>
              <a:t>, 2</a:t>
            </a:r>
            <a:r>
              <a:rPr lang="en-US" altLang="zh-TW" sz="1800" baseline="30000"/>
              <a:t>nd</a:t>
            </a:r>
            <a:r>
              <a:rPr lang="en-US" altLang="zh-TW" sz="1800"/>
              <a:t> edition, Prentice Hall)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2180</TotalTime>
  <Words>1226</Words>
  <Application>Microsoft PowerPoint</Application>
  <PresentationFormat>On-screen Show (4:3)</PresentationFormat>
  <Paragraphs>201</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預設簡報設計</vt:lpstr>
      <vt:lpstr>圖片</vt:lpstr>
      <vt:lpstr>Computer(Cyber) Forensics  – An Introduction</vt:lpstr>
      <vt:lpstr>Outline</vt:lpstr>
      <vt:lpstr>Background</vt:lpstr>
      <vt:lpstr>Background (continued)</vt:lpstr>
      <vt:lpstr>Background (continued)</vt:lpstr>
      <vt:lpstr>Background (continued)</vt:lpstr>
      <vt:lpstr>Background (continued)</vt:lpstr>
      <vt:lpstr>Forensic Science </vt:lpstr>
      <vt:lpstr>Forensic Science (continued)</vt:lpstr>
      <vt:lpstr>Computer (or Cyber) Forensics  (Warren, G. Kruse ii and Jay G. Heiser, 2002, Computer Forensics – Incident Response Essentials, Addison Wesley) </vt:lpstr>
      <vt:lpstr>Network Forensics</vt:lpstr>
      <vt:lpstr>Category of Digital Evidence </vt:lpstr>
      <vt:lpstr>Digital Evidence</vt:lpstr>
      <vt:lpstr>Where Evidence Resides</vt:lpstr>
      <vt:lpstr>Where Evidence Resides (continued)</vt:lpstr>
      <vt:lpstr>Evidence on Application Layer</vt:lpstr>
      <vt:lpstr>Evidence on Transport and Network Layers</vt:lpstr>
      <vt:lpstr>Evidence on the Data-link and Physical Layers</vt:lpstr>
      <vt:lpstr>Challenges of Computer Forensics</vt:lpstr>
      <vt:lpstr>Challenges of Computer Forensics (continued)</vt:lpstr>
      <vt:lpstr>Challenges of Computer Forensics (continued)</vt:lpstr>
      <vt:lpstr>On Going Research Projects</vt:lpstr>
      <vt:lpstr>Cybertrail and Crime Scene</vt:lpstr>
      <vt:lpstr>Cyberwar or Information Warfare</vt:lpstr>
      <vt:lpstr>Slack Space</vt:lpstr>
      <vt:lpstr>Evidence Recovery from RAMs on modern Unix systems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Administrator</cp:lastModifiedBy>
  <cp:revision>159</cp:revision>
  <dcterms:created xsi:type="dcterms:W3CDTF">1601-01-01T00:00:00Z</dcterms:created>
  <dcterms:modified xsi:type="dcterms:W3CDTF">2021-12-03T10:35:09Z</dcterms:modified>
</cp:coreProperties>
</file>