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83" r:id="rId16"/>
    <p:sldId id="270" r:id="rId17"/>
    <p:sldId id="271" r:id="rId18"/>
    <p:sldId id="273" r:id="rId19"/>
    <p:sldId id="272" r:id="rId20"/>
    <p:sldId id="284" r:id="rId21"/>
    <p:sldId id="285" r:id="rId22"/>
    <p:sldId id="274" r:id="rId23"/>
    <p:sldId id="275" r:id="rId24"/>
    <p:sldId id="276" r:id="rId25"/>
    <p:sldId id="277" r:id="rId26"/>
    <p:sldId id="28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Verdan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6002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F99C2-1487-4B62-95AC-5ECEFDE38D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AB5375-43AB-4660-9121-B8C2F2F940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8D6B04-0AC6-480F-A138-4B2AEC67A3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F45EA1-2D08-4AA7-8DD6-856DE8CBD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A4727-CBCA-4615-AFA8-3354D009F2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50611A-336E-442C-A92D-EDB49438FE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4095D-818F-4A62-B64B-AA44437619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6221F-24B8-45CA-9D8D-13F822FC41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D364C2-D8A9-479B-AE6B-406CBCB9E5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752AD5-8F8E-4639-A122-12F2384173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B73CB7-A87B-42D6-A276-AF240A1CD1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Digital </a:t>
            </a:r>
            <a:r>
              <a:rPr lang="en-US" sz="4800" dirty="0"/>
              <a:t>Forensics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/>
          <a:lstStyle/>
          <a:p>
            <a:pPr algn="l"/>
            <a:r>
              <a:rPr lang="en-IN" sz="2800" dirty="0" smtClean="0"/>
              <a:t>Digital Forensics Investigation Process</a:t>
            </a:r>
          </a:p>
          <a:p>
            <a:pPr algn="l"/>
            <a:r>
              <a:rPr lang="en-IN" sz="2800" dirty="0" smtClean="0"/>
              <a:t>Role of Forensics Investigator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deletion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file systems only delete directory entries but not the data blocks associated with a file.</a:t>
            </a:r>
          </a:p>
          <a:p>
            <a:pPr>
              <a:lnSpc>
                <a:spcPct val="90000"/>
              </a:lnSpc>
            </a:pPr>
            <a:r>
              <a:rPr lang="en-US"/>
              <a:t>Unless blocks get reallocated the file may be reconstructed</a:t>
            </a:r>
          </a:p>
          <a:p>
            <a:pPr lvl="1">
              <a:lnSpc>
                <a:spcPct val="90000"/>
              </a:lnSpc>
            </a:pPr>
            <a:r>
              <a:rPr lang="en-US"/>
              <a:t>The earlier the better the chances</a:t>
            </a:r>
          </a:p>
          <a:p>
            <a:pPr lvl="1">
              <a:lnSpc>
                <a:spcPct val="90000"/>
              </a:lnSpc>
            </a:pPr>
            <a:r>
              <a:rPr lang="en-US"/>
              <a:t>Depending on fragmentation, only partial reconstruction may be possible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Slack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Unallocated blocks</a:t>
            </a:r>
          </a:p>
          <a:p>
            <a:pPr lvl="1"/>
            <a:r>
              <a:rPr lang="en-US"/>
              <a:t>Mark blocks as allocated to fool the file system</a:t>
            </a:r>
          </a:p>
          <a:p>
            <a:r>
              <a:rPr lang="en-US"/>
              <a:t>Unused space at end of files if it doesn’t end on block boundaries</a:t>
            </a:r>
          </a:p>
          <a:p>
            <a:r>
              <a:rPr lang="en-US"/>
              <a:t>Unused space in file system data structures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Steganography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hidden in other data</a:t>
            </a:r>
          </a:p>
          <a:p>
            <a:r>
              <a:rPr lang="en-US"/>
              <a:t>Unused or irrelevant locations are used to store information</a:t>
            </a:r>
          </a:p>
          <a:p>
            <a:r>
              <a:rPr lang="en-US"/>
              <a:t>Most common in images, but may also be used on executable files, meta data, file system slack space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Encrypted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encryption method, it might be infeasible to get to the information.</a:t>
            </a:r>
          </a:p>
          <a:p>
            <a:r>
              <a:rPr lang="en-US"/>
              <a:t>Locating the keys is often a better approach.</a:t>
            </a:r>
          </a:p>
          <a:p>
            <a:r>
              <a:rPr lang="en-US"/>
              <a:t>A suspect may be compelled to reveal the keys by law.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Recovery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Locating hidden or encrypted data is difficult and might even be impossible.</a:t>
            </a:r>
          </a:p>
          <a:p>
            <a:pPr>
              <a:lnSpc>
                <a:spcPct val="90000"/>
              </a:lnSpc>
            </a:pPr>
            <a:r>
              <a:rPr lang="en-US"/>
              <a:t>Investigator has to look at other clues:</a:t>
            </a:r>
          </a:p>
          <a:p>
            <a:pPr lvl="1">
              <a:lnSpc>
                <a:spcPct val="90000"/>
              </a:lnSpc>
            </a:pPr>
            <a:r>
              <a:rPr lang="en-US"/>
              <a:t>Steganography software</a:t>
            </a:r>
          </a:p>
          <a:p>
            <a:pPr lvl="1">
              <a:lnSpc>
                <a:spcPct val="90000"/>
              </a:lnSpc>
            </a:pPr>
            <a:r>
              <a:rPr lang="en-US"/>
              <a:t>Crypto software</a:t>
            </a:r>
          </a:p>
          <a:p>
            <a:pPr lvl="1">
              <a:lnSpc>
                <a:spcPct val="90000"/>
              </a:lnSpc>
            </a:pPr>
            <a:r>
              <a:rPr lang="en-US"/>
              <a:t>Command histories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residue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if a file is completely deleted from the disk, it might still have left a trace:</a:t>
            </a:r>
          </a:p>
          <a:p>
            <a:pPr lvl="1"/>
            <a:r>
              <a:rPr lang="en-US"/>
              <a:t>Web cache</a:t>
            </a:r>
          </a:p>
          <a:p>
            <a:pPr lvl="1"/>
            <a:r>
              <a:rPr lang="en-US"/>
              <a:t>Temporary directories</a:t>
            </a:r>
          </a:p>
          <a:p>
            <a:pPr lvl="1"/>
            <a:r>
              <a:rPr lang="en-US"/>
              <a:t>Data blocks resulting from a move</a:t>
            </a:r>
          </a:p>
          <a:p>
            <a:pPr lvl="1"/>
            <a:r>
              <a:rPr lang="en-US"/>
              <a:t>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Phase 3: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Methodology differs depending on the objectives of the investigation:</a:t>
            </a:r>
          </a:p>
          <a:p>
            <a:pPr lvl="1"/>
            <a:r>
              <a:rPr lang="en-US"/>
              <a:t>Locate contraband material</a:t>
            </a:r>
          </a:p>
          <a:p>
            <a:pPr lvl="1"/>
            <a:r>
              <a:rPr lang="en-US"/>
              <a:t>Reconstruct events that took place</a:t>
            </a:r>
          </a:p>
          <a:p>
            <a:pPr lvl="1"/>
            <a:r>
              <a:rPr lang="en-US"/>
              <a:t>Determine if a system was compromised</a:t>
            </a:r>
          </a:p>
          <a:p>
            <a:pPr lvl="1"/>
            <a:r>
              <a:rPr lang="en-US"/>
              <a:t>Authorship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Contraband material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Locate specific files</a:t>
            </a:r>
          </a:p>
          <a:p>
            <a:pPr lvl="1"/>
            <a:r>
              <a:rPr lang="en-US"/>
              <a:t>Databases of illegal pictures</a:t>
            </a:r>
          </a:p>
          <a:p>
            <a:pPr lvl="1"/>
            <a:r>
              <a:rPr lang="en-US"/>
              <a:t>Stolen property</a:t>
            </a:r>
          </a:p>
          <a:p>
            <a:r>
              <a:rPr lang="en-US"/>
              <a:t>Determine if existing files are illegal</a:t>
            </a:r>
          </a:p>
          <a:p>
            <a:pPr lvl="1"/>
            <a:r>
              <a:rPr lang="en-US"/>
              <a:t>Picture collections</a:t>
            </a:r>
          </a:p>
          <a:p>
            <a:pPr lvl="1"/>
            <a:r>
              <a:rPr lang="en-US"/>
              <a:t>Music or movie downloads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Locating material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Requires specific knowledge of file system and OS.</a:t>
            </a:r>
          </a:p>
          <a:p>
            <a:pPr>
              <a:lnSpc>
                <a:spcPct val="90000"/>
              </a:lnSpc>
            </a:pPr>
            <a:r>
              <a:rPr lang="en-US"/>
              <a:t>Data may be encrypted, hidden, obfuscated</a:t>
            </a:r>
          </a:p>
          <a:p>
            <a:pPr>
              <a:lnSpc>
                <a:spcPct val="90000"/>
              </a:lnSpc>
            </a:pPr>
            <a:r>
              <a:rPr lang="en-US"/>
              <a:t>Obfuscation:</a:t>
            </a:r>
          </a:p>
          <a:p>
            <a:pPr lvl="1">
              <a:lnSpc>
                <a:spcPct val="90000"/>
              </a:lnSpc>
            </a:pPr>
            <a:r>
              <a:rPr lang="en-US"/>
              <a:t>Misleading file suffix</a:t>
            </a:r>
          </a:p>
          <a:p>
            <a:pPr lvl="1">
              <a:lnSpc>
                <a:spcPct val="90000"/>
              </a:lnSpc>
            </a:pPr>
            <a:r>
              <a:rPr lang="en-US"/>
              <a:t>Misleading file name</a:t>
            </a:r>
          </a:p>
          <a:p>
            <a:pPr lvl="1">
              <a:lnSpc>
                <a:spcPct val="90000"/>
              </a:lnSpc>
            </a:pPr>
            <a:r>
              <a:rPr lang="en-US"/>
              <a:t>Unusual location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reconstruction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Utilize system and external information</a:t>
            </a:r>
          </a:p>
          <a:p>
            <a:pPr lvl="1"/>
            <a:r>
              <a:rPr lang="en-US"/>
              <a:t>Log files</a:t>
            </a:r>
          </a:p>
          <a:p>
            <a:pPr lvl="1"/>
            <a:r>
              <a:rPr lang="en-US"/>
              <a:t>File timestamps</a:t>
            </a:r>
          </a:p>
          <a:p>
            <a:pPr lvl="1"/>
            <a:r>
              <a:rPr lang="en-US"/>
              <a:t>Firewall/IDS information</a:t>
            </a:r>
          </a:p>
          <a:p>
            <a:r>
              <a:rPr lang="en-US"/>
              <a:t>Establish time line of events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Digital Forensics?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Emerging discipline in </a:t>
            </a:r>
            <a:r>
              <a:rPr lang="en-US" dirty="0" smtClean="0"/>
              <a:t>computer/cyber </a:t>
            </a:r>
            <a:r>
              <a:rPr lang="en-US" dirty="0"/>
              <a:t>security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Investigation </a:t>
            </a:r>
            <a:r>
              <a:rPr lang="en-US" dirty="0"/>
              <a:t>that takes place after an incident has happened</a:t>
            </a:r>
          </a:p>
          <a:p>
            <a:pPr>
              <a:lnSpc>
                <a:spcPct val="90000"/>
              </a:lnSpc>
            </a:pPr>
            <a:r>
              <a:rPr lang="en-US" dirty="0"/>
              <a:t>Try to answer questions: Who, what, when, where, why, and how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Granularity of time keeping</a:t>
            </a:r>
          </a:p>
          <a:p>
            <a:pPr lvl="1"/>
            <a:r>
              <a:rPr lang="en-US"/>
              <a:t>Can’t order events that occur in the same time interval</a:t>
            </a:r>
          </a:p>
          <a:p>
            <a:r>
              <a:rPr lang="en-US"/>
              <a:t>Multiple systems:</a:t>
            </a:r>
          </a:p>
          <a:p>
            <a:pPr lvl="1"/>
            <a:r>
              <a:rPr lang="en-US"/>
              <a:t>Different clocks</a:t>
            </a:r>
          </a:p>
          <a:p>
            <a:pPr lvl="1"/>
            <a:r>
              <a:rPr lang="en-US"/>
              <a:t>Clock drift</a:t>
            </a:r>
          </a:p>
          <a:p>
            <a:r>
              <a:rPr lang="en-US"/>
              <a:t>E-mail headers and time zones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needle in the haystack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Locating files:</a:t>
            </a:r>
          </a:p>
          <a:p>
            <a:pPr lvl="1"/>
            <a:r>
              <a:rPr lang="en-US" sz="2400"/>
              <a:t>Storage capacity approaches the terrabyte magnitude</a:t>
            </a:r>
          </a:p>
          <a:p>
            <a:pPr lvl="1"/>
            <a:r>
              <a:rPr lang="en-US" sz="2400"/>
              <a:t>Potentially millions of files to investigate</a:t>
            </a:r>
          </a:p>
          <a:p>
            <a:r>
              <a:rPr lang="en-US" sz="2800"/>
              <a:t>Event reconstruction:</a:t>
            </a:r>
          </a:p>
          <a:p>
            <a:pPr lvl="1"/>
            <a:r>
              <a:rPr lang="en-US" sz="2400"/>
              <a:t>Dozens, hundreds of events a second</a:t>
            </a:r>
          </a:p>
          <a:p>
            <a:pPr lvl="1"/>
            <a:r>
              <a:rPr lang="en-US" sz="2400"/>
              <a:t>Only last MAC times are available</a:t>
            </a:r>
          </a:p>
          <a:p>
            <a:pPr lvl="1"/>
            <a:r>
              <a:rPr lang="en-US" sz="2400"/>
              <a:t>Insufficient logging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Compromised system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If possible, compare against known good state</a:t>
            </a:r>
          </a:p>
          <a:p>
            <a:pPr lvl="1">
              <a:lnSpc>
                <a:spcPct val="90000"/>
              </a:lnSpc>
            </a:pPr>
            <a:r>
              <a:rPr lang="en-US"/>
              <a:t>Tripwire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of “good” files</a:t>
            </a:r>
          </a:p>
          <a:p>
            <a:pPr>
              <a:lnSpc>
                <a:spcPct val="90000"/>
              </a:lnSpc>
            </a:pPr>
            <a:r>
              <a:rPr lang="en-US"/>
              <a:t>Look for unusual file MACs</a:t>
            </a:r>
          </a:p>
          <a:p>
            <a:pPr>
              <a:lnSpc>
                <a:spcPct val="90000"/>
              </a:lnSpc>
            </a:pPr>
            <a:r>
              <a:rPr lang="en-US"/>
              <a:t>Look for open or listening network connections (trojans)</a:t>
            </a:r>
          </a:p>
          <a:p>
            <a:pPr>
              <a:lnSpc>
                <a:spcPct val="90000"/>
              </a:lnSpc>
            </a:pPr>
            <a:r>
              <a:rPr lang="en-US"/>
              <a:t>Look for files in unusual locations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Unknown executables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Run them in a constrained environment</a:t>
            </a:r>
          </a:p>
          <a:p>
            <a:pPr lvl="1">
              <a:lnSpc>
                <a:spcPct val="90000"/>
              </a:lnSpc>
            </a:pPr>
            <a:r>
              <a:rPr lang="en-US"/>
              <a:t>Dedicated system</a:t>
            </a:r>
          </a:p>
          <a:p>
            <a:pPr lvl="1">
              <a:lnSpc>
                <a:spcPct val="90000"/>
              </a:lnSpc>
            </a:pPr>
            <a:r>
              <a:rPr lang="en-US"/>
              <a:t>Sandbox</a:t>
            </a:r>
          </a:p>
          <a:p>
            <a:pPr lvl="1">
              <a:lnSpc>
                <a:spcPct val="90000"/>
              </a:lnSpc>
            </a:pPr>
            <a:r>
              <a:rPr lang="en-US"/>
              <a:t>Virtual machine</a:t>
            </a:r>
          </a:p>
          <a:p>
            <a:pPr>
              <a:lnSpc>
                <a:spcPct val="90000"/>
              </a:lnSpc>
            </a:pPr>
            <a:r>
              <a:rPr lang="en-US"/>
              <a:t>Might be necessary to disassemble and decompile</a:t>
            </a:r>
          </a:p>
          <a:p>
            <a:pPr lvl="1">
              <a:lnSpc>
                <a:spcPct val="90000"/>
              </a:lnSpc>
            </a:pPr>
            <a:r>
              <a:rPr lang="en-US"/>
              <a:t>May take weeks or months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Authorship analysis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Determine who or what kind of person created file.</a:t>
            </a:r>
          </a:p>
          <a:p>
            <a:pPr lvl="1"/>
            <a:r>
              <a:rPr lang="en-US" sz="2400"/>
              <a:t>Programs (Viruses, Tojans, Sniffers/Loggers)</a:t>
            </a:r>
          </a:p>
          <a:p>
            <a:pPr lvl="1"/>
            <a:r>
              <a:rPr lang="en-US" sz="2400"/>
              <a:t>E-mails (Blackmail, Harassment, Information leaks)</a:t>
            </a:r>
          </a:p>
          <a:p>
            <a:r>
              <a:rPr lang="en-US" sz="2800"/>
              <a:t>If actual person cannot be determined, just determining the skill level of the author may be important.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Phase 4: 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investigator that performed the analysis may have to appear in court as an expert witness.</a:t>
            </a:r>
          </a:p>
          <a:p>
            <a:pPr>
              <a:lnSpc>
                <a:spcPct val="90000"/>
              </a:lnSpc>
            </a:pPr>
            <a:r>
              <a:rPr lang="en-US"/>
              <a:t>For internal investigations, a report or presentation may be required.</a:t>
            </a:r>
          </a:p>
          <a:p>
            <a:pPr>
              <a:lnSpc>
                <a:spcPct val="90000"/>
              </a:lnSpc>
            </a:pPr>
            <a:r>
              <a:rPr lang="en-US"/>
              <a:t>Challenge: present the material in simple terms so that a jury or CEO can understand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Forensics Tools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Acquisition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dd, pdd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SafeBack, …</a:t>
            </a:r>
          </a:p>
          <a:p>
            <a:pPr>
              <a:lnSpc>
                <a:spcPct val="80000"/>
              </a:lnSpc>
            </a:pPr>
            <a:r>
              <a:rPr lang="en-US" sz="2800"/>
              <a:t>Recovery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Encase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TCT and SleuthKit</a:t>
            </a:r>
          </a:p>
          <a:p>
            <a:pPr>
              <a:lnSpc>
                <a:spcPct val="80000"/>
              </a:lnSpc>
            </a:pPr>
            <a:r>
              <a:rPr lang="en-US" sz="2800"/>
              <a:t>Analysis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?</a:t>
            </a:r>
          </a:p>
          <a:p>
            <a:pPr>
              <a:lnSpc>
                <a:spcPct val="80000"/>
              </a:lnSpc>
            </a:pPr>
            <a:r>
              <a:rPr lang="en-US" sz="2800"/>
              <a:t>Presentation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 Investigator Profile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Understanding of relevant laws</a:t>
            </a:r>
          </a:p>
          <a:p>
            <a:pPr>
              <a:lnSpc>
                <a:spcPct val="90000"/>
              </a:lnSpc>
            </a:pPr>
            <a:r>
              <a:rPr lang="en-US" sz="2400"/>
              <a:t>Knowledge of file systems, OS, and applications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are the logs, what is logged?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are possible obfuscation techniques?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programs and libraries are present on the system and how are they used?</a:t>
            </a:r>
          </a:p>
          <a:p>
            <a:pPr>
              <a:lnSpc>
                <a:spcPct val="90000"/>
              </a:lnSpc>
            </a:pPr>
            <a:r>
              <a:rPr lang="en-US" sz="2400"/>
              <a:t>Know what tools exist and how to use them</a:t>
            </a:r>
          </a:p>
          <a:p>
            <a:pPr>
              <a:lnSpc>
                <a:spcPct val="90000"/>
              </a:lnSpc>
            </a:pPr>
            <a:r>
              <a:rPr lang="en-US" sz="2400"/>
              <a:t>Be able to explain things in simple terms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in DF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need for standards</a:t>
            </a:r>
          </a:p>
          <a:p>
            <a:pPr lvl="1"/>
            <a:r>
              <a:rPr lang="en-US"/>
              <a:t>Acquisition procedure: develop step-by-step instructions to be followed</a:t>
            </a:r>
          </a:p>
          <a:p>
            <a:pPr lvl="1"/>
            <a:r>
              <a:rPr lang="en-US"/>
              <a:t>Certification</a:t>
            </a:r>
          </a:p>
          <a:p>
            <a:pPr lvl="2"/>
            <a:r>
              <a:rPr lang="en-US"/>
              <a:t>Investigators</a:t>
            </a:r>
          </a:p>
          <a:p>
            <a:pPr lvl="2"/>
            <a:r>
              <a:rPr lang="en-US"/>
              <a:t>Tools</a:t>
            </a:r>
          </a:p>
          <a:p>
            <a:pPr lvl="2"/>
            <a:r>
              <a:rPr lang="en-US"/>
              <a:t>Operating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in DF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</a:t>
            </a:r>
          </a:p>
          <a:p>
            <a:pPr lvl="1"/>
            <a:r>
              <a:rPr lang="en-US"/>
              <a:t>Create more meaningful audit data</a:t>
            </a:r>
          </a:p>
          <a:p>
            <a:pPr lvl="1"/>
            <a:r>
              <a:rPr lang="en-US"/>
              <a:t>Ensure integrity and availability of audit data</a:t>
            </a:r>
          </a:p>
          <a:p>
            <a:pPr lvl="1"/>
            <a:r>
              <a:rPr lang="en-US"/>
              <a:t>Privacy and Digital Forensics</a:t>
            </a:r>
          </a:p>
          <a:p>
            <a:pPr lvl="1"/>
            <a:r>
              <a:rPr lang="en-US"/>
              <a:t>Develop detection techniques</a:t>
            </a:r>
          </a:p>
          <a:p>
            <a:pPr lvl="1"/>
            <a:r>
              <a:rPr lang="en-US"/>
              <a:t>Develop automation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investigations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Determine what the incident was and get back to a working state</a:t>
            </a:r>
          </a:p>
          <a:p>
            <a:pPr>
              <a:lnSpc>
                <a:spcPct val="90000"/>
              </a:lnSpc>
            </a:pPr>
            <a:r>
              <a:rPr lang="en-US"/>
              <a:t>Internal investigation</a:t>
            </a:r>
          </a:p>
          <a:p>
            <a:pPr lvl="1">
              <a:lnSpc>
                <a:spcPct val="90000"/>
              </a:lnSpc>
            </a:pPr>
            <a:r>
              <a:rPr lang="en-US"/>
              <a:t>Should be based on IR policy</a:t>
            </a:r>
          </a:p>
          <a:p>
            <a:pPr lvl="1">
              <a:lnSpc>
                <a:spcPct val="90000"/>
              </a:lnSpc>
            </a:pPr>
            <a:r>
              <a:rPr lang="en-US"/>
              <a:t>May lead to criminal investigation</a:t>
            </a:r>
          </a:p>
          <a:p>
            <a:pPr>
              <a:lnSpc>
                <a:spcPct val="90000"/>
              </a:lnSpc>
            </a:pPr>
            <a:r>
              <a:rPr lang="en-US"/>
              <a:t>Criminal investigation</a:t>
            </a:r>
          </a:p>
          <a:p>
            <a:pPr>
              <a:lnSpc>
                <a:spcPct val="90000"/>
              </a:lnSpc>
            </a:pPr>
            <a:r>
              <a:rPr lang="en-US"/>
              <a:t>Support for “real world” investigations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in DF (3)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/>
              <a:t>File systems</a:t>
            </a:r>
          </a:p>
          <a:p>
            <a:pPr lvl="2">
              <a:lnSpc>
                <a:spcPct val="90000"/>
              </a:lnSpc>
            </a:pPr>
            <a:r>
              <a:rPr lang="en-US"/>
              <a:t>Over 50 different FS currently in use</a:t>
            </a:r>
          </a:p>
          <a:p>
            <a:pPr lvl="2">
              <a:lnSpc>
                <a:spcPct val="90000"/>
              </a:lnSpc>
            </a:pPr>
            <a:r>
              <a:rPr lang="en-US"/>
              <a:t>Most are poorly documented</a:t>
            </a:r>
          </a:p>
          <a:p>
            <a:pPr lvl="1">
              <a:lnSpc>
                <a:spcPct val="90000"/>
              </a:lnSpc>
            </a:pPr>
            <a:r>
              <a:rPr lang="en-US"/>
              <a:t>Malware</a:t>
            </a:r>
          </a:p>
          <a:p>
            <a:pPr lvl="2">
              <a:lnSpc>
                <a:spcPct val="90000"/>
              </a:lnSpc>
            </a:pPr>
            <a:r>
              <a:rPr lang="en-US"/>
              <a:t>“fingerprint” of bad programs</a:t>
            </a:r>
          </a:p>
          <a:p>
            <a:pPr lvl="1">
              <a:lnSpc>
                <a:spcPct val="90000"/>
              </a:lnSpc>
            </a:pPr>
            <a:r>
              <a:rPr lang="en-US"/>
              <a:t>Good system state</a:t>
            </a:r>
          </a:p>
          <a:p>
            <a:pPr lvl="2">
              <a:lnSpc>
                <a:spcPct val="90000"/>
              </a:lnSpc>
            </a:pPr>
            <a:r>
              <a:rPr lang="en-US"/>
              <a:t>Accessible databases</a:t>
            </a:r>
          </a:p>
          <a:p>
            <a:pPr lvl="2">
              <a:lnSpc>
                <a:spcPct val="90000"/>
              </a:lnSpc>
            </a:pPr>
            <a:r>
              <a:rPr lang="en-US"/>
              <a:t>Every OS, version, patchlevel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Typical investigation phases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Acquisition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Recovery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Analysis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Phase 1: Acquisition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Analogous to crime scene in the “real world”</a:t>
            </a:r>
          </a:p>
          <a:p>
            <a:pPr>
              <a:lnSpc>
                <a:spcPct val="90000"/>
              </a:lnSpc>
            </a:pPr>
            <a:r>
              <a:rPr lang="en-US"/>
              <a:t>Goal is to recover as much evidence without altering the crime scene</a:t>
            </a:r>
          </a:p>
          <a:p>
            <a:pPr>
              <a:lnSpc>
                <a:spcPct val="90000"/>
              </a:lnSpc>
            </a:pPr>
            <a:r>
              <a:rPr lang="en-US"/>
              <a:t>Investigator should document as much as possible</a:t>
            </a:r>
          </a:p>
          <a:p>
            <a:pPr>
              <a:lnSpc>
                <a:spcPct val="90000"/>
              </a:lnSpc>
            </a:pPr>
            <a:r>
              <a:rPr lang="en-US"/>
              <a:t>Maintain </a:t>
            </a:r>
            <a:r>
              <a:rPr lang="en-US" i="1"/>
              <a:t>Chain of Custody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Determine if incident actually happened</a:t>
            </a:r>
          </a:p>
          <a:p>
            <a:r>
              <a:rPr lang="en-US" sz="2800"/>
              <a:t>What kind of system is to be investigated?</a:t>
            </a:r>
          </a:p>
          <a:p>
            <a:pPr lvl="1"/>
            <a:r>
              <a:rPr lang="en-US" sz="2400"/>
              <a:t>Can it be shut down?</a:t>
            </a:r>
          </a:p>
          <a:p>
            <a:pPr lvl="1"/>
            <a:r>
              <a:rPr lang="en-US" sz="2400"/>
              <a:t>Does it have to keep operating?</a:t>
            </a:r>
          </a:p>
          <a:p>
            <a:r>
              <a:rPr lang="en-US" sz="2800"/>
              <a:t>Are there policies governing the handling of the incident?</a:t>
            </a:r>
          </a:p>
          <a:p>
            <a:r>
              <a:rPr lang="en-US" sz="2800"/>
              <a:t>Is a warrant needed?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 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Get most fleeting information first</a:t>
            </a:r>
          </a:p>
          <a:p>
            <a:pPr lvl="1"/>
            <a:r>
              <a:rPr lang="en-US" sz="2400"/>
              <a:t>Running processes</a:t>
            </a:r>
          </a:p>
          <a:p>
            <a:pPr lvl="1"/>
            <a:r>
              <a:rPr lang="en-US" sz="2400"/>
              <a:t>Open sockets</a:t>
            </a:r>
          </a:p>
          <a:p>
            <a:pPr lvl="1"/>
            <a:r>
              <a:rPr lang="en-US" sz="2400"/>
              <a:t>Memory</a:t>
            </a:r>
          </a:p>
          <a:p>
            <a:pPr lvl="1"/>
            <a:r>
              <a:rPr lang="en-US" sz="2400"/>
              <a:t>Storage media</a:t>
            </a:r>
          </a:p>
          <a:p>
            <a:r>
              <a:rPr lang="en-US" sz="2800"/>
              <a:t>Create 1:1 copies of evidence (imaging)</a:t>
            </a:r>
          </a:p>
          <a:p>
            <a:r>
              <a:rPr lang="en-US" sz="2800"/>
              <a:t>If possible, lock up original system in the evidence locker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Phase 2: Recovery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is to extract data from the acquired evidence</a:t>
            </a:r>
          </a:p>
          <a:p>
            <a:r>
              <a:rPr lang="en-US"/>
              <a:t>Always work on copies, never the original</a:t>
            </a:r>
          </a:p>
          <a:p>
            <a:pPr lvl="1"/>
            <a:r>
              <a:rPr lang="en-US"/>
              <a:t>Must be able to repeat entire process from scratch</a:t>
            </a:r>
          </a:p>
          <a:p>
            <a:r>
              <a:rPr lang="en-US"/>
              <a:t>Data, deleted data, “hidden”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Get files and directories</a:t>
            </a:r>
          </a:p>
          <a:p>
            <a:r>
              <a:rPr lang="en-US" sz="2800"/>
              <a:t>Metadata</a:t>
            </a:r>
          </a:p>
          <a:p>
            <a:pPr lvl="1"/>
            <a:r>
              <a:rPr lang="en-US" sz="2400"/>
              <a:t>User IDs</a:t>
            </a:r>
          </a:p>
          <a:p>
            <a:pPr lvl="1"/>
            <a:r>
              <a:rPr lang="en-US" sz="2400"/>
              <a:t>Timestamps (MAC times)</a:t>
            </a:r>
          </a:p>
          <a:p>
            <a:pPr lvl="1"/>
            <a:r>
              <a:rPr lang="en-US" sz="2400"/>
              <a:t>Permissions, …</a:t>
            </a:r>
          </a:p>
          <a:p>
            <a:r>
              <a:rPr lang="en-US" sz="2800"/>
              <a:t>Some deleted files may be recovered</a:t>
            </a:r>
          </a:p>
          <a:p>
            <a:r>
              <a:rPr lang="en-US" sz="2800"/>
              <a:t>Slack space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CERIAS">
  <a:themeElements>
    <a:clrScheme name="">
      <a:dk1>
        <a:srgbClr val="000000"/>
      </a:dk1>
      <a:lt1>
        <a:srgbClr val="FFFFFF"/>
      </a:lt1>
      <a:dk2>
        <a:srgbClr val="000000"/>
      </a:dk2>
      <a:lt2>
        <a:srgbClr val="996600"/>
      </a:lt2>
      <a:accent1>
        <a:srgbClr val="FFCC66"/>
      </a:accent1>
      <a:accent2>
        <a:srgbClr val="6633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5C2D2D"/>
      </a:accent6>
      <a:hlink>
        <a:srgbClr val="FF9900"/>
      </a:hlink>
      <a:folHlink>
        <a:srgbClr val="FF9966"/>
      </a:folHlink>
    </a:clrScheme>
    <a:fontScheme name="New_CERI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New_CERI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CERI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CERI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CERI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CERI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CERI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CERI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New_CERIAS</Template>
  <TotalTime>237</TotalTime>
  <Words>983</Words>
  <Application>Microsoft PowerPoint</Application>
  <PresentationFormat>On-screen Show (4:3)</PresentationFormat>
  <Paragraphs>189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New_CERIAS</vt:lpstr>
      <vt:lpstr>Digital Forensics</vt:lpstr>
      <vt:lpstr>What is Digital Forensics?</vt:lpstr>
      <vt:lpstr>Types of investigations</vt:lpstr>
      <vt:lpstr>Typical investigation phases</vt:lpstr>
      <vt:lpstr>Phase 1: Acquisition</vt:lpstr>
      <vt:lpstr>Acquisition (2)</vt:lpstr>
      <vt:lpstr>Acquisition (3)</vt:lpstr>
      <vt:lpstr>Phase 2: Recovery</vt:lpstr>
      <vt:lpstr>File systems</vt:lpstr>
      <vt:lpstr>File deletion</vt:lpstr>
      <vt:lpstr>Slack space</vt:lpstr>
      <vt:lpstr>Steganography</vt:lpstr>
      <vt:lpstr>Encrypted data</vt:lpstr>
      <vt:lpstr>Recovery (cont.)</vt:lpstr>
      <vt:lpstr>File residue</vt:lpstr>
      <vt:lpstr>Phase 3: Analysis</vt:lpstr>
      <vt:lpstr>Contraband material</vt:lpstr>
      <vt:lpstr>Locating material</vt:lpstr>
      <vt:lpstr>Event reconstruction</vt:lpstr>
      <vt:lpstr>Time issues</vt:lpstr>
      <vt:lpstr>The needle in the haystack</vt:lpstr>
      <vt:lpstr>Compromised system</vt:lpstr>
      <vt:lpstr>Unknown executables</vt:lpstr>
      <vt:lpstr>Authorship analysis</vt:lpstr>
      <vt:lpstr>Phase 4: Presentation</vt:lpstr>
      <vt:lpstr>Forensics Tools</vt:lpstr>
      <vt:lpstr>DF Investigator Profile</vt:lpstr>
      <vt:lpstr>Future in DF</vt:lpstr>
      <vt:lpstr>Future in DF (2)</vt:lpstr>
      <vt:lpstr>Future in DF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Forensics</dc:title>
  <dc:creator>Florian Buchholz</dc:creator>
  <cp:lastModifiedBy>Windows User</cp:lastModifiedBy>
  <cp:revision>24</cp:revision>
  <dcterms:created xsi:type="dcterms:W3CDTF">2004-02-17T04:19:35Z</dcterms:created>
  <dcterms:modified xsi:type="dcterms:W3CDTF">2021-12-07T05:59:59Z</dcterms:modified>
</cp:coreProperties>
</file>