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rawings/legacyDiagramText18.bin" ContentType="application/vnd.ms-office.legacyDiagramText"/>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drawings/legacyDiagramText16.bin" ContentType="application/vnd.ms-office.legacyDiagramTex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rawings/legacyDiagramText8.bin" ContentType="application/vnd.ms-office.legacyDiagramText"/>
  <Override PartName="/ppt/drawings/legacyDiagramText14.bin" ContentType="application/vnd.ms-office.legacyDiagramText"/>
  <Override PartName="/ppt/drawings/legacyDiagramText6.bin" ContentType="application/vnd.ms-office.legacyDiagramText"/>
  <Override PartName="/ppt/drawings/legacyDiagramText12.bin" ContentType="application/vnd.ms-office.legacyDiagramText"/>
  <Override PartName="/ppt/drawings/legacyDiagramText4.bin" ContentType="application/vnd.ms-office.legacyDiagramText"/>
  <Override PartName="/ppt/drawings/legacyDiagramText10.bin" ContentType="application/vnd.ms-office.legacyDiagramTex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rawings/legacyDiagramText1.bin" ContentType="application/vnd.ms-office.legacyDiagramText"/>
  <Override PartName="/ppt/drawings/legacyDiagramText2.bin" ContentType="application/vnd.ms-office.legacyDiagramText"/>
  <Override PartName="/ppt/drawings/legacyDiagramText3.bin" ContentType="application/vnd.ms-office.legacyDiagramText"/>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rawings/legacyDiagramText17.bin" ContentType="application/vnd.ms-office.legacyDiagramText"/>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rawings/legacyDiagramText15.bin" ContentType="application/vnd.ms-office.legacyDiagramText"/>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rawings/legacyDiagramText9.bin" ContentType="application/vnd.ms-office.legacyDiagramText"/>
  <Override PartName="/ppt/drawings/legacyDiagramText13.bin" ContentType="application/vnd.ms-office.legacyDiagramText"/>
  <Override PartName="/ppt/slideLayouts/slideLayout10.xml" ContentType="application/vnd.openxmlformats-officedocument.presentationml.slideLayout+xml"/>
  <Default Extension="vml" ContentType="application/vnd.openxmlformats-officedocument.vmlDrawing"/>
  <Override PartName="/ppt/drawings/legacyDiagramText7.bin" ContentType="application/vnd.ms-office.legacyDiagramText"/>
  <Override PartName="/ppt/drawings/legacyDiagramText11.bin" ContentType="application/vnd.ms-office.legacyDiagramText"/>
  <Override PartName="/ppt/drawings/legacyDiagramText5.bin" ContentType="application/vnd.ms-office.legacyDiagramText"/>
  <Override PartName="/ppt/legacyDocTextInfo.bin" ContentType="application/vnd.ms-office.legacyDocTextInf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2" r:id="rId4"/>
    <p:sldId id="258" r:id="rId5"/>
    <p:sldId id="259" r:id="rId6"/>
    <p:sldId id="260" r:id="rId7"/>
    <p:sldId id="261" r:id="rId8"/>
    <p:sldId id="263" r:id="rId9"/>
    <p:sldId id="302" r:id="rId10"/>
    <p:sldId id="304" r:id="rId11"/>
    <p:sldId id="306" r:id="rId12"/>
    <p:sldId id="291" r:id="rId13"/>
    <p:sldId id="308" r:id="rId14"/>
    <p:sldId id="266" r:id="rId15"/>
    <p:sldId id="264" r:id="rId16"/>
    <p:sldId id="284" r:id="rId17"/>
    <p:sldId id="285" r:id="rId18"/>
    <p:sldId id="278" r:id="rId19"/>
    <p:sldId id="279" r:id="rId20"/>
    <p:sldId id="287" r:id="rId21"/>
    <p:sldId id="288" r:id="rId22"/>
    <p:sldId id="293" r:id="rId23"/>
    <p:sldId id="295" r:id="rId24"/>
    <p:sldId id="297" r:id="rId25"/>
    <p:sldId id="282" r:id="rId26"/>
    <p:sldId id="300" r:id="rId27"/>
    <p:sldId id="283" r:id="rId28"/>
    <p:sldId id="272" r:id="rId29"/>
    <p:sldId id="273" r:id="rId30"/>
    <p:sldId id="315" r:id="rId31"/>
    <p:sldId id="316" r:id="rId32"/>
    <p:sldId id="317" r:id="rId33"/>
    <p:sldId id="276" r:id="rId34"/>
    <p:sldId id="277" r:id="rId35"/>
    <p:sldId id="314" r:id="rId36"/>
    <p:sldId id="267" r:id="rId37"/>
    <p:sldId id="265" r:id="rId38"/>
    <p:sldId id="268"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000066"/>
    <a:srgbClr val="FF0000"/>
    <a:srgbClr val="FF6600"/>
    <a:srgbClr val="00FF00"/>
    <a:srgbClr val="FF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06/relationships/legacyDocTextInfo" Target="legacyDocTextInfo.bin"/><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s>
</file>

<file path=ppt/drawings/_rels/vmlDrawing3.vml.rels><?xml version="1.0" encoding="UTF-8" standalone="yes"?>
<Relationships xmlns="http://schemas.openxmlformats.org/package/2006/relationships"><Relationship Id="rId3" Type="http://schemas.microsoft.com/office/2006/relationships/legacyDiagramText" Target="legacyDiagramText6.bin"/><Relationship Id="rId2" Type="http://schemas.microsoft.com/office/2006/relationships/legacyDiagramText" Target="legacyDiagramText5.bin"/><Relationship Id="rId1" Type="http://schemas.microsoft.com/office/2006/relationships/legacyDiagramText" Target="legacyDiagramText4.bin"/><Relationship Id="rId4" Type="http://schemas.microsoft.com/office/2006/relationships/legacyDiagramText" Target="legacyDiagramText7.bin"/></Relationships>
</file>

<file path=ppt/drawings/_rels/vmlDrawing4.vml.rels><?xml version="1.0" encoding="UTF-8" standalone="yes"?>
<Relationships xmlns="http://schemas.openxmlformats.org/package/2006/relationships"><Relationship Id="rId8" Type="http://schemas.microsoft.com/office/2006/relationships/legacyDiagramText" Target="legacyDiagramText15.bin"/><Relationship Id="rId3" Type="http://schemas.microsoft.com/office/2006/relationships/legacyDiagramText" Target="legacyDiagramText10.bin"/><Relationship Id="rId7" Type="http://schemas.microsoft.com/office/2006/relationships/legacyDiagramText" Target="legacyDiagramText14.bin"/><Relationship Id="rId2" Type="http://schemas.microsoft.com/office/2006/relationships/legacyDiagramText" Target="legacyDiagramText9.bin"/><Relationship Id="rId1" Type="http://schemas.microsoft.com/office/2006/relationships/legacyDiagramText" Target="legacyDiagramText8.bin"/><Relationship Id="rId6" Type="http://schemas.microsoft.com/office/2006/relationships/legacyDiagramText" Target="legacyDiagramText13.bin"/><Relationship Id="rId5" Type="http://schemas.microsoft.com/office/2006/relationships/legacyDiagramText" Target="legacyDiagramText12.bin"/><Relationship Id="rId4" Type="http://schemas.microsoft.com/office/2006/relationships/legacyDiagramText" Target="legacyDiagramText11.bin"/></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microsoft.com/office/2006/relationships/legacyDiagramText" Target="legacyDiagramText18.bin"/><Relationship Id="rId2" Type="http://schemas.microsoft.com/office/2006/relationships/legacyDiagramText" Target="legacyDiagramText17.bin"/><Relationship Id="rId1" Type="http://schemas.microsoft.com/office/2006/relationships/legacyDiagramText" Target="legacyDiagramText16.bin"/></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7874" name="Group 2"/>
          <p:cNvGrpSpPr>
            <a:grpSpLocks/>
          </p:cNvGrpSpPr>
          <p:nvPr/>
        </p:nvGrpSpPr>
        <p:grpSpPr bwMode="auto">
          <a:xfrm>
            <a:off x="0" y="6350"/>
            <a:ext cx="9140825" cy="6851650"/>
            <a:chOff x="0" y="4"/>
            <a:chExt cx="5758" cy="4316"/>
          </a:xfrm>
        </p:grpSpPr>
        <p:grpSp>
          <p:nvGrpSpPr>
            <p:cNvPr id="207875" name="Group 3"/>
            <p:cNvGrpSpPr>
              <a:grpSpLocks/>
            </p:cNvGrpSpPr>
            <p:nvPr/>
          </p:nvGrpSpPr>
          <p:grpSpPr bwMode="auto">
            <a:xfrm>
              <a:off x="0" y="1161"/>
              <a:ext cx="5758" cy="3159"/>
              <a:chOff x="0" y="1161"/>
              <a:chExt cx="5758" cy="3159"/>
            </a:xfrm>
          </p:grpSpPr>
          <p:sp>
            <p:nvSpPr>
              <p:cNvPr id="207876" name="Freeform 4"/>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endParaRPr lang="en-IN"/>
              </a:p>
            </p:txBody>
          </p:sp>
          <p:sp>
            <p:nvSpPr>
              <p:cNvPr id="207877" name="Freeform 5"/>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endParaRPr lang="en-IN"/>
              </a:p>
            </p:txBody>
          </p:sp>
        </p:grpSp>
        <p:sp>
          <p:nvSpPr>
            <p:cNvPr id="207878"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endParaRPr lang="en-IN"/>
            </a:p>
          </p:txBody>
        </p:sp>
        <p:sp>
          <p:nvSpPr>
            <p:cNvPr id="207879" name="Freeform 7"/>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endParaRPr lang="en-IN"/>
            </a:p>
          </p:txBody>
        </p:sp>
        <p:sp>
          <p:nvSpPr>
            <p:cNvPr id="207880" name="Freeform 8"/>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endParaRPr lang="en-IN"/>
            </a:p>
          </p:txBody>
        </p:sp>
        <p:grpSp>
          <p:nvGrpSpPr>
            <p:cNvPr id="207881" name="Group 9"/>
            <p:cNvGrpSpPr>
              <a:grpSpLocks/>
            </p:cNvGrpSpPr>
            <p:nvPr/>
          </p:nvGrpSpPr>
          <p:grpSpPr bwMode="auto">
            <a:xfrm>
              <a:off x="348" y="4"/>
              <a:ext cx="5410" cy="4316"/>
              <a:chOff x="348" y="4"/>
              <a:chExt cx="5410" cy="4316"/>
            </a:xfrm>
          </p:grpSpPr>
          <p:sp>
            <p:nvSpPr>
              <p:cNvPr id="207882" name="Freeform 10"/>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endParaRPr lang="en-IN"/>
              </a:p>
            </p:txBody>
          </p:sp>
          <p:sp>
            <p:nvSpPr>
              <p:cNvPr id="207883" name="Freeform 11"/>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207884" name="Freeform 12"/>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endParaRPr lang="en-IN"/>
              </a:p>
            </p:txBody>
          </p:sp>
          <p:sp>
            <p:nvSpPr>
              <p:cNvPr id="207885" name="Freeform 13"/>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endParaRPr lang="en-IN"/>
              </a:p>
            </p:txBody>
          </p:sp>
          <p:sp>
            <p:nvSpPr>
              <p:cNvPr id="207886" name="Freeform 14"/>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endParaRPr lang="en-IN"/>
              </a:p>
            </p:txBody>
          </p:sp>
          <p:sp>
            <p:nvSpPr>
              <p:cNvPr id="207887"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endParaRPr lang="en-IN"/>
              </a:p>
            </p:txBody>
          </p:sp>
        </p:grpSp>
      </p:grpSp>
      <p:sp>
        <p:nvSpPr>
          <p:cNvPr id="207888" name="Rectangle 16"/>
          <p:cNvSpPr>
            <a:spLocks noGrp="1" noChangeArrowheads="1"/>
          </p:cNvSpPr>
          <p:nvPr>
            <p:ph type="ctrTitle" sz="quarter"/>
          </p:nvPr>
        </p:nvSpPr>
        <p:spPr>
          <a:xfrm>
            <a:off x="1066800" y="1997075"/>
            <a:ext cx="7086600" cy="1431925"/>
          </a:xfrm>
        </p:spPr>
        <p:txBody>
          <a:bodyPr anchor="b"/>
          <a:lstStyle>
            <a:lvl1pPr>
              <a:defRPr/>
            </a:lvl1pPr>
          </a:lstStyle>
          <a:p>
            <a:r>
              <a:rPr lang="en-US"/>
              <a:t>Click to edit Master title style</a:t>
            </a:r>
          </a:p>
        </p:txBody>
      </p:sp>
      <p:sp>
        <p:nvSpPr>
          <p:cNvPr id="207889"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en-US"/>
              <a:t>Click to edit Master subtitle style</a:t>
            </a:r>
          </a:p>
        </p:txBody>
      </p:sp>
      <p:sp>
        <p:nvSpPr>
          <p:cNvPr id="207890" name="Rectangle 18"/>
          <p:cNvSpPr>
            <a:spLocks noGrp="1" noChangeArrowheads="1"/>
          </p:cNvSpPr>
          <p:nvPr>
            <p:ph type="dt" sz="quarter" idx="2"/>
          </p:nvPr>
        </p:nvSpPr>
        <p:spPr/>
        <p:txBody>
          <a:bodyPr/>
          <a:lstStyle>
            <a:lvl1pPr>
              <a:defRPr/>
            </a:lvl1pPr>
          </a:lstStyle>
          <a:p>
            <a:endParaRPr lang="en-US"/>
          </a:p>
        </p:txBody>
      </p:sp>
      <p:sp>
        <p:nvSpPr>
          <p:cNvPr id="207891" name="Rectangle 19"/>
          <p:cNvSpPr>
            <a:spLocks noGrp="1" noChangeArrowheads="1"/>
          </p:cNvSpPr>
          <p:nvPr>
            <p:ph type="ftr" sz="quarter" idx="3"/>
          </p:nvPr>
        </p:nvSpPr>
        <p:spPr>
          <a:xfrm>
            <a:off x="3352800" y="6248400"/>
            <a:ext cx="2895600" cy="457200"/>
          </a:xfrm>
        </p:spPr>
        <p:txBody>
          <a:bodyPr/>
          <a:lstStyle>
            <a:lvl1pPr>
              <a:defRPr/>
            </a:lvl1pPr>
          </a:lstStyle>
          <a:p>
            <a:endParaRPr lang="en-US"/>
          </a:p>
        </p:txBody>
      </p:sp>
      <p:sp>
        <p:nvSpPr>
          <p:cNvPr id="207892" name="Rectangle 20"/>
          <p:cNvSpPr>
            <a:spLocks noGrp="1" noChangeArrowheads="1"/>
          </p:cNvSpPr>
          <p:nvPr>
            <p:ph type="sldNum" sz="quarter" idx="4"/>
          </p:nvPr>
        </p:nvSpPr>
        <p:spPr/>
        <p:txBody>
          <a:bodyPr/>
          <a:lstStyle>
            <a:lvl1pPr>
              <a:defRPr/>
            </a:lvl1pPr>
          </a:lstStyle>
          <a:p>
            <a:fld id="{B6C1DE58-3A3E-4E2F-AF28-1B925C46EAA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7F22FD-C58A-4870-88B0-B57E6AF517D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1885950" cy="5791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66800" y="304800"/>
            <a:ext cx="55054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AE8436-21B7-4652-8CA9-9A862547738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066800" y="19812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66800" y="41148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DEA82EF3-2574-4479-8BC4-6EA6D5576EE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B838CB70-E090-4E6B-9B23-1CA5425DC11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7644E409-F4A6-4611-B27C-0447A75133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673F6B-A7BE-4793-99B7-EF1B0AA7F20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01E1F99-0008-419E-B5CA-C8BE94F87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CBCFCE1-9879-4DAF-A302-961252BAE34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78274BC-7CF0-4DC4-97A5-1C634010F43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7D8055B-A64F-4724-8A6B-CA451886E40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7EC4B5E-B854-4797-BE51-7644ED5F0F8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2FB5163-C65C-474C-94ED-C1EBDA2E0C6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31E8B07-C7DA-4350-A25A-59C4A192480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850" name="Group 2"/>
          <p:cNvGrpSpPr>
            <a:grpSpLocks/>
          </p:cNvGrpSpPr>
          <p:nvPr/>
        </p:nvGrpSpPr>
        <p:grpSpPr bwMode="auto">
          <a:xfrm>
            <a:off x="0" y="6350"/>
            <a:ext cx="9140825" cy="6851650"/>
            <a:chOff x="0" y="4"/>
            <a:chExt cx="5758" cy="4316"/>
          </a:xfrm>
        </p:grpSpPr>
        <p:sp>
          <p:nvSpPr>
            <p:cNvPr id="206851" name="Freeform 3"/>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endParaRPr lang="en-IN"/>
            </a:p>
          </p:txBody>
        </p:sp>
        <p:sp>
          <p:nvSpPr>
            <p:cNvPr id="206852" name="Freeform 4"/>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endParaRPr lang="en-IN"/>
            </a:p>
          </p:txBody>
        </p:sp>
        <p:grpSp>
          <p:nvGrpSpPr>
            <p:cNvPr id="206853" name="Group 5"/>
            <p:cNvGrpSpPr>
              <a:grpSpLocks/>
            </p:cNvGrpSpPr>
            <p:nvPr userDrawn="1"/>
          </p:nvGrpSpPr>
          <p:grpSpPr bwMode="auto">
            <a:xfrm>
              <a:off x="0" y="4"/>
              <a:ext cx="5758" cy="4316"/>
              <a:chOff x="0" y="4"/>
              <a:chExt cx="5758" cy="4316"/>
            </a:xfrm>
          </p:grpSpPr>
          <p:sp>
            <p:nvSpPr>
              <p:cNvPr id="206854" name="Freeform 6"/>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endParaRPr lang="en-IN"/>
              </a:p>
            </p:txBody>
          </p:sp>
          <p:sp>
            <p:nvSpPr>
              <p:cNvPr id="206855" name="Freeform 7"/>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endParaRPr lang="en-IN"/>
              </a:p>
            </p:txBody>
          </p:sp>
          <p:sp>
            <p:nvSpPr>
              <p:cNvPr id="206856" name="Freeform 8"/>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endParaRPr lang="en-IN"/>
              </a:p>
            </p:txBody>
          </p:sp>
          <p:sp>
            <p:nvSpPr>
              <p:cNvPr id="206857" name="Freeform 9"/>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endParaRPr lang="en-IN"/>
              </a:p>
            </p:txBody>
          </p:sp>
          <p:sp>
            <p:nvSpPr>
              <p:cNvPr id="206858" name="Freeform 10"/>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endParaRPr lang="en-IN"/>
              </a:p>
            </p:txBody>
          </p:sp>
          <p:sp>
            <p:nvSpPr>
              <p:cNvPr id="206859"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endParaRPr lang="en-IN"/>
              </a:p>
            </p:txBody>
          </p:sp>
          <p:sp>
            <p:nvSpPr>
              <p:cNvPr id="206860" name="Freeform 12"/>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endParaRPr lang="en-IN"/>
              </a:p>
            </p:txBody>
          </p:sp>
          <p:sp>
            <p:nvSpPr>
              <p:cNvPr id="206861" name="Freeform 13"/>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endParaRPr lang="en-IN"/>
              </a:p>
            </p:txBody>
          </p:sp>
          <p:sp>
            <p:nvSpPr>
              <p:cNvPr id="206862"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endParaRPr lang="en-IN"/>
              </a:p>
            </p:txBody>
          </p:sp>
        </p:grpSp>
      </p:grpSp>
      <p:sp>
        <p:nvSpPr>
          <p:cNvPr id="206863" name="Rectangle 15"/>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6864" name="Rectangle 16"/>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865" name="Rectangle 17"/>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06866" name="Rectangle 18"/>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06867"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430BE2FE-0B8F-46E8-A121-98532979C7C2}"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txStyles>
    <p:titleStyle>
      <a:lvl1pPr algn="l"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Embezzlement" TargetMode="External"/><Relationship Id="rId3" Type="http://schemas.openxmlformats.org/officeDocument/2006/relationships/hyperlink" Target="http://en.wikipedia.org/wiki/Crime" TargetMode="External"/><Relationship Id="rId7" Type="http://schemas.openxmlformats.org/officeDocument/2006/relationships/hyperlink" Target="http://en.wikipedia.org/wiki/Forgery" TargetMode="External"/><Relationship Id="rId2" Type="http://schemas.openxmlformats.org/officeDocument/2006/relationships/hyperlink" Target="http://en.wikipedia.org/wiki/Computer" TargetMode="External"/><Relationship Id="rId1" Type="http://schemas.openxmlformats.org/officeDocument/2006/relationships/slideLayout" Target="../slideLayouts/slideLayout13.xml"/><Relationship Id="rId6" Type="http://schemas.openxmlformats.org/officeDocument/2006/relationships/hyperlink" Target="http://en.wikipedia.org/wiki/Blackmail" TargetMode="External"/><Relationship Id="rId5" Type="http://schemas.openxmlformats.org/officeDocument/2006/relationships/hyperlink" Target="http://en.wikipedia.org/wiki/Theft" TargetMode="External"/><Relationship Id="rId10" Type="http://schemas.openxmlformats.org/officeDocument/2006/relationships/image" Target="../media/image3.png"/><Relationship Id="rId4" Type="http://schemas.openxmlformats.org/officeDocument/2006/relationships/hyperlink" Target="http://en.wikipedia.org/wiki/Fraud" TargetMode="External"/><Relationship Id="rId9" Type="http://schemas.openxmlformats.org/officeDocument/2006/relationships/hyperlink" Target="http://en.wikipedia.org/wiki/Inter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7.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Karnika@sethassociates.com" TargetMode="Externa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bin"/><Relationship Id="rId5" Type="http://schemas.openxmlformats.org/officeDocument/2006/relationships/hyperlink" Target="http://www.sethassociates.com/" TargetMode="External"/><Relationship Id="rId4" Type="http://schemas.openxmlformats.org/officeDocument/2006/relationships/hyperlink" Target="mailto:mail@sethassociates.com"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eopledaily.com.cn/english/data/canada.html" TargetMode="External"/><Relationship Id="rId2" Type="http://schemas.openxmlformats.org/officeDocument/2006/relationships/hyperlink" Target="http://www.peopledaily.com.cn/english/data/usa.html" TargetMode="External"/><Relationship Id="rId1" Type="http://schemas.openxmlformats.org/officeDocument/2006/relationships/slideLayout" Target="../slideLayouts/slideLayout4.xml"/><Relationship Id="rId5" Type="http://schemas.openxmlformats.org/officeDocument/2006/relationships/hyperlink" Target="http://english.peopledaily.com.cn/data/southAfrica.html" TargetMode="External"/><Relationship Id="rId4" Type="http://schemas.openxmlformats.org/officeDocument/2006/relationships/hyperlink" Target="http://english.peopledaily.com.cn/data/japan.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4000">
                <a:solidFill>
                  <a:srgbClr val="00FF00"/>
                </a:solidFill>
              </a:rPr>
              <a:t>Combating Cyber crimes-                     Law &amp; Enforcement in India</a:t>
            </a:r>
          </a:p>
        </p:txBody>
      </p:sp>
      <p:sp>
        <p:nvSpPr>
          <p:cNvPr id="2051" name="Rectangle 3"/>
          <p:cNvSpPr>
            <a:spLocks noGrp="1" noChangeArrowheads="1"/>
          </p:cNvSpPr>
          <p:nvPr>
            <p:ph type="body" sz="half" idx="1"/>
          </p:nvPr>
        </p:nvSpPr>
        <p:spPr>
          <a:xfrm>
            <a:off x="1066800" y="1981200"/>
            <a:ext cx="7543800" cy="1987550"/>
          </a:xfrm>
        </p:spPr>
        <p:txBody>
          <a:bodyPr/>
          <a:lstStyle/>
          <a:p>
            <a:endParaRPr lang="en-US" sz="2800"/>
          </a:p>
          <a:p>
            <a:pPr>
              <a:buFont typeface="Wingdings" pitchFamily="2" charset="2"/>
              <a:buNone/>
            </a:pPr>
            <a:r>
              <a:rPr lang="en-US" sz="2800"/>
              <a:t> </a:t>
            </a:r>
            <a:r>
              <a:rPr lang="en-US" sz="2800" b="1"/>
              <a:t>The 'Diamond Jubilee Celebration Conference of CIRC</a:t>
            </a:r>
            <a:r>
              <a:rPr lang="en-US" sz="2800"/>
              <a:t>'.</a:t>
            </a:r>
          </a:p>
          <a:p>
            <a:pPr>
              <a:buFont typeface="Wingdings" pitchFamily="2" charset="2"/>
              <a:buNone/>
            </a:pPr>
            <a:r>
              <a:rPr lang="en-US" sz="1800" b="1"/>
              <a:t>  	</a:t>
            </a:r>
            <a:r>
              <a:rPr lang="en-US" sz="1800" b="1" i="1"/>
              <a:t>Kanpur ,5th July, 2008</a:t>
            </a:r>
            <a:r>
              <a:rPr lang="en-US" sz="2800" i="1"/>
              <a:t> </a:t>
            </a:r>
          </a:p>
        </p:txBody>
      </p:sp>
      <p:sp>
        <p:nvSpPr>
          <p:cNvPr id="2053" name="Rectangle 5"/>
          <p:cNvSpPr>
            <a:spLocks noGrp="1" noChangeArrowheads="1"/>
          </p:cNvSpPr>
          <p:nvPr>
            <p:ph sz="half" idx="2"/>
          </p:nvPr>
        </p:nvSpPr>
        <p:spPr>
          <a:xfrm>
            <a:off x="1066800" y="4108450"/>
            <a:ext cx="7543800" cy="1987550"/>
          </a:xfrm>
        </p:spPr>
        <p:txBody>
          <a:bodyPr/>
          <a:lstStyle/>
          <a:p>
            <a:pPr marL="533400" indent="-533400">
              <a:buFontTx/>
              <a:buChar char="-"/>
            </a:pPr>
            <a:r>
              <a:rPr lang="en-US" sz="2800"/>
              <a:t>Karnika Seth, Partner &amp;  Cyber Lawyer</a:t>
            </a:r>
          </a:p>
          <a:p>
            <a:pPr marL="533400" indent="-533400">
              <a:buFontTx/>
              <a:buChar char="-"/>
            </a:pPr>
            <a:r>
              <a:rPr lang="en-US" sz="2800"/>
              <a:t>         SETH ASSOCIATES</a:t>
            </a:r>
          </a:p>
          <a:p>
            <a:pPr marL="533400" indent="-533400">
              <a:buFont typeface="Wingdings" pitchFamily="2" charset="2"/>
              <a:buNone/>
            </a:pPr>
            <a:r>
              <a:rPr lang="en-US" sz="2800"/>
              <a:t>        ADVOCATES &amp; LEGAL CONSULTANTS</a:t>
            </a:r>
          </a:p>
          <a:p>
            <a:pPr marL="533400" indent="-533400">
              <a:buFont typeface="Wingdings" pitchFamily="2" charset="2"/>
              <a:buNone/>
            </a:pPr>
            <a:r>
              <a:rPr lang="en-US" sz="1600"/>
              <a:t>					Copyright© Seth Associates 2008</a:t>
            </a:r>
          </a:p>
        </p:txBody>
      </p:sp>
      <p:graphicFrame>
        <p:nvGraphicFramePr>
          <p:cNvPr id="2054" name="Object 6"/>
          <p:cNvGraphicFramePr>
            <a:graphicFrameLocks noChangeAspect="1"/>
          </p:cNvGraphicFramePr>
          <p:nvPr>
            <p:ph sz="quarter" idx="4294967295"/>
          </p:nvPr>
        </p:nvGraphicFramePr>
        <p:xfrm>
          <a:off x="1143000" y="4800600"/>
          <a:ext cx="723900" cy="595313"/>
        </p:xfrm>
        <a:graphic>
          <a:graphicData uri="http://schemas.openxmlformats.org/presentationml/2006/ole">
            <p:oleObj spid="_x0000_s2054" name="CorelDRAW" r:id="rId3" imgW="559613" imgH="465125" progId="CorelDRAW.Graphic.11">
              <p:embed/>
            </p:oleObj>
          </a:graphicData>
        </a:graphic>
      </p:graphicFrame>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pic>
        <p:nvPicPr>
          <p:cNvPr id="2057" name="Picture 9"/>
          <p:cNvPicPr>
            <a:picLocks noChangeAspect="1" noChangeArrowheads="1"/>
          </p:cNvPicPr>
          <p:nvPr/>
        </p:nvPicPr>
        <p:blipFill>
          <a:blip r:embed="rId4"/>
          <a:srcRect/>
          <a:stretch>
            <a:fillRect/>
          </a:stretch>
        </p:blipFill>
        <p:spPr bwMode="auto">
          <a:xfrm>
            <a:off x="0" y="533400"/>
            <a:ext cx="1066800" cy="885825"/>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266E76AD-A1EC-4861-B511-91C9FBBB8238}" type="slidenum">
              <a:rPr lang="en-US" sz="2400" baseline="-25000">
                <a:solidFill>
                  <a:srgbClr val="FFFF00"/>
                </a:solidFill>
                <a:latin typeface="Arial" charset="0"/>
              </a:rPr>
              <a:pPr algn="ctr" eaLnBrk="1" hangingPunct="1">
                <a:spcBef>
                  <a:spcPct val="50000"/>
                </a:spcBef>
              </a:pPr>
              <a:t>10</a:t>
            </a:fld>
            <a:endParaRPr lang="en-US" sz="2400" baseline="-25000">
              <a:solidFill>
                <a:srgbClr val="FFFF00"/>
              </a:solidFill>
              <a:latin typeface="Arial" charset="0"/>
            </a:endParaRPr>
          </a:p>
        </p:txBody>
      </p:sp>
      <p:sp>
        <p:nvSpPr>
          <p:cNvPr id="189490" name="Text Box 50"/>
          <p:cNvSpPr txBox="1">
            <a:spLocks noChangeArrowheads="1"/>
          </p:cNvSpPr>
          <p:nvPr/>
        </p:nvSpPr>
        <p:spPr bwMode="auto">
          <a:xfrm>
            <a:off x="1066800" y="762000"/>
            <a:ext cx="5638800" cy="457200"/>
          </a:xfrm>
          <a:prstGeom prst="rect">
            <a:avLst/>
          </a:prstGeom>
          <a:noFill/>
          <a:ln w="9525">
            <a:noFill/>
            <a:miter lim="800000"/>
            <a:headEnd/>
            <a:tailEnd/>
          </a:ln>
          <a:effectLst/>
        </p:spPr>
        <p:txBody>
          <a:bodyPr>
            <a:spAutoFit/>
          </a:bodyPr>
          <a:lstStyle/>
          <a:p>
            <a:pPr eaLnBrk="1" hangingPunct="1">
              <a:spcBef>
                <a:spcPct val="50000"/>
              </a:spcBef>
            </a:pPr>
            <a:r>
              <a:rPr lang="en-US" sz="3600" b="1" u="sng" baseline="-25000">
                <a:solidFill>
                  <a:srgbClr val="66FF33"/>
                </a:solidFill>
                <a:latin typeface="Times New Roman" pitchFamily="18" charset="0"/>
              </a:rPr>
              <a:t>No. of Indian web-sites defaced</a:t>
            </a:r>
          </a:p>
        </p:txBody>
      </p:sp>
      <p:graphicFrame>
        <p:nvGraphicFramePr>
          <p:cNvPr id="189492" name="Object 52"/>
          <p:cNvGraphicFramePr>
            <a:graphicFrameLocks noChangeAspect="1"/>
          </p:cNvGraphicFramePr>
          <p:nvPr/>
        </p:nvGraphicFramePr>
        <p:xfrm>
          <a:off x="1525588" y="1320800"/>
          <a:ext cx="6091237" cy="4064000"/>
        </p:xfrm>
        <a:graphic>
          <a:graphicData uri="http://schemas.openxmlformats.org/presentationml/2006/ole">
            <p:oleObj spid="_x0000_s189492" name="Chart" r:id="rId3" imgW="6096000" imgH="4067251" progId="MSGraph.Chart.8">
              <p:embed followColorScheme="full"/>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583D1E5B-7E6B-438D-B708-AA112159B4BD}" type="slidenum">
              <a:rPr lang="en-US" sz="2400" baseline="-25000">
                <a:solidFill>
                  <a:srgbClr val="FFFF00"/>
                </a:solidFill>
                <a:latin typeface="Arial" charset="0"/>
              </a:rPr>
              <a:pPr algn="ctr" eaLnBrk="1" hangingPunct="1">
                <a:spcBef>
                  <a:spcPct val="50000"/>
                </a:spcBef>
              </a:pPr>
              <a:t>11</a:t>
            </a:fld>
            <a:endParaRPr lang="en-US" sz="2400" baseline="-25000">
              <a:solidFill>
                <a:srgbClr val="FFFF00"/>
              </a:solidFill>
              <a:latin typeface="Arial" charset="0"/>
            </a:endParaRPr>
          </a:p>
        </p:txBody>
      </p:sp>
      <p:sp>
        <p:nvSpPr>
          <p:cNvPr id="191538" name="Text Box 50"/>
          <p:cNvSpPr txBox="1">
            <a:spLocks noChangeArrowheads="1"/>
          </p:cNvSpPr>
          <p:nvPr/>
        </p:nvSpPr>
        <p:spPr bwMode="auto">
          <a:xfrm>
            <a:off x="1295400" y="685800"/>
            <a:ext cx="4800600" cy="457200"/>
          </a:xfrm>
          <a:prstGeom prst="rect">
            <a:avLst/>
          </a:prstGeom>
          <a:noFill/>
          <a:ln w="9525">
            <a:noFill/>
            <a:miter lim="800000"/>
            <a:headEnd/>
            <a:tailEnd/>
          </a:ln>
          <a:effectLst/>
        </p:spPr>
        <p:txBody>
          <a:bodyPr>
            <a:spAutoFit/>
          </a:bodyPr>
          <a:lstStyle/>
          <a:p>
            <a:pPr eaLnBrk="1" hangingPunct="1">
              <a:spcBef>
                <a:spcPct val="50000"/>
              </a:spcBef>
            </a:pPr>
            <a:r>
              <a:rPr lang="en-US" sz="3600" b="1" u="sng" baseline="-25000">
                <a:solidFill>
                  <a:srgbClr val="66FF33"/>
                </a:solidFill>
                <a:latin typeface="Times New Roman" pitchFamily="18" charset="0"/>
              </a:rPr>
              <a:t>Number of Indian sites hacked</a:t>
            </a:r>
          </a:p>
        </p:txBody>
      </p:sp>
      <p:sp>
        <p:nvSpPr>
          <p:cNvPr id="191539" name="Text Box 51"/>
          <p:cNvSpPr txBox="1">
            <a:spLocks noChangeArrowheads="1"/>
          </p:cNvSpPr>
          <p:nvPr/>
        </p:nvSpPr>
        <p:spPr bwMode="auto">
          <a:xfrm>
            <a:off x="2057400" y="5486400"/>
            <a:ext cx="4876800" cy="457200"/>
          </a:xfrm>
          <a:prstGeom prst="rect">
            <a:avLst/>
          </a:prstGeom>
          <a:noFill/>
          <a:ln w="9525">
            <a:noFill/>
            <a:miter lim="800000"/>
            <a:headEnd/>
            <a:tailEnd/>
          </a:ln>
          <a:effectLst/>
        </p:spPr>
        <p:txBody>
          <a:bodyPr>
            <a:spAutoFit/>
          </a:bodyPr>
          <a:lstStyle/>
          <a:p>
            <a:pPr eaLnBrk="1" hangingPunct="1">
              <a:spcBef>
                <a:spcPct val="50000"/>
              </a:spcBef>
            </a:pPr>
            <a:r>
              <a:rPr lang="en-US" sz="3600" b="1" baseline="-25000">
                <a:solidFill>
                  <a:srgbClr val="FFFF00"/>
                </a:solidFill>
                <a:latin typeface="Times New Roman" pitchFamily="18" charset="0"/>
              </a:rPr>
              <a:t>Site of BARC-panic all around</a:t>
            </a:r>
          </a:p>
        </p:txBody>
      </p:sp>
      <p:graphicFrame>
        <p:nvGraphicFramePr>
          <p:cNvPr id="191540" name="Object 52"/>
          <p:cNvGraphicFramePr>
            <a:graphicFrameLocks noChangeAspect="1"/>
          </p:cNvGraphicFramePr>
          <p:nvPr/>
        </p:nvGraphicFramePr>
        <p:xfrm>
          <a:off x="2281238" y="3738563"/>
          <a:ext cx="619125" cy="600075"/>
        </p:xfrm>
        <a:graphic>
          <a:graphicData uri="http://schemas.openxmlformats.org/presentationml/2006/ole">
            <p:oleObj spid="_x0000_s191540" name="Chart" r:id="rId3" imgW="1886102" imgH="914400" progId="MSGraph.Chart.8">
              <p:embed followColorScheme="full"/>
            </p:oleObj>
          </a:graphicData>
        </a:graphic>
      </p:graphicFrame>
      <p:graphicFrame>
        <p:nvGraphicFramePr>
          <p:cNvPr id="191541" name="Object 53"/>
          <p:cNvGraphicFramePr>
            <a:graphicFrameLocks noChangeAspect="1"/>
          </p:cNvGraphicFramePr>
          <p:nvPr/>
        </p:nvGraphicFramePr>
        <p:xfrm>
          <a:off x="903288" y="1524000"/>
          <a:ext cx="7631112" cy="4387850"/>
        </p:xfrm>
        <a:graphic>
          <a:graphicData uri="http://schemas.openxmlformats.org/presentationml/2006/ole">
            <p:oleObj spid="_x0000_s191541" name="Chart" r:id="rId4" imgW="6096000" imgH="3505200" progId="MSGraph.Chart.8">
              <p:embed followColorScheme="full"/>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809625" y="133350"/>
            <a:ext cx="7451725" cy="1025525"/>
          </a:xfrm>
          <a:prstGeom prst="rect">
            <a:avLst/>
          </a:prstGeom>
          <a:noFill/>
          <a:ln w="9525">
            <a:noFill/>
            <a:miter lim="800000"/>
            <a:headEnd/>
            <a:tailEnd/>
          </a:ln>
        </p:spPr>
        <p:txBody>
          <a:bodyPr/>
          <a:lstStyle/>
          <a:p>
            <a:endParaRPr lang="en-IN"/>
          </a:p>
        </p:txBody>
      </p:sp>
      <p:sp>
        <p:nvSpPr>
          <p:cNvPr id="176131" name="Rectangle 3"/>
          <p:cNvSpPr>
            <a:spLocks noChangeArrowheads="1"/>
          </p:cNvSpPr>
          <p:nvPr/>
        </p:nvSpPr>
        <p:spPr bwMode="auto">
          <a:xfrm>
            <a:off x="3395663" y="373063"/>
            <a:ext cx="2600325" cy="365125"/>
          </a:xfrm>
          <a:prstGeom prst="rect">
            <a:avLst/>
          </a:prstGeom>
          <a:noFill/>
          <a:ln w="9525">
            <a:noFill/>
            <a:miter lim="800000"/>
            <a:headEnd/>
            <a:tailEnd/>
          </a:ln>
        </p:spPr>
        <p:txBody>
          <a:bodyPr wrap="none" lIns="0" tIns="0" rIns="0" bIns="0">
            <a:spAutoFit/>
          </a:bodyPr>
          <a:lstStyle/>
          <a:p>
            <a:pPr eaLnBrk="1" hangingPunct="1"/>
            <a:r>
              <a:rPr lang="en-US" sz="2400">
                <a:solidFill>
                  <a:srgbClr val="FFFF00"/>
                </a:solidFill>
                <a:latin typeface="Times New Roman" pitchFamily="18" charset="0"/>
              </a:rPr>
              <a:t>REPORTED CASES</a:t>
            </a:r>
          </a:p>
        </p:txBody>
      </p:sp>
      <p:sp>
        <p:nvSpPr>
          <p:cNvPr id="176132" name="Rectangle 4"/>
          <p:cNvSpPr>
            <a:spLocks noChangeArrowheads="1"/>
          </p:cNvSpPr>
          <p:nvPr/>
        </p:nvSpPr>
        <p:spPr bwMode="auto">
          <a:xfrm>
            <a:off x="736600" y="1155700"/>
            <a:ext cx="7451725" cy="4822825"/>
          </a:xfrm>
          <a:prstGeom prst="rect">
            <a:avLst/>
          </a:prstGeom>
          <a:noFill/>
          <a:ln w="9525">
            <a:noFill/>
            <a:miter lim="800000"/>
            <a:headEnd/>
            <a:tailEnd/>
          </a:ln>
        </p:spPr>
        <p:txBody>
          <a:bodyPr/>
          <a:lstStyle/>
          <a:p>
            <a:endParaRPr lang="en-IN"/>
          </a:p>
        </p:txBody>
      </p:sp>
      <p:sp>
        <p:nvSpPr>
          <p:cNvPr id="176133" name="Rectangle 5"/>
          <p:cNvSpPr>
            <a:spLocks noChangeArrowheads="1"/>
          </p:cNvSpPr>
          <p:nvPr/>
        </p:nvSpPr>
        <p:spPr bwMode="auto">
          <a:xfrm>
            <a:off x="825500" y="1195388"/>
            <a:ext cx="76200" cy="258762"/>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34" name="Rectangle 6"/>
          <p:cNvSpPr>
            <a:spLocks noChangeArrowheads="1"/>
          </p:cNvSpPr>
          <p:nvPr/>
        </p:nvSpPr>
        <p:spPr bwMode="auto">
          <a:xfrm>
            <a:off x="1154113" y="1190625"/>
            <a:ext cx="1347787"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State versus </a:t>
            </a:r>
            <a:endParaRPr lang="en-US" sz="2400">
              <a:solidFill>
                <a:srgbClr val="66FF33"/>
              </a:solidFill>
              <a:latin typeface="Arial" charset="0"/>
            </a:endParaRPr>
          </a:p>
        </p:txBody>
      </p:sp>
      <p:sp>
        <p:nvSpPr>
          <p:cNvPr id="176135" name="Rectangle 7"/>
          <p:cNvSpPr>
            <a:spLocks noChangeArrowheads="1"/>
          </p:cNvSpPr>
          <p:nvPr/>
        </p:nvSpPr>
        <p:spPr bwMode="auto">
          <a:xfrm>
            <a:off x="2519363" y="1190625"/>
            <a:ext cx="125095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Amit Pasari </a:t>
            </a:r>
            <a:endParaRPr lang="en-US" sz="2400">
              <a:solidFill>
                <a:srgbClr val="66FF33"/>
              </a:solidFill>
              <a:latin typeface="Arial" charset="0"/>
            </a:endParaRPr>
          </a:p>
        </p:txBody>
      </p:sp>
      <p:sp>
        <p:nvSpPr>
          <p:cNvPr id="176136" name="Rectangle 8"/>
          <p:cNvSpPr>
            <a:spLocks noChangeArrowheads="1"/>
          </p:cNvSpPr>
          <p:nvPr/>
        </p:nvSpPr>
        <p:spPr bwMode="auto">
          <a:xfrm>
            <a:off x="3779838" y="1190625"/>
            <a:ext cx="4445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and </a:t>
            </a:r>
            <a:endParaRPr lang="en-US" sz="2400">
              <a:solidFill>
                <a:srgbClr val="66FF33"/>
              </a:solidFill>
              <a:latin typeface="Arial" charset="0"/>
            </a:endParaRPr>
          </a:p>
        </p:txBody>
      </p:sp>
      <p:sp>
        <p:nvSpPr>
          <p:cNvPr id="176137" name="Rectangle 9"/>
          <p:cNvSpPr>
            <a:spLocks noChangeArrowheads="1"/>
          </p:cNvSpPr>
          <p:nvPr/>
        </p:nvSpPr>
        <p:spPr bwMode="auto">
          <a:xfrm>
            <a:off x="4232275" y="1190625"/>
            <a:ext cx="1274763"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Kapil Juneja</a:t>
            </a:r>
            <a:endParaRPr lang="en-US" sz="2400">
              <a:solidFill>
                <a:srgbClr val="66FF33"/>
              </a:solidFill>
              <a:latin typeface="Arial" charset="0"/>
            </a:endParaRPr>
          </a:p>
        </p:txBody>
      </p:sp>
      <p:sp>
        <p:nvSpPr>
          <p:cNvPr id="176138" name="Rectangle 10"/>
          <p:cNvSpPr>
            <a:spLocks noChangeArrowheads="1"/>
          </p:cNvSpPr>
          <p:nvPr/>
        </p:nvSpPr>
        <p:spPr bwMode="auto">
          <a:xfrm>
            <a:off x="825500" y="1484313"/>
            <a:ext cx="76200" cy="258762"/>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39" name="Rectangle 11"/>
          <p:cNvSpPr>
            <a:spLocks noChangeArrowheads="1"/>
          </p:cNvSpPr>
          <p:nvPr/>
        </p:nvSpPr>
        <p:spPr bwMode="auto">
          <a:xfrm>
            <a:off x="1154113" y="1479550"/>
            <a:ext cx="1227137"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Delhi Police</a:t>
            </a:r>
            <a:endParaRPr lang="en-US" sz="2400">
              <a:solidFill>
                <a:srgbClr val="66FF33"/>
              </a:solidFill>
              <a:latin typeface="Arial" charset="0"/>
            </a:endParaRPr>
          </a:p>
        </p:txBody>
      </p:sp>
      <p:sp>
        <p:nvSpPr>
          <p:cNvPr id="176140" name="Rectangle 12"/>
          <p:cNvSpPr>
            <a:spLocks noChangeArrowheads="1"/>
          </p:cNvSpPr>
          <p:nvPr/>
        </p:nvSpPr>
        <p:spPr bwMode="auto">
          <a:xfrm>
            <a:off x="1263650" y="1770063"/>
            <a:ext cx="106363"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41" name="Rectangle 13"/>
          <p:cNvSpPr>
            <a:spLocks noChangeArrowheads="1"/>
          </p:cNvSpPr>
          <p:nvPr/>
        </p:nvSpPr>
        <p:spPr bwMode="auto">
          <a:xfrm>
            <a:off x="1536700" y="1763713"/>
            <a:ext cx="369888"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M/s </a:t>
            </a:r>
            <a:endParaRPr lang="en-US" sz="2400">
              <a:solidFill>
                <a:srgbClr val="66FF33"/>
              </a:solidFill>
              <a:latin typeface="Arial" charset="0"/>
            </a:endParaRPr>
          </a:p>
        </p:txBody>
      </p:sp>
      <p:sp>
        <p:nvSpPr>
          <p:cNvPr id="176142" name="Rectangle 14"/>
          <p:cNvSpPr>
            <a:spLocks noChangeArrowheads="1"/>
          </p:cNvSpPr>
          <p:nvPr/>
        </p:nvSpPr>
        <p:spPr bwMode="auto">
          <a:xfrm>
            <a:off x="1917700" y="1763713"/>
            <a:ext cx="792163"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Softweb </a:t>
            </a:r>
            <a:endParaRPr lang="en-US" sz="2400">
              <a:solidFill>
                <a:srgbClr val="66FF33"/>
              </a:solidFill>
              <a:latin typeface="Arial" charset="0"/>
            </a:endParaRPr>
          </a:p>
        </p:txBody>
      </p:sp>
      <p:sp>
        <p:nvSpPr>
          <p:cNvPr id="176143" name="Rectangle 15"/>
          <p:cNvSpPr>
            <a:spLocks noChangeArrowheads="1"/>
          </p:cNvSpPr>
          <p:nvPr/>
        </p:nvSpPr>
        <p:spPr bwMode="auto">
          <a:xfrm>
            <a:off x="2732088" y="1763713"/>
            <a:ext cx="865187"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Solutions</a:t>
            </a:r>
            <a:endParaRPr lang="en-US" sz="2400">
              <a:solidFill>
                <a:srgbClr val="66FF33"/>
              </a:solidFill>
              <a:latin typeface="Arial" charset="0"/>
            </a:endParaRPr>
          </a:p>
        </p:txBody>
      </p:sp>
      <p:sp>
        <p:nvSpPr>
          <p:cNvPr id="176144" name="Rectangle 16"/>
          <p:cNvSpPr>
            <a:spLocks noChangeArrowheads="1"/>
          </p:cNvSpPr>
          <p:nvPr/>
        </p:nvSpPr>
        <p:spPr bwMode="auto">
          <a:xfrm>
            <a:off x="1263650" y="2028825"/>
            <a:ext cx="106363"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45" name="Rectangle 17"/>
          <p:cNvSpPr>
            <a:spLocks noChangeArrowheads="1"/>
          </p:cNvSpPr>
          <p:nvPr/>
        </p:nvSpPr>
        <p:spPr bwMode="auto">
          <a:xfrm>
            <a:off x="1536700" y="2022475"/>
            <a:ext cx="782638"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Website </a:t>
            </a:r>
            <a:endParaRPr lang="en-US" sz="2400">
              <a:solidFill>
                <a:srgbClr val="66FF33"/>
              </a:solidFill>
              <a:latin typeface="Arial" charset="0"/>
            </a:endParaRPr>
          </a:p>
        </p:txBody>
      </p:sp>
      <p:sp>
        <p:nvSpPr>
          <p:cNvPr id="176146" name="Rectangle 18"/>
          <p:cNvSpPr>
            <a:spLocks noChangeArrowheads="1"/>
          </p:cNvSpPr>
          <p:nvPr/>
        </p:nvSpPr>
        <p:spPr bwMode="auto">
          <a:xfrm>
            <a:off x="2339975" y="2022475"/>
            <a:ext cx="1954213"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www.go2nextjob.com</a:t>
            </a:r>
            <a:endParaRPr lang="en-US" sz="2400">
              <a:solidFill>
                <a:srgbClr val="66FF33"/>
              </a:solidFill>
              <a:latin typeface="Arial" charset="0"/>
            </a:endParaRPr>
          </a:p>
        </p:txBody>
      </p:sp>
      <p:sp>
        <p:nvSpPr>
          <p:cNvPr id="176147" name="Line 19"/>
          <p:cNvSpPr>
            <a:spLocks noChangeShapeType="1"/>
          </p:cNvSpPr>
          <p:nvPr/>
        </p:nvSpPr>
        <p:spPr bwMode="auto">
          <a:xfrm>
            <a:off x="2343150" y="2235200"/>
            <a:ext cx="1995488" cy="1588"/>
          </a:xfrm>
          <a:prstGeom prst="line">
            <a:avLst/>
          </a:prstGeom>
          <a:noFill/>
          <a:ln w="3175">
            <a:solidFill>
              <a:srgbClr val="969696"/>
            </a:solidFill>
            <a:round/>
            <a:headEnd/>
            <a:tailEnd/>
          </a:ln>
        </p:spPr>
        <p:txBody>
          <a:bodyPr/>
          <a:lstStyle/>
          <a:p>
            <a:endParaRPr lang="en-IN"/>
          </a:p>
        </p:txBody>
      </p:sp>
      <p:sp>
        <p:nvSpPr>
          <p:cNvPr id="176148" name="Rectangle 20"/>
          <p:cNvSpPr>
            <a:spLocks noChangeArrowheads="1"/>
          </p:cNvSpPr>
          <p:nvPr/>
        </p:nvSpPr>
        <p:spPr bwMode="auto">
          <a:xfrm>
            <a:off x="2339975" y="2227263"/>
            <a:ext cx="2005013" cy="23812"/>
          </a:xfrm>
          <a:prstGeom prst="rect">
            <a:avLst/>
          </a:prstGeom>
          <a:solidFill>
            <a:srgbClr val="969696"/>
          </a:solidFill>
          <a:ln w="9525">
            <a:noFill/>
            <a:miter lim="800000"/>
            <a:headEnd/>
            <a:tailEnd/>
          </a:ln>
        </p:spPr>
        <p:txBody>
          <a:bodyPr/>
          <a:lstStyle/>
          <a:p>
            <a:endParaRPr lang="en-IN"/>
          </a:p>
        </p:txBody>
      </p:sp>
      <p:sp>
        <p:nvSpPr>
          <p:cNvPr id="176149" name="Rectangle 21"/>
          <p:cNvSpPr>
            <a:spLocks noChangeArrowheads="1"/>
          </p:cNvSpPr>
          <p:nvPr/>
        </p:nvSpPr>
        <p:spPr bwMode="auto">
          <a:xfrm>
            <a:off x="4397375" y="2022475"/>
            <a:ext cx="623888"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hosted</a:t>
            </a:r>
            <a:endParaRPr lang="en-US" sz="2400">
              <a:solidFill>
                <a:srgbClr val="66FF33"/>
              </a:solidFill>
              <a:latin typeface="Arial" charset="0"/>
            </a:endParaRPr>
          </a:p>
        </p:txBody>
      </p:sp>
      <p:sp>
        <p:nvSpPr>
          <p:cNvPr id="176150" name="Rectangle 22"/>
          <p:cNvSpPr>
            <a:spLocks noChangeArrowheads="1"/>
          </p:cNvSpPr>
          <p:nvPr/>
        </p:nvSpPr>
        <p:spPr bwMode="auto">
          <a:xfrm>
            <a:off x="1263650" y="2287588"/>
            <a:ext cx="106363"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51" name="Rectangle 23"/>
          <p:cNvSpPr>
            <a:spLocks noChangeArrowheads="1"/>
          </p:cNvSpPr>
          <p:nvPr/>
        </p:nvSpPr>
        <p:spPr bwMode="auto">
          <a:xfrm>
            <a:off x="1536700" y="2281238"/>
            <a:ext cx="4079875"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Complaint of hacking by web hosting service</a:t>
            </a:r>
            <a:endParaRPr lang="en-US" sz="2400">
              <a:solidFill>
                <a:srgbClr val="66FF33"/>
              </a:solidFill>
              <a:latin typeface="Arial" charset="0"/>
            </a:endParaRPr>
          </a:p>
        </p:txBody>
      </p:sp>
      <p:sp>
        <p:nvSpPr>
          <p:cNvPr id="176152" name="Rectangle 24"/>
          <p:cNvSpPr>
            <a:spLocks noChangeArrowheads="1"/>
          </p:cNvSpPr>
          <p:nvPr/>
        </p:nvSpPr>
        <p:spPr bwMode="auto">
          <a:xfrm>
            <a:off x="825500" y="2551113"/>
            <a:ext cx="76200" cy="258762"/>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53" name="Rectangle 25"/>
          <p:cNvSpPr>
            <a:spLocks noChangeArrowheads="1"/>
          </p:cNvSpPr>
          <p:nvPr/>
        </p:nvSpPr>
        <p:spPr bwMode="auto">
          <a:xfrm>
            <a:off x="1154113" y="2546350"/>
            <a:ext cx="2659062"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State versus Joseph Jose</a:t>
            </a:r>
            <a:endParaRPr lang="en-US" sz="2400">
              <a:solidFill>
                <a:srgbClr val="66FF33"/>
              </a:solidFill>
              <a:latin typeface="Arial" charset="0"/>
            </a:endParaRPr>
          </a:p>
        </p:txBody>
      </p:sp>
      <p:sp>
        <p:nvSpPr>
          <p:cNvPr id="176154" name="Rectangle 26"/>
          <p:cNvSpPr>
            <a:spLocks noChangeArrowheads="1"/>
          </p:cNvSpPr>
          <p:nvPr/>
        </p:nvSpPr>
        <p:spPr bwMode="auto">
          <a:xfrm>
            <a:off x="1263650" y="2838450"/>
            <a:ext cx="106363"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55" name="Rectangle 27"/>
          <p:cNvSpPr>
            <a:spLocks noChangeArrowheads="1"/>
          </p:cNvSpPr>
          <p:nvPr/>
        </p:nvSpPr>
        <p:spPr bwMode="auto">
          <a:xfrm>
            <a:off x="1536700" y="2832100"/>
            <a:ext cx="1077913"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Delhi Police</a:t>
            </a:r>
            <a:endParaRPr lang="en-US" sz="2400">
              <a:solidFill>
                <a:srgbClr val="66FF33"/>
              </a:solidFill>
              <a:latin typeface="Arial" charset="0"/>
            </a:endParaRPr>
          </a:p>
        </p:txBody>
      </p:sp>
      <p:sp>
        <p:nvSpPr>
          <p:cNvPr id="176156" name="Rectangle 28"/>
          <p:cNvSpPr>
            <a:spLocks noChangeArrowheads="1"/>
          </p:cNvSpPr>
          <p:nvPr/>
        </p:nvSpPr>
        <p:spPr bwMode="auto">
          <a:xfrm>
            <a:off x="1701800" y="3084513"/>
            <a:ext cx="57150" cy="198437"/>
          </a:xfrm>
          <a:prstGeom prst="rect">
            <a:avLst/>
          </a:prstGeom>
          <a:noFill/>
          <a:ln w="9525">
            <a:noFill/>
            <a:miter lim="800000"/>
            <a:headEnd/>
            <a:tailEnd/>
          </a:ln>
        </p:spPr>
        <p:txBody>
          <a:bodyPr wrap="none" lIns="0" tIns="0" rIns="0" bIns="0">
            <a:spAutoFit/>
          </a:bodyPr>
          <a:lstStyle/>
          <a:p>
            <a:pPr eaLnBrk="1" hangingPunct="1"/>
            <a:r>
              <a:rPr lang="en-US" sz="1300">
                <a:solidFill>
                  <a:srgbClr val="66FF33"/>
                </a:solidFill>
                <a:latin typeface="Arial" charset="0"/>
              </a:rPr>
              <a:t>•</a:t>
            </a:r>
            <a:endParaRPr lang="en-US" sz="2400">
              <a:solidFill>
                <a:srgbClr val="66FF33"/>
              </a:solidFill>
              <a:latin typeface="Arial" charset="0"/>
            </a:endParaRPr>
          </a:p>
        </p:txBody>
      </p:sp>
      <p:sp>
        <p:nvSpPr>
          <p:cNvPr id="176157" name="Rectangle 29"/>
          <p:cNvSpPr>
            <a:spLocks noChangeArrowheads="1"/>
          </p:cNvSpPr>
          <p:nvPr/>
        </p:nvSpPr>
        <p:spPr bwMode="auto">
          <a:xfrm>
            <a:off x="1920875" y="3084513"/>
            <a:ext cx="890588" cy="198437"/>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Hoax Email</a:t>
            </a:r>
            <a:endParaRPr lang="en-US" sz="2400">
              <a:solidFill>
                <a:srgbClr val="66FF33"/>
              </a:solidFill>
              <a:latin typeface="Arial" charset="0"/>
            </a:endParaRPr>
          </a:p>
        </p:txBody>
      </p:sp>
      <p:sp>
        <p:nvSpPr>
          <p:cNvPr id="176158" name="Rectangle 30"/>
          <p:cNvSpPr>
            <a:spLocks noChangeArrowheads="1"/>
          </p:cNvSpPr>
          <p:nvPr/>
        </p:nvSpPr>
        <p:spPr bwMode="auto">
          <a:xfrm>
            <a:off x="2838450" y="3084513"/>
            <a:ext cx="55563" cy="198437"/>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a:t>
            </a:r>
            <a:endParaRPr lang="en-US" sz="2400">
              <a:solidFill>
                <a:srgbClr val="66FF33"/>
              </a:solidFill>
              <a:latin typeface="Arial" charset="0"/>
            </a:endParaRPr>
          </a:p>
        </p:txBody>
      </p:sp>
      <p:sp>
        <p:nvSpPr>
          <p:cNvPr id="176159" name="Rectangle 31"/>
          <p:cNvSpPr>
            <a:spLocks noChangeArrowheads="1"/>
          </p:cNvSpPr>
          <p:nvPr/>
        </p:nvSpPr>
        <p:spPr bwMode="auto">
          <a:xfrm>
            <a:off x="2946400" y="3084513"/>
            <a:ext cx="2652713" cy="198437"/>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Purported planting of 6 bombs in </a:t>
            </a:r>
            <a:endParaRPr lang="en-US" sz="2400">
              <a:solidFill>
                <a:srgbClr val="66FF33"/>
              </a:solidFill>
              <a:latin typeface="Arial" charset="0"/>
            </a:endParaRPr>
          </a:p>
        </p:txBody>
      </p:sp>
      <p:sp>
        <p:nvSpPr>
          <p:cNvPr id="176160" name="Rectangle 32"/>
          <p:cNvSpPr>
            <a:spLocks noChangeArrowheads="1"/>
          </p:cNvSpPr>
          <p:nvPr/>
        </p:nvSpPr>
        <p:spPr bwMode="auto">
          <a:xfrm>
            <a:off x="4810125" y="3084513"/>
            <a:ext cx="2182813" cy="198437"/>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bombs in  Connaught Place</a:t>
            </a:r>
            <a:endParaRPr lang="en-US" sz="2400">
              <a:solidFill>
                <a:srgbClr val="66FF33"/>
              </a:solidFill>
              <a:latin typeface="Arial" charset="0"/>
            </a:endParaRPr>
          </a:p>
        </p:txBody>
      </p:sp>
      <p:sp>
        <p:nvSpPr>
          <p:cNvPr id="176162" name="Rectangle 34"/>
          <p:cNvSpPr>
            <a:spLocks noChangeArrowheads="1"/>
          </p:cNvSpPr>
          <p:nvPr/>
        </p:nvSpPr>
        <p:spPr bwMode="auto">
          <a:xfrm>
            <a:off x="825500" y="3324225"/>
            <a:ext cx="76200" cy="258763"/>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63" name="Rectangle 35"/>
          <p:cNvSpPr>
            <a:spLocks noChangeArrowheads="1"/>
          </p:cNvSpPr>
          <p:nvPr/>
        </p:nvSpPr>
        <p:spPr bwMode="auto">
          <a:xfrm>
            <a:off x="1154113" y="3319463"/>
            <a:ext cx="588962"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State </a:t>
            </a:r>
            <a:endParaRPr lang="en-US" sz="2400">
              <a:solidFill>
                <a:srgbClr val="66FF33"/>
              </a:solidFill>
              <a:latin typeface="Arial" charset="0"/>
            </a:endParaRPr>
          </a:p>
        </p:txBody>
      </p:sp>
      <p:sp>
        <p:nvSpPr>
          <p:cNvPr id="176164" name="Rectangle 36"/>
          <p:cNvSpPr>
            <a:spLocks noChangeArrowheads="1"/>
          </p:cNvSpPr>
          <p:nvPr/>
        </p:nvSpPr>
        <p:spPr bwMode="auto">
          <a:xfrm>
            <a:off x="1749425" y="3319463"/>
            <a:ext cx="16002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versus Aneesh </a:t>
            </a:r>
            <a:endParaRPr lang="en-US" sz="2400">
              <a:solidFill>
                <a:srgbClr val="66FF33"/>
              </a:solidFill>
              <a:latin typeface="Arial" charset="0"/>
            </a:endParaRPr>
          </a:p>
        </p:txBody>
      </p:sp>
      <p:sp>
        <p:nvSpPr>
          <p:cNvPr id="176165" name="Rectangle 37"/>
          <p:cNvSpPr>
            <a:spLocks noChangeArrowheads="1"/>
          </p:cNvSpPr>
          <p:nvPr/>
        </p:nvSpPr>
        <p:spPr bwMode="auto">
          <a:xfrm>
            <a:off x="3279775" y="3319463"/>
            <a:ext cx="815975"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 Chopra</a:t>
            </a:r>
            <a:endParaRPr lang="en-US" sz="2400">
              <a:solidFill>
                <a:srgbClr val="66FF33"/>
              </a:solidFill>
              <a:latin typeface="Arial" charset="0"/>
            </a:endParaRPr>
          </a:p>
        </p:txBody>
      </p:sp>
      <p:sp>
        <p:nvSpPr>
          <p:cNvPr id="176166" name="Rectangle 38"/>
          <p:cNvSpPr>
            <a:spLocks noChangeArrowheads="1"/>
          </p:cNvSpPr>
          <p:nvPr/>
        </p:nvSpPr>
        <p:spPr bwMode="auto">
          <a:xfrm>
            <a:off x="1263650" y="3616325"/>
            <a:ext cx="120650" cy="258763"/>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67" name="Rectangle 39"/>
          <p:cNvSpPr>
            <a:spLocks noChangeArrowheads="1"/>
          </p:cNvSpPr>
          <p:nvPr/>
        </p:nvSpPr>
        <p:spPr bwMode="auto">
          <a:xfrm>
            <a:off x="1536700" y="3611563"/>
            <a:ext cx="1227138"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66FF33"/>
                </a:solidFill>
                <a:latin typeface="Arial" charset="0"/>
              </a:rPr>
              <a:t>Delhi Police</a:t>
            </a:r>
            <a:endParaRPr lang="en-US" sz="2400">
              <a:solidFill>
                <a:srgbClr val="66FF33"/>
              </a:solidFill>
              <a:latin typeface="Arial" charset="0"/>
            </a:endParaRPr>
          </a:p>
        </p:txBody>
      </p:sp>
      <p:sp>
        <p:nvSpPr>
          <p:cNvPr id="176168" name="Rectangle 40"/>
          <p:cNvSpPr>
            <a:spLocks noChangeArrowheads="1"/>
          </p:cNvSpPr>
          <p:nvPr/>
        </p:nvSpPr>
        <p:spPr bwMode="auto">
          <a:xfrm>
            <a:off x="1701800" y="3903663"/>
            <a:ext cx="66675"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69" name="Rectangle 41"/>
          <p:cNvSpPr>
            <a:spLocks noChangeArrowheads="1"/>
          </p:cNvSpPr>
          <p:nvPr/>
        </p:nvSpPr>
        <p:spPr bwMode="auto">
          <a:xfrm>
            <a:off x="1920875" y="3897313"/>
            <a:ext cx="2974975"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Three company websites hacked</a:t>
            </a:r>
            <a:endParaRPr lang="en-US" sz="2400">
              <a:solidFill>
                <a:srgbClr val="66FF33"/>
              </a:solidFill>
              <a:latin typeface="Arial" charset="0"/>
            </a:endParaRPr>
          </a:p>
        </p:txBody>
      </p:sp>
      <p:sp>
        <p:nvSpPr>
          <p:cNvPr id="176170" name="Rectangle 42"/>
          <p:cNvSpPr>
            <a:spLocks noChangeArrowheads="1"/>
          </p:cNvSpPr>
          <p:nvPr/>
        </p:nvSpPr>
        <p:spPr bwMode="auto">
          <a:xfrm>
            <a:off x="1701800" y="4162425"/>
            <a:ext cx="66675"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71" name="Rectangle 43"/>
          <p:cNvSpPr>
            <a:spLocks noChangeArrowheads="1"/>
          </p:cNvSpPr>
          <p:nvPr/>
        </p:nvSpPr>
        <p:spPr bwMode="auto">
          <a:xfrm>
            <a:off x="1920875" y="4156075"/>
            <a:ext cx="1430338"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Accused: An ex</a:t>
            </a:r>
            <a:endParaRPr lang="en-US" sz="2400">
              <a:solidFill>
                <a:srgbClr val="66FF33"/>
              </a:solidFill>
              <a:latin typeface="Arial" charset="0"/>
            </a:endParaRPr>
          </a:p>
        </p:txBody>
      </p:sp>
      <p:sp>
        <p:nvSpPr>
          <p:cNvPr id="176172" name="Rectangle 44"/>
          <p:cNvSpPr>
            <a:spLocks noChangeArrowheads="1"/>
          </p:cNvSpPr>
          <p:nvPr/>
        </p:nvSpPr>
        <p:spPr bwMode="auto">
          <a:xfrm>
            <a:off x="3381375" y="4156075"/>
            <a:ext cx="63500"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a:t>
            </a:r>
            <a:endParaRPr lang="en-US" sz="2400">
              <a:solidFill>
                <a:srgbClr val="66FF33"/>
              </a:solidFill>
              <a:latin typeface="Arial" charset="0"/>
            </a:endParaRPr>
          </a:p>
        </p:txBody>
      </p:sp>
      <p:sp>
        <p:nvSpPr>
          <p:cNvPr id="176173" name="Rectangle 45"/>
          <p:cNvSpPr>
            <a:spLocks noChangeArrowheads="1"/>
          </p:cNvSpPr>
          <p:nvPr/>
        </p:nvSpPr>
        <p:spPr bwMode="auto">
          <a:xfrm>
            <a:off x="3444875" y="4156075"/>
            <a:ext cx="879475"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employee</a:t>
            </a:r>
            <a:endParaRPr lang="en-US" sz="2400">
              <a:solidFill>
                <a:srgbClr val="66FF33"/>
              </a:solidFill>
              <a:latin typeface="Arial" charset="0"/>
            </a:endParaRPr>
          </a:p>
        </p:txBody>
      </p:sp>
      <p:sp>
        <p:nvSpPr>
          <p:cNvPr id="176174" name="Rectangle 46"/>
          <p:cNvSpPr>
            <a:spLocks noChangeArrowheads="1"/>
          </p:cNvSpPr>
          <p:nvPr/>
        </p:nvSpPr>
        <p:spPr bwMode="auto">
          <a:xfrm>
            <a:off x="825500" y="4421188"/>
            <a:ext cx="66675"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75" name="Rectangle 47"/>
          <p:cNvSpPr>
            <a:spLocks noChangeArrowheads="1"/>
          </p:cNvSpPr>
          <p:nvPr/>
        </p:nvSpPr>
        <p:spPr bwMode="auto">
          <a:xfrm>
            <a:off x="1154113" y="4414838"/>
            <a:ext cx="1568450"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State versus K R </a:t>
            </a:r>
            <a:endParaRPr lang="en-US" sz="2400">
              <a:solidFill>
                <a:srgbClr val="66FF33"/>
              </a:solidFill>
              <a:latin typeface="Arial" charset="0"/>
            </a:endParaRPr>
          </a:p>
        </p:txBody>
      </p:sp>
      <p:sp>
        <p:nvSpPr>
          <p:cNvPr id="176176" name="Rectangle 48"/>
          <p:cNvSpPr>
            <a:spLocks noChangeArrowheads="1"/>
          </p:cNvSpPr>
          <p:nvPr/>
        </p:nvSpPr>
        <p:spPr bwMode="auto">
          <a:xfrm>
            <a:off x="2757488" y="4414838"/>
            <a:ext cx="1123950"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Vijayakumar</a:t>
            </a:r>
            <a:endParaRPr lang="en-US" sz="2400">
              <a:solidFill>
                <a:srgbClr val="66FF33"/>
              </a:solidFill>
              <a:latin typeface="Arial" charset="0"/>
            </a:endParaRPr>
          </a:p>
        </p:txBody>
      </p:sp>
      <p:sp>
        <p:nvSpPr>
          <p:cNvPr id="176177" name="Rectangle 49"/>
          <p:cNvSpPr>
            <a:spLocks noChangeArrowheads="1"/>
          </p:cNvSpPr>
          <p:nvPr/>
        </p:nvSpPr>
        <p:spPr bwMode="auto">
          <a:xfrm>
            <a:off x="1263650" y="4667250"/>
            <a:ext cx="92075" cy="198438"/>
          </a:xfrm>
          <a:prstGeom prst="rect">
            <a:avLst/>
          </a:prstGeom>
          <a:noFill/>
          <a:ln w="9525">
            <a:noFill/>
            <a:miter lim="800000"/>
            <a:headEnd/>
            <a:tailEnd/>
          </a:ln>
        </p:spPr>
        <p:txBody>
          <a:bodyPr wrap="none" lIns="0" tIns="0" rIns="0" bIns="0">
            <a:spAutoFit/>
          </a:bodyPr>
          <a:lstStyle/>
          <a:p>
            <a:pPr eaLnBrk="1" hangingPunct="1"/>
            <a:r>
              <a:rPr lang="en-US" sz="1300">
                <a:solidFill>
                  <a:srgbClr val="66FF33"/>
                </a:solidFill>
                <a:latin typeface="Arial" charset="0"/>
              </a:rPr>
              <a:t>–</a:t>
            </a:r>
            <a:endParaRPr lang="en-US" sz="2400">
              <a:solidFill>
                <a:srgbClr val="66FF33"/>
              </a:solidFill>
              <a:latin typeface="Arial" charset="0"/>
            </a:endParaRPr>
          </a:p>
        </p:txBody>
      </p:sp>
      <p:sp>
        <p:nvSpPr>
          <p:cNvPr id="176178" name="Rectangle 50"/>
          <p:cNvSpPr>
            <a:spLocks noChangeArrowheads="1"/>
          </p:cNvSpPr>
          <p:nvPr/>
        </p:nvSpPr>
        <p:spPr bwMode="auto">
          <a:xfrm>
            <a:off x="1536700" y="4667250"/>
            <a:ext cx="855663" cy="198438"/>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Bangalore </a:t>
            </a:r>
            <a:endParaRPr lang="en-US" sz="2400">
              <a:solidFill>
                <a:srgbClr val="66FF33"/>
              </a:solidFill>
              <a:latin typeface="Arial" charset="0"/>
            </a:endParaRPr>
          </a:p>
        </p:txBody>
      </p:sp>
      <p:sp>
        <p:nvSpPr>
          <p:cNvPr id="176179" name="Rectangle 51"/>
          <p:cNvSpPr>
            <a:spLocks noChangeArrowheads="1"/>
          </p:cNvSpPr>
          <p:nvPr/>
        </p:nvSpPr>
        <p:spPr bwMode="auto">
          <a:xfrm>
            <a:off x="2416175" y="4667250"/>
            <a:ext cx="2582863" cy="198438"/>
          </a:xfrm>
          <a:prstGeom prst="rect">
            <a:avLst/>
          </a:prstGeom>
          <a:noFill/>
          <a:ln w="9525">
            <a:noFill/>
            <a:miter lim="800000"/>
            <a:headEnd/>
            <a:tailEnd/>
          </a:ln>
        </p:spPr>
        <p:txBody>
          <a:bodyPr wrap="none" lIns="0" tIns="0" rIns="0" bIns="0">
            <a:spAutoFit/>
          </a:bodyPr>
          <a:lstStyle/>
          <a:p>
            <a:pPr eaLnBrk="1" hangingPunct="1"/>
            <a:r>
              <a:rPr lang="en-US" sz="1300" b="1">
                <a:solidFill>
                  <a:srgbClr val="66FF33"/>
                </a:solidFill>
                <a:latin typeface="Arial" charset="0"/>
              </a:rPr>
              <a:t>Cyber Crime Police Station, 2001</a:t>
            </a:r>
            <a:endParaRPr lang="en-US" sz="2400">
              <a:solidFill>
                <a:srgbClr val="66FF33"/>
              </a:solidFill>
              <a:latin typeface="Arial" charset="0"/>
            </a:endParaRPr>
          </a:p>
        </p:txBody>
      </p:sp>
      <p:sp>
        <p:nvSpPr>
          <p:cNvPr id="176180" name="Rectangle 52"/>
          <p:cNvSpPr>
            <a:spLocks noChangeArrowheads="1"/>
          </p:cNvSpPr>
          <p:nvPr/>
        </p:nvSpPr>
        <p:spPr bwMode="auto">
          <a:xfrm>
            <a:off x="1701800" y="4905375"/>
            <a:ext cx="66675"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81" name="Rectangle 53"/>
          <p:cNvSpPr>
            <a:spLocks noChangeArrowheads="1"/>
          </p:cNvSpPr>
          <p:nvPr/>
        </p:nvSpPr>
        <p:spPr bwMode="auto">
          <a:xfrm>
            <a:off x="1920875" y="4899025"/>
            <a:ext cx="5803900"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Criminal intimidation of employers and crashing the company’s </a:t>
            </a:r>
            <a:endParaRPr lang="en-US" sz="2400">
              <a:solidFill>
                <a:srgbClr val="66FF33"/>
              </a:solidFill>
              <a:latin typeface="Arial" charset="0"/>
            </a:endParaRPr>
          </a:p>
        </p:txBody>
      </p:sp>
      <p:sp>
        <p:nvSpPr>
          <p:cNvPr id="176182" name="Rectangle 54"/>
          <p:cNvSpPr>
            <a:spLocks noChangeArrowheads="1"/>
          </p:cNvSpPr>
          <p:nvPr/>
        </p:nvSpPr>
        <p:spPr bwMode="auto">
          <a:xfrm>
            <a:off x="1920875" y="5108575"/>
            <a:ext cx="574675"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server</a:t>
            </a:r>
            <a:endParaRPr lang="en-US" sz="2400">
              <a:solidFill>
                <a:srgbClr val="66FF33"/>
              </a:solidFill>
              <a:latin typeface="Arial" charset="0"/>
            </a:endParaRPr>
          </a:p>
        </p:txBody>
      </p:sp>
      <p:sp>
        <p:nvSpPr>
          <p:cNvPr id="176183" name="Rectangle 55"/>
          <p:cNvSpPr>
            <a:spLocks noChangeArrowheads="1"/>
          </p:cNvSpPr>
          <p:nvPr/>
        </p:nvSpPr>
        <p:spPr bwMode="auto">
          <a:xfrm>
            <a:off x="1701800" y="5373688"/>
            <a:ext cx="66675" cy="228600"/>
          </a:xfrm>
          <a:prstGeom prst="rect">
            <a:avLst/>
          </a:prstGeom>
          <a:noFill/>
          <a:ln w="9525">
            <a:noFill/>
            <a:miter lim="800000"/>
            <a:headEnd/>
            <a:tailEnd/>
          </a:ln>
        </p:spPr>
        <p:txBody>
          <a:bodyPr wrap="none" lIns="0" tIns="0" rIns="0" bIns="0">
            <a:spAutoFit/>
          </a:bodyPr>
          <a:lstStyle/>
          <a:p>
            <a:pPr eaLnBrk="1" hangingPunct="1"/>
            <a:r>
              <a:rPr lang="en-US" sz="1500">
                <a:solidFill>
                  <a:srgbClr val="66FF33"/>
                </a:solidFill>
                <a:latin typeface="Arial" charset="0"/>
              </a:rPr>
              <a:t>•</a:t>
            </a:r>
            <a:endParaRPr lang="en-US" sz="2400">
              <a:solidFill>
                <a:srgbClr val="66FF33"/>
              </a:solidFill>
              <a:latin typeface="Arial" charset="0"/>
            </a:endParaRPr>
          </a:p>
        </p:txBody>
      </p:sp>
      <p:sp>
        <p:nvSpPr>
          <p:cNvPr id="176184" name="Rectangle 56"/>
          <p:cNvSpPr>
            <a:spLocks noChangeArrowheads="1"/>
          </p:cNvSpPr>
          <p:nvPr/>
        </p:nvSpPr>
        <p:spPr bwMode="auto">
          <a:xfrm>
            <a:off x="1920875" y="5367338"/>
            <a:ext cx="2279650" cy="228600"/>
          </a:xfrm>
          <a:prstGeom prst="rect">
            <a:avLst/>
          </a:prstGeom>
          <a:noFill/>
          <a:ln w="9525">
            <a:noFill/>
            <a:miter lim="800000"/>
            <a:headEnd/>
            <a:tailEnd/>
          </a:ln>
        </p:spPr>
        <p:txBody>
          <a:bodyPr wrap="none" lIns="0" tIns="0" rIns="0" bIns="0">
            <a:spAutoFit/>
          </a:bodyPr>
          <a:lstStyle/>
          <a:p>
            <a:pPr eaLnBrk="1" hangingPunct="1"/>
            <a:r>
              <a:rPr lang="en-US" sz="1500" b="1">
                <a:solidFill>
                  <a:srgbClr val="66FF33"/>
                </a:solidFill>
                <a:latin typeface="Arial" charset="0"/>
              </a:rPr>
              <a:t>Phoenix Global solutions</a:t>
            </a:r>
            <a:endParaRPr lang="en-US" sz="2400">
              <a:solidFill>
                <a:srgbClr val="66FF33"/>
              </a:solidFill>
              <a:latin typeface="Arial" charset="0"/>
            </a:endParaRPr>
          </a:p>
        </p:txBody>
      </p:sp>
      <p:sp>
        <p:nvSpPr>
          <p:cNvPr id="176185" name="Rectangle 57"/>
          <p:cNvSpPr>
            <a:spLocks noChangeArrowheads="1"/>
          </p:cNvSpPr>
          <p:nvPr/>
        </p:nvSpPr>
        <p:spPr bwMode="auto">
          <a:xfrm>
            <a:off x="1263650" y="5637213"/>
            <a:ext cx="120650" cy="258762"/>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a:t>
            </a:r>
            <a:endParaRPr lang="en-US" sz="2400">
              <a:solidFill>
                <a:srgbClr val="66FF33"/>
              </a:solidFill>
              <a:latin typeface="Arial" charset="0"/>
            </a:endParaRPr>
          </a:p>
        </p:txBody>
      </p:sp>
      <p:sp>
        <p:nvSpPr>
          <p:cNvPr id="176187" name="Text Box 59"/>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4A8A2593-D50E-4A8C-93FA-D3C68568EEAB}" type="slidenum">
              <a:rPr lang="en-US" sz="2400" baseline="-25000">
                <a:solidFill>
                  <a:srgbClr val="FFFF00"/>
                </a:solidFill>
                <a:latin typeface="Arial" charset="0"/>
              </a:rPr>
              <a:pPr algn="ctr" eaLnBrk="1" hangingPunct="1">
                <a:spcBef>
                  <a:spcPct val="50000"/>
                </a:spcBef>
              </a:pPr>
              <a:t>12</a:t>
            </a:fld>
            <a:endParaRPr lang="en-US" sz="2400" baseline="-25000">
              <a:solidFill>
                <a:srgbClr val="FFFF00"/>
              </a:solidFill>
              <a:latin typeface="Arial" charset="0"/>
            </a:endParaRPr>
          </a:p>
        </p:txBody>
      </p:sp>
      <p:sp>
        <p:nvSpPr>
          <p:cNvPr id="176189" name="Text Box 61"/>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226ED76A-7369-4983-B098-408FFE560E32}" type="slidenum">
              <a:rPr lang="en-US" sz="2400" baseline="-25000">
                <a:solidFill>
                  <a:srgbClr val="FFFF00"/>
                </a:solidFill>
                <a:latin typeface="Arial" charset="0"/>
              </a:rPr>
              <a:pPr algn="ctr" eaLnBrk="1" hangingPunct="1">
                <a:spcBef>
                  <a:spcPct val="50000"/>
                </a:spcBef>
              </a:pPr>
              <a:t>12</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808038" y="1143000"/>
            <a:ext cx="7386637" cy="1050925"/>
          </a:xfrm>
          <a:prstGeom prst="rect">
            <a:avLst/>
          </a:prstGeom>
          <a:noFill/>
          <a:ln w="9525">
            <a:noFill/>
            <a:miter lim="800000"/>
            <a:headEnd/>
            <a:tailEnd/>
          </a:ln>
        </p:spPr>
        <p:txBody>
          <a:bodyPr/>
          <a:lstStyle/>
          <a:p>
            <a:endParaRPr lang="en-IN"/>
          </a:p>
        </p:txBody>
      </p:sp>
      <p:sp>
        <p:nvSpPr>
          <p:cNvPr id="193539" name="Rectangle 3"/>
          <p:cNvSpPr>
            <a:spLocks noChangeArrowheads="1"/>
          </p:cNvSpPr>
          <p:nvPr/>
        </p:nvSpPr>
        <p:spPr bwMode="auto">
          <a:xfrm>
            <a:off x="1663700" y="808038"/>
            <a:ext cx="2005013" cy="334962"/>
          </a:xfrm>
          <a:prstGeom prst="rect">
            <a:avLst/>
          </a:prstGeom>
          <a:noFill/>
          <a:ln w="9525">
            <a:noFill/>
            <a:miter lim="800000"/>
            <a:headEnd/>
            <a:tailEnd/>
          </a:ln>
        </p:spPr>
        <p:txBody>
          <a:bodyPr wrap="none" lIns="0" tIns="0" rIns="0" bIns="0">
            <a:spAutoFit/>
          </a:bodyPr>
          <a:lstStyle/>
          <a:p>
            <a:pPr eaLnBrk="1" hangingPunct="1"/>
            <a:r>
              <a:rPr lang="en-US" sz="2200" b="1">
                <a:solidFill>
                  <a:srgbClr val="FFFF00"/>
                </a:solidFill>
                <a:latin typeface="Arial" charset="0"/>
              </a:rPr>
              <a:t>2001 CSI/FBI    </a:t>
            </a:r>
            <a:endParaRPr lang="en-US" sz="2400">
              <a:solidFill>
                <a:srgbClr val="FFFF00"/>
              </a:solidFill>
              <a:latin typeface="Arial" charset="0"/>
            </a:endParaRPr>
          </a:p>
        </p:txBody>
      </p:sp>
      <p:sp>
        <p:nvSpPr>
          <p:cNvPr id="193540" name="Rectangle 4"/>
          <p:cNvSpPr>
            <a:spLocks noChangeArrowheads="1"/>
          </p:cNvSpPr>
          <p:nvPr/>
        </p:nvSpPr>
        <p:spPr bwMode="auto">
          <a:xfrm>
            <a:off x="3217863" y="808038"/>
            <a:ext cx="5345112" cy="334962"/>
          </a:xfrm>
          <a:prstGeom prst="rect">
            <a:avLst/>
          </a:prstGeom>
          <a:noFill/>
          <a:ln w="9525">
            <a:noFill/>
            <a:miter lim="800000"/>
            <a:headEnd/>
            <a:tailEnd/>
          </a:ln>
        </p:spPr>
        <p:txBody>
          <a:bodyPr wrap="none" lIns="0" tIns="0" rIns="0" bIns="0">
            <a:spAutoFit/>
          </a:bodyPr>
          <a:lstStyle/>
          <a:p>
            <a:pPr eaLnBrk="1" hangingPunct="1"/>
            <a:r>
              <a:rPr lang="en-US" sz="2200" b="1">
                <a:solidFill>
                  <a:srgbClr val="FFFF00"/>
                </a:solidFill>
                <a:latin typeface="Arial" charset="0"/>
              </a:rPr>
              <a:t>     Computer Crime and Security Survey</a:t>
            </a:r>
            <a:endParaRPr lang="en-US" sz="2400">
              <a:solidFill>
                <a:srgbClr val="FFFF00"/>
              </a:solidFill>
              <a:latin typeface="Arial" charset="0"/>
            </a:endParaRPr>
          </a:p>
        </p:txBody>
      </p:sp>
      <p:sp>
        <p:nvSpPr>
          <p:cNvPr id="193541" name="Rectangle 5"/>
          <p:cNvSpPr>
            <a:spLocks noChangeArrowheads="1"/>
          </p:cNvSpPr>
          <p:nvPr/>
        </p:nvSpPr>
        <p:spPr bwMode="auto">
          <a:xfrm>
            <a:off x="649288" y="1371600"/>
            <a:ext cx="8494712"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Of the organizations suffering security compromises in the last </a:t>
            </a:r>
            <a:endParaRPr lang="en-US" sz="2400">
              <a:solidFill>
                <a:srgbClr val="66FF33"/>
              </a:solidFill>
              <a:latin typeface="Arial" charset="0"/>
            </a:endParaRPr>
          </a:p>
        </p:txBody>
      </p:sp>
      <p:sp>
        <p:nvSpPr>
          <p:cNvPr id="193542" name="Rectangle 6"/>
          <p:cNvSpPr>
            <a:spLocks noChangeArrowheads="1"/>
          </p:cNvSpPr>
          <p:nvPr/>
        </p:nvSpPr>
        <p:spPr bwMode="auto">
          <a:xfrm>
            <a:off x="2081213" y="1666875"/>
            <a:ext cx="652462"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year </a:t>
            </a:r>
            <a:endParaRPr lang="en-US" sz="2400">
              <a:solidFill>
                <a:srgbClr val="66FF33"/>
              </a:solidFill>
              <a:latin typeface="Arial" charset="0"/>
            </a:endParaRPr>
          </a:p>
        </p:txBody>
      </p:sp>
      <p:sp>
        <p:nvSpPr>
          <p:cNvPr id="193543" name="Rectangle 7"/>
          <p:cNvSpPr>
            <a:spLocks noChangeArrowheads="1"/>
          </p:cNvSpPr>
          <p:nvPr/>
        </p:nvSpPr>
        <p:spPr bwMode="auto">
          <a:xfrm>
            <a:off x="2620963" y="1666875"/>
            <a:ext cx="155575"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a:t>
            </a:r>
            <a:endParaRPr lang="en-US" sz="2400">
              <a:solidFill>
                <a:srgbClr val="66FF33"/>
              </a:solidFill>
              <a:latin typeface="Arial" charset="0"/>
            </a:endParaRPr>
          </a:p>
        </p:txBody>
      </p:sp>
      <p:sp>
        <p:nvSpPr>
          <p:cNvPr id="193544" name="Rectangle 8"/>
          <p:cNvSpPr>
            <a:spLocks noChangeArrowheads="1"/>
          </p:cNvSpPr>
          <p:nvPr/>
        </p:nvSpPr>
        <p:spPr bwMode="auto">
          <a:xfrm>
            <a:off x="2846388" y="1666875"/>
            <a:ext cx="412115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95% had Firewalls and 61%had</a:t>
            </a:r>
            <a:endParaRPr lang="en-US" sz="2400">
              <a:solidFill>
                <a:srgbClr val="66FF33"/>
              </a:solidFill>
              <a:latin typeface="Arial" charset="0"/>
            </a:endParaRPr>
          </a:p>
        </p:txBody>
      </p:sp>
      <p:sp>
        <p:nvSpPr>
          <p:cNvPr id="193545" name="Rectangle 9"/>
          <p:cNvSpPr>
            <a:spLocks noChangeArrowheads="1"/>
          </p:cNvSpPr>
          <p:nvPr/>
        </p:nvSpPr>
        <p:spPr bwMode="auto">
          <a:xfrm>
            <a:off x="6934200" y="1676400"/>
            <a:ext cx="776288"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  IDSs</a:t>
            </a:r>
            <a:endParaRPr lang="en-US" sz="2400">
              <a:solidFill>
                <a:srgbClr val="66FF33"/>
              </a:solidFill>
              <a:latin typeface="Arial" charset="0"/>
            </a:endParaRPr>
          </a:p>
        </p:txBody>
      </p:sp>
      <p:sp>
        <p:nvSpPr>
          <p:cNvPr id="193546" name="Rectangle 10"/>
          <p:cNvSpPr>
            <a:spLocks noChangeArrowheads="1"/>
          </p:cNvSpPr>
          <p:nvPr/>
        </p:nvSpPr>
        <p:spPr bwMode="auto">
          <a:xfrm>
            <a:off x="6851650" y="1666875"/>
            <a:ext cx="77788"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66FF33"/>
                </a:solidFill>
                <a:latin typeface="Arial" charset="0"/>
              </a:rPr>
              <a:t> </a:t>
            </a:r>
            <a:endParaRPr lang="en-US" sz="2400">
              <a:solidFill>
                <a:srgbClr val="66FF33"/>
              </a:solidFill>
              <a:latin typeface="Arial" charset="0"/>
            </a:endParaRPr>
          </a:p>
        </p:txBody>
      </p:sp>
      <p:sp>
        <p:nvSpPr>
          <p:cNvPr id="193547" name="Rectangle 11"/>
          <p:cNvSpPr>
            <a:spLocks noChangeArrowheads="1"/>
          </p:cNvSpPr>
          <p:nvPr/>
        </p:nvSpPr>
        <p:spPr bwMode="auto">
          <a:xfrm>
            <a:off x="7835900" y="4144963"/>
            <a:ext cx="854075" cy="320675"/>
          </a:xfrm>
          <a:prstGeom prst="rect">
            <a:avLst/>
          </a:prstGeom>
          <a:noFill/>
          <a:ln w="9525">
            <a:noFill/>
            <a:miter lim="800000"/>
            <a:headEnd/>
            <a:tailEnd/>
          </a:ln>
        </p:spPr>
        <p:txBody>
          <a:bodyPr/>
          <a:lstStyle/>
          <a:p>
            <a:endParaRPr lang="en-IN"/>
          </a:p>
        </p:txBody>
      </p:sp>
      <p:sp>
        <p:nvSpPr>
          <p:cNvPr id="193548" name="Rectangle 12"/>
          <p:cNvSpPr>
            <a:spLocks noChangeArrowheads="1"/>
          </p:cNvSpPr>
          <p:nvPr/>
        </p:nvSpPr>
        <p:spPr bwMode="auto">
          <a:xfrm>
            <a:off x="8140700" y="41941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98</a:t>
            </a:r>
            <a:endParaRPr lang="en-US" sz="2400">
              <a:solidFill>
                <a:srgbClr val="FFFFFF"/>
              </a:solidFill>
              <a:latin typeface="Arial" charset="0"/>
            </a:endParaRPr>
          </a:p>
        </p:txBody>
      </p:sp>
      <p:sp>
        <p:nvSpPr>
          <p:cNvPr id="193549" name="Rectangle 13"/>
          <p:cNvSpPr>
            <a:spLocks noChangeArrowheads="1"/>
          </p:cNvSpPr>
          <p:nvPr/>
        </p:nvSpPr>
        <p:spPr bwMode="auto">
          <a:xfrm>
            <a:off x="6937375" y="4144963"/>
            <a:ext cx="901700" cy="320675"/>
          </a:xfrm>
          <a:prstGeom prst="rect">
            <a:avLst/>
          </a:prstGeom>
          <a:noFill/>
          <a:ln w="9525">
            <a:noFill/>
            <a:miter lim="800000"/>
            <a:headEnd/>
            <a:tailEnd/>
          </a:ln>
        </p:spPr>
        <p:txBody>
          <a:bodyPr/>
          <a:lstStyle/>
          <a:p>
            <a:endParaRPr lang="en-IN"/>
          </a:p>
        </p:txBody>
      </p:sp>
      <p:sp>
        <p:nvSpPr>
          <p:cNvPr id="193550" name="Rectangle 14"/>
          <p:cNvSpPr>
            <a:spLocks noChangeArrowheads="1"/>
          </p:cNvSpPr>
          <p:nvPr/>
        </p:nvSpPr>
        <p:spPr bwMode="auto">
          <a:xfrm>
            <a:off x="7205663" y="4194175"/>
            <a:ext cx="36195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100</a:t>
            </a:r>
            <a:endParaRPr lang="en-US" sz="2400">
              <a:solidFill>
                <a:srgbClr val="FFFFFF"/>
              </a:solidFill>
              <a:latin typeface="Arial" charset="0"/>
            </a:endParaRPr>
          </a:p>
        </p:txBody>
      </p:sp>
      <p:sp>
        <p:nvSpPr>
          <p:cNvPr id="193551" name="Rectangle 15"/>
          <p:cNvSpPr>
            <a:spLocks noChangeArrowheads="1"/>
          </p:cNvSpPr>
          <p:nvPr/>
        </p:nvSpPr>
        <p:spPr bwMode="auto">
          <a:xfrm>
            <a:off x="6038850" y="4144963"/>
            <a:ext cx="901700" cy="320675"/>
          </a:xfrm>
          <a:prstGeom prst="rect">
            <a:avLst/>
          </a:prstGeom>
          <a:noFill/>
          <a:ln w="9525">
            <a:noFill/>
            <a:miter lim="800000"/>
            <a:headEnd/>
            <a:tailEnd/>
          </a:ln>
        </p:spPr>
        <p:txBody>
          <a:bodyPr/>
          <a:lstStyle/>
          <a:p>
            <a:endParaRPr lang="en-IN"/>
          </a:p>
        </p:txBody>
      </p:sp>
      <p:sp>
        <p:nvSpPr>
          <p:cNvPr id="193552" name="Rectangle 16"/>
          <p:cNvSpPr>
            <a:spLocks noChangeArrowheads="1"/>
          </p:cNvSpPr>
          <p:nvPr/>
        </p:nvSpPr>
        <p:spPr bwMode="auto">
          <a:xfrm>
            <a:off x="6367463" y="41941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98</a:t>
            </a:r>
            <a:endParaRPr lang="en-US" sz="2400">
              <a:solidFill>
                <a:srgbClr val="FFFFFF"/>
              </a:solidFill>
              <a:latin typeface="Arial" charset="0"/>
            </a:endParaRPr>
          </a:p>
        </p:txBody>
      </p:sp>
      <p:sp>
        <p:nvSpPr>
          <p:cNvPr id="193553" name="Rectangle 17"/>
          <p:cNvSpPr>
            <a:spLocks noChangeArrowheads="1"/>
          </p:cNvSpPr>
          <p:nvPr/>
        </p:nvSpPr>
        <p:spPr bwMode="auto">
          <a:xfrm>
            <a:off x="5143500" y="4144963"/>
            <a:ext cx="898525" cy="320675"/>
          </a:xfrm>
          <a:prstGeom prst="rect">
            <a:avLst/>
          </a:prstGeom>
          <a:noFill/>
          <a:ln w="9525">
            <a:noFill/>
            <a:miter lim="800000"/>
            <a:headEnd/>
            <a:tailEnd/>
          </a:ln>
        </p:spPr>
        <p:txBody>
          <a:bodyPr/>
          <a:lstStyle/>
          <a:p>
            <a:endParaRPr lang="en-IN"/>
          </a:p>
        </p:txBody>
      </p:sp>
      <p:sp>
        <p:nvSpPr>
          <p:cNvPr id="193554" name="Rectangle 18"/>
          <p:cNvSpPr>
            <a:spLocks noChangeArrowheads="1"/>
          </p:cNvSpPr>
          <p:nvPr/>
        </p:nvSpPr>
        <p:spPr bwMode="auto">
          <a:xfrm>
            <a:off x="5472113" y="41941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96</a:t>
            </a:r>
            <a:endParaRPr lang="en-US" sz="2400">
              <a:solidFill>
                <a:srgbClr val="FFFFFF"/>
              </a:solidFill>
              <a:latin typeface="Arial" charset="0"/>
            </a:endParaRPr>
          </a:p>
        </p:txBody>
      </p:sp>
      <p:sp>
        <p:nvSpPr>
          <p:cNvPr id="193555" name="Rectangle 19"/>
          <p:cNvSpPr>
            <a:spLocks noChangeArrowheads="1"/>
          </p:cNvSpPr>
          <p:nvPr/>
        </p:nvSpPr>
        <p:spPr bwMode="auto">
          <a:xfrm>
            <a:off x="1230313" y="4144963"/>
            <a:ext cx="3916362" cy="320675"/>
          </a:xfrm>
          <a:prstGeom prst="rect">
            <a:avLst/>
          </a:prstGeom>
          <a:noFill/>
          <a:ln w="9525">
            <a:noFill/>
            <a:miter lim="800000"/>
            <a:headEnd/>
            <a:tailEnd/>
          </a:ln>
        </p:spPr>
        <p:txBody>
          <a:bodyPr/>
          <a:lstStyle/>
          <a:p>
            <a:pPr eaLnBrk="1" hangingPunct="1"/>
            <a:endParaRPr lang="en-US" sz="3600" baseline="-25000">
              <a:latin typeface="Times New Roman" pitchFamily="18" charset="0"/>
            </a:endParaRPr>
          </a:p>
        </p:txBody>
      </p:sp>
      <p:sp>
        <p:nvSpPr>
          <p:cNvPr id="193556" name="Rectangle 20"/>
          <p:cNvSpPr>
            <a:spLocks noChangeArrowheads="1"/>
          </p:cNvSpPr>
          <p:nvPr/>
        </p:nvSpPr>
        <p:spPr bwMode="auto">
          <a:xfrm>
            <a:off x="1319213" y="4194175"/>
            <a:ext cx="4191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Anti</a:t>
            </a:r>
            <a:endParaRPr lang="en-US" sz="2400">
              <a:solidFill>
                <a:srgbClr val="FFFFFF"/>
              </a:solidFill>
              <a:latin typeface="Arial" charset="0"/>
            </a:endParaRPr>
          </a:p>
        </p:txBody>
      </p:sp>
      <p:sp>
        <p:nvSpPr>
          <p:cNvPr id="193557" name="Rectangle 21"/>
          <p:cNvSpPr>
            <a:spLocks noChangeArrowheads="1"/>
          </p:cNvSpPr>
          <p:nvPr/>
        </p:nvSpPr>
        <p:spPr bwMode="auto">
          <a:xfrm>
            <a:off x="1738313" y="4194175"/>
            <a:ext cx="71437"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5F5F5F"/>
                </a:solidFill>
                <a:latin typeface="Arial" charset="0"/>
              </a:rPr>
              <a:t>-</a:t>
            </a:r>
            <a:endParaRPr lang="en-US" sz="2400">
              <a:latin typeface="Arial" charset="0"/>
            </a:endParaRPr>
          </a:p>
        </p:txBody>
      </p:sp>
      <p:sp>
        <p:nvSpPr>
          <p:cNvPr id="193558" name="Rectangle 22"/>
          <p:cNvSpPr>
            <a:spLocks noChangeArrowheads="1"/>
          </p:cNvSpPr>
          <p:nvPr/>
        </p:nvSpPr>
        <p:spPr bwMode="auto">
          <a:xfrm>
            <a:off x="1812925" y="4194175"/>
            <a:ext cx="146685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virus</a:t>
            </a:r>
            <a:r>
              <a:rPr lang="en-US" sz="1700" b="1">
                <a:solidFill>
                  <a:srgbClr val="5F5F5F"/>
                </a:solidFill>
                <a:latin typeface="Arial" charset="0"/>
              </a:rPr>
              <a:t> </a:t>
            </a:r>
            <a:r>
              <a:rPr lang="en-US" sz="1700" b="1">
                <a:solidFill>
                  <a:srgbClr val="FFFFFF"/>
                </a:solidFill>
                <a:latin typeface="Arial" charset="0"/>
              </a:rPr>
              <a:t>software</a:t>
            </a:r>
            <a:endParaRPr lang="en-US" sz="2400">
              <a:solidFill>
                <a:srgbClr val="FFFFFF"/>
              </a:solidFill>
              <a:latin typeface="Arial" charset="0"/>
            </a:endParaRPr>
          </a:p>
        </p:txBody>
      </p:sp>
      <p:sp>
        <p:nvSpPr>
          <p:cNvPr id="193559" name="Rectangle 23"/>
          <p:cNvSpPr>
            <a:spLocks noChangeArrowheads="1"/>
          </p:cNvSpPr>
          <p:nvPr/>
        </p:nvSpPr>
        <p:spPr bwMode="auto">
          <a:xfrm>
            <a:off x="7835900" y="4462463"/>
            <a:ext cx="854075" cy="322262"/>
          </a:xfrm>
          <a:prstGeom prst="rect">
            <a:avLst/>
          </a:prstGeom>
          <a:noFill/>
          <a:ln w="9525">
            <a:noFill/>
            <a:miter lim="800000"/>
            <a:headEnd/>
            <a:tailEnd/>
          </a:ln>
        </p:spPr>
        <p:txBody>
          <a:bodyPr/>
          <a:lstStyle/>
          <a:p>
            <a:endParaRPr lang="en-IN"/>
          </a:p>
        </p:txBody>
      </p:sp>
      <p:sp>
        <p:nvSpPr>
          <p:cNvPr id="193560" name="Rectangle 24"/>
          <p:cNvSpPr>
            <a:spLocks noChangeArrowheads="1"/>
          </p:cNvSpPr>
          <p:nvPr/>
        </p:nvSpPr>
        <p:spPr bwMode="auto">
          <a:xfrm>
            <a:off x="8140700" y="45116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90</a:t>
            </a:r>
            <a:endParaRPr lang="en-US" sz="2400">
              <a:solidFill>
                <a:srgbClr val="FFFFFF"/>
              </a:solidFill>
              <a:latin typeface="Arial" charset="0"/>
            </a:endParaRPr>
          </a:p>
        </p:txBody>
      </p:sp>
      <p:sp>
        <p:nvSpPr>
          <p:cNvPr id="193561" name="Rectangle 25"/>
          <p:cNvSpPr>
            <a:spLocks noChangeArrowheads="1"/>
          </p:cNvSpPr>
          <p:nvPr/>
        </p:nvSpPr>
        <p:spPr bwMode="auto">
          <a:xfrm>
            <a:off x="6937375" y="4462463"/>
            <a:ext cx="901700" cy="322262"/>
          </a:xfrm>
          <a:prstGeom prst="rect">
            <a:avLst/>
          </a:prstGeom>
          <a:noFill/>
          <a:ln w="9525">
            <a:noFill/>
            <a:miter lim="800000"/>
            <a:headEnd/>
            <a:tailEnd/>
          </a:ln>
        </p:spPr>
        <p:txBody>
          <a:bodyPr/>
          <a:lstStyle/>
          <a:p>
            <a:endParaRPr lang="en-IN"/>
          </a:p>
        </p:txBody>
      </p:sp>
      <p:sp>
        <p:nvSpPr>
          <p:cNvPr id="193562" name="Rectangle 26"/>
          <p:cNvSpPr>
            <a:spLocks noChangeArrowheads="1"/>
          </p:cNvSpPr>
          <p:nvPr/>
        </p:nvSpPr>
        <p:spPr bwMode="auto">
          <a:xfrm>
            <a:off x="7265988" y="45116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92</a:t>
            </a:r>
            <a:endParaRPr lang="en-US" sz="2400">
              <a:solidFill>
                <a:srgbClr val="FFFFFF"/>
              </a:solidFill>
              <a:latin typeface="Arial" charset="0"/>
            </a:endParaRPr>
          </a:p>
        </p:txBody>
      </p:sp>
      <p:sp>
        <p:nvSpPr>
          <p:cNvPr id="193563" name="Rectangle 27"/>
          <p:cNvSpPr>
            <a:spLocks noChangeArrowheads="1"/>
          </p:cNvSpPr>
          <p:nvPr/>
        </p:nvSpPr>
        <p:spPr bwMode="auto">
          <a:xfrm>
            <a:off x="6038850" y="4462463"/>
            <a:ext cx="901700" cy="322262"/>
          </a:xfrm>
          <a:prstGeom prst="rect">
            <a:avLst/>
          </a:prstGeom>
          <a:noFill/>
          <a:ln w="9525">
            <a:noFill/>
            <a:miter lim="800000"/>
            <a:headEnd/>
            <a:tailEnd/>
          </a:ln>
        </p:spPr>
        <p:txBody>
          <a:bodyPr/>
          <a:lstStyle/>
          <a:p>
            <a:endParaRPr lang="en-IN"/>
          </a:p>
        </p:txBody>
      </p:sp>
      <p:sp>
        <p:nvSpPr>
          <p:cNvPr id="193564" name="Rectangle 28"/>
          <p:cNvSpPr>
            <a:spLocks noChangeArrowheads="1"/>
          </p:cNvSpPr>
          <p:nvPr/>
        </p:nvSpPr>
        <p:spPr bwMode="auto">
          <a:xfrm>
            <a:off x="6367463" y="45116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93</a:t>
            </a:r>
            <a:endParaRPr lang="en-US" sz="2400">
              <a:solidFill>
                <a:srgbClr val="FFFFFF"/>
              </a:solidFill>
              <a:latin typeface="Arial" charset="0"/>
            </a:endParaRPr>
          </a:p>
        </p:txBody>
      </p:sp>
      <p:sp>
        <p:nvSpPr>
          <p:cNvPr id="193565" name="Rectangle 29"/>
          <p:cNvSpPr>
            <a:spLocks noChangeArrowheads="1"/>
          </p:cNvSpPr>
          <p:nvPr/>
        </p:nvSpPr>
        <p:spPr bwMode="auto">
          <a:xfrm>
            <a:off x="5143500" y="4462463"/>
            <a:ext cx="898525" cy="322262"/>
          </a:xfrm>
          <a:prstGeom prst="rect">
            <a:avLst/>
          </a:prstGeom>
          <a:noFill/>
          <a:ln w="9525">
            <a:noFill/>
            <a:miter lim="800000"/>
            <a:headEnd/>
            <a:tailEnd/>
          </a:ln>
        </p:spPr>
        <p:txBody>
          <a:bodyPr/>
          <a:lstStyle/>
          <a:p>
            <a:endParaRPr lang="en-IN"/>
          </a:p>
        </p:txBody>
      </p:sp>
      <p:sp>
        <p:nvSpPr>
          <p:cNvPr id="193566" name="Rectangle 30"/>
          <p:cNvSpPr>
            <a:spLocks noChangeArrowheads="1"/>
          </p:cNvSpPr>
          <p:nvPr/>
        </p:nvSpPr>
        <p:spPr bwMode="auto">
          <a:xfrm>
            <a:off x="5472113" y="4511675"/>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89</a:t>
            </a:r>
            <a:endParaRPr lang="en-US" sz="2400">
              <a:solidFill>
                <a:srgbClr val="FFFFFF"/>
              </a:solidFill>
              <a:latin typeface="Arial" charset="0"/>
            </a:endParaRPr>
          </a:p>
        </p:txBody>
      </p:sp>
      <p:sp>
        <p:nvSpPr>
          <p:cNvPr id="193567" name="Rectangle 31"/>
          <p:cNvSpPr>
            <a:spLocks noChangeArrowheads="1"/>
          </p:cNvSpPr>
          <p:nvPr/>
        </p:nvSpPr>
        <p:spPr bwMode="auto">
          <a:xfrm>
            <a:off x="1230313" y="4462463"/>
            <a:ext cx="3916362" cy="322262"/>
          </a:xfrm>
          <a:prstGeom prst="rect">
            <a:avLst/>
          </a:prstGeom>
          <a:noFill/>
          <a:ln w="9525">
            <a:noFill/>
            <a:miter lim="800000"/>
            <a:headEnd/>
            <a:tailEnd/>
          </a:ln>
        </p:spPr>
        <p:txBody>
          <a:bodyPr/>
          <a:lstStyle/>
          <a:p>
            <a:endParaRPr lang="en-IN"/>
          </a:p>
        </p:txBody>
      </p:sp>
      <p:sp>
        <p:nvSpPr>
          <p:cNvPr id="193568" name="Rectangle 32"/>
          <p:cNvSpPr>
            <a:spLocks noChangeArrowheads="1"/>
          </p:cNvSpPr>
          <p:nvPr/>
        </p:nvSpPr>
        <p:spPr bwMode="auto">
          <a:xfrm>
            <a:off x="1319213" y="4510088"/>
            <a:ext cx="1489075" cy="244475"/>
          </a:xfrm>
          <a:prstGeom prst="rect">
            <a:avLst/>
          </a:prstGeom>
          <a:noFill/>
          <a:ln w="9525">
            <a:noFill/>
            <a:miter lim="800000"/>
            <a:headEnd/>
            <a:tailEnd/>
          </a:ln>
        </p:spPr>
        <p:txBody>
          <a:bodyPr wrap="none" lIns="0" tIns="0" rIns="0" bIns="0">
            <a:spAutoFit/>
          </a:bodyPr>
          <a:lstStyle/>
          <a:p>
            <a:pPr eaLnBrk="1" hangingPunct="1"/>
            <a:r>
              <a:rPr lang="en-US" sz="1600" b="1">
                <a:solidFill>
                  <a:srgbClr val="FFFFFF"/>
                </a:solidFill>
                <a:latin typeface="Arial" charset="0"/>
              </a:rPr>
              <a:t>Access</a:t>
            </a:r>
            <a:r>
              <a:rPr lang="en-US" sz="1600" b="1">
                <a:solidFill>
                  <a:srgbClr val="5F5F5F"/>
                </a:solidFill>
                <a:latin typeface="Arial" charset="0"/>
              </a:rPr>
              <a:t> </a:t>
            </a:r>
            <a:r>
              <a:rPr lang="en-US" sz="1600" b="1">
                <a:solidFill>
                  <a:srgbClr val="FFFFFF"/>
                </a:solidFill>
                <a:latin typeface="Arial" charset="0"/>
              </a:rPr>
              <a:t>Control</a:t>
            </a:r>
            <a:endParaRPr lang="en-US" sz="2400">
              <a:solidFill>
                <a:srgbClr val="FFFFFF"/>
              </a:solidFill>
              <a:latin typeface="Arial" charset="0"/>
            </a:endParaRPr>
          </a:p>
        </p:txBody>
      </p:sp>
      <p:sp>
        <p:nvSpPr>
          <p:cNvPr id="193569" name="Rectangle 33"/>
          <p:cNvSpPr>
            <a:spLocks noChangeArrowheads="1"/>
          </p:cNvSpPr>
          <p:nvPr/>
        </p:nvSpPr>
        <p:spPr bwMode="auto">
          <a:xfrm>
            <a:off x="7835900" y="2649538"/>
            <a:ext cx="854075" cy="496887"/>
          </a:xfrm>
          <a:prstGeom prst="rect">
            <a:avLst/>
          </a:prstGeom>
          <a:noFill/>
          <a:ln w="9525">
            <a:noFill/>
            <a:miter lim="800000"/>
            <a:headEnd/>
            <a:tailEnd/>
          </a:ln>
        </p:spPr>
        <p:txBody>
          <a:bodyPr/>
          <a:lstStyle/>
          <a:p>
            <a:endParaRPr lang="en-IN"/>
          </a:p>
        </p:txBody>
      </p:sp>
      <p:sp>
        <p:nvSpPr>
          <p:cNvPr id="193570" name="Rectangle 34"/>
          <p:cNvSpPr>
            <a:spLocks noChangeArrowheads="1"/>
          </p:cNvSpPr>
          <p:nvPr/>
        </p:nvSpPr>
        <p:spPr bwMode="auto">
          <a:xfrm>
            <a:off x="8135938" y="2740025"/>
            <a:ext cx="24765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a:t>
            </a:r>
            <a:endParaRPr lang="en-US" sz="2400">
              <a:solidFill>
                <a:srgbClr val="FFFFFF"/>
              </a:solidFill>
              <a:latin typeface="Arial" charset="0"/>
            </a:endParaRPr>
          </a:p>
        </p:txBody>
      </p:sp>
      <p:sp>
        <p:nvSpPr>
          <p:cNvPr id="193571" name="Rectangle 35"/>
          <p:cNvSpPr>
            <a:spLocks noChangeArrowheads="1"/>
          </p:cNvSpPr>
          <p:nvPr/>
        </p:nvSpPr>
        <p:spPr bwMode="auto">
          <a:xfrm>
            <a:off x="6937375" y="2649538"/>
            <a:ext cx="901700" cy="496887"/>
          </a:xfrm>
          <a:prstGeom prst="rect">
            <a:avLst/>
          </a:prstGeom>
          <a:noFill/>
          <a:ln w="9525">
            <a:noFill/>
            <a:miter lim="800000"/>
            <a:headEnd/>
            <a:tailEnd/>
          </a:ln>
        </p:spPr>
        <p:txBody>
          <a:bodyPr/>
          <a:lstStyle/>
          <a:p>
            <a:endParaRPr lang="en-IN"/>
          </a:p>
        </p:txBody>
      </p:sp>
      <p:sp>
        <p:nvSpPr>
          <p:cNvPr id="193572" name="Rectangle 36"/>
          <p:cNvSpPr>
            <a:spLocks noChangeArrowheads="1"/>
          </p:cNvSpPr>
          <p:nvPr/>
        </p:nvSpPr>
        <p:spPr bwMode="auto">
          <a:xfrm>
            <a:off x="7261225" y="2740025"/>
            <a:ext cx="24765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a:t>
            </a:r>
            <a:endParaRPr lang="en-US" sz="2400">
              <a:solidFill>
                <a:srgbClr val="FFFFFF"/>
              </a:solidFill>
              <a:latin typeface="Arial" charset="0"/>
            </a:endParaRPr>
          </a:p>
        </p:txBody>
      </p:sp>
      <p:sp>
        <p:nvSpPr>
          <p:cNvPr id="193573" name="Rectangle 37"/>
          <p:cNvSpPr>
            <a:spLocks noChangeArrowheads="1"/>
          </p:cNvSpPr>
          <p:nvPr/>
        </p:nvSpPr>
        <p:spPr bwMode="auto">
          <a:xfrm>
            <a:off x="6038850" y="2649538"/>
            <a:ext cx="901700" cy="496887"/>
          </a:xfrm>
          <a:prstGeom prst="rect">
            <a:avLst/>
          </a:prstGeom>
          <a:noFill/>
          <a:ln w="9525">
            <a:noFill/>
            <a:miter lim="800000"/>
            <a:headEnd/>
            <a:tailEnd/>
          </a:ln>
        </p:spPr>
        <p:txBody>
          <a:bodyPr/>
          <a:lstStyle/>
          <a:p>
            <a:endParaRPr lang="en-IN"/>
          </a:p>
        </p:txBody>
      </p:sp>
      <p:sp>
        <p:nvSpPr>
          <p:cNvPr id="193574" name="Rectangle 38"/>
          <p:cNvSpPr>
            <a:spLocks noChangeArrowheads="1"/>
          </p:cNvSpPr>
          <p:nvPr/>
        </p:nvSpPr>
        <p:spPr bwMode="auto">
          <a:xfrm>
            <a:off x="6361113" y="2740025"/>
            <a:ext cx="24765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a:t>
            </a:r>
            <a:endParaRPr lang="en-US" sz="2400">
              <a:solidFill>
                <a:srgbClr val="FFFFFF"/>
              </a:solidFill>
              <a:latin typeface="Arial" charset="0"/>
            </a:endParaRPr>
          </a:p>
        </p:txBody>
      </p:sp>
      <p:sp>
        <p:nvSpPr>
          <p:cNvPr id="193575" name="Rectangle 39"/>
          <p:cNvSpPr>
            <a:spLocks noChangeArrowheads="1"/>
          </p:cNvSpPr>
          <p:nvPr/>
        </p:nvSpPr>
        <p:spPr bwMode="auto">
          <a:xfrm>
            <a:off x="5143500" y="2649538"/>
            <a:ext cx="898525" cy="496887"/>
          </a:xfrm>
          <a:prstGeom prst="rect">
            <a:avLst/>
          </a:prstGeom>
          <a:noFill/>
          <a:ln w="9525">
            <a:noFill/>
            <a:miter lim="800000"/>
            <a:headEnd/>
            <a:tailEnd/>
          </a:ln>
        </p:spPr>
        <p:txBody>
          <a:bodyPr/>
          <a:lstStyle/>
          <a:p>
            <a:endParaRPr lang="en-IN"/>
          </a:p>
        </p:txBody>
      </p:sp>
      <p:sp>
        <p:nvSpPr>
          <p:cNvPr id="193576" name="Rectangle 40"/>
          <p:cNvSpPr>
            <a:spLocks noChangeArrowheads="1"/>
          </p:cNvSpPr>
          <p:nvPr/>
        </p:nvSpPr>
        <p:spPr bwMode="auto">
          <a:xfrm>
            <a:off x="5465763" y="2740025"/>
            <a:ext cx="24765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a:t>
            </a:r>
            <a:endParaRPr lang="en-US" sz="2400">
              <a:solidFill>
                <a:srgbClr val="FFFFFF"/>
              </a:solidFill>
              <a:latin typeface="Arial" charset="0"/>
            </a:endParaRPr>
          </a:p>
        </p:txBody>
      </p:sp>
      <p:sp>
        <p:nvSpPr>
          <p:cNvPr id="193577" name="Rectangle 41"/>
          <p:cNvSpPr>
            <a:spLocks noChangeArrowheads="1"/>
          </p:cNvSpPr>
          <p:nvPr/>
        </p:nvSpPr>
        <p:spPr bwMode="auto">
          <a:xfrm>
            <a:off x="1230313" y="2649538"/>
            <a:ext cx="3916362" cy="496887"/>
          </a:xfrm>
          <a:prstGeom prst="rect">
            <a:avLst/>
          </a:prstGeom>
          <a:noFill/>
          <a:ln w="9525">
            <a:noFill/>
            <a:miter lim="800000"/>
            <a:headEnd/>
            <a:tailEnd/>
          </a:ln>
        </p:spPr>
        <p:txBody>
          <a:bodyPr/>
          <a:lstStyle/>
          <a:p>
            <a:endParaRPr lang="en-IN"/>
          </a:p>
        </p:txBody>
      </p:sp>
      <p:sp>
        <p:nvSpPr>
          <p:cNvPr id="193578" name="Rectangle 42"/>
          <p:cNvSpPr>
            <a:spLocks noChangeArrowheads="1"/>
          </p:cNvSpPr>
          <p:nvPr/>
        </p:nvSpPr>
        <p:spPr bwMode="auto">
          <a:xfrm>
            <a:off x="1319213" y="2643188"/>
            <a:ext cx="2941637"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SECURITY TECHNOLOGIES </a:t>
            </a:r>
            <a:endParaRPr lang="en-US" sz="2400">
              <a:solidFill>
                <a:srgbClr val="FFFFFF"/>
              </a:solidFill>
              <a:latin typeface="Arial" charset="0"/>
            </a:endParaRPr>
          </a:p>
        </p:txBody>
      </p:sp>
      <p:sp>
        <p:nvSpPr>
          <p:cNvPr id="193579" name="Rectangle 43"/>
          <p:cNvSpPr>
            <a:spLocks noChangeArrowheads="1"/>
          </p:cNvSpPr>
          <p:nvPr/>
        </p:nvSpPr>
        <p:spPr bwMode="auto">
          <a:xfrm>
            <a:off x="1319213" y="2908300"/>
            <a:ext cx="600075"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USED</a:t>
            </a:r>
            <a:endParaRPr lang="en-US" sz="2400">
              <a:solidFill>
                <a:srgbClr val="FFFFFF"/>
              </a:solidFill>
              <a:latin typeface="Arial" charset="0"/>
            </a:endParaRPr>
          </a:p>
        </p:txBody>
      </p:sp>
      <p:sp>
        <p:nvSpPr>
          <p:cNvPr id="193580" name="Rectangle 44"/>
          <p:cNvSpPr>
            <a:spLocks noChangeArrowheads="1"/>
          </p:cNvSpPr>
          <p:nvPr/>
        </p:nvSpPr>
        <p:spPr bwMode="auto">
          <a:xfrm>
            <a:off x="7835900" y="3824288"/>
            <a:ext cx="854075" cy="323850"/>
          </a:xfrm>
          <a:prstGeom prst="rect">
            <a:avLst/>
          </a:prstGeom>
          <a:noFill/>
          <a:ln w="9525">
            <a:noFill/>
            <a:miter lim="800000"/>
            <a:headEnd/>
            <a:tailEnd/>
          </a:ln>
        </p:spPr>
        <p:txBody>
          <a:bodyPr/>
          <a:lstStyle/>
          <a:p>
            <a:endParaRPr lang="en-IN"/>
          </a:p>
        </p:txBody>
      </p:sp>
      <p:sp>
        <p:nvSpPr>
          <p:cNvPr id="193581" name="Rectangle 45"/>
          <p:cNvSpPr>
            <a:spLocks noChangeArrowheads="1"/>
          </p:cNvSpPr>
          <p:nvPr/>
        </p:nvSpPr>
        <p:spPr bwMode="auto">
          <a:xfrm>
            <a:off x="8140700" y="3873500"/>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64</a:t>
            </a:r>
            <a:endParaRPr lang="en-US" sz="2400">
              <a:solidFill>
                <a:srgbClr val="FFFFFF"/>
              </a:solidFill>
              <a:latin typeface="Arial" charset="0"/>
            </a:endParaRPr>
          </a:p>
        </p:txBody>
      </p:sp>
      <p:sp>
        <p:nvSpPr>
          <p:cNvPr id="193582" name="Rectangle 46"/>
          <p:cNvSpPr>
            <a:spLocks noChangeArrowheads="1"/>
          </p:cNvSpPr>
          <p:nvPr/>
        </p:nvSpPr>
        <p:spPr bwMode="auto">
          <a:xfrm>
            <a:off x="6937375" y="3824288"/>
            <a:ext cx="901700" cy="323850"/>
          </a:xfrm>
          <a:prstGeom prst="rect">
            <a:avLst/>
          </a:prstGeom>
          <a:noFill/>
          <a:ln w="9525">
            <a:noFill/>
            <a:miter lim="800000"/>
            <a:headEnd/>
            <a:tailEnd/>
          </a:ln>
        </p:spPr>
        <p:txBody>
          <a:bodyPr/>
          <a:lstStyle/>
          <a:p>
            <a:endParaRPr lang="en-IN"/>
          </a:p>
        </p:txBody>
      </p:sp>
      <p:sp>
        <p:nvSpPr>
          <p:cNvPr id="193583" name="Rectangle 47"/>
          <p:cNvSpPr>
            <a:spLocks noChangeArrowheads="1"/>
          </p:cNvSpPr>
          <p:nvPr/>
        </p:nvSpPr>
        <p:spPr bwMode="auto">
          <a:xfrm>
            <a:off x="7265988" y="3873500"/>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62</a:t>
            </a:r>
            <a:endParaRPr lang="en-US" sz="2400">
              <a:solidFill>
                <a:srgbClr val="FFFFFF"/>
              </a:solidFill>
              <a:latin typeface="Arial" charset="0"/>
            </a:endParaRPr>
          </a:p>
        </p:txBody>
      </p:sp>
      <p:sp>
        <p:nvSpPr>
          <p:cNvPr id="193584" name="Rectangle 48"/>
          <p:cNvSpPr>
            <a:spLocks noChangeArrowheads="1"/>
          </p:cNvSpPr>
          <p:nvPr/>
        </p:nvSpPr>
        <p:spPr bwMode="auto">
          <a:xfrm>
            <a:off x="6038850" y="3824288"/>
            <a:ext cx="901700" cy="323850"/>
          </a:xfrm>
          <a:prstGeom prst="rect">
            <a:avLst/>
          </a:prstGeom>
          <a:noFill/>
          <a:ln w="9525">
            <a:noFill/>
            <a:miter lim="800000"/>
            <a:headEnd/>
            <a:tailEnd/>
          </a:ln>
        </p:spPr>
        <p:txBody>
          <a:bodyPr/>
          <a:lstStyle/>
          <a:p>
            <a:endParaRPr lang="en-IN"/>
          </a:p>
        </p:txBody>
      </p:sp>
      <p:sp>
        <p:nvSpPr>
          <p:cNvPr id="193585" name="Rectangle 49"/>
          <p:cNvSpPr>
            <a:spLocks noChangeArrowheads="1"/>
          </p:cNvSpPr>
          <p:nvPr/>
        </p:nvSpPr>
        <p:spPr bwMode="auto">
          <a:xfrm>
            <a:off x="6367463" y="3873500"/>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61</a:t>
            </a:r>
            <a:endParaRPr lang="en-US" sz="2400">
              <a:solidFill>
                <a:srgbClr val="FFFFFF"/>
              </a:solidFill>
              <a:latin typeface="Arial" charset="0"/>
            </a:endParaRPr>
          </a:p>
        </p:txBody>
      </p:sp>
      <p:sp>
        <p:nvSpPr>
          <p:cNvPr id="193586" name="Rectangle 50"/>
          <p:cNvSpPr>
            <a:spLocks noChangeArrowheads="1"/>
          </p:cNvSpPr>
          <p:nvPr/>
        </p:nvSpPr>
        <p:spPr bwMode="auto">
          <a:xfrm>
            <a:off x="5143500" y="3824288"/>
            <a:ext cx="898525" cy="323850"/>
          </a:xfrm>
          <a:prstGeom prst="rect">
            <a:avLst/>
          </a:prstGeom>
          <a:noFill/>
          <a:ln w="9525">
            <a:noFill/>
            <a:miter lim="800000"/>
            <a:headEnd/>
            <a:tailEnd/>
          </a:ln>
        </p:spPr>
        <p:txBody>
          <a:bodyPr/>
          <a:lstStyle/>
          <a:p>
            <a:endParaRPr lang="en-IN"/>
          </a:p>
        </p:txBody>
      </p:sp>
      <p:sp>
        <p:nvSpPr>
          <p:cNvPr id="193587" name="Rectangle 51"/>
          <p:cNvSpPr>
            <a:spLocks noChangeArrowheads="1"/>
          </p:cNvSpPr>
          <p:nvPr/>
        </p:nvSpPr>
        <p:spPr bwMode="auto">
          <a:xfrm>
            <a:off x="5472113" y="3873500"/>
            <a:ext cx="241300"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50</a:t>
            </a:r>
            <a:endParaRPr lang="en-US" sz="2400">
              <a:solidFill>
                <a:srgbClr val="FFFFFF"/>
              </a:solidFill>
              <a:latin typeface="Arial" charset="0"/>
            </a:endParaRPr>
          </a:p>
        </p:txBody>
      </p:sp>
      <p:sp>
        <p:nvSpPr>
          <p:cNvPr id="193588" name="Rectangle 52"/>
          <p:cNvSpPr>
            <a:spLocks noChangeArrowheads="1"/>
          </p:cNvSpPr>
          <p:nvPr/>
        </p:nvSpPr>
        <p:spPr bwMode="auto">
          <a:xfrm>
            <a:off x="1230313" y="3824288"/>
            <a:ext cx="3916362" cy="323850"/>
          </a:xfrm>
          <a:prstGeom prst="rect">
            <a:avLst/>
          </a:prstGeom>
          <a:noFill/>
          <a:ln w="9525">
            <a:noFill/>
            <a:miter lim="800000"/>
            <a:headEnd/>
            <a:tailEnd/>
          </a:ln>
        </p:spPr>
        <p:txBody>
          <a:bodyPr/>
          <a:lstStyle/>
          <a:p>
            <a:endParaRPr lang="en-IN"/>
          </a:p>
        </p:txBody>
      </p:sp>
      <p:sp>
        <p:nvSpPr>
          <p:cNvPr id="193589" name="Rectangle 53"/>
          <p:cNvSpPr>
            <a:spLocks noChangeArrowheads="1"/>
          </p:cNvSpPr>
          <p:nvPr/>
        </p:nvSpPr>
        <p:spPr bwMode="auto">
          <a:xfrm>
            <a:off x="1319213" y="3873500"/>
            <a:ext cx="1611312" cy="258763"/>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Encrypted Files</a:t>
            </a:r>
            <a:endParaRPr lang="en-US" sz="2400">
              <a:solidFill>
                <a:srgbClr val="FFFFFF"/>
              </a:solidFill>
              <a:latin typeface="Arial" charset="0"/>
            </a:endParaRPr>
          </a:p>
        </p:txBody>
      </p:sp>
      <p:sp>
        <p:nvSpPr>
          <p:cNvPr id="193590" name="Rectangle 54"/>
          <p:cNvSpPr>
            <a:spLocks noChangeArrowheads="1"/>
          </p:cNvSpPr>
          <p:nvPr/>
        </p:nvSpPr>
        <p:spPr bwMode="auto">
          <a:xfrm>
            <a:off x="7835900" y="3463925"/>
            <a:ext cx="850900" cy="360363"/>
          </a:xfrm>
          <a:prstGeom prst="rect">
            <a:avLst/>
          </a:prstGeom>
          <a:solidFill>
            <a:srgbClr val="FFFF99"/>
          </a:solidFill>
          <a:ln w="9525">
            <a:noFill/>
            <a:miter lim="800000"/>
            <a:headEnd/>
            <a:tailEnd/>
          </a:ln>
        </p:spPr>
        <p:txBody>
          <a:bodyPr/>
          <a:lstStyle/>
          <a:p>
            <a:pPr eaLnBrk="1" hangingPunct="1"/>
            <a:endParaRPr lang="en-US" sz="3600" baseline="-25000">
              <a:latin typeface="Times New Roman" pitchFamily="18" charset="0"/>
            </a:endParaRPr>
          </a:p>
        </p:txBody>
      </p:sp>
      <p:sp>
        <p:nvSpPr>
          <p:cNvPr id="193591" name="Rectangle 55"/>
          <p:cNvSpPr>
            <a:spLocks noChangeArrowheads="1"/>
          </p:cNvSpPr>
          <p:nvPr/>
        </p:nvSpPr>
        <p:spPr bwMode="auto">
          <a:xfrm>
            <a:off x="8140700" y="3513138"/>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5F5F5F"/>
                </a:solidFill>
                <a:latin typeface="Arial" charset="0"/>
              </a:rPr>
              <a:t>95</a:t>
            </a:r>
            <a:endParaRPr lang="en-US" sz="2400">
              <a:latin typeface="Arial" charset="0"/>
            </a:endParaRPr>
          </a:p>
        </p:txBody>
      </p:sp>
      <p:sp>
        <p:nvSpPr>
          <p:cNvPr id="193592" name="Rectangle 56"/>
          <p:cNvSpPr>
            <a:spLocks noChangeArrowheads="1"/>
          </p:cNvSpPr>
          <p:nvPr/>
        </p:nvSpPr>
        <p:spPr bwMode="auto">
          <a:xfrm>
            <a:off x="6937375" y="3463925"/>
            <a:ext cx="901700" cy="363538"/>
          </a:xfrm>
          <a:prstGeom prst="rect">
            <a:avLst/>
          </a:prstGeom>
          <a:noFill/>
          <a:ln w="9525">
            <a:noFill/>
            <a:miter lim="800000"/>
            <a:headEnd/>
            <a:tailEnd/>
          </a:ln>
        </p:spPr>
        <p:txBody>
          <a:bodyPr/>
          <a:lstStyle/>
          <a:p>
            <a:endParaRPr lang="en-IN"/>
          </a:p>
        </p:txBody>
      </p:sp>
      <p:sp>
        <p:nvSpPr>
          <p:cNvPr id="193593" name="Rectangle 57"/>
          <p:cNvSpPr>
            <a:spLocks noChangeArrowheads="1"/>
          </p:cNvSpPr>
          <p:nvPr/>
        </p:nvSpPr>
        <p:spPr bwMode="auto">
          <a:xfrm>
            <a:off x="7265988" y="3513138"/>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78</a:t>
            </a:r>
            <a:endParaRPr lang="en-US" sz="2400">
              <a:solidFill>
                <a:srgbClr val="FFFFFF"/>
              </a:solidFill>
              <a:latin typeface="Arial" charset="0"/>
            </a:endParaRPr>
          </a:p>
        </p:txBody>
      </p:sp>
      <p:sp>
        <p:nvSpPr>
          <p:cNvPr id="193594" name="Rectangle 58"/>
          <p:cNvSpPr>
            <a:spLocks noChangeArrowheads="1"/>
          </p:cNvSpPr>
          <p:nvPr/>
        </p:nvSpPr>
        <p:spPr bwMode="auto">
          <a:xfrm>
            <a:off x="6038850" y="3463925"/>
            <a:ext cx="901700" cy="363538"/>
          </a:xfrm>
          <a:prstGeom prst="rect">
            <a:avLst/>
          </a:prstGeom>
          <a:noFill/>
          <a:ln w="9525">
            <a:noFill/>
            <a:miter lim="800000"/>
            <a:headEnd/>
            <a:tailEnd/>
          </a:ln>
        </p:spPr>
        <p:txBody>
          <a:bodyPr/>
          <a:lstStyle/>
          <a:p>
            <a:endParaRPr lang="en-IN"/>
          </a:p>
        </p:txBody>
      </p:sp>
      <p:sp>
        <p:nvSpPr>
          <p:cNvPr id="193595" name="Rectangle 59"/>
          <p:cNvSpPr>
            <a:spLocks noChangeArrowheads="1"/>
          </p:cNvSpPr>
          <p:nvPr/>
        </p:nvSpPr>
        <p:spPr bwMode="auto">
          <a:xfrm>
            <a:off x="6367463" y="3513138"/>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91</a:t>
            </a:r>
            <a:endParaRPr lang="en-US" sz="2400">
              <a:solidFill>
                <a:srgbClr val="FFFFFF"/>
              </a:solidFill>
              <a:latin typeface="Arial" charset="0"/>
            </a:endParaRPr>
          </a:p>
        </p:txBody>
      </p:sp>
      <p:sp>
        <p:nvSpPr>
          <p:cNvPr id="193596" name="Rectangle 60"/>
          <p:cNvSpPr>
            <a:spLocks noChangeArrowheads="1"/>
          </p:cNvSpPr>
          <p:nvPr/>
        </p:nvSpPr>
        <p:spPr bwMode="auto">
          <a:xfrm>
            <a:off x="5143500" y="3463925"/>
            <a:ext cx="898525" cy="363538"/>
          </a:xfrm>
          <a:prstGeom prst="rect">
            <a:avLst/>
          </a:prstGeom>
          <a:noFill/>
          <a:ln w="9525">
            <a:noFill/>
            <a:miter lim="800000"/>
            <a:headEnd/>
            <a:tailEnd/>
          </a:ln>
        </p:spPr>
        <p:txBody>
          <a:bodyPr/>
          <a:lstStyle/>
          <a:p>
            <a:endParaRPr lang="en-IN"/>
          </a:p>
        </p:txBody>
      </p:sp>
      <p:sp>
        <p:nvSpPr>
          <p:cNvPr id="193597" name="Rectangle 61"/>
          <p:cNvSpPr>
            <a:spLocks noChangeArrowheads="1"/>
          </p:cNvSpPr>
          <p:nvPr/>
        </p:nvSpPr>
        <p:spPr bwMode="auto">
          <a:xfrm>
            <a:off x="5472113" y="3513138"/>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81</a:t>
            </a:r>
            <a:endParaRPr lang="en-US" sz="2400">
              <a:solidFill>
                <a:srgbClr val="FFFFFF"/>
              </a:solidFill>
              <a:latin typeface="Arial" charset="0"/>
            </a:endParaRPr>
          </a:p>
        </p:txBody>
      </p:sp>
      <p:sp>
        <p:nvSpPr>
          <p:cNvPr id="193598" name="Rectangle 62"/>
          <p:cNvSpPr>
            <a:spLocks noChangeArrowheads="1"/>
          </p:cNvSpPr>
          <p:nvPr/>
        </p:nvSpPr>
        <p:spPr bwMode="auto">
          <a:xfrm>
            <a:off x="1230313" y="3463925"/>
            <a:ext cx="3913187" cy="360363"/>
          </a:xfrm>
          <a:prstGeom prst="rect">
            <a:avLst/>
          </a:prstGeom>
          <a:solidFill>
            <a:srgbClr val="FFFF99"/>
          </a:solidFill>
          <a:ln w="9525">
            <a:noFill/>
            <a:miter lim="800000"/>
            <a:headEnd/>
            <a:tailEnd/>
          </a:ln>
        </p:spPr>
        <p:txBody>
          <a:bodyPr/>
          <a:lstStyle/>
          <a:p>
            <a:endParaRPr lang="en-IN"/>
          </a:p>
        </p:txBody>
      </p:sp>
      <p:sp>
        <p:nvSpPr>
          <p:cNvPr id="193599" name="Rectangle 63"/>
          <p:cNvSpPr>
            <a:spLocks noChangeArrowheads="1"/>
          </p:cNvSpPr>
          <p:nvPr/>
        </p:nvSpPr>
        <p:spPr bwMode="auto">
          <a:xfrm>
            <a:off x="1319213" y="3513138"/>
            <a:ext cx="9271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5F5F5F"/>
                </a:solidFill>
                <a:latin typeface="Arial" charset="0"/>
              </a:rPr>
              <a:t>Firewalls</a:t>
            </a:r>
            <a:endParaRPr lang="en-US" sz="2400">
              <a:latin typeface="Arial" charset="0"/>
            </a:endParaRPr>
          </a:p>
        </p:txBody>
      </p:sp>
      <p:sp>
        <p:nvSpPr>
          <p:cNvPr id="193600" name="Rectangle 64"/>
          <p:cNvSpPr>
            <a:spLocks noChangeArrowheads="1"/>
          </p:cNvSpPr>
          <p:nvPr/>
        </p:nvSpPr>
        <p:spPr bwMode="auto">
          <a:xfrm>
            <a:off x="7835900" y="3143250"/>
            <a:ext cx="850900" cy="320675"/>
          </a:xfrm>
          <a:prstGeom prst="rect">
            <a:avLst/>
          </a:prstGeom>
          <a:solidFill>
            <a:srgbClr val="FFFF99"/>
          </a:solidFill>
          <a:ln w="9525">
            <a:noFill/>
            <a:miter lim="800000"/>
            <a:headEnd/>
            <a:tailEnd/>
          </a:ln>
        </p:spPr>
        <p:txBody>
          <a:bodyPr/>
          <a:lstStyle/>
          <a:p>
            <a:endParaRPr lang="en-IN"/>
          </a:p>
        </p:txBody>
      </p:sp>
      <p:sp>
        <p:nvSpPr>
          <p:cNvPr id="193601" name="Rectangle 65"/>
          <p:cNvSpPr>
            <a:spLocks noChangeArrowheads="1"/>
          </p:cNvSpPr>
          <p:nvPr/>
        </p:nvSpPr>
        <p:spPr bwMode="auto">
          <a:xfrm>
            <a:off x="8140700" y="3192463"/>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5F5F5F"/>
                </a:solidFill>
                <a:latin typeface="Arial" charset="0"/>
              </a:rPr>
              <a:t>61</a:t>
            </a:r>
            <a:endParaRPr lang="en-US" sz="2400">
              <a:latin typeface="Arial" charset="0"/>
            </a:endParaRPr>
          </a:p>
        </p:txBody>
      </p:sp>
      <p:sp>
        <p:nvSpPr>
          <p:cNvPr id="193602" name="Rectangle 66"/>
          <p:cNvSpPr>
            <a:spLocks noChangeArrowheads="1"/>
          </p:cNvSpPr>
          <p:nvPr/>
        </p:nvSpPr>
        <p:spPr bwMode="auto">
          <a:xfrm>
            <a:off x="6937375" y="3143250"/>
            <a:ext cx="901700" cy="323850"/>
          </a:xfrm>
          <a:prstGeom prst="rect">
            <a:avLst/>
          </a:prstGeom>
          <a:noFill/>
          <a:ln w="9525">
            <a:noFill/>
            <a:miter lim="800000"/>
            <a:headEnd/>
            <a:tailEnd/>
          </a:ln>
        </p:spPr>
        <p:txBody>
          <a:bodyPr/>
          <a:lstStyle/>
          <a:p>
            <a:endParaRPr lang="en-IN"/>
          </a:p>
        </p:txBody>
      </p:sp>
      <p:sp>
        <p:nvSpPr>
          <p:cNvPr id="193603" name="Rectangle 67"/>
          <p:cNvSpPr>
            <a:spLocks noChangeArrowheads="1"/>
          </p:cNvSpPr>
          <p:nvPr/>
        </p:nvSpPr>
        <p:spPr bwMode="auto">
          <a:xfrm>
            <a:off x="7265988" y="3192463"/>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50</a:t>
            </a:r>
            <a:endParaRPr lang="en-US" sz="2400">
              <a:solidFill>
                <a:srgbClr val="FFFFFF"/>
              </a:solidFill>
              <a:latin typeface="Arial" charset="0"/>
            </a:endParaRPr>
          </a:p>
        </p:txBody>
      </p:sp>
      <p:sp>
        <p:nvSpPr>
          <p:cNvPr id="193604" name="Rectangle 68"/>
          <p:cNvSpPr>
            <a:spLocks noChangeArrowheads="1"/>
          </p:cNvSpPr>
          <p:nvPr/>
        </p:nvSpPr>
        <p:spPr bwMode="auto">
          <a:xfrm>
            <a:off x="6038850" y="3143250"/>
            <a:ext cx="901700" cy="323850"/>
          </a:xfrm>
          <a:prstGeom prst="rect">
            <a:avLst/>
          </a:prstGeom>
          <a:noFill/>
          <a:ln w="9525">
            <a:noFill/>
            <a:miter lim="800000"/>
            <a:headEnd/>
            <a:tailEnd/>
          </a:ln>
        </p:spPr>
        <p:txBody>
          <a:bodyPr/>
          <a:lstStyle/>
          <a:p>
            <a:endParaRPr lang="en-IN"/>
          </a:p>
        </p:txBody>
      </p:sp>
      <p:sp>
        <p:nvSpPr>
          <p:cNvPr id="193605" name="Rectangle 69"/>
          <p:cNvSpPr>
            <a:spLocks noChangeArrowheads="1"/>
          </p:cNvSpPr>
          <p:nvPr/>
        </p:nvSpPr>
        <p:spPr bwMode="auto">
          <a:xfrm>
            <a:off x="6367463" y="3192463"/>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42</a:t>
            </a:r>
            <a:endParaRPr lang="en-US" sz="2400">
              <a:solidFill>
                <a:srgbClr val="FFFFFF"/>
              </a:solidFill>
              <a:latin typeface="Arial" charset="0"/>
            </a:endParaRPr>
          </a:p>
        </p:txBody>
      </p:sp>
      <p:sp>
        <p:nvSpPr>
          <p:cNvPr id="193606" name="Rectangle 70"/>
          <p:cNvSpPr>
            <a:spLocks noChangeArrowheads="1"/>
          </p:cNvSpPr>
          <p:nvPr/>
        </p:nvSpPr>
        <p:spPr bwMode="auto">
          <a:xfrm>
            <a:off x="5143500" y="3143250"/>
            <a:ext cx="898525" cy="323850"/>
          </a:xfrm>
          <a:prstGeom prst="rect">
            <a:avLst/>
          </a:prstGeom>
          <a:noFill/>
          <a:ln w="9525">
            <a:noFill/>
            <a:miter lim="800000"/>
            <a:headEnd/>
            <a:tailEnd/>
          </a:ln>
        </p:spPr>
        <p:txBody>
          <a:bodyPr/>
          <a:lstStyle/>
          <a:p>
            <a:endParaRPr lang="en-IN"/>
          </a:p>
        </p:txBody>
      </p:sp>
      <p:sp>
        <p:nvSpPr>
          <p:cNvPr id="193607" name="Rectangle 71"/>
          <p:cNvSpPr>
            <a:spLocks noChangeArrowheads="1"/>
          </p:cNvSpPr>
          <p:nvPr/>
        </p:nvSpPr>
        <p:spPr bwMode="auto">
          <a:xfrm>
            <a:off x="5472113" y="3192463"/>
            <a:ext cx="241300"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FFFFFF"/>
                </a:solidFill>
                <a:latin typeface="Arial" charset="0"/>
              </a:rPr>
              <a:t>35</a:t>
            </a:r>
            <a:endParaRPr lang="en-US" sz="2400">
              <a:solidFill>
                <a:srgbClr val="FFFFFF"/>
              </a:solidFill>
              <a:latin typeface="Arial" charset="0"/>
            </a:endParaRPr>
          </a:p>
        </p:txBody>
      </p:sp>
      <p:sp>
        <p:nvSpPr>
          <p:cNvPr id="193608" name="Rectangle 72"/>
          <p:cNvSpPr>
            <a:spLocks noChangeArrowheads="1"/>
          </p:cNvSpPr>
          <p:nvPr/>
        </p:nvSpPr>
        <p:spPr bwMode="auto">
          <a:xfrm>
            <a:off x="1230313" y="3143250"/>
            <a:ext cx="3913187" cy="320675"/>
          </a:xfrm>
          <a:prstGeom prst="rect">
            <a:avLst/>
          </a:prstGeom>
          <a:solidFill>
            <a:srgbClr val="FFFF99"/>
          </a:solidFill>
          <a:ln w="9525">
            <a:noFill/>
            <a:miter lim="800000"/>
            <a:headEnd/>
            <a:tailEnd/>
          </a:ln>
        </p:spPr>
        <p:txBody>
          <a:bodyPr/>
          <a:lstStyle/>
          <a:p>
            <a:endParaRPr lang="en-IN"/>
          </a:p>
        </p:txBody>
      </p:sp>
      <p:sp>
        <p:nvSpPr>
          <p:cNvPr id="193609" name="Rectangle 73"/>
          <p:cNvSpPr>
            <a:spLocks noChangeArrowheads="1"/>
          </p:cNvSpPr>
          <p:nvPr/>
        </p:nvSpPr>
        <p:spPr bwMode="auto">
          <a:xfrm>
            <a:off x="1319213" y="3192463"/>
            <a:ext cx="2919412" cy="258762"/>
          </a:xfrm>
          <a:prstGeom prst="rect">
            <a:avLst/>
          </a:prstGeom>
          <a:noFill/>
          <a:ln w="9525">
            <a:noFill/>
            <a:miter lim="800000"/>
            <a:headEnd/>
            <a:tailEnd/>
          </a:ln>
        </p:spPr>
        <p:txBody>
          <a:bodyPr wrap="none" lIns="0" tIns="0" rIns="0" bIns="0">
            <a:spAutoFit/>
          </a:bodyPr>
          <a:lstStyle/>
          <a:p>
            <a:pPr eaLnBrk="1" hangingPunct="1"/>
            <a:r>
              <a:rPr lang="en-US" sz="1700" b="1">
                <a:solidFill>
                  <a:srgbClr val="5F5F5F"/>
                </a:solidFill>
                <a:latin typeface="Arial" charset="0"/>
              </a:rPr>
              <a:t>Intrusion Detection Systems</a:t>
            </a:r>
            <a:endParaRPr lang="en-US" sz="2400">
              <a:latin typeface="Arial" charset="0"/>
            </a:endParaRPr>
          </a:p>
        </p:txBody>
      </p:sp>
      <p:sp>
        <p:nvSpPr>
          <p:cNvPr id="193610" name="Rectangle 74"/>
          <p:cNvSpPr>
            <a:spLocks noChangeArrowheads="1"/>
          </p:cNvSpPr>
          <p:nvPr/>
        </p:nvSpPr>
        <p:spPr bwMode="auto">
          <a:xfrm>
            <a:off x="7835900" y="2220913"/>
            <a:ext cx="850900" cy="428625"/>
          </a:xfrm>
          <a:prstGeom prst="rect">
            <a:avLst/>
          </a:prstGeom>
          <a:solidFill>
            <a:srgbClr val="003399"/>
          </a:solidFill>
          <a:ln w="9525">
            <a:noFill/>
            <a:miter lim="800000"/>
            <a:headEnd/>
            <a:tailEnd/>
          </a:ln>
        </p:spPr>
        <p:txBody>
          <a:bodyPr/>
          <a:lstStyle/>
          <a:p>
            <a:endParaRPr lang="en-IN"/>
          </a:p>
        </p:txBody>
      </p:sp>
      <p:sp>
        <p:nvSpPr>
          <p:cNvPr id="193611" name="Rectangle 75"/>
          <p:cNvSpPr>
            <a:spLocks noChangeArrowheads="1"/>
          </p:cNvSpPr>
          <p:nvPr/>
        </p:nvSpPr>
        <p:spPr bwMode="auto">
          <a:xfrm>
            <a:off x="7939088" y="2276475"/>
            <a:ext cx="62230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2001</a:t>
            </a:r>
            <a:endParaRPr lang="en-US" sz="2400">
              <a:solidFill>
                <a:srgbClr val="FFFFFF"/>
              </a:solidFill>
              <a:latin typeface="Arial" charset="0"/>
            </a:endParaRPr>
          </a:p>
        </p:txBody>
      </p:sp>
      <p:sp>
        <p:nvSpPr>
          <p:cNvPr id="193612" name="Rectangle 76"/>
          <p:cNvSpPr>
            <a:spLocks noChangeArrowheads="1"/>
          </p:cNvSpPr>
          <p:nvPr/>
        </p:nvSpPr>
        <p:spPr bwMode="auto">
          <a:xfrm>
            <a:off x="6937375" y="2220913"/>
            <a:ext cx="898525" cy="428625"/>
          </a:xfrm>
          <a:prstGeom prst="rect">
            <a:avLst/>
          </a:prstGeom>
          <a:solidFill>
            <a:srgbClr val="003399"/>
          </a:solidFill>
          <a:ln w="9525">
            <a:noFill/>
            <a:miter lim="800000"/>
            <a:headEnd/>
            <a:tailEnd/>
          </a:ln>
        </p:spPr>
        <p:txBody>
          <a:bodyPr/>
          <a:lstStyle/>
          <a:p>
            <a:endParaRPr lang="en-IN"/>
          </a:p>
        </p:txBody>
      </p:sp>
      <p:sp>
        <p:nvSpPr>
          <p:cNvPr id="193613" name="Rectangle 77"/>
          <p:cNvSpPr>
            <a:spLocks noChangeArrowheads="1"/>
          </p:cNvSpPr>
          <p:nvPr/>
        </p:nvSpPr>
        <p:spPr bwMode="auto">
          <a:xfrm>
            <a:off x="7051675" y="2320925"/>
            <a:ext cx="62230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2000</a:t>
            </a:r>
            <a:endParaRPr lang="en-US" sz="2400">
              <a:solidFill>
                <a:srgbClr val="FFFFFF"/>
              </a:solidFill>
              <a:latin typeface="Arial" charset="0"/>
            </a:endParaRPr>
          </a:p>
        </p:txBody>
      </p:sp>
      <p:sp>
        <p:nvSpPr>
          <p:cNvPr id="193614" name="Rectangle 78"/>
          <p:cNvSpPr>
            <a:spLocks noChangeArrowheads="1"/>
          </p:cNvSpPr>
          <p:nvPr/>
        </p:nvSpPr>
        <p:spPr bwMode="auto">
          <a:xfrm>
            <a:off x="6038850" y="2220913"/>
            <a:ext cx="898525" cy="428625"/>
          </a:xfrm>
          <a:prstGeom prst="rect">
            <a:avLst/>
          </a:prstGeom>
          <a:solidFill>
            <a:srgbClr val="003399"/>
          </a:solidFill>
          <a:ln w="9525">
            <a:noFill/>
            <a:miter lim="800000"/>
            <a:headEnd/>
            <a:tailEnd/>
          </a:ln>
        </p:spPr>
        <p:txBody>
          <a:bodyPr/>
          <a:lstStyle/>
          <a:p>
            <a:pPr eaLnBrk="1" hangingPunct="1"/>
            <a:endParaRPr lang="en-US" sz="3600" baseline="-25000">
              <a:solidFill>
                <a:srgbClr val="FFFFFF"/>
              </a:solidFill>
              <a:latin typeface="Times New Roman" pitchFamily="18" charset="0"/>
            </a:endParaRPr>
          </a:p>
        </p:txBody>
      </p:sp>
      <p:sp>
        <p:nvSpPr>
          <p:cNvPr id="193615" name="Rectangle 79"/>
          <p:cNvSpPr>
            <a:spLocks noChangeArrowheads="1"/>
          </p:cNvSpPr>
          <p:nvPr/>
        </p:nvSpPr>
        <p:spPr bwMode="auto">
          <a:xfrm>
            <a:off x="6153150" y="2320925"/>
            <a:ext cx="62230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1999</a:t>
            </a:r>
            <a:endParaRPr lang="en-US" sz="2400">
              <a:solidFill>
                <a:srgbClr val="FFFFFF"/>
              </a:solidFill>
              <a:latin typeface="Arial" charset="0"/>
            </a:endParaRPr>
          </a:p>
        </p:txBody>
      </p:sp>
      <p:sp>
        <p:nvSpPr>
          <p:cNvPr id="193616" name="Rectangle 80"/>
          <p:cNvSpPr>
            <a:spLocks noChangeArrowheads="1"/>
          </p:cNvSpPr>
          <p:nvPr/>
        </p:nvSpPr>
        <p:spPr bwMode="auto">
          <a:xfrm>
            <a:off x="5143500" y="2220913"/>
            <a:ext cx="895350" cy="428625"/>
          </a:xfrm>
          <a:prstGeom prst="rect">
            <a:avLst/>
          </a:prstGeom>
          <a:solidFill>
            <a:srgbClr val="003399"/>
          </a:solidFill>
          <a:ln w="9525">
            <a:noFill/>
            <a:miter lim="800000"/>
            <a:headEnd/>
            <a:tailEnd/>
          </a:ln>
        </p:spPr>
        <p:txBody>
          <a:bodyPr/>
          <a:lstStyle/>
          <a:p>
            <a:endParaRPr lang="en-IN"/>
          </a:p>
        </p:txBody>
      </p:sp>
      <p:sp>
        <p:nvSpPr>
          <p:cNvPr id="193617" name="Rectangle 81"/>
          <p:cNvSpPr>
            <a:spLocks noChangeArrowheads="1"/>
          </p:cNvSpPr>
          <p:nvPr/>
        </p:nvSpPr>
        <p:spPr bwMode="auto">
          <a:xfrm>
            <a:off x="5270500" y="2276475"/>
            <a:ext cx="622300" cy="334963"/>
          </a:xfrm>
          <a:prstGeom prst="rect">
            <a:avLst/>
          </a:prstGeom>
          <a:noFill/>
          <a:ln w="9525">
            <a:noFill/>
            <a:miter lim="800000"/>
            <a:headEnd/>
            <a:tailEnd/>
          </a:ln>
        </p:spPr>
        <p:txBody>
          <a:bodyPr wrap="none" lIns="0" tIns="0" rIns="0" bIns="0">
            <a:spAutoFit/>
          </a:bodyPr>
          <a:lstStyle/>
          <a:p>
            <a:pPr eaLnBrk="1" hangingPunct="1"/>
            <a:r>
              <a:rPr lang="en-US" sz="2200" b="1">
                <a:solidFill>
                  <a:srgbClr val="FFFFFF"/>
                </a:solidFill>
                <a:latin typeface="Arial" charset="0"/>
              </a:rPr>
              <a:t>1998</a:t>
            </a:r>
            <a:endParaRPr lang="en-US" sz="2400">
              <a:solidFill>
                <a:srgbClr val="FFFFFF"/>
              </a:solidFill>
              <a:latin typeface="Arial" charset="0"/>
            </a:endParaRPr>
          </a:p>
        </p:txBody>
      </p:sp>
      <p:sp>
        <p:nvSpPr>
          <p:cNvPr id="193618" name="Rectangle 82"/>
          <p:cNvSpPr>
            <a:spLocks noChangeArrowheads="1"/>
          </p:cNvSpPr>
          <p:nvPr/>
        </p:nvSpPr>
        <p:spPr bwMode="auto">
          <a:xfrm>
            <a:off x="1230313" y="2220913"/>
            <a:ext cx="3913187" cy="428625"/>
          </a:xfrm>
          <a:prstGeom prst="rect">
            <a:avLst/>
          </a:prstGeom>
          <a:solidFill>
            <a:srgbClr val="003399"/>
          </a:solidFill>
          <a:ln w="9525">
            <a:noFill/>
            <a:miter lim="800000"/>
            <a:headEnd/>
            <a:tailEnd/>
          </a:ln>
        </p:spPr>
        <p:txBody>
          <a:bodyPr/>
          <a:lstStyle/>
          <a:p>
            <a:endParaRPr lang="en-IN"/>
          </a:p>
        </p:txBody>
      </p:sp>
      <p:sp>
        <p:nvSpPr>
          <p:cNvPr id="193619" name="Rectangle 83"/>
          <p:cNvSpPr>
            <a:spLocks noChangeArrowheads="1"/>
          </p:cNvSpPr>
          <p:nvPr/>
        </p:nvSpPr>
        <p:spPr bwMode="auto">
          <a:xfrm>
            <a:off x="1219200" y="2209800"/>
            <a:ext cx="7480300" cy="25400"/>
          </a:xfrm>
          <a:prstGeom prst="rect">
            <a:avLst/>
          </a:prstGeom>
          <a:solidFill>
            <a:srgbClr val="000000"/>
          </a:solidFill>
          <a:ln w="9525">
            <a:noFill/>
            <a:miter lim="800000"/>
            <a:headEnd/>
            <a:tailEnd/>
          </a:ln>
        </p:spPr>
        <p:txBody>
          <a:bodyPr/>
          <a:lstStyle/>
          <a:p>
            <a:endParaRPr lang="en-IN"/>
          </a:p>
        </p:txBody>
      </p:sp>
      <p:sp>
        <p:nvSpPr>
          <p:cNvPr id="193620" name="Line 84"/>
          <p:cNvSpPr>
            <a:spLocks noChangeShapeType="1"/>
          </p:cNvSpPr>
          <p:nvPr/>
        </p:nvSpPr>
        <p:spPr bwMode="auto">
          <a:xfrm>
            <a:off x="1230313" y="3143250"/>
            <a:ext cx="7456487" cy="1588"/>
          </a:xfrm>
          <a:prstGeom prst="line">
            <a:avLst/>
          </a:prstGeom>
          <a:noFill/>
          <a:ln w="12700">
            <a:solidFill>
              <a:srgbClr val="000000"/>
            </a:solidFill>
            <a:round/>
            <a:headEnd/>
            <a:tailEnd/>
          </a:ln>
        </p:spPr>
        <p:txBody>
          <a:bodyPr/>
          <a:lstStyle/>
          <a:p>
            <a:endParaRPr lang="en-IN"/>
          </a:p>
        </p:txBody>
      </p:sp>
      <p:sp>
        <p:nvSpPr>
          <p:cNvPr id="193621" name="Line 85"/>
          <p:cNvSpPr>
            <a:spLocks noChangeShapeType="1"/>
          </p:cNvSpPr>
          <p:nvPr/>
        </p:nvSpPr>
        <p:spPr bwMode="auto">
          <a:xfrm>
            <a:off x="1230313" y="3463925"/>
            <a:ext cx="7456487" cy="1588"/>
          </a:xfrm>
          <a:prstGeom prst="line">
            <a:avLst/>
          </a:prstGeom>
          <a:noFill/>
          <a:ln w="12700">
            <a:solidFill>
              <a:srgbClr val="000000"/>
            </a:solidFill>
            <a:round/>
            <a:headEnd/>
            <a:tailEnd/>
          </a:ln>
        </p:spPr>
        <p:txBody>
          <a:bodyPr/>
          <a:lstStyle/>
          <a:p>
            <a:endParaRPr lang="en-IN"/>
          </a:p>
        </p:txBody>
      </p:sp>
      <p:sp>
        <p:nvSpPr>
          <p:cNvPr id="193622" name="Line 86"/>
          <p:cNvSpPr>
            <a:spLocks noChangeShapeType="1"/>
          </p:cNvSpPr>
          <p:nvPr/>
        </p:nvSpPr>
        <p:spPr bwMode="auto">
          <a:xfrm>
            <a:off x="1230313" y="3824288"/>
            <a:ext cx="7456487" cy="1587"/>
          </a:xfrm>
          <a:prstGeom prst="line">
            <a:avLst/>
          </a:prstGeom>
          <a:noFill/>
          <a:ln w="12700">
            <a:solidFill>
              <a:srgbClr val="000000"/>
            </a:solidFill>
            <a:round/>
            <a:headEnd/>
            <a:tailEnd/>
          </a:ln>
        </p:spPr>
        <p:txBody>
          <a:bodyPr/>
          <a:lstStyle/>
          <a:p>
            <a:endParaRPr lang="en-IN"/>
          </a:p>
        </p:txBody>
      </p:sp>
      <p:sp>
        <p:nvSpPr>
          <p:cNvPr id="193623" name="Line 87"/>
          <p:cNvSpPr>
            <a:spLocks noChangeShapeType="1"/>
          </p:cNvSpPr>
          <p:nvPr/>
        </p:nvSpPr>
        <p:spPr bwMode="auto">
          <a:xfrm>
            <a:off x="1230313" y="4144963"/>
            <a:ext cx="7456487" cy="1587"/>
          </a:xfrm>
          <a:prstGeom prst="line">
            <a:avLst/>
          </a:prstGeom>
          <a:noFill/>
          <a:ln w="12700">
            <a:solidFill>
              <a:srgbClr val="000000"/>
            </a:solidFill>
            <a:round/>
            <a:headEnd/>
            <a:tailEnd/>
          </a:ln>
        </p:spPr>
        <p:txBody>
          <a:bodyPr/>
          <a:lstStyle/>
          <a:p>
            <a:endParaRPr lang="en-IN"/>
          </a:p>
        </p:txBody>
      </p:sp>
      <p:sp>
        <p:nvSpPr>
          <p:cNvPr id="193624" name="Rectangle 88"/>
          <p:cNvSpPr>
            <a:spLocks noChangeArrowheads="1"/>
          </p:cNvSpPr>
          <p:nvPr/>
        </p:nvSpPr>
        <p:spPr bwMode="auto">
          <a:xfrm>
            <a:off x="1219200" y="4770438"/>
            <a:ext cx="7480300" cy="26987"/>
          </a:xfrm>
          <a:prstGeom prst="rect">
            <a:avLst/>
          </a:prstGeom>
          <a:solidFill>
            <a:srgbClr val="000000"/>
          </a:solidFill>
          <a:ln w="9525">
            <a:noFill/>
            <a:miter lim="800000"/>
            <a:headEnd/>
            <a:tailEnd/>
          </a:ln>
        </p:spPr>
        <p:txBody>
          <a:bodyPr/>
          <a:lstStyle/>
          <a:p>
            <a:endParaRPr lang="en-IN"/>
          </a:p>
        </p:txBody>
      </p:sp>
      <p:sp>
        <p:nvSpPr>
          <p:cNvPr id="193625" name="Rectangle 89"/>
          <p:cNvSpPr>
            <a:spLocks noChangeArrowheads="1"/>
          </p:cNvSpPr>
          <p:nvPr/>
        </p:nvSpPr>
        <p:spPr bwMode="auto">
          <a:xfrm>
            <a:off x="1219200" y="2209800"/>
            <a:ext cx="26988" cy="2581275"/>
          </a:xfrm>
          <a:prstGeom prst="rect">
            <a:avLst/>
          </a:prstGeom>
          <a:solidFill>
            <a:srgbClr val="000000"/>
          </a:solidFill>
          <a:ln w="9525">
            <a:noFill/>
            <a:miter lim="800000"/>
            <a:headEnd/>
            <a:tailEnd/>
          </a:ln>
        </p:spPr>
        <p:txBody>
          <a:bodyPr/>
          <a:lstStyle/>
          <a:p>
            <a:endParaRPr lang="en-IN"/>
          </a:p>
        </p:txBody>
      </p:sp>
      <p:sp>
        <p:nvSpPr>
          <p:cNvPr id="193626" name="Line 90"/>
          <p:cNvSpPr>
            <a:spLocks noChangeShapeType="1"/>
          </p:cNvSpPr>
          <p:nvPr/>
        </p:nvSpPr>
        <p:spPr bwMode="auto">
          <a:xfrm>
            <a:off x="5143500" y="2220913"/>
            <a:ext cx="1588" cy="2559050"/>
          </a:xfrm>
          <a:prstGeom prst="line">
            <a:avLst/>
          </a:prstGeom>
          <a:noFill/>
          <a:ln w="12700">
            <a:solidFill>
              <a:srgbClr val="000000"/>
            </a:solidFill>
            <a:round/>
            <a:headEnd/>
            <a:tailEnd/>
          </a:ln>
        </p:spPr>
        <p:txBody>
          <a:bodyPr/>
          <a:lstStyle/>
          <a:p>
            <a:endParaRPr lang="en-IN"/>
          </a:p>
        </p:txBody>
      </p:sp>
      <p:sp>
        <p:nvSpPr>
          <p:cNvPr id="193627" name="Line 91"/>
          <p:cNvSpPr>
            <a:spLocks noChangeShapeType="1"/>
          </p:cNvSpPr>
          <p:nvPr/>
        </p:nvSpPr>
        <p:spPr bwMode="auto">
          <a:xfrm>
            <a:off x="6038850" y="2220913"/>
            <a:ext cx="1588" cy="2559050"/>
          </a:xfrm>
          <a:prstGeom prst="line">
            <a:avLst/>
          </a:prstGeom>
          <a:noFill/>
          <a:ln w="12700">
            <a:solidFill>
              <a:srgbClr val="000000"/>
            </a:solidFill>
            <a:round/>
            <a:headEnd/>
            <a:tailEnd/>
          </a:ln>
        </p:spPr>
        <p:txBody>
          <a:bodyPr/>
          <a:lstStyle/>
          <a:p>
            <a:endParaRPr lang="en-IN"/>
          </a:p>
        </p:txBody>
      </p:sp>
      <p:sp>
        <p:nvSpPr>
          <p:cNvPr id="193628" name="Line 92"/>
          <p:cNvSpPr>
            <a:spLocks noChangeShapeType="1"/>
          </p:cNvSpPr>
          <p:nvPr/>
        </p:nvSpPr>
        <p:spPr bwMode="auto">
          <a:xfrm>
            <a:off x="6937375" y="2220913"/>
            <a:ext cx="1588" cy="2559050"/>
          </a:xfrm>
          <a:prstGeom prst="line">
            <a:avLst/>
          </a:prstGeom>
          <a:noFill/>
          <a:ln w="12700">
            <a:solidFill>
              <a:srgbClr val="000000"/>
            </a:solidFill>
            <a:round/>
            <a:headEnd/>
            <a:tailEnd/>
          </a:ln>
        </p:spPr>
        <p:txBody>
          <a:bodyPr/>
          <a:lstStyle/>
          <a:p>
            <a:endParaRPr lang="en-IN"/>
          </a:p>
        </p:txBody>
      </p:sp>
      <p:sp>
        <p:nvSpPr>
          <p:cNvPr id="193629" name="Line 93"/>
          <p:cNvSpPr>
            <a:spLocks noChangeShapeType="1"/>
          </p:cNvSpPr>
          <p:nvPr/>
        </p:nvSpPr>
        <p:spPr bwMode="auto">
          <a:xfrm>
            <a:off x="7835900" y="2220913"/>
            <a:ext cx="1588" cy="2559050"/>
          </a:xfrm>
          <a:prstGeom prst="line">
            <a:avLst/>
          </a:prstGeom>
          <a:noFill/>
          <a:ln w="12700">
            <a:solidFill>
              <a:srgbClr val="000000"/>
            </a:solidFill>
            <a:round/>
            <a:headEnd/>
            <a:tailEnd/>
          </a:ln>
        </p:spPr>
        <p:txBody>
          <a:bodyPr/>
          <a:lstStyle/>
          <a:p>
            <a:endParaRPr lang="en-IN"/>
          </a:p>
        </p:txBody>
      </p:sp>
      <p:sp>
        <p:nvSpPr>
          <p:cNvPr id="193630" name="Rectangle 94"/>
          <p:cNvSpPr>
            <a:spLocks noChangeArrowheads="1"/>
          </p:cNvSpPr>
          <p:nvPr/>
        </p:nvSpPr>
        <p:spPr bwMode="auto">
          <a:xfrm>
            <a:off x="8675688" y="2209800"/>
            <a:ext cx="26987" cy="2581275"/>
          </a:xfrm>
          <a:prstGeom prst="rect">
            <a:avLst/>
          </a:prstGeom>
          <a:solidFill>
            <a:srgbClr val="000000"/>
          </a:solidFill>
          <a:ln w="9525">
            <a:noFill/>
            <a:miter lim="800000"/>
            <a:headEnd/>
            <a:tailEnd/>
          </a:ln>
        </p:spPr>
        <p:txBody>
          <a:bodyPr/>
          <a:lstStyle/>
          <a:p>
            <a:endParaRPr lang="en-IN"/>
          </a:p>
        </p:txBody>
      </p:sp>
      <p:sp>
        <p:nvSpPr>
          <p:cNvPr id="193631" name="Line 95"/>
          <p:cNvSpPr>
            <a:spLocks noChangeShapeType="1"/>
          </p:cNvSpPr>
          <p:nvPr/>
        </p:nvSpPr>
        <p:spPr bwMode="auto">
          <a:xfrm>
            <a:off x="1230313" y="2649538"/>
            <a:ext cx="7456487" cy="1587"/>
          </a:xfrm>
          <a:prstGeom prst="line">
            <a:avLst/>
          </a:prstGeom>
          <a:noFill/>
          <a:ln w="12700">
            <a:solidFill>
              <a:srgbClr val="000000"/>
            </a:solidFill>
            <a:round/>
            <a:headEnd/>
            <a:tailEnd/>
          </a:ln>
        </p:spPr>
        <p:txBody>
          <a:bodyPr/>
          <a:lstStyle/>
          <a:p>
            <a:endParaRPr lang="en-IN"/>
          </a:p>
        </p:txBody>
      </p:sp>
      <p:sp>
        <p:nvSpPr>
          <p:cNvPr id="193632" name="Line 96"/>
          <p:cNvSpPr>
            <a:spLocks noChangeShapeType="1"/>
          </p:cNvSpPr>
          <p:nvPr/>
        </p:nvSpPr>
        <p:spPr bwMode="auto">
          <a:xfrm>
            <a:off x="1230313" y="4462463"/>
            <a:ext cx="7456487" cy="1587"/>
          </a:xfrm>
          <a:prstGeom prst="line">
            <a:avLst/>
          </a:prstGeom>
          <a:noFill/>
          <a:ln w="12700">
            <a:solidFill>
              <a:srgbClr val="000000"/>
            </a:solidFill>
            <a:round/>
            <a:headEnd/>
            <a:tailEnd/>
          </a:ln>
        </p:spPr>
        <p:txBody>
          <a:bodyPr/>
          <a:lstStyle/>
          <a:p>
            <a:endParaRPr lang="en-IN"/>
          </a:p>
        </p:txBody>
      </p:sp>
      <p:sp>
        <p:nvSpPr>
          <p:cNvPr id="193633" name="Rectangle 97"/>
          <p:cNvSpPr>
            <a:spLocks noChangeArrowheads="1"/>
          </p:cNvSpPr>
          <p:nvPr/>
        </p:nvSpPr>
        <p:spPr bwMode="auto">
          <a:xfrm>
            <a:off x="1295400" y="5334000"/>
            <a:ext cx="7442200" cy="422275"/>
          </a:xfrm>
          <a:prstGeom prst="rect">
            <a:avLst/>
          </a:prstGeom>
          <a:noFill/>
          <a:ln w="9525">
            <a:noFill/>
            <a:miter lim="800000"/>
            <a:headEnd/>
            <a:tailEnd/>
          </a:ln>
        </p:spPr>
        <p:txBody>
          <a:bodyPr/>
          <a:lstStyle/>
          <a:p>
            <a:endParaRPr lang="en-IN"/>
          </a:p>
        </p:txBody>
      </p:sp>
      <p:sp>
        <p:nvSpPr>
          <p:cNvPr id="193634" name="Rectangle 98"/>
          <p:cNvSpPr>
            <a:spLocks noChangeArrowheads="1"/>
          </p:cNvSpPr>
          <p:nvPr/>
        </p:nvSpPr>
        <p:spPr bwMode="auto">
          <a:xfrm>
            <a:off x="1384300" y="5330825"/>
            <a:ext cx="98425" cy="334963"/>
          </a:xfrm>
          <a:prstGeom prst="rect">
            <a:avLst/>
          </a:prstGeom>
          <a:noFill/>
          <a:ln w="9525">
            <a:noFill/>
            <a:miter lim="800000"/>
            <a:headEnd/>
            <a:tailEnd/>
          </a:ln>
        </p:spPr>
        <p:txBody>
          <a:bodyPr wrap="none" lIns="0" tIns="0" rIns="0" bIns="0">
            <a:spAutoFit/>
          </a:bodyPr>
          <a:lstStyle/>
          <a:p>
            <a:pPr eaLnBrk="1" hangingPunct="1"/>
            <a:r>
              <a:rPr lang="en-US" sz="2200">
                <a:solidFill>
                  <a:srgbClr val="FF0000"/>
                </a:solidFill>
                <a:latin typeface="Arial" charset="0"/>
              </a:rPr>
              <a:t>•</a:t>
            </a:r>
            <a:endParaRPr lang="en-US" sz="2400">
              <a:latin typeface="Arial" charset="0"/>
            </a:endParaRPr>
          </a:p>
        </p:txBody>
      </p:sp>
      <p:sp>
        <p:nvSpPr>
          <p:cNvPr id="193635" name="Rectangle 99"/>
          <p:cNvSpPr>
            <a:spLocks noChangeArrowheads="1"/>
          </p:cNvSpPr>
          <p:nvPr/>
        </p:nvSpPr>
        <p:spPr bwMode="auto">
          <a:xfrm>
            <a:off x="1495425" y="5330825"/>
            <a:ext cx="2938463" cy="334963"/>
          </a:xfrm>
          <a:prstGeom prst="rect">
            <a:avLst/>
          </a:prstGeom>
          <a:noFill/>
          <a:ln w="9525">
            <a:noFill/>
            <a:miter lim="800000"/>
            <a:headEnd/>
            <a:tailEnd/>
          </a:ln>
        </p:spPr>
        <p:txBody>
          <a:bodyPr wrap="none" lIns="0" tIns="0" rIns="0" bIns="0">
            <a:spAutoFit/>
          </a:bodyPr>
          <a:lstStyle/>
          <a:p>
            <a:pPr eaLnBrk="1" hangingPunct="1"/>
            <a:r>
              <a:rPr lang="en-US" sz="2200">
                <a:solidFill>
                  <a:srgbClr val="FF0000"/>
                </a:solidFill>
                <a:latin typeface="Arial" charset="0"/>
              </a:rPr>
              <a:t>False sense of security </a:t>
            </a:r>
            <a:endParaRPr lang="en-US" sz="2400">
              <a:latin typeface="Arial" charset="0"/>
            </a:endParaRPr>
          </a:p>
        </p:txBody>
      </p:sp>
      <p:sp>
        <p:nvSpPr>
          <p:cNvPr id="193636" name="Rectangle 100"/>
          <p:cNvSpPr>
            <a:spLocks noChangeArrowheads="1"/>
          </p:cNvSpPr>
          <p:nvPr/>
        </p:nvSpPr>
        <p:spPr bwMode="auto">
          <a:xfrm>
            <a:off x="4699000" y="5330825"/>
            <a:ext cx="155575" cy="334963"/>
          </a:xfrm>
          <a:prstGeom prst="rect">
            <a:avLst/>
          </a:prstGeom>
          <a:noFill/>
          <a:ln w="9525">
            <a:noFill/>
            <a:miter lim="800000"/>
            <a:headEnd/>
            <a:tailEnd/>
          </a:ln>
        </p:spPr>
        <p:txBody>
          <a:bodyPr wrap="none" lIns="0" tIns="0" rIns="0" bIns="0">
            <a:spAutoFit/>
          </a:bodyPr>
          <a:lstStyle/>
          <a:p>
            <a:pPr eaLnBrk="1" hangingPunct="1"/>
            <a:r>
              <a:rPr lang="en-US" sz="2200">
                <a:solidFill>
                  <a:srgbClr val="FF0000"/>
                </a:solidFill>
                <a:latin typeface="Arial" charset="0"/>
              </a:rPr>
              <a:t>–</a:t>
            </a:r>
            <a:endParaRPr lang="en-US" sz="2400">
              <a:latin typeface="Arial" charset="0"/>
            </a:endParaRPr>
          </a:p>
        </p:txBody>
      </p:sp>
      <p:sp>
        <p:nvSpPr>
          <p:cNvPr id="193637" name="Rectangle 101"/>
          <p:cNvSpPr>
            <a:spLocks noChangeArrowheads="1"/>
          </p:cNvSpPr>
          <p:nvPr/>
        </p:nvSpPr>
        <p:spPr bwMode="auto">
          <a:xfrm>
            <a:off x="4916488" y="5330825"/>
            <a:ext cx="3560762" cy="334963"/>
          </a:xfrm>
          <a:prstGeom prst="rect">
            <a:avLst/>
          </a:prstGeom>
          <a:noFill/>
          <a:ln w="9525">
            <a:noFill/>
            <a:miter lim="800000"/>
            <a:headEnd/>
            <a:tailEnd/>
          </a:ln>
        </p:spPr>
        <p:txBody>
          <a:bodyPr wrap="none" lIns="0" tIns="0" rIns="0" bIns="0">
            <a:spAutoFit/>
          </a:bodyPr>
          <a:lstStyle/>
          <a:p>
            <a:pPr eaLnBrk="1" hangingPunct="1"/>
            <a:r>
              <a:rPr lang="en-US" sz="2200" i="1">
                <a:solidFill>
                  <a:srgbClr val="FF0000"/>
                </a:solidFill>
                <a:latin typeface="Arial" charset="0"/>
              </a:rPr>
              <a:t>“We already have a Firewall”</a:t>
            </a:r>
            <a:endParaRPr lang="en-US" sz="2400">
              <a:latin typeface="Arial" charset="0"/>
            </a:endParaRPr>
          </a:p>
        </p:txBody>
      </p:sp>
      <p:sp>
        <p:nvSpPr>
          <p:cNvPr id="193676" name="Text Box 140"/>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4569BF5A-95FF-4440-A4AA-0034DADE9E82}" type="slidenum">
              <a:rPr lang="en-US" sz="2400" baseline="-25000">
                <a:solidFill>
                  <a:srgbClr val="FFFF00"/>
                </a:solidFill>
                <a:latin typeface="Arial" charset="0"/>
              </a:rPr>
              <a:pPr algn="ctr" eaLnBrk="1" hangingPunct="1">
                <a:spcBef>
                  <a:spcPct val="50000"/>
                </a:spcBef>
              </a:pPr>
              <a:t>13</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4000"/>
              <a:t>What is India inc’s  biggest threat?</a:t>
            </a:r>
          </a:p>
        </p:txBody>
      </p:sp>
      <p:sp>
        <p:nvSpPr>
          <p:cNvPr id="134147" name="Rectangle 3"/>
          <p:cNvSpPr>
            <a:spLocks noGrp="1" noChangeArrowheads="1"/>
          </p:cNvSpPr>
          <p:nvPr>
            <p:ph type="body" idx="1"/>
          </p:nvPr>
        </p:nvSpPr>
        <p:spPr/>
        <p:txBody>
          <a:bodyPr/>
          <a:lstStyle/>
          <a:p>
            <a:pPr>
              <a:lnSpc>
                <a:spcPct val="90000"/>
              </a:lnSpc>
            </a:pPr>
            <a:r>
              <a:rPr lang="en-US" sz="2400"/>
              <a:t>Cyber crime is now a bigger threat to India Inc than physical crime. In a recent survey by IBM, a greater number of companies (44%) listed cyber crime as a bigger threat to their profitability than physical crime (31%). </a:t>
            </a:r>
            <a:br>
              <a:rPr lang="en-US" sz="2400"/>
            </a:br>
            <a:r>
              <a:rPr lang="en-US" sz="2400"/>
              <a:t/>
            </a:r>
            <a:br>
              <a:rPr lang="en-US" sz="2400"/>
            </a:br>
            <a:r>
              <a:rPr lang="en-US" sz="2400"/>
              <a:t>The cost of cyber crime stems primarily from loss of revenue, loss of market capitalisation, damage to the brand, and loss of customers, in that order. </a:t>
            </a:r>
            <a:br>
              <a:rPr lang="en-US" sz="2400"/>
            </a:br>
            <a:r>
              <a:rPr lang="en-US" sz="2400"/>
              <a:t/>
            </a:r>
            <a:br>
              <a:rPr lang="en-US" sz="2400"/>
            </a:br>
            <a:r>
              <a:rPr lang="en-US" sz="2400"/>
              <a:t>About 67% local Chief Information Officers (CIOs) who took part in the survey perceived cyber crime as more costly, compared to the global benchmark of 50%.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5"/>
          <p:cNvSpPr>
            <a:spLocks noGrp="1" noChangeArrowheads="1"/>
          </p:cNvSpPr>
          <p:nvPr>
            <p:ph type="title"/>
          </p:nvPr>
        </p:nvSpPr>
        <p:spPr/>
        <p:txBody>
          <a:bodyPr/>
          <a:lstStyle/>
          <a:p>
            <a:r>
              <a:rPr lang="en-US" sz="4000"/>
              <a:t>Combating Cyber crime-Indian legal framework</a:t>
            </a:r>
          </a:p>
        </p:txBody>
      </p:sp>
      <p:sp>
        <p:nvSpPr>
          <p:cNvPr id="121864" name="Rectangle 8"/>
          <p:cNvSpPr>
            <a:spLocks noGrp="1" noChangeArrowheads="1"/>
          </p:cNvSpPr>
          <p:nvPr>
            <p:ph type="body" idx="1"/>
          </p:nvPr>
        </p:nvSpPr>
        <p:spPr/>
        <p:txBody>
          <a:bodyPr/>
          <a:lstStyle/>
          <a:p>
            <a:pPr>
              <a:lnSpc>
                <a:spcPct val="80000"/>
              </a:lnSpc>
            </a:pPr>
            <a:r>
              <a:rPr lang="en-US" sz="2000"/>
              <a:t>Information Technology Act, 2000-came into force on 17 October 2000</a:t>
            </a:r>
          </a:p>
          <a:p>
            <a:pPr>
              <a:lnSpc>
                <a:spcPct val="80000"/>
              </a:lnSpc>
            </a:pPr>
            <a:r>
              <a:rPr lang="en-US" sz="2000"/>
              <a:t>Extends to whole of India and also applies to any offence or contravention there under committed outside India by any person {section 1 (2)} </a:t>
            </a:r>
          </a:p>
          <a:p>
            <a:pPr>
              <a:lnSpc>
                <a:spcPct val="80000"/>
              </a:lnSpc>
            </a:pPr>
            <a:r>
              <a:rPr lang="en-US" sz="2000"/>
              <a:t>read with Section 75- Act applies to offence or contravention </a:t>
            </a:r>
            <a:r>
              <a:rPr lang="en-US" sz="2000">
                <a:solidFill>
                  <a:srgbClr val="FF66FF"/>
                </a:solidFill>
              </a:rPr>
              <a:t>committed outside India</a:t>
            </a:r>
            <a:r>
              <a:rPr lang="en-US" sz="2000"/>
              <a:t> by any person </a:t>
            </a:r>
            <a:r>
              <a:rPr lang="en-US" sz="2000">
                <a:solidFill>
                  <a:srgbClr val="FF66FF"/>
                </a:solidFill>
              </a:rPr>
              <a:t>irrespective of his nationality,</a:t>
            </a:r>
            <a:r>
              <a:rPr lang="en-US" sz="2000"/>
              <a:t> if such act involves a computer, computer system or </a:t>
            </a:r>
            <a:r>
              <a:rPr lang="en-US" sz="2000">
                <a:solidFill>
                  <a:srgbClr val="FF66FF"/>
                </a:solidFill>
              </a:rPr>
              <a:t>network located in India</a:t>
            </a:r>
            <a:r>
              <a:rPr lang="en-US" sz="2000"/>
              <a:t> </a:t>
            </a:r>
          </a:p>
          <a:p>
            <a:pPr>
              <a:lnSpc>
                <a:spcPct val="80000"/>
              </a:lnSpc>
            </a:pPr>
            <a:r>
              <a:rPr lang="en-US" sz="2000"/>
              <a:t>Section 2 (1) (a) –”Access” means  gaining entry into ,instructing or communicating with the logical, arithmetic or memory function resources of  a computer, computer resource or network</a:t>
            </a:r>
          </a:p>
          <a:p>
            <a:pPr>
              <a:lnSpc>
                <a:spcPct val="80000"/>
              </a:lnSpc>
            </a:pPr>
            <a:r>
              <a:rPr lang="en-US" sz="2000"/>
              <a:t>IT Act confers legal recognition to  electronic records and digital signatures (section 4,5 of the IT Act,2000)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AU">
                <a:solidFill>
                  <a:srgbClr val="99FF33"/>
                </a:solidFill>
              </a:rPr>
              <a:t>Civil Wrongs under IT Act</a:t>
            </a:r>
            <a:endParaRPr lang="en-US">
              <a:solidFill>
                <a:srgbClr val="99FF33"/>
              </a:solidFill>
            </a:endParaRPr>
          </a:p>
        </p:txBody>
      </p:sp>
      <p:sp>
        <p:nvSpPr>
          <p:cNvPr id="166915" name="Rectangle 3"/>
          <p:cNvSpPr>
            <a:spLocks noGrp="1" noChangeArrowheads="1"/>
          </p:cNvSpPr>
          <p:nvPr>
            <p:ph type="body" idx="1"/>
          </p:nvPr>
        </p:nvSpPr>
        <p:spPr/>
        <p:txBody>
          <a:bodyPr/>
          <a:lstStyle/>
          <a:p>
            <a:pPr>
              <a:lnSpc>
                <a:spcPct val="90000"/>
              </a:lnSpc>
            </a:pPr>
            <a:r>
              <a:rPr lang="en-AU" sz="2400"/>
              <a:t>Chapter IX of IT Act, Section 43</a:t>
            </a:r>
          </a:p>
          <a:p>
            <a:pPr>
              <a:lnSpc>
                <a:spcPct val="90000"/>
              </a:lnSpc>
            </a:pPr>
            <a:r>
              <a:rPr lang="en-AU" sz="2400"/>
              <a:t>Whoever </a:t>
            </a:r>
            <a:r>
              <a:rPr lang="en-AU" sz="2400" u="sng"/>
              <a:t>without permission</a:t>
            </a:r>
            <a:r>
              <a:rPr lang="en-AU" sz="2400"/>
              <a:t> of owner of the computer</a:t>
            </a:r>
          </a:p>
          <a:p>
            <a:pPr lvl="1">
              <a:lnSpc>
                <a:spcPct val="90000"/>
              </a:lnSpc>
            </a:pPr>
            <a:r>
              <a:rPr lang="en-AU" sz="2000"/>
              <a:t>Secures access (mere U/A access)</a:t>
            </a:r>
          </a:p>
          <a:p>
            <a:pPr lvl="2">
              <a:lnSpc>
                <a:spcPct val="90000"/>
              </a:lnSpc>
            </a:pPr>
            <a:r>
              <a:rPr lang="en-AU" sz="1800">
                <a:solidFill>
                  <a:srgbClr val="FFFF00"/>
                </a:solidFill>
              </a:rPr>
              <a:t>Not necessarily through a network</a:t>
            </a:r>
          </a:p>
          <a:p>
            <a:pPr lvl="1">
              <a:lnSpc>
                <a:spcPct val="90000"/>
              </a:lnSpc>
            </a:pPr>
            <a:r>
              <a:rPr lang="en-AU" sz="2000"/>
              <a:t>Downloads, copies, extracts any data</a:t>
            </a:r>
          </a:p>
          <a:p>
            <a:pPr lvl="1">
              <a:lnSpc>
                <a:spcPct val="90000"/>
              </a:lnSpc>
            </a:pPr>
            <a:r>
              <a:rPr lang="en-AU" sz="2000"/>
              <a:t>Introduces or causes to be introduced any viruses or contaminant</a:t>
            </a:r>
          </a:p>
          <a:p>
            <a:pPr lvl="1">
              <a:lnSpc>
                <a:spcPct val="90000"/>
              </a:lnSpc>
            </a:pPr>
            <a:r>
              <a:rPr lang="en-AU" sz="2000"/>
              <a:t>Damages or causes to be damaged any computer resource</a:t>
            </a:r>
          </a:p>
          <a:p>
            <a:pPr lvl="2">
              <a:lnSpc>
                <a:spcPct val="90000"/>
              </a:lnSpc>
            </a:pPr>
            <a:r>
              <a:rPr lang="en-AU" sz="1800">
                <a:solidFill>
                  <a:srgbClr val="FFFF00"/>
                </a:solidFill>
              </a:rPr>
              <a:t>Destroy, alter, delete, add, modify or rearrange</a:t>
            </a:r>
          </a:p>
          <a:p>
            <a:pPr lvl="2">
              <a:lnSpc>
                <a:spcPct val="90000"/>
              </a:lnSpc>
            </a:pPr>
            <a:r>
              <a:rPr lang="en-AU" sz="1800">
                <a:solidFill>
                  <a:srgbClr val="FFFF00"/>
                </a:solidFill>
              </a:rPr>
              <a:t>Change the format of a file</a:t>
            </a:r>
          </a:p>
          <a:p>
            <a:pPr lvl="1">
              <a:lnSpc>
                <a:spcPct val="90000"/>
              </a:lnSpc>
            </a:pPr>
            <a:r>
              <a:rPr lang="en-AU" sz="2000"/>
              <a:t>Disrupts or causes disruption of any computer resource</a:t>
            </a:r>
          </a:p>
          <a:p>
            <a:pPr lvl="2">
              <a:lnSpc>
                <a:spcPct val="90000"/>
              </a:lnSpc>
            </a:pPr>
            <a:r>
              <a:rPr lang="en-AU" sz="1800">
                <a:solidFill>
                  <a:srgbClr val="FFFF00"/>
                </a:solidFill>
              </a:rPr>
              <a:t>Preventing normal continuance of</a:t>
            </a:r>
          </a:p>
          <a:p>
            <a:pPr lvl="1">
              <a:lnSpc>
                <a:spcPct val="90000"/>
              </a:lnSpc>
              <a:buFontTx/>
              <a:buNone/>
            </a:pPr>
            <a:r>
              <a:rPr lang="en-AU" sz="2000">
                <a:solidFill>
                  <a:srgbClr val="FFFF00"/>
                </a:solidFill>
              </a:rPr>
              <a:t>  </a:t>
            </a:r>
          </a:p>
          <a:p>
            <a:pPr>
              <a:lnSpc>
                <a:spcPct val="90000"/>
              </a:lnSpc>
            </a:pPr>
            <a:endParaRPr lang="en-US" sz="2400">
              <a:solidFill>
                <a:srgbClr val="FFFF00"/>
              </a:solidFill>
            </a:endParaRPr>
          </a:p>
        </p:txBody>
      </p:sp>
      <p:sp>
        <p:nvSpPr>
          <p:cNvPr id="166916" name="Rectangle 4"/>
          <p:cNvSpPr>
            <a:spLocks noChangeArrowheads="1"/>
          </p:cNvSpPr>
          <p:nvPr/>
        </p:nvSpPr>
        <p:spPr bwMode="auto">
          <a:xfrm>
            <a:off x="1371600" y="6096000"/>
            <a:ext cx="5943600" cy="457200"/>
          </a:xfrm>
          <a:prstGeom prst="rect">
            <a:avLst/>
          </a:prstGeom>
          <a:noFill/>
          <a:ln w="9525">
            <a:noFill/>
            <a:miter lim="800000"/>
            <a:headEnd/>
            <a:tailEnd/>
          </a:ln>
          <a:effectLst/>
        </p:spPr>
        <p:txBody>
          <a:bodyPr>
            <a:spAutoFit/>
          </a:bodyPr>
          <a:lstStyle/>
          <a:p>
            <a:pPr eaLnBrk="1" hangingPunct="1"/>
            <a:endParaRPr lang="en-AU" sz="3600" b="1" baseline="-25000">
              <a:solidFill>
                <a:srgbClr val="FF66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4294967295"/>
          </p:nvPr>
        </p:nvSpPr>
        <p:spPr>
          <a:xfrm>
            <a:off x="0" y="457200"/>
            <a:ext cx="7772400" cy="5486400"/>
          </a:xfrm>
        </p:spPr>
        <p:txBody>
          <a:bodyPr/>
          <a:lstStyle/>
          <a:p>
            <a:pPr lvl="1">
              <a:lnSpc>
                <a:spcPct val="90000"/>
              </a:lnSpc>
            </a:pPr>
            <a:r>
              <a:rPr lang="en-AU" sz="2400"/>
              <a:t>Denies or causes denial of access by any means</a:t>
            </a:r>
          </a:p>
          <a:p>
            <a:pPr lvl="2">
              <a:lnSpc>
                <a:spcPct val="90000"/>
              </a:lnSpc>
            </a:pPr>
            <a:r>
              <a:rPr lang="en-AU" sz="2000">
                <a:solidFill>
                  <a:srgbClr val="FFFF00"/>
                </a:solidFill>
              </a:rPr>
              <a:t>Denial of service attacks</a:t>
            </a:r>
          </a:p>
          <a:p>
            <a:pPr lvl="1">
              <a:lnSpc>
                <a:spcPct val="90000"/>
              </a:lnSpc>
            </a:pPr>
            <a:r>
              <a:rPr lang="en-AU" sz="2400"/>
              <a:t>Assists any person to do any thing above</a:t>
            </a:r>
          </a:p>
          <a:p>
            <a:pPr lvl="2">
              <a:lnSpc>
                <a:spcPct val="90000"/>
              </a:lnSpc>
            </a:pPr>
            <a:r>
              <a:rPr lang="en-AU" sz="2000">
                <a:solidFill>
                  <a:srgbClr val="FFFF00"/>
                </a:solidFill>
              </a:rPr>
              <a:t>Rogue Websites, Search Engines, Insiders providing vulnerabilities</a:t>
            </a:r>
          </a:p>
          <a:p>
            <a:pPr lvl="1">
              <a:lnSpc>
                <a:spcPct val="90000"/>
              </a:lnSpc>
            </a:pPr>
            <a:r>
              <a:rPr lang="en-AU" sz="2400"/>
              <a:t>Charges the services availed by a person to the account of another person by tampering or manipulating any computer resource</a:t>
            </a:r>
          </a:p>
          <a:p>
            <a:pPr lvl="2">
              <a:lnSpc>
                <a:spcPct val="90000"/>
              </a:lnSpc>
            </a:pPr>
            <a:r>
              <a:rPr lang="en-AU" sz="2000">
                <a:solidFill>
                  <a:srgbClr val="FFFF00"/>
                </a:solidFill>
              </a:rPr>
              <a:t>Credit card frauds, Internet time thefts</a:t>
            </a:r>
          </a:p>
          <a:p>
            <a:pPr lvl="1">
              <a:lnSpc>
                <a:spcPct val="90000"/>
              </a:lnSpc>
            </a:pPr>
            <a:r>
              <a:rPr lang="en-AU" sz="2400"/>
              <a:t>Liable to pay damages not exceeding Rs. One crore to the affected party</a:t>
            </a:r>
          </a:p>
          <a:p>
            <a:pPr lvl="1">
              <a:lnSpc>
                <a:spcPct val="90000"/>
              </a:lnSpc>
            </a:pPr>
            <a:r>
              <a:rPr lang="en-AU" sz="2400"/>
              <a:t>Investigation by</a:t>
            </a:r>
          </a:p>
          <a:p>
            <a:pPr lvl="1">
              <a:lnSpc>
                <a:spcPct val="90000"/>
              </a:lnSpc>
            </a:pPr>
            <a:r>
              <a:rPr lang="en-AU" sz="2400"/>
              <a:t>ADJUDICATING OFFICER</a:t>
            </a:r>
          </a:p>
          <a:p>
            <a:pPr lvl="1">
              <a:lnSpc>
                <a:spcPct val="90000"/>
              </a:lnSpc>
            </a:pPr>
            <a:r>
              <a:rPr lang="en-AU" sz="2400"/>
              <a:t>Powers of a civil court</a:t>
            </a:r>
          </a:p>
          <a:p>
            <a:pPr>
              <a:lnSpc>
                <a:spcPct val="90000"/>
              </a:lnSpc>
            </a:pPr>
            <a:endParaRPr lang="en-AU" sz="2800"/>
          </a:p>
          <a:p>
            <a:pPr>
              <a:lnSpc>
                <a:spcPct val="90000"/>
              </a:lnSpc>
            </a:pPr>
            <a:endParaRPr lang="en-US" sz="28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Section 46 IT Act</a:t>
            </a:r>
          </a:p>
        </p:txBody>
      </p:sp>
      <p:sp>
        <p:nvSpPr>
          <p:cNvPr id="154627" name="Rectangle 3"/>
          <p:cNvSpPr>
            <a:spLocks noGrp="1" noChangeArrowheads="1"/>
          </p:cNvSpPr>
          <p:nvPr>
            <p:ph type="body" idx="1"/>
          </p:nvPr>
        </p:nvSpPr>
        <p:spPr/>
        <p:txBody>
          <a:bodyPr/>
          <a:lstStyle/>
          <a:p>
            <a:pPr>
              <a:lnSpc>
                <a:spcPct val="80000"/>
              </a:lnSpc>
            </a:pPr>
            <a:r>
              <a:rPr lang="en-US" sz="2000"/>
              <a:t> </a:t>
            </a:r>
            <a:r>
              <a:rPr lang="en-US" sz="2000" i="1"/>
              <a:t>Section 46</a:t>
            </a:r>
            <a:r>
              <a:rPr lang="en-US" sz="2000"/>
              <a:t>  of  the  IT  Act states  that  an  adjudicating officer shall be adjudging whether a person has  committed a contravention of any of the provisions of the said  Act,  by holding an inquiry. Principles of audi alterum partum and natural justice are  enshrined  in  the  said section which stipulates that a reasonable opportunity of making a representation shall be granted  to  the  concerned   person   who  is  alleged  to  have  violated  the provisions of the IT Act. The  said Act stipulates that the inquiry will be carried out in the manner as prescribed  by  the  Central  Government</a:t>
            </a:r>
          </a:p>
          <a:p>
            <a:pPr>
              <a:lnSpc>
                <a:spcPct val="80000"/>
              </a:lnSpc>
            </a:pPr>
            <a:r>
              <a:rPr lang="en-US" sz="2000"/>
              <a:t>All proceedings before him are deemed to be judicial proceedings, every Adjudicating Officer has all powers conferred on civil courts</a:t>
            </a:r>
          </a:p>
          <a:p>
            <a:pPr>
              <a:lnSpc>
                <a:spcPct val="80000"/>
              </a:lnSpc>
            </a:pPr>
            <a:r>
              <a:rPr lang="en-US" sz="2000"/>
              <a:t>Appeal to cyber Appellate Tribunal- from decision of Controller, Adjudicating Officer {section 57 IT act}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i="1"/>
              <a:t>Section 47, IT Act</a:t>
            </a:r>
          </a:p>
        </p:txBody>
      </p:sp>
      <p:sp>
        <p:nvSpPr>
          <p:cNvPr id="155651" name="Rectangle 3"/>
          <p:cNvSpPr>
            <a:spLocks noGrp="1" noChangeArrowheads="1"/>
          </p:cNvSpPr>
          <p:nvPr>
            <p:ph type="body" idx="1"/>
          </p:nvPr>
        </p:nvSpPr>
        <p:spPr/>
        <p:txBody>
          <a:bodyPr/>
          <a:lstStyle/>
          <a:p>
            <a:pPr>
              <a:lnSpc>
                <a:spcPct val="90000"/>
              </a:lnSpc>
            </a:pPr>
            <a:r>
              <a:rPr lang="en-US" sz="2800" i="1"/>
              <a:t>Section 47</a:t>
            </a:r>
            <a:r>
              <a:rPr lang="en-US" sz="2800"/>
              <a:t> of the Act lays down that while adjudging the quantum of compensation under  this Act, the adjudicating officer  shall have due regard to the following factors, namely-</a:t>
            </a:r>
          </a:p>
          <a:p>
            <a:pPr>
              <a:lnSpc>
                <a:spcPct val="90000"/>
              </a:lnSpc>
            </a:pPr>
            <a:r>
              <a:rPr lang="en-US" sz="2800"/>
              <a:t>(a) the amount of gain of unfair advantage, wherever quantifiable, made as a result of the default;                                                                                </a:t>
            </a:r>
          </a:p>
          <a:p>
            <a:pPr>
              <a:lnSpc>
                <a:spcPct val="90000"/>
              </a:lnSpc>
            </a:pPr>
            <a:r>
              <a:rPr lang="en-US" sz="2800"/>
              <a:t>    	(b) the amount of loss caused to any person as a result of the default; </a:t>
            </a:r>
          </a:p>
          <a:p>
            <a:pPr>
              <a:lnSpc>
                <a:spcPct val="90000"/>
              </a:lnSpc>
            </a:pPr>
            <a:r>
              <a:rPr lang="en-US" sz="2800"/>
              <a:t>(c) the repetitive nature of the default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Introduction to Cyber crime</a:t>
            </a:r>
          </a:p>
        </p:txBody>
      </p:sp>
      <p:sp>
        <p:nvSpPr>
          <p:cNvPr id="90115" name="Rectangle 3"/>
          <p:cNvSpPr>
            <a:spLocks noGrp="1" noChangeArrowheads="1"/>
          </p:cNvSpPr>
          <p:nvPr>
            <p:ph type="body" sz="half" idx="1"/>
          </p:nvPr>
        </p:nvSpPr>
        <p:spPr>
          <a:xfrm>
            <a:off x="1066800" y="1981200"/>
            <a:ext cx="3702050" cy="4114800"/>
          </a:xfrm>
        </p:spPr>
        <p:txBody>
          <a:bodyPr/>
          <a:lstStyle/>
          <a:p>
            <a:pPr>
              <a:lnSpc>
                <a:spcPct val="90000"/>
              </a:lnSpc>
            </a:pPr>
            <a:r>
              <a:rPr lang="en-US" sz="2000" b="1"/>
              <a:t>Computer Crime</a:t>
            </a:r>
            <a:r>
              <a:rPr lang="en-US" sz="2000"/>
              <a:t>, </a:t>
            </a:r>
            <a:r>
              <a:rPr lang="en-US" sz="2000" b="1"/>
              <a:t>E-Crime</a:t>
            </a:r>
            <a:r>
              <a:rPr lang="en-US" sz="2000"/>
              <a:t>, </a:t>
            </a:r>
            <a:r>
              <a:rPr lang="en-US" sz="2000" b="1"/>
              <a:t>Hi-Tech Crime</a:t>
            </a:r>
            <a:r>
              <a:rPr lang="en-US" sz="2000"/>
              <a:t> or </a:t>
            </a:r>
            <a:r>
              <a:rPr lang="en-US" sz="2000" b="1"/>
              <a:t>Electronic Crime</a:t>
            </a:r>
            <a:r>
              <a:rPr lang="en-US" sz="2000"/>
              <a:t> is where a </a:t>
            </a:r>
            <a:r>
              <a:rPr lang="en-US" sz="2000">
                <a:hlinkClick r:id="rId2" tooltip="Computer"/>
              </a:rPr>
              <a:t>computer</a:t>
            </a:r>
            <a:r>
              <a:rPr lang="en-US" sz="2000"/>
              <a:t> is the target of a </a:t>
            </a:r>
            <a:r>
              <a:rPr lang="en-US" sz="2000">
                <a:hlinkClick r:id="rId3" tooltip="Crime"/>
              </a:rPr>
              <a:t>crime</a:t>
            </a:r>
            <a:r>
              <a:rPr lang="en-US" sz="2000"/>
              <a:t> or is the means adopted to commit a crime. </a:t>
            </a:r>
          </a:p>
          <a:p>
            <a:pPr>
              <a:lnSpc>
                <a:spcPct val="90000"/>
              </a:lnSpc>
            </a:pPr>
            <a:r>
              <a:rPr lang="en-US" sz="2000"/>
              <a:t>Most of these crimes are not new. Criminals simply devise different ways to undertake standard criminal activities such as </a:t>
            </a:r>
            <a:r>
              <a:rPr lang="en-US" sz="2000">
                <a:hlinkClick r:id="rId4" tooltip="Fraud"/>
              </a:rPr>
              <a:t>fraud</a:t>
            </a:r>
            <a:r>
              <a:rPr lang="en-US" sz="2000"/>
              <a:t>, </a:t>
            </a:r>
            <a:r>
              <a:rPr lang="en-US" sz="2000">
                <a:hlinkClick r:id="rId5" tooltip="Theft"/>
              </a:rPr>
              <a:t>theft</a:t>
            </a:r>
            <a:r>
              <a:rPr lang="en-US" sz="2000"/>
              <a:t>, </a:t>
            </a:r>
            <a:r>
              <a:rPr lang="en-US" sz="2000">
                <a:hlinkClick r:id="rId6" tooltip="Blackmail"/>
              </a:rPr>
              <a:t>blackmail</a:t>
            </a:r>
            <a:r>
              <a:rPr lang="en-US" sz="2000"/>
              <a:t>, </a:t>
            </a:r>
            <a:r>
              <a:rPr lang="en-US" sz="2000">
                <a:hlinkClick r:id="rId7" tooltip="Forgery"/>
              </a:rPr>
              <a:t>forgery</a:t>
            </a:r>
            <a:r>
              <a:rPr lang="en-US" sz="2000"/>
              <a:t>, and </a:t>
            </a:r>
            <a:r>
              <a:rPr lang="en-US" sz="2000">
                <a:hlinkClick r:id="rId8" tooltip="Embezzlement"/>
              </a:rPr>
              <a:t>embezzlement</a:t>
            </a:r>
            <a:r>
              <a:rPr lang="en-US" sz="2000"/>
              <a:t> using the new medium, often involving the </a:t>
            </a:r>
            <a:r>
              <a:rPr lang="en-US" sz="2000">
                <a:hlinkClick r:id="rId9" tooltip="Internet"/>
              </a:rPr>
              <a:t>Internet</a:t>
            </a:r>
            <a:r>
              <a:rPr lang="en-US" sz="2000"/>
              <a:t> </a:t>
            </a:r>
          </a:p>
        </p:txBody>
      </p:sp>
      <p:pic>
        <p:nvPicPr>
          <p:cNvPr id="90121" name="Picture 9"/>
          <p:cNvPicPr>
            <a:picLocks noChangeAspect="1" noChangeArrowheads="1"/>
          </p:cNvPicPr>
          <p:nvPr>
            <p:ph sz="half" idx="2"/>
          </p:nvPr>
        </p:nvPicPr>
        <p:blipFill>
          <a:blip r:embed="rId10"/>
          <a:srcRect/>
          <a:stretch>
            <a:fillRect/>
          </a:stretch>
        </p:blipFill>
        <p:spPr>
          <a:xfrm>
            <a:off x="4908550" y="1981200"/>
            <a:ext cx="3702050" cy="41148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AU">
                <a:solidFill>
                  <a:srgbClr val="99FF33"/>
                </a:solidFill>
              </a:rPr>
              <a:t>Section 65: Source Code</a:t>
            </a:r>
          </a:p>
        </p:txBody>
      </p:sp>
      <p:sp>
        <p:nvSpPr>
          <p:cNvPr id="169987" name="Rectangle 3"/>
          <p:cNvSpPr>
            <a:spLocks noGrp="1" noChangeArrowheads="1"/>
          </p:cNvSpPr>
          <p:nvPr>
            <p:ph type="body" idx="1"/>
          </p:nvPr>
        </p:nvSpPr>
        <p:spPr/>
        <p:txBody>
          <a:bodyPr/>
          <a:lstStyle/>
          <a:p>
            <a:pPr>
              <a:lnSpc>
                <a:spcPct val="80000"/>
              </a:lnSpc>
            </a:pPr>
            <a:r>
              <a:rPr lang="en-AU" sz="2800"/>
              <a:t>Most important asset of software companies</a:t>
            </a:r>
          </a:p>
          <a:p>
            <a:pPr>
              <a:lnSpc>
                <a:spcPct val="80000"/>
              </a:lnSpc>
            </a:pPr>
            <a:r>
              <a:rPr lang="en-AU" sz="2800"/>
              <a:t>“Computer Source Code" means the listing of programmes, computer commands, design and layout</a:t>
            </a:r>
          </a:p>
          <a:p>
            <a:pPr>
              <a:lnSpc>
                <a:spcPct val="80000"/>
              </a:lnSpc>
            </a:pPr>
            <a:r>
              <a:rPr lang="en-AU" sz="2800"/>
              <a:t>Ingredients</a:t>
            </a:r>
          </a:p>
          <a:p>
            <a:pPr lvl="1">
              <a:lnSpc>
                <a:spcPct val="80000"/>
              </a:lnSpc>
            </a:pPr>
            <a:r>
              <a:rPr lang="en-AU" sz="2400" u="sng"/>
              <a:t>Knowledge or intention </a:t>
            </a:r>
          </a:p>
          <a:p>
            <a:pPr lvl="1">
              <a:lnSpc>
                <a:spcPct val="80000"/>
              </a:lnSpc>
            </a:pPr>
            <a:r>
              <a:rPr lang="en-AU" sz="2400"/>
              <a:t>Concealment, destruction, alteration</a:t>
            </a:r>
          </a:p>
          <a:p>
            <a:pPr lvl="1">
              <a:lnSpc>
                <a:spcPct val="80000"/>
              </a:lnSpc>
            </a:pPr>
            <a:r>
              <a:rPr lang="en-AU" sz="2400"/>
              <a:t>computer source code required to be kept or maintained by law</a:t>
            </a:r>
          </a:p>
          <a:p>
            <a:pPr>
              <a:lnSpc>
                <a:spcPct val="80000"/>
              </a:lnSpc>
            </a:pPr>
            <a:r>
              <a:rPr lang="en-AU" sz="2800"/>
              <a:t>Punishment</a:t>
            </a:r>
          </a:p>
          <a:p>
            <a:pPr lvl="1">
              <a:lnSpc>
                <a:spcPct val="80000"/>
              </a:lnSpc>
            </a:pPr>
            <a:r>
              <a:rPr lang="en-AU" sz="2400">
                <a:solidFill>
                  <a:srgbClr val="FFFF00"/>
                </a:solidFill>
              </a:rPr>
              <a:t>imprisonment up to three years and / or</a:t>
            </a:r>
          </a:p>
          <a:p>
            <a:pPr lvl="1">
              <a:lnSpc>
                <a:spcPct val="80000"/>
              </a:lnSpc>
            </a:pPr>
            <a:r>
              <a:rPr lang="en-AU" sz="2400">
                <a:solidFill>
                  <a:srgbClr val="FFFF00"/>
                </a:solidFill>
              </a:rPr>
              <a:t> fine up to Rs. 2 lakh</a:t>
            </a:r>
          </a:p>
          <a:p>
            <a:pPr>
              <a:lnSpc>
                <a:spcPct val="80000"/>
              </a:lnSpc>
            </a:pPr>
            <a:endParaRPr lang="en-AU" sz="28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879475" y="407988"/>
            <a:ext cx="7388225" cy="1016000"/>
          </a:xfrm>
          <a:prstGeom prst="rect">
            <a:avLst/>
          </a:prstGeom>
          <a:noFill/>
          <a:ln w="9525">
            <a:noFill/>
            <a:miter lim="800000"/>
            <a:headEnd/>
            <a:tailEnd/>
          </a:ln>
        </p:spPr>
        <p:txBody>
          <a:bodyPr/>
          <a:lstStyle/>
          <a:p>
            <a:endParaRPr lang="en-IN"/>
          </a:p>
        </p:txBody>
      </p:sp>
      <p:sp>
        <p:nvSpPr>
          <p:cNvPr id="171011" name="Rectangle 3"/>
          <p:cNvSpPr>
            <a:spLocks noChangeArrowheads="1"/>
          </p:cNvSpPr>
          <p:nvPr/>
        </p:nvSpPr>
        <p:spPr bwMode="auto">
          <a:xfrm>
            <a:off x="2276475" y="646113"/>
            <a:ext cx="4584700" cy="579437"/>
          </a:xfrm>
          <a:prstGeom prst="rect">
            <a:avLst/>
          </a:prstGeom>
          <a:noFill/>
          <a:ln w="9525">
            <a:noFill/>
            <a:miter lim="800000"/>
            <a:headEnd/>
            <a:tailEnd/>
          </a:ln>
        </p:spPr>
        <p:txBody>
          <a:bodyPr wrap="none" lIns="0" tIns="0" rIns="0" bIns="0">
            <a:spAutoFit/>
          </a:bodyPr>
          <a:lstStyle/>
          <a:p>
            <a:pPr eaLnBrk="1" hangingPunct="1"/>
            <a:r>
              <a:rPr lang="en-US" sz="3800" b="1">
                <a:solidFill>
                  <a:srgbClr val="FFFF00"/>
                </a:solidFill>
                <a:latin typeface="Arial" charset="0"/>
              </a:rPr>
              <a:t>Section 66: Hacking</a:t>
            </a:r>
            <a:endParaRPr lang="en-US" sz="2400">
              <a:solidFill>
                <a:srgbClr val="FFFF00"/>
              </a:solidFill>
              <a:latin typeface="Times New Roman" pitchFamily="18" charset="0"/>
            </a:endParaRPr>
          </a:p>
        </p:txBody>
      </p:sp>
      <p:sp>
        <p:nvSpPr>
          <p:cNvPr id="171012" name="Rectangle 4"/>
          <p:cNvSpPr>
            <a:spLocks noChangeArrowheads="1"/>
          </p:cNvSpPr>
          <p:nvPr/>
        </p:nvSpPr>
        <p:spPr bwMode="auto">
          <a:xfrm>
            <a:off x="879475" y="1565275"/>
            <a:ext cx="7388225" cy="3984625"/>
          </a:xfrm>
          <a:prstGeom prst="rect">
            <a:avLst/>
          </a:prstGeom>
          <a:noFill/>
          <a:ln w="9525">
            <a:noFill/>
            <a:miter lim="800000"/>
            <a:headEnd/>
            <a:tailEnd/>
          </a:ln>
        </p:spPr>
        <p:txBody>
          <a:bodyPr/>
          <a:lstStyle/>
          <a:p>
            <a:endParaRPr lang="en-IN"/>
          </a:p>
        </p:txBody>
      </p:sp>
      <p:sp>
        <p:nvSpPr>
          <p:cNvPr id="171013" name="Rectangle 5"/>
          <p:cNvSpPr>
            <a:spLocks noChangeArrowheads="1"/>
          </p:cNvSpPr>
          <p:nvPr/>
        </p:nvSpPr>
        <p:spPr bwMode="auto">
          <a:xfrm>
            <a:off x="968375" y="1604963"/>
            <a:ext cx="120650" cy="411162"/>
          </a:xfrm>
          <a:prstGeom prst="rect">
            <a:avLst/>
          </a:prstGeom>
          <a:noFill/>
          <a:ln w="9525">
            <a:noFill/>
            <a:miter lim="800000"/>
            <a:headEnd/>
            <a:tailEnd/>
          </a:ln>
        </p:spPr>
        <p:txBody>
          <a:bodyPr wrap="none" lIns="0" tIns="0" rIns="0" bIns="0">
            <a:spAutoFit/>
          </a:bodyPr>
          <a:lstStyle/>
          <a:p>
            <a:pPr eaLnBrk="1" hangingPunct="1"/>
            <a:r>
              <a:rPr lang="en-US" sz="2700">
                <a:solidFill>
                  <a:srgbClr val="66FF33"/>
                </a:solidFill>
                <a:latin typeface="Arial" charset="0"/>
              </a:rPr>
              <a:t>•</a:t>
            </a:r>
            <a:endParaRPr lang="en-US" sz="2400">
              <a:solidFill>
                <a:srgbClr val="66FF33"/>
              </a:solidFill>
              <a:latin typeface="Times New Roman" pitchFamily="18" charset="0"/>
            </a:endParaRPr>
          </a:p>
        </p:txBody>
      </p:sp>
      <p:sp>
        <p:nvSpPr>
          <p:cNvPr id="171014" name="Rectangle 6"/>
          <p:cNvSpPr>
            <a:spLocks noChangeArrowheads="1"/>
          </p:cNvSpPr>
          <p:nvPr/>
        </p:nvSpPr>
        <p:spPr bwMode="auto">
          <a:xfrm>
            <a:off x="1293813" y="1592263"/>
            <a:ext cx="1847850" cy="411162"/>
          </a:xfrm>
          <a:prstGeom prst="rect">
            <a:avLst/>
          </a:prstGeom>
          <a:noFill/>
          <a:ln w="9525">
            <a:noFill/>
            <a:miter lim="800000"/>
            <a:headEnd/>
            <a:tailEnd/>
          </a:ln>
        </p:spPr>
        <p:txBody>
          <a:bodyPr wrap="none" lIns="0" tIns="0" rIns="0" bIns="0">
            <a:spAutoFit/>
          </a:bodyPr>
          <a:lstStyle/>
          <a:p>
            <a:pPr eaLnBrk="1" hangingPunct="1"/>
            <a:r>
              <a:rPr lang="en-US" sz="2700" b="1">
                <a:solidFill>
                  <a:srgbClr val="66FF33"/>
                </a:solidFill>
                <a:latin typeface="Arial" charset="0"/>
              </a:rPr>
              <a:t>Ingredients</a:t>
            </a:r>
            <a:endParaRPr lang="en-US" sz="2400">
              <a:solidFill>
                <a:srgbClr val="66FF33"/>
              </a:solidFill>
              <a:latin typeface="Times New Roman" pitchFamily="18" charset="0"/>
            </a:endParaRPr>
          </a:p>
        </p:txBody>
      </p:sp>
      <p:sp>
        <p:nvSpPr>
          <p:cNvPr id="171015" name="Rectangle 7"/>
          <p:cNvSpPr>
            <a:spLocks noChangeArrowheads="1"/>
          </p:cNvSpPr>
          <p:nvPr/>
        </p:nvSpPr>
        <p:spPr bwMode="auto">
          <a:xfrm>
            <a:off x="1401763" y="2036763"/>
            <a:ext cx="161925" cy="350837"/>
          </a:xfrm>
          <a:prstGeom prst="rect">
            <a:avLst/>
          </a:prstGeom>
          <a:noFill/>
          <a:ln w="9525">
            <a:noFill/>
            <a:miter lim="800000"/>
            <a:headEnd/>
            <a:tailEnd/>
          </a:ln>
        </p:spPr>
        <p:txBody>
          <a:bodyPr wrap="none" lIns="0" tIns="0" rIns="0" bIns="0">
            <a:spAutoFit/>
          </a:bodyPr>
          <a:lstStyle/>
          <a:p>
            <a:pPr eaLnBrk="1" hangingPunct="1"/>
            <a:r>
              <a:rPr lang="en-US" sz="2300">
                <a:solidFill>
                  <a:srgbClr val="66FF33"/>
                </a:solidFill>
                <a:latin typeface="Arial" charset="0"/>
              </a:rPr>
              <a:t>–</a:t>
            </a:r>
            <a:endParaRPr lang="en-US" sz="2400">
              <a:solidFill>
                <a:srgbClr val="66FF33"/>
              </a:solidFill>
              <a:latin typeface="Times New Roman" pitchFamily="18" charset="0"/>
            </a:endParaRPr>
          </a:p>
        </p:txBody>
      </p:sp>
      <p:sp>
        <p:nvSpPr>
          <p:cNvPr id="171016" name="Rectangle 8"/>
          <p:cNvSpPr>
            <a:spLocks noChangeArrowheads="1"/>
          </p:cNvSpPr>
          <p:nvPr/>
        </p:nvSpPr>
        <p:spPr bwMode="auto">
          <a:xfrm>
            <a:off x="1673225" y="2027238"/>
            <a:ext cx="6554788" cy="350837"/>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Intention or Knowledge to cause wrongful loss </a:t>
            </a:r>
            <a:endParaRPr lang="en-US" sz="2400">
              <a:solidFill>
                <a:srgbClr val="66FF33"/>
              </a:solidFill>
              <a:latin typeface="Times New Roman" pitchFamily="18" charset="0"/>
            </a:endParaRPr>
          </a:p>
        </p:txBody>
      </p:sp>
      <p:sp>
        <p:nvSpPr>
          <p:cNvPr id="171017" name="Rectangle 9"/>
          <p:cNvSpPr>
            <a:spLocks noChangeArrowheads="1"/>
          </p:cNvSpPr>
          <p:nvPr/>
        </p:nvSpPr>
        <p:spPr bwMode="auto">
          <a:xfrm>
            <a:off x="1673225" y="2341563"/>
            <a:ext cx="5294313" cy="350837"/>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or damage to the public or any person</a:t>
            </a:r>
            <a:endParaRPr lang="en-US" sz="2400">
              <a:solidFill>
                <a:srgbClr val="66FF33"/>
              </a:solidFill>
              <a:latin typeface="Times New Roman" pitchFamily="18" charset="0"/>
            </a:endParaRPr>
          </a:p>
        </p:txBody>
      </p:sp>
      <p:sp>
        <p:nvSpPr>
          <p:cNvPr id="171018" name="Rectangle 10"/>
          <p:cNvSpPr>
            <a:spLocks noChangeArrowheads="1"/>
          </p:cNvSpPr>
          <p:nvPr/>
        </p:nvSpPr>
        <p:spPr bwMode="auto">
          <a:xfrm>
            <a:off x="1401763" y="2730500"/>
            <a:ext cx="161925" cy="350838"/>
          </a:xfrm>
          <a:prstGeom prst="rect">
            <a:avLst/>
          </a:prstGeom>
          <a:noFill/>
          <a:ln w="9525">
            <a:noFill/>
            <a:miter lim="800000"/>
            <a:headEnd/>
            <a:tailEnd/>
          </a:ln>
        </p:spPr>
        <p:txBody>
          <a:bodyPr wrap="none" lIns="0" tIns="0" rIns="0" bIns="0">
            <a:spAutoFit/>
          </a:bodyPr>
          <a:lstStyle/>
          <a:p>
            <a:pPr eaLnBrk="1" hangingPunct="1"/>
            <a:r>
              <a:rPr lang="en-US" sz="2300">
                <a:solidFill>
                  <a:srgbClr val="66FF33"/>
                </a:solidFill>
                <a:latin typeface="Arial" charset="0"/>
              </a:rPr>
              <a:t>–</a:t>
            </a:r>
            <a:endParaRPr lang="en-US" sz="2400">
              <a:solidFill>
                <a:srgbClr val="66FF33"/>
              </a:solidFill>
              <a:latin typeface="Times New Roman" pitchFamily="18" charset="0"/>
            </a:endParaRPr>
          </a:p>
        </p:txBody>
      </p:sp>
      <p:sp>
        <p:nvSpPr>
          <p:cNvPr id="171019" name="Rectangle 11"/>
          <p:cNvSpPr>
            <a:spLocks noChangeArrowheads="1"/>
          </p:cNvSpPr>
          <p:nvPr/>
        </p:nvSpPr>
        <p:spPr bwMode="auto">
          <a:xfrm>
            <a:off x="1673225" y="2720975"/>
            <a:ext cx="6248400" cy="350838"/>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Destruction, deletion, alteration, diminishing </a:t>
            </a:r>
            <a:endParaRPr lang="en-US" sz="2400">
              <a:solidFill>
                <a:srgbClr val="66FF33"/>
              </a:solidFill>
              <a:latin typeface="Times New Roman" pitchFamily="18" charset="0"/>
            </a:endParaRPr>
          </a:p>
        </p:txBody>
      </p:sp>
      <p:sp>
        <p:nvSpPr>
          <p:cNvPr id="171020" name="Rectangle 12"/>
          <p:cNvSpPr>
            <a:spLocks noChangeArrowheads="1"/>
          </p:cNvSpPr>
          <p:nvPr/>
        </p:nvSpPr>
        <p:spPr bwMode="auto">
          <a:xfrm>
            <a:off x="1673225" y="3035300"/>
            <a:ext cx="5276850" cy="350838"/>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value or utility or injuriously affecting </a:t>
            </a:r>
            <a:endParaRPr lang="en-US" sz="2400">
              <a:solidFill>
                <a:srgbClr val="66FF33"/>
              </a:solidFill>
              <a:latin typeface="Times New Roman" pitchFamily="18" charset="0"/>
            </a:endParaRPr>
          </a:p>
        </p:txBody>
      </p:sp>
      <p:sp>
        <p:nvSpPr>
          <p:cNvPr id="171021" name="Rectangle 13"/>
          <p:cNvSpPr>
            <a:spLocks noChangeArrowheads="1"/>
          </p:cNvSpPr>
          <p:nvPr/>
        </p:nvSpPr>
        <p:spPr bwMode="auto">
          <a:xfrm>
            <a:off x="1673225" y="3346450"/>
            <a:ext cx="6122988" cy="350838"/>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information residing in a computer resource</a:t>
            </a:r>
            <a:endParaRPr lang="en-US" sz="2400">
              <a:solidFill>
                <a:srgbClr val="66FF33"/>
              </a:solidFill>
              <a:latin typeface="Times New Roman" pitchFamily="18" charset="0"/>
            </a:endParaRPr>
          </a:p>
        </p:txBody>
      </p:sp>
      <p:sp>
        <p:nvSpPr>
          <p:cNvPr id="171022" name="Rectangle 14"/>
          <p:cNvSpPr>
            <a:spLocks noChangeArrowheads="1"/>
          </p:cNvSpPr>
          <p:nvPr/>
        </p:nvSpPr>
        <p:spPr bwMode="auto">
          <a:xfrm>
            <a:off x="968375" y="3749675"/>
            <a:ext cx="120650" cy="411163"/>
          </a:xfrm>
          <a:prstGeom prst="rect">
            <a:avLst/>
          </a:prstGeom>
          <a:noFill/>
          <a:ln w="9525">
            <a:noFill/>
            <a:miter lim="800000"/>
            <a:headEnd/>
            <a:tailEnd/>
          </a:ln>
        </p:spPr>
        <p:txBody>
          <a:bodyPr wrap="none" lIns="0" tIns="0" rIns="0" bIns="0">
            <a:spAutoFit/>
          </a:bodyPr>
          <a:lstStyle/>
          <a:p>
            <a:pPr eaLnBrk="1" hangingPunct="1"/>
            <a:r>
              <a:rPr lang="en-US" sz="2700">
                <a:solidFill>
                  <a:srgbClr val="66FF33"/>
                </a:solidFill>
                <a:latin typeface="Arial" charset="0"/>
              </a:rPr>
              <a:t>•</a:t>
            </a:r>
            <a:endParaRPr lang="en-US" sz="2400">
              <a:solidFill>
                <a:srgbClr val="66FF33"/>
              </a:solidFill>
              <a:latin typeface="Times New Roman" pitchFamily="18" charset="0"/>
            </a:endParaRPr>
          </a:p>
        </p:txBody>
      </p:sp>
      <p:sp>
        <p:nvSpPr>
          <p:cNvPr id="171023" name="Rectangle 15"/>
          <p:cNvSpPr>
            <a:spLocks noChangeArrowheads="1"/>
          </p:cNvSpPr>
          <p:nvPr/>
        </p:nvSpPr>
        <p:spPr bwMode="auto">
          <a:xfrm>
            <a:off x="1293813" y="3736975"/>
            <a:ext cx="1962150" cy="411163"/>
          </a:xfrm>
          <a:prstGeom prst="rect">
            <a:avLst/>
          </a:prstGeom>
          <a:noFill/>
          <a:ln w="9525">
            <a:noFill/>
            <a:miter lim="800000"/>
            <a:headEnd/>
            <a:tailEnd/>
          </a:ln>
        </p:spPr>
        <p:txBody>
          <a:bodyPr wrap="none" lIns="0" tIns="0" rIns="0" bIns="0">
            <a:spAutoFit/>
          </a:bodyPr>
          <a:lstStyle/>
          <a:p>
            <a:pPr eaLnBrk="1" hangingPunct="1"/>
            <a:r>
              <a:rPr lang="en-US" sz="2700" b="1">
                <a:solidFill>
                  <a:srgbClr val="66FF33"/>
                </a:solidFill>
                <a:latin typeface="Arial" charset="0"/>
              </a:rPr>
              <a:t>Punishment</a:t>
            </a:r>
            <a:endParaRPr lang="en-US" sz="2400">
              <a:solidFill>
                <a:srgbClr val="66FF33"/>
              </a:solidFill>
              <a:latin typeface="Times New Roman" pitchFamily="18" charset="0"/>
            </a:endParaRPr>
          </a:p>
        </p:txBody>
      </p:sp>
      <p:sp>
        <p:nvSpPr>
          <p:cNvPr id="171024" name="Rectangle 16"/>
          <p:cNvSpPr>
            <a:spLocks noChangeArrowheads="1"/>
          </p:cNvSpPr>
          <p:nvPr/>
        </p:nvSpPr>
        <p:spPr bwMode="auto">
          <a:xfrm>
            <a:off x="1401763" y="4184650"/>
            <a:ext cx="161925" cy="350838"/>
          </a:xfrm>
          <a:prstGeom prst="rect">
            <a:avLst/>
          </a:prstGeom>
          <a:noFill/>
          <a:ln w="9525">
            <a:noFill/>
            <a:miter lim="800000"/>
            <a:headEnd/>
            <a:tailEnd/>
          </a:ln>
        </p:spPr>
        <p:txBody>
          <a:bodyPr wrap="none" lIns="0" tIns="0" rIns="0" bIns="0">
            <a:spAutoFit/>
          </a:bodyPr>
          <a:lstStyle/>
          <a:p>
            <a:pPr eaLnBrk="1" hangingPunct="1"/>
            <a:r>
              <a:rPr lang="en-US" sz="2300">
                <a:solidFill>
                  <a:srgbClr val="66FF33"/>
                </a:solidFill>
                <a:latin typeface="Arial" charset="0"/>
              </a:rPr>
              <a:t>–</a:t>
            </a:r>
            <a:endParaRPr lang="en-US" sz="2400">
              <a:solidFill>
                <a:srgbClr val="66FF33"/>
              </a:solidFill>
              <a:latin typeface="Times New Roman" pitchFamily="18" charset="0"/>
            </a:endParaRPr>
          </a:p>
        </p:txBody>
      </p:sp>
      <p:sp>
        <p:nvSpPr>
          <p:cNvPr id="171025" name="Rectangle 17"/>
          <p:cNvSpPr>
            <a:spLocks noChangeArrowheads="1"/>
          </p:cNvSpPr>
          <p:nvPr/>
        </p:nvSpPr>
        <p:spPr bwMode="auto">
          <a:xfrm>
            <a:off x="1673225" y="4175125"/>
            <a:ext cx="5653088" cy="350838"/>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imprisonment up to three years, and / or </a:t>
            </a:r>
            <a:endParaRPr lang="en-US" sz="2400">
              <a:solidFill>
                <a:srgbClr val="66FF33"/>
              </a:solidFill>
              <a:latin typeface="Times New Roman" pitchFamily="18" charset="0"/>
            </a:endParaRPr>
          </a:p>
        </p:txBody>
      </p:sp>
      <p:sp>
        <p:nvSpPr>
          <p:cNvPr id="171026" name="Rectangle 18"/>
          <p:cNvSpPr>
            <a:spLocks noChangeArrowheads="1"/>
          </p:cNvSpPr>
          <p:nvPr/>
        </p:nvSpPr>
        <p:spPr bwMode="auto">
          <a:xfrm>
            <a:off x="1401763" y="4564063"/>
            <a:ext cx="161925" cy="350837"/>
          </a:xfrm>
          <a:prstGeom prst="rect">
            <a:avLst/>
          </a:prstGeom>
          <a:noFill/>
          <a:ln w="9525">
            <a:noFill/>
            <a:miter lim="800000"/>
            <a:headEnd/>
            <a:tailEnd/>
          </a:ln>
        </p:spPr>
        <p:txBody>
          <a:bodyPr wrap="none" lIns="0" tIns="0" rIns="0" bIns="0">
            <a:spAutoFit/>
          </a:bodyPr>
          <a:lstStyle/>
          <a:p>
            <a:pPr eaLnBrk="1" hangingPunct="1"/>
            <a:r>
              <a:rPr lang="en-US" sz="2300">
                <a:solidFill>
                  <a:srgbClr val="66FF33"/>
                </a:solidFill>
                <a:latin typeface="Arial" charset="0"/>
              </a:rPr>
              <a:t>–</a:t>
            </a:r>
            <a:endParaRPr lang="en-US" sz="2400">
              <a:solidFill>
                <a:srgbClr val="66FF33"/>
              </a:solidFill>
              <a:latin typeface="Times New Roman" pitchFamily="18" charset="0"/>
            </a:endParaRPr>
          </a:p>
        </p:txBody>
      </p:sp>
      <p:sp>
        <p:nvSpPr>
          <p:cNvPr id="171027" name="Rectangle 19"/>
          <p:cNvSpPr>
            <a:spLocks noChangeArrowheads="1"/>
          </p:cNvSpPr>
          <p:nvPr/>
        </p:nvSpPr>
        <p:spPr bwMode="auto">
          <a:xfrm>
            <a:off x="1673225" y="4554538"/>
            <a:ext cx="2751138" cy="350837"/>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fine up to Rs. 2 lakh</a:t>
            </a:r>
            <a:endParaRPr lang="en-US" sz="2400">
              <a:solidFill>
                <a:srgbClr val="66FF33"/>
              </a:solidFill>
              <a:latin typeface="Times New Roman" pitchFamily="18" charset="0"/>
            </a:endParaRPr>
          </a:p>
        </p:txBody>
      </p:sp>
      <p:sp>
        <p:nvSpPr>
          <p:cNvPr id="171028" name="Rectangle 20"/>
          <p:cNvSpPr>
            <a:spLocks noChangeArrowheads="1"/>
          </p:cNvSpPr>
          <p:nvPr/>
        </p:nvSpPr>
        <p:spPr bwMode="auto">
          <a:xfrm>
            <a:off x="968375" y="4959350"/>
            <a:ext cx="120650" cy="411163"/>
          </a:xfrm>
          <a:prstGeom prst="rect">
            <a:avLst/>
          </a:prstGeom>
          <a:noFill/>
          <a:ln w="9525">
            <a:noFill/>
            <a:miter lim="800000"/>
            <a:headEnd/>
            <a:tailEnd/>
          </a:ln>
        </p:spPr>
        <p:txBody>
          <a:bodyPr wrap="none" lIns="0" tIns="0" rIns="0" bIns="0">
            <a:spAutoFit/>
          </a:bodyPr>
          <a:lstStyle/>
          <a:p>
            <a:pPr eaLnBrk="1" hangingPunct="1"/>
            <a:r>
              <a:rPr lang="en-US" sz="2700">
                <a:solidFill>
                  <a:srgbClr val="66FF33"/>
                </a:solidFill>
                <a:latin typeface="Arial" charset="0"/>
              </a:rPr>
              <a:t>•</a:t>
            </a:r>
            <a:endParaRPr lang="en-US" sz="2400">
              <a:solidFill>
                <a:srgbClr val="66FF33"/>
              </a:solidFill>
              <a:latin typeface="Times New Roman" pitchFamily="18" charset="0"/>
            </a:endParaRPr>
          </a:p>
        </p:txBody>
      </p:sp>
      <p:sp>
        <p:nvSpPr>
          <p:cNvPr id="171029" name="Rectangle 21"/>
          <p:cNvSpPr>
            <a:spLocks noChangeArrowheads="1"/>
          </p:cNvSpPr>
          <p:nvPr/>
        </p:nvSpPr>
        <p:spPr bwMode="auto">
          <a:xfrm>
            <a:off x="1293813" y="4946650"/>
            <a:ext cx="4286250" cy="411163"/>
          </a:xfrm>
          <a:prstGeom prst="rect">
            <a:avLst/>
          </a:prstGeom>
          <a:noFill/>
          <a:ln w="9525">
            <a:noFill/>
            <a:miter lim="800000"/>
            <a:headEnd/>
            <a:tailEnd/>
          </a:ln>
        </p:spPr>
        <p:txBody>
          <a:bodyPr wrap="none" lIns="0" tIns="0" rIns="0" bIns="0">
            <a:spAutoFit/>
          </a:bodyPr>
          <a:lstStyle/>
          <a:p>
            <a:pPr eaLnBrk="1" hangingPunct="1"/>
            <a:r>
              <a:rPr lang="en-US" sz="2700" b="1">
                <a:solidFill>
                  <a:srgbClr val="66FF33"/>
                </a:solidFill>
                <a:latin typeface="Arial" charset="0"/>
              </a:rPr>
              <a:t>Cognizable, Non Bailable, </a:t>
            </a:r>
            <a:endParaRPr lang="en-US" sz="2400">
              <a:solidFill>
                <a:srgbClr val="66FF33"/>
              </a:solidFill>
              <a:latin typeface="Times New Roman" pitchFamily="18" charset="0"/>
            </a:endParaRPr>
          </a:p>
        </p:txBody>
      </p:sp>
      <p:sp>
        <p:nvSpPr>
          <p:cNvPr id="171068" name="Text Box 60"/>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A331BC93-C088-4A77-A119-E163D9488BC2}" type="slidenum">
              <a:rPr lang="en-US" sz="2400" baseline="-25000">
                <a:solidFill>
                  <a:srgbClr val="FFFF00"/>
                </a:solidFill>
                <a:latin typeface="Arial" charset="0"/>
              </a:rPr>
              <a:pPr algn="ctr" eaLnBrk="1" hangingPunct="1">
                <a:spcBef>
                  <a:spcPct val="50000"/>
                </a:spcBef>
              </a:pPr>
              <a:t>21</a:t>
            </a:fld>
            <a:endParaRPr lang="en-US" sz="2400" baseline="-25000">
              <a:solidFill>
                <a:srgbClr val="FFFF00"/>
              </a:solidFill>
              <a:latin typeface="Arial" charset="0"/>
            </a:endParaRPr>
          </a:p>
        </p:txBody>
      </p:sp>
      <p:sp>
        <p:nvSpPr>
          <p:cNvPr id="171076" name="Rectangle 68"/>
          <p:cNvSpPr>
            <a:spLocks noChangeArrowheads="1"/>
          </p:cNvSpPr>
          <p:nvPr/>
        </p:nvSpPr>
        <p:spPr bwMode="auto">
          <a:xfrm>
            <a:off x="1219200" y="5562600"/>
            <a:ext cx="5530850"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latin typeface="Arial" charset="0"/>
              </a:rPr>
              <a:t>Section 66 covers data theft aswell as data alteration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152400"/>
            <a:ext cx="7772400" cy="1066800"/>
          </a:xfrm>
        </p:spPr>
        <p:txBody>
          <a:bodyPr/>
          <a:lstStyle/>
          <a:p>
            <a:r>
              <a:rPr lang="en-AU">
                <a:solidFill>
                  <a:srgbClr val="99FF33"/>
                </a:solidFill>
              </a:rPr>
              <a:t>Sec. 67. Pornography</a:t>
            </a:r>
            <a:r>
              <a:rPr lang="en-AU"/>
              <a:t/>
            </a:r>
            <a:br>
              <a:rPr lang="en-AU"/>
            </a:br>
            <a:endParaRPr lang="en-AU"/>
          </a:p>
        </p:txBody>
      </p:sp>
      <p:sp>
        <p:nvSpPr>
          <p:cNvPr id="178179" name="Rectangle 3"/>
          <p:cNvSpPr>
            <a:spLocks noGrp="1" noChangeArrowheads="1"/>
          </p:cNvSpPr>
          <p:nvPr>
            <p:ph type="body" idx="1"/>
          </p:nvPr>
        </p:nvSpPr>
        <p:spPr>
          <a:xfrm>
            <a:off x="762000" y="914400"/>
            <a:ext cx="7772400" cy="5181600"/>
          </a:xfrm>
        </p:spPr>
        <p:txBody>
          <a:bodyPr/>
          <a:lstStyle/>
          <a:p>
            <a:pPr>
              <a:lnSpc>
                <a:spcPct val="90000"/>
              </a:lnSpc>
            </a:pPr>
            <a:r>
              <a:rPr lang="en-AU" sz="2400"/>
              <a:t>Ingredients</a:t>
            </a:r>
          </a:p>
          <a:p>
            <a:pPr lvl="1">
              <a:lnSpc>
                <a:spcPct val="90000"/>
              </a:lnSpc>
            </a:pPr>
            <a:r>
              <a:rPr lang="en-AU" sz="2000"/>
              <a:t>Publishing or transmitting or causing to be published </a:t>
            </a:r>
          </a:p>
          <a:p>
            <a:pPr lvl="1">
              <a:lnSpc>
                <a:spcPct val="90000"/>
              </a:lnSpc>
            </a:pPr>
            <a:r>
              <a:rPr lang="en-AU" sz="2000"/>
              <a:t>in the electronic form, </a:t>
            </a:r>
          </a:p>
          <a:p>
            <a:pPr lvl="1">
              <a:lnSpc>
                <a:spcPct val="90000"/>
              </a:lnSpc>
            </a:pPr>
            <a:r>
              <a:rPr lang="en-AU" sz="2000"/>
              <a:t>Obscene material</a:t>
            </a:r>
          </a:p>
          <a:p>
            <a:pPr>
              <a:lnSpc>
                <a:spcPct val="90000"/>
              </a:lnSpc>
            </a:pPr>
            <a:r>
              <a:rPr lang="en-AU" sz="2400"/>
              <a:t>Punishment</a:t>
            </a:r>
          </a:p>
          <a:p>
            <a:pPr lvl="1">
              <a:lnSpc>
                <a:spcPct val="90000"/>
              </a:lnSpc>
            </a:pPr>
            <a:r>
              <a:rPr lang="en-AU" sz="2000"/>
              <a:t>On first conviction</a:t>
            </a:r>
            <a:r>
              <a:rPr lang="en-AU" sz="2400"/>
              <a:t> </a:t>
            </a:r>
          </a:p>
          <a:p>
            <a:pPr lvl="2">
              <a:lnSpc>
                <a:spcPct val="90000"/>
              </a:lnSpc>
            </a:pPr>
            <a:r>
              <a:rPr lang="en-AU" sz="2000">
                <a:solidFill>
                  <a:srgbClr val="FFFF00"/>
                </a:solidFill>
              </a:rPr>
              <a:t>imprisonment of either description up to five years and </a:t>
            </a:r>
          </a:p>
          <a:p>
            <a:pPr lvl="2">
              <a:lnSpc>
                <a:spcPct val="90000"/>
              </a:lnSpc>
            </a:pPr>
            <a:r>
              <a:rPr lang="en-AU" sz="2000">
                <a:solidFill>
                  <a:srgbClr val="FFFF00"/>
                </a:solidFill>
              </a:rPr>
              <a:t>fine up to Rs. 1 lakh</a:t>
            </a:r>
          </a:p>
          <a:p>
            <a:pPr lvl="1">
              <a:lnSpc>
                <a:spcPct val="90000"/>
              </a:lnSpc>
            </a:pPr>
            <a:r>
              <a:rPr lang="en-AU" sz="2000"/>
              <a:t>On subsequent conviction </a:t>
            </a:r>
          </a:p>
          <a:p>
            <a:pPr lvl="2">
              <a:lnSpc>
                <a:spcPct val="90000"/>
              </a:lnSpc>
            </a:pPr>
            <a:r>
              <a:rPr lang="en-AU" sz="2000">
                <a:solidFill>
                  <a:srgbClr val="FFFF00"/>
                </a:solidFill>
              </a:rPr>
              <a:t>imprisonment of either description up to ten years and </a:t>
            </a:r>
          </a:p>
          <a:p>
            <a:pPr lvl="2">
              <a:lnSpc>
                <a:spcPct val="90000"/>
              </a:lnSpc>
            </a:pPr>
            <a:r>
              <a:rPr lang="en-AU" sz="2000">
                <a:solidFill>
                  <a:srgbClr val="FFFF00"/>
                </a:solidFill>
              </a:rPr>
              <a:t>fine up to Rs. 2 lakh</a:t>
            </a:r>
          </a:p>
          <a:p>
            <a:pPr>
              <a:lnSpc>
                <a:spcPct val="90000"/>
              </a:lnSpc>
            </a:pPr>
            <a:r>
              <a:rPr lang="en-AU" sz="2400"/>
              <a:t>Section covers</a:t>
            </a:r>
          </a:p>
          <a:p>
            <a:pPr lvl="1">
              <a:lnSpc>
                <a:spcPct val="90000"/>
              </a:lnSpc>
            </a:pPr>
            <a:r>
              <a:rPr lang="en-AU" sz="2000"/>
              <a:t>Internet Service Providers,</a:t>
            </a:r>
          </a:p>
          <a:p>
            <a:pPr lvl="1">
              <a:lnSpc>
                <a:spcPct val="90000"/>
              </a:lnSpc>
            </a:pPr>
            <a:r>
              <a:rPr lang="en-AU" sz="2000"/>
              <a:t>Search engines, </a:t>
            </a:r>
          </a:p>
          <a:p>
            <a:pPr lvl="1">
              <a:lnSpc>
                <a:spcPct val="90000"/>
              </a:lnSpc>
            </a:pPr>
            <a:r>
              <a:rPr lang="en-AU" sz="2000"/>
              <a:t>Pornographic websites</a:t>
            </a:r>
          </a:p>
          <a:p>
            <a:pPr>
              <a:lnSpc>
                <a:spcPct val="90000"/>
              </a:lnSpc>
            </a:pPr>
            <a:r>
              <a:rPr lang="en-AU" sz="2400"/>
              <a:t>Cognizable, Non-Bailable, JMIC/ Court of Sessions</a:t>
            </a:r>
          </a:p>
          <a:p>
            <a:pPr>
              <a:lnSpc>
                <a:spcPct val="90000"/>
              </a:lnSpc>
            </a:pPr>
            <a:endParaRPr lang="en-AU" sz="2400"/>
          </a:p>
          <a:p>
            <a:pPr lvl="2">
              <a:lnSpc>
                <a:spcPct val="90000"/>
              </a:lnSpc>
            </a:pPr>
            <a:endParaRPr lang="en-AU" sz="1800"/>
          </a:p>
          <a:p>
            <a:pPr>
              <a:lnSpc>
                <a:spcPct val="90000"/>
              </a:lnSpc>
            </a:pPr>
            <a:endParaRPr lang="en-AU" sz="28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5800" y="152400"/>
            <a:ext cx="7772400" cy="1066800"/>
          </a:xfrm>
        </p:spPr>
        <p:txBody>
          <a:bodyPr/>
          <a:lstStyle/>
          <a:p>
            <a:r>
              <a:rPr lang="en-AU" sz="4000">
                <a:solidFill>
                  <a:srgbClr val="99FF33"/>
                </a:solidFill>
              </a:rPr>
              <a:t>Sec 69: Decryption of information</a:t>
            </a:r>
          </a:p>
        </p:txBody>
      </p:sp>
      <p:sp>
        <p:nvSpPr>
          <p:cNvPr id="180227" name="Rectangle 3"/>
          <p:cNvSpPr>
            <a:spLocks noGrp="1" noChangeArrowheads="1"/>
          </p:cNvSpPr>
          <p:nvPr>
            <p:ph type="body" idx="1"/>
          </p:nvPr>
        </p:nvSpPr>
        <p:spPr>
          <a:xfrm>
            <a:off x="762000" y="1143000"/>
            <a:ext cx="7772400" cy="4876800"/>
          </a:xfrm>
        </p:spPr>
        <p:txBody>
          <a:bodyPr/>
          <a:lstStyle/>
          <a:p>
            <a:r>
              <a:rPr lang="en-AU" sz="2800"/>
              <a:t>Ingredients</a:t>
            </a:r>
          </a:p>
          <a:p>
            <a:pPr lvl="1"/>
            <a:r>
              <a:rPr lang="en-AU" sz="2400"/>
              <a:t>Controller issues order to Government agency to intercept any information transmitted through any computer resource. </a:t>
            </a:r>
          </a:p>
          <a:p>
            <a:pPr lvl="1"/>
            <a:r>
              <a:rPr lang="en-AU" sz="2400"/>
              <a:t>Order is issued in the interest of the</a:t>
            </a:r>
          </a:p>
          <a:p>
            <a:pPr lvl="2"/>
            <a:r>
              <a:rPr lang="en-AU" sz="2000"/>
              <a:t>sovereignty or integrity of India, </a:t>
            </a:r>
          </a:p>
          <a:p>
            <a:pPr lvl="2"/>
            <a:r>
              <a:rPr lang="en-AU" sz="2000"/>
              <a:t>the security of the State, </a:t>
            </a:r>
          </a:p>
          <a:p>
            <a:pPr lvl="2"/>
            <a:r>
              <a:rPr lang="en-AU" sz="2000"/>
              <a:t>friendly relations with foreign States,  </a:t>
            </a:r>
          </a:p>
          <a:p>
            <a:pPr lvl="2"/>
            <a:r>
              <a:rPr lang="en-AU" sz="2000"/>
              <a:t>public order or </a:t>
            </a:r>
          </a:p>
          <a:p>
            <a:pPr lvl="2"/>
            <a:r>
              <a:rPr lang="en-AU" sz="2000"/>
              <a:t>preventing incitement for commission of a cognizable offence</a:t>
            </a:r>
          </a:p>
          <a:p>
            <a:pPr lvl="1"/>
            <a:r>
              <a:rPr lang="en-AU" sz="2400"/>
              <a:t>Person in charge of the computer resource fails to extend all facilities and technical assistance to decrypt the information-punishment upto 7 years.</a:t>
            </a:r>
          </a:p>
          <a:p>
            <a:endParaRPr lang="en-AU" sz="2800"/>
          </a:p>
          <a:p>
            <a:endParaRPr lang="en-AU" sz="2800"/>
          </a:p>
          <a:p>
            <a:pPr lvl="1"/>
            <a:endParaRPr lang="en-AU" sz="24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0" y="152400"/>
            <a:ext cx="7772400" cy="1066800"/>
          </a:xfrm>
        </p:spPr>
        <p:txBody>
          <a:bodyPr/>
          <a:lstStyle/>
          <a:p>
            <a:r>
              <a:rPr lang="en-AU">
                <a:solidFill>
                  <a:srgbClr val="99FF33"/>
                </a:solidFill>
              </a:rPr>
              <a:t>Sec 70 Protected System</a:t>
            </a:r>
          </a:p>
        </p:txBody>
      </p:sp>
      <p:sp>
        <p:nvSpPr>
          <p:cNvPr id="182275" name="Rectangle 3"/>
          <p:cNvSpPr>
            <a:spLocks noGrp="1" noChangeArrowheads="1"/>
          </p:cNvSpPr>
          <p:nvPr>
            <p:ph type="body" idx="1"/>
          </p:nvPr>
        </p:nvSpPr>
        <p:spPr>
          <a:xfrm>
            <a:off x="762000" y="1295400"/>
            <a:ext cx="7772400" cy="4191000"/>
          </a:xfrm>
        </p:spPr>
        <p:txBody>
          <a:bodyPr/>
          <a:lstStyle/>
          <a:p>
            <a:pPr>
              <a:lnSpc>
                <a:spcPct val="90000"/>
              </a:lnSpc>
            </a:pPr>
            <a:r>
              <a:rPr lang="en-AU" sz="2800"/>
              <a:t>Ingredients</a:t>
            </a:r>
          </a:p>
          <a:p>
            <a:pPr lvl="1">
              <a:lnSpc>
                <a:spcPct val="90000"/>
              </a:lnSpc>
            </a:pPr>
            <a:r>
              <a:rPr lang="en-AU" sz="2400"/>
              <a:t>Securing unauthorised access or attempting to secure unauthorised access</a:t>
            </a:r>
          </a:p>
          <a:p>
            <a:pPr lvl="1">
              <a:lnSpc>
                <a:spcPct val="90000"/>
              </a:lnSpc>
            </a:pPr>
            <a:r>
              <a:rPr lang="en-AU" sz="2400"/>
              <a:t>to ‘protected system’</a:t>
            </a:r>
          </a:p>
          <a:p>
            <a:pPr>
              <a:lnSpc>
                <a:spcPct val="90000"/>
              </a:lnSpc>
            </a:pPr>
            <a:r>
              <a:rPr lang="en-AU" sz="2800"/>
              <a:t>Acts covered by this section:</a:t>
            </a:r>
          </a:p>
          <a:p>
            <a:pPr lvl="1">
              <a:lnSpc>
                <a:spcPct val="90000"/>
              </a:lnSpc>
            </a:pPr>
            <a:r>
              <a:rPr lang="en-AU" sz="2400"/>
              <a:t>Switching computer on / off </a:t>
            </a:r>
          </a:p>
          <a:p>
            <a:pPr lvl="1">
              <a:lnSpc>
                <a:spcPct val="90000"/>
              </a:lnSpc>
            </a:pPr>
            <a:r>
              <a:rPr lang="en-AU" sz="2400"/>
              <a:t>Using installed software / hardware</a:t>
            </a:r>
          </a:p>
          <a:p>
            <a:pPr lvl="1">
              <a:lnSpc>
                <a:spcPct val="90000"/>
              </a:lnSpc>
            </a:pPr>
            <a:r>
              <a:rPr lang="en-AU" sz="2400"/>
              <a:t>Installing software / hardware</a:t>
            </a:r>
          </a:p>
          <a:p>
            <a:pPr lvl="1">
              <a:lnSpc>
                <a:spcPct val="90000"/>
              </a:lnSpc>
            </a:pPr>
            <a:r>
              <a:rPr lang="en-AU" sz="2400"/>
              <a:t>Port scanning</a:t>
            </a:r>
          </a:p>
          <a:p>
            <a:pPr>
              <a:lnSpc>
                <a:spcPct val="90000"/>
              </a:lnSpc>
            </a:pPr>
            <a:r>
              <a:rPr lang="en-AU" sz="2800"/>
              <a:t>Punishment</a:t>
            </a:r>
          </a:p>
          <a:p>
            <a:pPr lvl="1">
              <a:lnSpc>
                <a:spcPct val="90000"/>
              </a:lnSpc>
            </a:pPr>
            <a:r>
              <a:rPr lang="en-AU" sz="2400">
                <a:solidFill>
                  <a:srgbClr val="FFFF00"/>
                </a:solidFill>
              </a:rPr>
              <a:t>Imprisonment up to 10 years and fine</a:t>
            </a:r>
          </a:p>
          <a:p>
            <a:pPr>
              <a:lnSpc>
                <a:spcPct val="90000"/>
              </a:lnSpc>
            </a:pPr>
            <a:r>
              <a:rPr lang="en-AU" sz="2400"/>
              <a:t>Cognizable, Non-Bailable, Court of Sessions</a:t>
            </a:r>
            <a:endParaRPr lang="en-AU" sz="2800"/>
          </a:p>
          <a:p>
            <a:pPr>
              <a:lnSpc>
                <a:spcPct val="90000"/>
              </a:lnSpc>
            </a:pPr>
            <a:endParaRPr lang="en-AU" sz="2800"/>
          </a:p>
          <a:p>
            <a:pPr>
              <a:lnSpc>
                <a:spcPct val="90000"/>
              </a:lnSpc>
            </a:pPr>
            <a:endParaRPr lang="en-AU" sz="2800"/>
          </a:p>
          <a:p>
            <a:pPr>
              <a:lnSpc>
                <a:spcPct val="90000"/>
              </a:lnSpc>
            </a:pPr>
            <a:endParaRPr lang="en-AU" sz="2800"/>
          </a:p>
          <a:p>
            <a:pPr>
              <a:lnSpc>
                <a:spcPct val="90000"/>
              </a:lnSpc>
              <a:buFont typeface="Wingdings" pitchFamily="2" charset="2"/>
              <a:buNone/>
            </a:pPr>
            <a:endParaRPr lang="en-AU" sz="28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6" name="Rectangle 16"/>
          <p:cNvSpPr>
            <a:spLocks noGrp="1" noChangeArrowheads="1"/>
          </p:cNvSpPr>
          <p:nvPr>
            <p:ph type="title"/>
          </p:nvPr>
        </p:nvSpPr>
        <p:spPr/>
        <p:txBody>
          <a:bodyPr/>
          <a:lstStyle/>
          <a:p>
            <a:r>
              <a:rPr lang="en-US"/>
              <a:t>Cyber crimes punishable under various Indian laws</a:t>
            </a:r>
          </a:p>
        </p:txBody>
      </p:sp>
      <p:sp>
        <p:nvSpPr>
          <p:cNvPr id="158723" name="Rectangle 3"/>
          <p:cNvSpPr>
            <a:spLocks noGrp="1" noChangeArrowheads="1"/>
          </p:cNvSpPr>
          <p:nvPr>
            <p:ph type="body" idx="1"/>
          </p:nvPr>
        </p:nvSpPr>
        <p:spPr/>
        <p:txBody>
          <a:bodyPr/>
          <a:lstStyle/>
          <a:p>
            <a:pPr>
              <a:lnSpc>
                <a:spcPct val="80000"/>
              </a:lnSpc>
            </a:pPr>
            <a:r>
              <a:rPr lang="en-US" sz="1400">
                <a:effectLst/>
              </a:rPr>
              <a:t>Sending pornographic or </a:t>
            </a:r>
            <a:r>
              <a:rPr lang="en-US" sz="1400">
                <a:solidFill>
                  <a:schemeClr val="folHlink"/>
                </a:solidFill>
                <a:effectLst/>
              </a:rPr>
              <a:t>obscene emails</a:t>
            </a:r>
            <a:r>
              <a:rPr lang="en-US" sz="1400">
                <a:effectLst/>
              </a:rPr>
              <a:t> are punishable under Section 67 of the IT Act.</a:t>
            </a:r>
          </a:p>
          <a:p>
            <a:pPr>
              <a:lnSpc>
                <a:spcPct val="80000"/>
              </a:lnSpc>
              <a:buFont typeface="Wingdings" pitchFamily="2" charset="2"/>
              <a:buNone/>
            </a:pPr>
            <a:endParaRPr lang="en-US" sz="1400">
              <a:effectLst/>
            </a:endParaRPr>
          </a:p>
          <a:p>
            <a:pPr>
              <a:lnSpc>
                <a:spcPct val="80000"/>
              </a:lnSpc>
            </a:pPr>
            <a:r>
              <a:rPr lang="en-US" sz="1400">
                <a:effectLst/>
              </a:rPr>
              <a:t>An offence under this section is punishable on first conviction with imprisonment for a term,	which may extend to five years and with fine,	which may extend to One lakh rupees.</a:t>
            </a:r>
          </a:p>
          <a:p>
            <a:pPr>
              <a:lnSpc>
                <a:spcPct val="80000"/>
              </a:lnSpc>
              <a:buFont typeface="Wingdings" pitchFamily="2" charset="2"/>
              <a:buNone/>
            </a:pPr>
            <a:r>
              <a:rPr lang="en-US" sz="1400">
                <a:effectLst/>
              </a:rPr>
              <a:t>      </a:t>
            </a:r>
          </a:p>
          <a:p>
            <a:pPr>
              <a:lnSpc>
                <a:spcPct val="80000"/>
              </a:lnSpc>
            </a:pPr>
            <a:r>
              <a:rPr lang="en-US" sz="1400">
                <a:effectLst/>
              </a:rPr>
              <a:t> In the event of a second or subsequent conviction the recommended punishment is imprisonment for a term, which may extend to ten years and also with fine which may extend to Two lakh rupees.</a:t>
            </a:r>
          </a:p>
          <a:p>
            <a:pPr>
              <a:lnSpc>
                <a:spcPct val="80000"/>
              </a:lnSpc>
              <a:buFont typeface="Wingdings" pitchFamily="2" charset="2"/>
              <a:buNone/>
            </a:pPr>
            <a:endParaRPr lang="en-US" sz="1400">
              <a:effectLst/>
            </a:endParaRPr>
          </a:p>
          <a:p>
            <a:pPr>
              <a:lnSpc>
                <a:spcPct val="80000"/>
              </a:lnSpc>
            </a:pPr>
            <a:r>
              <a:rPr lang="en-US" sz="1400">
                <a:solidFill>
                  <a:schemeClr val="folHlink"/>
                </a:solidFill>
                <a:effectLst/>
              </a:rPr>
              <a:t>Emails that are defamatory</a:t>
            </a:r>
            <a:r>
              <a:rPr lang="en-US" sz="1400">
                <a:effectLst/>
              </a:rPr>
              <a:t> in nature are 	punishable under Section 500 of the Indian Penal	Code (IPC), which recommends an imprisonment of upto two years or a fine or both.</a:t>
            </a:r>
          </a:p>
          <a:p>
            <a:pPr>
              <a:lnSpc>
                <a:spcPct val="80000"/>
              </a:lnSpc>
              <a:buFont typeface="Wingdings" pitchFamily="2" charset="2"/>
              <a:buNone/>
            </a:pPr>
            <a:endParaRPr lang="en-US" sz="1400">
              <a:effectLst/>
            </a:endParaRPr>
          </a:p>
          <a:p>
            <a:pPr>
              <a:lnSpc>
                <a:spcPct val="80000"/>
              </a:lnSpc>
            </a:pPr>
            <a:r>
              <a:rPr lang="en-US" sz="1400">
                <a:solidFill>
                  <a:schemeClr val="folHlink"/>
                </a:solidFill>
                <a:effectLst/>
              </a:rPr>
              <a:t>Threatening emails</a:t>
            </a:r>
            <a:r>
              <a:rPr lang="en-US" sz="1400">
                <a:effectLst/>
              </a:rPr>
              <a:t> are punishable under the provisions of the IPC pertaining to criminal intimidation, insult and annoyance (Chapter XXII), extortion (Chapter XVII)</a:t>
            </a:r>
          </a:p>
          <a:p>
            <a:pPr>
              <a:lnSpc>
                <a:spcPct val="80000"/>
              </a:lnSpc>
            </a:pPr>
            <a:endParaRPr lang="en-US" sz="1400">
              <a:effectLst/>
            </a:endParaRPr>
          </a:p>
          <a:p>
            <a:pPr>
              <a:lnSpc>
                <a:spcPct val="80000"/>
              </a:lnSpc>
            </a:pPr>
            <a:r>
              <a:rPr lang="en-US" sz="1400" b="1">
                <a:solidFill>
                  <a:schemeClr val="folHlink"/>
                </a:solidFill>
                <a:effectLst/>
              </a:rPr>
              <a:t>Email spoofing</a:t>
            </a:r>
          </a:p>
          <a:p>
            <a:pPr>
              <a:lnSpc>
                <a:spcPct val="80000"/>
              </a:lnSpc>
              <a:buFont typeface="Wingdings" pitchFamily="2" charset="2"/>
              <a:buNone/>
            </a:pPr>
            <a:r>
              <a:rPr lang="en-US" sz="1400">
                <a:solidFill>
                  <a:schemeClr val="folHlink"/>
                </a:solidFill>
                <a:effectLst/>
              </a:rPr>
              <a:t>	</a:t>
            </a:r>
            <a:r>
              <a:rPr lang="en-US" sz="1400">
                <a:effectLst/>
              </a:rPr>
              <a:t>Email spoofing is covered under provisions of the IPC relating to</a:t>
            </a:r>
          </a:p>
          <a:p>
            <a:pPr>
              <a:lnSpc>
                <a:spcPct val="80000"/>
              </a:lnSpc>
              <a:buFont typeface="Wingdings" pitchFamily="2" charset="2"/>
              <a:buNone/>
            </a:pPr>
            <a:r>
              <a:rPr lang="en-US" sz="1400">
                <a:effectLst/>
              </a:rPr>
              <a:t>	fraud, cheating by personation (Chapter XVII), forgery (Chapter XVIII)</a:t>
            </a:r>
          </a:p>
          <a:p>
            <a:pPr>
              <a:lnSpc>
                <a:spcPct val="80000"/>
              </a:lnSpc>
              <a:buFont typeface="Wingdings" pitchFamily="2" charset="2"/>
              <a:buNone/>
            </a:pPr>
            <a:endParaRPr lang="en-US" sz="1400">
              <a:effectLst/>
            </a:endParaRPr>
          </a:p>
          <a:p>
            <a:pPr>
              <a:lnSpc>
                <a:spcPct val="80000"/>
              </a:lnSpc>
              <a:buFont typeface="Wingdings" pitchFamily="2" charset="2"/>
              <a:buNone/>
            </a:pP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346" name="Group 2"/>
          <p:cNvGrpSpPr>
            <a:grpSpLocks/>
          </p:cNvGrpSpPr>
          <p:nvPr/>
        </p:nvGrpSpPr>
        <p:grpSpPr bwMode="auto">
          <a:xfrm>
            <a:off x="990600" y="1752600"/>
            <a:ext cx="7477125" cy="4148138"/>
            <a:chOff x="548" y="1042"/>
            <a:chExt cx="4710" cy="2613"/>
          </a:xfrm>
        </p:grpSpPr>
        <p:sp>
          <p:nvSpPr>
            <p:cNvPr id="185347" name="Rectangle 3"/>
            <p:cNvSpPr>
              <a:spLocks noChangeArrowheads="1"/>
            </p:cNvSpPr>
            <p:nvPr/>
          </p:nvSpPr>
          <p:spPr bwMode="auto">
            <a:xfrm>
              <a:off x="3638" y="3323"/>
              <a:ext cx="1612" cy="324"/>
            </a:xfrm>
            <a:prstGeom prst="rect">
              <a:avLst/>
            </a:prstGeom>
            <a:noFill/>
            <a:ln w="9525">
              <a:noFill/>
              <a:miter lim="800000"/>
              <a:headEnd/>
              <a:tailEnd/>
            </a:ln>
          </p:spPr>
          <p:txBody>
            <a:bodyPr/>
            <a:lstStyle/>
            <a:p>
              <a:endParaRPr lang="en-IN"/>
            </a:p>
          </p:txBody>
        </p:sp>
        <p:sp>
          <p:nvSpPr>
            <p:cNvPr id="185348" name="Rectangle 4"/>
            <p:cNvSpPr>
              <a:spLocks noChangeArrowheads="1"/>
            </p:cNvSpPr>
            <p:nvPr/>
          </p:nvSpPr>
          <p:spPr bwMode="auto">
            <a:xfrm>
              <a:off x="3694" y="3356"/>
              <a:ext cx="677"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Arms Act</a:t>
              </a:r>
              <a:endParaRPr lang="en-US" sz="2400">
                <a:solidFill>
                  <a:srgbClr val="66FF33"/>
                </a:solidFill>
                <a:latin typeface="Times New Roman" pitchFamily="18" charset="0"/>
              </a:endParaRPr>
            </a:p>
          </p:txBody>
        </p:sp>
        <p:sp>
          <p:nvSpPr>
            <p:cNvPr id="185349" name="Rectangle 5"/>
            <p:cNvSpPr>
              <a:spLocks noChangeArrowheads="1"/>
            </p:cNvSpPr>
            <p:nvPr/>
          </p:nvSpPr>
          <p:spPr bwMode="auto">
            <a:xfrm>
              <a:off x="556" y="3323"/>
              <a:ext cx="3084" cy="324"/>
            </a:xfrm>
            <a:prstGeom prst="rect">
              <a:avLst/>
            </a:prstGeom>
            <a:noFill/>
            <a:ln w="9525">
              <a:noFill/>
              <a:miter lim="800000"/>
              <a:headEnd/>
              <a:tailEnd/>
            </a:ln>
          </p:spPr>
          <p:txBody>
            <a:bodyPr/>
            <a:lstStyle/>
            <a:p>
              <a:endParaRPr lang="en-IN"/>
            </a:p>
          </p:txBody>
        </p:sp>
        <p:sp>
          <p:nvSpPr>
            <p:cNvPr id="185350" name="Rectangle 6"/>
            <p:cNvSpPr>
              <a:spLocks noChangeArrowheads="1"/>
            </p:cNvSpPr>
            <p:nvPr/>
          </p:nvSpPr>
          <p:spPr bwMode="auto">
            <a:xfrm>
              <a:off x="612" y="3356"/>
              <a:ext cx="1429"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Online sale of Arms</a:t>
              </a:r>
              <a:endParaRPr lang="en-US" sz="2400">
                <a:solidFill>
                  <a:srgbClr val="66FF33"/>
                </a:solidFill>
                <a:latin typeface="Times New Roman" pitchFamily="18" charset="0"/>
              </a:endParaRPr>
            </a:p>
          </p:txBody>
        </p:sp>
        <p:sp>
          <p:nvSpPr>
            <p:cNvPr id="185351" name="Rectangle 7"/>
            <p:cNvSpPr>
              <a:spLocks noChangeArrowheads="1"/>
            </p:cNvSpPr>
            <p:nvPr/>
          </p:nvSpPr>
          <p:spPr bwMode="auto">
            <a:xfrm>
              <a:off x="3638" y="3001"/>
              <a:ext cx="1612" cy="324"/>
            </a:xfrm>
            <a:prstGeom prst="rect">
              <a:avLst/>
            </a:prstGeom>
            <a:noFill/>
            <a:ln w="9525">
              <a:noFill/>
              <a:miter lim="800000"/>
              <a:headEnd/>
              <a:tailEnd/>
            </a:ln>
          </p:spPr>
          <p:txBody>
            <a:bodyPr/>
            <a:lstStyle/>
            <a:p>
              <a:endParaRPr lang="en-IN"/>
            </a:p>
          </p:txBody>
        </p:sp>
        <p:sp>
          <p:nvSpPr>
            <p:cNvPr id="185352" name="Rectangle 8"/>
            <p:cNvSpPr>
              <a:spLocks noChangeArrowheads="1"/>
            </p:cNvSpPr>
            <p:nvPr/>
          </p:nvSpPr>
          <p:spPr bwMode="auto">
            <a:xfrm>
              <a:off x="3694" y="3034"/>
              <a:ext cx="905"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383 IPC</a:t>
              </a:r>
              <a:endParaRPr lang="en-US" sz="2400">
                <a:solidFill>
                  <a:srgbClr val="66FF33"/>
                </a:solidFill>
                <a:latin typeface="Times New Roman" pitchFamily="18" charset="0"/>
              </a:endParaRPr>
            </a:p>
          </p:txBody>
        </p:sp>
        <p:sp>
          <p:nvSpPr>
            <p:cNvPr id="185353" name="Rectangle 9"/>
            <p:cNvSpPr>
              <a:spLocks noChangeArrowheads="1"/>
            </p:cNvSpPr>
            <p:nvPr/>
          </p:nvSpPr>
          <p:spPr bwMode="auto">
            <a:xfrm>
              <a:off x="556" y="3001"/>
              <a:ext cx="3084" cy="324"/>
            </a:xfrm>
            <a:prstGeom prst="rect">
              <a:avLst/>
            </a:prstGeom>
            <a:noFill/>
            <a:ln w="9525">
              <a:noFill/>
              <a:miter lim="800000"/>
              <a:headEnd/>
              <a:tailEnd/>
            </a:ln>
          </p:spPr>
          <p:txBody>
            <a:bodyPr/>
            <a:lstStyle/>
            <a:p>
              <a:endParaRPr lang="en-IN"/>
            </a:p>
          </p:txBody>
        </p:sp>
        <p:sp>
          <p:nvSpPr>
            <p:cNvPr id="185354" name="Rectangle 10"/>
            <p:cNvSpPr>
              <a:spLocks noChangeArrowheads="1"/>
            </p:cNvSpPr>
            <p:nvPr/>
          </p:nvSpPr>
          <p:spPr bwMode="auto">
            <a:xfrm>
              <a:off x="612" y="3034"/>
              <a:ext cx="321"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Web</a:t>
              </a:r>
              <a:endParaRPr lang="en-US" sz="2400">
                <a:solidFill>
                  <a:srgbClr val="66FF33"/>
                </a:solidFill>
                <a:latin typeface="Times New Roman" pitchFamily="18" charset="0"/>
              </a:endParaRPr>
            </a:p>
          </p:txBody>
        </p:sp>
        <p:sp>
          <p:nvSpPr>
            <p:cNvPr id="185355" name="Rectangle 11"/>
            <p:cNvSpPr>
              <a:spLocks noChangeArrowheads="1"/>
            </p:cNvSpPr>
            <p:nvPr/>
          </p:nvSpPr>
          <p:spPr bwMode="auto">
            <a:xfrm>
              <a:off x="934" y="3034"/>
              <a:ext cx="51"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t>
              </a:r>
              <a:endParaRPr lang="en-US" sz="2400">
                <a:solidFill>
                  <a:srgbClr val="66FF33"/>
                </a:solidFill>
                <a:latin typeface="Times New Roman" pitchFamily="18" charset="0"/>
              </a:endParaRPr>
            </a:p>
          </p:txBody>
        </p:sp>
        <p:sp>
          <p:nvSpPr>
            <p:cNvPr id="185356" name="Rectangle 12"/>
            <p:cNvSpPr>
              <a:spLocks noChangeArrowheads="1"/>
            </p:cNvSpPr>
            <p:nvPr/>
          </p:nvSpPr>
          <p:spPr bwMode="auto">
            <a:xfrm>
              <a:off x="985" y="3034"/>
              <a:ext cx="568"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Jacking</a:t>
              </a:r>
              <a:endParaRPr lang="en-US" sz="2400">
                <a:solidFill>
                  <a:srgbClr val="66FF33"/>
                </a:solidFill>
                <a:latin typeface="Times New Roman" pitchFamily="18" charset="0"/>
              </a:endParaRPr>
            </a:p>
          </p:txBody>
        </p:sp>
        <p:sp>
          <p:nvSpPr>
            <p:cNvPr id="185357" name="Rectangle 13"/>
            <p:cNvSpPr>
              <a:spLocks noChangeArrowheads="1"/>
            </p:cNvSpPr>
            <p:nvPr/>
          </p:nvSpPr>
          <p:spPr bwMode="auto">
            <a:xfrm>
              <a:off x="3638" y="2679"/>
              <a:ext cx="1612" cy="324"/>
            </a:xfrm>
            <a:prstGeom prst="rect">
              <a:avLst/>
            </a:prstGeom>
            <a:noFill/>
            <a:ln w="9525">
              <a:noFill/>
              <a:miter lim="800000"/>
              <a:headEnd/>
              <a:tailEnd/>
            </a:ln>
          </p:spPr>
          <p:txBody>
            <a:bodyPr/>
            <a:lstStyle/>
            <a:p>
              <a:endParaRPr lang="en-IN"/>
            </a:p>
          </p:txBody>
        </p:sp>
        <p:sp>
          <p:nvSpPr>
            <p:cNvPr id="185358" name="Rectangle 14"/>
            <p:cNvSpPr>
              <a:spLocks noChangeArrowheads="1"/>
            </p:cNvSpPr>
            <p:nvPr/>
          </p:nvSpPr>
          <p:spPr bwMode="auto">
            <a:xfrm>
              <a:off x="3694" y="2712"/>
              <a:ext cx="710"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NDPS Act</a:t>
              </a:r>
              <a:endParaRPr lang="en-US" sz="2400">
                <a:solidFill>
                  <a:srgbClr val="66FF33"/>
                </a:solidFill>
                <a:latin typeface="Times New Roman" pitchFamily="18" charset="0"/>
              </a:endParaRPr>
            </a:p>
          </p:txBody>
        </p:sp>
        <p:sp>
          <p:nvSpPr>
            <p:cNvPr id="185359" name="Rectangle 15"/>
            <p:cNvSpPr>
              <a:spLocks noChangeArrowheads="1"/>
            </p:cNvSpPr>
            <p:nvPr/>
          </p:nvSpPr>
          <p:spPr bwMode="auto">
            <a:xfrm>
              <a:off x="556" y="2679"/>
              <a:ext cx="3084" cy="324"/>
            </a:xfrm>
            <a:prstGeom prst="rect">
              <a:avLst/>
            </a:prstGeom>
            <a:noFill/>
            <a:ln w="9525">
              <a:noFill/>
              <a:miter lim="800000"/>
              <a:headEnd/>
              <a:tailEnd/>
            </a:ln>
          </p:spPr>
          <p:txBody>
            <a:bodyPr/>
            <a:lstStyle/>
            <a:p>
              <a:endParaRPr lang="en-IN"/>
            </a:p>
          </p:txBody>
        </p:sp>
        <p:sp>
          <p:nvSpPr>
            <p:cNvPr id="185360" name="Rectangle 16"/>
            <p:cNvSpPr>
              <a:spLocks noChangeArrowheads="1"/>
            </p:cNvSpPr>
            <p:nvPr/>
          </p:nvSpPr>
          <p:spPr bwMode="auto">
            <a:xfrm>
              <a:off x="612" y="2712"/>
              <a:ext cx="1480"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Online sale of Drugs</a:t>
              </a:r>
              <a:endParaRPr lang="en-US" sz="2400">
                <a:solidFill>
                  <a:srgbClr val="66FF33"/>
                </a:solidFill>
                <a:latin typeface="Times New Roman" pitchFamily="18" charset="0"/>
              </a:endParaRPr>
            </a:p>
          </p:txBody>
        </p:sp>
        <p:sp>
          <p:nvSpPr>
            <p:cNvPr id="185361" name="Rectangle 17"/>
            <p:cNvSpPr>
              <a:spLocks noChangeArrowheads="1"/>
            </p:cNvSpPr>
            <p:nvPr/>
          </p:nvSpPr>
          <p:spPr bwMode="auto">
            <a:xfrm>
              <a:off x="3638" y="2311"/>
              <a:ext cx="1612" cy="370"/>
            </a:xfrm>
            <a:prstGeom prst="rect">
              <a:avLst/>
            </a:prstGeom>
            <a:noFill/>
            <a:ln w="9525">
              <a:noFill/>
              <a:miter lim="800000"/>
              <a:headEnd/>
              <a:tailEnd/>
            </a:ln>
          </p:spPr>
          <p:txBody>
            <a:bodyPr/>
            <a:lstStyle/>
            <a:p>
              <a:endParaRPr lang="en-IN"/>
            </a:p>
          </p:txBody>
        </p:sp>
        <p:sp>
          <p:nvSpPr>
            <p:cNvPr id="185362" name="Rectangle 18"/>
            <p:cNvSpPr>
              <a:spLocks noChangeArrowheads="1"/>
            </p:cNvSpPr>
            <p:nvPr/>
          </p:nvSpPr>
          <p:spPr bwMode="auto">
            <a:xfrm>
              <a:off x="3694" y="2344"/>
              <a:ext cx="1541"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416, 417, 463 IPC</a:t>
              </a:r>
              <a:endParaRPr lang="en-US" sz="2400">
                <a:solidFill>
                  <a:srgbClr val="66FF33"/>
                </a:solidFill>
                <a:latin typeface="Times New Roman" pitchFamily="18" charset="0"/>
              </a:endParaRPr>
            </a:p>
          </p:txBody>
        </p:sp>
        <p:sp>
          <p:nvSpPr>
            <p:cNvPr id="185363" name="Rectangle 19"/>
            <p:cNvSpPr>
              <a:spLocks noChangeArrowheads="1"/>
            </p:cNvSpPr>
            <p:nvPr/>
          </p:nvSpPr>
          <p:spPr bwMode="auto">
            <a:xfrm>
              <a:off x="556" y="2311"/>
              <a:ext cx="3084" cy="370"/>
            </a:xfrm>
            <a:prstGeom prst="rect">
              <a:avLst/>
            </a:prstGeom>
            <a:noFill/>
            <a:ln w="9525">
              <a:noFill/>
              <a:miter lim="800000"/>
              <a:headEnd/>
              <a:tailEnd/>
            </a:ln>
          </p:spPr>
          <p:txBody>
            <a:bodyPr/>
            <a:lstStyle/>
            <a:p>
              <a:endParaRPr lang="en-IN"/>
            </a:p>
          </p:txBody>
        </p:sp>
        <p:sp>
          <p:nvSpPr>
            <p:cNvPr id="185364" name="Rectangle 20"/>
            <p:cNvSpPr>
              <a:spLocks noChangeArrowheads="1"/>
            </p:cNvSpPr>
            <p:nvPr/>
          </p:nvSpPr>
          <p:spPr bwMode="auto">
            <a:xfrm>
              <a:off x="612" y="2344"/>
              <a:ext cx="1090"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Email spoofing</a:t>
              </a:r>
              <a:endParaRPr lang="en-US" sz="2400">
                <a:solidFill>
                  <a:srgbClr val="66FF33"/>
                </a:solidFill>
                <a:latin typeface="Times New Roman" pitchFamily="18" charset="0"/>
              </a:endParaRPr>
            </a:p>
          </p:txBody>
        </p:sp>
        <p:sp>
          <p:nvSpPr>
            <p:cNvPr id="185365" name="Rectangle 21"/>
            <p:cNvSpPr>
              <a:spLocks noChangeArrowheads="1"/>
            </p:cNvSpPr>
            <p:nvPr/>
          </p:nvSpPr>
          <p:spPr bwMode="auto">
            <a:xfrm>
              <a:off x="3638" y="2035"/>
              <a:ext cx="1612" cy="278"/>
            </a:xfrm>
            <a:prstGeom prst="rect">
              <a:avLst/>
            </a:prstGeom>
            <a:noFill/>
            <a:ln w="9525">
              <a:noFill/>
              <a:miter lim="800000"/>
              <a:headEnd/>
              <a:tailEnd/>
            </a:ln>
          </p:spPr>
          <p:txBody>
            <a:bodyPr/>
            <a:lstStyle/>
            <a:p>
              <a:endParaRPr lang="en-IN"/>
            </a:p>
          </p:txBody>
        </p:sp>
        <p:sp>
          <p:nvSpPr>
            <p:cNvPr id="185366" name="Rectangle 22"/>
            <p:cNvSpPr>
              <a:spLocks noChangeArrowheads="1"/>
            </p:cNvSpPr>
            <p:nvPr/>
          </p:nvSpPr>
          <p:spPr bwMode="auto">
            <a:xfrm>
              <a:off x="3694" y="2068"/>
              <a:ext cx="863"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420 IPC</a:t>
              </a:r>
              <a:endParaRPr lang="en-US" sz="2400">
                <a:solidFill>
                  <a:srgbClr val="66FF33"/>
                </a:solidFill>
                <a:latin typeface="Times New Roman" pitchFamily="18" charset="0"/>
              </a:endParaRPr>
            </a:p>
          </p:txBody>
        </p:sp>
        <p:sp>
          <p:nvSpPr>
            <p:cNvPr id="185367" name="Rectangle 23"/>
            <p:cNvSpPr>
              <a:spLocks noChangeArrowheads="1"/>
            </p:cNvSpPr>
            <p:nvPr/>
          </p:nvSpPr>
          <p:spPr bwMode="auto">
            <a:xfrm>
              <a:off x="556" y="2035"/>
              <a:ext cx="3084" cy="278"/>
            </a:xfrm>
            <a:prstGeom prst="rect">
              <a:avLst/>
            </a:prstGeom>
            <a:noFill/>
            <a:ln w="9525">
              <a:noFill/>
              <a:miter lim="800000"/>
              <a:headEnd/>
              <a:tailEnd/>
            </a:ln>
          </p:spPr>
          <p:txBody>
            <a:bodyPr/>
            <a:lstStyle/>
            <a:p>
              <a:endParaRPr lang="en-IN"/>
            </a:p>
          </p:txBody>
        </p:sp>
        <p:sp>
          <p:nvSpPr>
            <p:cNvPr id="185368" name="Rectangle 24"/>
            <p:cNvSpPr>
              <a:spLocks noChangeArrowheads="1"/>
            </p:cNvSpPr>
            <p:nvPr/>
          </p:nvSpPr>
          <p:spPr bwMode="auto">
            <a:xfrm>
              <a:off x="612" y="2068"/>
              <a:ext cx="2159"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Bogus websites, cyber frauds</a:t>
              </a:r>
              <a:endParaRPr lang="en-US" sz="2400">
                <a:solidFill>
                  <a:srgbClr val="66FF33"/>
                </a:solidFill>
                <a:latin typeface="Times New Roman" pitchFamily="18" charset="0"/>
              </a:endParaRPr>
            </a:p>
          </p:txBody>
        </p:sp>
        <p:sp>
          <p:nvSpPr>
            <p:cNvPr id="185369" name="Rectangle 25"/>
            <p:cNvSpPr>
              <a:spLocks noChangeArrowheads="1"/>
            </p:cNvSpPr>
            <p:nvPr/>
          </p:nvSpPr>
          <p:spPr bwMode="auto">
            <a:xfrm>
              <a:off x="3638" y="1694"/>
              <a:ext cx="1612" cy="343"/>
            </a:xfrm>
            <a:prstGeom prst="rect">
              <a:avLst/>
            </a:prstGeom>
            <a:noFill/>
            <a:ln w="9525">
              <a:noFill/>
              <a:miter lim="800000"/>
              <a:headEnd/>
              <a:tailEnd/>
            </a:ln>
          </p:spPr>
          <p:txBody>
            <a:bodyPr/>
            <a:lstStyle/>
            <a:p>
              <a:endParaRPr lang="en-IN"/>
            </a:p>
          </p:txBody>
        </p:sp>
        <p:sp>
          <p:nvSpPr>
            <p:cNvPr id="185370" name="Rectangle 26"/>
            <p:cNvSpPr>
              <a:spLocks noChangeArrowheads="1"/>
            </p:cNvSpPr>
            <p:nvPr/>
          </p:nvSpPr>
          <p:spPr bwMode="auto">
            <a:xfrm>
              <a:off x="3694" y="1728"/>
              <a:ext cx="1541"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463, 470, 471 IPC</a:t>
              </a:r>
              <a:endParaRPr lang="en-US" sz="2400">
                <a:solidFill>
                  <a:srgbClr val="66FF33"/>
                </a:solidFill>
                <a:latin typeface="Times New Roman" pitchFamily="18" charset="0"/>
              </a:endParaRPr>
            </a:p>
          </p:txBody>
        </p:sp>
        <p:sp>
          <p:nvSpPr>
            <p:cNvPr id="185371" name="Rectangle 27"/>
            <p:cNvSpPr>
              <a:spLocks noChangeArrowheads="1"/>
            </p:cNvSpPr>
            <p:nvPr/>
          </p:nvSpPr>
          <p:spPr bwMode="auto">
            <a:xfrm>
              <a:off x="556" y="1694"/>
              <a:ext cx="3084" cy="343"/>
            </a:xfrm>
            <a:prstGeom prst="rect">
              <a:avLst/>
            </a:prstGeom>
            <a:noFill/>
            <a:ln w="9525">
              <a:noFill/>
              <a:miter lim="800000"/>
              <a:headEnd/>
              <a:tailEnd/>
            </a:ln>
          </p:spPr>
          <p:txBody>
            <a:bodyPr/>
            <a:lstStyle/>
            <a:p>
              <a:endParaRPr lang="en-IN"/>
            </a:p>
          </p:txBody>
        </p:sp>
        <p:sp>
          <p:nvSpPr>
            <p:cNvPr id="185372" name="Rectangle 28"/>
            <p:cNvSpPr>
              <a:spLocks noChangeArrowheads="1"/>
            </p:cNvSpPr>
            <p:nvPr/>
          </p:nvSpPr>
          <p:spPr bwMode="auto">
            <a:xfrm>
              <a:off x="612" y="1728"/>
              <a:ext cx="2116"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Forgery of electronic records</a:t>
              </a:r>
              <a:endParaRPr lang="en-US" sz="2400">
                <a:solidFill>
                  <a:srgbClr val="66FF33"/>
                </a:solidFill>
                <a:latin typeface="Times New Roman" pitchFamily="18" charset="0"/>
              </a:endParaRPr>
            </a:p>
          </p:txBody>
        </p:sp>
        <p:sp>
          <p:nvSpPr>
            <p:cNvPr id="185373" name="Rectangle 29"/>
            <p:cNvSpPr>
              <a:spLocks noChangeArrowheads="1"/>
            </p:cNvSpPr>
            <p:nvPr/>
          </p:nvSpPr>
          <p:spPr bwMode="auto">
            <a:xfrm>
              <a:off x="3638" y="1372"/>
              <a:ext cx="1612" cy="324"/>
            </a:xfrm>
            <a:prstGeom prst="rect">
              <a:avLst/>
            </a:prstGeom>
            <a:noFill/>
            <a:ln w="9525">
              <a:noFill/>
              <a:miter lim="800000"/>
              <a:headEnd/>
              <a:tailEnd/>
            </a:ln>
          </p:spPr>
          <p:txBody>
            <a:bodyPr/>
            <a:lstStyle/>
            <a:p>
              <a:endParaRPr lang="en-IN"/>
            </a:p>
          </p:txBody>
        </p:sp>
        <p:sp>
          <p:nvSpPr>
            <p:cNvPr id="185374" name="Rectangle 30"/>
            <p:cNvSpPr>
              <a:spLocks noChangeArrowheads="1"/>
            </p:cNvSpPr>
            <p:nvPr/>
          </p:nvSpPr>
          <p:spPr bwMode="auto">
            <a:xfrm>
              <a:off x="3694" y="1406"/>
              <a:ext cx="1202"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499, 500 IPC</a:t>
              </a:r>
              <a:endParaRPr lang="en-US" sz="2400">
                <a:solidFill>
                  <a:srgbClr val="66FF33"/>
                </a:solidFill>
                <a:latin typeface="Times New Roman" pitchFamily="18" charset="0"/>
              </a:endParaRPr>
            </a:p>
          </p:txBody>
        </p:sp>
        <p:sp>
          <p:nvSpPr>
            <p:cNvPr id="185375" name="Rectangle 31"/>
            <p:cNvSpPr>
              <a:spLocks noChangeArrowheads="1"/>
            </p:cNvSpPr>
            <p:nvPr/>
          </p:nvSpPr>
          <p:spPr bwMode="auto">
            <a:xfrm>
              <a:off x="556" y="1372"/>
              <a:ext cx="3084" cy="324"/>
            </a:xfrm>
            <a:prstGeom prst="rect">
              <a:avLst/>
            </a:prstGeom>
            <a:noFill/>
            <a:ln w="9525">
              <a:noFill/>
              <a:miter lim="800000"/>
              <a:headEnd/>
              <a:tailEnd/>
            </a:ln>
          </p:spPr>
          <p:txBody>
            <a:bodyPr/>
            <a:lstStyle/>
            <a:p>
              <a:endParaRPr lang="en-IN"/>
            </a:p>
          </p:txBody>
        </p:sp>
        <p:sp>
          <p:nvSpPr>
            <p:cNvPr id="185376" name="Rectangle 32"/>
            <p:cNvSpPr>
              <a:spLocks noChangeArrowheads="1"/>
            </p:cNvSpPr>
            <p:nvPr/>
          </p:nvSpPr>
          <p:spPr bwMode="auto">
            <a:xfrm>
              <a:off x="612" y="1406"/>
              <a:ext cx="2895"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Sending defamatory messages by email</a:t>
              </a:r>
              <a:endParaRPr lang="en-US" sz="2400">
                <a:solidFill>
                  <a:srgbClr val="66FF33"/>
                </a:solidFill>
                <a:latin typeface="Times New Roman" pitchFamily="18" charset="0"/>
              </a:endParaRPr>
            </a:p>
          </p:txBody>
        </p:sp>
        <p:sp>
          <p:nvSpPr>
            <p:cNvPr id="185377" name="Rectangle 33"/>
            <p:cNvSpPr>
              <a:spLocks noChangeArrowheads="1"/>
            </p:cNvSpPr>
            <p:nvPr/>
          </p:nvSpPr>
          <p:spPr bwMode="auto">
            <a:xfrm>
              <a:off x="3638" y="1050"/>
              <a:ext cx="1612" cy="324"/>
            </a:xfrm>
            <a:prstGeom prst="rect">
              <a:avLst/>
            </a:prstGeom>
            <a:noFill/>
            <a:ln w="9525">
              <a:noFill/>
              <a:miter lim="800000"/>
              <a:headEnd/>
              <a:tailEnd/>
            </a:ln>
          </p:spPr>
          <p:txBody>
            <a:bodyPr/>
            <a:lstStyle/>
            <a:p>
              <a:endParaRPr lang="en-IN"/>
            </a:p>
          </p:txBody>
        </p:sp>
        <p:sp>
          <p:nvSpPr>
            <p:cNvPr id="185378" name="Rectangle 34"/>
            <p:cNvSpPr>
              <a:spLocks noChangeArrowheads="1"/>
            </p:cNvSpPr>
            <p:nvPr/>
          </p:nvSpPr>
          <p:spPr bwMode="auto">
            <a:xfrm>
              <a:off x="3694" y="1084"/>
              <a:ext cx="905"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Sec 503 IPC </a:t>
              </a:r>
              <a:endParaRPr lang="en-US" sz="2400">
                <a:solidFill>
                  <a:srgbClr val="66FF33"/>
                </a:solidFill>
                <a:latin typeface="Times New Roman" pitchFamily="18" charset="0"/>
              </a:endParaRPr>
            </a:p>
          </p:txBody>
        </p:sp>
        <p:sp>
          <p:nvSpPr>
            <p:cNvPr id="185379" name="Rectangle 35"/>
            <p:cNvSpPr>
              <a:spLocks noChangeArrowheads="1"/>
            </p:cNvSpPr>
            <p:nvPr/>
          </p:nvSpPr>
          <p:spPr bwMode="auto">
            <a:xfrm>
              <a:off x="556" y="1050"/>
              <a:ext cx="3084" cy="324"/>
            </a:xfrm>
            <a:prstGeom prst="rect">
              <a:avLst/>
            </a:prstGeom>
            <a:noFill/>
            <a:ln w="9525">
              <a:noFill/>
              <a:miter lim="800000"/>
              <a:headEnd/>
              <a:tailEnd/>
            </a:ln>
          </p:spPr>
          <p:txBody>
            <a:bodyPr/>
            <a:lstStyle/>
            <a:p>
              <a:endParaRPr lang="en-IN"/>
            </a:p>
          </p:txBody>
        </p:sp>
        <p:sp>
          <p:nvSpPr>
            <p:cNvPr id="185380" name="Rectangle 36"/>
            <p:cNvSpPr>
              <a:spLocks noChangeArrowheads="1"/>
            </p:cNvSpPr>
            <p:nvPr/>
          </p:nvSpPr>
          <p:spPr bwMode="auto">
            <a:xfrm>
              <a:off x="612" y="1084"/>
              <a:ext cx="2903" cy="182"/>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Sending threatening messages by email</a:t>
              </a:r>
              <a:endParaRPr lang="en-US" sz="2400">
                <a:solidFill>
                  <a:srgbClr val="66FF33"/>
                </a:solidFill>
                <a:latin typeface="Times New Roman" pitchFamily="18" charset="0"/>
              </a:endParaRPr>
            </a:p>
          </p:txBody>
        </p:sp>
        <p:sp>
          <p:nvSpPr>
            <p:cNvPr id="185381" name="Rectangle 37"/>
            <p:cNvSpPr>
              <a:spLocks noChangeArrowheads="1"/>
            </p:cNvSpPr>
            <p:nvPr/>
          </p:nvSpPr>
          <p:spPr bwMode="auto">
            <a:xfrm>
              <a:off x="548" y="1042"/>
              <a:ext cx="4708" cy="18"/>
            </a:xfrm>
            <a:prstGeom prst="rect">
              <a:avLst/>
            </a:prstGeom>
            <a:solidFill>
              <a:srgbClr val="000000"/>
            </a:solidFill>
            <a:ln w="9525">
              <a:noFill/>
              <a:miter lim="800000"/>
              <a:headEnd/>
              <a:tailEnd/>
            </a:ln>
          </p:spPr>
          <p:txBody>
            <a:bodyPr/>
            <a:lstStyle/>
            <a:p>
              <a:endParaRPr lang="en-IN"/>
            </a:p>
          </p:txBody>
        </p:sp>
        <p:sp>
          <p:nvSpPr>
            <p:cNvPr id="185382" name="Line 38"/>
            <p:cNvSpPr>
              <a:spLocks noChangeShapeType="1"/>
            </p:cNvSpPr>
            <p:nvPr/>
          </p:nvSpPr>
          <p:spPr bwMode="auto">
            <a:xfrm>
              <a:off x="556" y="1372"/>
              <a:ext cx="4692" cy="1"/>
            </a:xfrm>
            <a:prstGeom prst="line">
              <a:avLst/>
            </a:prstGeom>
            <a:noFill/>
            <a:ln w="12700">
              <a:solidFill>
                <a:srgbClr val="000000"/>
              </a:solidFill>
              <a:round/>
              <a:headEnd/>
              <a:tailEnd/>
            </a:ln>
          </p:spPr>
          <p:txBody>
            <a:bodyPr/>
            <a:lstStyle/>
            <a:p>
              <a:endParaRPr lang="en-IN"/>
            </a:p>
          </p:txBody>
        </p:sp>
        <p:sp>
          <p:nvSpPr>
            <p:cNvPr id="185383" name="Line 39"/>
            <p:cNvSpPr>
              <a:spLocks noChangeShapeType="1"/>
            </p:cNvSpPr>
            <p:nvPr/>
          </p:nvSpPr>
          <p:spPr bwMode="auto">
            <a:xfrm>
              <a:off x="556" y="1694"/>
              <a:ext cx="4692" cy="1"/>
            </a:xfrm>
            <a:prstGeom prst="line">
              <a:avLst/>
            </a:prstGeom>
            <a:noFill/>
            <a:ln w="12700">
              <a:solidFill>
                <a:srgbClr val="000000"/>
              </a:solidFill>
              <a:round/>
              <a:headEnd/>
              <a:tailEnd/>
            </a:ln>
          </p:spPr>
          <p:txBody>
            <a:bodyPr/>
            <a:lstStyle/>
            <a:p>
              <a:endParaRPr lang="en-IN"/>
            </a:p>
          </p:txBody>
        </p:sp>
        <p:sp>
          <p:nvSpPr>
            <p:cNvPr id="185384" name="Line 40"/>
            <p:cNvSpPr>
              <a:spLocks noChangeShapeType="1"/>
            </p:cNvSpPr>
            <p:nvPr/>
          </p:nvSpPr>
          <p:spPr bwMode="auto">
            <a:xfrm>
              <a:off x="556" y="2035"/>
              <a:ext cx="4692" cy="1"/>
            </a:xfrm>
            <a:prstGeom prst="line">
              <a:avLst/>
            </a:prstGeom>
            <a:noFill/>
            <a:ln w="12700">
              <a:solidFill>
                <a:srgbClr val="000000"/>
              </a:solidFill>
              <a:round/>
              <a:headEnd/>
              <a:tailEnd/>
            </a:ln>
          </p:spPr>
          <p:txBody>
            <a:bodyPr/>
            <a:lstStyle/>
            <a:p>
              <a:endParaRPr lang="en-IN"/>
            </a:p>
          </p:txBody>
        </p:sp>
        <p:sp>
          <p:nvSpPr>
            <p:cNvPr id="185385" name="Line 41"/>
            <p:cNvSpPr>
              <a:spLocks noChangeShapeType="1"/>
            </p:cNvSpPr>
            <p:nvPr/>
          </p:nvSpPr>
          <p:spPr bwMode="auto">
            <a:xfrm>
              <a:off x="556" y="2311"/>
              <a:ext cx="4692" cy="1"/>
            </a:xfrm>
            <a:prstGeom prst="line">
              <a:avLst/>
            </a:prstGeom>
            <a:noFill/>
            <a:ln w="12700">
              <a:solidFill>
                <a:srgbClr val="000000"/>
              </a:solidFill>
              <a:round/>
              <a:headEnd/>
              <a:tailEnd/>
            </a:ln>
          </p:spPr>
          <p:txBody>
            <a:bodyPr/>
            <a:lstStyle/>
            <a:p>
              <a:endParaRPr lang="en-IN"/>
            </a:p>
          </p:txBody>
        </p:sp>
        <p:sp>
          <p:nvSpPr>
            <p:cNvPr id="185386" name="Rectangle 42"/>
            <p:cNvSpPr>
              <a:spLocks noChangeArrowheads="1"/>
            </p:cNvSpPr>
            <p:nvPr/>
          </p:nvSpPr>
          <p:spPr bwMode="auto">
            <a:xfrm>
              <a:off x="548" y="3638"/>
              <a:ext cx="4708" cy="17"/>
            </a:xfrm>
            <a:prstGeom prst="rect">
              <a:avLst/>
            </a:prstGeom>
            <a:solidFill>
              <a:srgbClr val="000000"/>
            </a:solidFill>
            <a:ln w="9525">
              <a:noFill/>
              <a:miter lim="800000"/>
              <a:headEnd/>
              <a:tailEnd/>
            </a:ln>
          </p:spPr>
          <p:txBody>
            <a:bodyPr/>
            <a:lstStyle/>
            <a:p>
              <a:endParaRPr lang="en-IN"/>
            </a:p>
          </p:txBody>
        </p:sp>
        <p:sp>
          <p:nvSpPr>
            <p:cNvPr id="185387" name="Rectangle 43"/>
            <p:cNvSpPr>
              <a:spLocks noChangeArrowheads="1"/>
            </p:cNvSpPr>
            <p:nvPr/>
          </p:nvSpPr>
          <p:spPr bwMode="auto">
            <a:xfrm>
              <a:off x="548" y="1042"/>
              <a:ext cx="18" cy="2609"/>
            </a:xfrm>
            <a:prstGeom prst="rect">
              <a:avLst/>
            </a:prstGeom>
            <a:solidFill>
              <a:srgbClr val="000000"/>
            </a:solidFill>
            <a:ln w="9525">
              <a:noFill/>
              <a:miter lim="800000"/>
              <a:headEnd/>
              <a:tailEnd/>
            </a:ln>
          </p:spPr>
          <p:txBody>
            <a:bodyPr/>
            <a:lstStyle/>
            <a:p>
              <a:endParaRPr lang="en-IN"/>
            </a:p>
          </p:txBody>
        </p:sp>
        <p:sp>
          <p:nvSpPr>
            <p:cNvPr id="185388" name="Line 44"/>
            <p:cNvSpPr>
              <a:spLocks noChangeShapeType="1"/>
            </p:cNvSpPr>
            <p:nvPr/>
          </p:nvSpPr>
          <p:spPr bwMode="auto">
            <a:xfrm>
              <a:off x="3638" y="1050"/>
              <a:ext cx="1" cy="2593"/>
            </a:xfrm>
            <a:prstGeom prst="line">
              <a:avLst/>
            </a:prstGeom>
            <a:noFill/>
            <a:ln w="12700">
              <a:solidFill>
                <a:srgbClr val="000000"/>
              </a:solidFill>
              <a:round/>
              <a:headEnd/>
              <a:tailEnd/>
            </a:ln>
          </p:spPr>
          <p:txBody>
            <a:bodyPr/>
            <a:lstStyle/>
            <a:p>
              <a:endParaRPr lang="en-IN"/>
            </a:p>
          </p:txBody>
        </p:sp>
        <p:sp>
          <p:nvSpPr>
            <p:cNvPr id="185389" name="Rectangle 45"/>
            <p:cNvSpPr>
              <a:spLocks noChangeArrowheads="1"/>
            </p:cNvSpPr>
            <p:nvPr/>
          </p:nvSpPr>
          <p:spPr bwMode="auto">
            <a:xfrm>
              <a:off x="5240" y="1042"/>
              <a:ext cx="18" cy="2609"/>
            </a:xfrm>
            <a:prstGeom prst="rect">
              <a:avLst/>
            </a:prstGeom>
            <a:solidFill>
              <a:srgbClr val="000000"/>
            </a:solidFill>
            <a:ln w="9525">
              <a:noFill/>
              <a:miter lim="800000"/>
              <a:headEnd/>
              <a:tailEnd/>
            </a:ln>
          </p:spPr>
          <p:txBody>
            <a:bodyPr/>
            <a:lstStyle/>
            <a:p>
              <a:endParaRPr lang="en-IN"/>
            </a:p>
          </p:txBody>
        </p:sp>
        <p:sp>
          <p:nvSpPr>
            <p:cNvPr id="185390" name="Line 46"/>
            <p:cNvSpPr>
              <a:spLocks noChangeShapeType="1"/>
            </p:cNvSpPr>
            <p:nvPr/>
          </p:nvSpPr>
          <p:spPr bwMode="auto">
            <a:xfrm>
              <a:off x="556" y="2679"/>
              <a:ext cx="4692" cy="1"/>
            </a:xfrm>
            <a:prstGeom prst="line">
              <a:avLst/>
            </a:prstGeom>
            <a:noFill/>
            <a:ln w="12700">
              <a:solidFill>
                <a:srgbClr val="000000"/>
              </a:solidFill>
              <a:round/>
              <a:headEnd/>
              <a:tailEnd/>
            </a:ln>
          </p:spPr>
          <p:txBody>
            <a:bodyPr/>
            <a:lstStyle/>
            <a:p>
              <a:endParaRPr lang="en-IN"/>
            </a:p>
          </p:txBody>
        </p:sp>
        <p:sp>
          <p:nvSpPr>
            <p:cNvPr id="185391" name="Line 47"/>
            <p:cNvSpPr>
              <a:spLocks noChangeShapeType="1"/>
            </p:cNvSpPr>
            <p:nvPr/>
          </p:nvSpPr>
          <p:spPr bwMode="auto">
            <a:xfrm>
              <a:off x="556" y="3001"/>
              <a:ext cx="4692" cy="1"/>
            </a:xfrm>
            <a:prstGeom prst="line">
              <a:avLst/>
            </a:prstGeom>
            <a:noFill/>
            <a:ln w="12700">
              <a:solidFill>
                <a:srgbClr val="000000"/>
              </a:solidFill>
              <a:round/>
              <a:headEnd/>
              <a:tailEnd/>
            </a:ln>
          </p:spPr>
          <p:txBody>
            <a:bodyPr/>
            <a:lstStyle/>
            <a:p>
              <a:endParaRPr lang="en-IN"/>
            </a:p>
          </p:txBody>
        </p:sp>
        <p:sp>
          <p:nvSpPr>
            <p:cNvPr id="185392" name="Line 48"/>
            <p:cNvSpPr>
              <a:spLocks noChangeShapeType="1"/>
            </p:cNvSpPr>
            <p:nvPr/>
          </p:nvSpPr>
          <p:spPr bwMode="auto">
            <a:xfrm>
              <a:off x="556" y="3323"/>
              <a:ext cx="4692" cy="1"/>
            </a:xfrm>
            <a:prstGeom prst="line">
              <a:avLst/>
            </a:prstGeom>
            <a:noFill/>
            <a:ln w="12700">
              <a:solidFill>
                <a:srgbClr val="000000"/>
              </a:solidFill>
              <a:round/>
              <a:headEnd/>
              <a:tailEnd/>
            </a:ln>
          </p:spPr>
          <p:txBody>
            <a:bodyPr/>
            <a:lstStyle/>
            <a:p>
              <a:endParaRPr lang="en-IN"/>
            </a:p>
          </p:txBody>
        </p:sp>
      </p:grpSp>
      <p:sp>
        <p:nvSpPr>
          <p:cNvPr id="185393" name="Rectangle 49"/>
          <p:cNvSpPr>
            <a:spLocks noChangeArrowheads="1"/>
          </p:cNvSpPr>
          <p:nvPr/>
        </p:nvSpPr>
        <p:spPr bwMode="auto">
          <a:xfrm>
            <a:off x="962025" y="723900"/>
            <a:ext cx="7524750" cy="1025525"/>
          </a:xfrm>
          <a:prstGeom prst="rect">
            <a:avLst/>
          </a:prstGeom>
          <a:noFill/>
          <a:ln w="9525">
            <a:noFill/>
            <a:miter lim="800000"/>
            <a:headEnd/>
            <a:tailEnd/>
          </a:ln>
        </p:spPr>
        <p:txBody>
          <a:bodyPr/>
          <a:lstStyle/>
          <a:p>
            <a:endParaRPr lang="en-IN"/>
          </a:p>
        </p:txBody>
      </p:sp>
      <p:sp>
        <p:nvSpPr>
          <p:cNvPr id="185394" name="Rectangle 50"/>
          <p:cNvSpPr>
            <a:spLocks noChangeArrowheads="1"/>
          </p:cNvSpPr>
          <p:nvPr/>
        </p:nvSpPr>
        <p:spPr bwMode="auto">
          <a:xfrm>
            <a:off x="1360488" y="784225"/>
            <a:ext cx="6913562" cy="473075"/>
          </a:xfrm>
          <a:prstGeom prst="rect">
            <a:avLst/>
          </a:prstGeom>
          <a:noFill/>
          <a:ln w="9525">
            <a:noFill/>
            <a:miter lim="800000"/>
            <a:headEnd/>
            <a:tailEnd/>
          </a:ln>
        </p:spPr>
        <p:txBody>
          <a:bodyPr wrap="none" lIns="0" tIns="0" rIns="0" bIns="0">
            <a:spAutoFit/>
          </a:bodyPr>
          <a:lstStyle/>
          <a:p>
            <a:pPr eaLnBrk="1" hangingPunct="1"/>
            <a:r>
              <a:rPr lang="en-US" sz="3100" b="1">
                <a:solidFill>
                  <a:srgbClr val="FFFF00"/>
                </a:solidFill>
                <a:latin typeface="Arial" charset="0"/>
              </a:rPr>
              <a:t>Computer Related Crimes under IPC </a:t>
            </a:r>
            <a:endParaRPr lang="en-US" sz="2400">
              <a:solidFill>
                <a:srgbClr val="FFFF00"/>
              </a:solidFill>
              <a:latin typeface="Times New Roman" pitchFamily="18" charset="0"/>
            </a:endParaRPr>
          </a:p>
        </p:txBody>
      </p:sp>
      <p:sp>
        <p:nvSpPr>
          <p:cNvPr id="185395" name="Rectangle 51"/>
          <p:cNvSpPr>
            <a:spLocks noChangeArrowheads="1"/>
          </p:cNvSpPr>
          <p:nvPr/>
        </p:nvSpPr>
        <p:spPr bwMode="auto">
          <a:xfrm>
            <a:off x="3100388" y="1254125"/>
            <a:ext cx="3279775" cy="473075"/>
          </a:xfrm>
          <a:prstGeom prst="rect">
            <a:avLst/>
          </a:prstGeom>
          <a:noFill/>
          <a:ln w="9525">
            <a:noFill/>
            <a:miter lim="800000"/>
            <a:headEnd/>
            <a:tailEnd/>
          </a:ln>
        </p:spPr>
        <p:txBody>
          <a:bodyPr wrap="none" lIns="0" tIns="0" rIns="0" bIns="0">
            <a:spAutoFit/>
          </a:bodyPr>
          <a:lstStyle/>
          <a:p>
            <a:pPr eaLnBrk="1" hangingPunct="1"/>
            <a:r>
              <a:rPr lang="en-US" sz="3100" b="1">
                <a:solidFill>
                  <a:srgbClr val="FFFF00"/>
                </a:solidFill>
                <a:latin typeface="Arial" charset="0"/>
              </a:rPr>
              <a:t>and Special Laws</a:t>
            </a:r>
            <a:endParaRPr lang="en-US" sz="2400">
              <a:solidFill>
                <a:srgbClr val="FFFF00"/>
              </a:solidFill>
              <a:latin typeface="Times New Roman" pitchFamily="18" charset="0"/>
            </a:endParaRPr>
          </a:p>
        </p:txBody>
      </p:sp>
      <p:sp>
        <p:nvSpPr>
          <p:cNvPr id="185398" name="Text Box 54"/>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871749F8-CAAE-4713-BE72-5F89CFDA488B}" type="slidenum">
              <a:rPr lang="en-US" sz="2400" baseline="-25000">
                <a:solidFill>
                  <a:srgbClr val="FFFF00"/>
                </a:solidFill>
                <a:latin typeface="Arial" charset="0"/>
              </a:rPr>
              <a:pPr algn="ctr" eaLnBrk="1" hangingPunct="1">
                <a:spcBef>
                  <a:spcPct val="50000"/>
                </a:spcBef>
              </a:pPr>
              <a:t>26</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809625" y="663575"/>
            <a:ext cx="7451725" cy="1025525"/>
          </a:xfrm>
          <a:prstGeom prst="rect">
            <a:avLst/>
          </a:prstGeom>
          <a:noFill/>
          <a:ln w="9525">
            <a:noFill/>
            <a:miter lim="800000"/>
            <a:headEnd/>
            <a:tailEnd/>
          </a:ln>
        </p:spPr>
        <p:txBody>
          <a:bodyPr/>
          <a:lstStyle/>
          <a:p>
            <a:endParaRPr lang="en-IN"/>
          </a:p>
        </p:txBody>
      </p:sp>
      <p:sp>
        <p:nvSpPr>
          <p:cNvPr id="165891" name="Rectangle 3"/>
          <p:cNvSpPr>
            <a:spLocks noChangeArrowheads="1"/>
          </p:cNvSpPr>
          <p:nvPr/>
        </p:nvSpPr>
        <p:spPr bwMode="auto">
          <a:xfrm>
            <a:off x="1303338" y="903288"/>
            <a:ext cx="3001962" cy="579437"/>
          </a:xfrm>
          <a:prstGeom prst="rect">
            <a:avLst/>
          </a:prstGeom>
          <a:noFill/>
          <a:ln w="9525">
            <a:noFill/>
            <a:miter lim="800000"/>
            <a:headEnd/>
            <a:tailEnd/>
          </a:ln>
        </p:spPr>
        <p:txBody>
          <a:bodyPr wrap="none" lIns="0" tIns="0" rIns="0" bIns="0">
            <a:spAutoFit/>
          </a:bodyPr>
          <a:lstStyle/>
          <a:p>
            <a:pPr eaLnBrk="1" hangingPunct="1"/>
            <a:r>
              <a:rPr lang="en-US" sz="3800" b="1">
                <a:solidFill>
                  <a:srgbClr val="FFFF00"/>
                </a:solidFill>
                <a:latin typeface="Arial" charset="0"/>
              </a:rPr>
              <a:t>Cognizability</a:t>
            </a:r>
            <a:endParaRPr lang="en-US" sz="2400">
              <a:solidFill>
                <a:srgbClr val="FFFF00"/>
              </a:solidFill>
              <a:latin typeface="Times New Roman" pitchFamily="18" charset="0"/>
            </a:endParaRPr>
          </a:p>
        </p:txBody>
      </p:sp>
      <p:sp>
        <p:nvSpPr>
          <p:cNvPr id="165892" name="Rectangle 4"/>
          <p:cNvSpPr>
            <a:spLocks noChangeArrowheads="1"/>
          </p:cNvSpPr>
          <p:nvPr/>
        </p:nvSpPr>
        <p:spPr bwMode="auto">
          <a:xfrm>
            <a:off x="4464050" y="903288"/>
            <a:ext cx="992188" cy="579437"/>
          </a:xfrm>
          <a:prstGeom prst="rect">
            <a:avLst/>
          </a:prstGeom>
          <a:noFill/>
          <a:ln w="9525">
            <a:noFill/>
            <a:miter lim="800000"/>
            <a:headEnd/>
            <a:tailEnd/>
          </a:ln>
        </p:spPr>
        <p:txBody>
          <a:bodyPr wrap="none" lIns="0" tIns="0" rIns="0" bIns="0">
            <a:spAutoFit/>
          </a:bodyPr>
          <a:lstStyle/>
          <a:p>
            <a:pPr eaLnBrk="1" hangingPunct="1"/>
            <a:r>
              <a:rPr lang="en-US" sz="3800" b="1">
                <a:solidFill>
                  <a:srgbClr val="FFFF00"/>
                </a:solidFill>
                <a:latin typeface="Arial" charset="0"/>
              </a:rPr>
              <a:t>and </a:t>
            </a:r>
            <a:endParaRPr lang="en-US" sz="2400">
              <a:solidFill>
                <a:srgbClr val="FFFF00"/>
              </a:solidFill>
              <a:latin typeface="Times New Roman" pitchFamily="18" charset="0"/>
            </a:endParaRPr>
          </a:p>
        </p:txBody>
      </p:sp>
      <p:sp>
        <p:nvSpPr>
          <p:cNvPr id="165893" name="Rectangle 5"/>
          <p:cNvSpPr>
            <a:spLocks noChangeArrowheads="1"/>
          </p:cNvSpPr>
          <p:nvPr/>
        </p:nvSpPr>
        <p:spPr bwMode="auto">
          <a:xfrm>
            <a:off x="5465763" y="903288"/>
            <a:ext cx="2276475" cy="579437"/>
          </a:xfrm>
          <a:prstGeom prst="rect">
            <a:avLst/>
          </a:prstGeom>
          <a:noFill/>
          <a:ln w="9525">
            <a:noFill/>
            <a:miter lim="800000"/>
            <a:headEnd/>
            <a:tailEnd/>
          </a:ln>
        </p:spPr>
        <p:txBody>
          <a:bodyPr wrap="none" lIns="0" tIns="0" rIns="0" bIns="0">
            <a:spAutoFit/>
          </a:bodyPr>
          <a:lstStyle/>
          <a:p>
            <a:pPr eaLnBrk="1" hangingPunct="1"/>
            <a:r>
              <a:rPr lang="en-US" sz="3800" b="1">
                <a:solidFill>
                  <a:srgbClr val="FFFF00"/>
                </a:solidFill>
                <a:latin typeface="Arial" charset="0"/>
              </a:rPr>
              <a:t>Bailability</a:t>
            </a:r>
            <a:endParaRPr lang="en-US" sz="2400">
              <a:solidFill>
                <a:srgbClr val="FFFF00"/>
              </a:solidFill>
              <a:latin typeface="Times New Roman" pitchFamily="18" charset="0"/>
            </a:endParaRPr>
          </a:p>
        </p:txBody>
      </p:sp>
      <p:sp>
        <p:nvSpPr>
          <p:cNvPr id="165894" name="Rectangle 6"/>
          <p:cNvSpPr>
            <a:spLocks noChangeArrowheads="1"/>
          </p:cNvSpPr>
          <p:nvPr/>
        </p:nvSpPr>
        <p:spPr bwMode="auto">
          <a:xfrm>
            <a:off x="809625" y="1905000"/>
            <a:ext cx="7451725" cy="4019550"/>
          </a:xfrm>
          <a:prstGeom prst="rect">
            <a:avLst/>
          </a:prstGeom>
          <a:noFill/>
          <a:ln w="9525">
            <a:noFill/>
            <a:miter lim="800000"/>
            <a:headEnd/>
            <a:tailEnd/>
          </a:ln>
        </p:spPr>
        <p:txBody>
          <a:bodyPr/>
          <a:lstStyle/>
          <a:p>
            <a:endParaRPr lang="en-IN"/>
          </a:p>
        </p:txBody>
      </p:sp>
      <p:sp>
        <p:nvSpPr>
          <p:cNvPr id="165895" name="Rectangle 7"/>
          <p:cNvSpPr>
            <a:spLocks noChangeArrowheads="1"/>
          </p:cNvSpPr>
          <p:nvPr/>
        </p:nvSpPr>
        <p:spPr bwMode="auto">
          <a:xfrm>
            <a:off x="898525" y="1974850"/>
            <a:ext cx="120650" cy="411163"/>
          </a:xfrm>
          <a:prstGeom prst="rect">
            <a:avLst/>
          </a:prstGeom>
          <a:noFill/>
          <a:ln w="9525">
            <a:noFill/>
            <a:miter lim="800000"/>
            <a:headEnd/>
            <a:tailEnd/>
          </a:ln>
        </p:spPr>
        <p:txBody>
          <a:bodyPr wrap="none" lIns="0" tIns="0" rIns="0" bIns="0">
            <a:spAutoFit/>
          </a:bodyPr>
          <a:lstStyle/>
          <a:p>
            <a:pPr eaLnBrk="1" hangingPunct="1"/>
            <a:r>
              <a:rPr lang="en-US" sz="2700">
                <a:solidFill>
                  <a:srgbClr val="66FF33"/>
                </a:solidFill>
                <a:latin typeface="Arial" charset="0"/>
              </a:rPr>
              <a:t>•</a:t>
            </a:r>
            <a:endParaRPr lang="en-US" sz="2400">
              <a:solidFill>
                <a:srgbClr val="66FF33"/>
              </a:solidFill>
              <a:latin typeface="Times New Roman" pitchFamily="18" charset="0"/>
            </a:endParaRPr>
          </a:p>
        </p:txBody>
      </p:sp>
      <p:sp>
        <p:nvSpPr>
          <p:cNvPr id="165896" name="Rectangle 8"/>
          <p:cNvSpPr>
            <a:spLocks noChangeArrowheads="1"/>
          </p:cNvSpPr>
          <p:nvPr/>
        </p:nvSpPr>
        <p:spPr bwMode="auto">
          <a:xfrm>
            <a:off x="1295400" y="1828800"/>
            <a:ext cx="4057650" cy="411163"/>
          </a:xfrm>
          <a:prstGeom prst="rect">
            <a:avLst/>
          </a:prstGeom>
          <a:noFill/>
          <a:ln w="9525">
            <a:noFill/>
            <a:miter lim="800000"/>
            <a:headEnd/>
            <a:tailEnd/>
          </a:ln>
        </p:spPr>
        <p:txBody>
          <a:bodyPr wrap="none" lIns="0" tIns="0" rIns="0" bIns="0">
            <a:spAutoFit/>
          </a:bodyPr>
          <a:lstStyle/>
          <a:p>
            <a:pPr eaLnBrk="1" hangingPunct="1"/>
            <a:r>
              <a:rPr lang="en-US" sz="2700" b="1">
                <a:solidFill>
                  <a:srgbClr val="66FF33"/>
                </a:solidFill>
                <a:latin typeface="Arial" charset="0"/>
              </a:rPr>
              <a:t>Not mentioned in the Act</a:t>
            </a:r>
            <a:endParaRPr lang="en-US" sz="2400">
              <a:solidFill>
                <a:srgbClr val="66FF33"/>
              </a:solidFill>
              <a:latin typeface="Times New Roman" pitchFamily="18" charset="0"/>
            </a:endParaRPr>
          </a:p>
        </p:txBody>
      </p:sp>
      <p:sp>
        <p:nvSpPr>
          <p:cNvPr id="165897" name="Rectangle 9"/>
          <p:cNvSpPr>
            <a:spLocks noChangeArrowheads="1"/>
          </p:cNvSpPr>
          <p:nvPr/>
        </p:nvSpPr>
        <p:spPr bwMode="auto">
          <a:xfrm>
            <a:off x="1336675" y="2449513"/>
            <a:ext cx="161925" cy="350837"/>
          </a:xfrm>
          <a:prstGeom prst="rect">
            <a:avLst/>
          </a:prstGeom>
          <a:noFill/>
          <a:ln w="9525">
            <a:noFill/>
            <a:miter lim="800000"/>
            <a:headEnd/>
            <a:tailEnd/>
          </a:ln>
        </p:spPr>
        <p:txBody>
          <a:bodyPr wrap="none" lIns="0" tIns="0" rIns="0" bIns="0">
            <a:spAutoFit/>
          </a:bodyPr>
          <a:lstStyle/>
          <a:p>
            <a:pPr eaLnBrk="1" hangingPunct="1"/>
            <a:r>
              <a:rPr lang="en-US" sz="2300">
                <a:solidFill>
                  <a:srgbClr val="66FF33"/>
                </a:solidFill>
                <a:latin typeface="Arial" charset="0"/>
              </a:rPr>
              <a:t>–</a:t>
            </a:r>
            <a:endParaRPr lang="en-US" sz="2400">
              <a:solidFill>
                <a:srgbClr val="66FF33"/>
              </a:solidFill>
              <a:latin typeface="Times New Roman" pitchFamily="18" charset="0"/>
            </a:endParaRPr>
          </a:p>
        </p:txBody>
      </p:sp>
      <p:sp>
        <p:nvSpPr>
          <p:cNvPr id="165898" name="Rectangle 10"/>
          <p:cNvSpPr>
            <a:spLocks noChangeArrowheads="1"/>
          </p:cNvSpPr>
          <p:nvPr/>
        </p:nvSpPr>
        <p:spPr bwMode="auto">
          <a:xfrm>
            <a:off x="1609725" y="2439988"/>
            <a:ext cx="5006975" cy="350837"/>
          </a:xfrm>
          <a:prstGeom prst="rect">
            <a:avLst/>
          </a:prstGeom>
          <a:noFill/>
          <a:ln w="9525">
            <a:noFill/>
            <a:miter lim="800000"/>
            <a:headEnd/>
            <a:tailEnd/>
          </a:ln>
        </p:spPr>
        <p:txBody>
          <a:bodyPr wrap="none" lIns="0" tIns="0" rIns="0" bIns="0">
            <a:spAutoFit/>
          </a:bodyPr>
          <a:lstStyle/>
          <a:p>
            <a:pPr eaLnBrk="1" hangingPunct="1"/>
            <a:r>
              <a:rPr lang="en-US" sz="2300" b="1">
                <a:solidFill>
                  <a:srgbClr val="66FF33"/>
                </a:solidFill>
                <a:latin typeface="Arial" charset="0"/>
              </a:rPr>
              <a:t>Rely on Part II of Schedule I of CrPC</a:t>
            </a:r>
            <a:endParaRPr lang="en-US" sz="2400">
              <a:solidFill>
                <a:srgbClr val="66FF33"/>
              </a:solidFill>
              <a:latin typeface="Times New Roman" pitchFamily="18" charset="0"/>
            </a:endParaRPr>
          </a:p>
        </p:txBody>
      </p:sp>
      <p:sp>
        <p:nvSpPr>
          <p:cNvPr id="165899" name="Rectangle 11"/>
          <p:cNvSpPr>
            <a:spLocks noChangeArrowheads="1"/>
          </p:cNvSpPr>
          <p:nvPr/>
        </p:nvSpPr>
        <p:spPr bwMode="auto">
          <a:xfrm>
            <a:off x="1774825" y="2854325"/>
            <a:ext cx="84138"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a:t>
            </a:r>
            <a:endParaRPr lang="en-US" sz="2400">
              <a:solidFill>
                <a:srgbClr val="66FF33"/>
              </a:solidFill>
              <a:latin typeface="Times New Roman" pitchFamily="18" charset="0"/>
            </a:endParaRPr>
          </a:p>
        </p:txBody>
      </p:sp>
      <p:sp>
        <p:nvSpPr>
          <p:cNvPr id="165900" name="Rectangle 12"/>
          <p:cNvSpPr>
            <a:spLocks noChangeArrowheads="1"/>
          </p:cNvSpPr>
          <p:nvPr/>
        </p:nvSpPr>
        <p:spPr bwMode="auto">
          <a:xfrm>
            <a:off x="1993900" y="2844800"/>
            <a:ext cx="5662613"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If punishable with death, imprisonment for life or </a:t>
            </a:r>
            <a:endParaRPr lang="en-US" sz="2400">
              <a:solidFill>
                <a:srgbClr val="66FF33"/>
              </a:solidFill>
              <a:latin typeface="Times New Roman" pitchFamily="18" charset="0"/>
            </a:endParaRPr>
          </a:p>
        </p:txBody>
      </p:sp>
      <p:sp>
        <p:nvSpPr>
          <p:cNvPr id="165901" name="Rectangle 13"/>
          <p:cNvSpPr>
            <a:spLocks noChangeArrowheads="1"/>
          </p:cNvSpPr>
          <p:nvPr/>
        </p:nvSpPr>
        <p:spPr bwMode="auto">
          <a:xfrm>
            <a:off x="1993900" y="3136900"/>
            <a:ext cx="5692775"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imprisonment for more than 7 years: Cognizable, </a:t>
            </a:r>
            <a:endParaRPr lang="en-US" sz="2400">
              <a:solidFill>
                <a:srgbClr val="66FF33"/>
              </a:solidFill>
              <a:latin typeface="Times New Roman" pitchFamily="18" charset="0"/>
            </a:endParaRPr>
          </a:p>
        </p:txBody>
      </p:sp>
      <p:sp>
        <p:nvSpPr>
          <p:cNvPr id="165902" name="Rectangle 14"/>
          <p:cNvSpPr>
            <a:spLocks noChangeArrowheads="1"/>
          </p:cNvSpPr>
          <p:nvPr/>
        </p:nvSpPr>
        <p:spPr bwMode="auto">
          <a:xfrm>
            <a:off x="1993900" y="3429000"/>
            <a:ext cx="4699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Non</a:t>
            </a:r>
            <a:endParaRPr lang="en-US" sz="2400">
              <a:solidFill>
                <a:srgbClr val="66FF33"/>
              </a:solidFill>
              <a:latin typeface="Times New Roman" pitchFamily="18" charset="0"/>
            </a:endParaRPr>
          </a:p>
        </p:txBody>
      </p:sp>
      <p:sp>
        <p:nvSpPr>
          <p:cNvPr id="165903" name="Rectangle 15"/>
          <p:cNvSpPr>
            <a:spLocks noChangeArrowheads="1"/>
          </p:cNvSpPr>
          <p:nvPr/>
        </p:nvSpPr>
        <p:spPr bwMode="auto">
          <a:xfrm>
            <a:off x="2468563" y="3429000"/>
            <a:ext cx="80962"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t>
            </a:r>
            <a:endParaRPr lang="en-US" sz="2400">
              <a:solidFill>
                <a:srgbClr val="66FF33"/>
              </a:solidFill>
              <a:latin typeface="Times New Roman" pitchFamily="18" charset="0"/>
            </a:endParaRPr>
          </a:p>
        </p:txBody>
      </p:sp>
      <p:sp>
        <p:nvSpPr>
          <p:cNvPr id="165904" name="Rectangle 16"/>
          <p:cNvSpPr>
            <a:spLocks noChangeArrowheads="1"/>
          </p:cNvSpPr>
          <p:nvPr/>
        </p:nvSpPr>
        <p:spPr bwMode="auto">
          <a:xfrm>
            <a:off x="2549525" y="3429000"/>
            <a:ext cx="9271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Bailable</a:t>
            </a:r>
            <a:endParaRPr lang="en-US" sz="2400">
              <a:solidFill>
                <a:srgbClr val="66FF33"/>
              </a:solidFill>
              <a:latin typeface="Times New Roman" pitchFamily="18" charset="0"/>
            </a:endParaRPr>
          </a:p>
        </p:txBody>
      </p:sp>
      <p:sp>
        <p:nvSpPr>
          <p:cNvPr id="165905" name="Rectangle 17"/>
          <p:cNvSpPr>
            <a:spLocks noChangeArrowheads="1"/>
          </p:cNvSpPr>
          <p:nvPr/>
        </p:nvSpPr>
        <p:spPr bwMode="auto">
          <a:xfrm>
            <a:off x="3478213" y="3429000"/>
            <a:ext cx="2066925"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 Court of Session</a:t>
            </a:r>
            <a:endParaRPr lang="en-US" sz="2400">
              <a:solidFill>
                <a:srgbClr val="66FF33"/>
              </a:solidFill>
              <a:latin typeface="Times New Roman" pitchFamily="18" charset="0"/>
            </a:endParaRPr>
          </a:p>
        </p:txBody>
      </p:sp>
      <p:sp>
        <p:nvSpPr>
          <p:cNvPr id="165906" name="Rectangle 18"/>
          <p:cNvSpPr>
            <a:spLocks noChangeArrowheads="1"/>
          </p:cNvSpPr>
          <p:nvPr/>
        </p:nvSpPr>
        <p:spPr bwMode="auto">
          <a:xfrm>
            <a:off x="1774825" y="3787775"/>
            <a:ext cx="84138"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a:t>
            </a:r>
            <a:endParaRPr lang="en-US" sz="2400">
              <a:solidFill>
                <a:srgbClr val="66FF33"/>
              </a:solidFill>
              <a:latin typeface="Times New Roman" pitchFamily="18" charset="0"/>
            </a:endParaRPr>
          </a:p>
        </p:txBody>
      </p:sp>
      <p:sp>
        <p:nvSpPr>
          <p:cNvPr id="165907" name="Rectangle 19"/>
          <p:cNvSpPr>
            <a:spLocks noChangeArrowheads="1"/>
          </p:cNvSpPr>
          <p:nvPr/>
        </p:nvSpPr>
        <p:spPr bwMode="auto">
          <a:xfrm>
            <a:off x="1993900" y="3778250"/>
            <a:ext cx="5557838"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If punishable with imprisonment for 3 years and </a:t>
            </a:r>
            <a:endParaRPr lang="en-US" sz="2400">
              <a:solidFill>
                <a:srgbClr val="66FF33"/>
              </a:solidFill>
              <a:latin typeface="Times New Roman" pitchFamily="18" charset="0"/>
            </a:endParaRPr>
          </a:p>
        </p:txBody>
      </p:sp>
      <p:sp>
        <p:nvSpPr>
          <p:cNvPr id="165908" name="Rectangle 20"/>
          <p:cNvSpPr>
            <a:spLocks noChangeArrowheads="1"/>
          </p:cNvSpPr>
          <p:nvPr/>
        </p:nvSpPr>
        <p:spPr bwMode="auto">
          <a:xfrm>
            <a:off x="1993900" y="4070350"/>
            <a:ext cx="6056313"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upwards but not more than 7 years: Cognizable, Non</a:t>
            </a:r>
            <a:endParaRPr lang="en-US" sz="2400">
              <a:solidFill>
                <a:srgbClr val="66FF33"/>
              </a:solidFill>
              <a:latin typeface="Times New Roman" pitchFamily="18" charset="0"/>
            </a:endParaRPr>
          </a:p>
        </p:txBody>
      </p:sp>
      <p:sp>
        <p:nvSpPr>
          <p:cNvPr id="165909" name="Rectangle 21"/>
          <p:cNvSpPr>
            <a:spLocks noChangeArrowheads="1"/>
          </p:cNvSpPr>
          <p:nvPr/>
        </p:nvSpPr>
        <p:spPr bwMode="auto">
          <a:xfrm>
            <a:off x="8091488" y="4070350"/>
            <a:ext cx="80962"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t>
            </a:r>
            <a:endParaRPr lang="en-US" sz="2400">
              <a:solidFill>
                <a:srgbClr val="66FF33"/>
              </a:solidFill>
              <a:latin typeface="Times New Roman" pitchFamily="18" charset="0"/>
            </a:endParaRPr>
          </a:p>
        </p:txBody>
      </p:sp>
      <p:sp>
        <p:nvSpPr>
          <p:cNvPr id="165910" name="Rectangle 22"/>
          <p:cNvSpPr>
            <a:spLocks noChangeArrowheads="1"/>
          </p:cNvSpPr>
          <p:nvPr/>
        </p:nvSpPr>
        <p:spPr bwMode="auto">
          <a:xfrm>
            <a:off x="1993900" y="4362450"/>
            <a:ext cx="9271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Bailable</a:t>
            </a:r>
            <a:endParaRPr lang="en-US" sz="2400">
              <a:solidFill>
                <a:srgbClr val="66FF33"/>
              </a:solidFill>
              <a:latin typeface="Times New Roman" pitchFamily="18" charset="0"/>
            </a:endParaRPr>
          </a:p>
        </p:txBody>
      </p:sp>
      <p:sp>
        <p:nvSpPr>
          <p:cNvPr id="165911" name="Rectangle 23"/>
          <p:cNvSpPr>
            <a:spLocks noChangeArrowheads="1"/>
          </p:cNvSpPr>
          <p:nvPr/>
        </p:nvSpPr>
        <p:spPr bwMode="auto">
          <a:xfrm>
            <a:off x="2924175" y="4362450"/>
            <a:ext cx="2943225"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 Magistrate of First Class</a:t>
            </a:r>
            <a:endParaRPr lang="en-US" sz="2400">
              <a:solidFill>
                <a:srgbClr val="66FF33"/>
              </a:solidFill>
              <a:latin typeface="Times New Roman" pitchFamily="18" charset="0"/>
            </a:endParaRPr>
          </a:p>
        </p:txBody>
      </p:sp>
      <p:sp>
        <p:nvSpPr>
          <p:cNvPr id="165912" name="Rectangle 24"/>
          <p:cNvSpPr>
            <a:spLocks noChangeArrowheads="1"/>
          </p:cNvSpPr>
          <p:nvPr/>
        </p:nvSpPr>
        <p:spPr bwMode="auto">
          <a:xfrm>
            <a:off x="1774825" y="4722813"/>
            <a:ext cx="84138"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a:t>
            </a:r>
            <a:endParaRPr lang="en-US" sz="2400">
              <a:solidFill>
                <a:srgbClr val="66FF33"/>
              </a:solidFill>
              <a:latin typeface="Times New Roman" pitchFamily="18" charset="0"/>
            </a:endParaRPr>
          </a:p>
        </p:txBody>
      </p:sp>
      <p:sp>
        <p:nvSpPr>
          <p:cNvPr id="165913" name="Rectangle 25"/>
          <p:cNvSpPr>
            <a:spLocks noChangeArrowheads="1"/>
          </p:cNvSpPr>
          <p:nvPr/>
        </p:nvSpPr>
        <p:spPr bwMode="auto">
          <a:xfrm>
            <a:off x="1993900" y="4713288"/>
            <a:ext cx="6164263"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If punishable with imprisonment of less than 3 years: </a:t>
            </a:r>
            <a:endParaRPr lang="en-US" sz="2400">
              <a:solidFill>
                <a:srgbClr val="66FF33"/>
              </a:solidFill>
              <a:latin typeface="Times New Roman" pitchFamily="18" charset="0"/>
            </a:endParaRPr>
          </a:p>
        </p:txBody>
      </p:sp>
      <p:sp>
        <p:nvSpPr>
          <p:cNvPr id="165914" name="Rectangle 26"/>
          <p:cNvSpPr>
            <a:spLocks noChangeArrowheads="1"/>
          </p:cNvSpPr>
          <p:nvPr/>
        </p:nvSpPr>
        <p:spPr bwMode="auto">
          <a:xfrm>
            <a:off x="1993900" y="5005388"/>
            <a:ext cx="4699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Non</a:t>
            </a:r>
            <a:endParaRPr lang="en-US" sz="2400">
              <a:solidFill>
                <a:srgbClr val="66FF33"/>
              </a:solidFill>
              <a:latin typeface="Times New Roman" pitchFamily="18" charset="0"/>
            </a:endParaRPr>
          </a:p>
        </p:txBody>
      </p:sp>
      <p:sp>
        <p:nvSpPr>
          <p:cNvPr id="165915" name="Rectangle 27"/>
          <p:cNvSpPr>
            <a:spLocks noChangeArrowheads="1"/>
          </p:cNvSpPr>
          <p:nvPr/>
        </p:nvSpPr>
        <p:spPr bwMode="auto">
          <a:xfrm>
            <a:off x="2468563" y="5005388"/>
            <a:ext cx="80962"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t>
            </a:r>
            <a:endParaRPr lang="en-US" sz="2400">
              <a:solidFill>
                <a:srgbClr val="66FF33"/>
              </a:solidFill>
              <a:latin typeface="Times New Roman" pitchFamily="18" charset="0"/>
            </a:endParaRPr>
          </a:p>
        </p:txBody>
      </p:sp>
      <p:sp>
        <p:nvSpPr>
          <p:cNvPr id="165916" name="Rectangle 28"/>
          <p:cNvSpPr>
            <a:spLocks noChangeArrowheads="1"/>
          </p:cNvSpPr>
          <p:nvPr/>
        </p:nvSpPr>
        <p:spPr bwMode="auto">
          <a:xfrm>
            <a:off x="2549525" y="5005388"/>
            <a:ext cx="14224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Cognizable, </a:t>
            </a:r>
            <a:endParaRPr lang="en-US" sz="2400">
              <a:solidFill>
                <a:srgbClr val="66FF33"/>
              </a:solidFill>
              <a:latin typeface="Times New Roman" pitchFamily="18" charset="0"/>
            </a:endParaRPr>
          </a:p>
        </p:txBody>
      </p:sp>
      <p:sp>
        <p:nvSpPr>
          <p:cNvPr id="165917" name="Rectangle 29"/>
          <p:cNvSpPr>
            <a:spLocks noChangeArrowheads="1"/>
          </p:cNvSpPr>
          <p:nvPr/>
        </p:nvSpPr>
        <p:spPr bwMode="auto">
          <a:xfrm>
            <a:off x="3979863" y="5005388"/>
            <a:ext cx="9271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Bailable</a:t>
            </a:r>
            <a:endParaRPr lang="en-US" sz="2400">
              <a:solidFill>
                <a:srgbClr val="66FF33"/>
              </a:solidFill>
              <a:latin typeface="Times New Roman" pitchFamily="18" charset="0"/>
            </a:endParaRPr>
          </a:p>
        </p:txBody>
      </p:sp>
      <p:sp>
        <p:nvSpPr>
          <p:cNvPr id="165918" name="Rectangle 30"/>
          <p:cNvSpPr>
            <a:spLocks noChangeArrowheads="1"/>
          </p:cNvSpPr>
          <p:nvPr/>
        </p:nvSpPr>
        <p:spPr bwMode="auto">
          <a:xfrm>
            <a:off x="4911725" y="5005388"/>
            <a:ext cx="2324100"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 Any Magistrate (or </a:t>
            </a:r>
            <a:endParaRPr lang="en-US" sz="2400">
              <a:solidFill>
                <a:srgbClr val="66FF33"/>
              </a:solidFill>
              <a:latin typeface="Times New Roman" pitchFamily="18" charset="0"/>
            </a:endParaRPr>
          </a:p>
        </p:txBody>
      </p:sp>
      <p:sp>
        <p:nvSpPr>
          <p:cNvPr id="165919" name="Rectangle 31"/>
          <p:cNvSpPr>
            <a:spLocks noChangeArrowheads="1"/>
          </p:cNvSpPr>
          <p:nvPr/>
        </p:nvSpPr>
        <p:spPr bwMode="auto">
          <a:xfrm>
            <a:off x="1993900" y="5297488"/>
            <a:ext cx="1516063"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Controller of </a:t>
            </a:r>
            <a:endParaRPr lang="en-US" sz="2400">
              <a:solidFill>
                <a:srgbClr val="66FF33"/>
              </a:solidFill>
              <a:latin typeface="Times New Roman" pitchFamily="18" charset="0"/>
            </a:endParaRPr>
          </a:p>
        </p:txBody>
      </p:sp>
      <p:sp>
        <p:nvSpPr>
          <p:cNvPr id="165920" name="Rectangle 32"/>
          <p:cNvSpPr>
            <a:spLocks noChangeArrowheads="1"/>
          </p:cNvSpPr>
          <p:nvPr/>
        </p:nvSpPr>
        <p:spPr bwMode="auto">
          <a:xfrm>
            <a:off x="3521075" y="5297488"/>
            <a:ext cx="484188"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CAs</a:t>
            </a:r>
            <a:endParaRPr lang="en-US" sz="2400">
              <a:solidFill>
                <a:srgbClr val="66FF33"/>
              </a:solidFill>
              <a:latin typeface="Times New Roman" pitchFamily="18" charset="0"/>
            </a:endParaRPr>
          </a:p>
        </p:txBody>
      </p:sp>
      <p:sp>
        <p:nvSpPr>
          <p:cNvPr id="165921" name="Rectangle 33"/>
          <p:cNvSpPr>
            <a:spLocks noChangeArrowheads="1"/>
          </p:cNvSpPr>
          <p:nvPr/>
        </p:nvSpPr>
        <p:spPr bwMode="auto">
          <a:xfrm>
            <a:off x="4005263" y="5297488"/>
            <a:ext cx="80962" cy="288925"/>
          </a:xfrm>
          <a:prstGeom prst="rect">
            <a:avLst/>
          </a:prstGeom>
          <a:noFill/>
          <a:ln w="9525">
            <a:noFill/>
            <a:miter lim="800000"/>
            <a:headEnd/>
            <a:tailEnd/>
          </a:ln>
        </p:spPr>
        <p:txBody>
          <a:bodyPr wrap="none" lIns="0" tIns="0" rIns="0" bIns="0">
            <a:spAutoFit/>
          </a:bodyPr>
          <a:lstStyle/>
          <a:p>
            <a:pPr eaLnBrk="1" hangingPunct="1"/>
            <a:r>
              <a:rPr lang="en-US" sz="1900" b="1">
                <a:solidFill>
                  <a:srgbClr val="66FF33"/>
                </a:solidFill>
                <a:latin typeface="Arial" charset="0"/>
              </a:rPr>
              <a:t>)</a:t>
            </a:r>
            <a:endParaRPr lang="en-US" sz="2400">
              <a:solidFill>
                <a:srgbClr val="66FF33"/>
              </a:solidFill>
              <a:latin typeface="Times New Roman" pitchFamily="18" charset="0"/>
            </a:endParaRPr>
          </a:p>
        </p:txBody>
      </p:sp>
      <p:sp>
        <p:nvSpPr>
          <p:cNvPr id="165960" name="Text Box 72"/>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5492A0ED-19B9-4E31-B728-A5A345C99F82}" type="slidenum">
              <a:rPr lang="en-US" sz="2400" baseline="-25000">
                <a:solidFill>
                  <a:srgbClr val="FFFF00"/>
                </a:solidFill>
                <a:latin typeface="Arial" charset="0"/>
              </a:rPr>
              <a:pPr algn="ctr" eaLnBrk="1" hangingPunct="1">
                <a:spcBef>
                  <a:spcPct val="50000"/>
                </a:spcBef>
              </a:pPr>
              <a:t>27</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z="4600" u="sng"/>
              <a:t>Power of Police to Investigate</a:t>
            </a:r>
          </a:p>
        </p:txBody>
      </p:sp>
      <p:sp>
        <p:nvSpPr>
          <p:cNvPr id="147459" name="Rectangle 3"/>
          <p:cNvSpPr>
            <a:spLocks noGrp="1" noChangeArrowheads="1"/>
          </p:cNvSpPr>
          <p:nvPr>
            <p:ph type="body" idx="1"/>
          </p:nvPr>
        </p:nvSpPr>
        <p:spPr/>
        <p:txBody>
          <a:bodyPr/>
          <a:lstStyle/>
          <a:p>
            <a:pPr algn="just">
              <a:lnSpc>
                <a:spcPct val="90000"/>
              </a:lnSpc>
              <a:buFont typeface="Symbol" pitchFamily="18" charset="2"/>
              <a:buChar char="·"/>
            </a:pPr>
            <a:r>
              <a:rPr lang="en-US" sz="3400"/>
              <a:t>Section 156 Cr.P.C. : Power to investigate cognizable offences. </a:t>
            </a:r>
          </a:p>
          <a:p>
            <a:pPr algn="just">
              <a:lnSpc>
                <a:spcPct val="90000"/>
              </a:lnSpc>
              <a:buFont typeface="Symbol" pitchFamily="18" charset="2"/>
              <a:buChar char="·"/>
            </a:pPr>
            <a:r>
              <a:rPr lang="en-US" sz="3400"/>
              <a:t>Section 155 Cr.P.C. : Power to investigate non cognizable offences.</a:t>
            </a:r>
          </a:p>
          <a:p>
            <a:pPr algn="just">
              <a:lnSpc>
                <a:spcPct val="90000"/>
              </a:lnSpc>
              <a:buFont typeface="Symbol" pitchFamily="18" charset="2"/>
              <a:buChar char="·"/>
            </a:pPr>
            <a:r>
              <a:rPr lang="en-US" sz="3400"/>
              <a:t>Section 91 Cr.P.C. : Summon to produce documents.</a:t>
            </a:r>
          </a:p>
          <a:p>
            <a:pPr algn="just">
              <a:lnSpc>
                <a:spcPct val="90000"/>
              </a:lnSpc>
              <a:buFont typeface="Symbol" pitchFamily="18" charset="2"/>
              <a:buChar char="·"/>
            </a:pPr>
            <a:r>
              <a:rPr lang="en-US" sz="3400"/>
              <a:t>Section 160 Cr.P.C. : Summon to require attendance of witnesses.</a:t>
            </a:r>
          </a:p>
          <a:p>
            <a:pPr>
              <a:lnSpc>
                <a:spcPct val="90000"/>
              </a:lnSpc>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z="3200"/>
              <a:t>Power of Police to investigate (contd.)</a:t>
            </a:r>
          </a:p>
        </p:txBody>
      </p:sp>
      <p:sp>
        <p:nvSpPr>
          <p:cNvPr id="148483" name="Rectangle 3"/>
          <p:cNvSpPr>
            <a:spLocks noGrp="1" noChangeArrowheads="1"/>
          </p:cNvSpPr>
          <p:nvPr>
            <p:ph type="body" idx="1"/>
          </p:nvPr>
        </p:nvSpPr>
        <p:spPr/>
        <p:txBody>
          <a:bodyPr/>
          <a:lstStyle/>
          <a:p>
            <a:pPr algn="just">
              <a:lnSpc>
                <a:spcPct val="80000"/>
              </a:lnSpc>
              <a:buFont typeface="Symbol" pitchFamily="18" charset="2"/>
              <a:buChar char="·"/>
            </a:pPr>
            <a:r>
              <a:rPr lang="en-US" sz="3000"/>
              <a:t>Section 165 Cr.P.C. : Search by police officer.</a:t>
            </a:r>
          </a:p>
          <a:p>
            <a:pPr algn="just">
              <a:lnSpc>
                <a:spcPct val="80000"/>
              </a:lnSpc>
              <a:buFont typeface="Symbol" pitchFamily="18" charset="2"/>
              <a:buChar char="·"/>
            </a:pPr>
            <a:r>
              <a:rPr lang="en-US" sz="3000"/>
              <a:t>Section 93 Cr.P.C : General provision as to search warrants.</a:t>
            </a:r>
          </a:p>
          <a:p>
            <a:pPr algn="just">
              <a:lnSpc>
                <a:spcPct val="80000"/>
              </a:lnSpc>
              <a:buFont typeface="Symbol" pitchFamily="18" charset="2"/>
              <a:buChar char="·"/>
            </a:pPr>
            <a:r>
              <a:rPr lang="en-US" sz="3000"/>
              <a:t>Section 47 Cr.P.C. : Search to arrest the accused.</a:t>
            </a:r>
          </a:p>
          <a:p>
            <a:pPr algn="just">
              <a:lnSpc>
                <a:spcPct val="80000"/>
              </a:lnSpc>
              <a:buFont typeface="Symbol" pitchFamily="18" charset="2"/>
              <a:buChar char="·"/>
            </a:pPr>
            <a:r>
              <a:rPr lang="en-US" sz="3000"/>
              <a:t>Section 78 of IT Act, 2000 : Power to investigate offences-not below rank of DSP.</a:t>
            </a:r>
          </a:p>
          <a:p>
            <a:pPr algn="just">
              <a:lnSpc>
                <a:spcPct val="80000"/>
              </a:lnSpc>
              <a:buFont typeface="Symbol" pitchFamily="18" charset="2"/>
              <a:buChar char="·"/>
            </a:pPr>
            <a:r>
              <a:rPr lang="en-US" sz="3000"/>
              <a:t>Section 80 of IT Act, 2000 : Power of police officer to enter  any public place and search &amp; arrest.</a:t>
            </a:r>
          </a:p>
          <a:p>
            <a:pPr>
              <a:lnSpc>
                <a:spcPct val="80000"/>
              </a:lnSpc>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en-US"/>
              <a:t>Computer vulnerability</a:t>
            </a:r>
          </a:p>
        </p:txBody>
      </p:sp>
      <p:sp>
        <p:nvSpPr>
          <p:cNvPr id="115717" name="Rectangle 5"/>
          <p:cNvSpPr>
            <a:spLocks noGrp="1" noChangeArrowheads="1"/>
          </p:cNvSpPr>
          <p:nvPr>
            <p:ph type="body" sz="half" idx="1"/>
          </p:nvPr>
        </p:nvSpPr>
        <p:spPr>
          <a:xfrm>
            <a:off x="1066800" y="1981200"/>
            <a:ext cx="7543800" cy="1987550"/>
          </a:xfrm>
        </p:spPr>
        <p:txBody>
          <a:bodyPr/>
          <a:lstStyle/>
          <a:p>
            <a:pPr>
              <a:lnSpc>
                <a:spcPct val="80000"/>
              </a:lnSpc>
            </a:pPr>
            <a:r>
              <a:rPr lang="en-US" sz="1800" b="1"/>
              <a:t>Computers store huge amounts of data in small spaces</a:t>
            </a:r>
            <a:r>
              <a:rPr lang="en-US" sz="1800"/>
              <a:t> </a:t>
            </a:r>
          </a:p>
          <a:p>
            <a:pPr>
              <a:lnSpc>
                <a:spcPct val="80000"/>
              </a:lnSpc>
            </a:pPr>
            <a:r>
              <a:rPr lang="en-US" sz="1800"/>
              <a:t>Ease of access</a:t>
            </a:r>
          </a:p>
          <a:p>
            <a:pPr>
              <a:lnSpc>
                <a:spcPct val="80000"/>
              </a:lnSpc>
            </a:pPr>
            <a:r>
              <a:rPr lang="en-US" sz="1800"/>
              <a:t>Complexity of technology</a:t>
            </a:r>
          </a:p>
          <a:p>
            <a:pPr>
              <a:lnSpc>
                <a:spcPct val="80000"/>
              </a:lnSpc>
            </a:pPr>
            <a:r>
              <a:rPr lang="en-US" sz="1800"/>
              <a:t>Human error</a:t>
            </a:r>
          </a:p>
          <a:p>
            <a:pPr>
              <a:lnSpc>
                <a:spcPct val="80000"/>
              </a:lnSpc>
            </a:pPr>
            <a:r>
              <a:rPr lang="en-US" sz="1800"/>
              <a:t>One of the key elements that keeps most members of any society honest is fear of being caught — the deterrence factor. Cyberspace changes two of those rules. First, it offers the criminal an opportunity of attacking his victims from the remoteness of a different continent and secondly, the results of the crime are not immediately apparent.</a:t>
            </a:r>
          </a:p>
          <a:p>
            <a:pPr>
              <a:lnSpc>
                <a:spcPct val="80000"/>
              </a:lnSpc>
            </a:pPr>
            <a:r>
              <a:rPr lang="en-US" sz="1800"/>
              <a:t>Need new laws and upgraded technology to combat cyber crimes </a:t>
            </a:r>
          </a:p>
        </p:txBody>
      </p:sp>
      <p:pic>
        <p:nvPicPr>
          <p:cNvPr id="115718" name="Picture 6"/>
          <p:cNvPicPr>
            <a:picLocks noChangeAspect="1" noChangeArrowheads="1"/>
          </p:cNvPicPr>
          <p:nvPr>
            <p:ph sz="half" idx="2"/>
          </p:nvPr>
        </p:nvPicPr>
        <p:blipFill>
          <a:blip r:embed="rId2"/>
          <a:srcRect/>
          <a:stretch>
            <a:fillRect/>
          </a:stretch>
        </p:blipFill>
        <p:spPr>
          <a:xfrm>
            <a:off x="1066800" y="4572000"/>
            <a:ext cx="7543800" cy="19875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Case Study- BPO Data Theft</a:t>
            </a:r>
          </a:p>
        </p:txBody>
      </p:sp>
      <p:sp>
        <p:nvSpPr>
          <p:cNvPr id="214019" name="Rectangle 3"/>
          <p:cNvSpPr>
            <a:spLocks noGrp="1" noChangeArrowheads="1"/>
          </p:cNvSpPr>
          <p:nvPr>
            <p:ph type="body" idx="1"/>
          </p:nvPr>
        </p:nvSpPr>
        <p:spPr/>
        <p:txBody>
          <a:bodyPr/>
          <a:lstStyle/>
          <a:p>
            <a:r>
              <a:rPr lang="en-US"/>
              <a:t>The recently reported case of a Bank Fraud in Pune in which some ex employees of  BPO arm of MPhasis Ltd MsourcE, defrauded US Customers of Citi Bank to the tune of RS 1.5 crores has raised concerns of many kinds including the role of "Data Protection".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Case Study (contd.)</a:t>
            </a:r>
          </a:p>
        </p:txBody>
      </p:sp>
      <p:sp>
        <p:nvSpPr>
          <p:cNvPr id="215043" name="Rectangle 3"/>
          <p:cNvSpPr>
            <a:spLocks noGrp="1" noChangeArrowheads="1"/>
          </p:cNvSpPr>
          <p:nvPr>
            <p:ph type="body" idx="1"/>
          </p:nvPr>
        </p:nvSpPr>
        <p:spPr/>
        <p:txBody>
          <a:bodyPr/>
          <a:lstStyle/>
          <a:p>
            <a:pPr>
              <a:lnSpc>
                <a:spcPct val="80000"/>
              </a:lnSpc>
            </a:pPr>
            <a:r>
              <a:rPr lang="en-US" sz="1800"/>
              <a:t>The crime was obviously committed using "Unauthorized Access" to the "Electronic Account Space" of the customers. It is therefore firmly within the domain of "Cyber Crimes". </a:t>
            </a:r>
          </a:p>
          <a:p>
            <a:pPr>
              <a:lnSpc>
                <a:spcPct val="80000"/>
              </a:lnSpc>
            </a:pPr>
            <a:r>
              <a:rPr lang="en-US" sz="1800"/>
              <a:t>ITA-2000 is versatile enough to accommodate the aspects of crime not covered by ITA-2000 but covered by other statutes since any IPC offence committed with the use of "Electronic Documents" can be considered as a crime with the use of a "Written Documents". "Cheating", "Conspiracy", "Breach of Trust" etc are therefore applicable in the above case in addition to section in ITA-2000. </a:t>
            </a:r>
          </a:p>
          <a:p>
            <a:pPr>
              <a:lnSpc>
                <a:spcPct val="80000"/>
              </a:lnSpc>
            </a:pPr>
            <a:r>
              <a:rPr lang="en-US" sz="1800"/>
              <a:t>Under ITA-2000 the offence is recognized both under Section 66 and Section 43. Accordingly, the persons involved are liable for imprisonment and fine as well as a liability to pay damage to the victims to the maximum extent of Rs 1 crore per victim for which the "Adjudication Process" can be invoked.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Case Study (contd.)</a:t>
            </a:r>
          </a:p>
        </p:txBody>
      </p:sp>
      <p:sp>
        <p:nvSpPr>
          <p:cNvPr id="216067" name="Rectangle 3"/>
          <p:cNvSpPr>
            <a:spLocks noGrp="1" noChangeArrowheads="1"/>
          </p:cNvSpPr>
          <p:nvPr>
            <p:ph type="body" idx="1"/>
          </p:nvPr>
        </p:nvSpPr>
        <p:spPr/>
        <p:txBody>
          <a:bodyPr/>
          <a:lstStyle/>
          <a:p>
            <a:pPr>
              <a:lnSpc>
                <a:spcPct val="80000"/>
              </a:lnSpc>
            </a:pPr>
            <a:r>
              <a:rPr lang="en-US" sz="1600"/>
              <a:t>The BPO is liable for lack of security that enabled the commission of the fraud as well as because of the vicarious responsibility for the ex-employee's involvement. The process of getting the PIN number was during the tenure of the persons as "Employees" and hence the organization is responsible for the crime. </a:t>
            </a:r>
          </a:p>
          <a:p>
            <a:pPr>
              <a:lnSpc>
                <a:spcPct val="80000"/>
              </a:lnSpc>
            </a:pPr>
            <a:r>
              <a:rPr lang="en-US" sz="1600"/>
              <a:t>Some of the persons who have assisted others in the commission of the crime even though they may not be directly involved as beneficiaries will also be liable under Section 43 of ITA-2000. </a:t>
            </a:r>
          </a:p>
          <a:p>
            <a:pPr>
              <a:lnSpc>
                <a:spcPct val="80000"/>
              </a:lnSpc>
            </a:pPr>
            <a:r>
              <a:rPr lang="en-US" sz="1600"/>
              <a:t>Under Section 79 and Section 85 of ITA-2000, vicarious responsibilities are indicated both for the BPO and the Bank on the grounds of "Lack of Due Diligence". </a:t>
            </a:r>
          </a:p>
          <a:p>
            <a:pPr>
              <a:lnSpc>
                <a:spcPct val="80000"/>
              </a:lnSpc>
            </a:pPr>
            <a:r>
              <a:rPr lang="en-US" sz="1600"/>
              <a:t>At the same time, if the crime is investigated in India under ITA-2000, then the fact that the Bank was not using digital signatures for authenticating the customer instructions is a matter which would amount to gross negligence on the part of the Bank. (However, in this particular case since the victims appear to be US Citizens and the Bank itself is US based, the crime may come under the jurisdiction of the US courts and not Indian Courts).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z="3200" u="sng"/>
              <a:t>Case Study- Case of Extortion of Money Through Internet</a:t>
            </a:r>
          </a:p>
        </p:txBody>
      </p:sp>
      <p:sp>
        <p:nvSpPr>
          <p:cNvPr id="151555" name="Rectangle 3"/>
          <p:cNvSpPr>
            <a:spLocks noGrp="1" noChangeArrowheads="1"/>
          </p:cNvSpPr>
          <p:nvPr>
            <p:ph type="body" idx="1"/>
          </p:nvPr>
        </p:nvSpPr>
        <p:spPr>
          <a:xfrm>
            <a:off x="304800" y="1524000"/>
            <a:ext cx="8229600" cy="4530725"/>
          </a:xfrm>
        </p:spPr>
        <p:txBody>
          <a:bodyPr/>
          <a:lstStyle/>
          <a:p>
            <a:pPr>
              <a:buFont typeface="Wingdings" pitchFamily="2" charset="2"/>
              <a:buNone/>
            </a:pPr>
            <a:endParaRPr lang="en-US" sz="1800"/>
          </a:p>
          <a:p>
            <a:pPr lvl="1" algn="just">
              <a:buFontTx/>
              <a:buChar char="•"/>
            </a:pPr>
            <a:r>
              <a:rPr lang="en-US" sz="3000"/>
              <a:t>The complainant has received a threatening email demanding protection from unknown person claiming to be the member of Halala Gang, Dubai. Police registered a case u/s. 384/506/511 IPC.</a:t>
            </a:r>
          </a:p>
          <a:p>
            <a:pPr lvl="1" algn="just">
              <a:buFontTx/>
              <a:buChar char="•"/>
            </a:pPr>
            <a:r>
              <a:rPr lang="en-US" sz="3000"/>
              <a:t>The sender of the email used the email ID xyz@yahoo.com &amp; abc@yahoo.com and signed as Chengez Babar.</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Case Study (contd.)</a:t>
            </a:r>
          </a:p>
        </p:txBody>
      </p:sp>
      <p:sp>
        <p:nvSpPr>
          <p:cNvPr id="152579" name="Rectangle 3"/>
          <p:cNvSpPr>
            <a:spLocks noGrp="1" noChangeArrowheads="1"/>
          </p:cNvSpPr>
          <p:nvPr>
            <p:ph type="body" idx="1"/>
          </p:nvPr>
        </p:nvSpPr>
        <p:spPr/>
        <p:txBody>
          <a:bodyPr/>
          <a:lstStyle/>
          <a:p>
            <a:pPr lvl="1" algn="just">
              <a:buFontTx/>
              <a:buChar char="•"/>
            </a:pPr>
            <a:r>
              <a:rPr lang="en-US" sz="3000"/>
              <a:t>Both the email accounts were tracked, detail collected from ISP’s &amp; locations were identified.</a:t>
            </a:r>
          </a:p>
          <a:p>
            <a:pPr lvl="1" algn="just">
              <a:buFontTx/>
              <a:buChar char="•"/>
            </a:pPr>
            <a:r>
              <a:rPr lang="en-US" sz="3000"/>
              <a:t>The Cyber cafes from which the emails has been made were monitored and the accused person was nabbed red handed.</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143000" y="736600"/>
            <a:ext cx="8001000" cy="685800"/>
          </a:xfrm>
          <a:noFill/>
          <a:ln/>
          <a:effectLst>
            <a:outerShdw dist="13470" dir="2700000" algn="ctr" rotWithShape="0">
              <a:schemeClr val="bg2"/>
            </a:outerShdw>
          </a:effectLst>
        </p:spPr>
        <p:txBody>
          <a:bodyPr lIns="92075" tIns="46038" rIns="92075" bIns="46038"/>
          <a:lstStyle/>
          <a:p>
            <a:pPr algn="ctr"/>
            <a:r>
              <a:rPr lang="en-US" sz="4000" b="0">
                <a:solidFill>
                  <a:srgbClr val="FF3300"/>
                </a:solidFill>
              </a:rPr>
              <a:t>FIR NO 76/02 PS</a:t>
            </a:r>
            <a:r>
              <a:rPr lang="en-US" b="0">
                <a:solidFill>
                  <a:srgbClr val="FF3300"/>
                </a:solidFill>
              </a:rPr>
              <a:t> </a:t>
            </a:r>
            <a:br>
              <a:rPr lang="en-US" b="0">
                <a:solidFill>
                  <a:srgbClr val="FF3300"/>
                </a:solidFill>
              </a:rPr>
            </a:br>
            <a:r>
              <a:rPr lang="en-US" sz="2800" b="0">
                <a:solidFill>
                  <a:srgbClr val="FF3300"/>
                </a:solidFill>
              </a:rPr>
              <a:t>PARLIAMENT STREET</a:t>
            </a:r>
            <a:r>
              <a:rPr lang="en-US"/>
              <a:t/>
            </a:r>
            <a:br>
              <a:rPr lang="en-US"/>
            </a:br>
            <a:endParaRPr lang="en-US"/>
          </a:p>
        </p:txBody>
      </p:sp>
      <p:sp>
        <p:nvSpPr>
          <p:cNvPr id="199683" name="Rectangle 3"/>
          <p:cNvSpPr>
            <a:spLocks noGrp="1" noChangeArrowheads="1"/>
          </p:cNvSpPr>
          <p:nvPr>
            <p:ph type="body" idx="1"/>
          </p:nvPr>
        </p:nvSpPr>
        <p:spPr>
          <a:xfrm>
            <a:off x="762000" y="1905000"/>
            <a:ext cx="8001000" cy="4478338"/>
          </a:xfrm>
          <a:noFill/>
          <a:ln/>
        </p:spPr>
        <p:txBody>
          <a:bodyPr lIns="92075" tIns="46038" rIns="92075" bIns="46038"/>
          <a:lstStyle/>
          <a:p>
            <a:r>
              <a:rPr lang="en-US" sz="2400" b="1"/>
              <a:t>Mrs. SONIA GANDHI RECEIVED THREATING E-MAILS</a:t>
            </a:r>
          </a:p>
          <a:p>
            <a:r>
              <a:rPr lang="en-US" sz="2400" b="1"/>
              <a:t>E- MAIL FROM </a:t>
            </a:r>
          </a:p>
          <a:p>
            <a:pPr lvl="1"/>
            <a:r>
              <a:rPr lang="en-US" sz="2400" b="1"/>
              <a:t>missonrevenge84@khalsa.com</a:t>
            </a:r>
          </a:p>
          <a:p>
            <a:pPr lvl="1"/>
            <a:r>
              <a:rPr lang="en-US" sz="2400" b="1"/>
              <a:t>missionrevenge84@hotmail.com</a:t>
            </a:r>
          </a:p>
          <a:p>
            <a:r>
              <a:rPr lang="en-US" sz="2400" b="1"/>
              <a:t>THE CASE WAS REFERRED </a:t>
            </a:r>
          </a:p>
          <a:p>
            <a:r>
              <a:rPr lang="en-US" sz="2400" b="1"/>
              <a:t>ACCUSED PERSON LOST HIS PARENTS DURING 1984 RIOTS</a:t>
            </a:r>
            <a:endParaRPr lang="en-US" sz="2400"/>
          </a:p>
        </p:txBody>
      </p:sp>
      <p:sp>
        <p:nvSpPr>
          <p:cNvPr id="199721" name="Text Box 41"/>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C5A6FB13-21E9-431A-A34A-ECB5320A1B98}" type="slidenum">
              <a:rPr lang="en-US" sz="2400" baseline="-25000">
                <a:solidFill>
                  <a:srgbClr val="FFFF00"/>
                </a:solidFill>
                <a:latin typeface="Arial" charset="0"/>
              </a:rPr>
              <a:pPr algn="ctr" eaLnBrk="1" hangingPunct="1">
                <a:spcBef>
                  <a:spcPct val="50000"/>
                </a:spcBef>
              </a:pPr>
              <a:t>35</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p:nvPr>
        </p:nvSpPr>
        <p:spPr/>
        <p:txBody>
          <a:bodyPr/>
          <a:lstStyle/>
          <a:p>
            <a:r>
              <a:rPr lang="en-US" sz="4000"/>
              <a:t>ASLU Survey published in March 2003-Incidence of Cyber crime in India</a:t>
            </a:r>
          </a:p>
        </p:txBody>
      </p:sp>
      <p:graphicFrame>
        <p:nvGraphicFramePr>
          <p:cNvPr id="135176" name="Diagram 8"/>
          <p:cNvGraphicFramePr>
            <a:graphicFrameLocks/>
          </p:cNvGraphicFramePr>
          <p:nvPr>
            <p:ph sz="half" idx="1"/>
          </p:nvPr>
        </p:nvGraphicFramePr>
        <p:xfrm>
          <a:off x="1066800" y="1981200"/>
          <a:ext cx="3702050" cy="4114800"/>
        </p:xfrm>
        <a:graphic>
          <a:graphicData uri="http://schemas.openxmlformats.org/drawingml/2006/compatibility">
            <com:legacyDrawing xmlns:com="http://schemas.openxmlformats.org/drawingml/2006/compatibility" spid="_x0000_s135176"/>
          </a:graphicData>
        </a:graphic>
      </p:graphicFrame>
      <p:sp>
        <p:nvSpPr>
          <p:cNvPr id="135180" name="Rectangle 12"/>
          <p:cNvSpPr>
            <a:spLocks noGrp="1" noChangeArrowheads="1"/>
          </p:cNvSpPr>
          <p:nvPr>
            <p:ph type="body" sz="half" idx="2"/>
          </p:nvPr>
        </p:nvSpPr>
        <p:spPr>
          <a:xfrm>
            <a:off x="4978400" y="2189163"/>
            <a:ext cx="3632200" cy="3906837"/>
          </a:xfrm>
        </p:spPr>
        <p:txBody>
          <a:bodyPr/>
          <a:lstStyle/>
          <a:p>
            <a:pPr>
              <a:lnSpc>
                <a:spcPct val="90000"/>
              </a:lnSpc>
            </a:pPr>
            <a:r>
              <a:rPr lang="en-US" sz="2400">
                <a:solidFill>
                  <a:srgbClr val="FF6600"/>
                </a:solidFill>
              </a:rPr>
              <a:t>Non Reporting-causes</a:t>
            </a:r>
          </a:p>
          <a:p>
            <a:pPr>
              <a:lnSpc>
                <a:spcPct val="90000"/>
              </a:lnSpc>
            </a:pPr>
            <a:r>
              <a:rPr lang="en-US" sz="2400"/>
              <a:t>60% feared negative publicity</a:t>
            </a:r>
          </a:p>
          <a:p>
            <a:pPr>
              <a:lnSpc>
                <a:spcPct val="90000"/>
              </a:lnSpc>
            </a:pPr>
            <a:r>
              <a:rPr lang="en-US" sz="2400"/>
              <a:t>23% did not know police equipped to handle cyber crimes</a:t>
            </a:r>
          </a:p>
          <a:p>
            <a:pPr>
              <a:lnSpc>
                <a:spcPct val="90000"/>
              </a:lnSpc>
            </a:pPr>
            <a:r>
              <a:rPr lang="en-US" sz="2400"/>
              <a:t>9% feared further cyber attacks</a:t>
            </a:r>
          </a:p>
          <a:p>
            <a:pPr>
              <a:lnSpc>
                <a:spcPct val="90000"/>
              </a:lnSpc>
            </a:pPr>
            <a:r>
              <a:rPr lang="en-US" sz="2400"/>
              <a:t>8% had no awareness of cyber laws</a:t>
            </a:r>
          </a:p>
          <a:p>
            <a:pPr>
              <a:lnSpc>
                <a:spcPct val="90000"/>
              </a:lnSpc>
            </a:pPr>
            <a:r>
              <a:rPr lang="en-US" sz="2400"/>
              <a:t>False arrest concerns</a:t>
            </a:r>
          </a:p>
          <a:p>
            <a:pPr>
              <a:lnSpc>
                <a:spcPct val="90000"/>
              </a:lnSpc>
            </a:pPr>
            <a:endParaRPr lang="en-US" sz="2400"/>
          </a:p>
          <a:p>
            <a:pPr>
              <a:lnSpc>
                <a:spcPct val="90000"/>
              </a:lnSpc>
            </a:pP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Better Enforcement initiatives </a:t>
            </a:r>
          </a:p>
        </p:txBody>
      </p:sp>
      <p:sp>
        <p:nvSpPr>
          <p:cNvPr id="133123" name="Rectangle 3"/>
          <p:cNvSpPr>
            <a:spLocks noGrp="1" noChangeArrowheads="1"/>
          </p:cNvSpPr>
          <p:nvPr>
            <p:ph type="body" idx="1"/>
          </p:nvPr>
        </p:nvSpPr>
        <p:spPr/>
        <p:txBody>
          <a:bodyPr/>
          <a:lstStyle/>
          <a:p>
            <a:pPr>
              <a:lnSpc>
                <a:spcPct val="80000"/>
              </a:lnSpc>
            </a:pPr>
            <a:r>
              <a:rPr lang="en-US" sz="2000"/>
              <a:t>Mumbai Cyber lab is a joint initiative of Mumbai police and NASSCOM –more exchange  and coordination of this kind</a:t>
            </a:r>
          </a:p>
          <a:p>
            <a:pPr>
              <a:lnSpc>
                <a:spcPct val="80000"/>
              </a:lnSpc>
            </a:pPr>
            <a:r>
              <a:rPr lang="en-US" sz="2000"/>
              <a:t>Suggested amendments to the IT Act,2000-new provisions for child pornography, etc</a:t>
            </a:r>
          </a:p>
          <a:p>
            <a:pPr>
              <a:lnSpc>
                <a:spcPct val="80000"/>
              </a:lnSpc>
            </a:pPr>
            <a:r>
              <a:rPr lang="en-US" sz="2000"/>
              <a:t>More Public awareness campaigns</a:t>
            </a:r>
          </a:p>
          <a:p>
            <a:pPr>
              <a:lnSpc>
                <a:spcPct val="80000"/>
              </a:lnSpc>
            </a:pPr>
            <a:r>
              <a:rPr lang="en-US" sz="2000"/>
              <a:t>Training of police officers to effectively combat cyber crimes</a:t>
            </a:r>
          </a:p>
          <a:p>
            <a:pPr>
              <a:lnSpc>
                <a:spcPct val="80000"/>
              </a:lnSpc>
            </a:pPr>
            <a:r>
              <a:rPr lang="en-US" sz="2000"/>
              <a:t>More Cyber crime police cells set up across the country</a:t>
            </a:r>
          </a:p>
          <a:p>
            <a:pPr>
              <a:lnSpc>
                <a:spcPct val="80000"/>
              </a:lnSpc>
            </a:pPr>
            <a:r>
              <a:rPr lang="en-US" sz="2000"/>
              <a:t>Effective E-surveillance </a:t>
            </a:r>
          </a:p>
          <a:p>
            <a:pPr>
              <a:lnSpc>
                <a:spcPct val="80000"/>
              </a:lnSpc>
            </a:pPr>
            <a:r>
              <a:rPr lang="en-US" sz="2000"/>
              <a:t>Websites aid in creating awareness and encouraging reporting of cyber crime cases.</a:t>
            </a:r>
          </a:p>
          <a:p>
            <a:pPr>
              <a:lnSpc>
                <a:spcPct val="80000"/>
              </a:lnSpc>
            </a:pPr>
            <a:r>
              <a:rPr lang="en-US" sz="2000"/>
              <a:t>Specialised Training of forensic investigators and experts </a:t>
            </a:r>
          </a:p>
          <a:p>
            <a:pPr>
              <a:lnSpc>
                <a:spcPct val="80000"/>
              </a:lnSpc>
            </a:pPr>
            <a:r>
              <a:rPr lang="en-US" sz="2000"/>
              <a:t>Active coordination between police and other law enforcement agencies and authorities is required.</a:t>
            </a:r>
          </a:p>
          <a:p>
            <a:pPr>
              <a:lnSpc>
                <a:spcPct val="80000"/>
              </a:lnSpc>
            </a:pP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1" name="Rectangle 11"/>
          <p:cNvSpPr>
            <a:spLocks noGrp="1" noChangeArrowheads="1"/>
          </p:cNvSpPr>
          <p:nvPr>
            <p:ph type="title"/>
          </p:nvPr>
        </p:nvSpPr>
        <p:spPr/>
        <p:txBody>
          <a:bodyPr/>
          <a:lstStyle/>
          <a:p>
            <a:endParaRPr lang="en-US"/>
          </a:p>
        </p:txBody>
      </p:sp>
      <p:sp>
        <p:nvSpPr>
          <p:cNvPr id="138252" name="Rectangle 12"/>
          <p:cNvSpPr>
            <a:spLocks noGrp="1" noChangeArrowheads="1"/>
          </p:cNvSpPr>
          <p:nvPr>
            <p:ph type="body" idx="1"/>
          </p:nvPr>
        </p:nvSpPr>
        <p:spPr/>
        <p:txBody>
          <a:bodyPr/>
          <a:lstStyle/>
          <a:p>
            <a:pPr>
              <a:lnSpc>
                <a:spcPct val="80000"/>
              </a:lnSpc>
            </a:pPr>
            <a:r>
              <a:rPr lang="en-US" sz="2000"/>
              <a:t>In case you have any queries …please feel free to write in at </a:t>
            </a:r>
            <a:r>
              <a:rPr lang="en-US" sz="2000">
                <a:hlinkClick r:id="rId3"/>
              </a:rPr>
              <a:t>Karnika@sethassociates.com</a:t>
            </a:r>
            <a:endParaRPr lang="en-US" sz="2000"/>
          </a:p>
          <a:p>
            <a:pPr>
              <a:lnSpc>
                <a:spcPct val="80000"/>
              </a:lnSpc>
              <a:buFont typeface="Wingdings" pitchFamily="2" charset="2"/>
              <a:buNone/>
            </a:pPr>
            <a:endParaRPr lang="en-US" sz="2000"/>
          </a:p>
          <a:p>
            <a:pPr>
              <a:lnSpc>
                <a:spcPct val="80000"/>
              </a:lnSpc>
              <a:buFont typeface="Wingdings" pitchFamily="2" charset="2"/>
              <a:buNone/>
            </a:pPr>
            <a:r>
              <a:rPr lang="en-US" sz="2000" b="1"/>
              <a:t>SETH ASSOCIATES</a:t>
            </a:r>
            <a:r>
              <a:rPr lang="en-US" sz="2000"/>
              <a:t>                      </a:t>
            </a:r>
          </a:p>
          <a:p>
            <a:pPr>
              <a:lnSpc>
                <a:spcPct val="80000"/>
              </a:lnSpc>
              <a:buFont typeface="Wingdings" pitchFamily="2" charset="2"/>
              <a:buNone/>
            </a:pPr>
            <a:r>
              <a:rPr lang="en-US" sz="2000"/>
              <a:t>ADVOCATES AND LEGAL CONSULTANTS</a:t>
            </a:r>
            <a:endParaRPr lang="en-US" sz="2000" b="1" i="1"/>
          </a:p>
          <a:p>
            <a:pPr>
              <a:lnSpc>
                <a:spcPct val="80000"/>
              </a:lnSpc>
              <a:buFont typeface="Wingdings" pitchFamily="2" charset="2"/>
              <a:buNone/>
            </a:pPr>
            <a:r>
              <a:rPr lang="en-US" sz="2000" b="1" i="1"/>
              <a:t>New Delhi Law Office</a:t>
            </a:r>
            <a:r>
              <a:rPr lang="en-US" sz="2000"/>
              <a:t>: C-1/16, Daryaganj, New Delhi-110002, India</a:t>
            </a:r>
          </a:p>
          <a:p>
            <a:pPr>
              <a:lnSpc>
                <a:spcPct val="80000"/>
              </a:lnSpc>
              <a:buFont typeface="Wingdings" pitchFamily="2" charset="2"/>
              <a:buNone/>
            </a:pPr>
            <a:r>
              <a:rPr lang="en-US" sz="2000"/>
              <a:t>Tel:+91 (11) 55352272, +91 9868119137</a:t>
            </a:r>
            <a:endParaRPr lang="en-US" sz="2000" b="1" i="1"/>
          </a:p>
          <a:p>
            <a:pPr>
              <a:lnSpc>
                <a:spcPct val="80000"/>
              </a:lnSpc>
              <a:buFont typeface="Wingdings" pitchFamily="2" charset="2"/>
              <a:buNone/>
            </a:pPr>
            <a:r>
              <a:rPr lang="en-US" sz="2000" b="1" i="1"/>
              <a:t>Corporate Law Office</a:t>
            </a:r>
            <a:r>
              <a:rPr lang="en-US" sz="2000"/>
              <a:t>: B-10, Sector 40, NOIDA-201301, N.C.R, India</a:t>
            </a:r>
          </a:p>
          <a:p>
            <a:pPr>
              <a:lnSpc>
                <a:spcPct val="80000"/>
              </a:lnSpc>
              <a:buFont typeface="Wingdings" pitchFamily="2" charset="2"/>
              <a:buNone/>
            </a:pPr>
            <a:r>
              <a:rPr lang="en-US" sz="2000"/>
              <a:t>Tel: +91 (120) 4352846, +91 9810155766</a:t>
            </a:r>
          </a:p>
          <a:p>
            <a:pPr>
              <a:lnSpc>
                <a:spcPct val="80000"/>
              </a:lnSpc>
              <a:buFont typeface="Wingdings" pitchFamily="2" charset="2"/>
              <a:buNone/>
            </a:pPr>
            <a:r>
              <a:rPr lang="en-US" sz="2000"/>
              <a:t>Fax: +91 (120) 4331304</a:t>
            </a:r>
          </a:p>
          <a:p>
            <a:pPr>
              <a:lnSpc>
                <a:spcPct val="80000"/>
              </a:lnSpc>
              <a:buFont typeface="Wingdings" pitchFamily="2" charset="2"/>
              <a:buNone/>
            </a:pPr>
            <a:r>
              <a:rPr lang="en-US" sz="2000"/>
              <a:t>E-mail: </a:t>
            </a:r>
            <a:r>
              <a:rPr lang="en-US" sz="2000">
                <a:hlinkClick r:id="rId4"/>
              </a:rPr>
              <a:t>mail@sethassociates.com</a:t>
            </a:r>
            <a:r>
              <a:rPr lang="en-US" sz="2000"/>
              <a:t>     </a:t>
            </a:r>
            <a:r>
              <a:rPr lang="en-US" sz="2000">
                <a:hlinkClick r:id="rId5"/>
              </a:rPr>
              <a:t>www.sethassociates.com</a:t>
            </a:r>
            <a:endParaRPr lang="en-US" sz="2000"/>
          </a:p>
        </p:txBody>
      </p:sp>
      <p:sp>
        <p:nvSpPr>
          <p:cNvPr id="138254"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138253" name="Object 13"/>
          <p:cNvGraphicFramePr>
            <a:graphicFrameLocks noChangeAspect="1"/>
          </p:cNvGraphicFramePr>
          <p:nvPr/>
        </p:nvGraphicFramePr>
        <p:xfrm>
          <a:off x="0" y="0"/>
          <a:ext cx="1066800" cy="609600"/>
        </p:xfrm>
        <a:graphic>
          <a:graphicData uri="http://schemas.openxmlformats.org/presentationml/2006/ole">
            <p:oleObj spid="_x0000_s138253" name="CorelDRAW" r:id="rId6" imgW="1067714" imgH="606552" progId="CorelDRAW.Graphic.11">
              <p:embed/>
            </p:oleObj>
          </a:graphicData>
        </a:graphic>
      </p:graphicFrame>
      <p:sp>
        <p:nvSpPr>
          <p:cNvPr id="138256" name="Rectangle 1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138255" name="Object 15"/>
          <p:cNvGraphicFramePr>
            <a:graphicFrameLocks noChangeAspect="1"/>
          </p:cNvGraphicFramePr>
          <p:nvPr/>
        </p:nvGraphicFramePr>
        <p:xfrm>
          <a:off x="0" y="0"/>
          <a:ext cx="1066800" cy="609600"/>
        </p:xfrm>
        <a:graphic>
          <a:graphicData uri="http://schemas.openxmlformats.org/presentationml/2006/ole">
            <p:oleObj spid="_x0000_s138255" name="CorelDRAW" r:id="rId7" imgW="1067714" imgH="606552" progId="CorelDRAW.Graphic.11">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Types of Cyber crimes</a:t>
            </a:r>
          </a:p>
        </p:txBody>
      </p:sp>
      <p:sp>
        <p:nvSpPr>
          <p:cNvPr id="105475" name="Rectangle 3"/>
          <p:cNvSpPr>
            <a:spLocks noGrp="1" noChangeArrowheads="1"/>
          </p:cNvSpPr>
          <p:nvPr>
            <p:ph type="body" sz="half" idx="1"/>
          </p:nvPr>
        </p:nvSpPr>
        <p:spPr>
          <a:xfrm>
            <a:off x="1066800" y="1981200"/>
            <a:ext cx="3702050" cy="4114800"/>
          </a:xfrm>
        </p:spPr>
        <p:txBody>
          <a:bodyPr/>
          <a:lstStyle/>
          <a:p>
            <a:pPr>
              <a:lnSpc>
                <a:spcPct val="80000"/>
              </a:lnSpc>
            </a:pPr>
            <a:r>
              <a:rPr lang="en-US" sz="1800"/>
              <a:t>Credit card frauds</a:t>
            </a:r>
          </a:p>
          <a:p>
            <a:pPr>
              <a:lnSpc>
                <a:spcPct val="80000"/>
              </a:lnSpc>
            </a:pPr>
            <a:r>
              <a:rPr lang="en-US" sz="1800"/>
              <a:t>Cyber pornography </a:t>
            </a:r>
          </a:p>
          <a:p>
            <a:pPr>
              <a:lnSpc>
                <a:spcPct val="80000"/>
              </a:lnSpc>
            </a:pPr>
            <a:r>
              <a:rPr lang="en-US" sz="1800"/>
              <a:t>Sale of illegal articles-narcotics, weapons, wildlife</a:t>
            </a:r>
          </a:p>
          <a:p>
            <a:pPr>
              <a:lnSpc>
                <a:spcPct val="80000"/>
              </a:lnSpc>
            </a:pPr>
            <a:r>
              <a:rPr lang="en-US" sz="1800"/>
              <a:t>Online gambling</a:t>
            </a:r>
          </a:p>
          <a:p>
            <a:pPr>
              <a:lnSpc>
                <a:spcPct val="80000"/>
              </a:lnSpc>
            </a:pPr>
            <a:r>
              <a:rPr lang="en-US" sz="1800"/>
              <a:t>Intellectual Property crimes- software piracy, copyright infringement, trademarks violations, theft of computer source code </a:t>
            </a:r>
          </a:p>
          <a:p>
            <a:pPr>
              <a:lnSpc>
                <a:spcPct val="80000"/>
              </a:lnSpc>
            </a:pPr>
            <a:r>
              <a:rPr lang="en-US" sz="1800"/>
              <a:t>Email spoofing</a:t>
            </a:r>
          </a:p>
          <a:p>
            <a:pPr>
              <a:lnSpc>
                <a:spcPct val="80000"/>
              </a:lnSpc>
            </a:pPr>
            <a:r>
              <a:rPr lang="en-US" sz="1800"/>
              <a:t>Forgery</a:t>
            </a:r>
          </a:p>
          <a:p>
            <a:pPr>
              <a:lnSpc>
                <a:spcPct val="80000"/>
              </a:lnSpc>
            </a:pPr>
            <a:r>
              <a:rPr lang="en-US" sz="1800"/>
              <a:t>Defamation</a:t>
            </a:r>
          </a:p>
          <a:p>
            <a:pPr>
              <a:lnSpc>
                <a:spcPct val="80000"/>
              </a:lnSpc>
            </a:pPr>
            <a:r>
              <a:rPr lang="en-US" sz="1800"/>
              <a:t>Cyber stalking (section 509 IPC)</a:t>
            </a:r>
          </a:p>
          <a:p>
            <a:pPr>
              <a:lnSpc>
                <a:spcPct val="80000"/>
              </a:lnSpc>
            </a:pPr>
            <a:r>
              <a:rPr lang="en-US" sz="1800"/>
              <a:t>Phising </a:t>
            </a:r>
          </a:p>
          <a:p>
            <a:pPr>
              <a:lnSpc>
                <a:spcPct val="80000"/>
              </a:lnSpc>
            </a:pPr>
            <a:r>
              <a:rPr lang="en-US" sz="1800"/>
              <a:t>Cyber terrorism </a:t>
            </a:r>
          </a:p>
          <a:p>
            <a:pPr>
              <a:lnSpc>
                <a:spcPct val="80000"/>
              </a:lnSpc>
            </a:pPr>
            <a:endParaRPr lang="en-US" sz="1800"/>
          </a:p>
        </p:txBody>
      </p:sp>
      <p:graphicFrame>
        <p:nvGraphicFramePr>
          <p:cNvPr id="105499" name="Diagram 27"/>
          <p:cNvGraphicFramePr>
            <a:graphicFrameLocks/>
          </p:cNvGraphicFramePr>
          <p:nvPr>
            <p:ph sz="half" idx="2"/>
          </p:nvPr>
        </p:nvGraphicFramePr>
        <p:xfrm>
          <a:off x="5000625" y="2290763"/>
          <a:ext cx="3519488" cy="3495675"/>
        </p:xfrm>
        <a:graphic>
          <a:graphicData uri="http://schemas.openxmlformats.org/drawingml/2006/compatibility">
            <com:legacyDrawing xmlns:com="http://schemas.openxmlformats.org/drawingml/2006/compatibility" spid="_x0000_s10549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05474"/>
                                        </p:tgtEl>
                                      </p:cBhvr>
                                    </p:animEffect>
                                    <p:animScale>
                                      <p:cBhvr>
                                        <p:cTn id="7" dur="250" autoRev="1" fill="hold"/>
                                        <p:tgtEl>
                                          <p:spTgt spid="1054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US"/>
              <a:t>Computer Viruses</a:t>
            </a:r>
          </a:p>
        </p:txBody>
      </p:sp>
      <p:sp>
        <p:nvSpPr>
          <p:cNvPr id="107525" name="Rectangle 5"/>
          <p:cNvSpPr>
            <a:spLocks noGrp="1" noChangeArrowheads="1"/>
          </p:cNvSpPr>
          <p:nvPr>
            <p:ph type="body" sz="half" idx="1"/>
          </p:nvPr>
        </p:nvSpPr>
        <p:spPr>
          <a:xfrm>
            <a:off x="1066800" y="1981200"/>
            <a:ext cx="3702050" cy="4114800"/>
          </a:xfrm>
        </p:spPr>
        <p:txBody>
          <a:bodyPr/>
          <a:lstStyle/>
          <a:p>
            <a:pPr>
              <a:lnSpc>
                <a:spcPct val="80000"/>
              </a:lnSpc>
            </a:pPr>
            <a:r>
              <a:rPr lang="en-US" sz="2400" b="1"/>
              <a:t>Viruses</a:t>
            </a:r>
            <a:endParaRPr lang="en-US" sz="2400"/>
          </a:p>
          <a:p>
            <a:pPr>
              <a:lnSpc>
                <a:spcPct val="80000"/>
              </a:lnSpc>
            </a:pPr>
            <a:r>
              <a:rPr lang="en-US" sz="2400"/>
              <a:t> A computer virus is a computer program that can infect other computer programs by modifying them in such a way as to include a (possibly evolved) copy of it. Note that a program does not have to perform outright damage (such as deleting or corrupting files) in order to be called a "virus".</a:t>
            </a:r>
          </a:p>
        </p:txBody>
      </p:sp>
      <p:graphicFrame>
        <p:nvGraphicFramePr>
          <p:cNvPr id="107529" name="Organization Chart 9"/>
          <p:cNvGraphicFramePr>
            <a:graphicFrameLocks/>
          </p:cNvGraphicFramePr>
          <p:nvPr>
            <p:ph sz="half" idx="2"/>
          </p:nvPr>
        </p:nvGraphicFramePr>
        <p:xfrm>
          <a:off x="4908550" y="1997075"/>
          <a:ext cx="3702050" cy="4083050"/>
        </p:xfrm>
        <a:graphic>
          <a:graphicData uri="http://schemas.openxmlformats.org/drawingml/2006/compatibility">
            <com:legacyDrawing xmlns:com="http://schemas.openxmlformats.org/drawingml/2006/compatibility" spid="_x0000_s107529"/>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93" name="Organization Chart 25"/>
          <p:cNvGraphicFramePr>
            <a:graphicFrameLocks/>
          </p:cNvGraphicFramePr>
          <p:nvPr>
            <p:ph idx="4294967295"/>
          </p:nvPr>
        </p:nvGraphicFramePr>
        <p:xfrm>
          <a:off x="457200" y="-19050"/>
          <a:ext cx="8686800" cy="6154738"/>
        </p:xfrm>
        <a:graphic>
          <a:graphicData uri="http://schemas.openxmlformats.org/drawingml/2006/compatibility">
            <com:legacyDrawing xmlns:com="http://schemas.openxmlformats.org/drawingml/2006/compatibility" spid="_x0000_s10959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8" name="Rectangle 8"/>
          <p:cNvSpPr>
            <a:spLocks noGrp="1" noChangeArrowheads="1"/>
          </p:cNvSpPr>
          <p:nvPr>
            <p:ph type="title"/>
          </p:nvPr>
        </p:nvSpPr>
        <p:spPr/>
        <p:txBody>
          <a:bodyPr/>
          <a:lstStyle/>
          <a:p>
            <a:r>
              <a:rPr lang="en-US"/>
              <a:t>Combating cyber crimes</a:t>
            </a:r>
          </a:p>
        </p:txBody>
      </p:sp>
      <p:sp>
        <p:nvSpPr>
          <p:cNvPr id="112649" name="Rectangle 9"/>
          <p:cNvSpPr>
            <a:spLocks noGrp="1" noChangeArrowheads="1"/>
          </p:cNvSpPr>
          <p:nvPr>
            <p:ph type="body" sz="half" idx="1"/>
          </p:nvPr>
        </p:nvSpPr>
        <p:spPr>
          <a:xfrm>
            <a:off x="1066800" y="1981200"/>
            <a:ext cx="3911600" cy="4114800"/>
          </a:xfrm>
        </p:spPr>
        <p:txBody>
          <a:bodyPr/>
          <a:lstStyle/>
          <a:p>
            <a:pPr>
              <a:lnSpc>
                <a:spcPct val="80000"/>
              </a:lnSpc>
            </a:pPr>
            <a:r>
              <a:rPr lang="en-US" sz="2000">
                <a:solidFill>
                  <a:schemeClr val="folHlink"/>
                </a:solidFill>
              </a:rPr>
              <a:t>Technological measures-</a:t>
            </a:r>
            <a:r>
              <a:rPr lang="en-US" sz="2000"/>
              <a:t>Public key cryptography, Digital signatures ,Firewalls, honey pots</a:t>
            </a:r>
          </a:p>
          <a:p>
            <a:pPr>
              <a:lnSpc>
                <a:spcPct val="80000"/>
              </a:lnSpc>
            </a:pPr>
            <a:r>
              <a:rPr lang="en-US" sz="2000">
                <a:solidFill>
                  <a:schemeClr val="folHlink"/>
                </a:solidFill>
              </a:rPr>
              <a:t>Cyber investigation-</a:t>
            </a:r>
            <a:r>
              <a:rPr lang="en-US" sz="2000"/>
              <a:t> Computer forensics is the process of identifying, preserving, analyzing and presenting digital evidence in a manner that is legally acceptable in courts of law.</a:t>
            </a:r>
          </a:p>
          <a:p>
            <a:pPr>
              <a:lnSpc>
                <a:spcPct val="80000"/>
              </a:lnSpc>
            </a:pPr>
            <a:r>
              <a:rPr lang="en-US" sz="2000"/>
              <a:t> These rules of evidence include admissibility (in courts), authenticity (relation to incident), completeness, reliability and believability. </a:t>
            </a:r>
          </a:p>
          <a:p>
            <a:pPr>
              <a:lnSpc>
                <a:spcPct val="80000"/>
              </a:lnSpc>
            </a:pPr>
            <a:r>
              <a:rPr lang="en-US" sz="2000">
                <a:solidFill>
                  <a:schemeClr val="folHlink"/>
                </a:solidFill>
              </a:rPr>
              <a:t>Legal framework-laws &amp; enforcement</a:t>
            </a:r>
          </a:p>
        </p:txBody>
      </p:sp>
      <p:pic>
        <p:nvPicPr>
          <p:cNvPr id="112650" name="Picture 10"/>
          <p:cNvPicPr>
            <a:picLocks noChangeAspect="1" noChangeArrowheads="1"/>
          </p:cNvPicPr>
          <p:nvPr>
            <p:ph sz="half" idx="2"/>
          </p:nvPr>
        </p:nvPicPr>
        <p:blipFill>
          <a:blip r:embed="rId2"/>
          <a:srcRect/>
          <a:stretch>
            <a:fillRect/>
          </a:stretch>
        </p:blipFill>
        <p:spPr>
          <a:xfrm>
            <a:off x="4908550" y="1981200"/>
            <a:ext cx="3702050" cy="4114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7" name="Rectangle 7"/>
          <p:cNvSpPr>
            <a:spLocks noGrp="1" noChangeArrowheads="1"/>
          </p:cNvSpPr>
          <p:nvPr>
            <p:ph type="title"/>
          </p:nvPr>
        </p:nvSpPr>
        <p:spPr/>
        <p:txBody>
          <a:bodyPr/>
          <a:lstStyle/>
          <a:p>
            <a:r>
              <a:rPr lang="en-US"/>
              <a:t>International initiatives</a:t>
            </a:r>
          </a:p>
        </p:txBody>
      </p:sp>
      <p:sp>
        <p:nvSpPr>
          <p:cNvPr id="117768" name="Rectangle 8"/>
          <p:cNvSpPr>
            <a:spLocks noGrp="1" noChangeArrowheads="1"/>
          </p:cNvSpPr>
          <p:nvPr>
            <p:ph type="body" sz="half" idx="1"/>
          </p:nvPr>
        </p:nvSpPr>
        <p:spPr>
          <a:xfrm>
            <a:off x="1066800" y="1981200"/>
            <a:ext cx="3702050" cy="4114800"/>
          </a:xfrm>
        </p:spPr>
        <p:txBody>
          <a:bodyPr/>
          <a:lstStyle/>
          <a:p>
            <a:pPr>
              <a:lnSpc>
                <a:spcPct val="80000"/>
              </a:lnSpc>
            </a:pPr>
            <a:r>
              <a:rPr lang="en-US" sz="1600"/>
              <a:t>Representatives from the 26 Council of Europe members, the </a:t>
            </a:r>
            <a:r>
              <a:rPr lang="en-US" sz="1600">
                <a:hlinkClick r:id="rId2"/>
              </a:rPr>
              <a:t>United States</a:t>
            </a:r>
            <a:r>
              <a:rPr lang="en-US" sz="1600"/>
              <a:t>, </a:t>
            </a:r>
            <a:r>
              <a:rPr lang="en-US" sz="1600">
                <a:hlinkClick r:id="rId3"/>
              </a:rPr>
              <a:t>Canada</a:t>
            </a:r>
            <a:r>
              <a:rPr lang="en-US" sz="1600"/>
              <a:t>, </a:t>
            </a:r>
            <a:r>
              <a:rPr lang="en-US" sz="1600">
                <a:hlinkClick r:id="rId4"/>
              </a:rPr>
              <a:t>Japan</a:t>
            </a:r>
            <a:r>
              <a:rPr lang="en-US" sz="1600"/>
              <a:t> and </a:t>
            </a:r>
            <a:r>
              <a:rPr lang="en-US" sz="1600">
                <a:hlinkClick r:id="rId5"/>
              </a:rPr>
              <a:t>South Africa</a:t>
            </a:r>
            <a:r>
              <a:rPr lang="en-US" sz="1600"/>
              <a:t> in 2001 signed a convention on cybercrime in efforts to enhance international cooperation in combating computer-based crimes. </a:t>
            </a:r>
            <a:br>
              <a:rPr lang="en-US" sz="1600"/>
            </a:br>
            <a:r>
              <a:rPr lang="en-US" sz="1600"/>
              <a:t/>
            </a:r>
            <a:br>
              <a:rPr lang="en-US" sz="1600"/>
            </a:br>
            <a:r>
              <a:rPr lang="en-US" sz="1600"/>
              <a:t>The </a:t>
            </a:r>
            <a:r>
              <a:rPr lang="en-US" sz="1600">
                <a:solidFill>
                  <a:srgbClr val="FF66FF"/>
                </a:solidFill>
              </a:rPr>
              <a:t>Convention on Cybercrime</a:t>
            </a:r>
            <a:r>
              <a:rPr lang="en-US" sz="1600"/>
              <a:t>, drawn up by experts of the Council of Europe, is designed to coordinate these countries' policies and laws on penalties on crimes in cyberspace, define the formula guaranteeing the efficient operation of the criminal and judicial authorities, and establish an efficient mechanism for international cooperation. </a:t>
            </a:r>
          </a:p>
          <a:p>
            <a:pPr>
              <a:lnSpc>
                <a:spcPct val="80000"/>
              </a:lnSpc>
            </a:pPr>
            <a:r>
              <a:rPr lang="en-US" sz="1600"/>
              <a:t>In 1997, The </a:t>
            </a:r>
            <a:r>
              <a:rPr lang="en-US" sz="1600">
                <a:solidFill>
                  <a:srgbClr val="FF66FF"/>
                </a:solidFill>
              </a:rPr>
              <a:t>G-8 Ministers</a:t>
            </a:r>
            <a:r>
              <a:rPr lang="en-US" sz="1600"/>
              <a:t> agreed to ten "Principles to Combat High-Tech Crime" and an "Action Plan to Combat High-Tech Crime</a:t>
            </a:r>
            <a:r>
              <a:rPr lang="en-US" sz="2000"/>
              <a:t>." </a:t>
            </a:r>
          </a:p>
        </p:txBody>
      </p:sp>
      <p:sp>
        <p:nvSpPr>
          <p:cNvPr id="117772" name="Rectangle 12"/>
          <p:cNvSpPr>
            <a:spLocks noGrp="1" noChangeArrowheads="1"/>
          </p:cNvSpPr>
          <p:nvPr>
            <p:ph type="body" sz="half" idx="2"/>
          </p:nvPr>
        </p:nvSpPr>
        <p:spPr>
          <a:xfrm>
            <a:off x="4908550" y="1981200"/>
            <a:ext cx="3702050" cy="4114800"/>
          </a:xfrm>
        </p:spPr>
        <p:txBody>
          <a:bodyPr/>
          <a:lstStyle/>
          <a:p>
            <a:pPr>
              <a:lnSpc>
                <a:spcPct val="90000"/>
              </a:lnSpc>
            </a:pPr>
            <a:r>
              <a:rPr lang="en-US" sz="2000">
                <a:solidFill>
                  <a:srgbClr val="FF66FF"/>
                </a:solidFill>
              </a:rPr>
              <a:t>Main objectives-</a:t>
            </a:r>
          </a:p>
          <a:p>
            <a:pPr>
              <a:lnSpc>
                <a:spcPct val="90000"/>
              </a:lnSpc>
            </a:pPr>
            <a:r>
              <a:rPr lang="en-US" sz="2000"/>
              <a:t>Create effective cyber crime laws </a:t>
            </a:r>
          </a:p>
          <a:p>
            <a:pPr>
              <a:lnSpc>
                <a:spcPct val="90000"/>
              </a:lnSpc>
            </a:pPr>
            <a:r>
              <a:rPr lang="en-US" sz="2000"/>
              <a:t>Handle jurisdiction issues </a:t>
            </a:r>
          </a:p>
          <a:p>
            <a:pPr>
              <a:lnSpc>
                <a:spcPct val="90000"/>
              </a:lnSpc>
            </a:pPr>
            <a:r>
              <a:rPr lang="en-US" sz="2000"/>
              <a:t>Cooperate in international investigations </a:t>
            </a:r>
          </a:p>
          <a:p>
            <a:pPr>
              <a:lnSpc>
                <a:spcPct val="90000"/>
              </a:lnSpc>
            </a:pPr>
            <a:r>
              <a:rPr lang="en-US" sz="2000"/>
              <a:t>Develop acceptable practices for search and seizure </a:t>
            </a:r>
          </a:p>
          <a:p>
            <a:pPr>
              <a:lnSpc>
                <a:spcPct val="90000"/>
              </a:lnSpc>
            </a:pPr>
            <a:r>
              <a:rPr lang="en-US" sz="2000"/>
              <a:t>Establish effective public/private sector interaction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885825" y="644525"/>
            <a:ext cx="7451725" cy="1025525"/>
          </a:xfrm>
          <a:prstGeom prst="rect">
            <a:avLst/>
          </a:prstGeom>
          <a:noFill/>
          <a:ln w="9525">
            <a:noFill/>
            <a:miter lim="800000"/>
            <a:headEnd/>
            <a:tailEnd/>
          </a:ln>
        </p:spPr>
        <p:txBody>
          <a:bodyPr/>
          <a:lstStyle/>
          <a:p>
            <a:endParaRPr lang="en-IN"/>
          </a:p>
        </p:txBody>
      </p:sp>
      <p:sp>
        <p:nvSpPr>
          <p:cNvPr id="187395" name="Rectangle 3"/>
          <p:cNvSpPr>
            <a:spLocks noChangeArrowheads="1"/>
          </p:cNvSpPr>
          <p:nvPr/>
        </p:nvSpPr>
        <p:spPr bwMode="auto">
          <a:xfrm>
            <a:off x="1947863" y="884238"/>
            <a:ext cx="5724525" cy="304800"/>
          </a:xfrm>
          <a:prstGeom prst="rect">
            <a:avLst/>
          </a:prstGeom>
          <a:noFill/>
          <a:ln w="9525">
            <a:noFill/>
            <a:miter lim="800000"/>
            <a:headEnd/>
            <a:tailEnd/>
          </a:ln>
        </p:spPr>
        <p:txBody>
          <a:bodyPr wrap="none" lIns="0" tIns="0" rIns="0" bIns="0">
            <a:spAutoFit/>
          </a:bodyPr>
          <a:lstStyle/>
          <a:p>
            <a:pPr eaLnBrk="1" hangingPunct="1"/>
            <a:r>
              <a:rPr lang="en-US" sz="2000" b="1">
                <a:solidFill>
                  <a:srgbClr val="FFFF00"/>
                </a:solidFill>
                <a:latin typeface="Arial" charset="0"/>
              </a:rPr>
              <a:t>Frequency of incidents of Cyber crimes in India</a:t>
            </a:r>
            <a:endParaRPr lang="en-US" sz="2000">
              <a:solidFill>
                <a:srgbClr val="FFFF00"/>
              </a:solidFill>
              <a:latin typeface="Times New Roman" pitchFamily="18" charset="0"/>
            </a:endParaRPr>
          </a:p>
        </p:txBody>
      </p:sp>
      <p:pic>
        <p:nvPicPr>
          <p:cNvPr id="187396" name="Picture 4"/>
          <p:cNvPicPr>
            <a:picLocks noChangeAspect="1" noChangeArrowheads="1"/>
          </p:cNvPicPr>
          <p:nvPr/>
        </p:nvPicPr>
        <p:blipFill>
          <a:blip r:embed="rId2">
            <a:lum bright="-12000" contrast="30000"/>
          </a:blip>
          <a:srcRect/>
          <a:stretch>
            <a:fillRect/>
          </a:stretch>
        </p:blipFill>
        <p:spPr bwMode="auto">
          <a:xfrm>
            <a:off x="1323975" y="1666875"/>
            <a:ext cx="3286125" cy="3913188"/>
          </a:xfrm>
          <a:prstGeom prst="rect">
            <a:avLst/>
          </a:prstGeom>
          <a:noFill/>
          <a:ln w="9525">
            <a:noFill/>
            <a:miter lim="800000"/>
            <a:headEnd/>
            <a:tailEnd/>
          </a:ln>
        </p:spPr>
      </p:pic>
      <p:sp>
        <p:nvSpPr>
          <p:cNvPr id="187397" name="Rectangle 5"/>
          <p:cNvSpPr>
            <a:spLocks noChangeArrowheads="1"/>
          </p:cNvSpPr>
          <p:nvPr/>
        </p:nvSpPr>
        <p:spPr bwMode="auto">
          <a:xfrm>
            <a:off x="1271588" y="5676900"/>
            <a:ext cx="6773862" cy="354013"/>
          </a:xfrm>
          <a:prstGeom prst="rect">
            <a:avLst/>
          </a:prstGeom>
          <a:noFill/>
          <a:ln w="9525">
            <a:noFill/>
            <a:miter lim="800000"/>
            <a:headEnd/>
            <a:tailEnd/>
          </a:ln>
        </p:spPr>
        <p:txBody>
          <a:bodyPr/>
          <a:lstStyle/>
          <a:p>
            <a:endParaRPr lang="en-IN"/>
          </a:p>
        </p:txBody>
      </p:sp>
      <p:sp>
        <p:nvSpPr>
          <p:cNvPr id="187398" name="Rectangle 6"/>
          <p:cNvSpPr>
            <a:spLocks noChangeArrowheads="1"/>
          </p:cNvSpPr>
          <p:nvPr/>
        </p:nvSpPr>
        <p:spPr bwMode="auto">
          <a:xfrm>
            <a:off x="2878138" y="5734050"/>
            <a:ext cx="3514725" cy="258763"/>
          </a:xfrm>
          <a:prstGeom prst="rect">
            <a:avLst/>
          </a:prstGeom>
          <a:noFill/>
          <a:ln w="9525">
            <a:noFill/>
            <a:miter lim="800000"/>
            <a:headEnd/>
            <a:tailEnd/>
          </a:ln>
        </p:spPr>
        <p:txBody>
          <a:bodyPr wrap="none" lIns="0" tIns="0" rIns="0" bIns="0">
            <a:spAutoFit/>
          </a:bodyPr>
          <a:lstStyle/>
          <a:p>
            <a:pPr eaLnBrk="1" hangingPunct="1"/>
            <a:r>
              <a:rPr lang="en-US" sz="1700">
                <a:solidFill>
                  <a:srgbClr val="66FF33"/>
                </a:solidFill>
                <a:latin typeface="Arial" charset="0"/>
              </a:rPr>
              <a:t>Source:  Survey conducted by ASCL</a:t>
            </a:r>
            <a:endParaRPr lang="en-US" sz="2400">
              <a:solidFill>
                <a:srgbClr val="66FF33"/>
              </a:solidFill>
              <a:latin typeface="Times New Roman" pitchFamily="18" charset="0"/>
            </a:endParaRPr>
          </a:p>
        </p:txBody>
      </p:sp>
      <p:sp>
        <p:nvSpPr>
          <p:cNvPr id="187399" name="Rectangle 7"/>
          <p:cNvSpPr>
            <a:spLocks noChangeArrowheads="1"/>
          </p:cNvSpPr>
          <p:nvPr/>
        </p:nvSpPr>
        <p:spPr bwMode="auto">
          <a:xfrm>
            <a:off x="4975225" y="1958975"/>
            <a:ext cx="3070225" cy="3159125"/>
          </a:xfrm>
          <a:prstGeom prst="rect">
            <a:avLst/>
          </a:prstGeom>
          <a:noFill/>
          <a:ln w="9525">
            <a:noFill/>
            <a:miter lim="800000"/>
            <a:headEnd/>
            <a:tailEnd/>
          </a:ln>
        </p:spPr>
        <p:txBody>
          <a:bodyPr/>
          <a:lstStyle/>
          <a:p>
            <a:endParaRPr lang="en-IN"/>
          </a:p>
        </p:txBody>
      </p:sp>
      <p:sp>
        <p:nvSpPr>
          <p:cNvPr id="187400" name="Rectangle 8"/>
          <p:cNvSpPr>
            <a:spLocks noChangeArrowheads="1"/>
          </p:cNvSpPr>
          <p:nvPr/>
        </p:nvSpPr>
        <p:spPr bwMode="auto">
          <a:xfrm>
            <a:off x="5064125" y="2022475"/>
            <a:ext cx="1895475"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Denial of Service:</a:t>
            </a:r>
            <a:endParaRPr lang="en-US" sz="2400">
              <a:solidFill>
                <a:srgbClr val="66FF33"/>
              </a:solidFill>
              <a:latin typeface="Times New Roman" pitchFamily="18" charset="0"/>
            </a:endParaRPr>
          </a:p>
        </p:txBody>
      </p:sp>
      <p:sp>
        <p:nvSpPr>
          <p:cNvPr id="187401" name="Line 9"/>
          <p:cNvSpPr>
            <a:spLocks noChangeShapeType="1"/>
          </p:cNvSpPr>
          <p:nvPr/>
        </p:nvSpPr>
        <p:spPr bwMode="auto">
          <a:xfrm>
            <a:off x="5067300" y="2274888"/>
            <a:ext cx="1900238" cy="1587"/>
          </a:xfrm>
          <a:prstGeom prst="line">
            <a:avLst/>
          </a:prstGeom>
          <a:noFill/>
          <a:ln w="3175">
            <a:solidFill>
              <a:srgbClr val="CCCC00"/>
            </a:solidFill>
            <a:round/>
            <a:headEnd/>
            <a:tailEnd/>
          </a:ln>
        </p:spPr>
        <p:txBody>
          <a:bodyPr/>
          <a:lstStyle/>
          <a:p>
            <a:endParaRPr lang="en-IN"/>
          </a:p>
        </p:txBody>
      </p:sp>
      <p:sp>
        <p:nvSpPr>
          <p:cNvPr id="187402" name="Rectangle 10"/>
          <p:cNvSpPr>
            <a:spLocks noChangeArrowheads="1"/>
          </p:cNvSpPr>
          <p:nvPr/>
        </p:nvSpPr>
        <p:spPr bwMode="auto">
          <a:xfrm>
            <a:off x="5064125" y="2266950"/>
            <a:ext cx="1909763" cy="20638"/>
          </a:xfrm>
          <a:prstGeom prst="rect">
            <a:avLst/>
          </a:prstGeom>
          <a:solidFill>
            <a:srgbClr val="CCCC00"/>
          </a:solidFill>
          <a:ln w="9525">
            <a:noFill/>
            <a:miter lim="800000"/>
            <a:headEnd/>
            <a:tailEnd/>
          </a:ln>
        </p:spPr>
        <p:txBody>
          <a:bodyPr/>
          <a:lstStyle/>
          <a:p>
            <a:endParaRPr lang="en-IN"/>
          </a:p>
        </p:txBody>
      </p:sp>
      <p:sp>
        <p:nvSpPr>
          <p:cNvPr id="187403" name="Rectangle 11"/>
          <p:cNvSpPr>
            <a:spLocks noChangeArrowheads="1"/>
          </p:cNvSpPr>
          <p:nvPr/>
        </p:nvSpPr>
        <p:spPr bwMode="auto">
          <a:xfrm>
            <a:off x="7038975" y="2022475"/>
            <a:ext cx="873125"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Section </a:t>
            </a:r>
            <a:endParaRPr lang="en-US" sz="2400">
              <a:solidFill>
                <a:srgbClr val="66FF33"/>
              </a:solidFill>
              <a:latin typeface="Times New Roman" pitchFamily="18" charset="0"/>
            </a:endParaRPr>
          </a:p>
        </p:txBody>
      </p:sp>
      <p:sp>
        <p:nvSpPr>
          <p:cNvPr id="187404" name="Rectangle 12"/>
          <p:cNvSpPr>
            <a:spLocks noChangeArrowheads="1"/>
          </p:cNvSpPr>
          <p:nvPr/>
        </p:nvSpPr>
        <p:spPr bwMode="auto">
          <a:xfrm>
            <a:off x="5064125" y="2314575"/>
            <a:ext cx="269875"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43</a:t>
            </a:r>
            <a:endParaRPr lang="en-US" sz="2400">
              <a:solidFill>
                <a:srgbClr val="66FF33"/>
              </a:solidFill>
              <a:latin typeface="Times New Roman" pitchFamily="18" charset="0"/>
            </a:endParaRPr>
          </a:p>
        </p:txBody>
      </p:sp>
      <p:sp>
        <p:nvSpPr>
          <p:cNvPr id="187405" name="Rectangle 13"/>
          <p:cNvSpPr>
            <a:spLocks noChangeArrowheads="1"/>
          </p:cNvSpPr>
          <p:nvPr/>
        </p:nvSpPr>
        <p:spPr bwMode="auto">
          <a:xfrm>
            <a:off x="5064125" y="2752725"/>
            <a:ext cx="1624013"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Virus: Section: </a:t>
            </a:r>
            <a:endParaRPr lang="en-US" sz="2400">
              <a:solidFill>
                <a:srgbClr val="66FF33"/>
              </a:solidFill>
              <a:latin typeface="Times New Roman" pitchFamily="18" charset="0"/>
            </a:endParaRPr>
          </a:p>
        </p:txBody>
      </p:sp>
      <p:sp>
        <p:nvSpPr>
          <p:cNvPr id="187406" name="Line 14"/>
          <p:cNvSpPr>
            <a:spLocks noChangeShapeType="1"/>
          </p:cNvSpPr>
          <p:nvPr/>
        </p:nvSpPr>
        <p:spPr bwMode="auto">
          <a:xfrm>
            <a:off x="5067300" y="3005138"/>
            <a:ext cx="1627188" cy="1587"/>
          </a:xfrm>
          <a:prstGeom prst="line">
            <a:avLst/>
          </a:prstGeom>
          <a:noFill/>
          <a:ln w="3175">
            <a:solidFill>
              <a:srgbClr val="CCCC00"/>
            </a:solidFill>
            <a:round/>
            <a:headEnd/>
            <a:tailEnd/>
          </a:ln>
        </p:spPr>
        <p:txBody>
          <a:bodyPr/>
          <a:lstStyle/>
          <a:p>
            <a:endParaRPr lang="en-IN"/>
          </a:p>
        </p:txBody>
      </p:sp>
      <p:sp>
        <p:nvSpPr>
          <p:cNvPr id="187407" name="Rectangle 15"/>
          <p:cNvSpPr>
            <a:spLocks noChangeArrowheads="1"/>
          </p:cNvSpPr>
          <p:nvPr/>
        </p:nvSpPr>
        <p:spPr bwMode="auto">
          <a:xfrm>
            <a:off x="5064125" y="2997200"/>
            <a:ext cx="1636713" cy="20638"/>
          </a:xfrm>
          <a:prstGeom prst="rect">
            <a:avLst/>
          </a:prstGeom>
          <a:solidFill>
            <a:srgbClr val="CCCC00"/>
          </a:solidFill>
          <a:ln w="9525">
            <a:noFill/>
            <a:miter lim="800000"/>
            <a:headEnd/>
            <a:tailEnd/>
          </a:ln>
        </p:spPr>
        <p:txBody>
          <a:bodyPr/>
          <a:lstStyle/>
          <a:p>
            <a:endParaRPr lang="en-IN"/>
          </a:p>
        </p:txBody>
      </p:sp>
      <p:sp>
        <p:nvSpPr>
          <p:cNvPr id="187408" name="Rectangle 16"/>
          <p:cNvSpPr>
            <a:spLocks noChangeArrowheads="1"/>
          </p:cNvSpPr>
          <p:nvPr/>
        </p:nvSpPr>
        <p:spPr bwMode="auto">
          <a:xfrm>
            <a:off x="6697663" y="2752725"/>
            <a:ext cx="67310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66, 43</a:t>
            </a:r>
            <a:endParaRPr lang="en-US" sz="2400">
              <a:solidFill>
                <a:srgbClr val="66FF33"/>
              </a:solidFill>
              <a:latin typeface="Times New Roman" pitchFamily="18" charset="0"/>
            </a:endParaRPr>
          </a:p>
        </p:txBody>
      </p:sp>
      <p:sp>
        <p:nvSpPr>
          <p:cNvPr id="187409" name="Rectangle 17"/>
          <p:cNvSpPr>
            <a:spLocks noChangeArrowheads="1"/>
          </p:cNvSpPr>
          <p:nvPr/>
        </p:nvSpPr>
        <p:spPr bwMode="auto">
          <a:xfrm>
            <a:off x="5064125" y="3190875"/>
            <a:ext cx="173355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Data Alteration: </a:t>
            </a:r>
            <a:endParaRPr lang="en-US" sz="2400">
              <a:solidFill>
                <a:srgbClr val="66FF33"/>
              </a:solidFill>
              <a:latin typeface="Times New Roman" pitchFamily="18" charset="0"/>
            </a:endParaRPr>
          </a:p>
        </p:txBody>
      </p:sp>
      <p:sp>
        <p:nvSpPr>
          <p:cNvPr id="187410" name="Line 18"/>
          <p:cNvSpPr>
            <a:spLocks noChangeShapeType="1"/>
          </p:cNvSpPr>
          <p:nvPr/>
        </p:nvSpPr>
        <p:spPr bwMode="auto">
          <a:xfrm>
            <a:off x="5067300" y="3443288"/>
            <a:ext cx="1736725" cy="1587"/>
          </a:xfrm>
          <a:prstGeom prst="line">
            <a:avLst/>
          </a:prstGeom>
          <a:noFill/>
          <a:ln w="3175">
            <a:solidFill>
              <a:srgbClr val="CCCC00"/>
            </a:solidFill>
            <a:round/>
            <a:headEnd/>
            <a:tailEnd/>
          </a:ln>
        </p:spPr>
        <p:txBody>
          <a:bodyPr/>
          <a:lstStyle/>
          <a:p>
            <a:endParaRPr lang="en-IN"/>
          </a:p>
        </p:txBody>
      </p:sp>
      <p:sp>
        <p:nvSpPr>
          <p:cNvPr id="187411" name="Rectangle 19"/>
          <p:cNvSpPr>
            <a:spLocks noChangeArrowheads="1"/>
          </p:cNvSpPr>
          <p:nvPr/>
        </p:nvSpPr>
        <p:spPr bwMode="auto">
          <a:xfrm>
            <a:off x="5064125" y="3435350"/>
            <a:ext cx="1746250" cy="20638"/>
          </a:xfrm>
          <a:prstGeom prst="rect">
            <a:avLst/>
          </a:prstGeom>
          <a:solidFill>
            <a:srgbClr val="CCCC00"/>
          </a:solidFill>
          <a:ln w="9525">
            <a:noFill/>
            <a:miter lim="800000"/>
            <a:headEnd/>
            <a:tailEnd/>
          </a:ln>
        </p:spPr>
        <p:txBody>
          <a:bodyPr/>
          <a:lstStyle/>
          <a:p>
            <a:endParaRPr lang="en-IN"/>
          </a:p>
        </p:txBody>
      </p:sp>
      <p:sp>
        <p:nvSpPr>
          <p:cNvPr id="187412" name="Rectangle 20"/>
          <p:cNvSpPr>
            <a:spLocks noChangeArrowheads="1"/>
          </p:cNvSpPr>
          <p:nvPr/>
        </p:nvSpPr>
        <p:spPr bwMode="auto">
          <a:xfrm>
            <a:off x="6807200" y="3190875"/>
            <a:ext cx="81915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Sec. 66</a:t>
            </a:r>
            <a:endParaRPr lang="en-US" sz="2400">
              <a:solidFill>
                <a:srgbClr val="66FF33"/>
              </a:solidFill>
              <a:latin typeface="Times New Roman" pitchFamily="18" charset="0"/>
            </a:endParaRPr>
          </a:p>
        </p:txBody>
      </p:sp>
      <p:sp>
        <p:nvSpPr>
          <p:cNvPr id="187413" name="Rectangle 21"/>
          <p:cNvSpPr>
            <a:spLocks noChangeArrowheads="1"/>
          </p:cNvSpPr>
          <p:nvPr/>
        </p:nvSpPr>
        <p:spPr bwMode="auto">
          <a:xfrm>
            <a:off x="5064125" y="3629025"/>
            <a:ext cx="1246188"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U/A Access</a:t>
            </a:r>
            <a:endParaRPr lang="en-US" sz="2400">
              <a:solidFill>
                <a:srgbClr val="66FF33"/>
              </a:solidFill>
              <a:latin typeface="Times New Roman" pitchFamily="18" charset="0"/>
            </a:endParaRPr>
          </a:p>
        </p:txBody>
      </p:sp>
      <p:sp>
        <p:nvSpPr>
          <p:cNvPr id="187414" name="Line 22"/>
          <p:cNvSpPr>
            <a:spLocks noChangeShapeType="1"/>
          </p:cNvSpPr>
          <p:nvPr/>
        </p:nvSpPr>
        <p:spPr bwMode="auto">
          <a:xfrm>
            <a:off x="5067300" y="3881438"/>
            <a:ext cx="1249363" cy="1587"/>
          </a:xfrm>
          <a:prstGeom prst="line">
            <a:avLst/>
          </a:prstGeom>
          <a:noFill/>
          <a:ln w="3175">
            <a:solidFill>
              <a:srgbClr val="CCCC00"/>
            </a:solidFill>
            <a:round/>
            <a:headEnd/>
            <a:tailEnd/>
          </a:ln>
        </p:spPr>
        <p:txBody>
          <a:bodyPr/>
          <a:lstStyle/>
          <a:p>
            <a:endParaRPr lang="en-IN"/>
          </a:p>
        </p:txBody>
      </p:sp>
      <p:sp>
        <p:nvSpPr>
          <p:cNvPr id="187415" name="Rectangle 23"/>
          <p:cNvSpPr>
            <a:spLocks noChangeArrowheads="1"/>
          </p:cNvSpPr>
          <p:nvPr/>
        </p:nvSpPr>
        <p:spPr bwMode="auto">
          <a:xfrm>
            <a:off x="5064125" y="3873500"/>
            <a:ext cx="1258888" cy="20638"/>
          </a:xfrm>
          <a:prstGeom prst="rect">
            <a:avLst/>
          </a:prstGeom>
          <a:solidFill>
            <a:srgbClr val="CCCC00"/>
          </a:solidFill>
          <a:ln w="9525">
            <a:noFill/>
            <a:miter lim="800000"/>
            <a:headEnd/>
            <a:tailEnd/>
          </a:ln>
        </p:spPr>
        <p:txBody>
          <a:bodyPr/>
          <a:lstStyle/>
          <a:p>
            <a:endParaRPr lang="en-IN"/>
          </a:p>
        </p:txBody>
      </p:sp>
      <p:sp>
        <p:nvSpPr>
          <p:cNvPr id="187416" name="Rectangle 24"/>
          <p:cNvSpPr>
            <a:spLocks noChangeArrowheads="1"/>
          </p:cNvSpPr>
          <p:nvPr/>
        </p:nvSpPr>
        <p:spPr bwMode="auto">
          <a:xfrm>
            <a:off x="6319838" y="3629025"/>
            <a:ext cx="127635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 Section 43</a:t>
            </a:r>
            <a:endParaRPr lang="en-US" sz="2400">
              <a:solidFill>
                <a:srgbClr val="66FF33"/>
              </a:solidFill>
              <a:latin typeface="Times New Roman" pitchFamily="18" charset="0"/>
            </a:endParaRPr>
          </a:p>
        </p:txBody>
      </p:sp>
      <p:sp>
        <p:nvSpPr>
          <p:cNvPr id="187417" name="Rectangle 25"/>
          <p:cNvSpPr>
            <a:spLocks noChangeArrowheads="1"/>
          </p:cNvSpPr>
          <p:nvPr/>
        </p:nvSpPr>
        <p:spPr bwMode="auto">
          <a:xfrm>
            <a:off x="5064125" y="4067175"/>
            <a:ext cx="1357313"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Email Abuse</a:t>
            </a:r>
            <a:endParaRPr lang="en-US" sz="2400">
              <a:solidFill>
                <a:srgbClr val="66FF33"/>
              </a:solidFill>
              <a:latin typeface="Times New Roman" pitchFamily="18" charset="0"/>
            </a:endParaRPr>
          </a:p>
        </p:txBody>
      </p:sp>
      <p:sp>
        <p:nvSpPr>
          <p:cNvPr id="187418" name="Line 26"/>
          <p:cNvSpPr>
            <a:spLocks noChangeShapeType="1"/>
          </p:cNvSpPr>
          <p:nvPr/>
        </p:nvSpPr>
        <p:spPr bwMode="auto">
          <a:xfrm>
            <a:off x="5067300" y="4319588"/>
            <a:ext cx="1358900" cy="1587"/>
          </a:xfrm>
          <a:prstGeom prst="line">
            <a:avLst/>
          </a:prstGeom>
          <a:noFill/>
          <a:ln w="3175">
            <a:solidFill>
              <a:srgbClr val="CCCC00"/>
            </a:solidFill>
            <a:round/>
            <a:headEnd/>
            <a:tailEnd/>
          </a:ln>
        </p:spPr>
        <p:txBody>
          <a:bodyPr/>
          <a:lstStyle/>
          <a:p>
            <a:endParaRPr lang="en-IN"/>
          </a:p>
        </p:txBody>
      </p:sp>
      <p:sp>
        <p:nvSpPr>
          <p:cNvPr id="187419" name="Rectangle 27"/>
          <p:cNvSpPr>
            <a:spLocks noChangeArrowheads="1"/>
          </p:cNvSpPr>
          <p:nvPr/>
        </p:nvSpPr>
        <p:spPr bwMode="auto">
          <a:xfrm>
            <a:off x="5064125" y="4311650"/>
            <a:ext cx="1368425" cy="20638"/>
          </a:xfrm>
          <a:prstGeom prst="rect">
            <a:avLst/>
          </a:prstGeom>
          <a:solidFill>
            <a:srgbClr val="CCCC00"/>
          </a:solidFill>
          <a:ln w="9525">
            <a:noFill/>
            <a:miter lim="800000"/>
            <a:headEnd/>
            <a:tailEnd/>
          </a:ln>
        </p:spPr>
        <p:txBody>
          <a:bodyPr/>
          <a:lstStyle/>
          <a:p>
            <a:endParaRPr lang="en-IN"/>
          </a:p>
        </p:txBody>
      </p:sp>
      <p:sp>
        <p:nvSpPr>
          <p:cNvPr id="187420" name="Rectangle 28"/>
          <p:cNvSpPr>
            <a:spLocks noChangeArrowheads="1"/>
          </p:cNvSpPr>
          <p:nvPr/>
        </p:nvSpPr>
        <p:spPr bwMode="auto">
          <a:xfrm>
            <a:off x="6429375" y="4067175"/>
            <a:ext cx="108585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 Sec. 67, </a:t>
            </a:r>
            <a:endParaRPr lang="en-US" sz="2400">
              <a:solidFill>
                <a:srgbClr val="66FF33"/>
              </a:solidFill>
              <a:latin typeface="Times New Roman" pitchFamily="18" charset="0"/>
            </a:endParaRPr>
          </a:p>
        </p:txBody>
      </p:sp>
      <p:sp>
        <p:nvSpPr>
          <p:cNvPr id="187421" name="Rectangle 29"/>
          <p:cNvSpPr>
            <a:spLocks noChangeArrowheads="1"/>
          </p:cNvSpPr>
          <p:nvPr/>
        </p:nvSpPr>
        <p:spPr bwMode="auto">
          <a:xfrm>
            <a:off x="5064125" y="4359275"/>
            <a:ext cx="2605088"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500, Other IPC Sections</a:t>
            </a:r>
            <a:endParaRPr lang="en-US" sz="2400">
              <a:solidFill>
                <a:srgbClr val="66FF33"/>
              </a:solidFill>
              <a:latin typeface="Times New Roman" pitchFamily="18" charset="0"/>
            </a:endParaRPr>
          </a:p>
        </p:txBody>
      </p:sp>
      <p:sp>
        <p:nvSpPr>
          <p:cNvPr id="187422" name="Rectangle 30"/>
          <p:cNvSpPr>
            <a:spLocks noChangeArrowheads="1"/>
          </p:cNvSpPr>
          <p:nvPr/>
        </p:nvSpPr>
        <p:spPr bwMode="auto">
          <a:xfrm>
            <a:off x="5064125" y="4797425"/>
            <a:ext cx="1128713"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Data Theft</a:t>
            </a:r>
            <a:endParaRPr lang="en-US" sz="2400">
              <a:solidFill>
                <a:srgbClr val="66FF33"/>
              </a:solidFill>
              <a:latin typeface="Times New Roman" pitchFamily="18" charset="0"/>
            </a:endParaRPr>
          </a:p>
        </p:txBody>
      </p:sp>
      <p:sp>
        <p:nvSpPr>
          <p:cNvPr id="187423" name="Line 31"/>
          <p:cNvSpPr>
            <a:spLocks noChangeShapeType="1"/>
          </p:cNvSpPr>
          <p:nvPr/>
        </p:nvSpPr>
        <p:spPr bwMode="auto">
          <a:xfrm>
            <a:off x="5067300" y="5049838"/>
            <a:ext cx="1128713" cy="1587"/>
          </a:xfrm>
          <a:prstGeom prst="line">
            <a:avLst/>
          </a:prstGeom>
          <a:noFill/>
          <a:ln w="3175">
            <a:solidFill>
              <a:srgbClr val="CCCC00"/>
            </a:solidFill>
            <a:round/>
            <a:headEnd/>
            <a:tailEnd/>
          </a:ln>
        </p:spPr>
        <p:txBody>
          <a:bodyPr/>
          <a:lstStyle/>
          <a:p>
            <a:endParaRPr lang="en-IN"/>
          </a:p>
        </p:txBody>
      </p:sp>
      <p:sp>
        <p:nvSpPr>
          <p:cNvPr id="187424" name="Rectangle 32"/>
          <p:cNvSpPr>
            <a:spLocks noChangeArrowheads="1"/>
          </p:cNvSpPr>
          <p:nvPr/>
        </p:nvSpPr>
        <p:spPr bwMode="auto">
          <a:xfrm>
            <a:off x="5064125" y="5041900"/>
            <a:ext cx="1136650" cy="20638"/>
          </a:xfrm>
          <a:prstGeom prst="rect">
            <a:avLst/>
          </a:prstGeom>
          <a:solidFill>
            <a:srgbClr val="CCCC00"/>
          </a:solidFill>
          <a:ln w="9525">
            <a:noFill/>
            <a:miter lim="800000"/>
            <a:headEnd/>
            <a:tailEnd/>
          </a:ln>
        </p:spPr>
        <p:txBody>
          <a:bodyPr/>
          <a:lstStyle/>
          <a:p>
            <a:endParaRPr lang="en-IN"/>
          </a:p>
        </p:txBody>
      </p:sp>
      <p:sp>
        <p:nvSpPr>
          <p:cNvPr id="187425" name="Rectangle 33"/>
          <p:cNvSpPr>
            <a:spLocks noChangeArrowheads="1"/>
          </p:cNvSpPr>
          <p:nvPr/>
        </p:nvSpPr>
        <p:spPr bwMode="auto">
          <a:xfrm>
            <a:off x="6199188" y="4797425"/>
            <a:ext cx="1289050" cy="288925"/>
          </a:xfrm>
          <a:prstGeom prst="rect">
            <a:avLst/>
          </a:prstGeom>
          <a:noFill/>
          <a:ln w="9525">
            <a:noFill/>
            <a:miter lim="800000"/>
            <a:headEnd/>
            <a:tailEnd/>
          </a:ln>
        </p:spPr>
        <p:txBody>
          <a:bodyPr wrap="none" lIns="0" tIns="0" rIns="0" bIns="0">
            <a:spAutoFit/>
          </a:bodyPr>
          <a:lstStyle/>
          <a:p>
            <a:pPr eaLnBrk="1" hangingPunct="1"/>
            <a:r>
              <a:rPr lang="en-US" sz="1900">
                <a:solidFill>
                  <a:srgbClr val="66FF33"/>
                </a:solidFill>
                <a:latin typeface="Arial" charset="0"/>
              </a:rPr>
              <a:t>: Sec 66, 65</a:t>
            </a:r>
            <a:endParaRPr lang="en-US" sz="2400">
              <a:solidFill>
                <a:srgbClr val="66FF33"/>
              </a:solidFill>
              <a:latin typeface="Times New Roman" pitchFamily="18" charset="0"/>
            </a:endParaRPr>
          </a:p>
        </p:txBody>
      </p:sp>
      <p:sp>
        <p:nvSpPr>
          <p:cNvPr id="187426" name="Text Box 34"/>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F0B7852E-240D-4137-91F6-D304736335BD}" type="slidenum">
              <a:rPr lang="en-US" sz="2400" baseline="-25000">
                <a:solidFill>
                  <a:srgbClr val="FFFF00"/>
                </a:solidFill>
                <a:latin typeface="Arial" charset="0"/>
              </a:rPr>
              <a:pPr algn="ctr" eaLnBrk="1" hangingPunct="1">
                <a:spcBef>
                  <a:spcPct val="50000"/>
                </a:spcBef>
              </a:pPr>
              <a:t>9</a:t>
            </a:fld>
            <a:endParaRPr lang="en-US" sz="2400" baseline="-25000">
              <a:solidFill>
                <a:srgbClr val="FFFF00"/>
              </a:solidFill>
              <a:latin typeface="Arial" charset="0"/>
            </a:endParaRPr>
          </a:p>
        </p:txBody>
      </p:sp>
      <p:sp>
        <p:nvSpPr>
          <p:cNvPr id="187427" name="Text Box 35"/>
          <p:cNvSpPr txBox="1">
            <a:spLocks noChangeArrowheads="1"/>
          </p:cNvSpPr>
          <p:nvPr/>
        </p:nvSpPr>
        <p:spPr bwMode="auto">
          <a:xfrm>
            <a:off x="3810000" y="6324600"/>
            <a:ext cx="1066800" cy="336550"/>
          </a:xfrm>
          <a:prstGeom prst="rect">
            <a:avLst/>
          </a:prstGeom>
          <a:noFill/>
          <a:ln w="9525">
            <a:noFill/>
            <a:miter lim="800000"/>
            <a:headEnd/>
            <a:tailEnd/>
          </a:ln>
          <a:effectLst/>
        </p:spPr>
        <p:txBody>
          <a:bodyPr>
            <a:spAutoFit/>
          </a:bodyPr>
          <a:lstStyle/>
          <a:p>
            <a:pPr algn="ctr" eaLnBrk="1" hangingPunct="1">
              <a:spcBef>
                <a:spcPct val="50000"/>
              </a:spcBef>
            </a:pPr>
            <a:fld id="{A425AF54-31CE-433D-B906-52FD2CC5EB44}" type="slidenum">
              <a:rPr lang="en-US" sz="2400" baseline="-25000">
                <a:solidFill>
                  <a:srgbClr val="FFFF00"/>
                </a:solidFill>
                <a:latin typeface="Arial" charset="0"/>
              </a:rPr>
              <a:pPr algn="ctr" eaLnBrk="1" hangingPunct="1">
                <a:spcBef>
                  <a:spcPct val="50000"/>
                </a:spcBef>
              </a:pPr>
              <a:t>9</a:t>
            </a:fld>
            <a:endParaRPr lang="en-US" sz="2400" baseline="-25000">
              <a:solidFill>
                <a:srgbClr val="FFFF00"/>
              </a:solidFill>
              <a:latin typeface="Arial"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Ripple</Template>
  <TotalTime>737</TotalTime>
  <Words>2775</Words>
  <Application>Microsoft Office PowerPoint</Application>
  <PresentationFormat>On-screen Show (4:3)</PresentationFormat>
  <Paragraphs>447</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7" baseType="lpstr">
      <vt:lpstr>Arial</vt:lpstr>
      <vt:lpstr>Tahoma</vt:lpstr>
      <vt:lpstr>Times New Roman</vt:lpstr>
      <vt:lpstr>Wingdings</vt:lpstr>
      <vt:lpstr>Symbol</vt:lpstr>
      <vt:lpstr>Verdana</vt:lpstr>
      <vt:lpstr>Shimmer</vt:lpstr>
      <vt:lpstr>CorelDRAW 11.0 Graphic</vt:lpstr>
      <vt:lpstr>Microsoft Graph Chart</vt:lpstr>
      <vt:lpstr>Combating Cyber crimes-                     Law &amp; Enforcement in India</vt:lpstr>
      <vt:lpstr>Introduction to Cyber crime</vt:lpstr>
      <vt:lpstr>Computer vulnerability</vt:lpstr>
      <vt:lpstr>Types of Cyber crimes</vt:lpstr>
      <vt:lpstr>Computer Viruses</vt:lpstr>
      <vt:lpstr>Slide 6</vt:lpstr>
      <vt:lpstr>Combating cyber crimes</vt:lpstr>
      <vt:lpstr>International initiatives</vt:lpstr>
      <vt:lpstr>Slide 9</vt:lpstr>
      <vt:lpstr>Slide 10</vt:lpstr>
      <vt:lpstr>Slide 11</vt:lpstr>
      <vt:lpstr>Slide 12</vt:lpstr>
      <vt:lpstr>Slide 13</vt:lpstr>
      <vt:lpstr>What is India inc’s  biggest threat?</vt:lpstr>
      <vt:lpstr>Combating Cyber crime-Indian legal framework</vt:lpstr>
      <vt:lpstr>Civil Wrongs under IT Act</vt:lpstr>
      <vt:lpstr>Slide 17</vt:lpstr>
      <vt:lpstr>Section 46 IT Act</vt:lpstr>
      <vt:lpstr>Section 47, IT Act</vt:lpstr>
      <vt:lpstr>Section 65: Source Code</vt:lpstr>
      <vt:lpstr>Slide 21</vt:lpstr>
      <vt:lpstr>Sec. 67. Pornography </vt:lpstr>
      <vt:lpstr>Sec 69: Decryption of information</vt:lpstr>
      <vt:lpstr>Sec 70 Protected System</vt:lpstr>
      <vt:lpstr>Cyber crimes punishable under various Indian laws</vt:lpstr>
      <vt:lpstr>Slide 26</vt:lpstr>
      <vt:lpstr>Slide 27</vt:lpstr>
      <vt:lpstr>Power of Police to Investigate</vt:lpstr>
      <vt:lpstr>Power of Police to investigate (contd.)</vt:lpstr>
      <vt:lpstr>Case Study- BPO Data Theft</vt:lpstr>
      <vt:lpstr>Case Study (contd.)</vt:lpstr>
      <vt:lpstr>Case Study (contd.)</vt:lpstr>
      <vt:lpstr>Case Study- Case of Extortion of Money Through Internet</vt:lpstr>
      <vt:lpstr>Case Study (contd.)</vt:lpstr>
      <vt:lpstr>FIR NO 76/02 PS  PARLIAMENT STREET </vt:lpstr>
      <vt:lpstr>ASLU Survey published in March 2003-Incidence of Cyber crime in India</vt:lpstr>
      <vt:lpstr>Better Enforcement initiatives </vt:lpstr>
      <vt:lpstr>Slide 38</vt:lpstr>
    </vt:vector>
  </TitlesOfParts>
  <Company>Seth associate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Combating Cyber crimes-Law &amp; Enforcement in India</dc:title>
  <dc:creator>Karnika Seth</dc:creator>
  <cp:lastModifiedBy>Administrator</cp:lastModifiedBy>
  <cp:revision>76</cp:revision>
  <dcterms:created xsi:type="dcterms:W3CDTF">2006-04-13T06:49:32Z</dcterms:created>
  <dcterms:modified xsi:type="dcterms:W3CDTF">2021-09-02T11:28:32Z</dcterms:modified>
</cp:coreProperties>
</file>