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8" r:id="rId17"/>
    <p:sldId id="274" r:id="rId18"/>
    <p:sldId id="272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1BCA0-AFEE-4412-B2A2-6CC24B41FEE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3B3FE7-F43F-4BC1-8151-03DF2E160241}">
      <dgm:prSet phldrT="[Text]" custT="1"/>
      <dgm:spPr/>
      <dgm:t>
        <a:bodyPr/>
        <a:lstStyle/>
        <a:p>
          <a:pPr algn="ctr"/>
          <a:r>
            <a:rPr lang="en-US" sz="1800" b="1" dirty="0"/>
            <a:t>Data Preparation</a:t>
          </a:r>
          <a:endParaRPr lang="en-IN" sz="1800" b="1" dirty="0"/>
        </a:p>
      </dgm:t>
    </dgm:pt>
    <dgm:pt modelId="{1B55D72F-82CD-4923-B25C-7A896E38C0E0}" type="parTrans" cxnId="{3A485AB9-20C8-4C58-86EA-067CB4B62216}">
      <dgm:prSet/>
      <dgm:spPr/>
      <dgm:t>
        <a:bodyPr/>
        <a:lstStyle/>
        <a:p>
          <a:endParaRPr lang="en-IN"/>
        </a:p>
      </dgm:t>
    </dgm:pt>
    <dgm:pt modelId="{9DE9F349-AEC0-4FDE-83F9-D8E27E77D42E}" type="sibTrans" cxnId="{3A485AB9-20C8-4C58-86EA-067CB4B62216}">
      <dgm:prSet/>
      <dgm:spPr/>
      <dgm:t>
        <a:bodyPr/>
        <a:lstStyle/>
        <a:p>
          <a:endParaRPr lang="en-IN"/>
        </a:p>
      </dgm:t>
    </dgm:pt>
    <dgm:pt modelId="{3E5DDEF0-6D56-4934-A1B3-27151A67D7BF}">
      <dgm:prSet phldrT="[Text]" custT="1"/>
      <dgm:spPr/>
      <dgm:t>
        <a:bodyPr/>
        <a:lstStyle/>
        <a:p>
          <a:r>
            <a:rPr lang="en-US" sz="1600" dirty="0"/>
            <a:t>Exploratory Data Analysis</a:t>
          </a:r>
          <a:endParaRPr lang="en-IN" sz="1600" dirty="0"/>
        </a:p>
      </dgm:t>
    </dgm:pt>
    <dgm:pt modelId="{8EF6D26F-B02F-4D87-8B4F-9D32C40B8FF3}" type="parTrans" cxnId="{9239847D-A0EA-4EBD-BE28-C928549AD956}">
      <dgm:prSet/>
      <dgm:spPr/>
      <dgm:t>
        <a:bodyPr/>
        <a:lstStyle/>
        <a:p>
          <a:endParaRPr lang="en-IN"/>
        </a:p>
      </dgm:t>
    </dgm:pt>
    <dgm:pt modelId="{F61688AA-8256-48C1-ABAA-521FEE563D46}" type="sibTrans" cxnId="{9239847D-A0EA-4EBD-BE28-C928549AD956}">
      <dgm:prSet/>
      <dgm:spPr/>
      <dgm:t>
        <a:bodyPr/>
        <a:lstStyle/>
        <a:p>
          <a:endParaRPr lang="en-IN"/>
        </a:p>
      </dgm:t>
    </dgm:pt>
    <dgm:pt modelId="{5B6F6B88-08E7-4E39-8AD7-3252A5DF6586}">
      <dgm:prSet phldrT="[Text]" custT="1"/>
      <dgm:spPr/>
      <dgm:t>
        <a:bodyPr/>
        <a:lstStyle/>
        <a:p>
          <a:r>
            <a:rPr lang="en-US" sz="1800" b="1" dirty="0"/>
            <a:t>Train Baseline Model</a:t>
          </a:r>
          <a:endParaRPr lang="en-IN" sz="1800" b="1" dirty="0"/>
        </a:p>
      </dgm:t>
    </dgm:pt>
    <dgm:pt modelId="{3B6D68F6-B408-4005-8F72-5E541BF9AAEE}" type="parTrans" cxnId="{5874BA07-95F3-4ADF-B46E-63C6560D1A67}">
      <dgm:prSet/>
      <dgm:spPr/>
      <dgm:t>
        <a:bodyPr/>
        <a:lstStyle/>
        <a:p>
          <a:endParaRPr lang="en-IN"/>
        </a:p>
      </dgm:t>
    </dgm:pt>
    <dgm:pt modelId="{83D4B776-E8E7-4D9C-9CCA-969AEE0114A1}" type="sibTrans" cxnId="{5874BA07-95F3-4ADF-B46E-63C6560D1A67}">
      <dgm:prSet/>
      <dgm:spPr/>
      <dgm:t>
        <a:bodyPr/>
        <a:lstStyle/>
        <a:p>
          <a:endParaRPr lang="en-IN"/>
        </a:p>
      </dgm:t>
    </dgm:pt>
    <dgm:pt modelId="{BAF4712D-5C6D-4D72-A1AD-A1954D649FB1}">
      <dgm:prSet phldrT="[Text]" custT="1"/>
      <dgm:spPr/>
      <dgm:t>
        <a:bodyPr/>
        <a:lstStyle/>
        <a:p>
          <a:r>
            <a:rPr lang="en-US" sz="1600" dirty="0"/>
            <a:t>Build a baseline Logistic Regression and Decision Tree Model.</a:t>
          </a:r>
          <a:endParaRPr lang="en-IN" sz="1600" dirty="0"/>
        </a:p>
      </dgm:t>
    </dgm:pt>
    <dgm:pt modelId="{AFD3361F-4365-4C43-8C60-7F2F4AFD7D84}" type="parTrans" cxnId="{0CA6F8AC-67CA-493F-805C-09FDAD767FCD}">
      <dgm:prSet/>
      <dgm:spPr/>
      <dgm:t>
        <a:bodyPr/>
        <a:lstStyle/>
        <a:p>
          <a:endParaRPr lang="en-IN"/>
        </a:p>
      </dgm:t>
    </dgm:pt>
    <dgm:pt modelId="{5BDD3DF2-05E3-4989-98FF-9F439528B5D1}" type="sibTrans" cxnId="{0CA6F8AC-67CA-493F-805C-09FDAD767FCD}">
      <dgm:prSet/>
      <dgm:spPr/>
      <dgm:t>
        <a:bodyPr/>
        <a:lstStyle/>
        <a:p>
          <a:endParaRPr lang="en-IN"/>
        </a:p>
      </dgm:t>
    </dgm:pt>
    <dgm:pt modelId="{57A811ED-7878-4782-887A-65E408BB5537}">
      <dgm:prSet phldrT="[Text]" custT="1"/>
      <dgm:spPr/>
      <dgm:t>
        <a:bodyPr/>
        <a:lstStyle/>
        <a:p>
          <a:r>
            <a:rPr lang="en-US" sz="1800" b="1" dirty="0"/>
            <a:t>Advanced Models and Results Comparison</a:t>
          </a:r>
          <a:endParaRPr lang="en-IN" sz="1800" b="1" dirty="0"/>
        </a:p>
      </dgm:t>
    </dgm:pt>
    <dgm:pt modelId="{AA7290B3-A2FE-4C23-867D-DBB31A68DAEA}" type="parTrans" cxnId="{ACCFC934-7358-4135-8CED-C13BF421691A}">
      <dgm:prSet/>
      <dgm:spPr/>
      <dgm:t>
        <a:bodyPr/>
        <a:lstStyle/>
        <a:p>
          <a:endParaRPr lang="en-IN"/>
        </a:p>
      </dgm:t>
    </dgm:pt>
    <dgm:pt modelId="{B3E73685-3024-4890-AF17-AE7FE620E881}" type="sibTrans" cxnId="{ACCFC934-7358-4135-8CED-C13BF421691A}">
      <dgm:prSet/>
      <dgm:spPr/>
      <dgm:t>
        <a:bodyPr/>
        <a:lstStyle/>
        <a:p>
          <a:endParaRPr lang="en-IN"/>
        </a:p>
      </dgm:t>
    </dgm:pt>
    <dgm:pt modelId="{8C2E99A6-0F13-44D1-8B4B-AD07A43E3B9D}">
      <dgm:prSet phldrT="[Text]"/>
      <dgm:spPr/>
      <dgm:t>
        <a:bodyPr/>
        <a:lstStyle/>
        <a:p>
          <a:r>
            <a:rPr lang="en-US" dirty="0"/>
            <a:t>Build Random Forest, Linear SVC, SVC (Nonlinear), KNN Classifier &amp; Ensemble Models.</a:t>
          </a:r>
          <a:endParaRPr lang="en-IN" dirty="0"/>
        </a:p>
      </dgm:t>
    </dgm:pt>
    <dgm:pt modelId="{13680BCC-E771-40CB-BAFA-5F1222562903}" type="parTrans" cxnId="{5D7DD88F-9CAE-45F8-B403-3D44A8738543}">
      <dgm:prSet/>
      <dgm:spPr/>
      <dgm:t>
        <a:bodyPr/>
        <a:lstStyle/>
        <a:p>
          <a:endParaRPr lang="en-IN"/>
        </a:p>
      </dgm:t>
    </dgm:pt>
    <dgm:pt modelId="{2B601CCD-9256-4C65-AC5D-24B24D21C751}" type="sibTrans" cxnId="{5D7DD88F-9CAE-45F8-B403-3D44A8738543}">
      <dgm:prSet/>
      <dgm:spPr/>
      <dgm:t>
        <a:bodyPr/>
        <a:lstStyle/>
        <a:p>
          <a:endParaRPr lang="en-IN"/>
        </a:p>
      </dgm:t>
    </dgm:pt>
    <dgm:pt modelId="{8477D13D-D3D3-4BFA-BFC3-ABE5CE6B1417}">
      <dgm:prSet phldrT="[Text]"/>
      <dgm:spPr/>
      <dgm:t>
        <a:bodyPr/>
        <a:lstStyle/>
        <a:p>
          <a:r>
            <a:rPr lang="en-US" dirty="0"/>
            <a:t>Comparison of results and determine the best model.</a:t>
          </a:r>
          <a:endParaRPr lang="en-IN" dirty="0"/>
        </a:p>
      </dgm:t>
    </dgm:pt>
    <dgm:pt modelId="{69D58FB2-B52B-44B1-9E49-30C3ADCCA696}" type="parTrans" cxnId="{352AADFE-0FC4-4916-AA61-AA521BFDB9E6}">
      <dgm:prSet/>
      <dgm:spPr/>
      <dgm:t>
        <a:bodyPr/>
        <a:lstStyle/>
        <a:p>
          <a:endParaRPr lang="en-IN"/>
        </a:p>
      </dgm:t>
    </dgm:pt>
    <dgm:pt modelId="{37459519-337F-4C95-9A87-DFB5A8FC9DF7}" type="sibTrans" cxnId="{352AADFE-0FC4-4916-AA61-AA521BFDB9E6}">
      <dgm:prSet/>
      <dgm:spPr/>
      <dgm:t>
        <a:bodyPr/>
        <a:lstStyle/>
        <a:p>
          <a:endParaRPr lang="en-IN"/>
        </a:p>
      </dgm:t>
    </dgm:pt>
    <dgm:pt modelId="{B9CC50CD-CD66-4978-9026-0833A13582A6}">
      <dgm:prSet phldrT="[Text]" custT="1"/>
      <dgm:spPr/>
      <dgm:t>
        <a:bodyPr/>
        <a:lstStyle/>
        <a:p>
          <a:endParaRPr lang="en-IN" sz="1600" dirty="0"/>
        </a:p>
      </dgm:t>
    </dgm:pt>
    <dgm:pt modelId="{5EDEDB92-9301-4CE3-8953-C8C3A84F363C}" type="sibTrans" cxnId="{ECCE30BA-40C3-4990-996D-D1980B68E830}">
      <dgm:prSet/>
      <dgm:spPr/>
      <dgm:t>
        <a:bodyPr/>
        <a:lstStyle/>
        <a:p>
          <a:endParaRPr lang="en-IN"/>
        </a:p>
      </dgm:t>
    </dgm:pt>
    <dgm:pt modelId="{D4620DBC-3FF5-49C3-B25E-7A237049A3E2}" type="parTrans" cxnId="{ECCE30BA-40C3-4990-996D-D1980B68E830}">
      <dgm:prSet/>
      <dgm:spPr/>
      <dgm:t>
        <a:bodyPr/>
        <a:lstStyle/>
        <a:p>
          <a:endParaRPr lang="en-IN"/>
        </a:p>
      </dgm:t>
    </dgm:pt>
    <dgm:pt modelId="{86BC33C3-A602-4CE9-8B2A-2A79B4578A2A}">
      <dgm:prSet phldrT="[Text]" custT="1"/>
      <dgm:spPr/>
      <dgm:t>
        <a:bodyPr/>
        <a:lstStyle/>
        <a:p>
          <a:r>
            <a:rPr lang="en-US" sz="1600" dirty="0"/>
            <a:t>Data Preprocessing</a:t>
          </a:r>
          <a:endParaRPr lang="en-IN" sz="1600" dirty="0"/>
        </a:p>
      </dgm:t>
    </dgm:pt>
    <dgm:pt modelId="{74782450-CDEC-45DD-A7BE-1F153B8B8AB3}" type="sibTrans" cxnId="{3B6D76AE-F6B5-4071-B9A0-DDFFE40A8055}">
      <dgm:prSet/>
      <dgm:spPr/>
      <dgm:t>
        <a:bodyPr/>
        <a:lstStyle/>
        <a:p>
          <a:endParaRPr lang="en-IN"/>
        </a:p>
      </dgm:t>
    </dgm:pt>
    <dgm:pt modelId="{9C5F493B-0F9C-4EF0-A28C-9CAA87966277}" type="parTrans" cxnId="{3B6D76AE-F6B5-4071-B9A0-DDFFE40A8055}">
      <dgm:prSet/>
      <dgm:spPr/>
      <dgm:t>
        <a:bodyPr/>
        <a:lstStyle/>
        <a:p>
          <a:endParaRPr lang="en-IN"/>
        </a:p>
      </dgm:t>
    </dgm:pt>
    <dgm:pt modelId="{AC581A0C-B3DD-4E5E-B3D3-DD0A2FEA02AC}">
      <dgm:prSet phldrT="[Text]" custT="1"/>
      <dgm:spPr/>
      <dgm:t>
        <a:bodyPr/>
        <a:lstStyle/>
        <a:p>
          <a:r>
            <a:rPr lang="en-US" sz="1600" dirty="0"/>
            <a:t>Compare the performance of both models.</a:t>
          </a:r>
          <a:endParaRPr lang="en-IN" sz="1600" dirty="0"/>
        </a:p>
      </dgm:t>
    </dgm:pt>
    <dgm:pt modelId="{4C6D120A-F068-47D6-A724-2ABC1EEC957E}" type="parTrans" cxnId="{D2915FAC-0914-45A6-9EE5-B8A5DED85779}">
      <dgm:prSet/>
      <dgm:spPr/>
      <dgm:t>
        <a:bodyPr/>
        <a:lstStyle/>
        <a:p>
          <a:endParaRPr lang="en-IN"/>
        </a:p>
      </dgm:t>
    </dgm:pt>
    <dgm:pt modelId="{BB1C3240-9AE0-442E-8AE6-905CCEC2B3A1}" type="sibTrans" cxnId="{D2915FAC-0914-45A6-9EE5-B8A5DED85779}">
      <dgm:prSet/>
      <dgm:spPr/>
      <dgm:t>
        <a:bodyPr/>
        <a:lstStyle/>
        <a:p>
          <a:endParaRPr lang="en-IN"/>
        </a:p>
      </dgm:t>
    </dgm:pt>
    <dgm:pt modelId="{9292FD64-B42E-4164-9AC8-76B7F5615985}" type="pres">
      <dgm:prSet presAssocID="{3151BCA0-AFEE-4412-B2A2-6CC24B41FEE0}" presName="linearFlow" presStyleCnt="0">
        <dgm:presLayoutVars>
          <dgm:dir/>
          <dgm:animLvl val="lvl"/>
          <dgm:resizeHandles val="exact"/>
        </dgm:presLayoutVars>
      </dgm:prSet>
      <dgm:spPr/>
    </dgm:pt>
    <dgm:pt modelId="{612D5DC3-AA1A-4B8B-9EB9-CD3A7691A0D1}" type="pres">
      <dgm:prSet presAssocID="{B23B3FE7-F43F-4BC1-8151-03DF2E160241}" presName="composite" presStyleCnt="0"/>
      <dgm:spPr/>
    </dgm:pt>
    <dgm:pt modelId="{FB89D8AC-659C-43A6-8DCB-C1FF05A3F94A}" type="pres">
      <dgm:prSet presAssocID="{B23B3FE7-F43F-4BC1-8151-03DF2E16024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FAFCD8-3113-4078-8451-B770F0AC3F8D}" type="pres">
      <dgm:prSet presAssocID="{B23B3FE7-F43F-4BC1-8151-03DF2E160241}" presName="parSh" presStyleLbl="node1" presStyleIdx="0" presStyleCnt="3" custLinFactNeighborX="-220" custLinFactNeighborY="-14226"/>
      <dgm:spPr/>
    </dgm:pt>
    <dgm:pt modelId="{EDECEE03-6BBB-4BC3-9B85-A323A11358A9}" type="pres">
      <dgm:prSet presAssocID="{B23B3FE7-F43F-4BC1-8151-03DF2E160241}" presName="desTx" presStyleLbl="fgAcc1" presStyleIdx="0" presStyleCnt="3" custScaleY="51954" custLinFactNeighborX="-9050" custLinFactNeighborY="-23902">
        <dgm:presLayoutVars>
          <dgm:bulletEnabled val="1"/>
        </dgm:presLayoutVars>
      </dgm:prSet>
      <dgm:spPr/>
    </dgm:pt>
    <dgm:pt modelId="{113613E4-50FB-4285-A4F3-322850CE0A19}" type="pres">
      <dgm:prSet presAssocID="{9DE9F349-AEC0-4FDE-83F9-D8E27E77D42E}" presName="sibTrans" presStyleLbl="sibTrans2D1" presStyleIdx="0" presStyleCnt="2"/>
      <dgm:spPr/>
    </dgm:pt>
    <dgm:pt modelId="{144F90ED-2B08-4090-A758-19820A9E790F}" type="pres">
      <dgm:prSet presAssocID="{9DE9F349-AEC0-4FDE-83F9-D8E27E77D42E}" presName="connTx" presStyleLbl="sibTrans2D1" presStyleIdx="0" presStyleCnt="2"/>
      <dgm:spPr/>
    </dgm:pt>
    <dgm:pt modelId="{40CEE861-BCB4-4322-B9E7-64683E2BFDA1}" type="pres">
      <dgm:prSet presAssocID="{5B6F6B88-08E7-4E39-8AD7-3252A5DF6586}" presName="composite" presStyleCnt="0"/>
      <dgm:spPr/>
    </dgm:pt>
    <dgm:pt modelId="{74D46AC4-9CD1-45ED-A5B6-7AD56BE60068}" type="pres">
      <dgm:prSet presAssocID="{5B6F6B88-08E7-4E39-8AD7-3252A5DF658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AB532D2-81D8-43FD-A1D8-716A93917069}" type="pres">
      <dgm:prSet presAssocID="{5B6F6B88-08E7-4E39-8AD7-3252A5DF6586}" presName="parSh" presStyleLbl="node1" presStyleIdx="1" presStyleCnt="3" custLinFactNeighborY="-13436"/>
      <dgm:spPr/>
    </dgm:pt>
    <dgm:pt modelId="{4BFC1601-C7D0-4EDF-90BC-E70050F5DDAB}" type="pres">
      <dgm:prSet presAssocID="{5B6F6B88-08E7-4E39-8AD7-3252A5DF6586}" presName="desTx" presStyleLbl="fgAcc1" presStyleIdx="1" presStyleCnt="3" custScaleX="100074" custScaleY="52165" custLinFactNeighborX="-9500" custLinFactNeighborY="-23547">
        <dgm:presLayoutVars>
          <dgm:bulletEnabled val="1"/>
        </dgm:presLayoutVars>
      </dgm:prSet>
      <dgm:spPr/>
    </dgm:pt>
    <dgm:pt modelId="{AB2E526F-1ACF-4DB6-9848-3EC6F2C78ED8}" type="pres">
      <dgm:prSet presAssocID="{83D4B776-E8E7-4D9C-9CCA-969AEE0114A1}" presName="sibTrans" presStyleLbl="sibTrans2D1" presStyleIdx="1" presStyleCnt="2"/>
      <dgm:spPr/>
    </dgm:pt>
    <dgm:pt modelId="{D68DC4B0-73F7-4B06-B2F6-71174B1E7735}" type="pres">
      <dgm:prSet presAssocID="{83D4B776-E8E7-4D9C-9CCA-969AEE0114A1}" presName="connTx" presStyleLbl="sibTrans2D1" presStyleIdx="1" presStyleCnt="2"/>
      <dgm:spPr/>
    </dgm:pt>
    <dgm:pt modelId="{72876515-B6E1-4306-AA9F-3964F658AD34}" type="pres">
      <dgm:prSet presAssocID="{57A811ED-7878-4782-887A-65E408BB5537}" presName="composite" presStyleCnt="0"/>
      <dgm:spPr/>
    </dgm:pt>
    <dgm:pt modelId="{D3999D83-3DB6-438B-ADD1-A1D263A06494}" type="pres">
      <dgm:prSet presAssocID="{57A811ED-7878-4782-887A-65E408BB553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FDF2B0-199E-4B08-BC97-6076263A3E5B}" type="pres">
      <dgm:prSet presAssocID="{57A811ED-7878-4782-887A-65E408BB5537}" presName="parSh" presStyleLbl="node1" presStyleIdx="2" presStyleCnt="3" custLinFactNeighborX="-785" custLinFactNeighborY="-13435"/>
      <dgm:spPr/>
    </dgm:pt>
    <dgm:pt modelId="{FDA67763-5E9F-4C85-85FD-D39E4170443B}" type="pres">
      <dgm:prSet presAssocID="{57A811ED-7878-4782-887A-65E408BB5537}" presName="desTx" presStyleLbl="fgAcc1" presStyleIdx="2" presStyleCnt="3" custScaleX="102888" custScaleY="55095" custLinFactNeighborX="-8227" custLinFactNeighborY="-22683">
        <dgm:presLayoutVars>
          <dgm:bulletEnabled val="1"/>
        </dgm:presLayoutVars>
      </dgm:prSet>
      <dgm:spPr/>
    </dgm:pt>
  </dgm:ptLst>
  <dgm:cxnLst>
    <dgm:cxn modelId="{12AF8406-750D-4850-BCB4-B8678E00B52B}" type="presOf" srcId="{B23B3FE7-F43F-4BC1-8151-03DF2E160241}" destId="{49FAFCD8-3113-4078-8451-B770F0AC3F8D}" srcOrd="1" destOrd="0" presId="urn:microsoft.com/office/officeart/2005/8/layout/process3"/>
    <dgm:cxn modelId="{5874BA07-95F3-4ADF-B46E-63C6560D1A67}" srcId="{3151BCA0-AFEE-4412-B2A2-6CC24B41FEE0}" destId="{5B6F6B88-08E7-4E39-8AD7-3252A5DF6586}" srcOrd="1" destOrd="0" parTransId="{3B6D68F6-B408-4005-8F72-5E541BF9AAEE}" sibTransId="{83D4B776-E8E7-4D9C-9CCA-969AEE0114A1}"/>
    <dgm:cxn modelId="{4B985108-4208-4382-854D-6D54944C01F8}" type="presOf" srcId="{BAF4712D-5C6D-4D72-A1AD-A1954D649FB1}" destId="{4BFC1601-C7D0-4EDF-90BC-E70050F5DDAB}" srcOrd="0" destOrd="0" presId="urn:microsoft.com/office/officeart/2005/8/layout/process3"/>
    <dgm:cxn modelId="{78328115-0BDF-43EC-86F2-ED5984B9468D}" type="presOf" srcId="{9DE9F349-AEC0-4FDE-83F9-D8E27E77D42E}" destId="{144F90ED-2B08-4090-A758-19820A9E790F}" srcOrd="1" destOrd="0" presId="urn:microsoft.com/office/officeart/2005/8/layout/process3"/>
    <dgm:cxn modelId="{0FC0A416-33AD-4D17-850C-4C6DD0E28701}" type="presOf" srcId="{83D4B776-E8E7-4D9C-9CCA-969AEE0114A1}" destId="{D68DC4B0-73F7-4B06-B2F6-71174B1E7735}" srcOrd="1" destOrd="0" presId="urn:microsoft.com/office/officeart/2005/8/layout/process3"/>
    <dgm:cxn modelId="{1834C416-0D39-491C-B91B-33EF11AC21AF}" type="presOf" srcId="{AC581A0C-B3DD-4E5E-B3D3-DD0A2FEA02AC}" destId="{4BFC1601-C7D0-4EDF-90BC-E70050F5DDAB}" srcOrd="0" destOrd="1" presId="urn:microsoft.com/office/officeart/2005/8/layout/process3"/>
    <dgm:cxn modelId="{27297231-19D5-4746-8E74-CB8EA06B9A26}" type="presOf" srcId="{3E5DDEF0-6D56-4934-A1B3-27151A67D7BF}" destId="{EDECEE03-6BBB-4BC3-9B85-A323A11358A9}" srcOrd="0" destOrd="0" presId="urn:microsoft.com/office/officeart/2005/8/layout/process3"/>
    <dgm:cxn modelId="{ACCFC934-7358-4135-8CED-C13BF421691A}" srcId="{3151BCA0-AFEE-4412-B2A2-6CC24B41FEE0}" destId="{57A811ED-7878-4782-887A-65E408BB5537}" srcOrd="2" destOrd="0" parTransId="{AA7290B3-A2FE-4C23-867D-DBB31A68DAEA}" sibTransId="{B3E73685-3024-4890-AF17-AE7FE620E881}"/>
    <dgm:cxn modelId="{6FC6DB37-89CD-4467-BDCE-A49C83D35119}" type="presOf" srcId="{3151BCA0-AFEE-4412-B2A2-6CC24B41FEE0}" destId="{9292FD64-B42E-4164-9AC8-76B7F5615985}" srcOrd="0" destOrd="0" presId="urn:microsoft.com/office/officeart/2005/8/layout/process3"/>
    <dgm:cxn modelId="{3427353D-690C-4BB3-9B9E-01BCC2EB4805}" type="presOf" srcId="{B23B3FE7-F43F-4BC1-8151-03DF2E160241}" destId="{FB89D8AC-659C-43A6-8DCB-C1FF05A3F94A}" srcOrd="0" destOrd="0" presId="urn:microsoft.com/office/officeart/2005/8/layout/process3"/>
    <dgm:cxn modelId="{79FDFF40-C9F1-414E-94F8-8705E74CF7A7}" type="presOf" srcId="{5B6F6B88-08E7-4E39-8AD7-3252A5DF6586}" destId="{74D46AC4-9CD1-45ED-A5B6-7AD56BE60068}" srcOrd="0" destOrd="0" presId="urn:microsoft.com/office/officeart/2005/8/layout/process3"/>
    <dgm:cxn modelId="{747E1063-2C1F-4649-BC97-A4033CA1E202}" type="presOf" srcId="{B9CC50CD-CD66-4978-9026-0833A13582A6}" destId="{EDECEE03-6BBB-4BC3-9B85-A323A11358A9}" srcOrd="0" destOrd="1" presId="urn:microsoft.com/office/officeart/2005/8/layout/process3"/>
    <dgm:cxn modelId="{16728F4F-288E-45A9-8EFB-43A1500B9ECE}" type="presOf" srcId="{86BC33C3-A602-4CE9-8B2A-2A79B4578A2A}" destId="{EDECEE03-6BBB-4BC3-9B85-A323A11358A9}" srcOrd="0" destOrd="2" presId="urn:microsoft.com/office/officeart/2005/8/layout/process3"/>
    <dgm:cxn modelId="{86667B72-FD2B-4EB8-80B5-0CA78D843EA6}" type="presOf" srcId="{57A811ED-7878-4782-887A-65E408BB5537}" destId="{66FDF2B0-199E-4B08-BC97-6076263A3E5B}" srcOrd="1" destOrd="0" presId="urn:microsoft.com/office/officeart/2005/8/layout/process3"/>
    <dgm:cxn modelId="{8A1A6D56-68F2-4EE0-A49F-6EB3340AE538}" type="presOf" srcId="{57A811ED-7878-4782-887A-65E408BB5537}" destId="{D3999D83-3DB6-438B-ADD1-A1D263A06494}" srcOrd="0" destOrd="0" presId="urn:microsoft.com/office/officeart/2005/8/layout/process3"/>
    <dgm:cxn modelId="{9239847D-A0EA-4EBD-BE28-C928549AD956}" srcId="{B23B3FE7-F43F-4BC1-8151-03DF2E160241}" destId="{3E5DDEF0-6D56-4934-A1B3-27151A67D7BF}" srcOrd="0" destOrd="0" parTransId="{8EF6D26F-B02F-4D87-8B4F-9D32C40B8FF3}" sibTransId="{F61688AA-8256-48C1-ABAA-521FEE563D46}"/>
    <dgm:cxn modelId="{3FDD528D-2075-45D5-A32B-23A2D3FA19A0}" type="presOf" srcId="{83D4B776-E8E7-4D9C-9CCA-969AEE0114A1}" destId="{AB2E526F-1ACF-4DB6-9848-3EC6F2C78ED8}" srcOrd="0" destOrd="0" presId="urn:microsoft.com/office/officeart/2005/8/layout/process3"/>
    <dgm:cxn modelId="{5D7DD88F-9CAE-45F8-B403-3D44A8738543}" srcId="{57A811ED-7878-4782-887A-65E408BB5537}" destId="{8C2E99A6-0F13-44D1-8B4B-AD07A43E3B9D}" srcOrd="0" destOrd="0" parTransId="{13680BCC-E771-40CB-BAFA-5F1222562903}" sibTransId="{2B601CCD-9256-4C65-AC5D-24B24D21C751}"/>
    <dgm:cxn modelId="{0294B390-8FB5-4164-AE18-DBF9328A679E}" type="presOf" srcId="{5B6F6B88-08E7-4E39-8AD7-3252A5DF6586}" destId="{9AB532D2-81D8-43FD-A1D8-716A93917069}" srcOrd="1" destOrd="0" presId="urn:microsoft.com/office/officeart/2005/8/layout/process3"/>
    <dgm:cxn modelId="{5892AF95-125F-4439-A239-64F5B3B1668B}" type="presOf" srcId="{8C2E99A6-0F13-44D1-8B4B-AD07A43E3B9D}" destId="{FDA67763-5E9F-4C85-85FD-D39E4170443B}" srcOrd="0" destOrd="0" presId="urn:microsoft.com/office/officeart/2005/8/layout/process3"/>
    <dgm:cxn modelId="{E5713B9E-52B1-4EAF-BDFE-F52818EABC06}" type="presOf" srcId="{9DE9F349-AEC0-4FDE-83F9-D8E27E77D42E}" destId="{113613E4-50FB-4285-A4F3-322850CE0A19}" srcOrd="0" destOrd="0" presId="urn:microsoft.com/office/officeart/2005/8/layout/process3"/>
    <dgm:cxn modelId="{D2915FAC-0914-45A6-9EE5-B8A5DED85779}" srcId="{5B6F6B88-08E7-4E39-8AD7-3252A5DF6586}" destId="{AC581A0C-B3DD-4E5E-B3D3-DD0A2FEA02AC}" srcOrd="1" destOrd="0" parTransId="{4C6D120A-F068-47D6-A724-2ABC1EEC957E}" sibTransId="{BB1C3240-9AE0-442E-8AE6-905CCEC2B3A1}"/>
    <dgm:cxn modelId="{0CA6F8AC-67CA-493F-805C-09FDAD767FCD}" srcId="{5B6F6B88-08E7-4E39-8AD7-3252A5DF6586}" destId="{BAF4712D-5C6D-4D72-A1AD-A1954D649FB1}" srcOrd="0" destOrd="0" parTransId="{AFD3361F-4365-4C43-8C60-7F2F4AFD7D84}" sibTransId="{5BDD3DF2-05E3-4989-98FF-9F439528B5D1}"/>
    <dgm:cxn modelId="{3B6D76AE-F6B5-4071-B9A0-DDFFE40A8055}" srcId="{B23B3FE7-F43F-4BC1-8151-03DF2E160241}" destId="{86BC33C3-A602-4CE9-8B2A-2A79B4578A2A}" srcOrd="2" destOrd="0" parTransId="{9C5F493B-0F9C-4EF0-A28C-9CAA87966277}" sibTransId="{74782450-CDEC-45DD-A7BE-1F153B8B8AB3}"/>
    <dgm:cxn modelId="{3A485AB9-20C8-4C58-86EA-067CB4B62216}" srcId="{3151BCA0-AFEE-4412-B2A2-6CC24B41FEE0}" destId="{B23B3FE7-F43F-4BC1-8151-03DF2E160241}" srcOrd="0" destOrd="0" parTransId="{1B55D72F-82CD-4923-B25C-7A896E38C0E0}" sibTransId="{9DE9F349-AEC0-4FDE-83F9-D8E27E77D42E}"/>
    <dgm:cxn modelId="{ECCE30BA-40C3-4990-996D-D1980B68E830}" srcId="{B23B3FE7-F43F-4BC1-8151-03DF2E160241}" destId="{B9CC50CD-CD66-4978-9026-0833A13582A6}" srcOrd="1" destOrd="0" parTransId="{D4620DBC-3FF5-49C3-B25E-7A237049A3E2}" sibTransId="{5EDEDB92-9301-4CE3-8953-C8C3A84F363C}"/>
    <dgm:cxn modelId="{47FF25CD-7B26-4038-B777-EB6F877DAC2D}" type="presOf" srcId="{8477D13D-D3D3-4BFA-BFC3-ABE5CE6B1417}" destId="{FDA67763-5E9F-4C85-85FD-D39E4170443B}" srcOrd="0" destOrd="1" presId="urn:microsoft.com/office/officeart/2005/8/layout/process3"/>
    <dgm:cxn modelId="{352AADFE-0FC4-4916-AA61-AA521BFDB9E6}" srcId="{57A811ED-7878-4782-887A-65E408BB5537}" destId="{8477D13D-D3D3-4BFA-BFC3-ABE5CE6B1417}" srcOrd="1" destOrd="0" parTransId="{69D58FB2-B52B-44B1-9E49-30C3ADCCA696}" sibTransId="{37459519-337F-4C95-9A87-DFB5A8FC9DF7}"/>
    <dgm:cxn modelId="{94A037AE-E122-43A0-A279-11CF3E0A3C9C}" type="presParOf" srcId="{9292FD64-B42E-4164-9AC8-76B7F5615985}" destId="{612D5DC3-AA1A-4B8B-9EB9-CD3A7691A0D1}" srcOrd="0" destOrd="0" presId="urn:microsoft.com/office/officeart/2005/8/layout/process3"/>
    <dgm:cxn modelId="{1E23BB3F-89A9-493E-B5A0-872EAD944457}" type="presParOf" srcId="{612D5DC3-AA1A-4B8B-9EB9-CD3A7691A0D1}" destId="{FB89D8AC-659C-43A6-8DCB-C1FF05A3F94A}" srcOrd="0" destOrd="0" presId="urn:microsoft.com/office/officeart/2005/8/layout/process3"/>
    <dgm:cxn modelId="{35D488DB-103E-44CF-9D49-1CDC7E3F2C6C}" type="presParOf" srcId="{612D5DC3-AA1A-4B8B-9EB9-CD3A7691A0D1}" destId="{49FAFCD8-3113-4078-8451-B770F0AC3F8D}" srcOrd="1" destOrd="0" presId="urn:microsoft.com/office/officeart/2005/8/layout/process3"/>
    <dgm:cxn modelId="{85FF1D9C-AAD5-44EE-A6CD-88C63325A0DD}" type="presParOf" srcId="{612D5DC3-AA1A-4B8B-9EB9-CD3A7691A0D1}" destId="{EDECEE03-6BBB-4BC3-9B85-A323A11358A9}" srcOrd="2" destOrd="0" presId="urn:microsoft.com/office/officeart/2005/8/layout/process3"/>
    <dgm:cxn modelId="{11E5E752-EAD4-4DE0-BC35-7613D973D9AA}" type="presParOf" srcId="{9292FD64-B42E-4164-9AC8-76B7F5615985}" destId="{113613E4-50FB-4285-A4F3-322850CE0A19}" srcOrd="1" destOrd="0" presId="urn:microsoft.com/office/officeart/2005/8/layout/process3"/>
    <dgm:cxn modelId="{52772A4A-5F67-4578-8D84-D8869F4B9886}" type="presParOf" srcId="{113613E4-50FB-4285-A4F3-322850CE0A19}" destId="{144F90ED-2B08-4090-A758-19820A9E790F}" srcOrd="0" destOrd="0" presId="urn:microsoft.com/office/officeart/2005/8/layout/process3"/>
    <dgm:cxn modelId="{FD0E9720-77E7-42FA-979D-41FB11355E6D}" type="presParOf" srcId="{9292FD64-B42E-4164-9AC8-76B7F5615985}" destId="{40CEE861-BCB4-4322-B9E7-64683E2BFDA1}" srcOrd="2" destOrd="0" presId="urn:microsoft.com/office/officeart/2005/8/layout/process3"/>
    <dgm:cxn modelId="{3C07EB57-1B9C-4391-9A86-602AD0CB1310}" type="presParOf" srcId="{40CEE861-BCB4-4322-B9E7-64683E2BFDA1}" destId="{74D46AC4-9CD1-45ED-A5B6-7AD56BE60068}" srcOrd="0" destOrd="0" presId="urn:microsoft.com/office/officeart/2005/8/layout/process3"/>
    <dgm:cxn modelId="{EB092594-591E-4B16-A57A-9B10A73D204E}" type="presParOf" srcId="{40CEE861-BCB4-4322-B9E7-64683E2BFDA1}" destId="{9AB532D2-81D8-43FD-A1D8-716A93917069}" srcOrd="1" destOrd="0" presId="urn:microsoft.com/office/officeart/2005/8/layout/process3"/>
    <dgm:cxn modelId="{AF383F20-BB18-46C5-B584-D11284804678}" type="presParOf" srcId="{40CEE861-BCB4-4322-B9E7-64683E2BFDA1}" destId="{4BFC1601-C7D0-4EDF-90BC-E70050F5DDAB}" srcOrd="2" destOrd="0" presId="urn:microsoft.com/office/officeart/2005/8/layout/process3"/>
    <dgm:cxn modelId="{ADCD5389-7CCE-4C52-A8C6-B27010A6E4A2}" type="presParOf" srcId="{9292FD64-B42E-4164-9AC8-76B7F5615985}" destId="{AB2E526F-1ACF-4DB6-9848-3EC6F2C78ED8}" srcOrd="3" destOrd="0" presId="urn:microsoft.com/office/officeart/2005/8/layout/process3"/>
    <dgm:cxn modelId="{6DEEEE4F-D51E-4BAB-9FCB-7C9BDFD268A9}" type="presParOf" srcId="{AB2E526F-1ACF-4DB6-9848-3EC6F2C78ED8}" destId="{D68DC4B0-73F7-4B06-B2F6-71174B1E7735}" srcOrd="0" destOrd="0" presId="urn:microsoft.com/office/officeart/2005/8/layout/process3"/>
    <dgm:cxn modelId="{C4C6DAA2-30BF-459C-8371-5A032AE945A0}" type="presParOf" srcId="{9292FD64-B42E-4164-9AC8-76B7F5615985}" destId="{72876515-B6E1-4306-AA9F-3964F658AD34}" srcOrd="4" destOrd="0" presId="urn:microsoft.com/office/officeart/2005/8/layout/process3"/>
    <dgm:cxn modelId="{212EFDB3-779F-4264-A4CD-489C1E2C69ED}" type="presParOf" srcId="{72876515-B6E1-4306-AA9F-3964F658AD34}" destId="{D3999D83-3DB6-438B-ADD1-A1D263A06494}" srcOrd="0" destOrd="0" presId="urn:microsoft.com/office/officeart/2005/8/layout/process3"/>
    <dgm:cxn modelId="{D606C2EA-9690-416C-8591-49A5DE9479E0}" type="presParOf" srcId="{72876515-B6E1-4306-AA9F-3964F658AD34}" destId="{66FDF2B0-199E-4B08-BC97-6076263A3E5B}" srcOrd="1" destOrd="0" presId="urn:microsoft.com/office/officeart/2005/8/layout/process3"/>
    <dgm:cxn modelId="{45EC3854-7684-44D8-9E5E-6685AD010E46}" type="presParOf" srcId="{72876515-B6E1-4306-AA9F-3964F658AD34}" destId="{FDA67763-5E9F-4C85-85FD-D39E4170443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AFCD8-3113-4078-8451-B770F0AC3F8D}">
      <dsp:nvSpPr>
        <dsp:cNvPr id="0" name=""/>
        <dsp:cNvSpPr/>
      </dsp:nvSpPr>
      <dsp:spPr>
        <a:xfrm>
          <a:off x="1297" y="258490"/>
          <a:ext cx="2369501" cy="1060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Preparation</a:t>
          </a:r>
          <a:endParaRPr lang="en-IN" sz="1800" b="1" kern="1200" dirty="0"/>
        </a:p>
      </dsp:txBody>
      <dsp:txXfrm>
        <a:off x="1297" y="258490"/>
        <a:ext cx="2369501" cy="706993"/>
      </dsp:txXfrm>
    </dsp:sp>
    <dsp:sp modelId="{EDECEE03-6BBB-4BC3-9B85-A323A11358A9}">
      <dsp:nvSpPr>
        <dsp:cNvPr id="0" name=""/>
        <dsp:cNvSpPr/>
      </dsp:nvSpPr>
      <dsp:spPr>
        <a:xfrm>
          <a:off x="277390" y="1121646"/>
          <a:ext cx="2369501" cy="22745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Exploratory Data Analysis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Preprocessing</a:t>
          </a:r>
          <a:endParaRPr lang="en-IN" sz="1600" kern="1200" dirty="0"/>
        </a:p>
      </dsp:txBody>
      <dsp:txXfrm>
        <a:off x="344010" y="1188266"/>
        <a:ext cx="2236261" cy="2141332"/>
      </dsp:txXfrm>
    </dsp:sp>
    <dsp:sp modelId="{113613E4-50FB-4285-A4F3-322850CE0A19}">
      <dsp:nvSpPr>
        <dsp:cNvPr id="0" name=""/>
        <dsp:cNvSpPr/>
      </dsp:nvSpPr>
      <dsp:spPr>
        <a:xfrm rot="5473">
          <a:off x="2731309" y="320087"/>
          <a:ext cx="764284" cy="589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2731309" y="437933"/>
        <a:ext cx="587303" cy="353963"/>
      </dsp:txXfrm>
    </dsp:sp>
    <dsp:sp modelId="{9AB532D2-81D8-43FD-A1D8-716A93917069}">
      <dsp:nvSpPr>
        <dsp:cNvPr id="0" name=""/>
        <dsp:cNvSpPr/>
      </dsp:nvSpPr>
      <dsp:spPr>
        <a:xfrm>
          <a:off x="3812843" y="264558"/>
          <a:ext cx="2369501" cy="1060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Train Baseline Model</a:t>
          </a:r>
          <a:endParaRPr lang="en-IN" sz="1800" b="1" kern="1200" dirty="0"/>
        </a:p>
      </dsp:txBody>
      <dsp:txXfrm>
        <a:off x="3812843" y="264558"/>
        <a:ext cx="2369501" cy="706993"/>
      </dsp:txXfrm>
    </dsp:sp>
    <dsp:sp modelId="{4BFC1601-C7D0-4EDF-90BC-E70050F5DDAB}">
      <dsp:nvSpPr>
        <dsp:cNvPr id="0" name=""/>
        <dsp:cNvSpPr/>
      </dsp:nvSpPr>
      <dsp:spPr>
        <a:xfrm>
          <a:off x="4072183" y="1130260"/>
          <a:ext cx="2371254" cy="2283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 a baseline Logistic Regression and Decision Tree Model.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Compare the performance of both models.</a:t>
          </a:r>
          <a:endParaRPr lang="en-IN" sz="1600" kern="1200" dirty="0"/>
        </a:p>
      </dsp:txBody>
      <dsp:txXfrm>
        <a:off x="4139073" y="1197150"/>
        <a:ext cx="2237474" cy="2150029"/>
      </dsp:txXfrm>
    </dsp:sp>
    <dsp:sp modelId="{AB2E526F-1ACF-4DB6-9848-3EC6F2C78ED8}">
      <dsp:nvSpPr>
        <dsp:cNvPr id="0" name=""/>
        <dsp:cNvSpPr/>
      </dsp:nvSpPr>
      <dsp:spPr>
        <a:xfrm rot="21570911">
          <a:off x="6537108" y="306877"/>
          <a:ext cx="752153" cy="589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37111" y="425613"/>
        <a:ext cx="575172" cy="353963"/>
      </dsp:txXfrm>
    </dsp:sp>
    <dsp:sp modelId="{66FDF2B0-199E-4B08-BC97-6076263A3E5B}">
      <dsp:nvSpPr>
        <dsp:cNvPr id="0" name=""/>
        <dsp:cNvSpPr/>
      </dsp:nvSpPr>
      <dsp:spPr>
        <a:xfrm>
          <a:off x="7601452" y="232499"/>
          <a:ext cx="2369501" cy="1060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Advanced Models and Results Comparison</a:t>
          </a:r>
          <a:endParaRPr lang="en-IN" sz="1800" b="1" kern="1200" dirty="0"/>
        </a:p>
      </dsp:txBody>
      <dsp:txXfrm>
        <a:off x="7601452" y="232499"/>
        <a:ext cx="2369501" cy="706993"/>
      </dsp:txXfrm>
    </dsp:sp>
    <dsp:sp modelId="{FDA67763-5E9F-4C85-85FD-D39E4170443B}">
      <dsp:nvSpPr>
        <dsp:cNvPr id="0" name=""/>
        <dsp:cNvSpPr/>
      </dsp:nvSpPr>
      <dsp:spPr>
        <a:xfrm>
          <a:off x="7876218" y="1071879"/>
          <a:ext cx="2437932" cy="2412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 Random Forest, Linear SVC, SVC (Nonlinear), KNN Classifier &amp; Ensemble Models.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Comparison of results and determine the best model.</a:t>
          </a:r>
          <a:endParaRPr lang="en-IN" sz="1600" kern="1200" dirty="0"/>
        </a:p>
      </dsp:txBody>
      <dsp:txXfrm>
        <a:off x="7946866" y="1142527"/>
        <a:ext cx="2296636" cy="227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E409-49AA-960F-01CF-CE9C8EDC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109C5-558A-0DF0-8EE0-03BEE9CB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D92D7-319C-52D0-D773-1862D4A4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0EFF-8750-6349-0E85-7DAAD9A9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BB86-3FAF-CEF7-C879-F82C8A8C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2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4D49-231B-423A-835C-8A96AD79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F120-0DDF-B87E-3C88-567AB22C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329A-AAC5-EE12-3C4A-CF7FECB0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2863-14AD-7520-6536-BE089F3E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BC7E-6096-E62C-DE61-FDE4D45C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0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0D3DB-35BD-86F2-AE33-2A346B0AA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34C67-D818-CBEB-2F03-9C7C15058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4BDE0-66E8-B4DD-1F1B-25A9C8FC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81C4-AA81-5C30-5CBC-37EA466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0D62-07D1-E105-FD99-157FB21D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4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A323-2067-3A36-1259-AC28B2B9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16AD-BECA-A521-3CDB-A205C61D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C548-3EE3-CB6F-2975-39F836B5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5BF1-022D-7C7E-6EB8-943D879C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8EEFF-3EFE-5A49-66CD-6333CDFB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3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C284-D84C-E053-8955-96DE253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F0CB-4D7C-4A00-AEDF-C4FB38BF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E2D-F1BE-B7E6-61A9-209588BF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E3CF-8C0F-D057-65C3-8EC061B0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77C2-0A0C-FC91-33B0-ACF5DE87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04ED-2F51-C7DE-5B9D-63A98C14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EE8D-817C-1355-A732-8B23321A2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56A0C-80DA-7B13-C998-F4F61AAC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4BD75-BF41-7FF9-249D-863D2481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A3F9-B8F3-27DB-FE87-DB3F3D81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7D8C-9718-5FFE-621D-DDD6F6F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5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45B8-1880-0E43-91BC-F1C5A0E5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D049-E753-D309-6AC0-5A0D59BE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409DF-6EA6-0859-16E0-F3ECEFE4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1313F-C020-1DD1-1A37-6438E20E8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FE377-0CEB-9255-4029-059FA94CE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628CB-0FF1-05A3-4AED-1E609FDF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11C2-4562-7DEC-E1C0-64A8A27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89879-ED29-9603-3AA4-18E937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88AF-4445-0894-7F4E-B6F1783B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54B5F-7EF7-F820-9AC0-21910C1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3294-FA9D-FA38-0343-D3457064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A4F76-01D9-B144-E9D1-7DEC4E34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1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C3AC5-D92F-7850-5EAC-27A9CD4D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B395C-C107-84A9-8959-4F52D24A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F917-FD28-9FB5-47A5-EC8B0036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8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7B43-F3E7-B9B9-137E-48E07C39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C7B4-A86B-5326-DC08-667F1535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7FFFA-1B58-CEB5-90B2-72D4915C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7994-EBE4-481B-6033-3504B689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43C5B-75E9-F69E-0DC5-C247664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272C2-95C6-F952-ECE1-BF7CF59C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535-93F9-337F-CC8A-938A33BA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AB7B-2A8E-7EC3-D82F-245C988A3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915D-59EF-B0C8-F4A0-5E36D7A0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779C8-36F9-2DE6-36E9-2B31D31E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E213B-4C4F-F346-CFDA-9FED6F19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F00FB-B3C7-76E7-0854-130B2765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61171-0C6C-2C5F-3794-8FE17019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09A17-032F-94D1-62A7-C5ADD86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FC0-8632-D274-5794-401B43C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F695-744A-4235-B443-043DCBAECA0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8896-4933-265A-B412-C627E6B87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BB163-6E88-D57B-B384-579585BDC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95AC-7FEB-418D-ADDC-ED163F14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Gitty97/Cloudxlab-Project-by-Aka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983C7C-AA94-3131-3175-902EA449E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0686" y="3680063"/>
            <a:ext cx="6391470" cy="92839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</a:t>
            </a:r>
            <a:r>
              <a:rPr lang="en-US" sz="3200" b="1" dirty="0"/>
              <a:t>By Akash Gitty</a:t>
            </a:r>
            <a:endParaRPr lang="en-IN" sz="32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ABD819-3E6D-18C9-DFAA-AD9AA47493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454389"/>
            <a:ext cx="10101943" cy="172354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b="1" dirty="0">
                <a:latin typeface="+mn-lt"/>
                <a:ea typeface="+mn-ea"/>
                <a:cs typeface="+mn-cs"/>
              </a:rPr>
              <a:t>Breast Cancer Detection and Prevention using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4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EF1E-095A-699E-CA3B-9BE4AED2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/>
          <a:lstStyle/>
          <a:p>
            <a:pPr algn="ctr"/>
            <a:r>
              <a:rPr lang="en-US" b="1" dirty="0"/>
              <a:t>Baseline Model Training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CE31-A0A5-DF11-EECA-1AE5FD28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45323"/>
          </a:xfrm>
        </p:spPr>
        <p:txBody>
          <a:bodyPr/>
          <a:lstStyle/>
          <a:p>
            <a:r>
              <a:rPr lang="en-US" b="1" dirty="0"/>
              <a:t>Models used: </a:t>
            </a:r>
            <a:r>
              <a:rPr lang="en-US" dirty="0"/>
              <a:t>Logistic Regression, Decision Tree.</a:t>
            </a:r>
          </a:p>
          <a:p>
            <a:r>
              <a:rPr lang="en-US" b="1" dirty="0"/>
              <a:t>Metrics used: </a:t>
            </a:r>
            <a:r>
              <a:rPr lang="en-US" dirty="0"/>
              <a:t>CV &amp; </a:t>
            </a:r>
            <a:r>
              <a:rPr lang="en-IN" dirty="0"/>
              <a:t>Test Accuracy,Precision,Recall,F1 score, AUC.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C4F23-5D45-02FC-67EB-C87896A4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75" y="2102884"/>
            <a:ext cx="10820400" cy="48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1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FBB9-4A42-B25F-32CF-CD22F62C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193"/>
          </a:xfrm>
        </p:spPr>
        <p:txBody>
          <a:bodyPr/>
          <a:lstStyle/>
          <a:p>
            <a:pPr algn="ctr"/>
            <a:r>
              <a:rPr lang="en-US" b="1" dirty="0"/>
              <a:t>Baseline Model Results and Inferences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1068-B673-2C42-3517-51364A82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5298557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dirty="0"/>
              <a:t>Overall, </a:t>
            </a:r>
            <a:r>
              <a:rPr lang="en-US" b="1" dirty="0"/>
              <a:t>both Logistic Regression and Decision Tree models demonstrated high performance.</a:t>
            </a:r>
          </a:p>
          <a:p>
            <a:endParaRPr lang="en-US" dirty="0"/>
          </a:p>
          <a:p>
            <a:r>
              <a:rPr lang="en-IN" b="1" dirty="0"/>
              <a:t>Key Observations:</a:t>
            </a:r>
          </a:p>
          <a:p>
            <a:pPr marL="0" indent="0">
              <a:buNone/>
            </a:pPr>
            <a:r>
              <a:rPr lang="en-US" dirty="0"/>
              <a:t>        -&gt; Logistic Regression slightly outperformed Decision Tree in CV Accuracy and AUC.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       -&gt; </a:t>
            </a:r>
            <a:r>
              <a:rPr lang="en-US" dirty="0"/>
              <a:t>Both models showed consistency across metrics (high accuracy, precision, recall, and F1 scores).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-&gt; Cross-Validation results indicate that both models are likely to generalize well.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460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18AE-4D9A-6FAC-F189-05A2C6DA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Advanced Model Training and Evaluation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15CA-A2A2-72BE-0EEA-F57CFC4E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527989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Purpose: </a:t>
            </a:r>
            <a:r>
              <a:rPr lang="en-US" dirty="0"/>
              <a:t>To investigate if alternative machine learning models could enhance the prediction of breast tumors.</a:t>
            </a:r>
          </a:p>
          <a:p>
            <a:endParaRPr lang="en-US" dirty="0"/>
          </a:p>
          <a:p>
            <a:r>
              <a:rPr lang="en-US" b="1" dirty="0"/>
              <a:t>Models Trained: </a:t>
            </a:r>
          </a:p>
          <a:p>
            <a:pPr marL="0" indent="0">
              <a:buNone/>
            </a:pPr>
            <a:r>
              <a:rPr lang="en-US" dirty="0"/>
              <a:t>        -&gt; Linear SVC </a:t>
            </a:r>
          </a:p>
          <a:p>
            <a:pPr marL="0" indent="0">
              <a:buNone/>
            </a:pPr>
            <a:r>
              <a:rPr lang="en-US" dirty="0"/>
              <a:t>        -&gt; SVC (Polynomial)</a:t>
            </a:r>
          </a:p>
          <a:p>
            <a:pPr marL="0" indent="0">
              <a:buNone/>
            </a:pPr>
            <a:r>
              <a:rPr lang="en-US" dirty="0"/>
              <a:t>        -&gt; Random Forest Classifier</a:t>
            </a:r>
          </a:p>
          <a:p>
            <a:pPr marL="0" indent="0">
              <a:buNone/>
            </a:pPr>
            <a:r>
              <a:rPr lang="en-US" dirty="0"/>
              <a:t>        -&gt; KNN Classifier</a:t>
            </a:r>
          </a:p>
          <a:p>
            <a:pPr marL="0" indent="0">
              <a:buNone/>
            </a:pPr>
            <a:r>
              <a:rPr lang="en-US" dirty="0"/>
              <a:t>        -&gt; Ensemble (SVC, Random Forest, Logistic Regression).</a:t>
            </a:r>
          </a:p>
          <a:p>
            <a:endParaRPr lang="en-US" dirty="0"/>
          </a:p>
          <a:p>
            <a:r>
              <a:rPr lang="en-IN" b="1" dirty="0"/>
              <a:t>Hyperparameter tuning: </a:t>
            </a:r>
            <a:r>
              <a:rPr lang="en-IN" dirty="0"/>
              <a:t>5 Fold Cross Validation.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Metrics Evaluated:</a:t>
            </a:r>
            <a:r>
              <a:rPr lang="en-IN" b="1" dirty="0">
                <a:solidFill>
                  <a:srgbClr val="A31515"/>
                </a:solidFill>
                <a:latin typeface="Courier New" panose="02070309020205020404" pitchFamily="49" charset="0"/>
              </a:rPr>
              <a:t> </a:t>
            </a:r>
            <a:r>
              <a:rPr lang="en-IN" dirty="0"/>
              <a:t>Accuracy, Precision, Recall, F1 score, AUC.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86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8DB3-E17E-E9AB-B0C4-BFCF6EF0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442"/>
          </a:xfrm>
        </p:spPr>
        <p:txBody>
          <a:bodyPr/>
          <a:lstStyle/>
          <a:p>
            <a:pPr algn="ctr"/>
            <a:r>
              <a:rPr lang="en-US" b="1" dirty="0"/>
              <a:t>Results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25877-8AF7-3FE5-9EA3-E8D7E0C3A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249" y="1825379"/>
            <a:ext cx="5882951" cy="348927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3E3BCA7-903A-C33D-45BA-2FCD29CFA0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379"/>
            <a:ext cx="5621694" cy="333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2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59D08F-4CA6-07F2-85E3-9FE61296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5421"/>
            <a:ext cx="10515600" cy="823591"/>
          </a:xfrm>
        </p:spPr>
        <p:txBody>
          <a:bodyPr/>
          <a:lstStyle/>
          <a:p>
            <a:pPr algn="ctr"/>
            <a:r>
              <a:rPr lang="en-US" b="1" dirty="0"/>
              <a:t>Model Comparison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7BC8E-EB7F-59D4-E9B6-196719A9F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49404"/>
            <a:ext cx="10797073" cy="1393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Random Forest model was chosen as the best model due to its high accuracy, precision, recall, and AUC, combined with its good interpretability and generalization ability.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5805AA-666D-0C70-991C-E756E72F5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71111"/>
              </p:ext>
            </p:extLst>
          </p:nvPr>
        </p:nvGraphicFramePr>
        <p:xfrm>
          <a:off x="932283" y="778170"/>
          <a:ext cx="10327431" cy="488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7675">
                  <a:extLst>
                    <a:ext uri="{9D8B030D-6E8A-4147-A177-3AD203B41FA5}">
                      <a16:colId xmlns:a16="http://schemas.microsoft.com/office/drawing/2014/main" val="2543577227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868168190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3211142832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45850748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1807629578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1932869229"/>
                    </a:ext>
                  </a:extLst>
                </a:gridCol>
                <a:gridCol w="1496626">
                  <a:extLst>
                    <a:ext uri="{9D8B030D-6E8A-4147-A177-3AD203B41FA5}">
                      <a16:colId xmlns:a16="http://schemas.microsoft.com/office/drawing/2014/main" val="1882938293"/>
                    </a:ext>
                  </a:extLst>
                </a:gridCol>
              </a:tblGrid>
              <a:tr h="453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Model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Accuracy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Precision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Recall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AUC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Interpretability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Robustness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620506"/>
                  </a:ext>
                </a:extLst>
              </a:tr>
              <a:tr h="703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KNN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0.93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0.98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Black-Box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✅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027980"/>
                  </a:ext>
                </a:extLst>
              </a:tr>
              <a:tr h="572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Linear SVC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0.93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0.96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0.93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Limited Interpretability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✅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7820220"/>
                  </a:ext>
                </a:extLst>
              </a:tr>
              <a:tr h="453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SVC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0.96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0.95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0.99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1.00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Black-box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✅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996197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Ensemble Voting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0.96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0.95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0.99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0.99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 Difficult to Interpret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</a:rPr>
                        <a:t>✅</a:t>
                      </a:r>
                      <a:endParaRPr lang="en-IN" sz="1400" b="1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452128"/>
                  </a:ext>
                </a:extLst>
              </a:tr>
              <a:tr h="6452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Random Forest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0.96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0.96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0.97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0.99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  Interpretable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highlight>
                            <a:srgbClr val="00FF00"/>
                          </a:highlight>
                        </a:rPr>
                        <a:t>✅</a:t>
                      </a:r>
                      <a:endParaRPr lang="en-IN" sz="1400" b="1" dirty="0">
                        <a:effectLst/>
                        <a:highlight>
                          <a:srgbClr val="00FF00"/>
                        </a:highlight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1129990"/>
                  </a:ext>
                </a:extLst>
              </a:tr>
              <a:tr h="713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Logistic Regression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0.93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0.93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0.99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 Very Interpretable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✅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186320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500" dirty="0">
                          <a:effectLst/>
                        </a:rPr>
                        <a:t>Decision Tree</a:t>
                      </a:r>
                      <a:endParaRPr lang="en-IN" sz="15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0.96</a:t>
                      </a:r>
                      <a:endParaRPr lang="en-IN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0.94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 Highly Interpretable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❌ (can overfit)</a:t>
                      </a:r>
                      <a:endParaRPr lang="en-IN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167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3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B839-EB68-E3E0-C0CD-D0B0ED33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pPr algn="ctr"/>
            <a:r>
              <a:rPr lang="en-US" b="1" dirty="0"/>
              <a:t>Literature Review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BEDE-D81F-6615-DDEF-CF1DED10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533711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Papers Compared: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b="1" dirty="0"/>
              <a:t>Paper 1:</a:t>
            </a:r>
            <a:r>
              <a:rPr lang="en-IN" sz="2200" dirty="0"/>
              <a:t>Khalid et al., 2024 – “</a:t>
            </a:r>
            <a:r>
              <a:rPr lang="en-US" sz="2200" dirty="0"/>
              <a:t>Breast Cancer Detection and Prevention Using Machine Learning</a:t>
            </a:r>
            <a:r>
              <a:rPr lang="en-IN" sz="2200" dirty="0"/>
              <a:t>, Diagnostics” (MDPI).</a:t>
            </a:r>
          </a:p>
          <a:p>
            <a:endParaRPr lang="en-US" sz="2200" dirty="0"/>
          </a:p>
          <a:p>
            <a:pPr algn="l"/>
            <a:r>
              <a:rPr lang="en-US" sz="2200" b="1" dirty="0"/>
              <a:t>Paper 2: </a:t>
            </a:r>
            <a:r>
              <a:rPr lang="en-IN" sz="2200" dirty="0"/>
              <a:t>Almarri et al., 2024 – </a:t>
            </a:r>
            <a:r>
              <a:rPr lang="en-US" sz="2200" dirty="0"/>
              <a:t>“</a:t>
            </a:r>
            <a:r>
              <a:rPr lang="en-US" sz="2200" b="0" i="0" u="none" strike="noStrike" baseline="0" dirty="0">
                <a:solidFill>
                  <a:srgbClr val="000000"/>
                </a:solidFill>
              </a:rPr>
              <a:t>The BCPM method: decoding breast cancer with machine learning”.</a:t>
            </a:r>
          </a:p>
          <a:p>
            <a:pPr marL="0" indent="0" algn="l">
              <a:buNone/>
            </a:pPr>
            <a:endParaRPr lang="en-US" sz="22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2200" b="1" dirty="0"/>
              <a:t>Paper 3: </a:t>
            </a:r>
            <a:r>
              <a:rPr lang="en-IN" sz="2200" dirty="0"/>
              <a:t>Naji et al., 2021 – “</a:t>
            </a:r>
            <a:r>
              <a:rPr lang="en-US" sz="2200" dirty="0"/>
              <a:t>Machine Learning Algorithms For Breast Cancer Prediction And Diagnosis”</a:t>
            </a:r>
            <a:r>
              <a:rPr lang="en-IN" sz="2200" dirty="0"/>
              <a:t>, Procedia CS.</a:t>
            </a:r>
          </a:p>
          <a:p>
            <a:pPr marL="0" indent="0" algn="l">
              <a:buNone/>
            </a:pPr>
            <a:endParaRPr lang="en-IN" sz="2000" dirty="0"/>
          </a:p>
          <a:p>
            <a:pPr marL="0" indent="0" algn="l">
              <a:buNone/>
            </a:pPr>
            <a:endParaRPr lang="en-IN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3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BFC17-19EB-9B8C-EE59-AFCDBBD87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083D-A5C6-2CB2-BA2B-1CFC9350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9"/>
            <a:ext cx="10515600" cy="717226"/>
          </a:xfrm>
        </p:spPr>
        <p:txBody>
          <a:bodyPr/>
          <a:lstStyle/>
          <a:p>
            <a:pPr algn="ctr"/>
            <a:r>
              <a:rPr lang="en-US" b="1" dirty="0"/>
              <a:t>Results Comparison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470D-02E9-CD22-2E12-F2B5E997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5337111"/>
          </a:xfrm>
        </p:spPr>
        <p:txBody>
          <a:bodyPr/>
          <a:lstStyle/>
          <a:p>
            <a:pPr marL="0" indent="0" algn="l">
              <a:buNone/>
            </a:pPr>
            <a:endParaRPr lang="en-IN" sz="1600" dirty="0"/>
          </a:p>
          <a:p>
            <a:pPr marL="0" indent="0" algn="l">
              <a:buNone/>
            </a:pPr>
            <a:endParaRPr lang="en-IN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59106-8E57-8F49-283A-C28C9763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14315"/>
              </p:ext>
            </p:extLst>
          </p:nvPr>
        </p:nvGraphicFramePr>
        <p:xfrm>
          <a:off x="946281" y="895531"/>
          <a:ext cx="10299438" cy="57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573">
                  <a:extLst>
                    <a:ext uri="{9D8B030D-6E8A-4147-A177-3AD203B41FA5}">
                      <a16:colId xmlns:a16="http://schemas.microsoft.com/office/drawing/2014/main" val="2923919943"/>
                    </a:ext>
                  </a:extLst>
                </a:gridCol>
                <a:gridCol w="1716573">
                  <a:extLst>
                    <a:ext uri="{9D8B030D-6E8A-4147-A177-3AD203B41FA5}">
                      <a16:colId xmlns:a16="http://schemas.microsoft.com/office/drawing/2014/main" val="2798998415"/>
                    </a:ext>
                  </a:extLst>
                </a:gridCol>
                <a:gridCol w="1716573">
                  <a:extLst>
                    <a:ext uri="{9D8B030D-6E8A-4147-A177-3AD203B41FA5}">
                      <a16:colId xmlns:a16="http://schemas.microsoft.com/office/drawing/2014/main" val="2821322289"/>
                    </a:ext>
                  </a:extLst>
                </a:gridCol>
                <a:gridCol w="1716573">
                  <a:extLst>
                    <a:ext uri="{9D8B030D-6E8A-4147-A177-3AD203B41FA5}">
                      <a16:colId xmlns:a16="http://schemas.microsoft.com/office/drawing/2014/main" val="3384453854"/>
                    </a:ext>
                  </a:extLst>
                </a:gridCol>
                <a:gridCol w="1716573">
                  <a:extLst>
                    <a:ext uri="{9D8B030D-6E8A-4147-A177-3AD203B41FA5}">
                      <a16:colId xmlns:a16="http://schemas.microsoft.com/office/drawing/2014/main" val="2022574612"/>
                    </a:ext>
                  </a:extLst>
                </a:gridCol>
                <a:gridCol w="1716573">
                  <a:extLst>
                    <a:ext uri="{9D8B030D-6E8A-4147-A177-3AD203B41FA5}">
                      <a16:colId xmlns:a16="http://schemas.microsoft.com/office/drawing/2014/main" val="1849200976"/>
                    </a:ext>
                  </a:extLst>
                </a:gridCol>
              </a:tblGrid>
              <a:tr h="7000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 Techniques Used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Reference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Accuracy of Existing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AUC score of Existing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Proposed Model Accuracy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Proposed Model AUC score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906198"/>
                  </a:ext>
                </a:extLst>
              </a:tr>
              <a:tr h="28000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0.99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323271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8432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29302"/>
                  </a:ext>
                </a:extLst>
              </a:tr>
              <a:tr h="28000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SVC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025854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41736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38741"/>
                  </a:ext>
                </a:extLst>
              </a:tr>
              <a:tr h="28000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0.99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37276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9723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870386"/>
                  </a:ext>
                </a:extLst>
              </a:tr>
              <a:tr h="28000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Decision Tree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72346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48645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05193"/>
                  </a:ext>
                </a:extLst>
              </a:tr>
              <a:tr h="280001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KNN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  <a:endParaRPr lang="en-IN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0.98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78114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68114"/>
                  </a:ext>
                </a:extLst>
              </a:tr>
              <a:tr h="2800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Paper 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  <a:endParaRPr lang="en-IN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3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420-46E6-1021-7DA1-ABA91180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242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Future 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508A-9698-801A-26D4-BC357DD0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363870"/>
          </a:xfrm>
        </p:spPr>
        <p:txBody>
          <a:bodyPr>
            <a:normAutofit/>
          </a:bodyPr>
          <a:lstStyle/>
          <a:p>
            <a:r>
              <a:rPr lang="en-US" b="1" dirty="0"/>
              <a:t>Model Enhancement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      -&gt; Integrate deep learning models (e.g., CNNs) for image-based diagnostics.</a:t>
            </a:r>
          </a:p>
          <a:p>
            <a:pPr marL="0" indent="0">
              <a:buNone/>
            </a:pPr>
            <a:r>
              <a:rPr lang="en-US" dirty="0"/>
              <a:t>        -&gt; Fine-tune models with larger and more diverse datasets.</a:t>
            </a:r>
          </a:p>
          <a:p>
            <a:r>
              <a:rPr lang="en-US" b="1" dirty="0"/>
              <a:t>Real-time Detection and Clinical Integration</a:t>
            </a:r>
            <a:r>
              <a:rPr lang="en-US" dirty="0"/>
              <a:t>: Develop mobile/web applications and integrate into clinical workflows for instant predictions.</a:t>
            </a:r>
          </a:p>
          <a:p>
            <a:r>
              <a:rPr lang="en-IN" b="1" dirty="0"/>
              <a:t>Data Expansion</a:t>
            </a:r>
            <a:r>
              <a:rPr lang="en-IN" dirty="0"/>
              <a:t>:</a:t>
            </a:r>
            <a:r>
              <a:rPr lang="en-US" dirty="0"/>
              <a:t> Combine clinical, genetic, and imaging data for better accuracy.</a:t>
            </a:r>
          </a:p>
          <a:p>
            <a:r>
              <a:rPr lang="en-US" b="1" dirty="0"/>
              <a:t>Explainability:</a:t>
            </a:r>
            <a:r>
              <a:rPr lang="en-US" dirty="0"/>
              <a:t> Implement explainable AI to increase clinician trust.</a:t>
            </a:r>
          </a:p>
          <a:p>
            <a:r>
              <a:rPr lang="en-US" b="1" dirty="0"/>
              <a:t>Continuous Learning: </a:t>
            </a:r>
            <a:r>
              <a:rPr lang="en-US" dirty="0"/>
              <a:t>Enable models to learn from new patient data.</a:t>
            </a:r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30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AF8-3C99-9BA6-064C-BFC85888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E5BD-DDEE-0085-F83D-4B56CCAB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4"/>
            <a:ext cx="10515600" cy="4973217"/>
          </a:xfrm>
        </p:spPr>
        <p:txBody>
          <a:bodyPr>
            <a:normAutofit/>
          </a:bodyPr>
          <a:lstStyle/>
          <a:p>
            <a:r>
              <a:rPr lang="en-US" dirty="0"/>
              <a:t>Machine learning can be a valuable tool for the early and accurate diagnosis of breast cancer.</a:t>
            </a:r>
          </a:p>
          <a:p>
            <a:endParaRPr lang="en-US" dirty="0"/>
          </a:p>
          <a:p>
            <a:r>
              <a:rPr lang="en-US" dirty="0"/>
              <a:t>The Random Forest model demonstrated strong performance in this study, achieving high accuracy, precision, and recall, while also offering interpretability and robustness.</a:t>
            </a:r>
          </a:p>
          <a:p>
            <a:endParaRPr lang="en-US" dirty="0"/>
          </a:p>
          <a:p>
            <a:r>
              <a:rPr lang="en-US" dirty="0"/>
              <a:t>These findings support the potential integration of machine learning into clinical practice to improve patient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03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5778D-23D9-EC2E-15AE-F35B326EB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7AB7-9170-E73B-43DC-BE395D20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28FE-F045-01C2-82E5-138B934D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49077"/>
          </a:xfrm>
        </p:spPr>
        <p:txBody>
          <a:bodyPr>
            <a:normAutofit lnSpcReduction="10000"/>
          </a:bodyPr>
          <a:lstStyle/>
          <a:p>
            <a:pPr>
              <a:defRPr sz="1800" b="1"/>
            </a:pPr>
            <a:r>
              <a:rPr lang="en-IN" dirty="0"/>
              <a:t> </a:t>
            </a:r>
            <a:r>
              <a:rPr lang="en-IN" sz="2000" dirty="0"/>
              <a:t>Code &amp; Dataset</a:t>
            </a:r>
          </a:p>
          <a:p>
            <a:pPr lvl="1">
              <a:defRPr sz="1600"/>
            </a:pPr>
            <a:r>
              <a:rPr lang="en-IN" sz="1800" dirty="0"/>
              <a:t>Code Link: </a:t>
            </a:r>
            <a:r>
              <a:rPr lang="en-IN" sz="1800" dirty="0">
                <a:hlinkClick r:id="rId2"/>
              </a:rPr>
              <a:t>https://github.com/AkashGitty97/Cloudxlab-Project-by-Akash</a:t>
            </a:r>
            <a:endParaRPr lang="en-IN" sz="1800" dirty="0"/>
          </a:p>
          <a:p>
            <a:pPr lvl="1">
              <a:defRPr sz="1600"/>
            </a:pPr>
            <a:r>
              <a:rPr lang="en-IN" sz="1800" dirty="0"/>
              <a:t>Dataset: Dua, D. &amp; Graff, C. (2019). UCI Machine Learning Repository.</a:t>
            </a:r>
          </a:p>
          <a:p>
            <a:pPr marL="0" indent="0">
              <a:buNone/>
              <a:defRPr sz="1600"/>
            </a:pPr>
            <a:endParaRPr lang="en-IN" dirty="0"/>
          </a:p>
          <a:p>
            <a:pPr>
              <a:defRPr sz="1800" b="1"/>
            </a:pPr>
            <a:r>
              <a:rPr lang="en-IN" sz="2000" dirty="0"/>
              <a:t> Books</a:t>
            </a:r>
          </a:p>
          <a:p>
            <a:pPr lvl="1">
              <a:defRPr sz="1600"/>
            </a:pPr>
            <a:r>
              <a:rPr lang="en-IN" sz="1800" dirty="0"/>
              <a:t>Hastie, T., </a:t>
            </a:r>
            <a:r>
              <a:rPr lang="en-IN" sz="1800" dirty="0" err="1"/>
              <a:t>Tibshirani</a:t>
            </a:r>
            <a:r>
              <a:rPr lang="en-IN" sz="1800" dirty="0"/>
              <a:t>, R., &amp; Friedman, J. (2009). The Elements of Statistical Learning.</a:t>
            </a:r>
          </a:p>
          <a:p>
            <a:pPr lvl="1">
              <a:defRPr sz="1600"/>
            </a:pPr>
            <a:r>
              <a:rPr lang="en-IN" sz="1800" dirty="0"/>
              <a:t>Bishop, C. M. (2006). Pattern Recognition and Machine Learning, Springer.</a:t>
            </a:r>
          </a:p>
          <a:p>
            <a:pPr>
              <a:defRPr sz="1600"/>
            </a:pPr>
            <a:endParaRPr lang="en-IN" dirty="0"/>
          </a:p>
          <a:p>
            <a:pPr>
              <a:defRPr sz="1800" b="1"/>
            </a:pPr>
            <a:r>
              <a:rPr lang="en-IN" dirty="0"/>
              <a:t> </a:t>
            </a:r>
            <a:r>
              <a:rPr lang="en-IN" sz="2000" dirty="0"/>
              <a:t>Framework &amp; Documentation</a:t>
            </a:r>
          </a:p>
          <a:p>
            <a:pPr lvl="1">
              <a:defRPr sz="1600"/>
            </a:pPr>
            <a:r>
              <a:rPr lang="en-IN" sz="1800" dirty="0"/>
              <a:t>Scikit-learn Documentation.</a:t>
            </a:r>
          </a:p>
          <a:p>
            <a:pPr>
              <a:defRPr sz="1600"/>
            </a:pPr>
            <a:endParaRPr lang="en-IN" dirty="0"/>
          </a:p>
          <a:p>
            <a:pPr>
              <a:defRPr sz="1800" b="1"/>
            </a:pPr>
            <a:r>
              <a:rPr lang="en-IN" sz="2000" dirty="0"/>
              <a:t>Research Papers</a:t>
            </a:r>
          </a:p>
          <a:p>
            <a:pPr lvl="1">
              <a:defRPr sz="1600"/>
            </a:pPr>
            <a:r>
              <a:rPr lang="en-IN" sz="1800" dirty="0"/>
              <a:t>Naji et al., 2021 – </a:t>
            </a:r>
            <a:r>
              <a:rPr lang="en-US" sz="1800" dirty="0"/>
              <a:t>Machine Learning Algorithms For Breast Cancer Prediction And Diagnosis</a:t>
            </a:r>
            <a:r>
              <a:rPr lang="en-IN" sz="1800" dirty="0"/>
              <a:t>, Procedia CS, Vol. 191, pp. 487–492.</a:t>
            </a:r>
          </a:p>
          <a:p>
            <a:pPr lvl="1">
              <a:defRPr sz="1600"/>
            </a:pPr>
            <a:r>
              <a:rPr lang="en-IN" sz="1800" dirty="0"/>
              <a:t>Almarri et al., 2024 – </a:t>
            </a:r>
            <a:r>
              <a:rPr lang="en-US" sz="1800" dirty="0"/>
              <a:t>The BCPM method: decoding breast cancer with machine learning</a:t>
            </a:r>
            <a:r>
              <a:rPr lang="en-IN" sz="1800" dirty="0"/>
              <a:t>, BMC Med Imaging.</a:t>
            </a:r>
          </a:p>
          <a:p>
            <a:pPr lvl="1">
              <a:defRPr sz="1600"/>
            </a:pPr>
            <a:r>
              <a:rPr lang="en-IN" sz="1800" dirty="0"/>
              <a:t>Khalid et al., 2024 – </a:t>
            </a:r>
            <a:r>
              <a:rPr lang="en-US" sz="1800" dirty="0"/>
              <a:t>Breast Cancer Detection and Prevention Using Machine Learning</a:t>
            </a:r>
            <a:r>
              <a:rPr lang="en-IN" sz="1800" dirty="0"/>
              <a:t>, Diagnostics (MDPI).</a:t>
            </a:r>
          </a:p>
          <a:p>
            <a:pPr lvl="1">
              <a:defRPr sz="1600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84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C70D-AB77-9E3D-A0E7-8295B8F2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pPr algn="ctr"/>
            <a:r>
              <a:rPr lang="en-US" b="1" dirty="0"/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BCF8-22C3-7603-77D2-D7299A40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8"/>
            <a:ext cx="10515600" cy="5533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Objective </a:t>
            </a:r>
          </a:p>
          <a:p>
            <a:pPr marL="0" indent="0">
              <a:buNone/>
            </a:pPr>
            <a:r>
              <a:rPr lang="en-US" dirty="0"/>
              <a:t>3. Proposed Methodology </a:t>
            </a:r>
          </a:p>
          <a:p>
            <a:pPr marL="0" indent="0">
              <a:buNone/>
            </a:pPr>
            <a:r>
              <a:rPr lang="en-US" dirty="0"/>
              <a:t>4. Model Summary: </a:t>
            </a:r>
          </a:p>
          <a:p>
            <a:pPr marL="0" indent="0">
              <a:buNone/>
            </a:pPr>
            <a:r>
              <a:rPr lang="en-IN" dirty="0"/>
              <a:t>       4.1 Exploratory Data Analysis</a:t>
            </a:r>
          </a:p>
          <a:p>
            <a:pPr marL="0" indent="0">
              <a:buNone/>
            </a:pPr>
            <a:r>
              <a:rPr lang="en-IN" dirty="0"/>
              <a:t>       4.2 Data Preprocessing</a:t>
            </a:r>
          </a:p>
          <a:p>
            <a:pPr marL="0" indent="0">
              <a:buNone/>
            </a:pPr>
            <a:r>
              <a:rPr lang="en-IN" dirty="0"/>
              <a:t>       4.3 Baseline Model Training and Evaluation</a:t>
            </a:r>
          </a:p>
          <a:p>
            <a:pPr marL="0" indent="0">
              <a:buNone/>
            </a:pPr>
            <a:r>
              <a:rPr lang="en-IN" dirty="0"/>
              <a:t>       4.4 </a:t>
            </a:r>
            <a:r>
              <a:rPr lang="en-US" dirty="0"/>
              <a:t>Advanced Model Training and Evaluation</a:t>
            </a:r>
          </a:p>
          <a:p>
            <a:pPr marL="0" indent="0">
              <a:buNone/>
            </a:pPr>
            <a:r>
              <a:rPr lang="en-IN" dirty="0"/>
              <a:t>       4.5 Final Model and Results Comparison</a:t>
            </a:r>
          </a:p>
          <a:p>
            <a:pPr marL="0" indent="0">
              <a:buNone/>
            </a:pPr>
            <a:r>
              <a:rPr lang="en-IN" dirty="0"/>
              <a:t>5. Literature Review &amp; Comparative Analysis</a:t>
            </a:r>
          </a:p>
          <a:p>
            <a:pPr marL="0" indent="0">
              <a:buNone/>
            </a:pPr>
            <a:r>
              <a:rPr lang="en-IN" dirty="0"/>
              <a:t>6. Future Scope</a:t>
            </a:r>
          </a:p>
          <a:p>
            <a:pPr marL="0" indent="0">
              <a:buNone/>
            </a:pPr>
            <a:r>
              <a:rPr lang="en-IN" dirty="0"/>
              <a:t>7. Conclusion</a:t>
            </a:r>
          </a:p>
          <a:p>
            <a:pPr marL="0" indent="0">
              <a:buNone/>
            </a:pPr>
            <a:r>
              <a:rPr lang="en-IN" dirty="0"/>
              <a:t>8.  References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6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A10-BF50-7740-7A24-FEFFCBCC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136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E3CA-CA95-3930-3786-8461D6E3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262"/>
            <a:ext cx="10515600" cy="51971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Breast cancer is one of the leading causes of death among women.</a:t>
            </a:r>
          </a:p>
          <a:p>
            <a:endParaRPr lang="en-US" dirty="0"/>
          </a:p>
          <a:p>
            <a:r>
              <a:rPr lang="en-US" dirty="0"/>
              <a:t>Early detection and treatment significantly improves survival rates.</a:t>
            </a:r>
          </a:p>
          <a:p>
            <a:endParaRPr lang="en-US" dirty="0"/>
          </a:p>
          <a:p>
            <a:r>
              <a:rPr lang="en-US" dirty="0"/>
              <a:t>Machine learning (ML) can aid in early diagnosis.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09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29DC2F-E114-1E8C-682D-B698A68E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457"/>
            <a:ext cx="10515600" cy="6799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D24D7-E83F-FD8A-DF53-526DD4B2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539" y="1278294"/>
            <a:ext cx="3284375" cy="5458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Problem Statement</a:t>
            </a:r>
          </a:p>
          <a:p>
            <a:r>
              <a:rPr lang="en-US" sz="2000" dirty="0"/>
              <a:t>Develop a machine learning classification model that can accurately predict whether a breast tumor is benign or malignant using patient data.</a:t>
            </a:r>
          </a:p>
          <a:p>
            <a:endParaRPr lang="en-US" sz="2000" dirty="0"/>
          </a:p>
          <a:p>
            <a:r>
              <a:rPr lang="en-IN" sz="2000" dirty="0"/>
              <a:t>Dataset: Wisconsin Breast Cancer Dataset</a:t>
            </a:r>
          </a:p>
          <a:p>
            <a:endParaRPr lang="en-IN" sz="2000" dirty="0"/>
          </a:p>
          <a:p>
            <a:r>
              <a:rPr lang="en-US" sz="2000" dirty="0"/>
              <a:t>Goal: High accuracy, precision, and recall with a robust and interpretable model.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49EE5-C29B-9B84-E7B0-A5666477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8816" y="1278294"/>
            <a:ext cx="3526971" cy="5458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Stakeholders</a:t>
            </a:r>
          </a:p>
          <a:p>
            <a:r>
              <a:rPr lang="en-US" sz="2000" dirty="0"/>
              <a:t>Healthcare professionals (doctors, radiologists, pathologists)</a:t>
            </a:r>
          </a:p>
          <a:p>
            <a:endParaRPr lang="en-US" sz="2000" dirty="0"/>
          </a:p>
          <a:p>
            <a:r>
              <a:rPr lang="en-US" sz="2000" dirty="0"/>
              <a:t>Hospital administrators and IT departments</a:t>
            </a:r>
          </a:p>
          <a:p>
            <a:endParaRPr lang="en-US" sz="2000" dirty="0"/>
          </a:p>
          <a:p>
            <a:r>
              <a:rPr lang="en-US" sz="2000" dirty="0"/>
              <a:t>Patients and their families</a:t>
            </a:r>
          </a:p>
          <a:p>
            <a:endParaRPr lang="en-US" sz="2000" dirty="0"/>
          </a:p>
          <a:p>
            <a:r>
              <a:rPr lang="en-US" sz="2000" dirty="0"/>
              <a:t> Health tech startups and researchers</a:t>
            </a:r>
          </a:p>
          <a:p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952A659-68EA-2302-BC26-7215442EFE09}"/>
              </a:ext>
            </a:extLst>
          </p:cNvPr>
          <p:cNvSpPr txBox="1">
            <a:spLocks/>
          </p:cNvSpPr>
          <p:nvPr/>
        </p:nvSpPr>
        <p:spPr>
          <a:xfrm>
            <a:off x="7750629" y="1278294"/>
            <a:ext cx="3526971" cy="5458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Business Use Case</a:t>
            </a:r>
          </a:p>
          <a:p>
            <a:r>
              <a:rPr lang="en-US" sz="2200" dirty="0"/>
              <a:t>Integrate ML models into diagnostic tools for faster and more accurate screenings.</a:t>
            </a:r>
          </a:p>
          <a:p>
            <a:endParaRPr lang="en-US" sz="2200" dirty="0"/>
          </a:p>
          <a:p>
            <a:r>
              <a:rPr lang="en-US" sz="2200" dirty="0"/>
              <a:t>Reduce diagnostic workload for physicians</a:t>
            </a:r>
          </a:p>
          <a:p>
            <a:endParaRPr lang="en-US" sz="2200" dirty="0"/>
          </a:p>
          <a:p>
            <a:r>
              <a:rPr lang="en-US" sz="2200" dirty="0"/>
              <a:t>Support rural healthcare centers lacking specialist access</a:t>
            </a:r>
          </a:p>
          <a:p>
            <a:endParaRPr lang="en-US" sz="2200" dirty="0"/>
          </a:p>
          <a:p>
            <a:r>
              <a:rPr lang="en-US" sz="2200" dirty="0"/>
              <a:t>Enable predictive healthcare systems and preventive treatment planning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3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D99-E56E-A3C4-7543-EE27D136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pPr algn="ctr"/>
            <a:r>
              <a:rPr lang="en-US" b="1" dirty="0"/>
              <a:t>Proposed Methodology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D70D15-35F2-1B34-9805-B65BC00E8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13092"/>
              </p:ext>
            </p:extLst>
          </p:nvPr>
        </p:nvGraphicFramePr>
        <p:xfrm>
          <a:off x="838200" y="1324947"/>
          <a:ext cx="10515600" cy="4852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40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FE00-8684-F524-5D10-7BB5ED1A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144"/>
          </a:xfrm>
        </p:spPr>
        <p:txBody>
          <a:bodyPr/>
          <a:lstStyle/>
          <a:p>
            <a:pPr algn="ctr"/>
            <a:r>
              <a:rPr lang="en-US" b="1" dirty="0"/>
              <a:t>Exploratory Data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6F7A-5DFA-45E8-36D1-066B8253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8"/>
            <a:ext cx="10515600" cy="52892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200" dirty="0"/>
              <a:t>Samples: 569</a:t>
            </a:r>
          </a:p>
          <a:p>
            <a:r>
              <a:rPr lang="en-IN" sz="2200" dirty="0"/>
              <a:t>Target: Diagnosis (0 = Malignant, 1 = Benign)</a:t>
            </a:r>
          </a:p>
          <a:p>
            <a:r>
              <a:rPr lang="en-IN" sz="2200" dirty="0"/>
              <a:t>Features: 30 numerical features</a:t>
            </a:r>
          </a:p>
          <a:p>
            <a:r>
              <a:rPr lang="en-IN" sz="2200" dirty="0"/>
              <a:t>No Missing Values Found in the Dataset.</a:t>
            </a:r>
          </a:p>
          <a:p>
            <a:r>
              <a:rPr lang="en-IN" sz="2200" dirty="0"/>
              <a:t>All are numerical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EF632-6A36-93E8-515B-79961B6B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792"/>
            <a:ext cx="12192000" cy="167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0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99D4-E2E3-C4C1-F2FB-913219A4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90AA-8C98-7E87-2661-793B40C9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894"/>
          </a:xfrm>
        </p:spPr>
        <p:txBody>
          <a:bodyPr/>
          <a:lstStyle/>
          <a:p>
            <a:pPr algn="ctr"/>
            <a:r>
              <a:rPr lang="en-US" b="1" dirty="0"/>
              <a:t>Correlation Heatmap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C96A4-97ED-F885-6EB2-94405A09A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798976" cy="5337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Key Inferences for Modelling:</a:t>
            </a:r>
          </a:p>
          <a:p>
            <a:r>
              <a:rPr lang="en-US" sz="1600" dirty="0"/>
              <a:t>Multicollinearity: The strong positive correlations between certain groups of features (like radius, perimeter, area; and compactness, concavity, concave points).</a:t>
            </a:r>
          </a:p>
          <a:p>
            <a:endParaRPr lang="en-US" sz="1600" dirty="0"/>
          </a:p>
          <a:p>
            <a:r>
              <a:rPr lang="en-US" sz="1600" dirty="0"/>
              <a:t>Importance of Size and Shape: Features related to the size (radius, perimeter, area) and shape/contour (compactness, concavity, concave points) of the cell nuclei appear to be highly interconnected.</a:t>
            </a:r>
          </a:p>
          <a:p>
            <a:endParaRPr lang="en-US" sz="1600" dirty="0"/>
          </a:p>
          <a:p>
            <a:r>
              <a:rPr lang="en-IN" sz="1600" dirty="0"/>
              <a:t>Potential for Feature Reduction: </a:t>
            </a:r>
            <a:r>
              <a:rPr lang="en-US" sz="1600" dirty="0"/>
              <a:t>Due to the high correlations.</a:t>
            </a:r>
          </a:p>
          <a:p>
            <a:endParaRPr lang="en-IN" sz="1600" dirty="0"/>
          </a:p>
          <a:p>
            <a:r>
              <a:rPr lang="en-IN" sz="1600" dirty="0"/>
              <a:t>Independent Information:</a:t>
            </a:r>
            <a:r>
              <a:rPr lang="en-US" sz="1600" dirty="0"/>
              <a:t> Features like smoothness and symmetry (especially their mean and error versions) might provide more unique information due to weaker correlations with other features.</a:t>
            </a: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781AD6-8A28-5763-537B-E763BAFCFE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98" y="1371600"/>
            <a:ext cx="5441303" cy="52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3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A892-A468-F633-DAFD-82E0FB04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B93E-E90C-F767-D3B3-6F481C99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8253"/>
            <a:ext cx="10722429" cy="5206482"/>
          </a:xfrm>
        </p:spPr>
        <p:txBody>
          <a:bodyPr>
            <a:normAutofit/>
          </a:bodyPr>
          <a:lstStyle/>
          <a:p>
            <a:r>
              <a:rPr lang="en-US" b="1" dirty="0"/>
              <a:t>Step 1:Feature Scaling using Min Max Scaling.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Step 2: Feature Selection into 12 important features</a:t>
            </a:r>
          </a:p>
          <a:p>
            <a:pPr marL="0" indent="0">
              <a:buNone/>
            </a:pPr>
            <a:r>
              <a:rPr lang="en-US" dirty="0"/>
              <a:t>     -&gt; Method used: </a:t>
            </a:r>
            <a:r>
              <a:rPr lang="en-US" dirty="0" err="1"/>
              <a:t>KBest</a:t>
            </a:r>
            <a:r>
              <a:rPr lang="en-US" dirty="0"/>
              <a:t> Feature Selection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B63D2-FC8B-E0DA-A2A8-5921E5FD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75" y="3292769"/>
            <a:ext cx="4408325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1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11D1-AF58-D06B-D24C-E745D344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89D-3DB7-D8B7-88FE-71471C55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/>
          <a:lstStyle/>
          <a:p>
            <a:r>
              <a:rPr lang="en-US" b="1" dirty="0"/>
              <a:t>Step 3: Feature Filtering based on Correlation matrix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4: Data Splitting: </a:t>
            </a:r>
          </a:p>
          <a:p>
            <a:pPr marL="0" indent="0">
              <a:buNone/>
            </a:pPr>
            <a:r>
              <a:rPr lang="en-US" dirty="0"/>
              <a:t>           -&gt; Stratified Sampling in the ratio 80:20.</a:t>
            </a:r>
          </a:p>
          <a:p>
            <a:pPr marL="0" indent="0">
              <a:buNone/>
            </a:pPr>
            <a:r>
              <a:rPr lang="en-US" dirty="0"/>
              <a:t>           -&gt; Random state=42 to ensure reproducibility of data.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5C5A73-F4FF-6727-A298-F798F97B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0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0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1260</Words>
  <Application>Microsoft Office PowerPoint</Application>
  <PresentationFormat>Widescreen</PresentationFormat>
  <Paragraphs>295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Courier New</vt:lpstr>
      <vt:lpstr>Office Theme</vt:lpstr>
      <vt:lpstr>Breast Cancer Detection and Prevention using Machine Learning </vt:lpstr>
      <vt:lpstr>Contents</vt:lpstr>
      <vt:lpstr>Introduction</vt:lpstr>
      <vt:lpstr>Objective</vt:lpstr>
      <vt:lpstr>Proposed Methodology</vt:lpstr>
      <vt:lpstr>Exploratory Data Analysis</vt:lpstr>
      <vt:lpstr>Correlation Heatmap</vt:lpstr>
      <vt:lpstr>Data Preprocessing</vt:lpstr>
      <vt:lpstr> </vt:lpstr>
      <vt:lpstr>Baseline Model Training</vt:lpstr>
      <vt:lpstr>Baseline Model Results and Inferences</vt:lpstr>
      <vt:lpstr>Advanced Model Training and Evaluation</vt:lpstr>
      <vt:lpstr>Results</vt:lpstr>
      <vt:lpstr>Model Comparison</vt:lpstr>
      <vt:lpstr>Literature Review</vt:lpstr>
      <vt:lpstr>Results Comparison</vt:lpstr>
      <vt:lpstr>Future Scope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Gitty</dc:creator>
  <cp:lastModifiedBy>Akash Gitty</cp:lastModifiedBy>
  <cp:revision>28</cp:revision>
  <cp:lastPrinted>2025-04-22T16:44:03Z</cp:lastPrinted>
  <dcterms:created xsi:type="dcterms:W3CDTF">2025-04-14T05:59:16Z</dcterms:created>
  <dcterms:modified xsi:type="dcterms:W3CDTF">2025-04-22T16:44:42Z</dcterms:modified>
</cp:coreProperties>
</file>