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63" r:id="rId2"/>
    <p:sldId id="256" r:id="rId3"/>
    <p:sldId id="257" r:id="rId4"/>
    <p:sldId id="258" r:id="rId5"/>
    <p:sldId id="259"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97" d="100"/>
          <a:sy n="97" d="100"/>
        </p:scale>
        <p:origin x="1110" y="3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7C124-41BC-38A4-45F1-D414BB19F9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78EF60-8453-B923-095F-3B734871B4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11D9D00-245E-358D-5DA3-40FE2ECC356D}"/>
              </a:ext>
            </a:extLst>
          </p:cNvPr>
          <p:cNvSpPr>
            <a:spLocks noGrp="1"/>
          </p:cNvSpPr>
          <p:nvPr>
            <p:ph type="dt" sz="half" idx="10"/>
          </p:nvPr>
        </p:nvSpPr>
        <p:spPr/>
        <p:txBody>
          <a:bodyPr/>
          <a:lstStyle/>
          <a:p>
            <a:fld id="{880EACAD-2FF1-4588-8FE3-84FCBBE00E29}" type="datetimeFigureOut">
              <a:rPr lang="en-US" smtClean="0"/>
              <a:t>5/2/2025</a:t>
            </a:fld>
            <a:endParaRPr lang="en-US"/>
          </a:p>
        </p:txBody>
      </p:sp>
      <p:sp>
        <p:nvSpPr>
          <p:cNvPr id="5" name="Footer Placeholder 4">
            <a:extLst>
              <a:ext uri="{FF2B5EF4-FFF2-40B4-BE49-F238E27FC236}">
                <a16:creationId xmlns:a16="http://schemas.microsoft.com/office/drawing/2014/main" id="{2225EC77-252F-EEA8-1EC6-328762AD37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BBAF38-7400-0986-5F1C-261679812443}"/>
              </a:ext>
            </a:extLst>
          </p:cNvPr>
          <p:cNvSpPr>
            <a:spLocks noGrp="1"/>
          </p:cNvSpPr>
          <p:nvPr>
            <p:ph type="sldNum" sz="quarter" idx="12"/>
          </p:nvPr>
        </p:nvSpPr>
        <p:spPr/>
        <p:txBody>
          <a:bodyPr/>
          <a:lstStyle/>
          <a:p>
            <a:fld id="{48D41E47-68EC-4EA5-9059-1CEAB8B45C9E}" type="slidenum">
              <a:rPr lang="en-US" smtClean="0"/>
              <a:t>‹#›</a:t>
            </a:fld>
            <a:endParaRPr lang="en-US"/>
          </a:p>
        </p:txBody>
      </p:sp>
    </p:spTree>
    <p:extLst>
      <p:ext uri="{BB962C8B-B14F-4D97-AF65-F5344CB8AC3E}">
        <p14:creationId xmlns:p14="http://schemas.microsoft.com/office/powerpoint/2010/main" val="248851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DE984-D19F-7DB8-A36C-9EE1D41C2E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753D33-4ECA-222F-F425-62BA607E16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A8E435-D843-EB17-862C-168B223EE634}"/>
              </a:ext>
            </a:extLst>
          </p:cNvPr>
          <p:cNvSpPr>
            <a:spLocks noGrp="1"/>
          </p:cNvSpPr>
          <p:nvPr>
            <p:ph type="dt" sz="half" idx="10"/>
          </p:nvPr>
        </p:nvSpPr>
        <p:spPr/>
        <p:txBody>
          <a:bodyPr/>
          <a:lstStyle/>
          <a:p>
            <a:fld id="{880EACAD-2FF1-4588-8FE3-84FCBBE00E29}" type="datetimeFigureOut">
              <a:rPr lang="en-US" smtClean="0"/>
              <a:t>5/2/2025</a:t>
            </a:fld>
            <a:endParaRPr lang="en-US"/>
          </a:p>
        </p:txBody>
      </p:sp>
      <p:sp>
        <p:nvSpPr>
          <p:cNvPr id="5" name="Footer Placeholder 4">
            <a:extLst>
              <a:ext uri="{FF2B5EF4-FFF2-40B4-BE49-F238E27FC236}">
                <a16:creationId xmlns:a16="http://schemas.microsoft.com/office/drawing/2014/main" id="{365C9CFE-C4E6-BED5-05F3-7EE0FF2DFC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648190-75EE-5FB3-9E90-333B77E43284}"/>
              </a:ext>
            </a:extLst>
          </p:cNvPr>
          <p:cNvSpPr>
            <a:spLocks noGrp="1"/>
          </p:cNvSpPr>
          <p:nvPr>
            <p:ph type="sldNum" sz="quarter" idx="12"/>
          </p:nvPr>
        </p:nvSpPr>
        <p:spPr/>
        <p:txBody>
          <a:bodyPr/>
          <a:lstStyle/>
          <a:p>
            <a:fld id="{48D41E47-68EC-4EA5-9059-1CEAB8B45C9E}" type="slidenum">
              <a:rPr lang="en-US" smtClean="0"/>
              <a:t>‹#›</a:t>
            </a:fld>
            <a:endParaRPr lang="en-US"/>
          </a:p>
        </p:txBody>
      </p:sp>
    </p:spTree>
    <p:extLst>
      <p:ext uri="{BB962C8B-B14F-4D97-AF65-F5344CB8AC3E}">
        <p14:creationId xmlns:p14="http://schemas.microsoft.com/office/powerpoint/2010/main" val="3684005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830B5D-6D0C-CC00-D109-8EDA669A061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1EC757B-F8F7-C4DE-8C2E-9F316B727E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3D2B8A-35EF-757B-73BF-D560CA10FFBE}"/>
              </a:ext>
            </a:extLst>
          </p:cNvPr>
          <p:cNvSpPr>
            <a:spLocks noGrp="1"/>
          </p:cNvSpPr>
          <p:nvPr>
            <p:ph type="dt" sz="half" idx="10"/>
          </p:nvPr>
        </p:nvSpPr>
        <p:spPr/>
        <p:txBody>
          <a:bodyPr/>
          <a:lstStyle/>
          <a:p>
            <a:fld id="{880EACAD-2FF1-4588-8FE3-84FCBBE00E29}" type="datetimeFigureOut">
              <a:rPr lang="en-US" smtClean="0"/>
              <a:t>5/2/2025</a:t>
            </a:fld>
            <a:endParaRPr lang="en-US"/>
          </a:p>
        </p:txBody>
      </p:sp>
      <p:sp>
        <p:nvSpPr>
          <p:cNvPr id="5" name="Footer Placeholder 4">
            <a:extLst>
              <a:ext uri="{FF2B5EF4-FFF2-40B4-BE49-F238E27FC236}">
                <a16:creationId xmlns:a16="http://schemas.microsoft.com/office/drawing/2014/main" id="{EC418F15-E711-4259-7742-250E23C216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D3B112-7F3D-D80E-A907-03409499BE69}"/>
              </a:ext>
            </a:extLst>
          </p:cNvPr>
          <p:cNvSpPr>
            <a:spLocks noGrp="1"/>
          </p:cNvSpPr>
          <p:nvPr>
            <p:ph type="sldNum" sz="quarter" idx="12"/>
          </p:nvPr>
        </p:nvSpPr>
        <p:spPr/>
        <p:txBody>
          <a:bodyPr/>
          <a:lstStyle/>
          <a:p>
            <a:fld id="{48D41E47-68EC-4EA5-9059-1CEAB8B45C9E}" type="slidenum">
              <a:rPr lang="en-US" smtClean="0"/>
              <a:t>‹#›</a:t>
            </a:fld>
            <a:endParaRPr lang="en-US"/>
          </a:p>
        </p:txBody>
      </p:sp>
    </p:spTree>
    <p:extLst>
      <p:ext uri="{BB962C8B-B14F-4D97-AF65-F5344CB8AC3E}">
        <p14:creationId xmlns:p14="http://schemas.microsoft.com/office/powerpoint/2010/main" val="1015423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5CDA9-49F9-9AFF-8B5F-DAC5819474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775580-310E-D98A-963D-11D345A876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0EE4D-1BC5-A054-C22D-CDC8B05EC5B1}"/>
              </a:ext>
            </a:extLst>
          </p:cNvPr>
          <p:cNvSpPr>
            <a:spLocks noGrp="1"/>
          </p:cNvSpPr>
          <p:nvPr>
            <p:ph type="dt" sz="half" idx="10"/>
          </p:nvPr>
        </p:nvSpPr>
        <p:spPr/>
        <p:txBody>
          <a:bodyPr/>
          <a:lstStyle/>
          <a:p>
            <a:fld id="{880EACAD-2FF1-4588-8FE3-84FCBBE00E29}" type="datetimeFigureOut">
              <a:rPr lang="en-US" smtClean="0"/>
              <a:t>5/2/2025</a:t>
            </a:fld>
            <a:endParaRPr lang="en-US"/>
          </a:p>
        </p:txBody>
      </p:sp>
      <p:sp>
        <p:nvSpPr>
          <p:cNvPr id="5" name="Footer Placeholder 4">
            <a:extLst>
              <a:ext uri="{FF2B5EF4-FFF2-40B4-BE49-F238E27FC236}">
                <a16:creationId xmlns:a16="http://schemas.microsoft.com/office/drawing/2014/main" id="{407ACB57-CD5D-5C5E-C521-3C85152B06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E371D6-64CF-E419-6FEA-FA2E19548FA1}"/>
              </a:ext>
            </a:extLst>
          </p:cNvPr>
          <p:cNvSpPr>
            <a:spLocks noGrp="1"/>
          </p:cNvSpPr>
          <p:nvPr>
            <p:ph type="sldNum" sz="quarter" idx="12"/>
          </p:nvPr>
        </p:nvSpPr>
        <p:spPr/>
        <p:txBody>
          <a:bodyPr/>
          <a:lstStyle/>
          <a:p>
            <a:fld id="{48D41E47-68EC-4EA5-9059-1CEAB8B45C9E}" type="slidenum">
              <a:rPr lang="en-US" smtClean="0"/>
              <a:t>‹#›</a:t>
            </a:fld>
            <a:endParaRPr lang="en-US"/>
          </a:p>
        </p:txBody>
      </p:sp>
    </p:spTree>
    <p:extLst>
      <p:ext uri="{BB962C8B-B14F-4D97-AF65-F5344CB8AC3E}">
        <p14:creationId xmlns:p14="http://schemas.microsoft.com/office/powerpoint/2010/main" val="1191974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D610B-E059-34FC-67B8-3D5A0B6BEF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38BAF22-DF79-05A3-B032-6928B490890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2C9C86-D1FE-2028-C3D3-61DB918D8542}"/>
              </a:ext>
            </a:extLst>
          </p:cNvPr>
          <p:cNvSpPr>
            <a:spLocks noGrp="1"/>
          </p:cNvSpPr>
          <p:nvPr>
            <p:ph type="dt" sz="half" idx="10"/>
          </p:nvPr>
        </p:nvSpPr>
        <p:spPr/>
        <p:txBody>
          <a:bodyPr/>
          <a:lstStyle/>
          <a:p>
            <a:fld id="{880EACAD-2FF1-4588-8FE3-84FCBBE00E29}" type="datetimeFigureOut">
              <a:rPr lang="en-US" smtClean="0"/>
              <a:t>5/2/2025</a:t>
            </a:fld>
            <a:endParaRPr lang="en-US"/>
          </a:p>
        </p:txBody>
      </p:sp>
      <p:sp>
        <p:nvSpPr>
          <p:cNvPr id="5" name="Footer Placeholder 4">
            <a:extLst>
              <a:ext uri="{FF2B5EF4-FFF2-40B4-BE49-F238E27FC236}">
                <a16:creationId xmlns:a16="http://schemas.microsoft.com/office/drawing/2014/main" id="{2AAA51AF-FB74-66C1-A44D-E6C62309DC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F7CC05-BEDB-F098-0131-64443E6D9ED0}"/>
              </a:ext>
            </a:extLst>
          </p:cNvPr>
          <p:cNvSpPr>
            <a:spLocks noGrp="1"/>
          </p:cNvSpPr>
          <p:nvPr>
            <p:ph type="sldNum" sz="quarter" idx="12"/>
          </p:nvPr>
        </p:nvSpPr>
        <p:spPr/>
        <p:txBody>
          <a:bodyPr/>
          <a:lstStyle/>
          <a:p>
            <a:fld id="{48D41E47-68EC-4EA5-9059-1CEAB8B45C9E}" type="slidenum">
              <a:rPr lang="en-US" smtClean="0"/>
              <a:t>‹#›</a:t>
            </a:fld>
            <a:endParaRPr lang="en-US"/>
          </a:p>
        </p:txBody>
      </p:sp>
    </p:spTree>
    <p:extLst>
      <p:ext uri="{BB962C8B-B14F-4D97-AF65-F5344CB8AC3E}">
        <p14:creationId xmlns:p14="http://schemas.microsoft.com/office/powerpoint/2010/main" val="1012631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F8698-8752-719A-837F-FB06295333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CA43AD-4904-B175-8DB6-C5C0BD69A6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DCCC672-AB5F-CD7A-BA2F-A3E1DC1F6A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E2DA5F4-6295-11B6-D576-1E4E8AF4ED53}"/>
              </a:ext>
            </a:extLst>
          </p:cNvPr>
          <p:cNvSpPr>
            <a:spLocks noGrp="1"/>
          </p:cNvSpPr>
          <p:nvPr>
            <p:ph type="dt" sz="half" idx="10"/>
          </p:nvPr>
        </p:nvSpPr>
        <p:spPr/>
        <p:txBody>
          <a:bodyPr/>
          <a:lstStyle/>
          <a:p>
            <a:fld id="{880EACAD-2FF1-4588-8FE3-84FCBBE00E29}" type="datetimeFigureOut">
              <a:rPr lang="en-US" smtClean="0"/>
              <a:t>5/2/2025</a:t>
            </a:fld>
            <a:endParaRPr lang="en-US"/>
          </a:p>
        </p:txBody>
      </p:sp>
      <p:sp>
        <p:nvSpPr>
          <p:cNvPr id="6" name="Footer Placeholder 5">
            <a:extLst>
              <a:ext uri="{FF2B5EF4-FFF2-40B4-BE49-F238E27FC236}">
                <a16:creationId xmlns:a16="http://schemas.microsoft.com/office/drawing/2014/main" id="{19C451B3-A925-3717-C040-71AB6B452B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34DA45-F8ED-F103-3162-8E6BF9C9C363}"/>
              </a:ext>
            </a:extLst>
          </p:cNvPr>
          <p:cNvSpPr>
            <a:spLocks noGrp="1"/>
          </p:cNvSpPr>
          <p:nvPr>
            <p:ph type="sldNum" sz="quarter" idx="12"/>
          </p:nvPr>
        </p:nvSpPr>
        <p:spPr/>
        <p:txBody>
          <a:bodyPr/>
          <a:lstStyle/>
          <a:p>
            <a:fld id="{48D41E47-68EC-4EA5-9059-1CEAB8B45C9E}" type="slidenum">
              <a:rPr lang="en-US" smtClean="0"/>
              <a:t>‹#›</a:t>
            </a:fld>
            <a:endParaRPr lang="en-US"/>
          </a:p>
        </p:txBody>
      </p:sp>
    </p:spTree>
    <p:extLst>
      <p:ext uri="{BB962C8B-B14F-4D97-AF65-F5344CB8AC3E}">
        <p14:creationId xmlns:p14="http://schemas.microsoft.com/office/powerpoint/2010/main" val="1319635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F5EBF-BDC9-0638-8186-2096FF8EB0A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F2171AA-5061-140C-9C53-74ED408BA2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4EBF0F-F750-7C5A-E884-95875547A4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42FA0AF-0116-97A4-F2BD-F04143A286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58C34D5-10FB-5E80-6CBE-3569315354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1FB2167-B07E-125F-72E8-5F8D82C4C7C7}"/>
              </a:ext>
            </a:extLst>
          </p:cNvPr>
          <p:cNvSpPr>
            <a:spLocks noGrp="1"/>
          </p:cNvSpPr>
          <p:nvPr>
            <p:ph type="dt" sz="half" idx="10"/>
          </p:nvPr>
        </p:nvSpPr>
        <p:spPr/>
        <p:txBody>
          <a:bodyPr/>
          <a:lstStyle/>
          <a:p>
            <a:fld id="{880EACAD-2FF1-4588-8FE3-84FCBBE00E29}" type="datetimeFigureOut">
              <a:rPr lang="en-US" smtClean="0"/>
              <a:t>5/2/2025</a:t>
            </a:fld>
            <a:endParaRPr lang="en-US"/>
          </a:p>
        </p:txBody>
      </p:sp>
      <p:sp>
        <p:nvSpPr>
          <p:cNvPr id="8" name="Footer Placeholder 7">
            <a:extLst>
              <a:ext uri="{FF2B5EF4-FFF2-40B4-BE49-F238E27FC236}">
                <a16:creationId xmlns:a16="http://schemas.microsoft.com/office/drawing/2014/main" id="{BB0C7AD0-4CF6-0873-5183-D54955335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1B02C15-8F16-0177-E90D-416FA1F34701}"/>
              </a:ext>
            </a:extLst>
          </p:cNvPr>
          <p:cNvSpPr>
            <a:spLocks noGrp="1"/>
          </p:cNvSpPr>
          <p:nvPr>
            <p:ph type="sldNum" sz="quarter" idx="12"/>
          </p:nvPr>
        </p:nvSpPr>
        <p:spPr/>
        <p:txBody>
          <a:bodyPr/>
          <a:lstStyle/>
          <a:p>
            <a:fld id="{48D41E47-68EC-4EA5-9059-1CEAB8B45C9E}" type="slidenum">
              <a:rPr lang="en-US" smtClean="0"/>
              <a:t>‹#›</a:t>
            </a:fld>
            <a:endParaRPr lang="en-US"/>
          </a:p>
        </p:txBody>
      </p:sp>
    </p:spTree>
    <p:extLst>
      <p:ext uri="{BB962C8B-B14F-4D97-AF65-F5344CB8AC3E}">
        <p14:creationId xmlns:p14="http://schemas.microsoft.com/office/powerpoint/2010/main" val="3235810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14831-0C53-E5FD-1BC8-7E7D105DCF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2B194FE-3246-2E5E-3B26-F5E0F68E3748}"/>
              </a:ext>
            </a:extLst>
          </p:cNvPr>
          <p:cNvSpPr>
            <a:spLocks noGrp="1"/>
          </p:cNvSpPr>
          <p:nvPr>
            <p:ph type="dt" sz="half" idx="10"/>
          </p:nvPr>
        </p:nvSpPr>
        <p:spPr/>
        <p:txBody>
          <a:bodyPr/>
          <a:lstStyle/>
          <a:p>
            <a:fld id="{880EACAD-2FF1-4588-8FE3-84FCBBE00E29}" type="datetimeFigureOut">
              <a:rPr lang="en-US" smtClean="0"/>
              <a:t>5/2/2025</a:t>
            </a:fld>
            <a:endParaRPr lang="en-US"/>
          </a:p>
        </p:txBody>
      </p:sp>
      <p:sp>
        <p:nvSpPr>
          <p:cNvPr id="4" name="Footer Placeholder 3">
            <a:extLst>
              <a:ext uri="{FF2B5EF4-FFF2-40B4-BE49-F238E27FC236}">
                <a16:creationId xmlns:a16="http://schemas.microsoft.com/office/drawing/2014/main" id="{4403C392-7761-7336-F966-641FBF98048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E3F443-69EB-2521-29A3-18509B894B73}"/>
              </a:ext>
            </a:extLst>
          </p:cNvPr>
          <p:cNvSpPr>
            <a:spLocks noGrp="1"/>
          </p:cNvSpPr>
          <p:nvPr>
            <p:ph type="sldNum" sz="quarter" idx="12"/>
          </p:nvPr>
        </p:nvSpPr>
        <p:spPr/>
        <p:txBody>
          <a:bodyPr/>
          <a:lstStyle/>
          <a:p>
            <a:fld id="{48D41E47-68EC-4EA5-9059-1CEAB8B45C9E}" type="slidenum">
              <a:rPr lang="en-US" smtClean="0"/>
              <a:t>‹#›</a:t>
            </a:fld>
            <a:endParaRPr lang="en-US"/>
          </a:p>
        </p:txBody>
      </p:sp>
    </p:spTree>
    <p:extLst>
      <p:ext uri="{BB962C8B-B14F-4D97-AF65-F5344CB8AC3E}">
        <p14:creationId xmlns:p14="http://schemas.microsoft.com/office/powerpoint/2010/main" val="1946123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2FADB5-ACCA-6087-C36F-87D6518B385F}"/>
              </a:ext>
            </a:extLst>
          </p:cNvPr>
          <p:cNvSpPr>
            <a:spLocks noGrp="1"/>
          </p:cNvSpPr>
          <p:nvPr>
            <p:ph type="dt" sz="half" idx="10"/>
          </p:nvPr>
        </p:nvSpPr>
        <p:spPr/>
        <p:txBody>
          <a:bodyPr/>
          <a:lstStyle/>
          <a:p>
            <a:fld id="{880EACAD-2FF1-4588-8FE3-84FCBBE00E29}" type="datetimeFigureOut">
              <a:rPr lang="en-US" smtClean="0"/>
              <a:t>5/2/2025</a:t>
            </a:fld>
            <a:endParaRPr lang="en-US"/>
          </a:p>
        </p:txBody>
      </p:sp>
      <p:sp>
        <p:nvSpPr>
          <p:cNvPr id="3" name="Footer Placeholder 2">
            <a:extLst>
              <a:ext uri="{FF2B5EF4-FFF2-40B4-BE49-F238E27FC236}">
                <a16:creationId xmlns:a16="http://schemas.microsoft.com/office/drawing/2014/main" id="{8221DA5B-0B7D-D4CF-C10F-D2316791370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4F8D47D-E6EF-CDB4-6594-63A7BD6CB291}"/>
              </a:ext>
            </a:extLst>
          </p:cNvPr>
          <p:cNvSpPr>
            <a:spLocks noGrp="1"/>
          </p:cNvSpPr>
          <p:nvPr>
            <p:ph type="sldNum" sz="quarter" idx="12"/>
          </p:nvPr>
        </p:nvSpPr>
        <p:spPr/>
        <p:txBody>
          <a:bodyPr/>
          <a:lstStyle/>
          <a:p>
            <a:fld id="{48D41E47-68EC-4EA5-9059-1CEAB8B45C9E}" type="slidenum">
              <a:rPr lang="en-US" smtClean="0"/>
              <a:t>‹#›</a:t>
            </a:fld>
            <a:endParaRPr lang="en-US"/>
          </a:p>
        </p:txBody>
      </p:sp>
    </p:spTree>
    <p:extLst>
      <p:ext uri="{BB962C8B-B14F-4D97-AF65-F5344CB8AC3E}">
        <p14:creationId xmlns:p14="http://schemas.microsoft.com/office/powerpoint/2010/main" val="2427926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B8FAE-2ED5-DBFF-BC8F-F86826AC08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CD3E08C-8467-CBC2-96C0-A8C75F8CC4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A23C101-075A-63B6-7C52-EB04713EA9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ADBCA6-3711-516B-D814-A6C5E1574B8A}"/>
              </a:ext>
            </a:extLst>
          </p:cNvPr>
          <p:cNvSpPr>
            <a:spLocks noGrp="1"/>
          </p:cNvSpPr>
          <p:nvPr>
            <p:ph type="dt" sz="half" idx="10"/>
          </p:nvPr>
        </p:nvSpPr>
        <p:spPr/>
        <p:txBody>
          <a:bodyPr/>
          <a:lstStyle/>
          <a:p>
            <a:fld id="{880EACAD-2FF1-4588-8FE3-84FCBBE00E29}" type="datetimeFigureOut">
              <a:rPr lang="en-US" smtClean="0"/>
              <a:t>5/2/2025</a:t>
            </a:fld>
            <a:endParaRPr lang="en-US"/>
          </a:p>
        </p:txBody>
      </p:sp>
      <p:sp>
        <p:nvSpPr>
          <p:cNvPr id="6" name="Footer Placeholder 5">
            <a:extLst>
              <a:ext uri="{FF2B5EF4-FFF2-40B4-BE49-F238E27FC236}">
                <a16:creationId xmlns:a16="http://schemas.microsoft.com/office/drawing/2014/main" id="{99974CE4-78BA-CC6B-39A7-4C64046BCE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5410C3-63EF-D98B-ADF2-ABD96289D13E}"/>
              </a:ext>
            </a:extLst>
          </p:cNvPr>
          <p:cNvSpPr>
            <a:spLocks noGrp="1"/>
          </p:cNvSpPr>
          <p:nvPr>
            <p:ph type="sldNum" sz="quarter" idx="12"/>
          </p:nvPr>
        </p:nvSpPr>
        <p:spPr/>
        <p:txBody>
          <a:bodyPr/>
          <a:lstStyle/>
          <a:p>
            <a:fld id="{48D41E47-68EC-4EA5-9059-1CEAB8B45C9E}" type="slidenum">
              <a:rPr lang="en-US" smtClean="0"/>
              <a:t>‹#›</a:t>
            </a:fld>
            <a:endParaRPr lang="en-US"/>
          </a:p>
        </p:txBody>
      </p:sp>
    </p:spTree>
    <p:extLst>
      <p:ext uri="{BB962C8B-B14F-4D97-AF65-F5344CB8AC3E}">
        <p14:creationId xmlns:p14="http://schemas.microsoft.com/office/powerpoint/2010/main" val="3991657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CB169-7702-6256-F56F-1E58CC3379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C56D525-65D0-19C5-DF11-BB596E80A7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1B11D2A-87DF-7181-3436-4F57EFD7BC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D4C64C-A4BC-7609-2EF8-D324A785FBD7}"/>
              </a:ext>
            </a:extLst>
          </p:cNvPr>
          <p:cNvSpPr>
            <a:spLocks noGrp="1"/>
          </p:cNvSpPr>
          <p:nvPr>
            <p:ph type="dt" sz="half" idx="10"/>
          </p:nvPr>
        </p:nvSpPr>
        <p:spPr/>
        <p:txBody>
          <a:bodyPr/>
          <a:lstStyle/>
          <a:p>
            <a:fld id="{880EACAD-2FF1-4588-8FE3-84FCBBE00E29}" type="datetimeFigureOut">
              <a:rPr lang="en-US" smtClean="0"/>
              <a:t>5/2/2025</a:t>
            </a:fld>
            <a:endParaRPr lang="en-US"/>
          </a:p>
        </p:txBody>
      </p:sp>
      <p:sp>
        <p:nvSpPr>
          <p:cNvPr id="6" name="Footer Placeholder 5">
            <a:extLst>
              <a:ext uri="{FF2B5EF4-FFF2-40B4-BE49-F238E27FC236}">
                <a16:creationId xmlns:a16="http://schemas.microsoft.com/office/drawing/2014/main" id="{290F4988-4CFF-75F1-187F-346C9D2CB1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392B34-91C5-7294-B7F0-4CE10C1B92FF}"/>
              </a:ext>
            </a:extLst>
          </p:cNvPr>
          <p:cNvSpPr>
            <a:spLocks noGrp="1"/>
          </p:cNvSpPr>
          <p:nvPr>
            <p:ph type="sldNum" sz="quarter" idx="12"/>
          </p:nvPr>
        </p:nvSpPr>
        <p:spPr/>
        <p:txBody>
          <a:bodyPr/>
          <a:lstStyle/>
          <a:p>
            <a:fld id="{48D41E47-68EC-4EA5-9059-1CEAB8B45C9E}" type="slidenum">
              <a:rPr lang="en-US" smtClean="0"/>
              <a:t>‹#›</a:t>
            </a:fld>
            <a:endParaRPr lang="en-US"/>
          </a:p>
        </p:txBody>
      </p:sp>
    </p:spTree>
    <p:extLst>
      <p:ext uri="{BB962C8B-B14F-4D97-AF65-F5344CB8AC3E}">
        <p14:creationId xmlns:p14="http://schemas.microsoft.com/office/powerpoint/2010/main" val="1236096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1AAB57-6F96-BC46-E449-77FDDC9E72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028A32-01B8-D0C7-D01D-2F619F4745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44758C-E875-F033-7235-996F4F5B88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80EACAD-2FF1-4588-8FE3-84FCBBE00E29}" type="datetimeFigureOut">
              <a:rPr lang="en-US" smtClean="0"/>
              <a:t>5/2/2025</a:t>
            </a:fld>
            <a:endParaRPr lang="en-US"/>
          </a:p>
        </p:txBody>
      </p:sp>
      <p:sp>
        <p:nvSpPr>
          <p:cNvPr id="5" name="Footer Placeholder 4">
            <a:extLst>
              <a:ext uri="{FF2B5EF4-FFF2-40B4-BE49-F238E27FC236}">
                <a16:creationId xmlns:a16="http://schemas.microsoft.com/office/drawing/2014/main" id="{EB6AED91-177D-12EF-F54F-3EE7F581C7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1DAAB7D-7E69-8CDA-0B95-A76CC924A1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D41E47-68EC-4EA5-9059-1CEAB8B45C9E}" type="slidenum">
              <a:rPr lang="en-US" smtClean="0"/>
              <a:t>‹#›</a:t>
            </a:fld>
            <a:endParaRPr lang="en-US"/>
          </a:p>
        </p:txBody>
      </p:sp>
    </p:spTree>
    <p:extLst>
      <p:ext uri="{BB962C8B-B14F-4D97-AF65-F5344CB8AC3E}">
        <p14:creationId xmlns:p14="http://schemas.microsoft.com/office/powerpoint/2010/main" val="186525556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D28B9794-35D1-FA25-825D-1E762E83D04B}"/>
              </a:ext>
            </a:extLst>
          </p:cNvPr>
          <p:cNvPicPr>
            <a:picLocks noChangeAspect="1"/>
          </p:cNvPicPr>
          <p:nvPr/>
        </p:nvPicPr>
        <p:blipFill>
          <a:blip r:embed="rId2">
            <a:alphaModFix amt="50000"/>
            <a:duotone>
              <a:prstClr val="black"/>
              <a:srgbClr val="FF0000">
                <a:tint val="45000"/>
                <a:satMod val="400000"/>
              </a:srgbClr>
            </a:duotone>
          </a:blip>
          <a:stretch>
            <a:fillRect/>
          </a:stretch>
        </p:blipFill>
        <p:spPr>
          <a:xfrm>
            <a:off x="0" y="0"/>
            <a:ext cx="12192000" cy="6858000"/>
          </a:xfrm>
          <a:prstGeom prst="rect">
            <a:avLst/>
          </a:prstGeom>
        </p:spPr>
      </p:pic>
      <p:sp>
        <p:nvSpPr>
          <p:cNvPr id="14" name="TextBox 13">
            <a:extLst>
              <a:ext uri="{FF2B5EF4-FFF2-40B4-BE49-F238E27FC236}">
                <a16:creationId xmlns:a16="http://schemas.microsoft.com/office/drawing/2014/main" id="{00A4EDE0-E5CD-21D7-6FD3-0DE8277CC40B}"/>
              </a:ext>
            </a:extLst>
          </p:cNvPr>
          <p:cNvSpPr txBox="1"/>
          <p:nvPr/>
        </p:nvSpPr>
        <p:spPr>
          <a:xfrm>
            <a:off x="1366686" y="884904"/>
            <a:ext cx="9065341" cy="433965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en-US" sz="13800" b="1" dirty="0">
                <a:solidFill>
                  <a:schemeClr val="bg1"/>
                </a:solidFill>
                <a:latin typeface="Agency FB" panose="020B0503020202020204" pitchFamily="34" charset="0"/>
                <a:cs typeface="Angsana New" panose="02020603050405020304" pitchFamily="18" charset="-34"/>
              </a:rPr>
              <a:t>Case Study OF </a:t>
            </a:r>
            <a:r>
              <a:rPr lang="en-US" sz="13800" b="1" dirty="0" err="1">
                <a:solidFill>
                  <a:schemeClr val="bg1"/>
                </a:solidFill>
                <a:latin typeface="Agency FB" panose="020B0503020202020204" pitchFamily="34" charset="0"/>
                <a:cs typeface="Angsana New" panose="02020603050405020304" pitchFamily="18" charset="-34"/>
              </a:rPr>
              <a:t>airbnb</a:t>
            </a:r>
            <a:endParaRPr lang="en-US" sz="13800" b="1" dirty="0">
              <a:solidFill>
                <a:schemeClr val="bg1"/>
              </a:solidFill>
              <a:latin typeface="Agency FB" panose="020B0503020202020204" pitchFamily="34" charset="0"/>
              <a:cs typeface="Angsana New" panose="02020603050405020304" pitchFamily="18" charset="-34"/>
            </a:endParaRPr>
          </a:p>
        </p:txBody>
      </p:sp>
      <p:sp>
        <p:nvSpPr>
          <p:cNvPr id="16" name="TextBox 15">
            <a:extLst>
              <a:ext uri="{FF2B5EF4-FFF2-40B4-BE49-F238E27FC236}">
                <a16:creationId xmlns:a16="http://schemas.microsoft.com/office/drawing/2014/main" id="{96CF1373-7800-995D-7BF2-70C61FF7D84C}"/>
              </a:ext>
            </a:extLst>
          </p:cNvPr>
          <p:cNvSpPr txBox="1"/>
          <p:nvPr/>
        </p:nvSpPr>
        <p:spPr>
          <a:xfrm>
            <a:off x="9065343" y="5714476"/>
            <a:ext cx="3352800" cy="584775"/>
          </a:xfrm>
          <a:prstGeom prst="rect">
            <a:avLst/>
          </a:prstGeom>
          <a:noFill/>
        </p:spPr>
        <p:txBody>
          <a:bodyPr wrap="square" rtlCol="0">
            <a:spAutoFit/>
          </a:bodyPr>
          <a:lstStyle/>
          <a:p>
            <a:r>
              <a:rPr lang="en-US" sz="3200" b="1" dirty="0">
                <a:solidFill>
                  <a:schemeClr val="bg1"/>
                </a:solidFill>
                <a:highlight>
                  <a:srgbClr val="FF0000"/>
                </a:highlight>
              </a:rPr>
              <a:t>AKASH GUPTA</a:t>
            </a:r>
          </a:p>
        </p:txBody>
      </p:sp>
      <p:pic>
        <p:nvPicPr>
          <p:cNvPr id="18" name="Picture 17">
            <a:extLst>
              <a:ext uri="{FF2B5EF4-FFF2-40B4-BE49-F238E27FC236}">
                <a16:creationId xmlns:a16="http://schemas.microsoft.com/office/drawing/2014/main" id="{D12893CD-FBE8-4911-DED3-B4BF3EC1FD6E}"/>
              </a:ext>
            </a:extLst>
          </p:cNvPr>
          <p:cNvPicPr>
            <a:picLocks noChangeAspect="1"/>
          </p:cNvPicPr>
          <p:nvPr/>
        </p:nvPicPr>
        <p:blipFill>
          <a:blip r:embed="rId3"/>
          <a:stretch>
            <a:fillRect/>
          </a:stretch>
        </p:blipFill>
        <p:spPr>
          <a:xfrm>
            <a:off x="49892" y="68826"/>
            <a:ext cx="633451" cy="68939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822359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12B4E15-B60A-E7CD-44BB-42CE1AC49869}"/>
              </a:ext>
            </a:extLst>
          </p:cNvPr>
          <p:cNvPicPr>
            <a:picLocks noChangeAspect="1"/>
          </p:cNvPicPr>
          <p:nvPr/>
        </p:nvPicPr>
        <p:blipFill>
          <a:blip r:embed="rId2"/>
          <a:srcRect l="2516" t="8248" b="22681"/>
          <a:stretch/>
        </p:blipFill>
        <p:spPr>
          <a:xfrm>
            <a:off x="0" y="0"/>
            <a:ext cx="12192000" cy="658761"/>
          </a:xfrm>
          <a:prstGeom prst="rect">
            <a:avLst/>
          </a:prstGeom>
        </p:spPr>
      </p:pic>
      <p:pic>
        <p:nvPicPr>
          <p:cNvPr id="5" name="Picture 4">
            <a:extLst>
              <a:ext uri="{FF2B5EF4-FFF2-40B4-BE49-F238E27FC236}">
                <a16:creationId xmlns:a16="http://schemas.microsoft.com/office/drawing/2014/main" id="{6858B4AC-E307-FED1-F335-AFCCF9055854}"/>
              </a:ext>
            </a:extLst>
          </p:cNvPr>
          <p:cNvPicPr>
            <a:picLocks noChangeAspect="1"/>
          </p:cNvPicPr>
          <p:nvPr/>
        </p:nvPicPr>
        <p:blipFill>
          <a:blip r:embed="rId3"/>
          <a:stretch>
            <a:fillRect/>
          </a:stretch>
        </p:blipFill>
        <p:spPr>
          <a:xfrm>
            <a:off x="2330245" y="503314"/>
            <a:ext cx="7285704" cy="926100"/>
          </a:xfrm>
          <a:prstGeom prst="rect">
            <a:avLst/>
          </a:prstGeom>
        </p:spPr>
      </p:pic>
      <p:sp>
        <p:nvSpPr>
          <p:cNvPr id="7" name="Rectangle: Rounded Corners 6">
            <a:extLst>
              <a:ext uri="{FF2B5EF4-FFF2-40B4-BE49-F238E27FC236}">
                <a16:creationId xmlns:a16="http://schemas.microsoft.com/office/drawing/2014/main" id="{0CA65571-21A3-2446-1D6C-68557457A706}"/>
              </a:ext>
            </a:extLst>
          </p:cNvPr>
          <p:cNvSpPr/>
          <p:nvPr/>
        </p:nvSpPr>
        <p:spPr>
          <a:xfrm>
            <a:off x="465477" y="1854070"/>
            <a:ext cx="2615381" cy="2290916"/>
          </a:xfrm>
          <a:prstGeom prst="roundRect">
            <a:avLst/>
          </a:prstGeom>
          <a:blipFill dpi="0" rotWithShape="1">
            <a:blip r:embed="rId4">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Rounded Corners 8">
            <a:extLst>
              <a:ext uri="{FF2B5EF4-FFF2-40B4-BE49-F238E27FC236}">
                <a16:creationId xmlns:a16="http://schemas.microsoft.com/office/drawing/2014/main" id="{7A702298-8363-6B82-218D-9141E0CF8D4E}"/>
              </a:ext>
            </a:extLst>
          </p:cNvPr>
          <p:cNvSpPr/>
          <p:nvPr/>
        </p:nvSpPr>
        <p:spPr>
          <a:xfrm>
            <a:off x="8865335" y="1854070"/>
            <a:ext cx="2615381" cy="2290916"/>
          </a:xfrm>
          <a:prstGeom prst="roundRect">
            <a:avLst/>
          </a:prstGeom>
          <a:blipFill dpi="0" rotWithShape="1">
            <a:blip r:embed="rId5">
              <a:extLst>
                <a:ext uri="{28A0092B-C50C-407E-A947-70E740481C1C}">
                  <a14:useLocalDpi xmlns:a14="http://schemas.microsoft.com/office/drawing/2010/main" val="0"/>
                </a:ext>
              </a:extLst>
            </a:blip>
            <a:srcRect/>
            <a:stretch>
              <a:fillRect/>
            </a:stretch>
          </a:blip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2950E298-15E8-459F-62C4-E16B8A9E159E}"/>
              </a:ext>
            </a:extLst>
          </p:cNvPr>
          <p:cNvSpPr/>
          <p:nvPr/>
        </p:nvSpPr>
        <p:spPr>
          <a:xfrm>
            <a:off x="4665406" y="1854070"/>
            <a:ext cx="2615381" cy="2290916"/>
          </a:xfrm>
          <a:prstGeom prst="roundRect">
            <a:avLst/>
          </a:prstGeom>
          <a:blipFill dpi="0" rotWithShape="1">
            <a:blip r:embed="rId6">
              <a:extLst>
                <a:ext uri="{28A0092B-C50C-407E-A947-70E740481C1C}">
                  <a14:useLocalDpi xmlns:a14="http://schemas.microsoft.com/office/drawing/2010/main" val="0"/>
                </a:ext>
              </a:extLst>
            </a:blip>
            <a:srcRect/>
            <a:stretch>
              <a:fillRect/>
            </a:stretch>
          </a:blip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2B54F2E1-9412-197B-1B78-2E67C16560C1}"/>
              </a:ext>
            </a:extLst>
          </p:cNvPr>
          <p:cNvSpPr txBox="1"/>
          <p:nvPr/>
        </p:nvSpPr>
        <p:spPr>
          <a:xfrm>
            <a:off x="789942" y="4403790"/>
            <a:ext cx="2290916" cy="492443"/>
          </a:xfrm>
          <a:prstGeom prst="rect">
            <a:avLst/>
          </a:prstGeom>
          <a:noFill/>
        </p:spPr>
        <p:txBody>
          <a:bodyPr wrap="square" rtlCol="0">
            <a:spAutoFit/>
          </a:bodyPr>
          <a:lstStyle/>
          <a:p>
            <a:r>
              <a:rPr lang="en-US" sz="1400" b="1" dirty="0"/>
              <a:t>About The Company</a:t>
            </a:r>
          </a:p>
          <a:p>
            <a:r>
              <a:rPr lang="en-US" sz="1200" dirty="0"/>
              <a:t>Page - 3</a:t>
            </a:r>
          </a:p>
        </p:txBody>
      </p:sp>
      <p:sp>
        <p:nvSpPr>
          <p:cNvPr id="13" name="TextBox 12">
            <a:extLst>
              <a:ext uri="{FF2B5EF4-FFF2-40B4-BE49-F238E27FC236}">
                <a16:creationId xmlns:a16="http://schemas.microsoft.com/office/drawing/2014/main" id="{3A510FD0-2AD4-E284-1557-CD2517CF2181}"/>
              </a:ext>
            </a:extLst>
          </p:cNvPr>
          <p:cNvSpPr txBox="1"/>
          <p:nvPr/>
        </p:nvSpPr>
        <p:spPr>
          <a:xfrm>
            <a:off x="9027567" y="4403790"/>
            <a:ext cx="2290916" cy="677108"/>
          </a:xfrm>
          <a:prstGeom prst="rect">
            <a:avLst/>
          </a:prstGeom>
          <a:noFill/>
        </p:spPr>
        <p:txBody>
          <a:bodyPr wrap="square" rtlCol="0">
            <a:spAutoFit/>
          </a:bodyPr>
          <a:lstStyle/>
          <a:p>
            <a:r>
              <a:rPr lang="en-US" sz="1400" b="1" dirty="0"/>
              <a:t>About The Company</a:t>
            </a:r>
          </a:p>
          <a:p>
            <a:r>
              <a:rPr lang="en-US" sz="1200" dirty="0"/>
              <a:t>Page – 5</a:t>
            </a:r>
          </a:p>
          <a:p>
            <a:r>
              <a:rPr lang="en-US" sz="1200" dirty="0" err="1"/>
              <a:t>Barplot</a:t>
            </a:r>
            <a:r>
              <a:rPr lang="en-US" sz="1200" dirty="0"/>
              <a:t>, </a:t>
            </a:r>
            <a:r>
              <a:rPr lang="en-US" sz="1200" dirty="0" err="1"/>
              <a:t>Countplot</a:t>
            </a:r>
            <a:endParaRPr lang="en-US" sz="1200" dirty="0"/>
          </a:p>
        </p:txBody>
      </p:sp>
      <p:sp>
        <p:nvSpPr>
          <p:cNvPr id="14" name="TextBox 13">
            <a:extLst>
              <a:ext uri="{FF2B5EF4-FFF2-40B4-BE49-F238E27FC236}">
                <a16:creationId xmlns:a16="http://schemas.microsoft.com/office/drawing/2014/main" id="{202375D1-C23C-D47E-F15C-FDDDC01CBA54}"/>
              </a:ext>
            </a:extLst>
          </p:cNvPr>
          <p:cNvSpPr txBox="1"/>
          <p:nvPr/>
        </p:nvSpPr>
        <p:spPr>
          <a:xfrm>
            <a:off x="4946402" y="4403790"/>
            <a:ext cx="2290916" cy="1046440"/>
          </a:xfrm>
          <a:prstGeom prst="rect">
            <a:avLst/>
          </a:prstGeom>
          <a:noFill/>
        </p:spPr>
        <p:txBody>
          <a:bodyPr wrap="square" rtlCol="0">
            <a:spAutoFit/>
          </a:bodyPr>
          <a:lstStyle/>
          <a:p>
            <a:r>
              <a:rPr lang="en-US" sz="1400" b="1" dirty="0"/>
              <a:t>Dataset</a:t>
            </a:r>
          </a:p>
          <a:p>
            <a:r>
              <a:rPr lang="en-US" sz="1200" dirty="0"/>
              <a:t>Page – 4</a:t>
            </a:r>
          </a:p>
          <a:p>
            <a:r>
              <a:rPr lang="en-US" sz="1200" b="1" dirty="0"/>
              <a:t>Library Used – </a:t>
            </a:r>
            <a:r>
              <a:rPr lang="en-US" sz="1200" dirty="0"/>
              <a:t>Pandas, Seaborn</a:t>
            </a:r>
          </a:p>
          <a:p>
            <a:r>
              <a:rPr lang="en-US" sz="1200" dirty="0"/>
              <a:t>NumPy, Matplotlib-</a:t>
            </a:r>
            <a:r>
              <a:rPr lang="en-US" sz="1200" dirty="0" err="1"/>
              <a:t>Pyplot</a:t>
            </a:r>
            <a:endParaRPr lang="en-US" sz="1200" dirty="0"/>
          </a:p>
        </p:txBody>
      </p:sp>
      <p:pic>
        <p:nvPicPr>
          <p:cNvPr id="16" name="Picture 15">
            <a:extLst>
              <a:ext uri="{FF2B5EF4-FFF2-40B4-BE49-F238E27FC236}">
                <a16:creationId xmlns:a16="http://schemas.microsoft.com/office/drawing/2014/main" id="{28FCE6EB-9569-229D-2648-072C423242BD}"/>
              </a:ext>
            </a:extLst>
          </p:cNvPr>
          <p:cNvPicPr>
            <a:picLocks noChangeAspect="1"/>
          </p:cNvPicPr>
          <p:nvPr/>
        </p:nvPicPr>
        <p:blipFill>
          <a:blip r:embed="rId7"/>
          <a:stretch>
            <a:fillRect/>
          </a:stretch>
        </p:blipFill>
        <p:spPr>
          <a:xfrm>
            <a:off x="3757197" y="5514788"/>
            <a:ext cx="5019648" cy="1343212"/>
          </a:xfrm>
          <a:prstGeom prst="rect">
            <a:avLst/>
          </a:prstGeom>
        </p:spPr>
      </p:pic>
    </p:spTree>
    <p:extLst>
      <p:ext uri="{BB962C8B-B14F-4D97-AF65-F5344CB8AC3E}">
        <p14:creationId xmlns:p14="http://schemas.microsoft.com/office/powerpoint/2010/main" val="2291981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6C7D5E9-A7F8-A8F5-E7C5-3A7553259C2E}"/>
              </a:ext>
            </a:extLst>
          </p:cNvPr>
          <p:cNvPicPr>
            <a:picLocks noChangeAspect="1"/>
          </p:cNvPicPr>
          <p:nvPr/>
        </p:nvPicPr>
        <p:blipFill>
          <a:blip r:embed="rId2"/>
          <a:srcRect l="2516" t="8248" b="22681"/>
          <a:stretch/>
        </p:blipFill>
        <p:spPr>
          <a:xfrm>
            <a:off x="0" y="0"/>
            <a:ext cx="12192000" cy="658761"/>
          </a:xfrm>
          <a:prstGeom prst="rect">
            <a:avLst/>
          </a:prstGeom>
        </p:spPr>
      </p:pic>
      <p:sp>
        <p:nvSpPr>
          <p:cNvPr id="7" name="TextBox 6">
            <a:extLst>
              <a:ext uri="{FF2B5EF4-FFF2-40B4-BE49-F238E27FC236}">
                <a16:creationId xmlns:a16="http://schemas.microsoft.com/office/drawing/2014/main" id="{E2764688-3F51-AB14-E07C-D8C091C0BFFF}"/>
              </a:ext>
            </a:extLst>
          </p:cNvPr>
          <p:cNvSpPr txBox="1"/>
          <p:nvPr/>
        </p:nvSpPr>
        <p:spPr>
          <a:xfrm>
            <a:off x="0" y="884903"/>
            <a:ext cx="12192000" cy="369332"/>
          </a:xfrm>
          <a:prstGeom prst="rect">
            <a:avLst/>
          </a:prstGeom>
          <a:solidFill>
            <a:schemeClr val="bg1">
              <a:lumMod val="95000"/>
            </a:schemeClr>
          </a:solidFill>
        </p:spPr>
        <p:txBody>
          <a:bodyPr wrap="square" rtlCol="0">
            <a:spAutoFit/>
          </a:bodyPr>
          <a:lstStyle/>
          <a:p>
            <a:r>
              <a:rPr lang="en-US" b="1" dirty="0">
                <a:solidFill>
                  <a:srgbClr val="FF0000"/>
                </a:solidFill>
              </a:rPr>
              <a:t>About The Company</a:t>
            </a:r>
          </a:p>
        </p:txBody>
      </p:sp>
      <p:sp>
        <p:nvSpPr>
          <p:cNvPr id="9" name="TextBox 8">
            <a:extLst>
              <a:ext uri="{FF2B5EF4-FFF2-40B4-BE49-F238E27FC236}">
                <a16:creationId xmlns:a16="http://schemas.microsoft.com/office/drawing/2014/main" id="{25C9E902-E33E-6544-D90E-B7816D8E49F4}"/>
              </a:ext>
            </a:extLst>
          </p:cNvPr>
          <p:cNvSpPr txBox="1"/>
          <p:nvPr/>
        </p:nvSpPr>
        <p:spPr>
          <a:xfrm>
            <a:off x="3460955" y="1254235"/>
            <a:ext cx="8731045" cy="2585323"/>
          </a:xfrm>
          <a:prstGeom prst="rect">
            <a:avLst/>
          </a:prstGeom>
          <a:noFill/>
        </p:spPr>
        <p:txBody>
          <a:bodyPr wrap="square" rtlCol="0">
            <a:spAutoFit/>
          </a:bodyPr>
          <a:lstStyle/>
          <a:p>
            <a:pPr algn="just"/>
            <a:r>
              <a:rPr lang="en-US" dirty="0">
                <a:latin typeface="Amasis MT Pro Medium" panose="02040604050005020304" pitchFamily="18" charset="0"/>
                <a:cs typeface="Angsana New" panose="020B0502040204020203" pitchFamily="18" charset="-34"/>
              </a:rPr>
              <a:t>Airbnb is a global online marketplace founded in 2008 that allows people to rent their properties or spare rooms to guests seeking short-term accommodations. It operates as a peer-to-peer platform connecting hosts and travelers, offering options ranging from entire homes to shared rooms. Users can browse listings, read reviews, and book stays through the platform, which handles payments and provides customer support. Airbnb generates revenue through service fees charged to both hosts and guests and has expanded into experiences and business travel. Known for its convenience and personalized lodging options, Airbnb has significantly disrupted the traditional hotel industry.</a:t>
            </a:r>
          </a:p>
        </p:txBody>
      </p:sp>
      <p:sp>
        <p:nvSpPr>
          <p:cNvPr id="14" name="Rectangle: Rounded Corners 13">
            <a:extLst>
              <a:ext uri="{FF2B5EF4-FFF2-40B4-BE49-F238E27FC236}">
                <a16:creationId xmlns:a16="http://schemas.microsoft.com/office/drawing/2014/main" id="{C76C5F2E-848E-AAC4-45A1-4A3F834DF478}"/>
              </a:ext>
            </a:extLst>
          </p:cNvPr>
          <p:cNvSpPr/>
          <p:nvPr/>
        </p:nvSpPr>
        <p:spPr>
          <a:xfrm>
            <a:off x="206477" y="1347019"/>
            <a:ext cx="3077497" cy="269403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774000AE-2E54-CDE4-A2E6-3D751D27ED52}"/>
              </a:ext>
            </a:extLst>
          </p:cNvPr>
          <p:cNvPicPr>
            <a:picLocks noChangeAspect="1"/>
          </p:cNvPicPr>
          <p:nvPr/>
        </p:nvPicPr>
        <p:blipFill>
          <a:blip r:embed="rId3"/>
          <a:stretch>
            <a:fillRect/>
          </a:stretch>
        </p:blipFill>
        <p:spPr>
          <a:xfrm>
            <a:off x="113301" y="1300626"/>
            <a:ext cx="3263847" cy="278682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6" name="Picture 15">
            <a:extLst>
              <a:ext uri="{FF2B5EF4-FFF2-40B4-BE49-F238E27FC236}">
                <a16:creationId xmlns:a16="http://schemas.microsoft.com/office/drawing/2014/main" id="{5C90E02C-D1A9-6769-A151-0004FB621D3A}"/>
              </a:ext>
            </a:extLst>
          </p:cNvPr>
          <p:cNvPicPr>
            <a:picLocks noChangeAspect="1"/>
          </p:cNvPicPr>
          <p:nvPr/>
        </p:nvPicPr>
        <p:blipFill>
          <a:blip r:embed="rId4"/>
          <a:stretch>
            <a:fillRect/>
          </a:stretch>
        </p:blipFill>
        <p:spPr>
          <a:xfrm>
            <a:off x="3816190" y="5121497"/>
            <a:ext cx="5019648" cy="1343212"/>
          </a:xfrm>
          <a:prstGeom prst="rect">
            <a:avLst/>
          </a:prstGeom>
        </p:spPr>
      </p:pic>
    </p:spTree>
    <p:extLst>
      <p:ext uri="{BB962C8B-B14F-4D97-AF65-F5344CB8AC3E}">
        <p14:creationId xmlns:p14="http://schemas.microsoft.com/office/powerpoint/2010/main" val="3165653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FF48A05-0BE8-21CA-BBF5-ECADC2B9B1FC}"/>
              </a:ext>
            </a:extLst>
          </p:cNvPr>
          <p:cNvPicPr>
            <a:picLocks noChangeAspect="1"/>
          </p:cNvPicPr>
          <p:nvPr/>
        </p:nvPicPr>
        <p:blipFill>
          <a:blip r:embed="rId2"/>
          <a:srcRect l="2516" t="8248" b="22681"/>
          <a:stretch/>
        </p:blipFill>
        <p:spPr>
          <a:xfrm>
            <a:off x="0" y="0"/>
            <a:ext cx="12192000" cy="658761"/>
          </a:xfrm>
          <a:prstGeom prst="rect">
            <a:avLst/>
          </a:prstGeom>
        </p:spPr>
      </p:pic>
      <p:sp>
        <p:nvSpPr>
          <p:cNvPr id="5" name="TextBox 4">
            <a:extLst>
              <a:ext uri="{FF2B5EF4-FFF2-40B4-BE49-F238E27FC236}">
                <a16:creationId xmlns:a16="http://schemas.microsoft.com/office/drawing/2014/main" id="{93032787-5345-F76B-9BD2-B721BE2C0BA7}"/>
              </a:ext>
            </a:extLst>
          </p:cNvPr>
          <p:cNvSpPr txBox="1"/>
          <p:nvPr/>
        </p:nvSpPr>
        <p:spPr>
          <a:xfrm>
            <a:off x="0" y="884903"/>
            <a:ext cx="12192000" cy="369332"/>
          </a:xfrm>
          <a:prstGeom prst="rect">
            <a:avLst/>
          </a:prstGeom>
          <a:solidFill>
            <a:schemeClr val="bg1">
              <a:lumMod val="95000"/>
            </a:schemeClr>
          </a:solidFill>
        </p:spPr>
        <p:txBody>
          <a:bodyPr wrap="square" rtlCol="0">
            <a:spAutoFit/>
          </a:bodyPr>
          <a:lstStyle/>
          <a:p>
            <a:r>
              <a:rPr lang="en-US" b="1" dirty="0">
                <a:solidFill>
                  <a:srgbClr val="FF0000"/>
                </a:solidFill>
              </a:rPr>
              <a:t>About The Dataset</a:t>
            </a:r>
          </a:p>
        </p:txBody>
      </p:sp>
      <p:sp>
        <p:nvSpPr>
          <p:cNvPr id="6" name="TextBox 5">
            <a:extLst>
              <a:ext uri="{FF2B5EF4-FFF2-40B4-BE49-F238E27FC236}">
                <a16:creationId xmlns:a16="http://schemas.microsoft.com/office/drawing/2014/main" id="{059B714F-4850-1EE2-1623-7A73E6FE074C}"/>
              </a:ext>
            </a:extLst>
          </p:cNvPr>
          <p:cNvSpPr txBox="1"/>
          <p:nvPr/>
        </p:nvSpPr>
        <p:spPr>
          <a:xfrm>
            <a:off x="4129548" y="1480377"/>
            <a:ext cx="7905136" cy="1200329"/>
          </a:xfrm>
          <a:prstGeom prst="rect">
            <a:avLst/>
          </a:prstGeom>
          <a:noFill/>
        </p:spPr>
        <p:txBody>
          <a:bodyPr wrap="square" rtlCol="0">
            <a:spAutoFit/>
          </a:bodyPr>
          <a:lstStyle/>
          <a:p>
            <a:pPr algn="just"/>
            <a:r>
              <a:rPr lang="en-US" dirty="0">
                <a:latin typeface="Amasis MT Pro Medium" panose="02040604050005020304" pitchFamily="18" charset="0"/>
              </a:rPr>
              <a:t>The dataset contains 102599 rows and 26 Columns, where the Columns have null values. To deal with them, I used 2 libraries, NumPy &amp; Pandas. I used NumPy for mathematical operations, Pandas for handling the Dataset, and Matplotlib-</a:t>
            </a:r>
            <a:r>
              <a:rPr lang="en-US" dirty="0" err="1">
                <a:latin typeface="Amasis MT Pro Medium" panose="02040604050005020304" pitchFamily="18" charset="0"/>
              </a:rPr>
              <a:t>Pyplot</a:t>
            </a:r>
            <a:r>
              <a:rPr lang="en-US" dirty="0">
                <a:latin typeface="Amasis MT Pro Medium" panose="02040604050005020304" pitchFamily="18" charset="0"/>
              </a:rPr>
              <a:t> and Seaborn for Data visualization.</a:t>
            </a:r>
          </a:p>
        </p:txBody>
      </p:sp>
      <p:sp>
        <p:nvSpPr>
          <p:cNvPr id="7" name="TextBox 6">
            <a:extLst>
              <a:ext uri="{FF2B5EF4-FFF2-40B4-BE49-F238E27FC236}">
                <a16:creationId xmlns:a16="http://schemas.microsoft.com/office/drawing/2014/main" id="{51F9375C-422C-3242-3BB9-715C19973FE4}"/>
              </a:ext>
            </a:extLst>
          </p:cNvPr>
          <p:cNvSpPr txBox="1"/>
          <p:nvPr/>
        </p:nvSpPr>
        <p:spPr>
          <a:xfrm>
            <a:off x="0" y="3429590"/>
            <a:ext cx="12192000" cy="369332"/>
          </a:xfrm>
          <a:prstGeom prst="rect">
            <a:avLst/>
          </a:prstGeom>
          <a:solidFill>
            <a:schemeClr val="bg1">
              <a:lumMod val="95000"/>
            </a:schemeClr>
          </a:solidFill>
        </p:spPr>
        <p:txBody>
          <a:bodyPr wrap="square" rtlCol="0">
            <a:spAutoFit/>
          </a:bodyPr>
          <a:lstStyle/>
          <a:p>
            <a:r>
              <a:rPr lang="en-US" b="1" dirty="0">
                <a:solidFill>
                  <a:srgbClr val="FF0000"/>
                </a:solidFill>
              </a:rPr>
              <a:t>What type of Insights will you get</a:t>
            </a:r>
          </a:p>
        </p:txBody>
      </p:sp>
      <p:sp>
        <p:nvSpPr>
          <p:cNvPr id="11" name="TextBox 10">
            <a:extLst>
              <a:ext uri="{FF2B5EF4-FFF2-40B4-BE49-F238E27FC236}">
                <a16:creationId xmlns:a16="http://schemas.microsoft.com/office/drawing/2014/main" id="{C56B765A-0337-ADB8-0ABA-FC4884B271B7}"/>
              </a:ext>
            </a:extLst>
          </p:cNvPr>
          <p:cNvSpPr txBox="1"/>
          <p:nvPr/>
        </p:nvSpPr>
        <p:spPr>
          <a:xfrm>
            <a:off x="127820" y="3798922"/>
            <a:ext cx="6764593" cy="1477328"/>
          </a:xfrm>
          <a:prstGeom prst="rect">
            <a:avLst/>
          </a:prstGeom>
          <a:noFill/>
        </p:spPr>
        <p:txBody>
          <a:bodyPr wrap="square">
            <a:spAutoFit/>
          </a:bodyPr>
          <a:lstStyle/>
          <a:p>
            <a:pPr marL="285750" indent="-285750">
              <a:buFont typeface="Wingdings" panose="05000000000000000000" pitchFamily="2" charset="2"/>
              <a:buChar char="Ø"/>
            </a:pPr>
            <a:r>
              <a:rPr lang="en-US" dirty="0">
                <a:latin typeface="Amasis MT Pro Medium" panose="02040604050005020304" pitchFamily="18" charset="0"/>
              </a:rPr>
              <a:t>What is the distribution of listing prices?</a:t>
            </a:r>
          </a:p>
          <a:p>
            <a:pPr marL="285750" indent="-285750" algn="just">
              <a:buFont typeface="Wingdings" panose="05000000000000000000" pitchFamily="2" charset="2"/>
              <a:buChar char="Ø"/>
            </a:pPr>
            <a:r>
              <a:rPr lang="en-US" dirty="0">
                <a:latin typeface="Amasis MT Pro Medium" panose="02040604050005020304" pitchFamily="18" charset="0"/>
              </a:rPr>
              <a:t>How are the different room types distributed?</a:t>
            </a:r>
          </a:p>
          <a:p>
            <a:pPr marL="285750" indent="-285750">
              <a:buFont typeface="Wingdings" panose="05000000000000000000" pitchFamily="2" charset="2"/>
              <a:buChar char="Ø"/>
            </a:pPr>
            <a:r>
              <a:rPr lang="en-US" dirty="0">
                <a:latin typeface="Amasis MT Pro Medium" panose="02040604050005020304" pitchFamily="18" charset="0"/>
              </a:rPr>
              <a:t>How are listings distributed across different neighborhoods?</a:t>
            </a:r>
          </a:p>
          <a:p>
            <a:pPr marL="285750" indent="-285750" algn="just">
              <a:buFont typeface="Wingdings" panose="05000000000000000000" pitchFamily="2" charset="2"/>
              <a:buChar char="Ø"/>
            </a:pPr>
            <a:r>
              <a:rPr lang="en-US" dirty="0">
                <a:latin typeface="Amasis MT Pro Medium" panose="02040604050005020304" pitchFamily="18" charset="0"/>
              </a:rPr>
              <a:t>Relationship between price and room type</a:t>
            </a:r>
          </a:p>
          <a:p>
            <a:pPr marL="285750" indent="-285750">
              <a:buFont typeface="Wingdings" panose="05000000000000000000" pitchFamily="2" charset="2"/>
              <a:buChar char="Ø"/>
            </a:pPr>
            <a:endParaRPr lang="en-US" dirty="0"/>
          </a:p>
        </p:txBody>
      </p:sp>
      <p:sp>
        <p:nvSpPr>
          <p:cNvPr id="12" name="Rectangle: Rounded Corners 11">
            <a:extLst>
              <a:ext uri="{FF2B5EF4-FFF2-40B4-BE49-F238E27FC236}">
                <a16:creationId xmlns:a16="http://schemas.microsoft.com/office/drawing/2014/main" id="{D3C7DB83-BDBB-8A7C-E0C4-E598B222ACEB}"/>
              </a:ext>
            </a:extLst>
          </p:cNvPr>
          <p:cNvSpPr/>
          <p:nvPr/>
        </p:nvSpPr>
        <p:spPr>
          <a:xfrm>
            <a:off x="8622888" y="4036141"/>
            <a:ext cx="3441292" cy="1002890"/>
          </a:xfrm>
          <a:prstGeom prst="roundRect">
            <a:avLst/>
          </a:prstGeom>
          <a:blipFill dpi="0" rotWithShape="1">
            <a:blip r:embed="rId3">
              <a:extLst>
                <a:ext uri="{28A0092B-C50C-407E-A947-70E740481C1C}">
                  <a14:useLocalDpi xmlns:a14="http://schemas.microsoft.com/office/drawing/2010/main" val="0"/>
                </a:ext>
              </a:extLst>
            </a:blip>
            <a:srcRect/>
            <a:stretch>
              <a:fillRect/>
            </a:stretch>
          </a:blip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a:extLst>
              <a:ext uri="{FF2B5EF4-FFF2-40B4-BE49-F238E27FC236}">
                <a16:creationId xmlns:a16="http://schemas.microsoft.com/office/drawing/2014/main" id="{79CCE068-0B34-CA89-EFE0-B8DDC611C734}"/>
              </a:ext>
            </a:extLst>
          </p:cNvPr>
          <p:cNvPicPr>
            <a:picLocks noChangeAspect="1"/>
          </p:cNvPicPr>
          <p:nvPr/>
        </p:nvPicPr>
        <p:blipFill>
          <a:blip r:embed="rId4"/>
          <a:stretch>
            <a:fillRect/>
          </a:stretch>
        </p:blipFill>
        <p:spPr>
          <a:xfrm>
            <a:off x="127820" y="1459842"/>
            <a:ext cx="3411793" cy="162362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17" name="Picture 16">
            <a:extLst>
              <a:ext uri="{FF2B5EF4-FFF2-40B4-BE49-F238E27FC236}">
                <a16:creationId xmlns:a16="http://schemas.microsoft.com/office/drawing/2014/main" id="{01BFA250-92A9-7854-CFFA-40328E7C8575}"/>
              </a:ext>
            </a:extLst>
          </p:cNvPr>
          <p:cNvPicPr>
            <a:picLocks noChangeAspect="1"/>
          </p:cNvPicPr>
          <p:nvPr/>
        </p:nvPicPr>
        <p:blipFill>
          <a:blip r:embed="rId5"/>
          <a:stretch>
            <a:fillRect/>
          </a:stretch>
        </p:blipFill>
        <p:spPr>
          <a:xfrm>
            <a:off x="3334409" y="5377623"/>
            <a:ext cx="5019648" cy="1343212"/>
          </a:xfrm>
          <a:prstGeom prst="rect">
            <a:avLst/>
          </a:prstGeom>
        </p:spPr>
      </p:pic>
    </p:spTree>
    <p:extLst>
      <p:ext uri="{BB962C8B-B14F-4D97-AF65-F5344CB8AC3E}">
        <p14:creationId xmlns:p14="http://schemas.microsoft.com/office/powerpoint/2010/main" val="782816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8CA4666-66C6-345B-79EB-4B2ADBABD8A5}"/>
              </a:ext>
            </a:extLst>
          </p:cNvPr>
          <p:cNvPicPr>
            <a:picLocks noChangeAspect="1"/>
          </p:cNvPicPr>
          <p:nvPr/>
        </p:nvPicPr>
        <p:blipFill>
          <a:blip r:embed="rId2"/>
          <a:srcRect l="2516" t="8248" b="22681"/>
          <a:stretch/>
        </p:blipFill>
        <p:spPr>
          <a:xfrm>
            <a:off x="0" y="0"/>
            <a:ext cx="12192000" cy="658761"/>
          </a:xfrm>
          <a:prstGeom prst="rect">
            <a:avLst/>
          </a:prstGeom>
        </p:spPr>
      </p:pic>
      <p:pic>
        <p:nvPicPr>
          <p:cNvPr id="8" name="Picture 7">
            <a:extLst>
              <a:ext uri="{FF2B5EF4-FFF2-40B4-BE49-F238E27FC236}">
                <a16:creationId xmlns:a16="http://schemas.microsoft.com/office/drawing/2014/main" id="{0BD14345-E21B-D5A3-D54D-A2F24C2AC22B}"/>
              </a:ext>
            </a:extLst>
          </p:cNvPr>
          <p:cNvPicPr>
            <a:picLocks noChangeAspect="1"/>
          </p:cNvPicPr>
          <p:nvPr/>
        </p:nvPicPr>
        <p:blipFill>
          <a:blip r:embed="rId3"/>
          <a:srcRect l="3408" r="3590"/>
          <a:stretch/>
        </p:blipFill>
        <p:spPr>
          <a:xfrm>
            <a:off x="176982" y="1245319"/>
            <a:ext cx="9753600" cy="3198862"/>
          </a:xfrm>
          <a:prstGeom prst="rect">
            <a:avLst/>
          </a:prstGeom>
        </p:spPr>
      </p:pic>
      <p:sp>
        <p:nvSpPr>
          <p:cNvPr id="9" name="TextBox 8">
            <a:extLst>
              <a:ext uri="{FF2B5EF4-FFF2-40B4-BE49-F238E27FC236}">
                <a16:creationId xmlns:a16="http://schemas.microsoft.com/office/drawing/2014/main" id="{B91D5A7C-ADF0-D61A-797E-F2E058FE54B4}"/>
              </a:ext>
            </a:extLst>
          </p:cNvPr>
          <p:cNvSpPr txBox="1"/>
          <p:nvPr/>
        </p:nvSpPr>
        <p:spPr>
          <a:xfrm>
            <a:off x="-88489" y="4703061"/>
            <a:ext cx="12280489" cy="641201"/>
          </a:xfrm>
          <a:prstGeom prst="rect">
            <a:avLst/>
          </a:prstGeom>
          <a:solidFill>
            <a:schemeClr val="bg1">
              <a:lumMod val="95000"/>
            </a:schemeClr>
          </a:solidFill>
          <a:ln>
            <a:solidFill>
              <a:schemeClr val="bg1">
                <a:lumMod val="95000"/>
              </a:schemeClr>
            </a:solidFill>
          </a:ln>
        </p:spPr>
        <p:txBody>
          <a:bodyPr wrap="square" rtlCol="0">
            <a:spAutoFit/>
          </a:bodyPr>
          <a:lstStyle/>
          <a:p>
            <a:pPr marL="285750" indent="-285750" algn="just">
              <a:lnSpc>
                <a:spcPts val="1425"/>
              </a:lnSpc>
              <a:buFont typeface="Wingdings" panose="05000000000000000000" pitchFamily="2" charset="2"/>
              <a:buChar char="Ø"/>
            </a:pPr>
            <a:r>
              <a:rPr lang="en-US" b="0" dirty="0">
                <a:effectLst/>
                <a:latin typeface="Amasis MT Pro Medium" panose="02040604050005020304" pitchFamily="18" charset="0"/>
              </a:rPr>
              <a:t>The price histogram shows the even distribution of listing price ranges across different prices. </a:t>
            </a:r>
          </a:p>
          <a:p>
            <a:pPr marL="285750" indent="-285750" algn="just">
              <a:lnSpc>
                <a:spcPts val="1425"/>
              </a:lnSpc>
              <a:buFont typeface="Wingdings" panose="05000000000000000000" pitchFamily="2" charset="2"/>
              <a:buChar char="Ø"/>
            </a:pPr>
            <a:r>
              <a:rPr lang="en-US" b="0" dirty="0">
                <a:effectLst/>
                <a:latin typeface="Amasis MT Pro Medium" panose="02040604050005020304" pitchFamily="18" charset="0"/>
              </a:rPr>
              <a:t>There is a specific consideration of listing price in any particular price range</a:t>
            </a:r>
          </a:p>
          <a:p>
            <a:pPr marL="285750" indent="-285750" algn="just">
              <a:lnSpc>
                <a:spcPts val="1425"/>
              </a:lnSpc>
              <a:buFont typeface="Wingdings" panose="05000000000000000000" pitchFamily="2" charset="2"/>
              <a:buChar char="Ø"/>
            </a:pPr>
            <a:r>
              <a:rPr lang="en-US" b="0" dirty="0">
                <a:effectLst/>
                <a:latin typeface="Amasis MT Pro Medium" panose="02040604050005020304" pitchFamily="18" charset="0"/>
              </a:rPr>
              <a:t>The KDE line helps us to visualize the graph more effectively</a:t>
            </a:r>
          </a:p>
        </p:txBody>
      </p:sp>
      <p:sp>
        <p:nvSpPr>
          <p:cNvPr id="10" name="TextBox 9">
            <a:extLst>
              <a:ext uri="{FF2B5EF4-FFF2-40B4-BE49-F238E27FC236}">
                <a16:creationId xmlns:a16="http://schemas.microsoft.com/office/drawing/2014/main" id="{6A54A066-452F-F993-F959-E7CB67FD2407}"/>
              </a:ext>
            </a:extLst>
          </p:cNvPr>
          <p:cNvSpPr txBox="1"/>
          <p:nvPr/>
        </p:nvSpPr>
        <p:spPr>
          <a:xfrm>
            <a:off x="0" y="863698"/>
            <a:ext cx="12192000" cy="369332"/>
          </a:xfrm>
          <a:prstGeom prst="rect">
            <a:avLst/>
          </a:prstGeom>
          <a:solidFill>
            <a:schemeClr val="bg1">
              <a:lumMod val="95000"/>
            </a:schemeClr>
          </a:solidFill>
        </p:spPr>
        <p:txBody>
          <a:bodyPr wrap="square" rtlCol="0">
            <a:spAutoFit/>
          </a:bodyPr>
          <a:lstStyle/>
          <a:p>
            <a:r>
              <a:rPr lang="en-US" b="1" dirty="0">
                <a:solidFill>
                  <a:srgbClr val="FF0000"/>
                </a:solidFill>
              </a:rPr>
              <a:t>What is the distribution of listing prices?</a:t>
            </a:r>
          </a:p>
        </p:txBody>
      </p:sp>
      <p:pic>
        <p:nvPicPr>
          <p:cNvPr id="11" name="Picture 10">
            <a:extLst>
              <a:ext uri="{FF2B5EF4-FFF2-40B4-BE49-F238E27FC236}">
                <a16:creationId xmlns:a16="http://schemas.microsoft.com/office/drawing/2014/main" id="{C97286F1-7AA9-5CC1-12F3-B5BE126637FC}"/>
              </a:ext>
            </a:extLst>
          </p:cNvPr>
          <p:cNvPicPr>
            <a:picLocks noChangeAspect="1"/>
          </p:cNvPicPr>
          <p:nvPr/>
        </p:nvPicPr>
        <p:blipFill>
          <a:blip r:embed="rId4"/>
          <a:stretch>
            <a:fillRect/>
          </a:stretch>
        </p:blipFill>
        <p:spPr>
          <a:xfrm>
            <a:off x="3334409" y="5377623"/>
            <a:ext cx="5019648" cy="1343212"/>
          </a:xfrm>
          <a:prstGeom prst="rect">
            <a:avLst/>
          </a:prstGeom>
        </p:spPr>
      </p:pic>
    </p:spTree>
    <p:extLst>
      <p:ext uri="{BB962C8B-B14F-4D97-AF65-F5344CB8AC3E}">
        <p14:creationId xmlns:p14="http://schemas.microsoft.com/office/powerpoint/2010/main" val="3466450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56292A4-223A-C1F9-3C7E-591F74E3B6C1}"/>
              </a:ext>
            </a:extLst>
          </p:cNvPr>
          <p:cNvPicPr>
            <a:picLocks noChangeAspect="1"/>
          </p:cNvPicPr>
          <p:nvPr/>
        </p:nvPicPr>
        <p:blipFill>
          <a:blip r:embed="rId2"/>
          <a:stretch>
            <a:fillRect/>
          </a:stretch>
        </p:blipFill>
        <p:spPr>
          <a:xfrm>
            <a:off x="3334409" y="5377623"/>
            <a:ext cx="5019648" cy="1343212"/>
          </a:xfrm>
          <a:prstGeom prst="rect">
            <a:avLst/>
          </a:prstGeom>
        </p:spPr>
      </p:pic>
      <p:sp>
        <p:nvSpPr>
          <p:cNvPr id="5" name="TextBox 4">
            <a:extLst>
              <a:ext uri="{FF2B5EF4-FFF2-40B4-BE49-F238E27FC236}">
                <a16:creationId xmlns:a16="http://schemas.microsoft.com/office/drawing/2014/main" id="{432BCC0B-1C38-987C-C9DD-71686C224C92}"/>
              </a:ext>
            </a:extLst>
          </p:cNvPr>
          <p:cNvSpPr txBox="1"/>
          <p:nvPr/>
        </p:nvSpPr>
        <p:spPr>
          <a:xfrm>
            <a:off x="0" y="863698"/>
            <a:ext cx="12192000" cy="369332"/>
          </a:xfrm>
          <a:prstGeom prst="rect">
            <a:avLst/>
          </a:prstGeom>
          <a:solidFill>
            <a:schemeClr val="bg1">
              <a:lumMod val="95000"/>
            </a:schemeClr>
          </a:solidFill>
        </p:spPr>
        <p:txBody>
          <a:bodyPr wrap="square" rtlCol="0">
            <a:spAutoFit/>
          </a:bodyPr>
          <a:lstStyle/>
          <a:p>
            <a:r>
              <a:rPr lang="en-US" b="1" dirty="0">
                <a:solidFill>
                  <a:srgbClr val="FF0000"/>
                </a:solidFill>
              </a:rPr>
              <a:t>How are the different room types distributed?</a:t>
            </a:r>
          </a:p>
        </p:txBody>
      </p:sp>
      <p:pic>
        <p:nvPicPr>
          <p:cNvPr id="6" name="Picture 5">
            <a:extLst>
              <a:ext uri="{FF2B5EF4-FFF2-40B4-BE49-F238E27FC236}">
                <a16:creationId xmlns:a16="http://schemas.microsoft.com/office/drawing/2014/main" id="{D7772A3E-4819-CE65-FCEC-59E1B48AAB45}"/>
              </a:ext>
            </a:extLst>
          </p:cNvPr>
          <p:cNvPicPr>
            <a:picLocks noChangeAspect="1"/>
          </p:cNvPicPr>
          <p:nvPr/>
        </p:nvPicPr>
        <p:blipFill>
          <a:blip r:embed="rId3"/>
          <a:srcRect l="2516" t="8248" b="22681"/>
          <a:stretch/>
        </p:blipFill>
        <p:spPr>
          <a:xfrm>
            <a:off x="0" y="0"/>
            <a:ext cx="12192000" cy="658761"/>
          </a:xfrm>
          <a:prstGeom prst="rect">
            <a:avLst/>
          </a:prstGeom>
        </p:spPr>
      </p:pic>
      <p:pic>
        <p:nvPicPr>
          <p:cNvPr id="8" name="Picture 7">
            <a:extLst>
              <a:ext uri="{FF2B5EF4-FFF2-40B4-BE49-F238E27FC236}">
                <a16:creationId xmlns:a16="http://schemas.microsoft.com/office/drawing/2014/main" id="{87BE0CEE-2BCA-3ED4-25E7-0594035F08A4}"/>
              </a:ext>
            </a:extLst>
          </p:cNvPr>
          <p:cNvPicPr>
            <a:picLocks noChangeAspect="1"/>
          </p:cNvPicPr>
          <p:nvPr/>
        </p:nvPicPr>
        <p:blipFill>
          <a:blip r:embed="rId4"/>
          <a:stretch>
            <a:fillRect/>
          </a:stretch>
        </p:blipFill>
        <p:spPr>
          <a:xfrm>
            <a:off x="108155" y="1233030"/>
            <a:ext cx="8403451" cy="3174369"/>
          </a:xfrm>
          <a:prstGeom prst="rect">
            <a:avLst/>
          </a:prstGeom>
        </p:spPr>
      </p:pic>
      <p:sp>
        <p:nvSpPr>
          <p:cNvPr id="9" name="TextBox 8">
            <a:extLst>
              <a:ext uri="{FF2B5EF4-FFF2-40B4-BE49-F238E27FC236}">
                <a16:creationId xmlns:a16="http://schemas.microsoft.com/office/drawing/2014/main" id="{9F84E4D7-369D-2A46-2263-4EAD7AEB5BA5}"/>
              </a:ext>
            </a:extLst>
          </p:cNvPr>
          <p:cNvSpPr txBox="1"/>
          <p:nvPr/>
        </p:nvSpPr>
        <p:spPr>
          <a:xfrm>
            <a:off x="0" y="4569345"/>
            <a:ext cx="12192000" cy="646331"/>
          </a:xfrm>
          <a:prstGeom prst="rect">
            <a:avLst/>
          </a:prstGeom>
          <a:solidFill>
            <a:schemeClr val="bg1">
              <a:lumMod val="95000"/>
            </a:schemeClr>
          </a:solidFill>
        </p:spPr>
        <p:txBody>
          <a:bodyPr wrap="square" rtlCol="0">
            <a:spAutoFit/>
          </a:bodyPr>
          <a:lstStyle/>
          <a:p>
            <a:r>
              <a:rPr lang="en-US" b="0" i="0" dirty="0">
                <a:effectLst/>
                <a:latin typeface="Amasis MT Pro Medium" panose="02040604050005020304" pitchFamily="18" charset="0"/>
              </a:rPr>
              <a:t>According to the distribution, more people like to book an apartment room type. And the second preference is a private room. Shared rooms and hotel rooms are significantly less preferred.</a:t>
            </a:r>
            <a:endParaRPr lang="en-US" dirty="0">
              <a:latin typeface="Amasis MT Pro Medium" panose="02040604050005020304" pitchFamily="18" charset="0"/>
            </a:endParaRPr>
          </a:p>
        </p:txBody>
      </p:sp>
    </p:spTree>
    <p:extLst>
      <p:ext uri="{BB962C8B-B14F-4D97-AF65-F5344CB8AC3E}">
        <p14:creationId xmlns:p14="http://schemas.microsoft.com/office/powerpoint/2010/main" val="3988934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C23E2C-66DA-EC8D-B546-5D720DAA2C5D}"/>
              </a:ext>
            </a:extLst>
          </p:cNvPr>
          <p:cNvPicPr>
            <a:picLocks noChangeAspect="1"/>
          </p:cNvPicPr>
          <p:nvPr/>
        </p:nvPicPr>
        <p:blipFill>
          <a:blip r:embed="rId2"/>
          <a:srcRect l="2516" t="8248" b="22681"/>
          <a:stretch/>
        </p:blipFill>
        <p:spPr>
          <a:xfrm>
            <a:off x="0" y="0"/>
            <a:ext cx="12192000" cy="658761"/>
          </a:xfrm>
          <a:prstGeom prst="rect">
            <a:avLst/>
          </a:prstGeom>
        </p:spPr>
      </p:pic>
      <p:sp>
        <p:nvSpPr>
          <p:cNvPr id="5" name="TextBox 4">
            <a:extLst>
              <a:ext uri="{FF2B5EF4-FFF2-40B4-BE49-F238E27FC236}">
                <a16:creationId xmlns:a16="http://schemas.microsoft.com/office/drawing/2014/main" id="{DC3456CD-52FE-167C-9902-55D3C913BD47}"/>
              </a:ext>
            </a:extLst>
          </p:cNvPr>
          <p:cNvSpPr txBox="1"/>
          <p:nvPr/>
        </p:nvSpPr>
        <p:spPr>
          <a:xfrm>
            <a:off x="0" y="863698"/>
            <a:ext cx="12192000" cy="369332"/>
          </a:xfrm>
          <a:prstGeom prst="rect">
            <a:avLst/>
          </a:prstGeom>
          <a:solidFill>
            <a:schemeClr val="bg1">
              <a:lumMod val="95000"/>
            </a:schemeClr>
          </a:solidFill>
        </p:spPr>
        <p:txBody>
          <a:bodyPr wrap="square" rtlCol="0">
            <a:spAutoFit/>
          </a:bodyPr>
          <a:lstStyle/>
          <a:p>
            <a:r>
              <a:rPr lang="en-US" b="1" dirty="0">
                <a:solidFill>
                  <a:srgbClr val="FF0000"/>
                </a:solidFill>
              </a:rPr>
              <a:t>How are listings distributed across different neighborhoods?</a:t>
            </a:r>
          </a:p>
        </p:txBody>
      </p:sp>
      <p:pic>
        <p:nvPicPr>
          <p:cNvPr id="6" name="Picture 5">
            <a:extLst>
              <a:ext uri="{FF2B5EF4-FFF2-40B4-BE49-F238E27FC236}">
                <a16:creationId xmlns:a16="http://schemas.microsoft.com/office/drawing/2014/main" id="{801E58D0-3A1E-8762-A446-9B54AA6505EC}"/>
              </a:ext>
            </a:extLst>
          </p:cNvPr>
          <p:cNvPicPr>
            <a:picLocks noChangeAspect="1"/>
          </p:cNvPicPr>
          <p:nvPr/>
        </p:nvPicPr>
        <p:blipFill>
          <a:blip r:embed="rId3"/>
          <a:stretch>
            <a:fillRect/>
          </a:stretch>
        </p:blipFill>
        <p:spPr>
          <a:xfrm>
            <a:off x="3334409" y="5377623"/>
            <a:ext cx="5019648" cy="1343212"/>
          </a:xfrm>
          <a:prstGeom prst="rect">
            <a:avLst/>
          </a:prstGeom>
        </p:spPr>
      </p:pic>
      <p:sp>
        <p:nvSpPr>
          <p:cNvPr id="9" name="TextBox 8">
            <a:extLst>
              <a:ext uri="{FF2B5EF4-FFF2-40B4-BE49-F238E27FC236}">
                <a16:creationId xmlns:a16="http://schemas.microsoft.com/office/drawing/2014/main" id="{E2F41D11-CC64-1196-849C-01ED633BC1A0}"/>
              </a:ext>
            </a:extLst>
          </p:cNvPr>
          <p:cNvSpPr txBox="1"/>
          <p:nvPr/>
        </p:nvSpPr>
        <p:spPr>
          <a:xfrm>
            <a:off x="0" y="4497340"/>
            <a:ext cx="12192000" cy="923330"/>
          </a:xfrm>
          <a:prstGeom prst="rect">
            <a:avLst/>
          </a:prstGeom>
          <a:solidFill>
            <a:schemeClr val="bg1">
              <a:lumMod val="95000"/>
            </a:schemeClr>
          </a:solidFill>
        </p:spPr>
        <p:txBody>
          <a:bodyPr wrap="square" rtlCol="0">
            <a:spAutoFit/>
          </a:bodyPr>
          <a:lstStyle/>
          <a:p>
            <a:r>
              <a:rPr lang="en-US" dirty="0">
                <a:latin typeface="Amasis MT Pro Medium" panose="02040604050005020304" pitchFamily="18" charset="0"/>
              </a:rPr>
              <a:t>This horizontal bar chart shows the number of entries (or items) distributed across different neighborhoods in a city. Each bar represents a neighborhood, and the length of the bar shows how many times that neighborhood appears in the dataset.</a:t>
            </a:r>
          </a:p>
        </p:txBody>
      </p:sp>
      <p:pic>
        <p:nvPicPr>
          <p:cNvPr id="11" name="Picture 10">
            <a:extLst>
              <a:ext uri="{FF2B5EF4-FFF2-40B4-BE49-F238E27FC236}">
                <a16:creationId xmlns:a16="http://schemas.microsoft.com/office/drawing/2014/main" id="{C9E0925C-F27B-ED0B-55BA-B651E882BD2D}"/>
              </a:ext>
            </a:extLst>
          </p:cNvPr>
          <p:cNvPicPr>
            <a:picLocks noChangeAspect="1"/>
          </p:cNvPicPr>
          <p:nvPr/>
        </p:nvPicPr>
        <p:blipFill>
          <a:blip r:embed="rId4"/>
          <a:stretch>
            <a:fillRect/>
          </a:stretch>
        </p:blipFill>
        <p:spPr>
          <a:xfrm>
            <a:off x="1" y="1233030"/>
            <a:ext cx="10198144" cy="3191486"/>
          </a:xfrm>
          <a:prstGeom prst="rect">
            <a:avLst/>
          </a:prstGeom>
        </p:spPr>
      </p:pic>
    </p:spTree>
    <p:extLst>
      <p:ext uri="{BB962C8B-B14F-4D97-AF65-F5344CB8AC3E}">
        <p14:creationId xmlns:p14="http://schemas.microsoft.com/office/powerpoint/2010/main" val="2438596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349DD4A-9D7B-BC49-CC4E-690B30F4A95F}"/>
              </a:ext>
            </a:extLst>
          </p:cNvPr>
          <p:cNvPicPr>
            <a:picLocks noChangeAspect="1"/>
          </p:cNvPicPr>
          <p:nvPr/>
        </p:nvPicPr>
        <p:blipFill>
          <a:blip r:embed="rId2"/>
          <a:srcRect l="2516" t="8248" b="22681"/>
          <a:stretch/>
        </p:blipFill>
        <p:spPr>
          <a:xfrm>
            <a:off x="0" y="0"/>
            <a:ext cx="12192000" cy="658761"/>
          </a:xfrm>
          <a:prstGeom prst="rect">
            <a:avLst/>
          </a:prstGeom>
        </p:spPr>
      </p:pic>
      <p:sp>
        <p:nvSpPr>
          <p:cNvPr id="7" name="TextBox 6">
            <a:extLst>
              <a:ext uri="{FF2B5EF4-FFF2-40B4-BE49-F238E27FC236}">
                <a16:creationId xmlns:a16="http://schemas.microsoft.com/office/drawing/2014/main" id="{1F38A64F-D461-E7BB-14D1-9AC5B065BB09}"/>
              </a:ext>
            </a:extLst>
          </p:cNvPr>
          <p:cNvSpPr txBox="1"/>
          <p:nvPr/>
        </p:nvSpPr>
        <p:spPr>
          <a:xfrm>
            <a:off x="0" y="863698"/>
            <a:ext cx="12192000" cy="369332"/>
          </a:xfrm>
          <a:prstGeom prst="rect">
            <a:avLst/>
          </a:prstGeom>
          <a:solidFill>
            <a:schemeClr val="bg1">
              <a:lumMod val="95000"/>
            </a:schemeClr>
          </a:solidFill>
        </p:spPr>
        <p:txBody>
          <a:bodyPr wrap="square" rtlCol="0">
            <a:spAutoFit/>
          </a:bodyPr>
          <a:lstStyle/>
          <a:p>
            <a:r>
              <a:rPr lang="en-US" b="1" dirty="0">
                <a:solidFill>
                  <a:srgbClr val="FF0000"/>
                </a:solidFill>
              </a:rPr>
              <a:t>Relationship between price and room type?</a:t>
            </a:r>
          </a:p>
        </p:txBody>
      </p:sp>
      <p:pic>
        <p:nvPicPr>
          <p:cNvPr id="10" name="Picture 9">
            <a:extLst>
              <a:ext uri="{FF2B5EF4-FFF2-40B4-BE49-F238E27FC236}">
                <a16:creationId xmlns:a16="http://schemas.microsoft.com/office/drawing/2014/main" id="{10988E4C-AA9C-2D6A-5C34-5F3BFC6F0EE1}"/>
              </a:ext>
            </a:extLst>
          </p:cNvPr>
          <p:cNvPicPr>
            <a:picLocks noChangeAspect="1"/>
          </p:cNvPicPr>
          <p:nvPr/>
        </p:nvPicPr>
        <p:blipFill>
          <a:blip r:embed="rId3"/>
          <a:stretch>
            <a:fillRect/>
          </a:stretch>
        </p:blipFill>
        <p:spPr>
          <a:xfrm>
            <a:off x="346067" y="1210625"/>
            <a:ext cx="9564850" cy="2997804"/>
          </a:xfrm>
          <a:prstGeom prst="rect">
            <a:avLst/>
          </a:prstGeom>
        </p:spPr>
      </p:pic>
      <p:sp>
        <p:nvSpPr>
          <p:cNvPr id="11" name="TextBox 10">
            <a:extLst>
              <a:ext uri="{FF2B5EF4-FFF2-40B4-BE49-F238E27FC236}">
                <a16:creationId xmlns:a16="http://schemas.microsoft.com/office/drawing/2014/main" id="{51857F6B-F9AD-E309-E48B-44D7FE01C743}"/>
              </a:ext>
            </a:extLst>
          </p:cNvPr>
          <p:cNvSpPr txBox="1"/>
          <p:nvPr/>
        </p:nvSpPr>
        <p:spPr>
          <a:xfrm>
            <a:off x="39329" y="4208429"/>
            <a:ext cx="12113342" cy="1569660"/>
          </a:xfrm>
          <a:prstGeom prst="rect">
            <a:avLst/>
          </a:prstGeom>
          <a:solidFill>
            <a:schemeClr val="bg1">
              <a:lumMod val="95000"/>
            </a:schemeClr>
          </a:solidFill>
        </p:spPr>
        <p:txBody>
          <a:bodyPr wrap="square" rtlCol="0">
            <a:spAutoFit/>
          </a:bodyPr>
          <a:lstStyle/>
          <a:p>
            <a:pPr marL="285750" indent="-285750">
              <a:buFont typeface="Wingdings" panose="05000000000000000000" pitchFamily="2" charset="2"/>
              <a:buChar char="Ø"/>
            </a:pPr>
            <a:r>
              <a:rPr lang="en-US" sz="1600" dirty="0">
                <a:latin typeface="Amasis MT Pro Medium" panose="02040604050005020304" pitchFamily="18" charset="0"/>
              </a:rPr>
              <a:t>All room types have a </a:t>
            </a:r>
            <a:r>
              <a:rPr lang="en-US" sz="1600" b="1" dirty="0">
                <a:latin typeface="Amasis MT Pro Medium" panose="02040604050005020304" pitchFamily="18" charset="0"/>
              </a:rPr>
              <a:t>broad price distribution</a:t>
            </a:r>
            <a:r>
              <a:rPr lang="en-US" sz="1600" dirty="0">
                <a:latin typeface="Amasis MT Pro Medium" panose="02040604050005020304" pitchFamily="18" charset="0"/>
              </a:rPr>
              <a:t>, roughly from $50 to $1200</a:t>
            </a:r>
          </a:p>
          <a:p>
            <a:pPr marL="285750" indent="-285750">
              <a:buFont typeface="Wingdings" panose="05000000000000000000" pitchFamily="2" charset="2"/>
              <a:buChar char="Ø"/>
            </a:pPr>
            <a:r>
              <a:rPr kumimoji="0" lang="en-US" altLang="en-US" sz="1600" b="0" i="0" u="none" strike="noStrike" cap="none" normalizeH="0" baseline="0" dirty="0">
                <a:ln>
                  <a:noFill/>
                </a:ln>
                <a:solidFill>
                  <a:schemeClr val="tx1"/>
                </a:solidFill>
                <a:effectLst/>
                <a:latin typeface="Amasis MT Pro Medium" panose="02040604050005020304" pitchFamily="18" charset="0"/>
              </a:rPr>
              <a:t>The median price is around </a:t>
            </a:r>
            <a:r>
              <a:rPr kumimoji="0" lang="en-US" altLang="en-US" sz="1600" b="1" i="0" u="none" strike="noStrike" cap="none" normalizeH="0" baseline="0" dirty="0">
                <a:ln>
                  <a:noFill/>
                </a:ln>
                <a:solidFill>
                  <a:schemeClr val="tx1"/>
                </a:solidFill>
                <a:effectLst/>
                <a:latin typeface="Amasis MT Pro Medium" panose="02040604050005020304" pitchFamily="18" charset="0"/>
              </a:rPr>
              <a:t>$620–650</a:t>
            </a:r>
            <a:r>
              <a:rPr kumimoji="0" lang="en-US" altLang="en-US" sz="1600" b="0" i="0" u="none" strike="noStrike" cap="none" normalizeH="0" baseline="0" dirty="0">
                <a:ln>
                  <a:noFill/>
                </a:ln>
                <a:solidFill>
                  <a:schemeClr val="tx1"/>
                </a:solidFill>
                <a:effectLst/>
                <a:latin typeface="Amasis MT Pro Medium" panose="02040604050005020304" pitchFamily="18" charset="0"/>
              </a:rPr>
              <a:t> for all room types.</a:t>
            </a:r>
          </a:p>
          <a:p>
            <a:pPr marL="285750" indent="-285750">
              <a:buFont typeface="Wingdings" panose="05000000000000000000" pitchFamily="2" charset="2"/>
              <a:buChar char="Ø"/>
            </a:pPr>
            <a:r>
              <a:rPr lang="en-US" sz="1600" dirty="0">
                <a:latin typeface="Amasis MT Pro Medium" panose="02040604050005020304" pitchFamily="18" charset="0"/>
              </a:rPr>
              <a:t>Surprisingly, </a:t>
            </a:r>
            <a:r>
              <a:rPr lang="en-US" sz="1600" b="1" dirty="0">
                <a:latin typeface="Amasis MT Pro Medium" panose="02040604050005020304" pitchFamily="18" charset="0"/>
              </a:rPr>
              <a:t>Shared rooms</a:t>
            </a:r>
            <a:r>
              <a:rPr lang="en-US" sz="1600" dirty="0">
                <a:latin typeface="Amasis MT Pro Medium" panose="02040604050005020304" pitchFamily="18" charset="0"/>
              </a:rPr>
              <a:t> have similar price ranges and medians as </a:t>
            </a:r>
            <a:r>
              <a:rPr lang="en-US" sz="1600" b="1" dirty="0">
                <a:latin typeface="Amasis MT Pro Medium" panose="02040604050005020304" pitchFamily="18" charset="0"/>
              </a:rPr>
              <a:t>Private rooms</a:t>
            </a:r>
            <a:r>
              <a:rPr lang="en-US" sz="1600" dirty="0">
                <a:latin typeface="Amasis MT Pro Medium" panose="02040604050005020304" pitchFamily="18" charset="0"/>
              </a:rPr>
              <a:t> and even </a:t>
            </a:r>
            <a:r>
              <a:rPr lang="en-US" sz="1600" b="1" dirty="0">
                <a:latin typeface="Amasis MT Pro Medium" panose="02040604050005020304" pitchFamily="18" charset="0"/>
              </a:rPr>
              <a:t>Entire apartments</a:t>
            </a:r>
            <a:r>
              <a:rPr lang="en-US" sz="1600" dirty="0">
                <a:latin typeface="Amasis MT Pro Medium" panose="02040604050005020304" pitchFamily="18" charset="0"/>
              </a:rPr>
              <a:t> — this could suggest pricing inconsistencies or anomalies in the dataset.</a:t>
            </a:r>
          </a:p>
          <a:p>
            <a:pPr marL="285750" indent="-285750">
              <a:buFont typeface="Wingdings" panose="05000000000000000000" pitchFamily="2" charset="2"/>
              <a:buChar char="Ø"/>
            </a:pPr>
            <a:r>
              <a:rPr lang="en-US" sz="1600" dirty="0">
                <a:latin typeface="Amasis MT Pro Medium" panose="02040604050005020304" pitchFamily="18" charset="0"/>
              </a:rPr>
              <a:t>Surprisingly, </a:t>
            </a:r>
            <a:r>
              <a:rPr lang="en-US" sz="1600" b="1" dirty="0">
                <a:latin typeface="Amasis MT Pro Medium" panose="02040604050005020304" pitchFamily="18" charset="0"/>
              </a:rPr>
              <a:t>Shared rooms</a:t>
            </a:r>
            <a:r>
              <a:rPr lang="en-US" sz="1600" dirty="0">
                <a:latin typeface="Amasis MT Pro Medium" panose="02040604050005020304" pitchFamily="18" charset="0"/>
              </a:rPr>
              <a:t> have similar price ranges and medians as </a:t>
            </a:r>
            <a:r>
              <a:rPr lang="en-US" sz="1600" b="1" dirty="0">
                <a:latin typeface="Amasis MT Pro Medium" panose="02040604050005020304" pitchFamily="18" charset="0"/>
              </a:rPr>
              <a:t>Private rooms</a:t>
            </a:r>
            <a:r>
              <a:rPr lang="en-US" sz="1600" dirty="0">
                <a:latin typeface="Amasis MT Pro Medium" panose="02040604050005020304" pitchFamily="18" charset="0"/>
              </a:rPr>
              <a:t> and even </a:t>
            </a:r>
            <a:r>
              <a:rPr lang="en-US" sz="1600" b="1" dirty="0">
                <a:latin typeface="Amasis MT Pro Medium" panose="02040604050005020304" pitchFamily="18" charset="0"/>
              </a:rPr>
              <a:t>Entire apartments</a:t>
            </a:r>
            <a:r>
              <a:rPr lang="en-US" sz="1600" dirty="0">
                <a:latin typeface="Amasis MT Pro Medium" panose="02040604050005020304" pitchFamily="18" charset="0"/>
              </a:rPr>
              <a:t> — this could suggest pricing inconsistencies or anomalies in the dataset.</a:t>
            </a:r>
          </a:p>
        </p:txBody>
      </p:sp>
      <p:sp>
        <p:nvSpPr>
          <p:cNvPr id="19" name="TextBox 18">
            <a:extLst>
              <a:ext uri="{FF2B5EF4-FFF2-40B4-BE49-F238E27FC236}">
                <a16:creationId xmlns:a16="http://schemas.microsoft.com/office/drawing/2014/main" id="{A2403805-989A-87B4-CC54-330B351466A8}"/>
              </a:ext>
            </a:extLst>
          </p:cNvPr>
          <p:cNvSpPr txBox="1"/>
          <p:nvPr/>
        </p:nvSpPr>
        <p:spPr>
          <a:xfrm>
            <a:off x="4648576" y="5814043"/>
            <a:ext cx="3519947" cy="646331"/>
          </a:xfrm>
          <a:prstGeom prst="rect">
            <a:avLst/>
          </a:prstGeom>
          <a:noFill/>
        </p:spPr>
        <p:txBody>
          <a:bodyPr wrap="square" rtlCol="0">
            <a:spAutoFit/>
          </a:bodyPr>
          <a:lstStyle/>
          <a:p>
            <a:r>
              <a:rPr lang="en-US" dirty="0">
                <a:latin typeface="ADLaM Display" panose="02010000000000000000" pitchFamily="2" charset="0"/>
                <a:ea typeface="ADLaM Display" panose="02010000000000000000" pitchFamily="2" charset="0"/>
                <a:cs typeface="ADLaM Display" panose="02010000000000000000" pitchFamily="2" charset="0"/>
              </a:rPr>
              <a:t>Thank you For Exploring!!</a:t>
            </a:r>
          </a:p>
          <a:p>
            <a:endParaRPr lang="en-US" dirty="0"/>
          </a:p>
        </p:txBody>
      </p:sp>
      <p:sp>
        <p:nvSpPr>
          <p:cNvPr id="21" name="TextBox 20">
            <a:extLst>
              <a:ext uri="{FF2B5EF4-FFF2-40B4-BE49-F238E27FC236}">
                <a16:creationId xmlns:a16="http://schemas.microsoft.com/office/drawing/2014/main" id="{296290EA-C5BE-68E0-E8AF-78D5AE3B7527}"/>
              </a:ext>
            </a:extLst>
          </p:cNvPr>
          <p:cNvSpPr txBox="1"/>
          <p:nvPr/>
        </p:nvSpPr>
        <p:spPr>
          <a:xfrm>
            <a:off x="5374299" y="6137208"/>
            <a:ext cx="1685263" cy="369332"/>
          </a:xfrm>
          <a:prstGeom prst="rect">
            <a:avLst/>
          </a:prstGeom>
          <a:solidFill>
            <a:schemeClr val="tx1"/>
          </a:solidFill>
        </p:spPr>
        <p:txBody>
          <a:bodyPr wrap="square" rtlCol="0">
            <a:spAutoFit/>
          </a:bodyPr>
          <a:lstStyle/>
          <a:p>
            <a:pPr algn="ctr"/>
            <a:r>
              <a:rPr lang="en-US" b="1" dirty="0">
                <a:solidFill>
                  <a:schemeClr val="bg1"/>
                </a:solidFill>
              </a:rPr>
              <a:t>Sign Out</a:t>
            </a:r>
          </a:p>
        </p:txBody>
      </p:sp>
    </p:spTree>
    <p:extLst>
      <p:ext uri="{BB962C8B-B14F-4D97-AF65-F5344CB8AC3E}">
        <p14:creationId xmlns:p14="http://schemas.microsoft.com/office/powerpoint/2010/main" val="16787431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935</TotalTime>
  <Words>477</Words>
  <Application>Microsoft Office PowerPoint</Application>
  <PresentationFormat>Widescreen</PresentationFormat>
  <Paragraphs>35</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ADLaM Display</vt:lpstr>
      <vt:lpstr>Agency FB</vt:lpstr>
      <vt:lpstr>Amasis MT Pro Medium</vt:lpstr>
      <vt:lpstr>Aptos</vt:lpstr>
      <vt:lpstr>Aptos Display</vt:lpstr>
      <vt:lpstr>Arial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Akash Gupta</dc:creator>
  <cp:lastModifiedBy>Akash Gupta</cp:lastModifiedBy>
  <cp:revision>22</cp:revision>
  <dcterms:created xsi:type="dcterms:W3CDTF">2025-04-22T13:22:30Z</dcterms:created>
  <dcterms:modified xsi:type="dcterms:W3CDTF">2025-05-02T07:50:49Z</dcterms:modified>
</cp:coreProperties>
</file>