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1.xml.rels" ContentType="application/vnd.openxmlformats-package.relationships+xml"/>
  <Override PartName="/ppt/notesSlides/notesSlide7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slides/slide98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94.xml" ContentType="application/vnd.openxmlformats-officedocument.presentationml.slide+xml"/>
  <Override PartName="/ppt/slides/slide90.xml" ContentType="application/vnd.openxmlformats-officedocument.presentationml.slide+xml"/>
  <Override PartName="/ppt/slides/slide87.xml" ContentType="application/vnd.openxmlformats-officedocument.presentationml.slide+xml"/>
  <Override PartName="/ppt/slides/slide93.xml" ContentType="application/vnd.openxmlformats-officedocument.presentationml.slide+xml"/>
  <Override PartName="/ppt/slides/slide86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79.xml" ContentType="application/vnd.openxmlformats-officedocument.presentationml.slide+xml"/>
  <Override PartName="/ppt/slides/slide77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91.xml" ContentType="application/vnd.openxmlformats-officedocument.presentationml.slide+xml"/>
  <Override PartName="/ppt/slides/slide66.xml" ContentType="application/vnd.openxmlformats-officedocument.presentationml.slide+xml"/>
  <Override PartName="/ppt/slides/slide63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0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8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51.xml" ContentType="application/vnd.openxmlformats-officedocument.presentationml.slide+xml"/>
  <Override PartName="/ppt/slides/slide72.xml" ContentType="application/vnd.openxmlformats-officedocument.presentationml.slide+xml"/>
  <Override PartName="/ppt/slides/slide44.xml" ContentType="application/vnd.openxmlformats-officedocument.presentationml.slide+xml"/>
  <Override PartName="/ppt/slides/slide6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71.xml" ContentType="application/vnd.openxmlformats-officedocument.presentationml.slide+xml"/>
  <Override PartName="/ppt/slides/slide33.xml" ContentType="application/vnd.openxmlformats-officedocument.presentationml.slide+xml"/>
  <Override PartName="/ppt/slides/slide61.xml" ContentType="application/vnd.openxmlformats-officedocument.presentationml.slide+xml"/>
  <Override PartName="/ppt/slides/_rels/slide97.xml.rels" ContentType="application/vnd.openxmlformats-package.relationships+xml"/>
  <Override PartName="/ppt/slides/_rels/slide91.xml.rels" ContentType="application/vnd.openxmlformats-package.relationships+xml"/>
  <Override PartName="/ppt/slides/_rels/slide89.xml.rels" ContentType="application/vnd.openxmlformats-package.relationships+xml"/>
  <Override PartName="/ppt/slides/_rels/slide88.xml.rels" ContentType="application/vnd.openxmlformats-package.relationships+xml"/>
  <Override PartName="/ppt/slides/_rels/slide86.xml.rels" ContentType="application/vnd.openxmlformats-package.relationships+xml"/>
  <Override PartName="/ppt/slides/_rels/slide8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84.xml.rels" ContentType="application/vnd.openxmlformats-package.relationships+xml"/>
  <Override PartName="/ppt/slides/_rels/slide76.xml.rels" ContentType="application/vnd.openxmlformats-package.relationships+xml"/>
  <Override PartName="/ppt/slides/_rels/slide65.xml.rels" ContentType="application/vnd.openxmlformats-package.relationships+xml"/>
  <Override PartName="/ppt/slides/_rels/slide90.xml.rels" ContentType="application/vnd.openxmlformats-package.relationships+xml"/>
  <Override PartName="/ppt/slides/_rels/slide62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72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4.xml.rels" ContentType="application/vnd.openxmlformats-package.relationships+xml"/>
  <Override PartName="/ppt/slides/_rels/slide80.xml.rels" ContentType="application/vnd.openxmlformats-package.relationships+xml"/>
  <Override PartName="/ppt/slides/_rels/slide78.xml.rels" ContentType="application/vnd.openxmlformats-package.relationships+xml"/>
  <Override PartName="/ppt/slides/_rels/slide53.xml.rels" ContentType="application/vnd.openxmlformats-package.relationships+xml"/>
  <Override PartName="/ppt/slides/_rels/slide64.xml.rels" ContentType="application/vnd.openxmlformats-package.relationships+xml"/>
  <Override PartName="/ppt/slides/_rels/slide69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95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70.xml.rels" ContentType="application/vnd.openxmlformats-package.relationships+xml"/>
  <Override PartName="/ppt/slides/_rels/slide36.xml.rels" ContentType="application/vnd.openxmlformats-package.relationships+xml"/>
  <Override PartName="/ppt/slides/_rels/slide50.xml.rels" ContentType="application/vnd.openxmlformats-package.relationships+xml"/>
  <Override PartName="/ppt/slides/_rels/slide96.xml.rels" ContentType="application/vnd.openxmlformats-package.relationships+xml"/>
  <Override PartName="/ppt/slides/_rels/slide38.xml.rels" ContentType="application/vnd.openxmlformats-package.relationships+xml"/>
  <Override PartName="/ppt/slides/_rels/slide75.xml.rels" ContentType="application/vnd.openxmlformats-package.relationships+xml"/>
  <Override PartName="/ppt/slides/_rels/slide35.xml.rels" ContentType="application/vnd.openxmlformats-package.relationships+xml"/>
  <Override PartName="/ppt/slides/_rels/slide68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94.xml.rels" ContentType="application/vnd.openxmlformats-package.relationships+xml"/>
  <Override PartName="/ppt/slides/_rels/slide31.xml.rels" ContentType="application/vnd.openxmlformats-package.relationships+xml"/>
  <Override PartName="/ppt/slides/_rels/slide61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87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98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63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82.xml.rels" ContentType="application/vnd.openxmlformats-package.relationships+xml"/>
  <Override PartName="/ppt/slides/_rels/slide74.xml.rels" ContentType="application/vnd.openxmlformats-package.relationships+xml"/>
  <Override PartName="/ppt/slides/_rels/slide73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93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20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77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8.xml.rels" ContentType="application/vnd.openxmlformats-package.relationships+xml"/>
  <Override PartName="/ppt/slides/_rels/slide71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81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5.xml.rels" ContentType="application/vnd.openxmlformats-package.relationships+xml"/>
  <Override PartName="/ppt/slides/_rels/slide92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59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80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40.xml" ContentType="application/vnd.openxmlformats-officedocument.presentationml.slide+xml"/>
  <Override PartName="/ppt/slides/slide19.xml" ContentType="application/vnd.openxmlformats-officedocument.presentationml.slide+xml"/>
  <Override PartName="/ppt/slides/slide97.xml" ContentType="application/vnd.openxmlformats-officedocument.presentationml.slide+xml"/>
  <Override PartName="/ppt/slides/slide18.xml" ContentType="application/vnd.openxmlformats-officedocument.presentationml.slide+xml"/>
  <Override PartName="/ppt/slides/slide52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67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2.xml" ContentType="application/vnd.openxmlformats-officedocument.presentationml.slide+xml"/>
  <Override PartName="/ppt/slides/slide11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65.xml" ContentType="application/vnd.openxmlformats-officedocument.presentationml.slide+xml"/>
  <Override PartName="/ppt/slides/slide60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3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92.xml" ContentType="application/vnd.openxmlformats-officedocument.presentationml.slide+xml"/>
  <Override PartName="/ppt/slides/slide89.xml" ContentType="application/vnd.openxmlformats-officedocument.presentationml.slide+xml"/>
  <Override PartName="/ppt/slides/slide24.xml" ContentType="application/vnd.openxmlformats-officedocument.presentationml.slide+xml"/>
  <Override PartName="/ppt/slides/slide78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5.png" ContentType="image/png"/>
  <Override PartName="/ppt/media/image14.wmf" ContentType="image/x-wmf"/>
  <Override PartName="/ppt/media/image13.emf" ContentType="image/x-emf"/>
  <Override PartName="/ppt/media/image17.png" ContentType="image/png"/>
  <Override PartName="/ppt/media/image16.png" ContentType="image/png"/>
  <Override PartName="/ppt/media/image12.emf" ContentType="image/x-emf"/>
  <Override PartName="/ppt/media/image8.png" ContentType="image/png"/>
  <Override PartName="/ppt/media/image11.emf" ContentType="image/x-emf"/>
  <Override PartName="/ppt/media/image6.png" ContentType="image/png"/>
  <Override PartName="/ppt/media/image10.jpeg" ContentType="image/jpe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9.jpeg" ContentType="image/jpe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
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Native FreeBSD</c:v>
                </c:pt>
              </c:strCache>
            </c:strRef>
          </c:tx>
          <c:spPr>
            <a:solidFill>
              <a:srgbClr val="606060"/>
            </a:solidFill>
            <a:ln w="58680">
              <a:noFill/>
            </a:ln>
          </c:spPr>
          <c:cat>
            <c:strRef>
              <c:f>categories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1"/>
                <c:pt idx="0">
                  <c:v>399</c:v>
                </c:pt>
                <c:pt idx="1">
                  <c:v>531.1</c:v>
                </c:pt>
                <c:pt idx="2">
                  <c:v>766.6</c:v>
                </c:pt>
                <c:pt idx="3">
                  <c:v>1190.8</c:v>
                </c:pt>
                <c:pt idx="4">
                  <c:v>2030.4</c:v>
                </c:pt>
                <c:pt idx="5">
                  <c:v>3617.4</c:v>
                </c:pt>
                <c:pt idx="6">
                  <c:v>6439.5</c:v>
                </c:pt>
                <c:pt idx="7">
                  <c:v>11423.4</c:v>
                </c:pt>
                <c:pt idx="8">
                  <c:v>19750.3</c:v>
                </c:pt>
                <c:pt idx="9">
                  <c:v>31420.9</c:v>
                </c:pt>
                <c:pt idx="10">
                  <c:v>44730.9</c:v>
                </c:pt>
                <c:pt idx="11">
                  <c:v>57471</c:v>
                </c:pt>
                <c:pt idx="12">
                  <c:v>68875.3</c:v>
                </c:pt>
                <c:pt idx="13">
                  <c:v>76242.2</c:v>
                </c:pt>
                <c:pt idx="14">
                  <c:v>80510.2</c:v>
                </c:pt>
                <c:pt idx="15">
                  <c:v>83079.8</c:v>
                </c:pt>
                <c:pt idx="16">
                  <c:v>84492</c:v>
                </c:pt>
                <c:pt idx="17">
                  <c:v>84976.7</c:v>
                </c:pt>
                <c:pt idx="18">
                  <c:v>85424.8</c:v>
                </c:pt>
                <c:pt idx="19">
                  <c:v>85483.5</c:v>
                </c:pt>
                <c:pt idx="20">
                  <c:v>85772.3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Virtual Ghost</c:v>
                </c:pt>
              </c:strCache>
            </c:strRef>
          </c:tx>
          <c:spPr>
            <a:solidFill>
              <a:srgbClr val="800000"/>
            </a:solidFill>
            <a:ln w="7920">
              <a:noFill/>
            </a:ln>
          </c:spPr>
          <c:cat>
            <c:strRef>
              <c:f>categories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1"/>
                <c:pt idx="0">
                  <c:v>218.3</c:v>
                </c:pt>
                <c:pt idx="1">
                  <c:v>297.9</c:v>
                </c:pt>
                <c:pt idx="2">
                  <c:v>424.9</c:v>
                </c:pt>
                <c:pt idx="3">
                  <c:v>673.7</c:v>
                </c:pt>
                <c:pt idx="4">
                  <c:v>1160.6</c:v>
                </c:pt>
                <c:pt idx="5">
                  <c:v>2101</c:v>
                </c:pt>
                <c:pt idx="6">
                  <c:v>3841.9</c:v>
                </c:pt>
                <c:pt idx="7">
                  <c:v>7090</c:v>
                </c:pt>
                <c:pt idx="8">
                  <c:v>12888.1</c:v>
                </c:pt>
                <c:pt idx="9">
                  <c:v>22232.8</c:v>
                </c:pt>
                <c:pt idx="10">
                  <c:v>34045.5</c:v>
                </c:pt>
                <c:pt idx="11">
                  <c:v>47563</c:v>
                </c:pt>
                <c:pt idx="12">
                  <c:v>60420</c:v>
                </c:pt>
                <c:pt idx="13">
                  <c:v>71112.1</c:v>
                </c:pt>
                <c:pt idx="14">
                  <c:v>77306.1</c:v>
                </c:pt>
                <c:pt idx="15">
                  <c:v>80825.9</c:v>
                </c:pt>
                <c:pt idx="16">
                  <c:v>83352.7</c:v>
                </c:pt>
                <c:pt idx="17">
                  <c:v>84624.1</c:v>
                </c:pt>
                <c:pt idx="18">
                  <c:v>85133.7</c:v>
                </c:pt>
                <c:pt idx="19">
                  <c:v>85612.8</c:v>
                </c:pt>
                <c:pt idx="20">
                  <c:v>85410.1</c:v>
                </c:pt>
              </c:numCache>
            </c:numRef>
          </c:val>
        </c:ser>
        <c:gapWidth val="0"/>
        <c:axId val="59962001"/>
        <c:axId val="39738631"/>
      </c:barChart>
      <c:catAx>
        <c:axId val="5996200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i="1" sz="1545">
                    <a:solidFill>
                      <a:srgbClr val="000000"/>
                    </a:solidFill>
                    <a:latin typeface="Helvetica Neue"/>
                    <a:ea typeface="Helvetica Neue"/>
                  </a:rPr>
                  <a:t>File Size (KB)</a:t>
                </a:r>
              </a:p>
            </c:rich>
          </c:tx>
          <c:layout/>
        </c:title>
        <c:majorTickMark val="cross"/>
        <c:minorTickMark val="none"/>
        <c:tickLblPos val="low"/>
        <c:spPr>
          <a:ln w="6840">
            <a:noFill/>
          </a:ln>
        </c:spPr>
        <c:crossAx val="39738631"/>
        <c:crosses val="autoZero"/>
        <c:auto val="1"/>
        <c:lblAlgn val="ctr"/>
        <c:lblOffset val="100"/>
      </c:catAx>
      <c:valAx>
        <c:axId val="39738631"/>
        <c:scaling>
          <c:orientation val="minMax"/>
          <c:max val="90000"/>
        </c:scaling>
        <c:delete val="0"/>
        <c:axPos val="l"/>
        <c:majorGridlines>
          <c:spPr>
            <a:ln w="9000">
              <a:solidFill>
                <a:srgbClr val="dd0806"/>
              </a:solidFill>
              <a:round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i="1" sz="1545">
                    <a:solidFill>
                      <a:srgbClr val="000000"/>
                    </a:solidFill>
                    <a:latin typeface="Helvetica Neue"/>
                    <a:ea typeface="Helvetica Neue"/>
                  </a:rPr>
                  <a:t>Bandwidth (KB/s)</a:t>
                </a:r>
              </a:p>
            </c:rich>
          </c:tx>
          <c:layout/>
        </c:title>
        <c:majorTickMark val="none"/>
        <c:minorTickMark val="none"/>
        <c:tickLblPos val="nextTo"/>
        <c:spPr>
          <a:ln w="6840">
            <a:noFill/>
          </a:ln>
        </c:spPr>
        <c:crossAx val="59962001"/>
        <c:crossesAt val="0"/>
        <c:majorUnit val="22500"/>
        <c:minorUnit val="11250"/>
      </c:valAx>
      <c:spPr>
        <a:noFill/>
        <a:ln w="18000">
          <a:noFill/>
        </a:ln>
      </c:spPr>
    </c:plotArea>
    <c:legend>
      <c:legendPos val="t"/>
      <c:overlay val="0"/>
      <c:spPr>
        <a:noFill/>
        <a:ln w="18000">
          <a:noFill/>
        </a:ln>
      </c:spPr>
    </c:legend>
    <c:plotVisOnly val="1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5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E289598-2330-4222-8D72-EC239EB76850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40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FEE914FA-491F-4866-9C2D-AB1BE2401A7A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ECE35F4-6E3F-40B7-B1B6-E7D6AA9A0897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05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1270AEC-3F36-4C61-B51E-3B9698B46EE1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056" name="PlaceHolder 2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840" cy="411768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77B9838-04A6-4D75-8A1B-E222B2AE4F67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04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997C054-DA5D-4B54-98FC-F575DA9A4DBF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05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60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B2E2DFAA-2F8E-4CEC-B3A5-DC52ABF5510F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62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FA52E77A-FEED-46B5-A7D3-1DA320AB3617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F7A7CE5-37DC-4F96-A81B-638F379A1719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04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64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E8B23143-0C01-439C-A3F0-8B95180E4462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66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9D37D669-CD1D-4F06-A72E-7D341BE86DB3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007BDE7-5171-4FCF-A9F7-C1F098286DCC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04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68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4C192B6D-E040-406C-A611-6915F6BA5FA4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7A8A13F-C5CB-414E-B100-FE402C7D4188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07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121D303-893C-4A32-A183-87C02DBF1BFD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072" name="PlaceHolder 2"/>
          <p:cNvSpPr>
            <a:spLocks noGrp="1"/>
          </p:cNvSpPr>
          <p:nvPr>
            <p:ph type="body"/>
          </p:nvPr>
        </p:nvSpPr>
        <p:spPr>
          <a:xfrm>
            <a:off x="914400" y="4341960"/>
            <a:ext cx="5028840" cy="411768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F311022-5BEE-4D38-A00B-9A78FD88AFA1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07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Virtual Ghost SVA is about 5,400 source lines of codes (excluding white space and comments).</a:t>
            </a:r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Virtual Ghost Runtime is SVA-OS Runtime with new run-time checks.</a:t>
            </a:r>
            <a:endParaRPr/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78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6EAF249D-C5AC-452F-8676-B1DE113A2F2A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80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42BA33D0-6131-4387-9FB7-838E78380909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DD1B475-C807-4222-879B-3AB5783E0658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04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82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4C497B71-C0BB-43C4-8EA3-3E86530E96EF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84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07F0E345-DE2A-40E0-8A4D-E95D9ED2F06B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86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CB7041D7-97E1-4993-B53A-B6E687CC2BDE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88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7B064A9E-A4D6-438B-87D8-05936D693395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90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B4B94539-EAF2-46B7-A779-348620963CB6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A95271C-AEDF-4608-B7BD-4F23BCBD6B39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05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92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CDE8737-8697-4C06-9710-61E9C6782ADC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94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8E8FB1C-5102-4A5D-AEF5-998E849E9832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96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F15855BA-A9EF-4CDE-9D16-E6935FAD1B59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98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DF6D3AB6-39F6-4B53-B1C7-D54894D0BD9D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Virtual Ghost Runtime is SVA-OS Runtime with new run-time checks.</a:t>
            </a: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BD4F920-3847-43EF-A2E5-87C0AAB37346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05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838152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80880" y="3929040"/>
            <a:ext cx="838152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5680" y="114300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5680" y="392904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80880" y="392904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29040" y="1143000"/>
            <a:ext cx="6684840" cy="53337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29040" y="1143000"/>
            <a:ext cx="6684840" cy="5333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380880" y="1143000"/>
            <a:ext cx="8381520" cy="533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408996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5680" y="1143000"/>
            <a:ext cx="408996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459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80880" y="392904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5680" y="1143000"/>
            <a:ext cx="408996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80880" y="1143000"/>
            <a:ext cx="8381520" cy="533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408996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5680" y="114300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5680" y="392904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5680" y="114300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80880" y="3929040"/>
            <a:ext cx="838152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838152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80880" y="3929040"/>
            <a:ext cx="838152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5680" y="114300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5680" y="392904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380880" y="392904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29040" y="1143000"/>
            <a:ext cx="6684840" cy="53337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29040" y="1143000"/>
            <a:ext cx="6684840" cy="5333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380880" y="1143000"/>
            <a:ext cx="8381520" cy="533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408996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5680" y="1143000"/>
            <a:ext cx="408996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459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80880" y="392904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5680" y="1143000"/>
            <a:ext cx="408996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408996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5680" y="114300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5680" y="392904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5680" y="114300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380880" y="3929040"/>
            <a:ext cx="838152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838152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80880" y="3929040"/>
            <a:ext cx="838152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5680" y="114300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5680" y="392904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380880" y="392904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29040" y="1143000"/>
            <a:ext cx="6684840" cy="533376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29040" y="1143000"/>
            <a:ext cx="6684840" cy="5333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380880" y="1143000"/>
            <a:ext cx="8381520" cy="533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408996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5680" y="1143000"/>
            <a:ext cx="408996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408996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5680" y="1143000"/>
            <a:ext cx="408996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459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80880" y="392904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675680" y="1143000"/>
            <a:ext cx="408996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408996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5680" y="114300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75680" y="392904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5680" y="114300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380880" y="3929040"/>
            <a:ext cx="838152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838152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380880" y="3929040"/>
            <a:ext cx="838152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5680" y="114300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5680" y="392904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380880" y="392904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29040" y="1143000"/>
            <a:ext cx="6684840" cy="533376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29040" y="1143000"/>
            <a:ext cx="6684840" cy="5333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459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80880" y="392904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5680" y="1143000"/>
            <a:ext cx="408996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408996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5680" y="114300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5680" y="392904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5680" y="1143000"/>
            <a:ext cx="408996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80880" y="3929040"/>
            <a:ext cx="838152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2800">
                <a:latin typeface="Arial Narrow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latin typeface="Arial Narrow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>
                <a:latin typeface="Arial Narrow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00">
                <a:latin typeface="Arial Narrow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 Narrow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 Narrow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 Narrow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Arial Narrow"/>
                <a:ea typeface="ＭＳ Ｐゴシック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Arial Narrow"/>
                <a:ea typeface="ＭＳ Ｐゴシック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2200">
                <a:solidFill>
                  <a:srgbClr val="000000"/>
                </a:solidFill>
                <a:latin typeface="Arial Narrow"/>
                <a:ea typeface="ＭＳ Ｐゴシック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80880" y="304920"/>
            <a:ext cx="8381520" cy="685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4114440" cy="53337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b="1" lang="en-US" sz="2000">
                <a:latin typeface="Arial Narrow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Arial Narrow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 Narrow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 Narrow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 Narrow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 Narrow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 Narrow"/>
              </a:rPr>
              <a:t>Seventh Outline Level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48320" y="1143000"/>
            <a:ext cx="4114440" cy="53337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Arial Narrow"/>
                <a:ea typeface="ＭＳ Ｐゴシック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Arial Narrow"/>
                <a:ea typeface="ＭＳ Ｐゴシック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2200">
                <a:solidFill>
                  <a:srgbClr val="000000"/>
                </a:solidFill>
                <a:latin typeface="Arial Narrow"/>
                <a:ea typeface="ＭＳ Ｐゴシック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80880" y="1143000"/>
            <a:ext cx="4114440" cy="53337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000000"/>
                </a:solidFill>
                <a:latin typeface="Arial Narrow"/>
                <a:ea typeface="ＭＳ Ｐゴシック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 Narrow"/>
                <a:ea typeface="ＭＳ Ｐゴシック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>
                <a:solidFill>
                  <a:srgbClr val="000000"/>
                </a:solidFill>
                <a:latin typeface="Arial Narrow"/>
                <a:ea typeface="ＭＳ Ｐゴシック"/>
              </a:rPr>
              <a:t>Fifth level</a:t>
            </a:r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48320" y="1143000"/>
            <a:ext cx="4114440" cy="53337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000000"/>
                </a:solidFill>
                <a:latin typeface="Arial Narrow"/>
                <a:ea typeface="ＭＳ Ｐゴシック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 Narrow"/>
                <a:ea typeface="ＭＳ Ｐゴシック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>
                <a:solidFill>
                  <a:srgbClr val="000000"/>
                </a:solidFill>
                <a:latin typeface="Arial Narrow"/>
                <a:ea typeface="ＭＳ Ｐゴシック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13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89160" y="510120"/>
            <a:ext cx="8330040" cy="2101320"/>
          </a:xfrm>
          <a:prstGeom prst="rect">
            <a:avLst/>
          </a:prstGeom>
          <a:solidFill>
            <a:srgbClr val="606060"/>
          </a:solidFill>
          <a:ln w="1260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c000"/>
                </a:solidFill>
                <a:latin typeface="Arial Narrow"/>
              </a:rPr>
              <a:t>A Case for Shipping ALL Software </a:t>
            </a:r>
            <a:r>
              <a:rPr lang="en-US" sz="4400">
                <a:solidFill>
                  <a:srgbClr val="ffc000"/>
                </a:solidFill>
                <a:latin typeface="Arial Narrow"/>
              </a:rPr>
              <a:t>	</a:t>
            </a:r>
            <a:r>
              <a:rPr lang="en-US" sz="4400">
                <a:solidFill>
                  <a:srgbClr val="ffc000"/>
                </a:solidFill>
                <a:latin typeface="Arial Narrow"/>
              </a:rPr>
              <a:t>Using Virtual Instruction Sets: </a:t>
            </a:r>
            <a:r>
              <a:rPr lang="en-US" sz="4400">
                <a:solidFill>
                  <a:srgbClr val="ffc000"/>
                </a:solidFill>
                <a:latin typeface="Arial Narrow"/>
              </a:rPr>
              <a:t>	</a:t>
            </a:r>
            <a:r>
              <a:rPr lang="en-US" sz="4400">
                <a:solidFill>
                  <a:srgbClr val="ffc000"/>
                </a:solidFill>
                <a:latin typeface="Arial Narrow"/>
              </a:rPr>
              <a:t>	</a:t>
            </a:r>
            <a:r>
              <a:rPr lang="en-US" sz="4400">
                <a:solidFill>
                  <a:srgbClr val="ffc000"/>
                </a:solidFill>
                <a:latin typeface="Arial Narrow"/>
              </a:rPr>
              <a:t>The ALLVM and HPVM Projects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270720" y="2908080"/>
            <a:ext cx="8218440" cy="322560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262699"/>
                </a:solidFill>
                <a:latin typeface="Arial Narrow"/>
                <a:ea typeface="Arial"/>
              </a:rPr>
              <a:t>Vikram Adve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2800">
                <a:solidFill>
                  <a:srgbClr val="000000"/>
                </a:solidFill>
                <a:latin typeface="Arial Narrow"/>
                <a:ea typeface="Arial"/>
              </a:rPr>
              <a:t>with 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Arial"/>
              </a:rPr>
              <a:t>Will Dietz, Sean Bartell, Joshua Cranmer, Tom Chen, 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Arial"/>
              </a:rPr>
              <a:t>	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Arial"/>
              </a:rPr>
              <a:t>Sandeep Dasgupta, Theodoros Kasampalis,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Arial"/>
              </a:rPr>
              <a:t>	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Arial"/>
              </a:rPr>
              <a:t> Maria Kotsifakou, Hashim Sharif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cc3300"/>
                </a:solidFill>
                <a:latin typeface="Arial Narrow"/>
                <a:ea typeface="Arial"/>
              </a:rPr>
              <a:t>	</a:t>
            </a:r>
            <a:r>
              <a:rPr b="1" lang="en-US" sz="2800">
                <a:solidFill>
                  <a:srgbClr val="cc3300"/>
                </a:solidFill>
                <a:latin typeface="Arial Narrow"/>
                <a:ea typeface="Arial"/>
              </a:rPr>
              <a:t>University of Illinois at Urbana-Champaign</a:t>
            </a:r>
            <a:endParaRPr/>
          </a:p>
        </p:txBody>
      </p:sp>
      <p:sp>
        <p:nvSpPr>
          <p:cNvPr id="153" name="CustomShape 3"/>
          <p:cNvSpPr/>
          <p:nvPr/>
        </p:nvSpPr>
        <p:spPr>
          <a:xfrm>
            <a:off x="1327320" y="4124160"/>
            <a:ext cx="183960" cy="396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54" name="CustomShape 4"/>
          <p:cNvSpPr/>
          <p:nvPr/>
        </p:nvSpPr>
        <p:spPr>
          <a:xfrm>
            <a:off x="409320" y="6117480"/>
            <a:ext cx="42822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2060"/>
                </a:solidFill>
                <a:latin typeface="Arial Narrow"/>
              </a:rPr>
              <a:t>Supported by: NR, NSF, SRC, DARPA, DOE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Line 1"/>
          <p:cNvSpPr/>
          <p:nvPr/>
        </p:nvSpPr>
        <p:spPr>
          <a:xfrm flipV="1">
            <a:off x="380880" y="1085760"/>
            <a:ext cx="7902360" cy="3571920"/>
          </a:xfrm>
          <a:prstGeom prst="line">
            <a:avLst/>
          </a:prstGeom>
          <a:ln cap="rnd" w="38160">
            <a:solidFill>
              <a:srgbClr val="000000"/>
            </a:solidFill>
            <a:custDash>
              <a:ds d="424000" sp="318000"/>
            </a:custDash>
            <a:round/>
          </a:ln>
        </p:spPr>
      </p:sp>
      <p:sp>
        <p:nvSpPr>
          <p:cNvPr id="386" name="CustomShape 2"/>
          <p:cNvSpPr/>
          <p:nvPr/>
        </p:nvSpPr>
        <p:spPr>
          <a:xfrm>
            <a:off x="6146640" y="955800"/>
            <a:ext cx="1388160" cy="821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7f7f7f"/>
                </a:solidFill>
                <a:latin typeface="Arial Narrow"/>
              </a:rPr>
              <a:t>Developer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7f7f7f"/>
                </a:solidFill>
                <a:latin typeface="Arial Narrow"/>
              </a:rPr>
              <a:t>site</a:t>
            </a:r>
            <a:endParaRPr/>
          </a:p>
        </p:txBody>
      </p:sp>
      <p:sp>
        <p:nvSpPr>
          <p:cNvPr id="387" name="CustomShape 3"/>
          <p:cNvSpPr/>
          <p:nvPr/>
        </p:nvSpPr>
        <p:spPr>
          <a:xfrm>
            <a:off x="7835760" y="1224000"/>
            <a:ext cx="735840" cy="821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i="1" lang="en-US" sz="2400">
                <a:solidFill>
                  <a:srgbClr val="7f7f7f"/>
                </a:solidFill>
                <a:latin typeface="Arial Narrow"/>
              </a:rPr>
              <a:t>User</a:t>
            </a:r>
            <a:endParaRPr/>
          </a:p>
          <a:p>
            <a:pPr algn="r">
              <a:lnSpc>
                <a:spcPct val="100000"/>
              </a:lnSpc>
            </a:pPr>
            <a:r>
              <a:rPr b="1" i="1" lang="en-US" sz="2400">
                <a:solidFill>
                  <a:srgbClr val="7f7f7f"/>
                </a:solidFill>
                <a:latin typeface="Arial Narrow"/>
              </a:rPr>
              <a:t>site</a:t>
            </a:r>
            <a:endParaRPr/>
          </a:p>
        </p:txBody>
      </p:sp>
      <p:sp>
        <p:nvSpPr>
          <p:cNvPr id="388" name="TextShape 4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Popular VISC Systems: GPU Compute</a:t>
            </a:r>
            <a:endParaRPr/>
          </a:p>
        </p:txBody>
      </p:sp>
      <p:sp>
        <p:nvSpPr>
          <p:cNvPr id="389" name="CustomShape 5"/>
          <p:cNvSpPr/>
          <p:nvPr/>
        </p:nvSpPr>
        <p:spPr>
          <a:xfrm>
            <a:off x="1512720" y="1201680"/>
            <a:ext cx="1253880" cy="41868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Compiler 1</a:t>
            </a:r>
            <a:endParaRPr/>
          </a:p>
        </p:txBody>
      </p:sp>
      <p:sp>
        <p:nvSpPr>
          <p:cNvPr id="390" name="Line 6"/>
          <p:cNvSpPr/>
          <p:nvPr/>
        </p:nvSpPr>
        <p:spPr>
          <a:xfrm>
            <a:off x="1116000" y="1390320"/>
            <a:ext cx="3967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91" name="Line 7"/>
          <p:cNvSpPr/>
          <p:nvPr/>
        </p:nvSpPr>
        <p:spPr>
          <a:xfrm>
            <a:off x="1116000" y="1685160"/>
            <a:ext cx="3967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92" name="CustomShape 8"/>
          <p:cNvSpPr/>
          <p:nvPr/>
        </p:nvSpPr>
        <p:spPr>
          <a:xfrm>
            <a:off x="379080" y="1127160"/>
            <a:ext cx="78444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CUDA</a:t>
            </a:r>
            <a:endParaRPr/>
          </a:p>
        </p:txBody>
      </p:sp>
      <p:sp>
        <p:nvSpPr>
          <p:cNvPr id="393" name="Line 9"/>
          <p:cNvSpPr/>
          <p:nvPr/>
        </p:nvSpPr>
        <p:spPr>
          <a:xfrm>
            <a:off x="1128600" y="2379600"/>
            <a:ext cx="39528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94" name="CustomShape 10"/>
          <p:cNvSpPr/>
          <p:nvPr/>
        </p:nvSpPr>
        <p:spPr>
          <a:xfrm>
            <a:off x="99000" y="2203920"/>
            <a:ext cx="108936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C++ AMP</a:t>
            </a:r>
            <a:endParaRPr/>
          </a:p>
        </p:txBody>
      </p:sp>
      <p:sp>
        <p:nvSpPr>
          <p:cNvPr id="395" name="Line 11"/>
          <p:cNvSpPr/>
          <p:nvPr/>
        </p:nvSpPr>
        <p:spPr>
          <a:xfrm>
            <a:off x="1128600" y="2718000"/>
            <a:ext cx="39528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96" name="CustomShape 12"/>
          <p:cNvSpPr/>
          <p:nvPr/>
        </p:nvSpPr>
        <p:spPr>
          <a:xfrm>
            <a:off x="160920" y="2541960"/>
            <a:ext cx="102852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OpenMP</a:t>
            </a:r>
            <a:endParaRPr/>
          </a:p>
        </p:txBody>
      </p:sp>
      <p:sp>
        <p:nvSpPr>
          <p:cNvPr id="397" name="CustomShape 13"/>
          <p:cNvSpPr/>
          <p:nvPr/>
        </p:nvSpPr>
        <p:spPr>
          <a:xfrm>
            <a:off x="212400" y="1440720"/>
            <a:ext cx="99504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OpenCL</a:t>
            </a:r>
            <a:endParaRPr/>
          </a:p>
        </p:txBody>
      </p:sp>
      <p:sp>
        <p:nvSpPr>
          <p:cNvPr id="398" name="CustomShape 14"/>
          <p:cNvSpPr/>
          <p:nvPr/>
        </p:nvSpPr>
        <p:spPr>
          <a:xfrm>
            <a:off x="1511280" y="2527920"/>
            <a:ext cx="1255320" cy="38052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Compiler N</a:t>
            </a:r>
            <a:endParaRPr/>
          </a:p>
        </p:txBody>
      </p:sp>
      <p:sp>
        <p:nvSpPr>
          <p:cNvPr id="399" name="Line 15"/>
          <p:cNvSpPr/>
          <p:nvPr/>
        </p:nvSpPr>
        <p:spPr>
          <a:xfrm>
            <a:off x="1128600" y="-394920"/>
            <a:ext cx="39528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00" name="CustomShape 16"/>
          <p:cNvSpPr/>
          <p:nvPr/>
        </p:nvSpPr>
        <p:spPr>
          <a:xfrm>
            <a:off x="497160" y="-395280"/>
            <a:ext cx="621360" cy="699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PL/1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401" name="CustomShape 17"/>
          <p:cNvSpPr/>
          <p:nvPr/>
        </p:nvSpPr>
        <p:spPr>
          <a:xfrm>
            <a:off x="2766960" y="2718360"/>
            <a:ext cx="1036440" cy="15480"/>
          </a:xfrm>
          <a:prstGeom prst="straightConnector1">
            <a:avLst/>
          </a:prstGeom>
          <a:noFill/>
          <a:ln w="2844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402" name="CustomShape 18"/>
          <p:cNvSpPr/>
          <p:nvPr/>
        </p:nvSpPr>
        <p:spPr>
          <a:xfrm>
            <a:off x="2766960" y="1411200"/>
            <a:ext cx="1036440" cy="360"/>
          </a:xfrm>
          <a:prstGeom prst="straightConnector1">
            <a:avLst/>
          </a:prstGeom>
          <a:noFill/>
          <a:ln w="2844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403" name="CustomShape 19"/>
          <p:cNvSpPr/>
          <p:nvPr/>
        </p:nvSpPr>
        <p:spPr>
          <a:xfrm>
            <a:off x="4994280" y="5873760"/>
            <a:ext cx="1728360" cy="715680"/>
          </a:xfrm>
          <a:prstGeom prst="ellipse">
            <a:avLst/>
          </a:prstGeom>
          <a:solidFill>
            <a:srgbClr val="ffcc99"/>
          </a:solidFill>
          <a:ln w="28440">
            <a:solidFill>
              <a:srgbClr val="ffcc66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Install-time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Code-gen</a:t>
            </a:r>
            <a:endParaRPr/>
          </a:p>
        </p:txBody>
      </p:sp>
      <p:sp>
        <p:nvSpPr>
          <p:cNvPr id="404" name="CustomShape 20"/>
          <p:cNvSpPr/>
          <p:nvPr/>
        </p:nvSpPr>
        <p:spPr>
          <a:xfrm flipH="1" rot="5400000">
            <a:off x="1978200" y="3216240"/>
            <a:ext cx="4840560" cy="1190160"/>
          </a:xfrm>
          <a:prstGeom prst="bentConnector2">
            <a:avLst/>
          </a:prstGeom>
          <a:noFill/>
          <a:ln w="28440">
            <a:solidFill>
              <a:srgbClr val="0000ff"/>
            </a:solidFill>
            <a:miter/>
            <a:tailEnd len="med" type="triangle" w="med"/>
          </a:ln>
        </p:spPr>
      </p:sp>
      <p:sp>
        <p:nvSpPr>
          <p:cNvPr id="405" name="CustomShape 21"/>
          <p:cNvSpPr/>
          <p:nvPr/>
        </p:nvSpPr>
        <p:spPr>
          <a:xfrm flipV="1">
            <a:off x="6469920" y="5578560"/>
            <a:ext cx="1059120" cy="399600"/>
          </a:xfrm>
          <a:prstGeom prst="straightConnector1">
            <a:avLst/>
          </a:prstGeom>
          <a:noFill/>
          <a:ln w="284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406" name="CustomShape 22"/>
          <p:cNvSpPr/>
          <p:nvPr/>
        </p:nvSpPr>
        <p:spPr>
          <a:xfrm>
            <a:off x="4740120" y="5118840"/>
            <a:ext cx="26604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cc0000"/>
                </a:solidFill>
                <a:latin typeface="Arial Narrow"/>
              </a:rPr>
              <a:t>                   </a:t>
            </a:r>
            <a:r>
              <a:rPr b="1" lang="en-US" sz="2000">
                <a:solidFill>
                  <a:srgbClr val="cc0000"/>
                </a:solidFill>
                <a:latin typeface="Arial Narrow"/>
              </a:rPr>
              <a:t>Various GPUs</a:t>
            </a:r>
            <a:endParaRPr/>
          </a:p>
        </p:txBody>
      </p:sp>
      <p:sp>
        <p:nvSpPr>
          <p:cNvPr id="407" name="CustomShape 23"/>
          <p:cNvSpPr/>
          <p:nvPr/>
        </p:nvSpPr>
        <p:spPr>
          <a:xfrm>
            <a:off x="3957480" y="2351880"/>
            <a:ext cx="5318280" cy="1431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2400">
                <a:solidFill>
                  <a:srgbClr val="000000"/>
                </a:solidFill>
                <a:latin typeface="Arial Narrow"/>
              </a:rPr>
              <a:t>2006-present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2400">
                <a:solidFill>
                  <a:srgbClr val="cc3300"/>
                </a:solidFill>
                <a:latin typeface="Arial Narrow"/>
              </a:rPr>
              <a:t>GPU Compute Environments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 Narrow"/>
              </a:rPr>
              <a:t>Enable virtual </a:t>
            </a:r>
            <a:r>
              <a:rPr i="1" lang="en-US" sz="2000">
                <a:solidFill>
                  <a:srgbClr val="000000"/>
                </a:solidFill>
                <a:latin typeface="Arial Narrow"/>
              </a:rPr>
              <a:t>object</a:t>
            </a:r>
            <a:r>
              <a:rPr lang="en-US" sz="2000">
                <a:solidFill>
                  <a:srgbClr val="000000"/>
                </a:solidFill>
                <a:latin typeface="Arial Narrow"/>
              </a:rPr>
              <a:t> code to be ported between different GPUs</a:t>
            </a:r>
            <a:endParaRPr/>
          </a:p>
        </p:txBody>
      </p:sp>
      <p:sp>
        <p:nvSpPr>
          <p:cNvPr id="408" name="CustomShape 24"/>
          <p:cNvSpPr/>
          <p:nvPr/>
        </p:nvSpPr>
        <p:spPr>
          <a:xfrm>
            <a:off x="7529400" y="4964760"/>
            <a:ext cx="1507680" cy="1226880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miter/>
          </a:ln>
        </p:spPr>
      </p:sp>
      <p:sp>
        <p:nvSpPr>
          <p:cNvPr id="409" name="CustomShape 25"/>
          <p:cNvSpPr/>
          <p:nvPr/>
        </p:nvSpPr>
        <p:spPr>
          <a:xfrm rot="5400000">
            <a:off x="1937520" y="1686240"/>
            <a:ext cx="5202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 Narrow"/>
              </a:rPr>
              <a:t>• • •</a:t>
            </a:r>
            <a:endParaRPr/>
          </a:p>
        </p:txBody>
      </p:sp>
      <p:sp>
        <p:nvSpPr>
          <p:cNvPr id="410" name="CustomShape 26"/>
          <p:cNvSpPr/>
          <p:nvPr/>
        </p:nvSpPr>
        <p:spPr>
          <a:xfrm>
            <a:off x="1307520" y="4253040"/>
            <a:ext cx="2425320" cy="131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PTX (CUDA)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SPIR (OpenCL)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LLVM (Renderscript)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HSAIL</a:t>
            </a:r>
            <a:endParaRPr/>
          </a:p>
        </p:txBody>
      </p:sp>
      <p:sp>
        <p:nvSpPr>
          <p:cNvPr id="411" name="Line 27"/>
          <p:cNvSpPr/>
          <p:nvPr/>
        </p:nvSpPr>
        <p:spPr>
          <a:xfrm>
            <a:off x="1128600" y="2026080"/>
            <a:ext cx="39528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12" name="CustomShape 28"/>
          <p:cNvSpPr/>
          <p:nvPr/>
        </p:nvSpPr>
        <p:spPr>
          <a:xfrm>
            <a:off x="52560" y="1842480"/>
            <a:ext cx="1101240" cy="69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ts val="494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Render-script</a:t>
            </a:r>
            <a:endParaRPr/>
          </a:p>
        </p:txBody>
      </p:sp>
      <p:sp>
        <p:nvSpPr>
          <p:cNvPr id="413" name="CustomShape 29"/>
          <p:cNvSpPr/>
          <p:nvPr/>
        </p:nvSpPr>
        <p:spPr>
          <a:xfrm flipH="1" rot="5400000">
            <a:off x="2974680" y="2239920"/>
            <a:ext cx="2745000" cy="1088280"/>
          </a:xfrm>
          <a:prstGeom prst="bentConnector2">
            <a:avLst/>
          </a:prstGeom>
          <a:noFill/>
          <a:ln w="28440">
            <a:solidFill>
              <a:srgbClr val="0000ff"/>
            </a:solidFill>
            <a:miter/>
            <a:tailEnd len="med" type="triangle" w="med"/>
          </a:ln>
        </p:spPr>
      </p:sp>
      <p:sp>
        <p:nvSpPr>
          <p:cNvPr id="414" name="CustomShape 30"/>
          <p:cNvSpPr/>
          <p:nvPr/>
        </p:nvSpPr>
        <p:spPr>
          <a:xfrm>
            <a:off x="4892760" y="3798720"/>
            <a:ext cx="1739520" cy="715680"/>
          </a:xfrm>
          <a:prstGeom prst="ellipse">
            <a:avLst/>
          </a:prstGeom>
          <a:solidFill>
            <a:srgbClr val="ffcc99"/>
          </a:solidFill>
          <a:ln w="28440">
            <a:solidFill>
              <a:srgbClr val="ffcc66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JIT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Code-gen</a:t>
            </a:r>
            <a:endParaRPr/>
          </a:p>
        </p:txBody>
      </p:sp>
      <p:sp>
        <p:nvSpPr>
          <p:cNvPr id="415" name="CustomShape 31"/>
          <p:cNvSpPr/>
          <p:nvPr/>
        </p:nvSpPr>
        <p:spPr>
          <a:xfrm>
            <a:off x="6377760" y="4409640"/>
            <a:ext cx="1151280" cy="650520"/>
          </a:xfrm>
          <a:prstGeom prst="straightConnector1">
            <a:avLst/>
          </a:prstGeom>
          <a:noFill/>
          <a:ln w="28440">
            <a:solidFill>
              <a:srgbClr val="ff0000"/>
            </a:solidFill>
            <a:round/>
            <a:tailEnd len="med" type="triangle" w="med"/>
          </a:ln>
        </p:spPr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Popular Non-VISC Systems</a:t>
            </a:r>
            <a:endParaRPr/>
          </a:p>
        </p:txBody>
      </p:sp>
      <p:graphicFrame>
        <p:nvGraphicFramePr>
          <p:cNvPr id="417" name="Table 2"/>
          <p:cNvGraphicFramePr/>
          <p:nvPr/>
        </p:nvGraphicFramePr>
        <p:xfrm>
          <a:off x="193680" y="1854360"/>
          <a:ext cx="8755920" cy="4414320"/>
        </p:xfrm>
        <a:graphic>
          <a:graphicData uri="http://schemas.openxmlformats.org/drawingml/2006/table">
            <a:tbl>
              <a:tblPr/>
              <a:tblGrid>
                <a:gridCol w="4377960"/>
                <a:gridCol w="4377960"/>
              </a:tblGrid>
              <a:tr h="801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High performance software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is </a:t>
                      </a:r>
                      <a:r>
                        <a:rPr b="1" i="1"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largely </a:t>
                      </a:r>
                      <a:r>
                        <a:rPr b="1"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shipped as native code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System software is </a:t>
                      </a:r>
                      <a:r>
                        <a:rPr b="1" i="1"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almost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exclusively</a:t>
                      </a:r>
                      <a:r>
                        <a:rPr b="1"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 shipped as native code</a:t>
                      </a:r>
                      <a:endParaRPr/>
                    </a:p>
                  </a:txBody>
                  <a:tcPr/>
                </a:tc>
              </a:tr>
              <a:tr h="601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HPC applications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Operating systems</a:t>
                      </a:r>
                      <a:endParaRPr/>
                    </a:p>
                  </a:txBody>
                  <a:tcPr/>
                </a:tc>
              </a:tr>
              <a:tr h="601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Media, Gaming, Finance, CAD, …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Hypervisors</a:t>
                      </a:r>
                      <a:endParaRPr/>
                    </a:p>
                  </a:txBody>
                  <a:tcPr/>
                </a:tc>
              </a:tr>
              <a:tr h="601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Web browsers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Compilers</a:t>
                      </a:r>
                      <a:endParaRPr/>
                    </a:p>
                  </a:txBody>
                  <a:tcPr/>
                </a:tc>
              </a:tr>
              <a:tr h="601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Database systems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Managed language runtimes</a:t>
                      </a:r>
                      <a:endParaRPr/>
                    </a:p>
                  </a:txBody>
                  <a:tcPr/>
                </a:tc>
              </a:tr>
              <a:tr h="601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Libraries galore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Communication / crypto libraries</a:t>
                      </a:r>
                      <a:endParaRPr/>
                    </a:p>
                  </a:txBody>
                  <a:tcPr/>
                </a:tc>
              </a:tr>
              <a:tr h="603720"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Loaders, linkers, GUI frameworks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8" name="CustomShape 3"/>
          <p:cNvSpPr/>
          <p:nvPr/>
        </p:nvSpPr>
        <p:spPr>
          <a:xfrm>
            <a:off x="491040" y="1163160"/>
            <a:ext cx="826884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ff"/>
                </a:solidFill>
                <a:latin typeface="Arial Narrow"/>
              </a:rPr>
              <a:t>Native code is pervasive for two broad classes of software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But the World is Changing</a:t>
            </a:r>
            <a:endParaRPr/>
          </a:p>
        </p:txBody>
      </p:sp>
      <p:sp>
        <p:nvSpPr>
          <p:cNvPr id="420" name="TextShape 2"/>
          <p:cNvSpPr txBox="1"/>
          <p:nvPr/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Modern software architectures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User-installed extensions, dynamically loaded libraries, layering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Modern hardware architectures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Diverse vector hardware, GPUs, accelerators in mobile SoCs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Modern security challenges due to untrusted code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Browser extensions, mobile app markets, BYOD, cloud challenges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ff"/>
                </a:solidFill>
                <a:latin typeface="Arial Narrow"/>
                <a:ea typeface="ＭＳ Ｐゴシック"/>
              </a:rPr>
              <a:t>Need rich analyses and transformations on end-user systems</a:t>
            </a:r>
            <a:endParaRPr/>
          </a:p>
          <a:p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3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96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26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85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234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297" end="3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Problem: Modern Hardware Architectures</a:t>
            </a:r>
            <a:endParaRPr/>
          </a:p>
        </p:txBody>
      </p:sp>
      <p:sp>
        <p:nvSpPr>
          <p:cNvPr id="422" name="TextShape 2"/>
          <p:cNvSpPr txBox="1"/>
          <p:nvPr/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Native machine code is no longer a good match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for modern hardware diversity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Varying memory hierarchies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Varying vector instruction sets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Varying GPU capabilities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Varying heterogeneous mobile processors (SoCs)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Need to adapt software to individual end-user’s hardware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Problem: Modern Software Architectures</a:t>
            </a:r>
            <a:endParaRPr/>
          </a:p>
        </p:txBody>
      </p:sp>
      <p:sp>
        <p:nvSpPr>
          <p:cNvPr id="424" name="TextShape 2"/>
          <p:cNvSpPr txBox="1"/>
          <p:nvPr/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Native machine code is no longer a good match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for modern software engineering practices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Deep software stacks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Large numbers of dynamic libraries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User-installed software extensions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Debugging: reproducing in-field software failures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Prepackaged application containers, e.g., Docker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Need to optimize software on end-users’ systems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Problem: Modern Security Challenges</a:t>
            </a:r>
            <a:endParaRPr/>
          </a:p>
        </p:txBody>
      </p:sp>
      <p:sp>
        <p:nvSpPr>
          <p:cNvPr id="426" name="TextShape 2"/>
          <p:cNvSpPr txBox="1"/>
          <p:nvPr/>
        </p:nvSpPr>
        <p:spPr>
          <a:xfrm>
            <a:off x="380880" y="1124640"/>
            <a:ext cx="8381520" cy="5333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Untrusted code is becoming increasingly common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Browser extensions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Web pages with executable code, e.g., Javascript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Mobile application markets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BYOD: “Bring Your Own Device”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Secure applications on (insecure) commodity OS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Need security checking and instrumentation in</a:t>
            </a: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	</a:t>
            </a: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	</a:t>
            </a: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 end-user systems</a:t>
            </a:r>
            <a:endParaRPr/>
          </a:p>
        </p:txBody>
      </p:sp>
      <p:pic>
        <p:nvPicPr>
          <p:cNvPr id="427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79720" y="3006720"/>
            <a:ext cx="867240" cy="921240"/>
          </a:xfrm>
          <a:prstGeom prst="rect">
            <a:avLst/>
          </a:prstGeom>
          <a:ln>
            <a:noFill/>
          </a:ln>
        </p:spPr>
      </p:pic>
      <p:pic>
        <p:nvPicPr>
          <p:cNvPr id="428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914080" y="3006360"/>
            <a:ext cx="1163520" cy="92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Proposal</a:t>
            </a:r>
            <a:endParaRPr/>
          </a:p>
        </p:txBody>
      </p:sp>
      <p:sp>
        <p:nvSpPr>
          <p:cNvPr id="430" name="TextShape 2"/>
          <p:cNvSpPr txBox="1"/>
          <p:nvPr/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i="1" lang="en-US" sz="2800" u="sng">
                <a:solidFill>
                  <a:srgbClr val="0000ff"/>
                </a:solidFill>
                <a:latin typeface="Arial Narrow"/>
                <a:ea typeface="ＭＳ Ｐゴシック"/>
              </a:rPr>
              <a:t>All</a:t>
            </a: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 future software should “ship” using Virtual ISAs.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NOTE: Different systems can use different Virtual ISAs.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The security benefits are strong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There are no inherent performance penalties (and novel performance benefits are possible)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It is technically feasible and commercially acceptable</a:t>
            </a: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54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110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143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233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Outline</a:t>
            </a:r>
            <a:endParaRPr/>
          </a:p>
        </p:txBody>
      </p:sp>
      <p:sp>
        <p:nvSpPr>
          <p:cNvPr id="432" name="TextShape 2"/>
          <p:cNvSpPr txBox="1"/>
          <p:nvPr/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HPVM: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 VISC for Heterogeneous Parallel Systems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ALLVM: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VISC for General Purpose Systems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SVA:      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VISC for Operating System Security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Outline</a:t>
            </a:r>
            <a:endParaRPr/>
          </a:p>
        </p:txBody>
      </p:sp>
      <p:sp>
        <p:nvSpPr>
          <p:cNvPr id="434" name="TextShape 2"/>
          <p:cNvSpPr txBox="1"/>
          <p:nvPr/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VISC Motivation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Background: LLVM as a Virtual ISA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ALLVM: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VISC from top to bottom and end-to-end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Overview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ALLVM Status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b="1" lang="en-US" sz="2400">
                <a:solidFill>
                  <a:srgbClr val="0432ff"/>
                </a:solidFill>
                <a:latin typeface="Arial Narrow"/>
                <a:ea typeface="ＭＳ Ｐゴシック"/>
              </a:rPr>
              <a:t>Early Results: </a:t>
            </a: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VISC for Heterogeneous Parallel Systems </a:t>
            </a:r>
            <a:r>
              <a:rPr b="1" lang="en-US" sz="2400">
                <a:solidFill>
                  <a:srgbClr val="0432ff"/>
                </a:solidFill>
                <a:latin typeface="Arial Narrow"/>
                <a:ea typeface="ＭＳ Ｐゴシック"/>
              </a:rPr>
              <a:t>(HPVM)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Dynamic autovectorization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Autotuning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Previous results: SVA?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Why could this be a bad idea? Reverse engineering. Weaker testing guarantees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cc00"/>
                </a:solidFill>
                <a:latin typeface="Arial Narrow"/>
                <a:ea typeface="ＭＳ Ｐゴシック"/>
              </a:rPr>
              <a:t>LLVM Virtual Instruction Set and IR</a:t>
            </a:r>
            <a:endParaRPr/>
          </a:p>
        </p:txBody>
      </p:sp>
      <p:sp>
        <p:nvSpPr>
          <p:cNvPr id="436" name="CustomShape 2"/>
          <p:cNvSpPr/>
          <p:nvPr/>
        </p:nvSpPr>
        <p:spPr>
          <a:xfrm>
            <a:off x="3803760" y="1376280"/>
            <a:ext cx="4878000" cy="43383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9900"/>
                </a:solidFill>
                <a:latin typeface="Courier New"/>
              </a:rPr>
              <a:t>;; LLVM Code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9900ff"/>
                </a:solidFill>
                <a:latin typeface="Courier New"/>
              </a:rPr>
              <a:t>int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 %SumArray(</a:t>
            </a:r>
            <a:r>
              <a:rPr b="1" i="1" lang="en-US" sz="1200">
                <a:solidFill>
                  <a:srgbClr val="9900ff"/>
                </a:solidFill>
                <a:latin typeface="Courier New"/>
              </a:rPr>
              <a:t>int* 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%A, </a:t>
            </a:r>
            <a:r>
              <a:rPr b="1" i="1" lang="en-US" sz="1200">
                <a:solidFill>
                  <a:srgbClr val="9900ff"/>
                </a:solidFill>
                <a:latin typeface="Courier New"/>
              </a:rPr>
              <a:t>int 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%Num)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0000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000000"/>
                </a:solidFill>
                <a:latin typeface="Courier New"/>
              </a:rPr>
              <a:t>bb1: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000000"/>
                </a:solidFill>
                <a:latin typeface="Courier New"/>
              </a:rPr>
              <a:t>	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%cond = </a:t>
            </a:r>
            <a:r>
              <a:rPr b="1" i="1" lang="en-US" sz="1200">
                <a:solidFill>
                  <a:srgbClr val="cc3300"/>
                </a:solidFill>
                <a:latin typeface="Courier New"/>
              </a:rPr>
              <a:t>icmp sgt </a:t>
            </a:r>
            <a:r>
              <a:rPr b="1" i="1" lang="en-US" sz="1200">
                <a:solidFill>
                  <a:srgbClr val="9900ff"/>
                </a:solidFill>
                <a:latin typeface="Courier New"/>
              </a:rPr>
              <a:t>i32 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%Num, 0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000000"/>
                </a:solidFill>
                <a:latin typeface="Courier New"/>
              </a:rPr>
              <a:t>	</a:t>
            </a:r>
            <a:r>
              <a:rPr b="1" i="1" lang="en-US" sz="1200">
                <a:solidFill>
                  <a:srgbClr val="cc3300"/>
                </a:solidFill>
                <a:latin typeface="Courier New"/>
              </a:rPr>
              <a:t>br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b="1" i="1" lang="en-US" sz="1200">
                <a:solidFill>
                  <a:srgbClr val="9900ff"/>
                </a:solidFill>
                <a:latin typeface="Courier New"/>
              </a:rPr>
              <a:t>i1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 %cond, </a:t>
            </a:r>
            <a:r>
              <a:rPr b="1" i="1" lang="en-US" sz="1200">
                <a:solidFill>
                  <a:srgbClr val="9900ff"/>
                </a:solidFill>
                <a:latin typeface="Courier New"/>
              </a:rPr>
              <a:t>label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 %bb2, </a:t>
            </a:r>
            <a:r>
              <a:rPr b="1" i="1" lang="en-US" sz="1200">
                <a:solidFill>
                  <a:srgbClr val="9900ff"/>
                </a:solidFill>
                <a:latin typeface="Courier New"/>
              </a:rPr>
              <a:t>label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 %bb3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000000"/>
                </a:solidFill>
                <a:latin typeface="Courier New"/>
              </a:rPr>
              <a:t>bb2: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000000"/>
                </a:solidFill>
                <a:latin typeface="Courier New"/>
              </a:rPr>
              <a:t>	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%sum0 = </a:t>
            </a:r>
            <a:r>
              <a:rPr b="1" i="1" lang="en-US" sz="1200">
                <a:solidFill>
                  <a:srgbClr val="cc3300"/>
                </a:solidFill>
                <a:latin typeface="Courier New"/>
              </a:rPr>
              <a:t>phi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  </a:t>
            </a:r>
            <a:r>
              <a:rPr b="1" i="1" lang="en-US" sz="1200">
                <a:solidFill>
                  <a:srgbClr val="9900ff"/>
                </a:solidFill>
                <a:latin typeface="Courier New"/>
              </a:rPr>
              <a:t>i32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 [%t10, %bb2], [0, %bb1]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000000"/>
                </a:solidFill>
                <a:latin typeface="Courier New"/>
              </a:rPr>
              <a:t>	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%iv   = </a:t>
            </a:r>
            <a:r>
              <a:rPr b="1" i="1" lang="en-US" sz="1200">
                <a:solidFill>
                  <a:srgbClr val="cc3300"/>
                </a:solidFill>
                <a:latin typeface="Courier New"/>
              </a:rPr>
              <a:t>phi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  </a:t>
            </a:r>
            <a:r>
              <a:rPr b="1" i="1" lang="en-US" sz="1200">
                <a:solidFill>
                  <a:srgbClr val="9900ff"/>
                </a:solidFill>
                <a:latin typeface="Courier New"/>
              </a:rPr>
              <a:t>i64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 [%inc, %bb2], [0, %bb1]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000000"/>
                </a:solidFill>
                <a:latin typeface="Courier New"/>
              </a:rPr>
              <a:t>	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%t2   = </a:t>
            </a:r>
            <a:r>
              <a:rPr b="1" i="1" lang="en-US" sz="1200">
                <a:solidFill>
                  <a:srgbClr val="cc3300"/>
                </a:solidFill>
                <a:latin typeface="Courier New"/>
              </a:rPr>
              <a:t>getelementptr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 inbounds </a:t>
            </a:r>
            <a:r>
              <a:rPr b="1" i="1" lang="en-US" sz="1200">
                <a:solidFill>
                  <a:srgbClr val="9900ff"/>
                </a:solidFill>
                <a:latin typeface="Courier New"/>
              </a:rPr>
              <a:t>i32*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 %A, </a:t>
            </a:r>
            <a:r>
              <a:rPr b="1" i="1" lang="en-US" sz="1200">
                <a:solidFill>
                  <a:srgbClr val="9900ff"/>
                </a:solidFill>
                <a:latin typeface="Courier New"/>
              </a:rPr>
              <a:t>i64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 %t7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000000"/>
                </a:solidFill>
                <a:latin typeface="Courier New"/>
              </a:rPr>
              <a:t>	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%t3   = </a:t>
            </a:r>
            <a:r>
              <a:rPr b="1" i="1" lang="en-US" sz="1200">
                <a:solidFill>
                  <a:srgbClr val="cc3300"/>
                </a:solidFill>
                <a:latin typeface="Courier New"/>
              </a:rPr>
              <a:t>load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  </a:t>
            </a:r>
            <a:r>
              <a:rPr b="1" i="1" lang="en-US" sz="1200">
                <a:solidFill>
                  <a:srgbClr val="9900ff"/>
                </a:solidFill>
                <a:latin typeface="Courier New"/>
              </a:rPr>
              <a:t>i32* 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%t2, align 4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000000"/>
                </a:solidFill>
                <a:latin typeface="Courier New"/>
              </a:rPr>
              <a:t>	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%t4   = </a:t>
            </a:r>
            <a:r>
              <a:rPr b="1" i="1" lang="en-US" sz="1200">
                <a:solidFill>
                  <a:srgbClr val="cc3300"/>
                </a:solidFill>
                <a:latin typeface="Courier New"/>
              </a:rPr>
              <a:t>add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 nsw  </a:t>
            </a:r>
            <a:r>
              <a:rPr b="1" i="1" lang="en-US" sz="1200">
                <a:solidFill>
                  <a:srgbClr val="9900ff"/>
                </a:solidFill>
                <a:latin typeface="Courier New"/>
              </a:rPr>
              <a:t>i32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 %t3, %sum0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000000"/>
                </a:solidFill>
                <a:latin typeface="Courier New"/>
              </a:rPr>
              <a:t>	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%inc  = </a:t>
            </a:r>
            <a:r>
              <a:rPr b="1" i="1" lang="en-US" sz="1200">
                <a:solidFill>
                  <a:srgbClr val="cc3300"/>
                </a:solidFill>
                <a:latin typeface="Courier New"/>
              </a:rPr>
              <a:t>add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 nuw  </a:t>
            </a:r>
            <a:r>
              <a:rPr b="1" i="1" lang="en-US" sz="1200">
                <a:solidFill>
                  <a:srgbClr val="9900ff"/>
                </a:solidFill>
                <a:latin typeface="Courier New"/>
              </a:rPr>
              <a:t>i64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 %iv, 1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000000"/>
                </a:solidFill>
                <a:latin typeface="Courier New"/>
              </a:rPr>
              <a:t>	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%t5   = </a:t>
            </a:r>
            <a:r>
              <a:rPr b="1" i="1" lang="en-US" sz="1200">
                <a:solidFill>
                  <a:srgbClr val="cc3300"/>
                </a:solidFill>
                <a:latin typeface="Courier New"/>
              </a:rPr>
              <a:t>trunc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b="1" i="1" lang="en-US" sz="1200">
                <a:solidFill>
                  <a:srgbClr val="9900ff"/>
                </a:solidFill>
                <a:latin typeface="Courier New"/>
              </a:rPr>
              <a:t>i64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 %iv to i32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000000"/>
                </a:solidFill>
                <a:latin typeface="Courier New"/>
              </a:rPr>
              <a:t>	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%exitcond = </a:t>
            </a:r>
            <a:r>
              <a:rPr b="1" i="1" lang="en-US" sz="1200">
                <a:solidFill>
                  <a:srgbClr val="cc3300"/>
                </a:solidFill>
                <a:latin typeface="Courier New"/>
              </a:rPr>
              <a:t>icmp eq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b="1" i="1" lang="en-US" sz="1200">
                <a:solidFill>
                  <a:srgbClr val="9900ff"/>
                </a:solidFill>
                <a:latin typeface="Courier New"/>
              </a:rPr>
              <a:t>i32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 %inc, %Num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000000"/>
                </a:solidFill>
                <a:latin typeface="Courier New"/>
              </a:rPr>
              <a:t>	</a:t>
            </a:r>
            <a:r>
              <a:rPr b="1" i="1" lang="en-US" sz="1200">
                <a:solidFill>
                  <a:srgbClr val="cc3300"/>
                </a:solidFill>
                <a:latin typeface="Courier New"/>
              </a:rPr>
              <a:t>br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b="1" i="1" lang="en-US" sz="1200">
                <a:solidFill>
                  <a:srgbClr val="9900ff"/>
                </a:solidFill>
                <a:latin typeface="Courier New"/>
              </a:rPr>
              <a:t>i1 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%exitcond, </a:t>
            </a:r>
            <a:r>
              <a:rPr b="1" i="1" lang="en-US" sz="1200">
                <a:solidFill>
                  <a:srgbClr val="9900ff"/>
                </a:solidFill>
                <a:latin typeface="Courier New"/>
              </a:rPr>
              <a:t>label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 %bb3, </a:t>
            </a:r>
            <a:r>
              <a:rPr b="1" i="1" lang="en-US" sz="1200">
                <a:solidFill>
                  <a:srgbClr val="9900ff"/>
                </a:solidFill>
                <a:latin typeface="Courier New"/>
              </a:rPr>
              <a:t>label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 %bb2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000000"/>
                </a:solidFill>
                <a:latin typeface="Courier New"/>
              </a:rPr>
              <a:t>bb3: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000000"/>
                </a:solidFill>
                <a:latin typeface="Courier New"/>
              </a:rPr>
              <a:t>	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%sum1  = </a:t>
            </a:r>
            <a:r>
              <a:rPr b="1" i="1" lang="en-US" sz="1200">
                <a:solidFill>
                  <a:srgbClr val="cc3300"/>
                </a:solidFill>
                <a:latin typeface="Courier New"/>
              </a:rPr>
              <a:t>phi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  </a:t>
            </a:r>
            <a:r>
              <a:rPr b="1" i="1" lang="en-US" sz="1200">
                <a:solidFill>
                  <a:srgbClr val="9900ff"/>
                </a:solidFill>
                <a:latin typeface="Courier New"/>
              </a:rPr>
              <a:t>i32 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[0, %bb1], [%t4, %bb2]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000000"/>
                </a:solidFill>
                <a:latin typeface="Courier New"/>
              </a:rPr>
              <a:t>	</a:t>
            </a:r>
            <a:r>
              <a:rPr b="1" i="1" lang="en-US" sz="1200">
                <a:solidFill>
                  <a:srgbClr val="cc3300"/>
                </a:solidFill>
                <a:latin typeface="Courier New"/>
              </a:rPr>
              <a:t>ret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b="1" i="1" lang="en-US" sz="1200">
                <a:solidFill>
                  <a:srgbClr val="9900ff"/>
                </a:solidFill>
                <a:latin typeface="Courier New"/>
              </a:rPr>
              <a:t>int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 %sum1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</p:txBody>
      </p:sp>
      <p:sp>
        <p:nvSpPr>
          <p:cNvPr id="437" name="CustomShape 3"/>
          <p:cNvSpPr/>
          <p:nvPr/>
        </p:nvSpPr>
        <p:spPr>
          <a:xfrm>
            <a:off x="462600" y="1376280"/>
            <a:ext cx="3141000" cy="15444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9900"/>
                </a:solidFill>
                <a:latin typeface="Courier New"/>
              </a:rPr>
              <a:t>/* C Source Code */</a:t>
            </a:r>
            <a:endParaRPr/>
          </a:p>
          <a:p>
            <a:pPr>
              <a:lnSpc>
                <a:spcPct val="90000"/>
              </a:lnSpc>
            </a:pPr>
            <a:r>
              <a:rPr b="1" i="1" lang="en-US" sz="1200">
                <a:solidFill>
                  <a:srgbClr val="9900ff"/>
                </a:solidFill>
                <a:latin typeface="Courier New"/>
              </a:rPr>
              <a:t>int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 SumArray(</a:t>
            </a:r>
            <a:r>
              <a:rPr b="1" i="1" lang="en-US" sz="1200">
                <a:solidFill>
                  <a:srgbClr val="9900ff"/>
                </a:solidFill>
                <a:latin typeface="Courier New"/>
              </a:rPr>
              <a:t>int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 A</a:t>
            </a:r>
            <a:r>
              <a:rPr b="1" i="1" lang="en-US" sz="1200">
                <a:solidFill>
                  <a:srgbClr val="9900ff"/>
                </a:solidFill>
                <a:latin typeface="Courier New"/>
              </a:rPr>
              <a:t>[], int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 Num)</a:t>
            </a:r>
            <a:endParaRPr/>
          </a:p>
          <a:p>
            <a:pPr>
              <a:lnSpc>
                <a:spcPct val="90000"/>
              </a:lnSpc>
            </a:pPr>
            <a:r>
              <a:rPr b="1" i="1" lang="en-US" sz="1200">
                <a:solidFill>
                  <a:srgbClr val="0000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b="1" i="1" lang="en-US" sz="1200">
                <a:solidFill>
                  <a:srgbClr val="000000"/>
                </a:solidFill>
                <a:latin typeface="Courier New"/>
              </a:rPr>
              <a:t>  </a:t>
            </a:r>
            <a:r>
              <a:rPr b="1" i="1" lang="en-US" sz="1200">
                <a:solidFill>
                  <a:srgbClr val="9900ff"/>
                </a:solidFill>
                <a:latin typeface="Courier New"/>
              </a:rPr>
              <a:t>int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 i, sum = 0;</a:t>
            </a:r>
            <a:endParaRPr/>
          </a:p>
          <a:p>
            <a:pPr>
              <a:lnSpc>
                <a:spcPct val="90000"/>
              </a:lnSpc>
            </a:pPr>
            <a:r>
              <a:rPr b="1" i="1" lang="en-US" sz="1200">
                <a:solidFill>
                  <a:srgbClr val="000000"/>
                </a:solidFill>
                <a:latin typeface="Courier New"/>
              </a:rPr>
              <a:t>  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for (i = 0; i &lt; Num; ++i)</a:t>
            </a:r>
            <a:endParaRPr/>
          </a:p>
          <a:p>
            <a:pPr>
              <a:lnSpc>
                <a:spcPct val="90000"/>
              </a:lnSpc>
            </a:pPr>
            <a:r>
              <a:rPr b="1" i="1"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sum += A[i];</a:t>
            </a:r>
            <a:endParaRPr/>
          </a:p>
          <a:p>
            <a:pPr>
              <a:lnSpc>
                <a:spcPct val="90000"/>
              </a:lnSpc>
            </a:pPr>
            <a:r>
              <a:rPr b="1" i="1" lang="en-US" sz="1200">
                <a:solidFill>
                  <a:srgbClr val="000000"/>
                </a:solidFill>
                <a:latin typeface="Courier New"/>
              </a:rPr>
              <a:t>  </a:t>
            </a:r>
            <a:r>
              <a:rPr b="1" i="1" lang="en-US" sz="1200">
                <a:solidFill>
                  <a:srgbClr val="000000"/>
                </a:solidFill>
                <a:latin typeface="Courier New"/>
              </a:rPr>
              <a:t>return sum;</a:t>
            </a:r>
            <a:endParaRPr/>
          </a:p>
          <a:p>
            <a:pPr>
              <a:lnSpc>
                <a:spcPct val="90000"/>
              </a:lnSpc>
            </a:pPr>
            <a:r>
              <a:rPr b="1" i="1" lang="en-US" sz="12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</p:txBody>
      </p:sp>
      <p:sp>
        <p:nvSpPr>
          <p:cNvPr id="438" name="CustomShape 4"/>
          <p:cNvSpPr/>
          <p:nvPr/>
        </p:nvSpPr>
        <p:spPr>
          <a:xfrm>
            <a:off x="106200" y="3481560"/>
            <a:ext cx="3354120" cy="396360"/>
          </a:xfrm>
          <a:prstGeom prst="rect">
            <a:avLst/>
          </a:prstGeom>
          <a:noFill/>
          <a:ln>
            <a:noFill/>
          </a:ln>
        </p:spPr>
      </p:sp>
      <p:sp>
        <p:nvSpPr>
          <p:cNvPr id="439" name="CustomShape 5"/>
          <p:cNvSpPr/>
          <p:nvPr/>
        </p:nvSpPr>
        <p:spPr>
          <a:xfrm>
            <a:off x="198360" y="3679920"/>
            <a:ext cx="183960" cy="396360"/>
          </a:xfrm>
          <a:prstGeom prst="rect">
            <a:avLst/>
          </a:prstGeom>
          <a:noFill/>
          <a:ln>
            <a:noFill/>
          </a:ln>
        </p:spPr>
      </p:sp>
      <p:sp>
        <p:nvSpPr>
          <p:cNvPr id="440" name="CustomShape 6"/>
          <p:cNvSpPr/>
          <p:nvPr/>
        </p:nvSpPr>
        <p:spPr>
          <a:xfrm>
            <a:off x="382680" y="3160080"/>
            <a:ext cx="3574440" cy="266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"/>
            </a:pPr>
            <a:r>
              <a:rPr i="1" lang="en-US" sz="2400">
                <a:solidFill>
                  <a:srgbClr val="0000ff"/>
                </a:solidFill>
                <a:latin typeface="Arial"/>
              </a:rPr>
              <a:t> </a:t>
            </a:r>
            <a:r>
              <a:rPr i="1" lang="en-US" sz="2400">
                <a:solidFill>
                  <a:srgbClr val="0000ff"/>
                </a:solidFill>
                <a:latin typeface="Arial"/>
              </a:rPr>
              <a:t>Simple, 3-address IR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i="1" lang="en-US" sz="2400">
                <a:solidFill>
                  <a:srgbClr val="0000ff"/>
                </a:solidFill>
                <a:latin typeface="Arial"/>
              </a:rPr>
              <a:t> </a:t>
            </a:r>
            <a:r>
              <a:rPr i="1" lang="en-US" sz="2400">
                <a:solidFill>
                  <a:srgbClr val="0000ff"/>
                </a:solidFill>
                <a:latin typeface="Arial"/>
              </a:rPr>
              <a:t>Architecture-neutral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i="1" lang="en-US" sz="2400">
                <a:solidFill>
                  <a:srgbClr val="0000ff"/>
                </a:solidFill>
                <a:latin typeface="Arial"/>
              </a:rPr>
              <a:t> </a:t>
            </a:r>
            <a:r>
              <a:rPr i="1" lang="en-US" sz="2400">
                <a:solidFill>
                  <a:srgbClr val="0000ff"/>
                </a:solidFill>
                <a:latin typeface="Arial"/>
              </a:rPr>
              <a:t>Language-neutral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i="1" lang="en-US" sz="2400">
                <a:solidFill>
                  <a:srgbClr val="0000ff"/>
                </a:solidFill>
                <a:latin typeface="Arial"/>
              </a:rPr>
              <a:t> </a:t>
            </a:r>
            <a:r>
              <a:rPr i="1" lang="en-US" sz="2400">
                <a:solidFill>
                  <a:srgbClr val="0000ff"/>
                </a:solidFill>
                <a:latin typeface="Arial"/>
              </a:rPr>
              <a:t>Explicit CFG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i="1" lang="en-US" sz="2400">
                <a:solidFill>
                  <a:srgbClr val="0000ff"/>
                </a:solidFill>
                <a:latin typeface="Arial"/>
              </a:rPr>
              <a:t> </a:t>
            </a:r>
            <a:r>
              <a:rPr i="1" lang="en-US" sz="2400">
                <a:solidFill>
                  <a:srgbClr val="0000ff"/>
                </a:solidFill>
                <a:latin typeface="Arial"/>
              </a:rPr>
              <a:t>Always in SSA form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i="1" lang="en-US" sz="2400">
                <a:solidFill>
                  <a:srgbClr val="0000ff"/>
                </a:solidFill>
                <a:latin typeface="Arial"/>
              </a:rPr>
              <a:t> </a:t>
            </a:r>
            <a:r>
              <a:rPr i="1" lang="en-US" sz="2400">
                <a:solidFill>
                  <a:srgbClr val="0000ff"/>
                </a:solidFill>
                <a:latin typeface="Arial"/>
              </a:rPr>
              <a:t>Typed memory, regs </a:t>
            </a:r>
            <a:endParaRPr/>
          </a:p>
        </p:txBody>
      </p:sp>
      <p:sp>
        <p:nvSpPr>
          <p:cNvPr id="441" name="CustomShape 7"/>
          <p:cNvSpPr/>
          <p:nvPr/>
        </p:nvSpPr>
        <p:spPr>
          <a:xfrm>
            <a:off x="480240" y="6078600"/>
            <a:ext cx="821412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2400">
                <a:solidFill>
                  <a:srgbClr val="cc3300"/>
                </a:solidFill>
                <a:latin typeface="Arial Narrow"/>
              </a:rPr>
              <a:t>LLVM enables sophisticated program analyses and transformations</a:t>
            </a:r>
            <a:endParaRPr/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573360" y="1353960"/>
            <a:ext cx="1766520" cy="1168200"/>
          </a:xfrm>
          <a:prstGeom prst="ellipse">
            <a:avLst/>
          </a:prstGeom>
          <a:solidFill>
            <a:srgbClr val="ffcc99"/>
          </a:solidFill>
          <a:ln w="28440">
            <a:solidFill>
              <a:srgbClr val="ffcc66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Linker </a:t>
            </a:r>
            <a:r>
              <a:rPr b="1" lang="en-US" sz="2000">
                <a:solidFill>
                  <a:srgbClr val="0000ff"/>
                </a:solidFill>
                <a:latin typeface="Arial Narrow"/>
              </a:rPr>
              <a:t>+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IP Optimizer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1512720" y="1201680"/>
            <a:ext cx="1253880" cy="41868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Compiler 1</a:t>
            </a:r>
            <a:endParaRPr/>
          </a:p>
        </p:txBody>
      </p:sp>
      <p:sp>
        <p:nvSpPr>
          <p:cNvPr id="157" name="Line 3"/>
          <p:cNvSpPr/>
          <p:nvPr/>
        </p:nvSpPr>
        <p:spPr>
          <a:xfrm>
            <a:off x="1116000" y="1390320"/>
            <a:ext cx="3967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58" name="Line 4"/>
          <p:cNvSpPr/>
          <p:nvPr/>
        </p:nvSpPr>
        <p:spPr>
          <a:xfrm>
            <a:off x="1116000" y="1752480"/>
            <a:ext cx="3967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59" name="CustomShape 5"/>
          <p:cNvSpPr/>
          <p:nvPr/>
        </p:nvSpPr>
        <p:spPr>
          <a:xfrm>
            <a:off x="321480" y="1127160"/>
            <a:ext cx="8424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C, C++</a:t>
            </a:r>
            <a:endParaRPr/>
          </a:p>
        </p:txBody>
      </p:sp>
      <p:sp>
        <p:nvSpPr>
          <p:cNvPr id="160" name="Line 6"/>
          <p:cNvSpPr/>
          <p:nvPr/>
        </p:nvSpPr>
        <p:spPr>
          <a:xfrm>
            <a:off x="1128600" y="2065320"/>
            <a:ext cx="39528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1" name="CustomShape 7"/>
          <p:cNvSpPr/>
          <p:nvPr/>
        </p:nvSpPr>
        <p:spPr>
          <a:xfrm>
            <a:off x="82440" y="1889280"/>
            <a:ext cx="100116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OCAML </a:t>
            </a:r>
            <a:endParaRPr/>
          </a:p>
        </p:txBody>
      </p:sp>
      <p:sp>
        <p:nvSpPr>
          <p:cNvPr id="162" name="CustomShape 8"/>
          <p:cNvSpPr/>
          <p:nvPr/>
        </p:nvSpPr>
        <p:spPr>
          <a:xfrm>
            <a:off x="238320" y="1508040"/>
            <a:ext cx="97056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Fortran </a:t>
            </a:r>
            <a:endParaRPr/>
          </a:p>
        </p:txBody>
      </p:sp>
      <p:sp>
        <p:nvSpPr>
          <p:cNvPr id="163" name="CustomShape 9"/>
          <p:cNvSpPr/>
          <p:nvPr/>
        </p:nvSpPr>
        <p:spPr>
          <a:xfrm>
            <a:off x="2955960" y="1163160"/>
            <a:ext cx="87768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ff0000"/>
                </a:solidFill>
                <a:latin typeface="Arial Narrow"/>
              </a:rPr>
              <a:t>bin </a:t>
            </a:r>
            <a:r>
              <a:rPr b="1" lang="en-US" sz="2000">
                <a:solidFill>
                  <a:srgbClr val="0000ff"/>
                </a:solidFill>
                <a:latin typeface="Arial Narrow"/>
              </a:rPr>
              <a:t>/ IR</a:t>
            </a:r>
            <a:endParaRPr/>
          </a:p>
        </p:txBody>
      </p:sp>
      <p:sp>
        <p:nvSpPr>
          <p:cNvPr id="164" name="CustomShape 10"/>
          <p:cNvSpPr/>
          <p:nvPr/>
        </p:nvSpPr>
        <p:spPr>
          <a:xfrm>
            <a:off x="1511280" y="2536920"/>
            <a:ext cx="1255320" cy="38052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Compiler N</a:t>
            </a:r>
            <a:endParaRPr/>
          </a:p>
        </p:txBody>
      </p:sp>
      <p:sp>
        <p:nvSpPr>
          <p:cNvPr id="165" name="Line 11"/>
          <p:cNvSpPr/>
          <p:nvPr/>
        </p:nvSpPr>
        <p:spPr>
          <a:xfrm>
            <a:off x="1128600" y="2369880"/>
            <a:ext cx="39528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6" name="CustomShape 12"/>
          <p:cNvSpPr/>
          <p:nvPr/>
        </p:nvSpPr>
        <p:spPr>
          <a:xfrm>
            <a:off x="574920" y="2193840"/>
            <a:ext cx="57564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Ada</a:t>
            </a:r>
            <a:endParaRPr/>
          </a:p>
        </p:txBody>
      </p:sp>
      <p:sp>
        <p:nvSpPr>
          <p:cNvPr id="167" name="Line 13"/>
          <p:cNvSpPr/>
          <p:nvPr/>
        </p:nvSpPr>
        <p:spPr>
          <a:xfrm>
            <a:off x="1116000" y="2765160"/>
            <a:ext cx="3967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8" name="CustomShape 14"/>
          <p:cNvSpPr/>
          <p:nvPr/>
        </p:nvSpPr>
        <p:spPr>
          <a:xfrm>
            <a:off x="476280" y="2521080"/>
            <a:ext cx="70236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Rust </a:t>
            </a:r>
            <a:endParaRPr/>
          </a:p>
        </p:txBody>
      </p:sp>
      <p:sp>
        <p:nvSpPr>
          <p:cNvPr id="169" name="CustomShape 15"/>
          <p:cNvSpPr/>
          <p:nvPr/>
        </p:nvSpPr>
        <p:spPr>
          <a:xfrm flipV="1">
            <a:off x="2766960" y="1937160"/>
            <a:ext cx="791640" cy="788760"/>
          </a:xfrm>
          <a:prstGeom prst="straightConnector1">
            <a:avLst/>
          </a:prstGeom>
          <a:noFill/>
          <a:ln w="19080">
            <a:solidFill>
              <a:srgbClr val="cc0000"/>
            </a:solidFill>
            <a:round/>
            <a:tailEnd len="med" type="triangle" w="med"/>
          </a:ln>
        </p:spPr>
      </p:sp>
      <p:sp>
        <p:nvSpPr>
          <p:cNvPr id="170" name="CustomShape 16"/>
          <p:cNvSpPr/>
          <p:nvPr/>
        </p:nvSpPr>
        <p:spPr>
          <a:xfrm>
            <a:off x="2766960" y="1411200"/>
            <a:ext cx="791640" cy="526680"/>
          </a:xfrm>
          <a:prstGeom prst="straightConnector1">
            <a:avLst/>
          </a:prstGeom>
          <a:noFill/>
          <a:ln w="19080">
            <a:solidFill>
              <a:srgbClr val="cc0000"/>
            </a:solidFill>
            <a:round/>
            <a:tailEnd len="med" type="triangle" w="med"/>
          </a:ln>
        </p:spPr>
      </p:sp>
      <p:sp>
        <p:nvSpPr>
          <p:cNvPr id="171" name="CustomShape 17"/>
          <p:cNvSpPr/>
          <p:nvPr/>
        </p:nvSpPr>
        <p:spPr>
          <a:xfrm rot="5400000">
            <a:off x="1937520" y="1859400"/>
            <a:ext cx="5202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 Narrow"/>
              </a:rPr>
              <a:t>• • •</a:t>
            </a:r>
            <a:endParaRPr/>
          </a:p>
        </p:txBody>
      </p:sp>
      <p:sp>
        <p:nvSpPr>
          <p:cNvPr id="172" name="Line 18"/>
          <p:cNvSpPr/>
          <p:nvPr/>
        </p:nvSpPr>
        <p:spPr>
          <a:xfrm>
            <a:off x="414000" y="4081680"/>
            <a:ext cx="8113680" cy="0"/>
          </a:xfrm>
          <a:prstGeom prst="line">
            <a:avLst/>
          </a:prstGeom>
          <a:ln cap="rnd" w="38160">
            <a:solidFill>
              <a:srgbClr val="000000"/>
            </a:solidFill>
            <a:custDash>
              <a:ds d="424000" sp="318000"/>
            </a:custDash>
            <a:round/>
          </a:ln>
        </p:spPr>
      </p:sp>
      <p:sp>
        <p:nvSpPr>
          <p:cNvPr id="173" name="CustomShape 19"/>
          <p:cNvSpPr/>
          <p:nvPr/>
        </p:nvSpPr>
        <p:spPr>
          <a:xfrm>
            <a:off x="4112280" y="3581640"/>
            <a:ext cx="188964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606060"/>
                </a:solidFill>
                <a:latin typeface="Arial Narrow"/>
              </a:rPr>
              <a:t>Developer site</a:t>
            </a:r>
            <a:endParaRPr/>
          </a:p>
        </p:txBody>
      </p:sp>
      <p:sp>
        <p:nvSpPr>
          <p:cNvPr id="174" name="CustomShape 20"/>
          <p:cNvSpPr/>
          <p:nvPr/>
        </p:nvSpPr>
        <p:spPr>
          <a:xfrm>
            <a:off x="4044960" y="4043520"/>
            <a:ext cx="16405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606060"/>
                </a:solidFill>
                <a:latin typeface="Arial Narrow"/>
              </a:rPr>
              <a:t>User site</a:t>
            </a:r>
            <a:endParaRPr/>
          </a:p>
        </p:txBody>
      </p:sp>
      <p:sp>
        <p:nvSpPr>
          <p:cNvPr id="175" name="CustomShape 21"/>
          <p:cNvSpPr/>
          <p:nvPr/>
        </p:nvSpPr>
        <p:spPr>
          <a:xfrm>
            <a:off x="6481440" y="1623960"/>
            <a:ext cx="1728360" cy="715680"/>
          </a:xfrm>
          <a:prstGeom prst="ellipse">
            <a:avLst/>
          </a:prstGeom>
          <a:solidFill>
            <a:srgbClr val="ffcc99"/>
          </a:solidFill>
          <a:ln w="28440">
            <a:solidFill>
              <a:srgbClr val="ffcc66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Static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Code Gen</a:t>
            </a:r>
            <a:endParaRPr/>
          </a:p>
        </p:txBody>
      </p:sp>
      <p:sp>
        <p:nvSpPr>
          <p:cNvPr id="176" name="CustomShape 22"/>
          <p:cNvSpPr/>
          <p:nvPr/>
        </p:nvSpPr>
        <p:spPr>
          <a:xfrm flipV="1">
            <a:off x="5355000" y="1981080"/>
            <a:ext cx="1126080" cy="360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rgbClr val="cc3300"/>
            </a:solidFill>
            <a:miter/>
            <a:tailEnd len="med" type="triangle" w="med"/>
          </a:ln>
        </p:spPr>
      </p:sp>
      <p:sp>
        <p:nvSpPr>
          <p:cNvPr id="177" name="TextShape 23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Compilation Model for Static Languages</a:t>
            </a:r>
            <a:endParaRPr/>
          </a:p>
        </p:txBody>
      </p:sp>
      <p:sp>
        <p:nvSpPr>
          <p:cNvPr id="178" name="CustomShape 24"/>
          <p:cNvSpPr/>
          <p:nvPr/>
        </p:nvSpPr>
        <p:spPr>
          <a:xfrm>
            <a:off x="6591600" y="4351320"/>
            <a:ext cx="1507680" cy="1226880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miter/>
          </a:ln>
        </p:spPr>
      </p:sp>
      <p:sp>
        <p:nvSpPr>
          <p:cNvPr id="179" name="CustomShape 25"/>
          <p:cNvSpPr/>
          <p:nvPr/>
        </p:nvSpPr>
        <p:spPr>
          <a:xfrm>
            <a:off x="7345800" y="2340000"/>
            <a:ext cx="360" cy="2010960"/>
          </a:xfrm>
          <a:prstGeom prst="straightConnector1">
            <a:avLst/>
          </a:prstGeom>
          <a:noFill/>
          <a:ln w="19080">
            <a:solidFill>
              <a:srgbClr val="990000"/>
            </a:solidFill>
            <a:round/>
            <a:tailEnd len="med" type="arrow" w="med"/>
          </a:ln>
        </p:spPr>
      </p:sp>
      <p:sp>
        <p:nvSpPr>
          <p:cNvPr id="180" name="CustomShape 26"/>
          <p:cNvSpPr/>
          <p:nvPr/>
        </p:nvSpPr>
        <p:spPr>
          <a:xfrm>
            <a:off x="6783120" y="3044880"/>
            <a:ext cx="4950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cc0000"/>
                </a:solidFill>
                <a:latin typeface="Arial Narrow"/>
              </a:rPr>
              <a:t>bin</a:t>
            </a:r>
            <a:endParaRPr/>
          </a:p>
        </p:txBody>
      </p:sp>
      <p:sp>
        <p:nvSpPr>
          <p:cNvPr id="181" name="CustomShape 27"/>
          <p:cNvSpPr/>
          <p:nvPr/>
        </p:nvSpPr>
        <p:spPr>
          <a:xfrm>
            <a:off x="414360" y="6002280"/>
            <a:ext cx="6948360" cy="1094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182" name="CustomShape 28"/>
          <p:cNvSpPr/>
          <p:nvPr/>
        </p:nvSpPr>
        <p:spPr>
          <a:xfrm>
            <a:off x="687240" y="6232680"/>
            <a:ext cx="6444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1955</a:t>
            </a:r>
            <a:endParaRPr/>
          </a:p>
        </p:txBody>
      </p:sp>
      <p:sp>
        <p:nvSpPr>
          <p:cNvPr id="183" name="Line 29"/>
          <p:cNvSpPr/>
          <p:nvPr/>
        </p:nvSpPr>
        <p:spPr>
          <a:xfrm flipH="1">
            <a:off x="1009440" y="5810040"/>
            <a:ext cx="11160" cy="422280"/>
          </a:xfrm>
          <a:prstGeom prst="line">
            <a:avLst/>
          </a:prstGeom>
          <a:ln w="12600">
            <a:solidFill>
              <a:srgbClr val="990000"/>
            </a:solidFill>
            <a:round/>
          </a:ln>
        </p:spPr>
      </p:sp>
      <p:sp>
        <p:nvSpPr>
          <p:cNvPr id="184" name="CustomShape 30"/>
          <p:cNvSpPr/>
          <p:nvPr/>
        </p:nvSpPr>
        <p:spPr>
          <a:xfrm>
            <a:off x="1607760" y="6232680"/>
            <a:ext cx="6444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1965</a:t>
            </a:r>
            <a:endParaRPr/>
          </a:p>
        </p:txBody>
      </p:sp>
      <p:sp>
        <p:nvSpPr>
          <p:cNvPr id="185" name="Line 31"/>
          <p:cNvSpPr/>
          <p:nvPr/>
        </p:nvSpPr>
        <p:spPr>
          <a:xfrm flipH="1">
            <a:off x="1929600" y="5810040"/>
            <a:ext cx="11160" cy="422280"/>
          </a:xfrm>
          <a:prstGeom prst="line">
            <a:avLst/>
          </a:prstGeom>
          <a:ln w="12600">
            <a:solidFill>
              <a:srgbClr val="990000"/>
            </a:solidFill>
            <a:round/>
          </a:ln>
        </p:spPr>
      </p:sp>
      <p:sp>
        <p:nvSpPr>
          <p:cNvPr id="186" name="CustomShape 32"/>
          <p:cNvSpPr/>
          <p:nvPr/>
        </p:nvSpPr>
        <p:spPr>
          <a:xfrm>
            <a:off x="2482920" y="6232680"/>
            <a:ext cx="6444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1975</a:t>
            </a:r>
            <a:endParaRPr/>
          </a:p>
        </p:txBody>
      </p:sp>
      <p:sp>
        <p:nvSpPr>
          <p:cNvPr id="187" name="Line 33"/>
          <p:cNvSpPr/>
          <p:nvPr/>
        </p:nvSpPr>
        <p:spPr>
          <a:xfrm flipH="1">
            <a:off x="2805120" y="5810040"/>
            <a:ext cx="11160" cy="422280"/>
          </a:xfrm>
          <a:prstGeom prst="line">
            <a:avLst/>
          </a:prstGeom>
          <a:ln w="12600">
            <a:solidFill>
              <a:srgbClr val="990000"/>
            </a:solidFill>
            <a:round/>
          </a:ln>
        </p:spPr>
      </p:sp>
      <p:sp>
        <p:nvSpPr>
          <p:cNvPr id="188" name="CustomShape 34"/>
          <p:cNvSpPr/>
          <p:nvPr/>
        </p:nvSpPr>
        <p:spPr>
          <a:xfrm>
            <a:off x="3457080" y="6232680"/>
            <a:ext cx="6444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1985</a:t>
            </a:r>
            <a:endParaRPr/>
          </a:p>
        </p:txBody>
      </p:sp>
      <p:sp>
        <p:nvSpPr>
          <p:cNvPr id="189" name="Line 35"/>
          <p:cNvSpPr/>
          <p:nvPr/>
        </p:nvSpPr>
        <p:spPr>
          <a:xfrm flipH="1">
            <a:off x="3779280" y="5810040"/>
            <a:ext cx="11160" cy="422280"/>
          </a:xfrm>
          <a:prstGeom prst="line">
            <a:avLst/>
          </a:prstGeom>
          <a:ln w="12600">
            <a:solidFill>
              <a:srgbClr val="990000"/>
            </a:solidFill>
            <a:round/>
          </a:ln>
        </p:spPr>
      </p:sp>
      <p:sp>
        <p:nvSpPr>
          <p:cNvPr id="190" name="CustomShape 36"/>
          <p:cNvSpPr/>
          <p:nvPr/>
        </p:nvSpPr>
        <p:spPr>
          <a:xfrm>
            <a:off x="4257000" y="6232680"/>
            <a:ext cx="6444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1995</a:t>
            </a:r>
            <a:endParaRPr/>
          </a:p>
        </p:txBody>
      </p:sp>
      <p:sp>
        <p:nvSpPr>
          <p:cNvPr id="191" name="Line 37"/>
          <p:cNvSpPr/>
          <p:nvPr/>
        </p:nvSpPr>
        <p:spPr>
          <a:xfrm flipH="1">
            <a:off x="4579200" y="5810040"/>
            <a:ext cx="11160" cy="422280"/>
          </a:xfrm>
          <a:prstGeom prst="line">
            <a:avLst/>
          </a:prstGeom>
          <a:ln w="12600">
            <a:solidFill>
              <a:srgbClr val="990000"/>
            </a:solidFill>
            <a:round/>
          </a:ln>
        </p:spPr>
      </p:sp>
      <p:sp>
        <p:nvSpPr>
          <p:cNvPr id="192" name="CustomShape 38"/>
          <p:cNvSpPr/>
          <p:nvPr/>
        </p:nvSpPr>
        <p:spPr>
          <a:xfrm>
            <a:off x="5266080" y="6232680"/>
            <a:ext cx="6444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2005</a:t>
            </a:r>
            <a:endParaRPr/>
          </a:p>
        </p:txBody>
      </p:sp>
      <p:sp>
        <p:nvSpPr>
          <p:cNvPr id="193" name="Line 39"/>
          <p:cNvSpPr/>
          <p:nvPr/>
        </p:nvSpPr>
        <p:spPr>
          <a:xfrm flipH="1">
            <a:off x="5588280" y="5810040"/>
            <a:ext cx="10800" cy="422280"/>
          </a:xfrm>
          <a:prstGeom prst="line">
            <a:avLst/>
          </a:prstGeom>
          <a:ln w="12600">
            <a:solidFill>
              <a:srgbClr val="990000"/>
            </a:solidFill>
            <a:round/>
          </a:ln>
        </p:spPr>
      </p:sp>
      <p:sp>
        <p:nvSpPr>
          <p:cNvPr id="194" name="CustomShape 40"/>
          <p:cNvSpPr/>
          <p:nvPr/>
        </p:nvSpPr>
        <p:spPr>
          <a:xfrm>
            <a:off x="6089040" y="6232680"/>
            <a:ext cx="6444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2015</a:t>
            </a:r>
            <a:endParaRPr/>
          </a:p>
        </p:txBody>
      </p:sp>
      <p:sp>
        <p:nvSpPr>
          <p:cNvPr id="195" name="Line 41"/>
          <p:cNvSpPr/>
          <p:nvPr/>
        </p:nvSpPr>
        <p:spPr>
          <a:xfrm flipH="1">
            <a:off x="6411240" y="5810040"/>
            <a:ext cx="11160" cy="422280"/>
          </a:xfrm>
          <a:prstGeom prst="line">
            <a:avLst/>
          </a:prstGeom>
          <a:ln w="12600">
            <a:solidFill>
              <a:srgbClr val="990000"/>
            </a:solidFill>
            <a:round/>
          </a:ln>
        </p:spPr>
      </p:sp>
      <p:sp>
        <p:nvSpPr>
          <p:cNvPr id="196" name="CustomShape 42"/>
          <p:cNvSpPr/>
          <p:nvPr/>
        </p:nvSpPr>
        <p:spPr>
          <a:xfrm rot="19499400">
            <a:off x="934200" y="5089680"/>
            <a:ext cx="1624320" cy="303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400">
                <a:solidFill>
                  <a:srgbClr val="000000"/>
                </a:solidFill>
                <a:latin typeface="Arial Narrow"/>
              </a:rPr>
              <a:t>FORTRAN 1, COBOL</a:t>
            </a:r>
            <a:endParaRPr/>
          </a:p>
        </p:txBody>
      </p:sp>
      <p:sp>
        <p:nvSpPr>
          <p:cNvPr id="197" name="CustomShape 43"/>
          <p:cNvSpPr/>
          <p:nvPr/>
        </p:nvSpPr>
        <p:spPr>
          <a:xfrm rot="19499400">
            <a:off x="1903320" y="5251680"/>
            <a:ext cx="958320" cy="3333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000000"/>
                </a:solidFill>
                <a:latin typeface="Arial Narrow"/>
              </a:rPr>
              <a:t>Simula 67</a:t>
            </a:r>
            <a:endParaRPr/>
          </a:p>
        </p:txBody>
      </p:sp>
      <p:sp>
        <p:nvSpPr>
          <p:cNvPr id="198" name="CustomShape 44"/>
          <p:cNvSpPr/>
          <p:nvPr/>
        </p:nvSpPr>
        <p:spPr>
          <a:xfrm rot="19499400">
            <a:off x="2706120" y="5203440"/>
            <a:ext cx="1122840" cy="3333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400">
                <a:solidFill>
                  <a:srgbClr val="000000"/>
                </a:solidFill>
                <a:latin typeface="Arial Narrow"/>
              </a:rPr>
              <a:t>FORTRAN</a:t>
            </a:r>
            <a:r>
              <a:rPr b="1" i="1" lang="en-US" sz="1600">
                <a:solidFill>
                  <a:srgbClr val="000000"/>
                </a:solidFill>
                <a:latin typeface="Arial Narrow"/>
              </a:rPr>
              <a:t> 77</a:t>
            </a:r>
            <a:endParaRPr/>
          </a:p>
        </p:txBody>
      </p:sp>
      <p:sp>
        <p:nvSpPr>
          <p:cNvPr id="199" name="CustomShape 45"/>
          <p:cNvSpPr/>
          <p:nvPr/>
        </p:nvSpPr>
        <p:spPr>
          <a:xfrm rot="19499400">
            <a:off x="4035240" y="5241240"/>
            <a:ext cx="995040" cy="3333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000000"/>
                </a:solidFill>
                <a:latin typeface="Arial Narrow"/>
              </a:rPr>
              <a:t>Fortran 90</a:t>
            </a:r>
            <a:endParaRPr/>
          </a:p>
        </p:txBody>
      </p:sp>
      <p:sp>
        <p:nvSpPr>
          <p:cNvPr id="200" name="CustomShape 46"/>
          <p:cNvSpPr/>
          <p:nvPr/>
        </p:nvSpPr>
        <p:spPr>
          <a:xfrm rot="19499400">
            <a:off x="1402560" y="5245920"/>
            <a:ext cx="1086480" cy="303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400">
                <a:solidFill>
                  <a:srgbClr val="000000"/>
                </a:solidFill>
                <a:latin typeface="Arial Narrow"/>
              </a:rPr>
              <a:t>ALGOL, PL/1</a:t>
            </a:r>
            <a:endParaRPr/>
          </a:p>
        </p:txBody>
      </p:sp>
      <p:sp>
        <p:nvSpPr>
          <p:cNvPr id="201" name="CustomShape 47"/>
          <p:cNvSpPr/>
          <p:nvPr/>
        </p:nvSpPr>
        <p:spPr>
          <a:xfrm rot="19499400">
            <a:off x="2254320" y="5324040"/>
            <a:ext cx="709920" cy="3333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000000"/>
                </a:solidFill>
                <a:latin typeface="Arial Narrow"/>
              </a:rPr>
              <a:t>Pascal</a:t>
            </a:r>
            <a:endParaRPr/>
          </a:p>
        </p:txBody>
      </p:sp>
      <p:sp>
        <p:nvSpPr>
          <p:cNvPr id="202" name="CustomShape 48"/>
          <p:cNvSpPr/>
          <p:nvPr/>
        </p:nvSpPr>
        <p:spPr>
          <a:xfrm rot="19499400">
            <a:off x="3368880" y="5321880"/>
            <a:ext cx="895680" cy="3333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000000"/>
                </a:solidFill>
                <a:latin typeface="Arial Narrow"/>
              </a:rPr>
              <a:t>C++, Ada</a:t>
            </a:r>
            <a:endParaRPr/>
          </a:p>
        </p:txBody>
      </p:sp>
      <p:sp>
        <p:nvSpPr>
          <p:cNvPr id="203" name="CustomShape 49"/>
          <p:cNvSpPr/>
          <p:nvPr/>
        </p:nvSpPr>
        <p:spPr>
          <a:xfrm rot="19499400">
            <a:off x="2988360" y="5251680"/>
            <a:ext cx="1096920" cy="3333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000000"/>
                </a:solidFill>
                <a:latin typeface="Arial Narrow"/>
              </a:rPr>
              <a:t>Objective C</a:t>
            </a:r>
            <a:endParaRPr/>
          </a:p>
        </p:txBody>
      </p:sp>
      <p:sp>
        <p:nvSpPr>
          <p:cNvPr id="204" name="CustomShape 50"/>
          <p:cNvSpPr/>
          <p:nvPr/>
        </p:nvSpPr>
        <p:spPr>
          <a:xfrm rot="19499400">
            <a:off x="2542320" y="5480280"/>
            <a:ext cx="301320" cy="3333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000000"/>
                </a:solidFill>
                <a:latin typeface="Arial Narrow"/>
              </a:rPr>
              <a:t>C</a:t>
            </a:r>
            <a:endParaRPr/>
          </a:p>
        </p:txBody>
      </p:sp>
      <p:sp>
        <p:nvSpPr>
          <p:cNvPr id="205" name="CustomShape 51"/>
          <p:cNvSpPr/>
          <p:nvPr/>
        </p:nvSpPr>
        <p:spPr>
          <a:xfrm rot="19499400">
            <a:off x="5993640" y="5484960"/>
            <a:ext cx="551520" cy="3333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000000"/>
                </a:solidFill>
                <a:latin typeface="Arial Narrow"/>
              </a:rPr>
              <a:t>Rust</a:t>
            </a:r>
            <a:endParaRPr/>
          </a:p>
        </p:txBody>
      </p:sp>
      <p:sp>
        <p:nvSpPr>
          <p:cNvPr id="206" name="CustomShape 52"/>
          <p:cNvSpPr/>
          <p:nvPr/>
        </p:nvSpPr>
        <p:spPr>
          <a:xfrm rot="19499400">
            <a:off x="5739120" y="5563440"/>
            <a:ext cx="412560" cy="3333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000000"/>
                </a:solidFill>
                <a:latin typeface="Arial Narrow"/>
              </a:rPr>
              <a:t>Go</a:t>
            </a:r>
            <a:endParaRPr/>
          </a:p>
        </p:txBody>
      </p:sp>
      <p:sp>
        <p:nvSpPr>
          <p:cNvPr id="207" name="CustomShape 53"/>
          <p:cNvSpPr/>
          <p:nvPr/>
        </p:nvSpPr>
        <p:spPr>
          <a:xfrm rot="19499400">
            <a:off x="5016960" y="5480280"/>
            <a:ext cx="301320" cy="3333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000000"/>
                </a:solidFill>
                <a:latin typeface="Arial Narrow"/>
              </a:rPr>
              <a:t>D</a:t>
            </a:r>
            <a:endParaRPr/>
          </a:p>
        </p:txBody>
      </p:sp>
      <p:sp>
        <p:nvSpPr>
          <p:cNvPr id="208" name="CustomShape 54"/>
          <p:cNvSpPr/>
          <p:nvPr/>
        </p:nvSpPr>
        <p:spPr>
          <a:xfrm>
            <a:off x="2996640" y="2507400"/>
            <a:ext cx="87768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ff0000"/>
                </a:solidFill>
                <a:latin typeface="Arial Narrow"/>
              </a:rPr>
              <a:t>bin </a:t>
            </a:r>
            <a:r>
              <a:rPr b="1" lang="en-US" sz="2000">
                <a:solidFill>
                  <a:srgbClr val="0000ff"/>
                </a:solidFill>
                <a:latin typeface="Arial Narrow"/>
              </a:rPr>
              <a:t>/ IR</a:t>
            </a:r>
            <a:endParaRPr/>
          </a:p>
        </p:txBody>
      </p:sp>
      <p:sp>
        <p:nvSpPr>
          <p:cNvPr id="209" name="CustomShape 55"/>
          <p:cNvSpPr/>
          <p:nvPr/>
        </p:nvSpPr>
        <p:spPr>
          <a:xfrm>
            <a:off x="5596920" y="1995480"/>
            <a:ext cx="87768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ff0000"/>
                </a:solidFill>
                <a:latin typeface="Arial Narrow"/>
              </a:rPr>
              <a:t>bin </a:t>
            </a:r>
            <a:r>
              <a:rPr b="1" lang="en-US" sz="2000">
                <a:solidFill>
                  <a:srgbClr val="0000ff"/>
                </a:solidFill>
                <a:latin typeface="Arial Narrow"/>
              </a:rPr>
              <a:t>/ IR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7529400" y="4351320"/>
            <a:ext cx="1507680" cy="1226880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miter/>
          </a:ln>
        </p:spPr>
      </p:sp>
      <p:sp>
        <p:nvSpPr>
          <p:cNvPr id="443" name="CustomShape 2"/>
          <p:cNvSpPr/>
          <p:nvPr/>
        </p:nvSpPr>
        <p:spPr>
          <a:xfrm>
            <a:off x="3036240" y="4498920"/>
            <a:ext cx="7326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LLVM</a:t>
            </a:r>
            <a:endParaRPr/>
          </a:p>
        </p:txBody>
      </p:sp>
      <p:sp>
        <p:nvSpPr>
          <p:cNvPr id="444" name="CustomShape 3"/>
          <p:cNvSpPr/>
          <p:nvPr/>
        </p:nvSpPr>
        <p:spPr>
          <a:xfrm>
            <a:off x="1511280" y="4687920"/>
            <a:ext cx="1255320" cy="33948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Simple JIT</a:t>
            </a:r>
            <a:endParaRPr/>
          </a:p>
        </p:txBody>
      </p:sp>
      <p:sp>
        <p:nvSpPr>
          <p:cNvPr id="445" name="Line 4"/>
          <p:cNvSpPr/>
          <p:nvPr/>
        </p:nvSpPr>
        <p:spPr>
          <a:xfrm>
            <a:off x="1128600" y="5256000"/>
            <a:ext cx="39528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46" name="CustomShape 5"/>
          <p:cNvSpPr/>
          <p:nvPr/>
        </p:nvSpPr>
        <p:spPr>
          <a:xfrm>
            <a:off x="609480" y="5079960"/>
            <a:ext cx="56988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CIL </a:t>
            </a:r>
            <a:endParaRPr/>
          </a:p>
        </p:txBody>
      </p:sp>
      <p:sp>
        <p:nvSpPr>
          <p:cNvPr id="447" name="Line 6"/>
          <p:cNvSpPr/>
          <p:nvPr/>
        </p:nvSpPr>
        <p:spPr>
          <a:xfrm>
            <a:off x="1128600" y="4849560"/>
            <a:ext cx="39528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48" name="Line 7"/>
          <p:cNvSpPr/>
          <p:nvPr/>
        </p:nvSpPr>
        <p:spPr>
          <a:xfrm>
            <a:off x="1116000" y="-185400"/>
            <a:ext cx="3967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49" name="CustomShape 8"/>
          <p:cNvSpPr/>
          <p:nvPr/>
        </p:nvSpPr>
        <p:spPr>
          <a:xfrm>
            <a:off x="482400" y="4630680"/>
            <a:ext cx="72504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JVM  </a:t>
            </a:r>
            <a:endParaRPr/>
          </a:p>
        </p:txBody>
      </p:sp>
      <p:sp>
        <p:nvSpPr>
          <p:cNvPr id="450" name="CustomShape 9"/>
          <p:cNvSpPr/>
          <p:nvPr/>
        </p:nvSpPr>
        <p:spPr>
          <a:xfrm>
            <a:off x="2766960" y="4857840"/>
            <a:ext cx="1679040" cy="360"/>
          </a:xfrm>
          <a:prstGeom prst="straightConnector1">
            <a:avLst/>
          </a:prstGeom>
          <a:noFill/>
          <a:ln w="2844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451" name="CustomShape 10"/>
          <p:cNvSpPr/>
          <p:nvPr/>
        </p:nvSpPr>
        <p:spPr>
          <a:xfrm>
            <a:off x="3036240" y="5221440"/>
            <a:ext cx="7326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LLVM</a:t>
            </a:r>
            <a:endParaRPr/>
          </a:p>
        </p:txBody>
      </p:sp>
      <p:sp>
        <p:nvSpPr>
          <p:cNvPr id="452" name="CustomShape 11"/>
          <p:cNvSpPr/>
          <p:nvPr/>
        </p:nvSpPr>
        <p:spPr>
          <a:xfrm>
            <a:off x="1511280" y="5110200"/>
            <a:ext cx="1255320" cy="33948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Simple JIT</a:t>
            </a:r>
            <a:endParaRPr/>
          </a:p>
        </p:txBody>
      </p:sp>
      <p:sp>
        <p:nvSpPr>
          <p:cNvPr id="453" name="CustomShape 12"/>
          <p:cNvSpPr/>
          <p:nvPr/>
        </p:nvSpPr>
        <p:spPr>
          <a:xfrm>
            <a:off x="2766960" y="5280120"/>
            <a:ext cx="1679040" cy="360"/>
          </a:xfrm>
          <a:prstGeom prst="straightConnector1">
            <a:avLst/>
          </a:prstGeom>
          <a:noFill/>
          <a:ln w="2844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454" name="TextShape 13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The LLVM Compiler Infrastructure</a:t>
            </a:r>
            <a:endParaRPr/>
          </a:p>
        </p:txBody>
      </p:sp>
      <p:sp>
        <p:nvSpPr>
          <p:cNvPr id="455" name="CustomShape 14"/>
          <p:cNvSpPr/>
          <p:nvPr/>
        </p:nvSpPr>
        <p:spPr>
          <a:xfrm>
            <a:off x="3573360" y="1353960"/>
            <a:ext cx="1766520" cy="1168200"/>
          </a:xfrm>
          <a:prstGeom prst="ellipse">
            <a:avLst/>
          </a:prstGeom>
          <a:solidFill>
            <a:srgbClr val="ffcc99"/>
          </a:solidFill>
          <a:ln w="28440">
            <a:solidFill>
              <a:srgbClr val="ffcc66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Linker +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IP Optimizer</a:t>
            </a:r>
            <a:endParaRPr/>
          </a:p>
        </p:txBody>
      </p:sp>
      <p:sp>
        <p:nvSpPr>
          <p:cNvPr id="456" name="CustomShape 15"/>
          <p:cNvSpPr/>
          <p:nvPr/>
        </p:nvSpPr>
        <p:spPr>
          <a:xfrm>
            <a:off x="1512720" y="1201680"/>
            <a:ext cx="1253880" cy="41868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Compiler 1</a:t>
            </a:r>
            <a:endParaRPr/>
          </a:p>
        </p:txBody>
      </p:sp>
      <p:sp>
        <p:nvSpPr>
          <p:cNvPr id="457" name="Line 16"/>
          <p:cNvSpPr/>
          <p:nvPr/>
        </p:nvSpPr>
        <p:spPr>
          <a:xfrm>
            <a:off x="1116000" y="1390320"/>
            <a:ext cx="3967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58" name="Line 17"/>
          <p:cNvSpPr/>
          <p:nvPr/>
        </p:nvSpPr>
        <p:spPr>
          <a:xfrm>
            <a:off x="1116000" y="1752480"/>
            <a:ext cx="3967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59" name="CustomShape 18"/>
          <p:cNvSpPr/>
          <p:nvPr/>
        </p:nvSpPr>
        <p:spPr>
          <a:xfrm>
            <a:off x="321480" y="1127160"/>
            <a:ext cx="8424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C, C++</a:t>
            </a:r>
            <a:endParaRPr/>
          </a:p>
        </p:txBody>
      </p:sp>
      <p:sp>
        <p:nvSpPr>
          <p:cNvPr id="460" name="Line 19"/>
          <p:cNvSpPr/>
          <p:nvPr/>
        </p:nvSpPr>
        <p:spPr>
          <a:xfrm>
            <a:off x="1128600" y="2065320"/>
            <a:ext cx="39528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61" name="CustomShape 20"/>
          <p:cNvSpPr/>
          <p:nvPr/>
        </p:nvSpPr>
        <p:spPr>
          <a:xfrm>
            <a:off x="82440" y="1889280"/>
            <a:ext cx="100116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OCAML </a:t>
            </a:r>
            <a:endParaRPr/>
          </a:p>
        </p:txBody>
      </p:sp>
      <p:sp>
        <p:nvSpPr>
          <p:cNvPr id="462" name="CustomShape 21"/>
          <p:cNvSpPr/>
          <p:nvPr/>
        </p:nvSpPr>
        <p:spPr>
          <a:xfrm>
            <a:off x="238320" y="1508040"/>
            <a:ext cx="97056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Fortran </a:t>
            </a:r>
            <a:endParaRPr/>
          </a:p>
        </p:txBody>
      </p:sp>
      <p:sp>
        <p:nvSpPr>
          <p:cNvPr id="463" name="CustomShape 22"/>
          <p:cNvSpPr/>
          <p:nvPr/>
        </p:nvSpPr>
        <p:spPr>
          <a:xfrm>
            <a:off x="3001680" y="1224000"/>
            <a:ext cx="7326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LLVM</a:t>
            </a:r>
            <a:endParaRPr/>
          </a:p>
        </p:txBody>
      </p:sp>
      <p:sp>
        <p:nvSpPr>
          <p:cNvPr id="464" name="CustomShape 23"/>
          <p:cNvSpPr/>
          <p:nvPr/>
        </p:nvSpPr>
        <p:spPr>
          <a:xfrm>
            <a:off x="3036240" y="2367000"/>
            <a:ext cx="7326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LLVM</a:t>
            </a:r>
            <a:endParaRPr/>
          </a:p>
        </p:txBody>
      </p:sp>
      <p:sp>
        <p:nvSpPr>
          <p:cNvPr id="465" name="CustomShape 24"/>
          <p:cNvSpPr/>
          <p:nvPr/>
        </p:nvSpPr>
        <p:spPr>
          <a:xfrm>
            <a:off x="1511280" y="2536920"/>
            <a:ext cx="1255320" cy="38052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Compiler N</a:t>
            </a:r>
            <a:endParaRPr/>
          </a:p>
        </p:txBody>
      </p:sp>
      <p:sp>
        <p:nvSpPr>
          <p:cNvPr id="466" name="Line 25"/>
          <p:cNvSpPr/>
          <p:nvPr/>
        </p:nvSpPr>
        <p:spPr>
          <a:xfrm>
            <a:off x="1128600" y="2369880"/>
            <a:ext cx="39528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67" name="CustomShape 26"/>
          <p:cNvSpPr/>
          <p:nvPr/>
        </p:nvSpPr>
        <p:spPr>
          <a:xfrm>
            <a:off x="156960" y="2162160"/>
            <a:ext cx="99504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OpenCL</a:t>
            </a:r>
            <a:endParaRPr/>
          </a:p>
        </p:txBody>
      </p:sp>
      <p:sp>
        <p:nvSpPr>
          <p:cNvPr id="468" name="CustomShape 27"/>
          <p:cNvSpPr/>
          <p:nvPr/>
        </p:nvSpPr>
        <p:spPr>
          <a:xfrm flipV="1">
            <a:off x="2766960" y="1937160"/>
            <a:ext cx="791640" cy="788760"/>
          </a:xfrm>
          <a:prstGeom prst="straightConnector1">
            <a:avLst/>
          </a:prstGeom>
          <a:noFill/>
          <a:ln w="2844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469" name="CustomShape 28"/>
          <p:cNvSpPr/>
          <p:nvPr/>
        </p:nvSpPr>
        <p:spPr>
          <a:xfrm>
            <a:off x="2766960" y="1411200"/>
            <a:ext cx="791640" cy="526680"/>
          </a:xfrm>
          <a:prstGeom prst="straightConnector1">
            <a:avLst/>
          </a:prstGeom>
          <a:noFill/>
          <a:ln w="2844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470" name="CustomShape 29"/>
          <p:cNvSpPr/>
          <p:nvPr/>
        </p:nvSpPr>
        <p:spPr>
          <a:xfrm rot="5400000">
            <a:off x="1937520" y="1859400"/>
            <a:ext cx="5202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 Narrow"/>
              </a:rPr>
              <a:t>• • •</a:t>
            </a:r>
            <a:endParaRPr/>
          </a:p>
        </p:txBody>
      </p:sp>
      <p:sp>
        <p:nvSpPr>
          <p:cNvPr id="471" name="CustomShape 30"/>
          <p:cNvSpPr/>
          <p:nvPr/>
        </p:nvSpPr>
        <p:spPr>
          <a:xfrm>
            <a:off x="52560" y="2536920"/>
            <a:ext cx="1101240" cy="69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ts val="494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Render-script</a:t>
            </a:r>
            <a:endParaRPr/>
          </a:p>
        </p:txBody>
      </p:sp>
      <p:sp>
        <p:nvSpPr>
          <p:cNvPr id="472" name="Line 31"/>
          <p:cNvSpPr/>
          <p:nvPr/>
        </p:nvSpPr>
        <p:spPr>
          <a:xfrm>
            <a:off x="1116000" y="2739240"/>
            <a:ext cx="3967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73" name="CustomShape 32"/>
          <p:cNvSpPr/>
          <p:nvPr/>
        </p:nvSpPr>
        <p:spPr>
          <a:xfrm rot="16200000">
            <a:off x="5575680" y="4313160"/>
            <a:ext cx="372600" cy="360"/>
          </a:xfrm>
          <a:prstGeom prst="straightConnector1">
            <a:avLst/>
          </a:prstGeom>
          <a:noFill/>
          <a:ln w="2844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474" name="CustomShape 33"/>
          <p:cNvSpPr/>
          <p:nvPr/>
        </p:nvSpPr>
        <p:spPr>
          <a:xfrm>
            <a:off x="4892760" y="3395520"/>
            <a:ext cx="1739520" cy="715680"/>
          </a:xfrm>
          <a:prstGeom prst="ellipse">
            <a:avLst/>
          </a:prstGeom>
          <a:solidFill>
            <a:srgbClr val="ffcc99"/>
          </a:solidFill>
          <a:ln w="28440">
            <a:solidFill>
              <a:srgbClr val="ffcc66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JIT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Code-gen</a:t>
            </a:r>
            <a:endParaRPr/>
          </a:p>
        </p:txBody>
      </p:sp>
      <p:sp>
        <p:nvSpPr>
          <p:cNvPr id="475" name="CustomShape 34"/>
          <p:cNvSpPr/>
          <p:nvPr/>
        </p:nvSpPr>
        <p:spPr>
          <a:xfrm>
            <a:off x="6378480" y="4021200"/>
            <a:ext cx="1098360" cy="477360"/>
          </a:xfrm>
          <a:prstGeom prst="straightConnector1">
            <a:avLst/>
          </a:prstGeom>
          <a:noFill/>
          <a:ln w="284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476" name="CustomShape 35"/>
          <p:cNvSpPr/>
          <p:nvPr/>
        </p:nvSpPr>
        <p:spPr>
          <a:xfrm>
            <a:off x="4994280" y="4498920"/>
            <a:ext cx="1536480" cy="1166400"/>
          </a:xfrm>
          <a:prstGeom prst="ellipse">
            <a:avLst/>
          </a:prstGeom>
          <a:solidFill>
            <a:srgbClr val="ffcc99"/>
          </a:solidFill>
          <a:ln w="9360">
            <a:solidFill>
              <a:srgbClr val="9900cc"/>
            </a:solidFill>
            <a:round/>
          </a:ln>
        </p:spPr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Runtime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Optimizer</a:t>
            </a:r>
            <a:endParaRPr/>
          </a:p>
        </p:txBody>
      </p:sp>
      <p:sp>
        <p:nvSpPr>
          <p:cNvPr id="477" name="CustomShape 36"/>
          <p:cNvSpPr/>
          <p:nvPr/>
        </p:nvSpPr>
        <p:spPr>
          <a:xfrm>
            <a:off x="6531120" y="5082480"/>
            <a:ext cx="998280" cy="360"/>
          </a:xfrm>
          <a:prstGeom prst="straightConnector1">
            <a:avLst/>
          </a:prstGeom>
          <a:noFill/>
          <a:ln cap="rnd" w="28440">
            <a:solidFill>
              <a:srgbClr val="669900"/>
            </a:solidFill>
            <a:custDash>
              <a:ds d="237000" sp="79000"/>
            </a:custDash>
            <a:round/>
            <a:headEnd len="med" type="triangle" w="med"/>
          </a:ln>
        </p:spPr>
      </p:sp>
      <p:sp>
        <p:nvSpPr>
          <p:cNvPr id="478" name="CustomShape 37"/>
          <p:cNvSpPr/>
          <p:nvPr/>
        </p:nvSpPr>
        <p:spPr>
          <a:xfrm>
            <a:off x="6584040" y="4465800"/>
            <a:ext cx="83016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669900"/>
                </a:solidFill>
                <a:latin typeface="Arial Narrow"/>
              </a:rPr>
              <a:t>Profile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669900"/>
                </a:solidFill>
                <a:latin typeface="Arial Narrow"/>
              </a:rPr>
              <a:t>info</a:t>
            </a:r>
            <a:endParaRPr/>
          </a:p>
        </p:txBody>
      </p:sp>
      <p:sp>
        <p:nvSpPr>
          <p:cNvPr id="479" name="CustomShape 38"/>
          <p:cNvSpPr/>
          <p:nvPr/>
        </p:nvSpPr>
        <p:spPr>
          <a:xfrm>
            <a:off x="4457880" y="5082480"/>
            <a:ext cx="536040" cy="360"/>
          </a:xfrm>
          <a:prstGeom prst="straightConnector1">
            <a:avLst/>
          </a:prstGeom>
          <a:noFill/>
          <a:ln w="2844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480" name="CustomShape 39"/>
          <p:cNvSpPr/>
          <p:nvPr/>
        </p:nvSpPr>
        <p:spPr>
          <a:xfrm flipV="1">
            <a:off x="4456800" y="3753000"/>
            <a:ext cx="435600" cy="360"/>
          </a:xfrm>
          <a:prstGeom prst="straightConnector1">
            <a:avLst/>
          </a:prstGeom>
          <a:noFill/>
          <a:ln w="2844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481" name="CustomShape 40"/>
          <p:cNvSpPr/>
          <p:nvPr/>
        </p:nvSpPr>
        <p:spPr>
          <a:xfrm>
            <a:off x="6652440" y="5287680"/>
            <a:ext cx="4950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cc0000"/>
                </a:solidFill>
                <a:latin typeface="Arial Narrow"/>
              </a:rPr>
              <a:t>bin</a:t>
            </a:r>
            <a:endParaRPr/>
          </a:p>
        </p:txBody>
      </p:sp>
      <p:sp>
        <p:nvSpPr>
          <p:cNvPr id="482" name="CustomShape 41"/>
          <p:cNvSpPr/>
          <p:nvPr/>
        </p:nvSpPr>
        <p:spPr>
          <a:xfrm>
            <a:off x="3719520" y="3553560"/>
            <a:ext cx="7326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LLVM</a:t>
            </a:r>
            <a:endParaRPr/>
          </a:p>
        </p:txBody>
      </p:sp>
      <p:sp>
        <p:nvSpPr>
          <p:cNvPr id="483" name="CustomShape 42"/>
          <p:cNvSpPr/>
          <p:nvPr/>
        </p:nvSpPr>
        <p:spPr>
          <a:xfrm>
            <a:off x="4994280" y="5873760"/>
            <a:ext cx="1728360" cy="715680"/>
          </a:xfrm>
          <a:prstGeom prst="ellipse">
            <a:avLst/>
          </a:prstGeom>
          <a:solidFill>
            <a:srgbClr val="ffcc99"/>
          </a:solidFill>
          <a:ln w="28440">
            <a:solidFill>
              <a:srgbClr val="ffcc66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Install-time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Code-gen</a:t>
            </a:r>
            <a:endParaRPr/>
          </a:p>
        </p:txBody>
      </p:sp>
      <p:sp>
        <p:nvSpPr>
          <p:cNvPr id="484" name="CustomShape 43"/>
          <p:cNvSpPr/>
          <p:nvPr/>
        </p:nvSpPr>
        <p:spPr>
          <a:xfrm flipH="1" rot="5400000">
            <a:off x="2870640" y="4108680"/>
            <a:ext cx="3708720" cy="537120"/>
          </a:xfrm>
          <a:prstGeom prst="bentConnector2">
            <a:avLst/>
          </a:prstGeom>
          <a:noFill/>
          <a:ln w="28440">
            <a:solidFill>
              <a:srgbClr val="0000ff"/>
            </a:solidFill>
            <a:miter/>
            <a:tailEnd len="med" type="triangle" w="med"/>
          </a:ln>
        </p:spPr>
      </p:sp>
      <p:sp>
        <p:nvSpPr>
          <p:cNvPr id="485" name="CustomShape 44"/>
          <p:cNvSpPr/>
          <p:nvPr/>
        </p:nvSpPr>
        <p:spPr>
          <a:xfrm flipV="1">
            <a:off x="6470640" y="5428440"/>
            <a:ext cx="1029960" cy="534600"/>
          </a:xfrm>
          <a:prstGeom prst="straightConnector1">
            <a:avLst/>
          </a:prstGeom>
          <a:noFill/>
          <a:ln w="284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486" name="CustomShape 45"/>
          <p:cNvSpPr/>
          <p:nvPr/>
        </p:nvSpPr>
        <p:spPr>
          <a:xfrm>
            <a:off x="6742800" y="3821040"/>
            <a:ext cx="4950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cc0000"/>
                </a:solidFill>
                <a:latin typeface="Arial Narrow"/>
              </a:rPr>
              <a:t>bin</a:t>
            </a:r>
            <a:endParaRPr/>
          </a:p>
        </p:txBody>
      </p:sp>
      <p:sp>
        <p:nvSpPr>
          <p:cNvPr id="487" name="CustomShape 46"/>
          <p:cNvSpPr/>
          <p:nvPr/>
        </p:nvSpPr>
        <p:spPr>
          <a:xfrm>
            <a:off x="5929920" y="1998720"/>
            <a:ext cx="7326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LLVM</a:t>
            </a:r>
            <a:endParaRPr/>
          </a:p>
        </p:txBody>
      </p:sp>
      <p:sp>
        <p:nvSpPr>
          <p:cNvPr id="488" name="CustomShape 47"/>
          <p:cNvSpPr/>
          <p:nvPr/>
        </p:nvSpPr>
        <p:spPr>
          <a:xfrm>
            <a:off x="480240" y="6043680"/>
            <a:ext cx="2860200" cy="700560"/>
          </a:xfrm>
          <a:prstGeom prst="rect">
            <a:avLst/>
          </a:prstGeom>
          <a:solidFill>
            <a:srgbClr val="d6d6f5"/>
          </a:solidFill>
          <a:ln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606060"/>
                </a:solidFill>
                <a:latin typeface="Arial Narrow"/>
              </a:rPr>
              <a:t>Available at:  </a:t>
            </a:r>
            <a:r>
              <a:rPr b="1" i="1" lang="en-US" sz="2000">
                <a:solidFill>
                  <a:srgbClr val="606060"/>
                </a:solidFill>
                <a:latin typeface="Arial Narrow"/>
              </a:rPr>
              <a:t>llvm.org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606060"/>
                </a:solidFill>
                <a:latin typeface="Arial Narrow"/>
              </a:rPr>
              <a:t>First release: October 2003</a:t>
            </a:r>
            <a:endParaRPr/>
          </a:p>
        </p:txBody>
      </p:sp>
      <p:sp>
        <p:nvSpPr>
          <p:cNvPr id="489" name="Line 48"/>
          <p:cNvSpPr/>
          <p:nvPr/>
        </p:nvSpPr>
        <p:spPr>
          <a:xfrm>
            <a:off x="414000" y="3198240"/>
            <a:ext cx="8113680" cy="0"/>
          </a:xfrm>
          <a:prstGeom prst="line">
            <a:avLst/>
          </a:prstGeom>
          <a:ln cap="rnd" w="38160">
            <a:solidFill>
              <a:srgbClr val="000000"/>
            </a:solidFill>
            <a:custDash>
              <a:ds d="424000" sp="318000"/>
            </a:custDash>
            <a:round/>
          </a:ln>
        </p:spPr>
      </p:sp>
      <p:sp>
        <p:nvSpPr>
          <p:cNvPr id="490" name="CustomShape 49"/>
          <p:cNvSpPr/>
          <p:nvPr/>
        </p:nvSpPr>
        <p:spPr>
          <a:xfrm>
            <a:off x="6022080" y="2697840"/>
            <a:ext cx="188964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606060"/>
                </a:solidFill>
                <a:latin typeface="Arial Narrow"/>
              </a:rPr>
              <a:t>Developer site</a:t>
            </a:r>
            <a:endParaRPr/>
          </a:p>
        </p:txBody>
      </p:sp>
      <p:sp>
        <p:nvSpPr>
          <p:cNvPr id="491" name="CustomShape 50"/>
          <p:cNvSpPr/>
          <p:nvPr/>
        </p:nvSpPr>
        <p:spPr>
          <a:xfrm>
            <a:off x="6642360" y="3159360"/>
            <a:ext cx="16405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606060"/>
                </a:solidFill>
                <a:latin typeface="Arial Narrow"/>
              </a:rPr>
              <a:t>User site</a:t>
            </a:r>
            <a:endParaRPr/>
          </a:p>
        </p:txBody>
      </p:sp>
      <p:sp>
        <p:nvSpPr>
          <p:cNvPr id="492" name="CustomShape 51"/>
          <p:cNvSpPr/>
          <p:nvPr/>
        </p:nvSpPr>
        <p:spPr>
          <a:xfrm>
            <a:off x="7281000" y="1623960"/>
            <a:ext cx="1527120" cy="715680"/>
          </a:xfrm>
          <a:prstGeom prst="ellipse">
            <a:avLst/>
          </a:prstGeom>
          <a:solidFill>
            <a:srgbClr val="ffcc99"/>
          </a:solidFill>
          <a:ln w="28440">
            <a:solidFill>
              <a:srgbClr val="ffcc66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Static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Code Gen</a:t>
            </a:r>
            <a:endParaRPr/>
          </a:p>
        </p:txBody>
      </p:sp>
      <p:sp>
        <p:nvSpPr>
          <p:cNvPr id="493" name="CustomShape 52"/>
          <p:cNvSpPr/>
          <p:nvPr/>
        </p:nvSpPr>
        <p:spPr>
          <a:xfrm flipV="1">
            <a:off x="5352840" y="1981080"/>
            <a:ext cx="1927800" cy="360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rgbClr val="0000ff"/>
            </a:solidFill>
            <a:miter/>
            <a:tailEnd len="med" type="triangle" w="med"/>
          </a:ln>
        </p:spPr>
      </p:sp>
      <p:sp>
        <p:nvSpPr>
          <p:cNvPr id="494" name="CustomShape 53"/>
          <p:cNvSpPr/>
          <p:nvPr/>
        </p:nvSpPr>
        <p:spPr>
          <a:xfrm>
            <a:off x="8044920" y="2340000"/>
            <a:ext cx="360" cy="2010960"/>
          </a:xfrm>
          <a:prstGeom prst="straightConnector1">
            <a:avLst/>
          </a:prstGeom>
          <a:noFill/>
          <a:ln w="19080">
            <a:solidFill>
              <a:srgbClr val="990000"/>
            </a:solidFill>
            <a:round/>
            <a:tailEnd len="med" type="arrow" w="med"/>
          </a:ln>
        </p:spPr>
      </p:sp>
      <p:sp>
        <p:nvSpPr>
          <p:cNvPr id="495" name="CustomShape 54"/>
          <p:cNvSpPr/>
          <p:nvPr/>
        </p:nvSpPr>
        <p:spPr>
          <a:xfrm>
            <a:off x="8029800" y="3726720"/>
            <a:ext cx="4950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cc0000"/>
                </a:solidFill>
                <a:latin typeface="Arial Narrow"/>
              </a:rPr>
              <a:t>bin</a:t>
            </a:r>
            <a:endParaRPr/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cc00"/>
                </a:solidFill>
                <a:latin typeface="Arial Narrow"/>
                <a:ea typeface="ＭＳ Ｐゴシック"/>
              </a:rPr>
              <a:t>Production Uses of LLVM</a:t>
            </a:r>
            <a:endParaRPr/>
          </a:p>
        </p:txBody>
      </p:sp>
      <p:graphicFrame>
        <p:nvGraphicFramePr>
          <p:cNvPr id="497" name="Table 2"/>
          <p:cNvGraphicFramePr/>
          <p:nvPr/>
        </p:nvGraphicFramePr>
        <p:xfrm>
          <a:off x="193680" y="1278360"/>
          <a:ext cx="7339680" cy="4754520"/>
        </p:xfrm>
        <a:graphic>
          <a:graphicData uri="http://schemas.openxmlformats.org/drawingml/2006/table">
            <a:tbl>
              <a:tblPr/>
              <a:tblGrid>
                <a:gridCol w="2078640"/>
                <a:gridCol w="1267200"/>
                <a:gridCol w="806400"/>
                <a:gridCol w="998280"/>
                <a:gridCol w="1420920"/>
                <a:gridCol w="768240"/>
              </a:tblGrid>
              <a:tr h="821160"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Arial Narrow"/>
                        </a:rPr>
                        <a:t>Compile-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Arial Narrow"/>
                        </a:rPr>
                        <a:t>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Arial Narrow"/>
                        </a:rPr>
                        <a:t>Link-time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Arial Narrow"/>
                        </a:rPr>
                        <a:t>Install-time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Arial Narrow"/>
                        </a:rPr>
                        <a:t>Load/Run-time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Arial Narrow"/>
                        </a:rPr>
                        <a:t>Idle-time</a:t>
                      </a:r>
                      <a:endParaRPr/>
                    </a:p>
                  </a:txBody>
                  <a:tcPr/>
                </a:tc>
              </a:tr>
              <a:tr h="821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Apple, Sony, Intel… compilers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Zapf Dingbats"/>
                          <a:ea typeface="Zapf Dingbats"/>
                        </a:rPr>
                        <a:t>✔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Zapf Dingbats"/>
                          <a:ea typeface="Zapf Dingbats"/>
                        </a:rPr>
                        <a:t>✔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57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Dynamic tools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Zapf Dingbats"/>
                          <a:ea typeface="Zapf Dingbats"/>
                        </a:rPr>
                        <a:t>✔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Zapf Dingbats"/>
                          <a:ea typeface="Zapf Dingbats"/>
                        </a:rPr>
                        <a:t>✔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821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(Apple) tvOS, watchOS, iOS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Zapf Dingbats"/>
                          <a:ea typeface="Zapf Dingbats"/>
                        </a:rPr>
                        <a:t>✔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Zapf Dingbats"/>
                          <a:ea typeface="Zapf Dingbats"/>
                        </a:rPr>
                        <a:t>✔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457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MacOS OpenGL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Zapf Dingbats"/>
                          <a:ea typeface="Zapf Dingbats"/>
                        </a:rPr>
                        <a:t>✔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Zapf Dingbats"/>
                          <a:ea typeface="Zapf Dingbats"/>
                        </a:rPr>
                        <a:t>✔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57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OpenCL SPIR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Zapf Dingbats"/>
                          <a:ea typeface="Zapf Dingbats"/>
                        </a:rPr>
                        <a:t>✔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?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?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Zapf Dingbats"/>
                          <a:ea typeface="Zapf Dingbats"/>
                        </a:rPr>
                        <a:t>✔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57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Renderscript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Zapf Dingbats"/>
                          <a:ea typeface="Zapf Dingbats"/>
                        </a:rPr>
                        <a:t>✔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?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?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Zapf Dingbats"/>
                          <a:ea typeface="Zapf Dingbats"/>
                        </a:rPr>
                        <a:t>✔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59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(Google) PNaCl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Zapf Dingbats"/>
                          <a:ea typeface="Zapf Dingbats"/>
                        </a:rPr>
                        <a:t>✔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?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Zapf Dingbats"/>
                          <a:ea typeface="Zapf Dingbats"/>
                        </a:rPr>
                        <a:t>✔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498" name="Line 3"/>
          <p:cNvSpPr/>
          <p:nvPr/>
        </p:nvSpPr>
        <p:spPr>
          <a:xfrm>
            <a:off x="7533720" y="2084400"/>
            <a:ext cx="14929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99" name="Line 4"/>
          <p:cNvSpPr/>
          <p:nvPr/>
        </p:nvSpPr>
        <p:spPr>
          <a:xfrm>
            <a:off x="193680" y="3390480"/>
            <a:ext cx="8832960" cy="0"/>
          </a:xfrm>
          <a:prstGeom prst="line">
            <a:avLst/>
          </a:prstGeom>
          <a:ln w="38160">
            <a:solidFill>
              <a:srgbClr val="0000ff"/>
            </a:solidFill>
            <a:round/>
          </a:ln>
        </p:spPr>
      </p:sp>
      <p:sp>
        <p:nvSpPr>
          <p:cNvPr id="500" name="CustomShape 5"/>
          <p:cNvSpPr/>
          <p:nvPr/>
        </p:nvSpPr>
        <p:spPr>
          <a:xfrm>
            <a:off x="7572240" y="2234520"/>
            <a:ext cx="1468800" cy="1005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2000">
                <a:solidFill>
                  <a:srgbClr val="0000ff"/>
                </a:solidFill>
                <a:latin typeface="Arial Narrow"/>
              </a:rPr>
              <a:t>Static, native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2000">
                <a:solidFill>
                  <a:srgbClr val="0000ff"/>
                </a:solidFill>
                <a:latin typeface="Arial Narrow"/>
              </a:rPr>
              <a:t>compilers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2000">
                <a:solidFill>
                  <a:srgbClr val="0000ff"/>
                </a:solidFill>
                <a:latin typeface="Arial Narrow"/>
              </a:rPr>
              <a:t>(</a:t>
            </a:r>
            <a:r>
              <a:rPr b="1" i="1" lang="en-US" sz="2000" u="sng">
                <a:solidFill>
                  <a:srgbClr val="0000ff"/>
                </a:solidFill>
                <a:latin typeface="Arial Narrow"/>
              </a:rPr>
              <a:t>not</a:t>
            </a:r>
            <a:r>
              <a:rPr b="1" i="1" lang="en-US" sz="2000">
                <a:solidFill>
                  <a:srgbClr val="0000ff"/>
                </a:solidFill>
                <a:latin typeface="Arial Narrow"/>
              </a:rPr>
              <a:t> VISC)</a:t>
            </a:r>
            <a:endParaRPr/>
          </a:p>
        </p:txBody>
      </p:sp>
      <p:sp>
        <p:nvSpPr>
          <p:cNvPr id="501" name="Line 6"/>
          <p:cNvSpPr/>
          <p:nvPr/>
        </p:nvSpPr>
        <p:spPr>
          <a:xfrm>
            <a:off x="193680" y="6050160"/>
            <a:ext cx="8832960" cy="0"/>
          </a:xfrm>
          <a:prstGeom prst="line">
            <a:avLst/>
          </a:prstGeom>
          <a:ln w="38160">
            <a:solidFill>
              <a:srgbClr val="0000ff"/>
            </a:solidFill>
            <a:round/>
          </a:ln>
        </p:spPr>
      </p:sp>
      <p:sp>
        <p:nvSpPr>
          <p:cNvPr id="502" name="Line 7"/>
          <p:cNvSpPr/>
          <p:nvPr/>
        </p:nvSpPr>
        <p:spPr>
          <a:xfrm>
            <a:off x="193680" y="2095560"/>
            <a:ext cx="8832960" cy="0"/>
          </a:xfrm>
          <a:prstGeom prst="line">
            <a:avLst/>
          </a:prstGeom>
          <a:ln w="38160">
            <a:solidFill>
              <a:srgbClr val="0000ff"/>
            </a:solidFill>
            <a:round/>
          </a:ln>
        </p:spPr>
      </p:sp>
      <p:sp>
        <p:nvSpPr>
          <p:cNvPr id="503" name="CustomShape 8"/>
          <p:cNvSpPr/>
          <p:nvPr/>
        </p:nvSpPr>
        <p:spPr>
          <a:xfrm>
            <a:off x="7866360" y="4485240"/>
            <a:ext cx="1016280" cy="700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2000">
                <a:solidFill>
                  <a:srgbClr val="0000ff"/>
                </a:solidFill>
                <a:latin typeface="Arial Narrow"/>
              </a:rPr>
              <a:t>VISC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2000">
                <a:solidFill>
                  <a:srgbClr val="0000ff"/>
                </a:solidFill>
                <a:latin typeface="Arial Narrow"/>
              </a:rPr>
              <a:t>systems</a:t>
            </a:r>
            <a:endParaRPr/>
          </a:p>
        </p:txBody>
      </p:sp>
      <p:sp>
        <p:nvSpPr>
          <p:cNvPr id="504" name="CustomShape 9"/>
          <p:cNvSpPr/>
          <p:nvPr/>
        </p:nvSpPr>
        <p:spPr>
          <a:xfrm>
            <a:off x="117000" y="3078360"/>
            <a:ext cx="7535160" cy="1656000"/>
          </a:xfrm>
          <a:prstGeom prst="rect">
            <a:avLst/>
          </a:prstGeom>
          <a:solidFill>
            <a:srgbClr val="e6e96e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i="1" lang="en-US" sz="2800">
                <a:solidFill>
                  <a:srgbClr val="cc3300"/>
                </a:solidFill>
                <a:latin typeface="Arial Narrow"/>
              </a:rPr>
              <a:t>“</a:t>
            </a:r>
            <a:r>
              <a:rPr i="1" lang="en-US" sz="2800">
                <a:solidFill>
                  <a:srgbClr val="cc3300"/>
                </a:solidFill>
                <a:latin typeface="Arial Narrow"/>
              </a:rPr>
              <a:t>For </a:t>
            </a:r>
            <a:r>
              <a:rPr lang="en-US" sz="2800">
                <a:solidFill>
                  <a:srgbClr val="cc3300"/>
                </a:solidFill>
                <a:latin typeface="Arial Narrow"/>
              </a:rPr>
              <a:t>iOS</a:t>
            </a:r>
            <a:r>
              <a:rPr i="1" lang="en-US" sz="2800">
                <a:solidFill>
                  <a:srgbClr val="cc3300"/>
                </a:solidFill>
                <a:latin typeface="Arial Narrow"/>
              </a:rPr>
              <a:t>™ apps, bitcode is the default, but optional.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800">
                <a:solidFill>
                  <a:srgbClr val="cc3300"/>
                </a:solidFill>
                <a:latin typeface="Arial Narrow"/>
              </a:rPr>
              <a:t> </a:t>
            </a:r>
            <a:r>
              <a:rPr i="1" lang="en-US" sz="2800">
                <a:solidFill>
                  <a:srgbClr val="cc3300"/>
                </a:solidFill>
                <a:latin typeface="Arial Narrow"/>
              </a:rPr>
              <a:t>For </a:t>
            </a:r>
            <a:r>
              <a:rPr lang="en-US" sz="2800">
                <a:solidFill>
                  <a:srgbClr val="cc3300"/>
                </a:solidFill>
                <a:latin typeface="Arial Narrow"/>
              </a:rPr>
              <a:t>watchOS</a:t>
            </a:r>
            <a:r>
              <a:rPr i="1" lang="en-US" sz="2800">
                <a:solidFill>
                  <a:srgbClr val="cc3300"/>
                </a:solidFill>
                <a:latin typeface="Arial Narrow"/>
              </a:rPr>
              <a:t>™ and </a:t>
            </a:r>
            <a:r>
              <a:rPr lang="en-US" sz="2800">
                <a:solidFill>
                  <a:srgbClr val="cc3300"/>
                </a:solidFill>
                <a:latin typeface="Arial Narrow"/>
              </a:rPr>
              <a:t>tvOS</a:t>
            </a:r>
            <a:r>
              <a:rPr i="1" lang="en-US" sz="2800">
                <a:solidFill>
                  <a:srgbClr val="cc3300"/>
                </a:solidFill>
                <a:latin typeface="Arial Narrow"/>
              </a:rPr>
              <a:t>™ apps, bitcode is required.” 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800">
                <a:solidFill>
                  <a:srgbClr val="cc3300"/>
                </a:solidFill>
                <a:latin typeface="Arial Narrow"/>
              </a:rPr>
              <a:t>	</a:t>
            </a:r>
            <a:r>
              <a:rPr i="1" lang="en-US" sz="2800">
                <a:solidFill>
                  <a:srgbClr val="cc3300"/>
                </a:solidFill>
                <a:latin typeface="Arial Narrow"/>
              </a:rPr>
              <a:t>	</a:t>
            </a:r>
            <a:r>
              <a:rPr i="1" lang="en-US" sz="2800">
                <a:solidFill>
                  <a:srgbClr val="cc3300"/>
                </a:solidFill>
                <a:latin typeface="Arial Narrow"/>
              </a:rPr>
              <a:t>   </a:t>
            </a:r>
            <a:r>
              <a:rPr i="1" lang="en-US" sz="2800">
                <a:solidFill>
                  <a:srgbClr val="cc3300"/>
                </a:solidFill>
                <a:latin typeface="Arial Narrow"/>
              </a:rPr>
              <a:t>-- iOS App Distribution Guide, Apple </a:t>
            </a:r>
            <a:endParaRPr/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Outline</a:t>
            </a:r>
            <a:endParaRPr/>
          </a:p>
        </p:txBody>
      </p:sp>
      <p:sp>
        <p:nvSpPr>
          <p:cNvPr id="506" name="TextShape 2"/>
          <p:cNvSpPr txBox="1"/>
          <p:nvPr/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VISC Motivation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Background: LLVM as a Virtual ISA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ALLVM: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VISC from top to bottom and end-to-end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Overview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ALLVM Status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b="1" lang="en-US" sz="2400">
                <a:solidFill>
                  <a:srgbClr val="0432ff"/>
                </a:solidFill>
                <a:latin typeface="Arial Narrow"/>
                <a:ea typeface="ＭＳ Ｐゴシック"/>
              </a:rPr>
              <a:t>Early Results: </a:t>
            </a: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VISC for Heterogeneous Parallel Systems </a:t>
            </a:r>
            <a:r>
              <a:rPr b="1" lang="en-US" sz="2400">
                <a:solidFill>
                  <a:srgbClr val="0432ff"/>
                </a:solidFill>
                <a:latin typeface="Arial Narrow"/>
                <a:ea typeface="ＭＳ Ｐゴシック"/>
              </a:rPr>
              <a:t>(HPVM)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Dynamic autovectorization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Autotuning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Previous results: SVA?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Why could this be a bad idea? Reverse engineering. Weaker testing guarantees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Outline</a:t>
            </a:r>
            <a:endParaRPr/>
          </a:p>
        </p:txBody>
      </p:sp>
      <p:sp>
        <p:nvSpPr>
          <p:cNvPr id="508" name="TextShape 2"/>
          <p:cNvSpPr txBox="1"/>
          <p:nvPr/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000">
                <a:solidFill>
                  <a:srgbClr val="000000"/>
                </a:solidFill>
                <a:latin typeface="Arial Narrow"/>
                <a:ea typeface="ＭＳ Ｐゴシック"/>
              </a:rPr>
              <a:t>Why Virtual ISAs? Hw, Sw, Security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000">
                <a:solidFill>
                  <a:srgbClr val="000000"/>
                </a:solidFill>
                <a:latin typeface="Arial Narrow"/>
                <a:ea typeface="ＭＳ Ｐゴシック"/>
              </a:rPr>
              <a:t>ALLVM: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1600">
                <a:solidFill>
                  <a:srgbClr val="000000"/>
                </a:solidFill>
                <a:latin typeface="Arial Narrow"/>
                <a:ea typeface="ＭＳ Ｐゴシック"/>
              </a:rPr>
              <a:t>What is it?  Userspace version.  Full-system version.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1600">
                <a:solidFill>
                  <a:srgbClr val="000000"/>
                </a:solidFill>
                <a:latin typeface="Arial Narrow"/>
                <a:ea typeface="ＭＳ Ｐゴシック"/>
              </a:rPr>
              <a:t>What are the software goals? allexe. allee. allout. allgood! binaries.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1600">
                <a:solidFill>
                  <a:srgbClr val="000000"/>
                </a:solidFill>
                <a:latin typeface="Arial Narrow"/>
                <a:ea typeface="ＭＳ Ｐゴシック"/>
              </a:rPr>
              <a:t>What are the research goals?  HPVM. Autotuning. Dyn. autovec. Auto debugging.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1600">
                <a:solidFill>
                  <a:srgbClr val="000000"/>
                </a:solidFill>
                <a:latin typeface="Arial Narrow"/>
                <a:ea typeface="ＭＳ Ｐゴシック"/>
              </a:rPr>
              <a:t>Early results: HPVM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1600">
                <a:solidFill>
                  <a:srgbClr val="000000"/>
                </a:solidFill>
                <a:latin typeface="Arial Narrow"/>
                <a:ea typeface="ＭＳ Ｐゴシック"/>
              </a:rPr>
              <a:t>Early results: Dyn. autovec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1600">
                <a:solidFill>
                  <a:srgbClr val="000000"/>
                </a:solidFill>
                <a:latin typeface="Arial Narrow"/>
                <a:ea typeface="ＭＳ Ｐゴシック"/>
              </a:rPr>
              <a:t>Early results: Autotuning?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1600">
                <a:solidFill>
                  <a:srgbClr val="000000"/>
                </a:solidFill>
                <a:latin typeface="Arial Narrow"/>
                <a:ea typeface="ＭＳ Ｐゴシック"/>
              </a:rPr>
              <a:t>Previous results: SVA?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1600">
                <a:solidFill>
                  <a:srgbClr val="000000"/>
                </a:solidFill>
                <a:latin typeface="Arial Narrow"/>
                <a:ea typeface="ＭＳ Ｐゴシック"/>
              </a:rPr>
              <a:t>Why could this be a bad idea? Reverse engineering. Weaker testing guarantees.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23" dur="indefinite" restart="never" nodeType="tmRoot">
          <p:childTnLst>
            <p:seq>
              <p:cTn id="1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4533480" y="4350960"/>
            <a:ext cx="1843200" cy="1190160"/>
          </a:xfrm>
          <a:prstGeom prst="rect">
            <a:avLst/>
          </a:prstGeom>
          <a:solidFill>
            <a:srgbClr val="ffeab8"/>
          </a:solidFill>
          <a:ln w="9360">
            <a:solidFill>
              <a:srgbClr val="000000"/>
            </a:solidFill>
            <a:round/>
          </a:ln>
        </p:spPr>
        <p:txBody>
          <a:bodyPr wrap="none" anchor="b"/>
          <a:p>
            <a:pPr algn="r">
              <a:lnSpc>
                <a:spcPct val="100000"/>
              </a:lnSpc>
            </a:pPr>
            <a:r>
              <a:rPr lang="en-US" sz="2000">
                <a:solidFill>
                  <a:srgbClr val="cc3300"/>
                </a:solidFill>
                <a:latin typeface="Arial Narrow"/>
              </a:rPr>
              <a:t>OS</a:t>
            </a:r>
            <a:endParaRPr/>
          </a:p>
        </p:txBody>
      </p:sp>
      <p:sp>
        <p:nvSpPr>
          <p:cNvPr id="510" name="TextShape 2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ALLVM Overview</a:t>
            </a:r>
            <a:endParaRPr/>
          </a:p>
        </p:txBody>
      </p:sp>
      <p:sp>
        <p:nvSpPr>
          <p:cNvPr id="511" name="TextShape 3"/>
          <p:cNvSpPr txBox="1"/>
          <p:nvPr/>
        </p:nvSpPr>
        <p:spPr>
          <a:xfrm>
            <a:off x="380880" y="1143000"/>
            <a:ext cx="8381520" cy="557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Represent “</a:t>
            </a:r>
            <a:r>
              <a:rPr b="1" i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all”</a:t>
            </a:r>
            <a:r>
              <a:rPr b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 software components as Virtual ISA</a:t>
            </a:r>
            <a:endParaRPr/>
          </a:p>
        </p:txBody>
      </p:sp>
      <p:sp>
        <p:nvSpPr>
          <p:cNvPr id="512" name="CustomShape 4"/>
          <p:cNvSpPr/>
          <p:nvPr/>
        </p:nvSpPr>
        <p:spPr>
          <a:xfrm>
            <a:off x="1346040" y="4350960"/>
            <a:ext cx="1843200" cy="1190160"/>
          </a:xfrm>
          <a:prstGeom prst="rect">
            <a:avLst/>
          </a:prstGeom>
          <a:solidFill>
            <a:srgbClr val="a5a5e9"/>
          </a:solidFill>
          <a:ln w="9360">
            <a:solidFill>
              <a:srgbClr val="000000"/>
            </a:solidFill>
            <a:round/>
          </a:ln>
        </p:spPr>
        <p:txBody>
          <a:bodyPr wrap="none"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cc3300"/>
                </a:solidFill>
                <a:latin typeface="Arial Narrow"/>
              </a:rPr>
              <a:t>OS</a:t>
            </a:r>
            <a:endParaRPr/>
          </a:p>
        </p:txBody>
      </p:sp>
      <p:sp>
        <p:nvSpPr>
          <p:cNvPr id="513" name="Line 5"/>
          <p:cNvSpPr/>
          <p:nvPr/>
        </p:nvSpPr>
        <p:spPr>
          <a:xfrm>
            <a:off x="923400" y="5541480"/>
            <a:ext cx="2726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14" name="CustomShape 6"/>
          <p:cNvSpPr/>
          <p:nvPr/>
        </p:nvSpPr>
        <p:spPr>
          <a:xfrm>
            <a:off x="1346040" y="1931040"/>
            <a:ext cx="1843200" cy="1343880"/>
          </a:xfrm>
          <a:prstGeom prst="rect">
            <a:avLst/>
          </a:prstGeom>
          <a:solidFill>
            <a:srgbClr val="ffeab8"/>
          </a:solidFill>
          <a:ln w="9360">
            <a:solidFill>
              <a:srgbClr val="000000"/>
            </a:solidFill>
            <a:round/>
          </a:ln>
        </p:spPr>
        <p:txBody>
          <a:bodyPr wrap="none" anchor="ctr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Applications</a:t>
            </a:r>
            <a:endParaRPr/>
          </a:p>
        </p:txBody>
      </p:sp>
      <p:sp>
        <p:nvSpPr>
          <p:cNvPr id="515" name="CustomShape 7"/>
          <p:cNvSpPr/>
          <p:nvPr/>
        </p:nvSpPr>
        <p:spPr>
          <a:xfrm>
            <a:off x="1346040" y="3890160"/>
            <a:ext cx="1843200" cy="460440"/>
          </a:xfrm>
          <a:prstGeom prst="rect">
            <a:avLst/>
          </a:prstGeom>
          <a:solidFill>
            <a:srgbClr val="a5a5e9"/>
          </a:solidFill>
          <a:ln w="9360">
            <a:solidFill>
              <a:srgbClr val="000000"/>
            </a:solidFill>
            <a:round/>
          </a:ln>
        </p:spPr>
        <p:txBody>
          <a:bodyPr wrap="none" anchor="ctr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libc</a:t>
            </a:r>
            <a:endParaRPr/>
          </a:p>
        </p:txBody>
      </p:sp>
      <p:sp>
        <p:nvSpPr>
          <p:cNvPr id="516" name="CustomShape 8"/>
          <p:cNvSpPr/>
          <p:nvPr/>
        </p:nvSpPr>
        <p:spPr>
          <a:xfrm>
            <a:off x="1346040" y="3275640"/>
            <a:ext cx="921240" cy="614160"/>
          </a:xfrm>
          <a:prstGeom prst="rect">
            <a:avLst/>
          </a:prstGeom>
          <a:solidFill>
            <a:srgbClr val="ffeab8"/>
          </a:solidFill>
          <a:ln w="9360">
            <a:solidFill>
              <a:srgbClr val="000000"/>
            </a:solidFill>
            <a:round/>
          </a:ln>
        </p:spPr>
        <p:txBody>
          <a:bodyPr wrap="none" anchor="ctr"/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cc3300"/>
                </a:solidFill>
                <a:latin typeface="Arial Narrow"/>
              </a:rPr>
              <a:t>Dynamic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cc3300"/>
                </a:solidFill>
                <a:latin typeface="Arial Narrow"/>
              </a:rPr>
              <a:t>libs</a:t>
            </a:r>
            <a:endParaRPr/>
          </a:p>
        </p:txBody>
      </p:sp>
      <p:sp>
        <p:nvSpPr>
          <p:cNvPr id="517" name="CustomShape 9"/>
          <p:cNvSpPr/>
          <p:nvPr/>
        </p:nvSpPr>
        <p:spPr>
          <a:xfrm>
            <a:off x="2271600" y="3275640"/>
            <a:ext cx="921240" cy="614160"/>
          </a:xfrm>
          <a:prstGeom prst="rect">
            <a:avLst/>
          </a:prstGeom>
          <a:solidFill>
            <a:srgbClr val="ffeab8"/>
          </a:solidFill>
          <a:ln w="9360">
            <a:solidFill>
              <a:srgbClr val="000000"/>
            </a:solidFill>
            <a:round/>
          </a:ln>
        </p:spPr>
        <p:txBody>
          <a:bodyPr wrap="none" anchor="ctr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Static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libs</a:t>
            </a:r>
            <a:endParaRPr/>
          </a:p>
        </p:txBody>
      </p:sp>
      <p:sp>
        <p:nvSpPr>
          <p:cNvPr id="518" name="Line 10"/>
          <p:cNvSpPr/>
          <p:nvPr/>
        </p:nvSpPr>
        <p:spPr>
          <a:xfrm>
            <a:off x="4110840" y="5541480"/>
            <a:ext cx="2727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19" name="CustomShape 11"/>
          <p:cNvSpPr/>
          <p:nvPr/>
        </p:nvSpPr>
        <p:spPr>
          <a:xfrm>
            <a:off x="4533480" y="1931040"/>
            <a:ext cx="1843200" cy="1343880"/>
          </a:xfrm>
          <a:prstGeom prst="rect">
            <a:avLst/>
          </a:prstGeom>
          <a:solidFill>
            <a:srgbClr val="ffeab8"/>
          </a:solidFill>
          <a:ln w="9360">
            <a:solidFill>
              <a:srgbClr val="000000"/>
            </a:solidFill>
            <a:round/>
          </a:ln>
        </p:spPr>
        <p:txBody>
          <a:bodyPr wrap="none" anchor="ctr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Applications</a:t>
            </a:r>
            <a:endParaRPr/>
          </a:p>
        </p:txBody>
      </p:sp>
      <p:sp>
        <p:nvSpPr>
          <p:cNvPr id="520" name="CustomShape 12"/>
          <p:cNvSpPr/>
          <p:nvPr/>
        </p:nvSpPr>
        <p:spPr>
          <a:xfrm>
            <a:off x="4533480" y="3890160"/>
            <a:ext cx="1843200" cy="460440"/>
          </a:xfrm>
          <a:prstGeom prst="rect">
            <a:avLst/>
          </a:prstGeom>
          <a:solidFill>
            <a:srgbClr val="ffeab8"/>
          </a:solidFill>
          <a:ln w="9360">
            <a:solidFill>
              <a:srgbClr val="000000"/>
            </a:solidFill>
            <a:round/>
          </a:ln>
        </p:spPr>
        <p:txBody>
          <a:bodyPr wrap="none" anchor="ctr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libc</a:t>
            </a:r>
            <a:endParaRPr/>
          </a:p>
        </p:txBody>
      </p:sp>
      <p:sp>
        <p:nvSpPr>
          <p:cNvPr id="521" name="CustomShape 13"/>
          <p:cNvSpPr/>
          <p:nvPr/>
        </p:nvSpPr>
        <p:spPr>
          <a:xfrm>
            <a:off x="4533480" y="3275640"/>
            <a:ext cx="921240" cy="614160"/>
          </a:xfrm>
          <a:prstGeom prst="rect">
            <a:avLst/>
          </a:prstGeom>
          <a:solidFill>
            <a:srgbClr val="ffeab8"/>
          </a:solidFill>
          <a:ln w="9360">
            <a:solidFill>
              <a:srgbClr val="000000"/>
            </a:solidFill>
            <a:round/>
          </a:ln>
        </p:spPr>
        <p:txBody>
          <a:bodyPr wrap="none" anchor="ctr"/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cc3300"/>
                </a:solidFill>
                <a:latin typeface="Arial Narrow"/>
              </a:rPr>
              <a:t>Dynamic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cc3300"/>
                </a:solidFill>
                <a:latin typeface="Arial Narrow"/>
              </a:rPr>
              <a:t>libs</a:t>
            </a:r>
            <a:endParaRPr/>
          </a:p>
        </p:txBody>
      </p:sp>
      <p:sp>
        <p:nvSpPr>
          <p:cNvPr id="522" name="CustomShape 14"/>
          <p:cNvSpPr/>
          <p:nvPr/>
        </p:nvSpPr>
        <p:spPr>
          <a:xfrm>
            <a:off x="5463000" y="3275640"/>
            <a:ext cx="913680" cy="614160"/>
          </a:xfrm>
          <a:prstGeom prst="rect">
            <a:avLst/>
          </a:prstGeom>
          <a:solidFill>
            <a:srgbClr val="ffeab8"/>
          </a:solidFill>
          <a:ln w="9360">
            <a:solidFill>
              <a:srgbClr val="000000"/>
            </a:solidFill>
            <a:round/>
          </a:ln>
        </p:spPr>
        <p:txBody>
          <a:bodyPr wrap="none" anchor="ctr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Static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libs</a:t>
            </a:r>
            <a:endParaRPr/>
          </a:p>
        </p:txBody>
      </p:sp>
      <p:sp>
        <p:nvSpPr>
          <p:cNvPr id="523" name="CustomShape 15"/>
          <p:cNvSpPr/>
          <p:nvPr/>
        </p:nvSpPr>
        <p:spPr>
          <a:xfrm>
            <a:off x="4610520" y="4504320"/>
            <a:ext cx="1228680" cy="652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anchor="ctr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Device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drivers</a:t>
            </a:r>
            <a:endParaRPr/>
          </a:p>
        </p:txBody>
      </p:sp>
      <p:sp>
        <p:nvSpPr>
          <p:cNvPr id="524" name="CustomShape 16"/>
          <p:cNvSpPr/>
          <p:nvPr/>
        </p:nvSpPr>
        <p:spPr>
          <a:xfrm>
            <a:off x="4533480" y="5310720"/>
            <a:ext cx="652680" cy="230400"/>
          </a:xfrm>
          <a:prstGeom prst="rect">
            <a:avLst/>
          </a:prstGeom>
          <a:solidFill>
            <a:srgbClr val="a5a5e9"/>
          </a:solidFill>
          <a:ln w="9360">
            <a:solidFill>
              <a:srgbClr val="000000"/>
            </a:solidFill>
            <a:round/>
          </a:ln>
        </p:spPr>
        <p:txBody>
          <a:bodyPr wrap="none" anchor="ctr"/>
          <a:p>
            <a:pPr algn="ctr">
              <a:lnSpc>
                <a:spcPct val="100000"/>
              </a:lnSpc>
            </a:pPr>
            <a:r>
              <a:rPr i="1" lang="en-US" sz="900">
                <a:solidFill>
                  <a:srgbClr val="cc3300"/>
                </a:solidFill>
                <a:latin typeface="Arial Narrow"/>
              </a:rPr>
              <a:t>Boot loader</a:t>
            </a:r>
            <a:endParaRPr/>
          </a:p>
        </p:txBody>
      </p:sp>
      <p:sp>
        <p:nvSpPr>
          <p:cNvPr id="525" name="CustomShape 17"/>
          <p:cNvSpPr/>
          <p:nvPr/>
        </p:nvSpPr>
        <p:spPr>
          <a:xfrm>
            <a:off x="1253880" y="5810040"/>
            <a:ext cx="202680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2400">
                <a:solidFill>
                  <a:srgbClr val="cc3300"/>
                </a:solidFill>
                <a:latin typeface="Arial Narrow"/>
              </a:rPr>
              <a:t>Userspace only</a:t>
            </a:r>
            <a:endParaRPr/>
          </a:p>
        </p:txBody>
      </p:sp>
      <p:sp>
        <p:nvSpPr>
          <p:cNvPr id="526" name="CustomShape 18"/>
          <p:cNvSpPr/>
          <p:nvPr/>
        </p:nvSpPr>
        <p:spPr>
          <a:xfrm>
            <a:off x="4280400" y="5810040"/>
            <a:ext cx="238788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2400">
                <a:solidFill>
                  <a:srgbClr val="cc3300"/>
                </a:solidFill>
                <a:latin typeface="Arial Narrow"/>
              </a:rPr>
              <a:t>OS </a:t>
            </a:r>
            <a:r>
              <a:rPr b="1" i="1" lang="en-US" sz="2400" u="sng">
                <a:solidFill>
                  <a:srgbClr val="cc3300"/>
                </a:solidFill>
                <a:latin typeface="Arial Narrow"/>
              </a:rPr>
              <a:t>and</a:t>
            </a:r>
            <a:r>
              <a:rPr b="1" i="1" lang="en-US" sz="2400">
                <a:solidFill>
                  <a:srgbClr val="cc3300"/>
                </a:solidFill>
                <a:latin typeface="Arial Narrow"/>
              </a:rPr>
              <a:t> Userspace</a:t>
            </a:r>
            <a:endParaRPr/>
          </a:p>
        </p:txBody>
      </p:sp>
      <p:sp>
        <p:nvSpPr>
          <p:cNvPr id="527" name="CustomShape 19"/>
          <p:cNvSpPr/>
          <p:nvPr/>
        </p:nvSpPr>
        <p:spPr>
          <a:xfrm>
            <a:off x="6837840" y="2542320"/>
            <a:ext cx="575640" cy="230040"/>
          </a:xfrm>
          <a:prstGeom prst="snip1Rect">
            <a:avLst>
              <a:gd name="adj" fmla="val 16667"/>
            </a:avLst>
          </a:prstGeom>
          <a:solidFill>
            <a:srgbClr val="a5a5e9"/>
          </a:solidFill>
          <a:ln w="9360">
            <a:solidFill>
              <a:srgbClr val="000000"/>
            </a:solidFill>
            <a:round/>
          </a:ln>
        </p:spPr>
      </p:sp>
      <p:sp>
        <p:nvSpPr>
          <p:cNvPr id="528" name="CustomShape 20"/>
          <p:cNvSpPr/>
          <p:nvPr/>
        </p:nvSpPr>
        <p:spPr>
          <a:xfrm>
            <a:off x="7490520" y="2427840"/>
            <a:ext cx="116568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Native ISA</a:t>
            </a:r>
            <a:endParaRPr/>
          </a:p>
        </p:txBody>
      </p:sp>
      <p:sp>
        <p:nvSpPr>
          <p:cNvPr id="529" name="CustomShape 21"/>
          <p:cNvSpPr/>
          <p:nvPr/>
        </p:nvSpPr>
        <p:spPr>
          <a:xfrm>
            <a:off x="6837840" y="2115720"/>
            <a:ext cx="575640" cy="230040"/>
          </a:xfrm>
          <a:prstGeom prst="snip1Rect">
            <a:avLst>
              <a:gd name="adj" fmla="val 16667"/>
            </a:avLst>
          </a:prstGeom>
          <a:solidFill>
            <a:srgbClr val="ffeab8"/>
          </a:solidFill>
          <a:ln w="9360">
            <a:solidFill>
              <a:srgbClr val="000000"/>
            </a:solidFill>
            <a:round/>
          </a:ln>
        </p:spPr>
      </p:sp>
      <p:sp>
        <p:nvSpPr>
          <p:cNvPr id="530" name="CustomShape 22"/>
          <p:cNvSpPr/>
          <p:nvPr/>
        </p:nvSpPr>
        <p:spPr>
          <a:xfrm>
            <a:off x="7491960" y="2000880"/>
            <a:ext cx="115812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Virtual ISA</a:t>
            </a:r>
            <a:endParaRPr/>
          </a:p>
        </p:txBody>
      </p:sp>
      <p:sp>
        <p:nvSpPr>
          <p:cNvPr id="531" name="Line 23"/>
          <p:cNvSpPr/>
          <p:nvPr/>
        </p:nvSpPr>
        <p:spPr>
          <a:xfrm>
            <a:off x="4110840" y="4350600"/>
            <a:ext cx="2727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32" name="Line 24"/>
          <p:cNvSpPr/>
          <p:nvPr/>
        </p:nvSpPr>
        <p:spPr>
          <a:xfrm>
            <a:off x="923400" y="4350600"/>
            <a:ext cx="2726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</p:spTree>
  </p:cSld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ALLVM Toolchain</a:t>
            </a:r>
            <a:endParaRPr/>
          </a:p>
        </p:txBody>
      </p:sp>
      <p:sp>
        <p:nvSpPr>
          <p:cNvPr id="534" name="TextShape 2"/>
          <p:cNvSpPr txBox="1"/>
          <p:nvPr/>
        </p:nvSpPr>
        <p:spPr>
          <a:xfrm>
            <a:off x="380880" y="1143000"/>
            <a:ext cx="8381520" cy="557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All tools themselves shipped in .allexe format!</a:t>
            </a:r>
            <a:endParaRPr/>
          </a:p>
        </p:txBody>
      </p:sp>
      <p:sp>
        <p:nvSpPr>
          <p:cNvPr id="535" name="CustomShape 3"/>
          <p:cNvSpPr/>
          <p:nvPr/>
        </p:nvSpPr>
        <p:spPr>
          <a:xfrm>
            <a:off x="3573360" y="2069280"/>
            <a:ext cx="1315080" cy="1168200"/>
          </a:xfrm>
          <a:prstGeom prst="ellipse">
            <a:avLst/>
          </a:prstGeom>
          <a:solidFill>
            <a:srgbClr val="ccccff"/>
          </a:solidFill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Linker +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IP Optimizer</a:t>
            </a:r>
            <a:endParaRPr/>
          </a:p>
        </p:txBody>
      </p:sp>
      <p:sp>
        <p:nvSpPr>
          <p:cNvPr id="536" name="CustomShape 4"/>
          <p:cNvSpPr/>
          <p:nvPr/>
        </p:nvSpPr>
        <p:spPr>
          <a:xfrm>
            <a:off x="1512720" y="1916640"/>
            <a:ext cx="1253880" cy="41868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Clang</a:t>
            </a:r>
            <a:endParaRPr/>
          </a:p>
        </p:txBody>
      </p:sp>
      <p:sp>
        <p:nvSpPr>
          <p:cNvPr id="537" name="Line 5"/>
          <p:cNvSpPr/>
          <p:nvPr/>
        </p:nvSpPr>
        <p:spPr>
          <a:xfrm>
            <a:off x="1116000" y="2105640"/>
            <a:ext cx="3967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38" name="Line 6"/>
          <p:cNvSpPr/>
          <p:nvPr/>
        </p:nvSpPr>
        <p:spPr>
          <a:xfrm>
            <a:off x="1116000" y="2467440"/>
            <a:ext cx="3967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39" name="CustomShape 7"/>
          <p:cNvSpPr/>
          <p:nvPr/>
        </p:nvSpPr>
        <p:spPr>
          <a:xfrm>
            <a:off x="321480" y="1842120"/>
            <a:ext cx="8424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C, C++</a:t>
            </a:r>
            <a:endParaRPr/>
          </a:p>
        </p:txBody>
      </p:sp>
      <p:sp>
        <p:nvSpPr>
          <p:cNvPr id="540" name="CustomShape 8"/>
          <p:cNvSpPr/>
          <p:nvPr/>
        </p:nvSpPr>
        <p:spPr>
          <a:xfrm>
            <a:off x="3076200" y="2030400"/>
            <a:ext cx="48276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.bc</a:t>
            </a:r>
            <a:endParaRPr/>
          </a:p>
        </p:txBody>
      </p:sp>
      <p:sp>
        <p:nvSpPr>
          <p:cNvPr id="541" name="CustomShape 9"/>
          <p:cNvSpPr/>
          <p:nvPr/>
        </p:nvSpPr>
        <p:spPr>
          <a:xfrm>
            <a:off x="3076200" y="3006720"/>
            <a:ext cx="48276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.bc</a:t>
            </a:r>
            <a:endParaRPr/>
          </a:p>
        </p:txBody>
      </p:sp>
      <p:sp>
        <p:nvSpPr>
          <p:cNvPr id="542" name="CustomShape 10"/>
          <p:cNvSpPr/>
          <p:nvPr/>
        </p:nvSpPr>
        <p:spPr>
          <a:xfrm>
            <a:off x="1511280" y="3251880"/>
            <a:ext cx="1255320" cy="38052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Clang</a:t>
            </a:r>
            <a:endParaRPr/>
          </a:p>
        </p:txBody>
      </p:sp>
      <p:sp>
        <p:nvSpPr>
          <p:cNvPr id="543" name="Line 11"/>
          <p:cNvSpPr/>
          <p:nvPr/>
        </p:nvSpPr>
        <p:spPr>
          <a:xfrm>
            <a:off x="1128600" y="3085200"/>
            <a:ext cx="39528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44" name="CustomShape 12"/>
          <p:cNvSpPr/>
          <p:nvPr/>
        </p:nvSpPr>
        <p:spPr>
          <a:xfrm flipV="1">
            <a:off x="2766960" y="2652480"/>
            <a:ext cx="791640" cy="788760"/>
          </a:xfrm>
          <a:prstGeom prst="straightConnector1">
            <a:avLst/>
          </a:prstGeom>
          <a:noFill/>
          <a:ln w="2844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545" name="CustomShape 13"/>
          <p:cNvSpPr/>
          <p:nvPr/>
        </p:nvSpPr>
        <p:spPr>
          <a:xfrm>
            <a:off x="2766960" y="2126520"/>
            <a:ext cx="791640" cy="526680"/>
          </a:xfrm>
          <a:prstGeom prst="straightConnector1">
            <a:avLst/>
          </a:prstGeom>
          <a:noFill/>
          <a:ln w="2844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546" name="CustomShape 14"/>
          <p:cNvSpPr/>
          <p:nvPr/>
        </p:nvSpPr>
        <p:spPr>
          <a:xfrm rot="5400000">
            <a:off x="1937520" y="2574360"/>
            <a:ext cx="5202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 Narrow"/>
              </a:rPr>
              <a:t>• • •</a:t>
            </a:r>
            <a:endParaRPr/>
          </a:p>
        </p:txBody>
      </p:sp>
      <p:sp>
        <p:nvSpPr>
          <p:cNvPr id="547" name="Line 15"/>
          <p:cNvSpPr/>
          <p:nvPr/>
        </p:nvSpPr>
        <p:spPr>
          <a:xfrm>
            <a:off x="1116000" y="3454560"/>
            <a:ext cx="3967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48" name="CustomShape 16"/>
          <p:cNvSpPr/>
          <p:nvPr/>
        </p:nvSpPr>
        <p:spPr>
          <a:xfrm>
            <a:off x="4863240" y="2713680"/>
            <a:ext cx="48276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.bc</a:t>
            </a:r>
            <a:endParaRPr/>
          </a:p>
        </p:txBody>
      </p:sp>
      <p:sp>
        <p:nvSpPr>
          <p:cNvPr id="549" name="Line 17"/>
          <p:cNvSpPr/>
          <p:nvPr/>
        </p:nvSpPr>
        <p:spPr>
          <a:xfrm>
            <a:off x="414000" y="3913560"/>
            <a:ext cx="8113680" cy="0"/>
          </a:xfrm>
          <a:prstGeom prst="line">
            <a:avLst/>
          </a:prstGeom>
          <a:ln cap="rnd" w="38160">
            <a:solidFill>
              <a:srgbClr val="000000"/>
            </a:solidFill>
            <a:custDash>
              <a:ds d="424000" sp="318000"/>
            </a:custDash>
            <a:round/>
          </a:ln>
        </p:spPr>
      </p:sp>
      <p:sp>
        <p:nvSpPr>
          <p:cNvPr id="550" name="CustomShape 18"/>
          <p:cNvSpPr/>
          <p:nvPr/>
        </p:nvSpPr>
        <p:spPr>
          <a:xfrm>
            <a:off x="5433480" y="3412800"/>
            <a:ext cx="188964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606060"/>
                </a:solidFill>
                <a:latin typeface="Arial Narrow"/>
              </a:rPr>
              <a:t>Developer site</a:t>
            </a:r>
            <a:endParaRPr/>
          </a:p>
        </p:txBody>
      </p:sp>
      <p:sp>
        <p:nvSpPr>
          <p:cNvPr id="551" name="CustomShape 19"/>
          <p:cNvSpPr/>
          <p:nvPr/>
        </p:nvSpPr>
        <p:spPr>
          <a:xfrm>
            <a:off x="5313240" y="2290680"/>
            <a:ext cx="1527120" cy="715680"/>
          </a:xfrm>
          <a:prstGeom prst="ellipse">
            <a:avLst/>
          </a:prstGeom>
          <a:solidFill>
            <a:srgbClr val="ffcc99"/>
          </a:solidFill>
          <a:ln w="28440">
            <a:solidFill>
              <a:srgbClr val="ffcc66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bc2allvm</a:t>
            </a:r>
            <a:endParaRPr/>
          </a:p>
        </p:txBody>
      </p:sp>
      <p:sp>
        <p:nvSpPr>
          <p:cNvPr id="552" name="CustomShape 20"/>
          <p:cNvSpPr/>
          <p:nvPr/>
        </p:nvSpPr>
        <p:spPr>
          <a:xfrm flipV="1">
            <a:off x="4889160" y="2648520"/>
            <a:ext cx="424080" cy="4320"/>
          </a:xfrm>
          <a:prstGeom prst="straightConnector1">
            <a:avLst/>
          </a:prstGeom>
          <a:noFill/>
          <a:ln w="28440">
            <a:solidFill>
              <a:srgbClr val="0432ff"/>
            </a:solidFill>
            <a:round/>
            <a:tailEnd len="med" type="triangle" w="med"/>
          </a:ln>
        </p:spPr>
      </p:sp>
      <p:sp>
        <p:nvSpPr>
          <p:cNvPr id="553" name="CustomShape 21"/>
          <p:cNvSpPr/>
          <p:nvPr/>
        </p:nvSpPr>
        <p:spPr>
          <a:xfrm>
            <a:off x="6085080" y="3891960"/>
            <a:ext cx="16405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606060"/>
                </a:solidFill>
                <a:latin typeface="Arial Narrow"/>
              </a:rPr>
              <a:t>User site</a:t>
            </a:r>
            <a:endParaRPr/>
          </a:p>
        </p:txBody>
      </p:sp>
      <p:sp>
        <p:nvSpPr>
          <p:cNvPr id="554" name="CustomShape 22"/>
          <p:cNvSpPr/>
          <p:nvPr/>
        </p:nvSpPr>
        <p:spPr>
          <a:xfrm>
            <a:off x="8078400" y="3006720"/>
            <a:ext cx="360" cy="2210400"/>
          </a:xfrm>
          <a:prstGeom prst="straightConnector1">
            <a:avLst/>
          </a:prstGeom>
          <a:noFill/>
          <a:ln w="28440">
            <a:solidFill>
              <a:srgbClr val="0432ff"/>
            </a:solidFill>
            <a:round/>
            <a:tailEnd len="med" type="triangle" w="med"/>
          </a:ln>
        </p:spPr>
      </p:sp>
      <p:sp>
        <p:nvSpPr>
          <p:cNvPr id="555" name="CustomShape 23"/>
          <p:cNvSpPr/>
          <p:nvPr/>
        </p:nvSpPr>
        <p:spPr>
          <a:xfrm>
            <a:off x="7150320" y="5217480"/>
            <a:ext cx="1855800" cy="869760"/>
          </a:xfrm>
          <a:prstGeom prst="ellipse">
            <a:avLst/>
          </a:prstGeom>
          <a:solidFill>
            <a:srgbClr val="ffcc99"/>
          </a:solidFill>
          <a:ln w="28440">
            <a:solidFill>
              <a:srgbClr val="ffcc66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alley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000000"/>
                </a:solidFill>
                <a:latin typeface="Arial Narrow"/>
              </a:rPr>
              <a:t>Execution engine</a:t>
            </a:r>
            <a:endParaRPr/>
          </a:p>
        </p:txBody>
      </p:sp>
      <p:sp>
        <p:nvSpPr>
          <p:cNvPr id="556" name="CustomShape 24"/>
          <p:cNvSpPr/>
          <p:nvPr/>
        </p:nvSpPr>
        <p:spPr>
          <a:xfrm>
            <a:off x="7272000" y="4196880"/>
            <a:ext cx="82764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.allexe</a:t>
            </a:r>
            <a:endParaRPr/>
          </a:p>
        </p:txBody>
      </p:sp>
      <p:sp>
        <p:nvSpPr>
          <p:cNvPr id="557" name="CustomShape 25"/>
          <p:cNvSpPr/>
          <p:nvPr/>
        </p:nvSpPr>
        <p:spPr>
          <a:xfrm>
            <a:off x="6130800" y="5714280"/>
            <a:ext cx="1095480" cy="891000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miter/>
          </a:ln>
        </p:spPr>
      </p:sp>
      <p:sp>
        <p:nvSpPr>
          <p:cNvPr id="558" name="CustomShape 26"/>
          <p:cNvSpPr/>
          <p:nvPr/>
        </p:nvSpPr>
        <p:spPr>
          <a:xfrm>
            <a:off x="1922040" y="5171040"/>
            <a:ext cx="1689840" cy="1014840"/>
          </a:xfrm>
          <a:prstGeom prst="can">
            <a:avLst>
              <a:gd name="adj" fmla="val 25000"/>
            </a:avLst>
          </a:prstGeom>
          <a:solidFill>
            <a:srgbClr val="ffcb99"/>
          </a:solidFill>
          <a:ln w="28440">
            <a:solidFill>
              <a:srgbClr val="ffce02"/>
            </a:solidFill>
            <a:round/>
          </a:ln>
        </p:spPr>
        <p:txBody>
          <a:bodyPr wrap="none" anchor="ctr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Arial Narrow"/>
              </a:rPr>
              <a:t>Native object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Arial Narrow"/>
              </a:rPr>
              <a:t>code </a:t>
            </a:r>
            <a:r>
              <a:rPr b="1" i="1" lang="en-US" sz="2000">
                <a:solidFill>
                  <a:srgbClr val="000000"/>
                </a:solidFill>
                <a:latin typeface="Arial Narrow"/>
              </a:rPr>
              <a:t>cache</a:t>
            </a:r>
            <a:endParaRPr/>
          </a:p>
        </p:txBody>
      </p:sp>
      <p:sp>
        <p:nvSpPr>
          <p:cNvPr id="559" name="CustomShape 27"/>
          <p:cNvSpPr/>
          <p:nvPr/>
        </p:nvSpPr>
        <p:spPr>
          <a:xfrm>
            <a:off x="4360320" y="4155120"/>
            <a:ext cx="1855800" cy="869760"/>
          </a:xfrm>
          <a:prstGeom prst="ellipse">
            <a:avLst/>
          </a:prstGeom>
          <a:solidFill>
            <a:srgbClr val="ffcc99"/>
          </a:solidFill>
          <a:ln w="28440">
            <a:solidFill>
              <a:srgbClr val="ffcc66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allout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000000"/>
                </a:solidFill>
                <a:latin typeface="Arial Narrow"/>
              </a:rPr>
              <a:t>AOT opt + code gen</a:t>
            </a:r>
            <a:endParaRPr/>
          </a:p>
        </p:txBody>
      </p:sp>
      <p:sp>
        <p:nvSpPr>
          <p:cNvPr id="560" name="CustomShape 28"/>
          <p:cNvSpPr/>
          <p:nvPr/>
        </p:nvSpPr>
        <p:spPr>
          <a:xfrm flipH="1">
            <a:off x="6216120" y="4590000"/>
            <a:ext cx="1861560" cy="360"/>
          </a:xfrm>
          <a:prstGeom prst="straightConnector1">
            <a:avLst/>
          </a:prstGeom>
          <a:noFill/>
          <a:ln w="28440">
            <a:solidFill>
              <a:srgbClr val="0432ff"/>
            </a:solidFill>
            <a:round/>
            <a:tailEnd len="med" type="triangle" w="med"/>
          </a:ln>
        </p:spPr>
      </p:sp>
      <p:sp>
        <p:nvSpPr>
          <p:cNvPr id="561" name="CustomShape 29"/>
          <p:cNvSpPr/>
          <p:nvPr/>
        </p:nvSpPr>
        <p:spPr>
          <a:xfrm flipV="1" rot="10800000">
            <a:off x="2767320" y="4590720"/>
            <a:ext cx="1593000" cy="580320"/>
          </a:xfrm>
          <a:prstGeom prst="bentConnector2">
            <a:avLst/>
          </a:prstGeom>
          <a:noFill/>
          <a:ln w="284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562" name="CustomShape 30"/>
          <p:cNvSpPr/>
          <p:nvPr/>
        </p:nvSpPr>
        <p:spPr>
          <a:xfrm flipV="1">
            <a:off x="3611880" y="5652000"/>
            <a:ext cx="3538080" cy="25920"/>
          </a:xfrm>
          <a:prstGeom prst="straightConnector1">
            <a:avLst/>
          </a:prstGeom>
          <a:noFill/>
          <a:ln w="28440">
            <a:solidFill>
              <a:srgbClr val="ff0000"/>
            </a:solidFill>
            <a:custDash>
              <a:ds d="316000" sp="237000"/>
            </a:custDash>
            <a:round/>
            <a:tailEnd len="med" type="triangle" w="med"/>
          </a:ln>
        </p:spPr>
      </p:sp>
      <p:sp>
        <p:nvSpPr>
          <p:cNvPr id="563" name="CustomShape 31"/>
          <p:cNvSpPr/>
          <p:nvPr/>
        </p:nvSpPr>
        <p:spPr>
          <a:xfrm>
            <a:off x="2955240" y="4192920"/>
            <a:ext cx="4950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ff0000"/>
                </a:solidFill>
                <a:latin typeface="Arial Narrow"/>
              </a:rPr>
              <a:t>bin</a:t>
            </a:r>
            <a:endParaRPr/>
          </a:p>
        </p:txBody>
      </p:sp>
      <p:sp>
        <p:nvSpPr>
          <p:cNvPr id="564" name="CustomShape 32"/>
          <p:cNvSpPr/>
          <p:nvPr/>
        </p:nvSpPr>
        <p:spPr>
          <a:xfrm>
            <a:off x="4573800" y="5262480"/>
            <a:ext cx="4950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ff0000"/>
                </a:solidFill>
                <a:latin typeface="Arial Narrow"/>
              </a:rPr>
              <a:t>bin</a:t>
            </a:r>
            <a:endParaRPr/>
          </a:p>
        </p:txBody>
      </p:sp>
      <p:sp>
        <p:nvSpPr>
          <p:cNvPr id="565" name="CustomShape 33"/>
          <p:cNvSpPr/>
          <p:nvPr/>
        </p:nvSpPr>
        <p:spPr>
          <a:xfrm>
            <a:off x="7314840" y="2290680"/>
            <a:ext cx="1527120" cy="715680"/>
          </a:xfrm>
          <a:prstGeom prst="ellipse">
            <a:avLst/>
          </a:prstGeom>
          <a:solidFill>
            <a:srgbClr val="ffcc99"/>
          </a:solidFill>
          <a:ln w="28440">
            <a:solidFill>
              <a:srgbClr val="ffcc66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alltogether</a:t>
            </a:r>
            <a:endParaRPr/>
          </a:p>
        </p:txBody>
      </p:sp>
      <p:sp>
        <p:nvSpPr>
          <p:cNvPr id="566" name="CustomShape 34"/>
          <p:cNvSpPr/>
          <p:nvPr/>
        </p:nvSpPr>
        <p:spPr>
          <a:xfrm flipV="1">
            <a:off x="6892560" y="2648520"/>
            <a:ext cx="421920" cy="4320"/>
          </a:xfrm>
          <a:prstGeom prst="straightConnector1">
            <a:avLst/>
          </a:prstGeom>
          <a:noFill/>
          <a:ln w="28440">
            <a:solidFill>
              <a:srgbClr val="0432ff"/>
            </a:solidFill>
            <a:round/>
            <a:tailEnd len="med" type="triangle" w="med"/>
          </a:ln>
        </p:spPr>
      </p:sp>
      <p:sp>
        <p:nvSpPr>
          <p:cNvPr id="567" name="CustomShape 35"/>
          <p:cNvSpPr/>
          <p:nvPr/>
        </p:nvSpPr>
        <p:spPr>
          <a:xfrm>
            <a:off x="6678360" y="2713680"/>
            <a:ext cx="82764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.allexe</a:t>
            </a:r>
            <a:endParaRPr/>
          </a:p>
        </p:txBody>
      </p:sp>
      <p:sp>
        <p:nvSpPr>
          <p:cNvPr id="568" name="CustomShape 36"/>
          <p:cNvSpPr/>
          <p:nvPr/>
        </p:nvSpPr>
        <p:spPr>
          <a:xfrm>
            <a:off x="321480" y="3262680"/>
            <a:ext cx="8424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C, C++</a:t>
            </a:r>
            <a:endParaRPr/>
          </a:p>
        </p:txBody>
      </p:sp>
      <p:sp>
        <p:nvSpPr>
          <p:cNvPr id="569" name="CustomShape 37"/>
          <p:cNvSpPr/>
          <p:nvPr/>
        </p:nvSpPr>
        <p:spPr>
          <a:xfrm>
            <a:off x="7272000" y="3080880"/>
            <a:ext cx="82764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.allexe</a:t>
            </a:r>
            <a:endParaRPr/>
          </a:p>
        </p:txBody>
      </p:sp>
    </p:spTree>
  </p:cSld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33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38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ALLVM: Statement of Principles</a:t>
            </a:r>
            <a:endParaRPr/>
          </a:p>
        </p:txBody>
      </p:sp>
      <p:sp>
        <p:nvSpPr>
          <p:cNvPr id="571" name="TextShape 2"/>
          <p:cNvSpPr txBox="1"/>
          <p:nvPr/>
        </p:nvSpPr>
        <p:spPr>
          <a:xfrm>
            <a:off x="270720" y="1143000"/>
            <a:ext cx="860220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Universal: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OS in which all code is represented as LLVM IR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Full-system: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Enable full-system analysis and transformation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Single external interface: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“libnone” (essentially libc)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AOT translation: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essential for performance (but transparent)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JIT optional: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dynamic opt. is opportunity, not necessity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Self-contained format: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DLL paths; linker semantics; target info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Useful and real: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Linux (NixOS); FreeBSD port underway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58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118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174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235" end="2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292" end="3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356" end="4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.allexe: ALLVM File Format</a:t>
            </a:r>
            <a:endParaRPr/>
          </a:p>
        </p:txBody>
      </p:sp>
      <p:sp>
        <p:nvSpPr>
          <p:cNvPr id="573" name="TextShape 2"/>
          <p:cNvSpPr txBox="1"/>
          <p:nvPr/>
        </p:nvSpPr>
        <p:spPr>
          <a:xfrm>
            <a:off x="270720" y="1143000"/>
            <a:ext cx="8602200" cy="5333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Zip archive of bitcode components + metadata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Based on LLVM IR (bitcode)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main.bc: Default entry point (optional)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i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All 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libraries included or indirectly referenced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Fully self-contained</a:t>
            </a:r>
            <a:r>
              <a:rPr b="1" lang="en-US" sz="2800" baseline="30000">
                <a:solidFill>
                  <a:srgbClr val="000000"/>
                </a:solidFill>
                <a:latin typeface="Arial Narrow"/>
                <a:ea typeface="ＭＳ Ｐゴシック"/>
              </a:rPr>
              <a:t> ❡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: specifies everything needed to run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Target parameter info, ABI choices, etc.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Explicit dependencies only: no “DLL hell”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No unspecified build system choices</a:t>
            </a:r>
            <a:r>
              <a:rPr lang="en-US" sz="2000" baseline="30000">
                <a:solidFill>
                  <a:srgbClr val="000000"/>
                </a:solidFill>
                <a:latin typeface="Arial Narrow"/>
                <a:ea typeface="ＭＳ Ｐゴシック"/>
              </a:rPr>
              <a:t>❡</a:t>
            </a: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 or linker semantics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 baseline="30000">
                <a:solidFill>
                  <a:srgbClr val="ffce02"/>
                </a:solidFill>
                <a:latin typeface="Arial Narrow"/>
                <a:ea typeface="ＭＳ Ｐゴシック"/>
              </a:rPr>
              <a:t>❡ </a:t>
            </a:r>
            <a:r>
              <a:rPr b="1" i="1" lang="en-US" sz="2400">
                <a:solidFill>
                  <a:srgbClr val="ffce02"/>
                </a:solidFill>
                <a:latin typeface="Arial Narrow"/>
                <a:ea typeface="ＭＳ Ｐゴシック"/>
              </a:rPr>
              <a:t>Under investigation</a:t>
            </a:r>
            <a:endParaRPr/>
          </a:p>
        </p:txBody>
      </p:sp>
    </p:spTree>
  </p:cSld>
  <p:timing>
    <p:tnLst>
      <p:par>
        <p:cTn id="169" dur="indefinite" restart="never" nodeType="tmRoot">
          <p:childTnLst>
            <p:seq>
              <p:cTn id="1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The ALLVM Toolchain</a:t>
            </a:r>
            <a:endParaRPr/>
          </a:p>
        </p:txBody>
      </p:sp>
      <p:sp>
        <p:nvSpPr>
          <p:cNvPr id="575" name="TextShape 2"/>
          <p:cNvSpPr txBox="1"/>
          <p:nvPr/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All except </a:t>
            </a:r>
            <a:r>
              <a:rPr b="1" i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libnone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represented in </a:t>
            </a:r>
            <a:r>
              <a:rPr b="1" lang="en-US" sz="2600">
                <a:solidFill>
                  <a:srgbClr val="000000"/>
                </a:solidFill>
                <a:latin typeface="Courier New"/>
                <a:ea typeface="Courier New"/>
              </a:rPr>
              <a:t>.allexe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format!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Front-end, libs: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clang, libc++, libc++abi, libunwind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bc2allvm: 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wrap bitcode file(s) into </a:t>
            </a:r>
            <a:r>
              <a:rPr b="1" lang="en-US" sz="2800">
                <a:solidFill>
                  <a:srgbClr val="000000"/>
                </a:solidFill>
                <a:latin typeface="Courier New"/>
                <a:ea typeface="Courier New"/>
              </a:rPr>
              <a:t>.allexe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format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alltogether: 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linker to resolve external name references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libnone: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musl libc for simplicity and analyzability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allout: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AOT optimizer and code generator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alley: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execution engine with optional JIT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Native code cache: 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transparently used by allout, alley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1" dur="indefinite" restart="never" nodeType="tmRoot">
          <p:childTnLst>
            <p:seq>
              <p:cTn id="1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Making ALLVM Usable: Key Issues</a:t>
            </a:r>
            <a:endParaRPr/>
          </a:p>
        </p:txBody>
      </p:sp>
      <p:sp>
        <p:nvSpPr>
          <p:cNvPr id="577" name="TextShape 2"/>
          <p:cNvSpPr txBox="1"/>
          <p:nvPr/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Users: How to “use” ALLVM?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Install the OS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Install/update software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Issue requests for analysis/transformation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Developers/Distributors: How does software get into ALLVM?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How to represent software (that wasn’t written with ALLVM in mind)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How to build software into this format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Arial Narrow"/>
                <a:ea typeface="ＭＳ Ｐゴシック"/>
              </a:rPr>
              <a:t>Handling build systems reasonably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Automatic transparent building of “most” software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Researchers: How to write analysis and transforms for ALLVM?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Without solving these, ALLVM is just a toy</a:t>
            </a:r>
            <a:endParaRPr/>
          </a:p>
        </p:txBody>
      </p:sp>
    </p:spTree>
  </p:cSld>
  <p:timing>
    <p:tnLst>
      <p:par>
        <p:cTn id="173" dur="indefinite" restart="never" nodeType="tmRoot">
          <p:childTnLst>
            <p:seq>
              <p:cTn id="1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Line 1"/>
          <p:cNvSpPr/>
          <p:nvPr/>
        </p:nvSpPr>
        <p:spPr>
          <a:xfrm flipV="1">
            <a:off x="500760" y="1620720"/>
            <a:ext cx="8026920" cy="2307240"/>
          </a:xfrm>
          <a:prstGeom prst="line">
            <a:avLst/>
          </a:prstGeom>
          <a:ln cap="rnd" w="38160">
            <a:solidFill>
              <a:srgbClr val="000000"/>
            </a:solidFill>
            <a:custDash>
              <a:ds d="424000" sp="318000"/>
            </a:custDash>
            <a:round/>
          </a:ln>
        </p:spPr>
      </p:sp>
      <p:sp>
        <p:nvSpPr>
          <p:cNvPr id="211" name="CustomShape 2"/>
          <p:cNvSpPr/>
          <p:nvPr/>
        </p:nvSpPr>
        <p:spPr>
          <a:xfrm>
            <a:off x="6917760" y="1108440"/>
            <a:ext cx="1388160" cy="821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7f7f7f"/>
                </a:solidFill>
                <a:latin typeface="Arial Narrow"/>
              </a:rPr>
              <a:t>Developer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7f7f7f"/>
                </a:solidFill>
                <a:latin typeface="Arial Narrow"/>
              </a:rPr>
              <a:t>site</a:t>
            </a:r>
            <a:endParaRPr/>
          </a:p>
        </p:txBody>
      </p:sp>
      <p:sp>
        <p:nvSpPr>
          <p:cNvPr id="212" name="CustomShape 3"/>
          <p:cNvSpPr/>
          <p:nvPr/>
        </p:nvSpPr>
        <p:spPr>
          <a:xfrm>
            <a:off x="7835760" y="1786680"/>
            <a:ext cx="735840" cy="821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i="1" lang="en-US" sz="2400">
                <a:solidFill>
                  <a:srgbClr val="7f7f7f"/>
                </a:solidFill>
                <a:latin typeface="Arial Narrow"/>
              </a:rPr>
              <a:t>User</a:t>
            </a:r>
            <a:endParaRPr/>
          </a:p>
          <a:p>
            <a:pPr algn="r">
              <a:lnSpc>
                <a:spcPct val="100000"/>
              </a:lnSpc>
            </a:pPr>
            <a:r>
              <a:rPr b="1" i="1" lang="en-US" sz="2400">
                <a:solidFill>
                  <a:srgbClr val="7f7f7f"/>
                </a:solidFill>
                <a:latin typeface="Arial Narrow"/>
              </a:rPr>
              <a:t>site</a:t>
            </a:r>
            <a:endParaRPr/>
          </a:p>
        </p:txBody>
      </p:sp>
      <p:sp>
        <p:nvSpPr>
          <p:cNvPr id="213" name="CustomShape 4"/>
          <p:cNvSpPr/>
          <p:nvPr/>
        </p:nvSpPr>
        <p:spPr>
          <a:xfrm>
            <a:off x="7529400" y="4351320"/>
            <a:ext cx="1507680" cy="1226880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miter/>
          </a:ln>
        </p:spPr>
      </p:sp>
      <p:sp>
        <p:nvSpPr>
          <p:cNvPr id="214" name="CustomShape 5"/>
          <p:cNvSpPr/>
          <p:nvPr/>
        </p:nvSpPr>
        <p:spPr>
          <a:xfrm>
            <a:off x="6300720" y="2378160"/>
            <a:ext cx="1536480" cy="1166400"/>
          </a:xfrm>
          <a:prstGeom prst="ellipse">
            <a:avLst/>
          </a:prstGeom>
          <a:solidFill>
            <a:srgbClr val="ffcc99"/>
          </a:solidFill>
          <a:ln w="9360">
            <a:solidFill>
              <a:srgbClr val="9900cc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Idle-time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Reoptimizer</a:t>
            </a:r>
            <a:endParaRPr/>
          </a:p>
        </p:txBody>
      </p:sp>
      <p:sp>
        <p:nvSpPr>
          <p:cNvPr id="215" name="CustomShape 6"/>
          <p:cNvSpPr/>
          <p:nvPr/>
        </p:nvSpPr>
        <p:spPr>
          <a:xfrm>
            <a:off x="8032680" y="3467160"/>
            <a:ext cx="108648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669900"/>
                </a:solidFill>
                <a:latin typeface="Arial Narrow"/>
              </a:rPr>
              <a:t>End-user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669900"/>
                </a:solidFill>
                <a:latin typeface="Arial Narrow"/>
              </a:rPr>
              <a:t>profiles</a:t>
            </a:r>
            <a:endParaRPr/>
          </a:p>
        </p:txBody>
      </p:sp>
      <p:sp>
        <p:nvSpPr>
          <p:cNvPr id="216" name="CustomShape 7"/>
          <p:cNvSpPr/>
          <p:nvPr/>
        </p:nvSpPr>
        <p:spPr>
          <a:xfrm flipH="1" flipV="1">
            <a:off x="7612200" y="3372840"/>
            <a:ext cx="671040" cy="977400"/>
          </a:xfrm>
          <a:prstGeom prst="straightConnector1">
            <a:avLst/>
          </a:prstGeom>
          <a:noFill/>
          <a:ln w="28440">
            <a:solidFill>
              <a:srgbClr val="669900"/>
            </a:solidFill>
            <a:round/>
            <a:tailEnd len="med" type="triangle" w="med"/>
          </a:ln>
        </p:spPr>
      </p:sp>
      <p:sp>
        <p:nvSpPr>
          <p:cNvPr id="217" name="CustomShape 8"/>
          <p:cNvSpPr/>
          <p:nvPr/>
        </p:nvSpPr>
        <p:spPr>
          <a:xfrm flipH="1">
            <a:off x="4457160" y="2962440"/>
            <a:ext cx="1842840" cy="360"/>
          </a:xfrm>
          <a:prstGeom prst="straightConnector1">
            <a:avLst/>
          </a:prstGeom>
          <a:noFill/>
          <a:ln w="28440">
            <a:solidFill>
              <a:srgbClr val="0000ff"/>
            </a:solidFill>
            <a:round/>
            <a:headEnd len="med" type="triangle" w="med"/>
            <a:tailEnd len="med" type="triangle" w="med"/>
          </a:ln>
        </p:spPr>
      </p:sp>
      <p:sp>
        <p:nvSpPr>
          <p:cNvPr id="218" name="TextShape 9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Virtual Instruction Set Computing</a:t>
            </a:r>
            <a:endParaRPr/>
          </a:p>
        </p:txBody>
      </p:sp>
      <p:sp>
        <p:nvSpPr>
          <p:cNvPr id="219" name="CustomShape 10"/>
          <p:cNvSpPr/>
          <p:nvPr/>
        </p:nvSpPr>
        <p:spPr>
          <a:xfrm>
            <a:off x="3616560" y="3443400"/>
            <a:ext cx="825840" cy="699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Virtual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ISA</a:t>
            </a:r>
            <a:endParaRPr/>
          </a:p>
        </p:txBody>
      </p:sp>
      <p:sp>
        <p:nvSpPr>
          <p:cNvPr id="220" name="CustomShape 11"/>
          <p:cNvSpPr/>
          <p:nvPr/>
        </p:nvSpPr>
        <p:spPr>
          <a:xfrm>
            <a:off x="3573360" y="1353960"/>
            <a:ext cx="1766520" cy="1168200"/>
          </a:xfrm>
          <a:prstGeom prst="ellipse">
            <a:avLst/>
          </a:prstGeom>
          <a:solidFill>
            <a:srgbClr val="ffcc99"/>
          </a:solidFill>
          <a:ln w="28440">
            <a:solidFill>
              <a:srgbClr val="ffcc66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Linker +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IP Optimizer</a:t>
            </a:r>
            <a:endParaRPr/>
          </a:p>
        </p:txBody>
      </p:sp>
      <p:sp>
        <p:nvSpPr>
          <p:cNvPr id="221" name="CustomShape 12"/>
          <p:cNvSpPr/>
          <p:nvPr/>
        </p:nvSpPr>
        <p:spPr>
          <a:xfrm>
            <a:off x="1512720" y="1201680"/>
            <a:ext cx="1253880" cy="41868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Compiler 1</a:t>
            </a:r>
            <a:endParaRPr/>
          </a:p>
        </p:txBody>
      </p:sp>
      <p:sp>
        <p:nvSpPr>
          <p:cNvPr id="222" name="Line 13"/>
          <p:cNvSpPr/>
          <p:nvPr/>
        </p:nvSpPr>
        <p:spPr>
          <a:xfrm>
            <a:off x="1116000" y="1390320"/>
            <a:ext cx="3967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23" name="Line 14"/>
          <p:cNvSpPr/>
          <p:nvPr/>
        </p:nvSpPr>
        <p:spPr>
          <a:xfrm>
            <a:off x="1116000" y="1752480"/>
            <a:ext cx="3967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24" name="CustomShape 15"/>
          <p:cNvSpPr/>
          <p:nvPr/>
        </p:nvSpPr>
        <p:spPr>
          <a:xfrm>
            <a:off x="321480" y="1127160"/>
            <a:ext cx="8424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C, C++</a:t>
            </a:r>
            <a:endParaRPr/>
          </a:p>
        </p:txBody>
      </p:sp>
      <p:sp>
        <p:nvSpPr>
          <p:cNvPr id="225" name="Line 16"/>
          <p:cNvSpPr/>
          <p:nvPr/>
        </p:nvSpPr>
        <p:spPr>
          <a:xfrm>
            <a:off x="1128600" y="2065320"/>
            <a:ext cx="39528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26" name="CustomShape 17"/>
          <p:cNvSpPr/>
          <p:nvPr/>
        </p:nvSpPr>
        <p:spPr>
          <a:xfrm>
            <a:off x="89640" y="1854360"/>
            <a:ext cx="1027080" cy="700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Java, C#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227" name="CustomShape 18"/>
          <p:cNvSpPr/>
          <p:nvPr/>
        </p:nvSpPr>
        <p:spPr>
          <a:xfrm>
            <a:off x="194040" y="1508040"/>
            <a:ext cx="97056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Fortran </a:t>
            </a:r>
            <a:endParaRPr/>
          </a:p>
        </p:txBody>
      </p:sp>
      <p:sp>
        <p:nvSpPr>
          <p:cNvPr id="228" name="CustomShape 19"/>
          <p:cNvSpPr/>
          <p:nvPr/>
        </p:nvSpPr>
        <p:spPr>
          <a:xfrm>
            <a:off x="3147840" y="1308240"/>
            <a:ext cx="38988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IR</a:t>
            </a:r>
            <a:endParaRPr/>
          </a:p>
        </p:txBody>
      </p:sp>
      <p:sp>
        <p:nvSpPr>
          <p:cNvPr id="229" name="CustomShape 20"/>
          <p:cNvSpPr/>
          <p:nvPr/>
        </p:nvSpPr>
        <p:spPr>
          <a:xfrm>
            <a:off x="3162600" y="2277000"/>
            <a:ext cx="38988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IR</a:t>
            </a:r>
            <a:endParaRPr/>
          </a:p>
        </p:txBody>
      </p:sp>
      <p:sp>
        <p:nvSpPr>
          <p:cNvPr id="230" name="CustomShape 21"/>
          <p:cNvSpPr/>
          <p:nvPr/>
        </p:nvSpPr>
        <p:spPr>
          <a:xfrm>
            <a:off x="1511280" y="2536920"/>
            <a:ext cx="1255320" cy="38052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Compiler N</a:t>
            </a:r>
            <a:endParaRPr/>
          </a:p>
        </p:txBody>
      </p:sp>
      <p:sp>
        <p:nvSpPr>
          <p:cNvPr id="231" name="Line 22"/>
          <p:cNvSpPr/>
          <p:nvPr/>
        </p:nvSpPr>
        <p:spPr>
          <a:xfrm>
            <a:off x="1128600" y="2369880"/>
            <a:ext cx="39528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2" name="CustomShape 23"/>
          <p:cNvSpPr/>
          <p:nvPr/>
        </p:nvSpPr>
        <p:spPr>
          <a:xfrm>
            <a:off x="-27360" y="2162160"/>
            <a:ext cx="121284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Javascript</a:t>
            </a:r>
            <a:endParaRPr/>
          </a:p>
        </p:txBody>
      </p:sp>
      <p:sp>
        <p:nvSpPr>
          <p:cNvPr id="233" name="Line 24"/>
          <p:cNvSpPr/>
          <p:nvPr/>
        </p:nvSpPr>
        <p:spPr>
          <a:xfrm>
            <a:off x="1116000" y="2765160"/>
            <a:ext cx="3967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4" name="CustomShape 25"/>
          <p:cNvSpPr/>
          <p:nvPr/>
        </p:nvSpPr>
        <p:spPr>
          <a:xfrm>
            <a:off x="39600" y="2468520"/>
            <a:ext cx="112824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OpenCL, CUDA, …</a:t>
            </a:r>
            <a:endParaRPr/>
          </a:p>
        </p:txBody>
      </p:sp>
      <p:sp>
        <p:nvSpPr>
          <p:cNvPr id="235" name="CustomShape 26"/>
          <p:cNvSpPr/>
          <p:nvPr/>
        </p:nvSpPr>
        <p:spPr>
          <a:xfrm flipV="1">
            <a:off x="2766960" y="1937160"/>
            <a:ext cx="791640" cy="788760"/>
          </a:xfrm>
          <a:prstGeom prst="straightConnector1">
            <a:avLst/>
          </a:prstGeom>
          <a:noFill/>
          <a:ln w="2844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236" name="CustomShape 27"/>
          <p:cNvSpPr/>
          <p:nvPr/>
        </p:nvSpPr>
        <p:spPr>
          <a:xfrm>
            <a:off x="2766960" y="1411200"/>
            <a:ext cx="791640" cy="526680"/>
          </a:xfrm>
          <a:prstGeom prst="straightConnector1">
            <a:avLst/>
          </a:prstGeom>
          <a:noFill/>
          <a:ln w="2844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237" name="CustomShape 28"/>
          <p:cNvSpPr/>
          <p:nvPr/>
        </p:nvSpPr>
        <p:spPr>
          <a:xfrm rot="5400000">
            <a:off x="1937520" y="1859400"/>
            <a:ext cx="5202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 Narrow"/>
              </a:rPr>
              <a:t>• • •</a:t>
            </a:r>
            <a:endParaRPr/>
          </a:p>
        </p:txBody>
      </p:sp>
      <p:sp>
        <p:nvSpPr>
          <p:cNvPr id="238" name="CustomShape 29"/>
          <p:cNvSpPr/>
          <p:nvPr/>
        </p:nvSpPr>
        <p:spPr>
          <a:xfrm>
            <a:off x="4994280" y="5873760"/>
            <a:ext cx="1728360" cy="715680"/>
          </a:xfrm>
          <a:prstGeom prst="ellipse">
            <a:avLst/>
          </a:prstGeom>
          <a:solidFill>
            <a:srgbClr val="ffcc99"/>
          </a:solidFill>
          <a:ln w="28440">
            <a:solidFill>
              <a:srgbClr val="ffcc66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Static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Code-gen</a:t>
            </a:r>
            <a:endParaRPr/>
          </a:p>
        </p:txBody>
      </p:sp>
      <p:sp>
        <p:nvSpPr>
          <p:cNvPr id="239" name="CustomShape 30"/>
          <p:cNvSpPr/>
          <p:nvPr/>
        </p:nvSpPr>
        <p:spPr>
          <a:xfrm flipH="1" rot="5400000">
            <a:off x="2870640" y="4108680"/>
            <a:ext cx="3708720" cy="537120"/>
          </a:xfrm>
          <a:prstGeom prst="bentConnector2">
            <a:avLst/>
          </a:prstGeom>
          <a:noFill/>
          <a:ln w="28440">
            <a:solidFill>
              <a:srgbClr val="0000ff"/>
            </a:solidFill>
            <a:miter/>
            <a:tailEnd len="med" type="triangle" w="med"/>
          </a:ln>
        </p:spPr>
      </p:sp>
      <p:sp>
        <p:nvSpPr>
          <p:cNvPr id="240" name="CustomShape 31"/>
          <p:cNvSpPr/>
          <p:nvPr/>
        </p:nvSpPr>
        <p:spPr>
          <a:xfrm flipV="1">
            <a:off x="6470640" y="5428440"/>
            <a:ext cx="1029960" cy="534600"/>
          </a:xfrm>
          <a:prstGeom prst="straightConnector1">
            <a:avLst/>
          </a:prstGeom>
          <a:noFill/>
          <a:ln w="284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241" name="CustomShape 32"/>
          <p:cNvSpPr/>
          <p:nvPr/>
        </p:nvSpPr>
        <p:spPr>
          <a:xfrm>
            <a:off x="6652440" y="5287680"/>
            <a:ext cx="4950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cc0000"/>
                </a:solidFill>
                <a:latin typeface="Arial Narrow"/>
              </a:rPr>
              <a:t>bin</a:t>
            </a:r>
            <a:endParaRPr/>
          </a:p>
        </p:txBody>
      </p:sp>
      <p:sp>
        <p:nvSpPr>
          <p:cNvPr id="242" name="CustomShape 33"/>
          <p:cNvSpPr/>
          <p:nvPr/>
        </p:nvSpPr>
        <p:spPr>
          <a:xfrm>
            <a:off x="4994280" y="4498920"/>
            <a:ext cx="1536480" cy="1166400"/>
          </a:xfrm>
          <a:prstGeom prst="ellipse">
            <a:avLst/>
          </a:prstGeom>
          <a:solidFill>
            <a:srgbClr val="ffcc99"/>
          </a:solidFill>
          <a:ln w="9360">
            <a:solidFill>
              <a:srgbClr val="9900cc"/>
            </a:solidFill>
            <a:round/>
          </a:ln>
        </p:spPr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Runtime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Optimizer</a:t>
            </a:r>
            <a:endParaRPr/>
          </a:p>
        </p:txBody>
      </p:sp>
      <p:sp>
        <p:nvSpPr>
          <p:cNvPr id="243" name="CustomShape 34"/>
          <p:cNvSpPr/>
          <p:nvPr/>
        </p:nvSpPr>
        <p:spPr>
          <a:xfrm rot="16200000">
            <a:off x="5575680" y="4313160"/>
            <a:ext cx="372600" cy="360"/>
          </a:xfrm>
          <a:prstGeom prst="straightConnector1">
            <a:avLst/>
          </a:prstGeom>
          <a:noFill/>
          <a:ln w="2844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244" name="CustomShape 35"/>
          <p:cNvSpPr/>
          <p:nvPr/>
        </p:nvSpPr>
        <p:spPr>
          <a:xfrm>
            <a:off x="6531120" y="5082480"/>
            <a:ext cx="998280" cy="360"/>
          </a:xfrm>
          <a:prstGeom prst="straightConnector1">
            <a:avLst/>
          </a:prstGeom>
          <a:noFill/>
          <a:ln w="28440">
            <a:solidFill>
              <a:srgbClr val="669900"/>
            </a:solidFill>
            <a:round/>
            <a:headEnd len="med" type="triangle" w="med"/>
          </a:ln>
        </p:spPr>
      </p:sp>
      <p:sp>
        <p:nvSpPr>
          <p:cNvPr id="245" name="CustomShape 36"/>
          <p:cNvSpPr/>
          <p:nvPr/>
        </p:nvSpPr>
        <p:spPr>
          <a:xfrm>
            <a:off x="6455880" y="4465800"/>
            <a:ext cx="108648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669900"/>
                </a:solidFill>
                <a:latin typeface="Arial Narrow"/>
              </a:rPr>
              <a:t>End-user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669900"/>
                </a:solidFill>
                <a:latin typeface="Arial Narrow"/>
              </a:rPr>
              <a:t>profiles</a:t>
            </a:r>
            <a:endParaRPr/>
          </a:p>
        </p:txBody>
      </p:sp>
      <p:sp>
        <p:nvSpPr>
          <p:cNvPr id="246" name="CustomShape 37"/>
          <p:cNvSpPr/>
          <p:nvPr/>
        </p:nvSpPr>
        <p:spPr>
          <a:xfrm>
            <a:off x="4457880" y="5082480"/>
            <a:ext cx="536040" cy="360"/>
          </a:xfrm>
          <a:prstGeom prst="straightConnector1">
            <a:avLst/>
          </a:prstGeom>
          <a:noFill/>
          <a:ln w="2844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247" name="CustomShape 38"/>
          <p:cNvSpPr/>
          <p:nvPr/>
        </p:nvSpPr>
        <p:spPr>
          <a:xfrm>
            <a:off x="383400" y="5479920"/>
            <a:ext cx="3837240" cy="1187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 u="sng">
                <a:solidFill>
                  <a:srgbClr val="000000"/>
                </a:solidFill>
                <a:latin typeface="Arial Narrow"/>
              </a:rPr>
              <a:t>Key</a:t>
            </a:r>
            <a:r>
              <a:rPr b="1" i="1" lang="en-US" sz="2400">
                <a:solidFill>
                  <a:srgbClr val="000000"/>
                </a:solidFill>
                <a:latin typeface="Arial Narrow"/>
              </a:rPr>
              <a:t>: </a:t>
            </a:r>
            <a:r>
              <a:rPr b="1" i="1" lang="en-US" sz="2400">
                <a:solidFill>
                  <a:srgbClr val="0000ff"/>
                </a:solidFill>
                <a:latin typeface="Arial Narrow"/>
              </a:rPr>
              <a:t>Virtual ISA</a:t>
            </a:r>
            <a:r>
              <a:rPr b="1" i="1" lang="en-US" sz="2400">
                <a:solidFill>
                  <a:srgbClr val="000000"/>
                </a:solidFill>
                <a:latin typeface="Arial Narrow"/>
              </a:rPr>
              <a:t> can enable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0000"/>
                </a:solidFill>
                <a:latin typeface="Arial Narrow"/>
              </a:rPr>
              <a:t>far richer analyses, transforms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0000"/>
                </a:solidFill>
                <a:latin typeface="Arial Narrow"/>
              </a:rPr>
              <a:t>than </a:t>
            </a:r>
            <a:r>
              <a:rPr b="1" i="1" lang="en-US" sz="2400">
                <a:solidFill>
                  <a:srgbClr val="cc3300"/>
                </a:solidFill>
                <a:latin typeface="Arial Narrow"/>
              </a:rPr>
              <a:t>native ISA</a:t>
            </a:r>
            <a:endParaRPr/>
          </a:p>
        </p:txBody>
      </p:sp>
      <p:sp>
        <p:nvSpPr>
          <p:cNvPr id="248" name="CustomShape 39"/>
          <p:cNvSpPr/>
          <p:nvPr/>
        </p:nvSpPr>
        <p:spPr>
          <a:xfrm>
            <a:off x="4892760" y="3395520"/>
            <a:ext cx="1739520" cy="715680"/>
          </a:xfrm>
          <a:prstGeom prst="ellipse">
            <a:avLst/>
          </a:prstGeom>
          <a:solidFill>
            <a:srgbClr val="ffcc99"/>
          </a:solidFill>
          <a:ln w="28440">
            <a:solidFill>
              <a:srgbClr val="ffcc66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JIT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Code-gen</a:t>
            </a:r>
            <a:endParaRPr/>
          </a:p>
        </p:txBody>
      </p:sp>
      <p:sp>
        <p:nvSpPr>
          <p:cNvPr id="249" name="CustomShape 40"/>
          <p:cNvSpPr/>
          <p:nvPr/>
        </p:nvSpPr>
        <p:spPr>
          <a:xfrm>
            <a:off x="6378480" y="4021200"/>
            <a:ext cx="1098360" cy="477360"/>
          </a:xfrm>
          <a:prstGeom prst="straightConnector1">
            <a:avLst/>
          </a:prstGeom>
          <a:noFill/>
          <a:ln w="284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250" name="CustomShape 41"/>
          <p:cNvSpPr/>
          <p:nvPr/>
        </p:nvSpPr>
        <p:spPr>
          <a:xfrm flipV="1">
            <a:off x="4447440" y="3753000"/>
            <a:ext cx="444960" cy="11160"/>
          </a:xfrm>
          <a:prstGeom prst="straightConnector1">
            <a:avLst/>
          </a:prstGeom>
          <a:noFill/>
          <a:ln w="2844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251" name="CustomShape 42"/>
          <p:cNvSpPr/>
          <p:nvPr/>
        </p:nvSpPr>
        <p:spPr>
          <a:xfrm>
            <a:off x="6801480" y="3821040"/>
            <a:ext cx="4950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cc0000"/>
                </a:solidFill>
                <a:latin typeface="Arial Narrow"/>
              </a:rPr>
              <a:t>bin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“</a:t>
            </a: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libnone”: Defining the system platform</a:t>
            </a:r>
            <a:endParaRPr/>
          </a:p>
        </p:txBody>
      </p:sp>
      <p:sp>
        <p:nvSpPr>
          <p:cNvPr id="579" name="TextShape 2"/>
          <p:cNvSpPr txBox="1"/>
          <p:nvPr/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Sole external interface for all userspace software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Essentially libc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Well-defined semantics for whole-program analysis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Portable interface across operating systems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Multiple implementations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Linux: Musl </a:t>
            </a:r>
            <a:r>
              <a:rPr i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libc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FreeBSD: Evaluating native </a:t>
            </a:r>
            <a:r>
              <a:rPr i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libc</a:t>
            </a:r>
            <a:endParaRPr/>
          </a:p>
        </p:txBody>
      </p:sp>
    </p:spTree>
  </p:cSld>
  <p:timing>
    <p:tnLst>
      <p:par>
        <p:cTn id="175" dur="indefinite" restart="never" nodeType="tmRoot">
          <p:childTnLst>
            <p:seq>
              <p:cTn id="1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ALLVM: Core System Status</a:t>
            </a:r>
            <a:endParaRPr/>
          </a:p>
        </p:txBody>
      </p:sp>
      <p:sp>
        <p:nvSpPr>
          <p:cNvPr id="581" name="TextShape 2"/>
          <p:cNvSpPr txBox="1"/>
          <p:nvPr/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Substantial userspace software, tools in ALLVM: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xterm, libX11, vim, spidermonkey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openssl, openssh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(apache) httpd, nginx, redis, memcached, postgresql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subversion, git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binutils, coreutils, bash, zsh, tcsh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lua, perl, python, ocaml (the C-based bits anyway)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Substantial capabilities for userspace: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Runs on top of existing Linux OS, or in Docker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Can </a:t>
            </a:r>
            <a:r>
              <a:rPr b="1" lang="en-US" sz="2400">
                <a:solidFill>
                  <a:srgbClr val="0432ff"/>
                </a:solidFill>
                <a:latin typeface="Arial Narrow"/>
                <a:ea typeface="ＭＳ Ｐゴシック"/>
              </a:rPr>
              <a:t>self-bootstrap</a:t>
            </a: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, e.g., </a:t>
            </a:r>
            <a:r>
              <a:rPr b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Clang : bash + cmake → make + clang → </a:t>
            </a:r>
            <a:r>
              <a:rPr b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	</a:t>
            </a:r>
            <a:r>
              <a:rPr b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	</a:t>
            </a:r>
            <a:r>
              <a:rPr b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	</a:t>
            </a:r>
            <a:r>
              <a:rPr b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bc2allvm → alltogether → allout / cache → alley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b="1" lang="en-US" sz="2400">
                <a:solidFill>
                  <a:srgbClr val="0432ff"/>
                </a:solidFill>
                <a:latin typeface="Arial Narrow"/>
                <a:ea typeface="ＭＳ Ｐゴシック"/>
              </a:rPr>
              <a:t>Binary cache:</a:t>
            </a: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 Local and remote (trusted)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b="1" lang="en-US" sz="2400">
                <a:solidFill>
                  <a:srgbClr val="0432ff"/>
                </a:solidFill>
                <a:latin typeface="Arial Narrow"/>
                <a:ea typeface="ＭＳ Ｐゴシック"/>
              </a:rPr>
              <a:t>Nix package manager:</a:t>
            </a: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 Atomic software upgrades</a:t>
            </a:r>
            <a:endParaRPr/>
          </a:p>
        </p:txBody>
      </p:sp>
    </p:spTree>
  </p:cSld>
  <p:timing>
    <p:tnLst>
      <p:par>
        <p:cTn id="177" dur="indefinite" restart="never" nodeType="tmRoot">
          <p:childTnLst>
            <p:seq>
              <p:cTn id="1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ALLVM Core: Near-Future Plans</a:t>
            </a:r>
            <a:endParaRPr/>
          </a:p>
        </p:txBody>
      </p:sp>
      <p:sp>
        <p:nvSpPr>
          <p:cNvPr id="583" name="TextShape 2"/>
          <p:cNvSpPr txBox="1"/>
          <p:nvPr/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Public “alpha” release for community involvement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allready: Binary-to-LLVM tool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FreeBSD port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Further refinement of ALLVM Format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Additional tools as part of the ALLVM ecosystem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9" dur="indefinite" restart="never" nodeType="tmRoot">
          <p:childTnLst>
            <p:seq>
              <p:cTn id="1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Arial"/>
              </a:rPr>
              <a:t>ALLVM:</a:t>
            </a:r>
            <a:r>
              <a:rPr lang="en-US" sz="4000">
                <a:solidFill>
                  <a:srgbClr val="ffcc00"/>
                </a:solidFill>
                <a:latin typeface="Arial"/>
                <a:ea typeface="Arial"/>
              </a:rPr>
              <a:t> </a:t>
            </a: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Research Goals</a:t>
            </a:r>
            <a:endParaRPr/>
          </a:p>
        </p:txBody>
      </p:sp>
      <p:sp>
        <p:nvSpPr>
          <p:cNvPr id="585" name="TextShape 2"/>
          <p:cNvSpPr txBox="1"/>
          <p:nvPr/>
        </p:nvSpPr>
        <p:spPr>
          <a:xfrm>
            <a:off x="380880" y="1201680"/>
            <a:ext cx="8381520" cy="5275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Decompilation: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binary to LLVM (</a:t>
            </a:r>
            <a:r>
              <a:rPr b="1" i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with Ed Schwartz, CMU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HPVM: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Heterogeneous parallel systems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Dynamic </a:t>
            </a:r>
            <a:r>
              <a:rPr b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autovectorization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OPTIC: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Compiler techniques for </a:t>
            </a:r>
            <a:r>
              <a:rPr b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distributed systems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Verified back end: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Increasing trust in VISC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Autotuning: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install-time heuristic search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81" dur="indefinite" restart="never" nodeType="tmRoot">
          <p:childTnLst>
            <p:seq>
              <p:cTn id="182" dur="indefinite" nodeType="mainSeq">
                <p:childTnLst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5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91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117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168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212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Binary-to-LLVM</a:t>
            </a:r>
            <a:endParaRPr/>
          </a:p>
        </p:txBody>
      </p:sp>
      <p:sp>
        <p:nvSpPr>
          <p:cNvPr id="587" name="CustomShape 2"/>
          <p:cNvSpPr/>
          <p:nvPr/>
        </p:nvSpPr>
        <p:spPr>
          <a:xfrm>
            <a:off x="3573360" y="2069280"/>
            <a:ext cx="1315080" cy="1168200"/>
          </a:xfrm>
          <a:prstGeom prst="ellipse">
            <a:avLst/>
          </a:prstGeom>
          <a:solidFill>
            <a:srgbClr val="999999"/>
          </a:solidFill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Linker +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IP Optimizer</a:t>
            </a:r>
            <a:endParaRPr/>
          </a:p>
        </p:txBody>
      </p:sp>
      <p:sp>
        <p:nvSpPr>
          <p:cNvPr id="588" name="CustomShape 3"/>
          <p:cNvSpPr/>
          <p:nvPr/>
        </p:nvSpPr>
        <p:spPr>
          <a:xfrm>
            <a:off x="1512720" y="2447280"/>
            <a:ext cx="1253880" cy="41868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Clang</a:t>
            </a:r>
            <a:endParaRPr/>
          </a:p>
        </p:txBody>
      </p:sp>
      <p:sp>
        <p:nvSpPr>
          <p:cNvPr id="589" name="Line 4"/>
          <p:cNvSpPr/>
          <p:nvPr/>
        </p:nvSpPr>
        <p:spPr>
          <a:xfrm>
            <a:off x="1116000" y="1777320"/>
            <a:ext cx="396720" cy="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590" name="Line 5"/>
          <p:cNvSpPr/>
          <p:nvPr/>
        </p:nvSpPr>
        <p:spPr>
          <a:xfrm>
            <a:off x="1116000" y="2676240"/>
            <a:ext cx="3967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91" name="CustomShape 6"/>
          <p:cNvSpPr/>
          <p:nvPr/>
        </p:nvSpPr>
        <p:spPr>
          <a:xfrm>
            <a:off x="321480" y="2457000"/>
            <a:ext cx="842400" cy="39528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C, C++</a:t>
            </a:r>
            <a:endParaRPr/>
          </a:p>
        </p:txBody>
      </p:sp>
      <p:sp>
        <p:nvSpPr>
          <p:cNvPr id="592" name="CustomShape 7"/>
          <p:cNvSpPr/>
          <p:nvPr/>
        </p:nvSpPr>
        <p:spPr>
          <a:xfrm>
            <a:off x="2825280" y="2277360"/>
            <a:ext cx="482760" cy="39528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.bc</a:t>
            </a:r>
            <a:endParaRPr/>
          </a:p>
        </p:txBody>
      </p:sp>
      <p:sp>
        <p:nvSpPr>
          <p:cNvPr id="593" name="CustomShape 8"/>
          <p:cNvSpPr/>
          <p:nvPr/>
        </p:nvSpPr>
        <p:spPr>
          <a:xfrm>
            <a:off x="3076200" y="3006720"/>
            <a:ext cx="482760" cy="39528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.bc</a:t>
            </a:r>
            <a:endParaRPr/>
          </a:p>
        </p:txBody>
      </p:sp>
      <p:sp>
        <p:nvSpPr>
          <p:cNvPr id="594" name="CustomShape 9"/>
          <p:cNvSpPr/>
          <p:nvPr/>
        </p:nvSpPr>
        <p:spPr>
          <a:xfrm>
            <a:off x="1511280" y="3251880"/>
            <a:ext cx="1255320" cy="38052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Clang</a:t>
            </a:r>
            <a:endParaRPr/>
          </a:p>
        </p:txBody>
      </p:sp>
      <p:sp>
        <p:nvSpPr>
          <p:cNvPr id="595" name="Line 10"/>
          <p:cNvSpPr/>
          <p:nvPr/>
        </p:nvSpPr>
        <p:spPr>
          <a:xfrm>
            <a:off x="1128600" y="3085200"/>
            <a:ext cx="39528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96" name="CustomShape 11"/>
          <p:cNvSpPr/>
          <p:nvPr/>
        </p:nvSpPr>
        <p:spPr>
          <a:xfrm flipV="1">
            <a:off x="2766960" y="2652480"/>
            <a:ext cx="791640" cy="788760"/>
          </a:xfrm>
          <a:prstGeom prst="straightConnector1">
            <a:avLst/>
          </a:prstGeom>
          <a:noFill/>
          <a:ln w="2844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597" name="CustomShape 12"/>
          <p:cNvSpPr/>
          <p:nvPr/>
        </p:nvSpPr>
        <p:spPr>
          <a:xfrm flipV="1">
            <a:off x="2766960" y="2653200"/>
            <a:ext cx="806040" cy="2880"/>
          </a:xfrm>
          <a:prstGeom prst="straightConnector1">
            <a:avLst/>
          </a:prstGeom>
          <a:noFill/>
          <a:ln w="2844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598" name="CustomShape 13"/>
          <p:cNvSpPr/>
          <p:nvPr/>
        </p:nvSpPr>
        <p:spPr>
          <a:xfrm rot="5400000">
            <a:off x="1937520" y="2848320"/>
            <a:ext cx="520200" cy="39528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 Narrow"/>
              </a:rPr>
              <a:t>• • •</a:t>
            </a:r>
            <a:endParaRPr/>
          </a:p>
        </p:txBody>
      </p:sp>
      <p:sp>
        <p:nvSpPr>
          <p:cNvPr id="599" name="Line 14"/>
          <p:cNvSpPr/>
          <p:nvPr/>
        </p:nvSpPr>
        <p:spPr>
          <a:xfrm>
            <a:off x="1116000" y="3454560"/>
            <a:ext cx="3967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00" name="CustomShape 15"/>
          <p:cNvSpPr/>
          <p:nvPr/>
        </p:nvSpPr>
        <p:spPr>
          <a:xfrm>
            <a:off x="4863240" y="2713680"/>
            <a:ext cx="482760" cy="39528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.bc</a:t>
            </a:r>
            <a:endParaRPr/>
          </a:p>
        </p:txBody>
      </p:sp>
      <p:sp>
        <p:nvSpPr>
          <p:cNvPr id="601" name="Line 16"/>
          <p:cNvSpPr/>
          <p:nvPr/>
        </p:nvSpPr>
        <p:spPr>
          <a:xfrm>
            <a:off x="414000" y="3913560"/>
            <a:ext cx="8113680" cy="0"/>
          </a:xfrm>
          <a:prstGeom prst="line">
            <a:avLst/>
          </a:prstGeom>
          <a:ln cap="rnd" w="38160">
            <a:solidFill>
              <a:srgbClr val="000000"/>
            </a:solidFill>
            <a:custDash>
              <a:ds d="424000" sp="318000"/>
            </a:custDash>
            <a:round/>
          </a:ln>
        </p:spPr>
      </p:sp>
      <p:sp>
        <p:nvSpPr>
          <p:cNvPr id="602" name="CustomShape 17"/>
          <p:cNvSpPr/>
          <p:nvPr/>
        </p:nvSpPr>
        <p:spPr>
          <a:xfrm>
            <a:off x="5433480" y="3412800"/>
            <a:ext cx="1889640" cy="4561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606060"/>
                </a:solidFill>
                <a:latin typeface="Arial Narrow"/>
              </a:rPr>
              <a:t>Developer site</a:t>
            </a:r>
            <a:endParaRPr/>
          </a:p>
        </p:txBody>
      </p:sp>
      <p:sp>
        <p:nvSpPr>
          <p:cNvPr id="603" name="CustomShape 18"/>
          <p:cNvSpPr/>
          <p:nvPr/>
        </p:nvSpPr>
        <p:spPr>
          <a:xfrm>
            <a:off x="5313240" y="2290680"/>
            <a:ext cx="1527120" cy="715680"/>
          </a:xfrm>
          <a:prstGeom prst="ellipse">
            <a:avLst/>
          </a:prstGeom>
          <a:solidFill>
            <a:srgbClr val="999999"/>
          </a:solidFill>
          <a:ln w="28440">
            <a:solidFill>
              <a:srgbClr val="ffcc66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bc2allvm</a:t>
            </a:r>
            <a:endParaRPr/>
          </a:p>
        </p:txBody>
      </p:sp>
      <p:sp>
        <p:nvSpPr>
          <p:cNvPr id="604" name="CustomShape 19"/>
          <p:cNvSpPr/>
          <p:nvPr/>
        </p:nvSpPr>
        <p:spPr>
          <a:xfrm flipV="1">
            <a:off x="4889160" y="2648520"/>
            <a:ext cx="424080" cy="4320"/>
          </a:xfrm>
          <a:prstGeom prst="straightConnector1">
            <a:avLst/>
          </a:prstGeom>
          <a:noFill/>
          <a:ln w="28440">
            <a:solidFill>
              <a:srgbClr val="0432ff"/>
            </a:solidFill>
            <a:round/>
            <a:tailEnd len="med" type="triangle" w="med"/>
          </a:ln>
        </p:spPr>
      </p:sp>
      <p:sp>
        <p:nvSpPr>
          <p:cNvPr id="605" name="CustomShape 20"/>
          <p:cNvSpPr/>
          <p:nvPr/>
        </p:nvSpPr>
        <p:spPr>
          <a:xfrm>
            <a:off x="6085080" y="3891960"/>
            <a:ext cx="1640520" cy="4561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606060"/>
                </a:solidFill>
                <a:latin typeface="Arial Narrow"/>
              </a:rPr>
              <a:t>User site</a:t>
            </a:r>
            <a:endParaRPr/>
          </a:p>
        </p:txBody>
      </p:sp>
      <p:sp>
        <p:nvSpPr>
          <p:cNvPr id="606" name="CustomShape 21"/>
          <p:cNvSpPr/>
          <p:nvPr/>
        </p:nvSpPr>
        <p:spPr>
          <a:xfrm>
            <a:off x="8078400" y="3006720"/>
            <a:ext cx="360" cy="2210400"/>
          </a:xfrm>
          <a:prstGeom prst="straightConnector1">
            <a:avLst/>
          </a:prstGeom>
          <a:noFill/>
          <a:ln w="28440">
            <a:solidFill>
              <a:srgbClr val="0432ff"/>
            </a:solidFill>
            <a:round/>
            <a:tailEnd len="med" type="triangle" w="med"/>
          </a:ln>
        </p:spPr>
      </p:sp>
      <p:sp>
        <p:nvSpPr>
          <p:cNvPr id="607" name="CustomShape 22"/>
          <p:cNvSpPr/>
          <p:nvPr/>
        </p:nvSpPr>
        <p:spPr>
          <a:xfrm>
            <a:off x="7150320" y="5217480"/>
            <a:ext cx="1855800" cy="869760"/>
          </a:xfrm>
          <a:prstGeom prst="ellipse">
            <a:avLst/>
          </a:prstGeom>
          <a:solidFill>
            <a:srgbClr val="999999"/>
          </a:solidFill>
          <a:ln w="28440">
            <a:solidFill>
              <a:srgbClr val="ffcc66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alley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000000"/>
                </a:solidFill>
                <a:latin typeface="Arial Narrow"/>
              </a:rPr>
              <a:t>Execution engine</a:t>
            </a:r>
            <a:endParaRPr/>
          </a:p>
        </p:txBody>
      </p:sp>
      <p:sp>
        <p:nvSpPr>
          <p:cNvPr id="608" name="CustomShape 23"/>
          <p:cNvSpPr/>
          <p:nvPr/>
        </p:nvSpPr>
        <p:spPr>
          <a:xfrm>
            <a:off x="7272000" y="4196880"/>
            <a:ext cx="827640" cy="39528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.allexe</a:t>
            </a:r>
            <a:endParaRPr/>
          </a:p>
        </p:txBody>
      </p:sp>
      <p:sp>
        <p:nvSpPr>
          <p:cNvPr id="609" name="CustomShape 24"/>
          <p:cNvSpPr/>
          <p:nvPr/>
        </p:nvSpPr>
        <p:spPr>
          <a:xfrm>
            <a:off x="6130800" y="5714280"/>
            <a:ext cx="1095480" cy="891000"/>
          </a:xfrm>
          <a:prstGeom prst="rect">
            <a:avLst/>
          </a:prstGeom>
          <a:solidFill>
            <a:srgbClr val="999999"/>
          </a:solidFill>
          <a:ln w="9360">
            <a:solidFill>
              <a:srgbClr val="000000"/>
            </a:solidFill>
            <a:miter/>
          </a:ln>
        </p:spPr>
      </p:sp>
      <p:sp>
        <p:nvSpPr>
          <p:cNvPr id="610" name="CustomShape 25"/>
          <p:cNvSpPr/>
          <p:nvPr/>
        </p:nvSpPr>
        <p:spPr>
          <a:xfrm>
            <a:off x="1922040" y="5171040"/>
            <a:ext cx="1689840" cy="1014840"/>
          </a:xfrm>
          <a:prstGeom prst="can">
            <a:avLst>
              <a:gd name="adj" fmla="val 25000"/>
            </a:avLst>
          </a:prstGeom>
          <a:solidFill>
            <a:srgbClr val="999999"/>
          </a:solidFill>
          <a:ln w="28440">
            <a:solidFill>
              <a:srgbClr val="ffce02"/>
            </a:solidFill>
            <a:round/>
          </a:ln>
        </p:spPr>
        <p:txBody>
          <a:bodyPr wrap="none" anchor="ctr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Arial Narrow"/>
              </a:rPr>
              <a:t>Native object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Arial Narrow"/>
              </a:rPr>
              <a:t>code </a:t>
            </a:r>
            <a:r>
              <a:rPr b="1" i="1" lang="en-US" sz="2000">
                <a:solidFill>
                  <a:srgbClr val="000000"/>
                </a:solidFill>
                <a:latin typeface="Arial Narrow"/>
              </a:rPr>
              <a:t>cache</a:t>
            </a:r>
            <a:endParaRPr/>
          </a:p>
        </p:txBody>
      </p:sp>
      <p:sp>
        <p:nvSpPr>
          <p:cNvPr id="611" name="CustomShape 26"/>
          <p:cNvSpPr/>
          <p:nvPr/>
        </p:nvSpPr>
        <p:spPr>
          <a:xfrm>
            <a:off x="4360320" y="4155120"/>
            <a:ext cx="1855800" cy="869760"/>
          </a:xfrm>
          <a:prstGeom prst="ellipse">
            <a:avLst/>
          </a:prstGeom>
          <a:solidFill>
            <a:srgbClr val="999999"/>
          </a:solidFill>
          <a:ln w="28440">
            <a:solidFill>
              <a:srgbClr val="ffcc66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allout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000000"/>
                </a:solidFill>
                <a:latin typeface="Arial Narrow"/>
              </a:rPr>
              <a:t>AOT opt + code gen</a:t>
            </a:r>
            <a:endParaRPr/>
          </a:p>
        </p:txBody>
      </p:sp>
      <p:sp>
        <p:nvSpPr>
          <p:cNvPr id="612" name="CustomShape 27"/>
          <p:cNvSpPr/>
          <p:nvPr/>
        </p:nvSpPr>
        <p:spPr>
          <a:xfrm flipH="1">
            <a:off x="6216120" y="4590000"/>
            <a:ext cx="1861560" cy="360"/>
          </a:xfrm>
          <a:prstGeom prst="straightConnector1">
            <a:avLst/>
          </a:prstGeom>
          <a:solidFill>
            <a:srgbClr val="999999"/>
          </a:solidFill>
          <a:ln w="28440">
            <a:solidFill>
              <a:srgbClr val="0432ff"/>
            </a:solidFill>
            <a:round/>
            <a:tailEnd len="med" type="triangle" w="med"/>
          </a:ln>
        </p:spPr>
      </p:sp>
      <p:sp>
        <p:nvSpPr>
          <p:cNvPr id="613" name="CustomShape 28"/>
          <p:cNvSpPr/>
          <p:nvPr/>
        </p:nvSpPr>
        <p:spPr>
          <a:xfrm flipV="1" rot="10800000">
            <a:off x="2767320" y="4590720"/>
            <a:ext cx="1593000" cy="580320"/>
          </a:xfrm>
          <a:prstGeom prst="bentConnector2">
            <a:avLst/>
          </a:prstGeom>
          <a:solidFill>
            <a:srgbClr val="999999"/>
          </a:solidFill>
          <a:ln w="284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614" name="CustomShape 29"/>
          <p:cNvSpPr/>
          <p:nvPr/>
        </p:nvSpPr>
        <p:spPr>
          <a:xfrm flipV="1">
            <a:off x="3611880" y="5652000"/>
            <a:ext cx="3538080" cy="25920"/>
          </a:xfrm>
          <a:prstGeom prst="straightConnector1">
            <a:avLst/>
          </a:prstGeom>
          <a:solidFill>
            <a:srgbClr val="999999"/>
          </a:solidFill>
          <a:ln w="28440">
            <a:solidFill>
              <a:srgbClr val="ff0000"/>
            </a:solidFill>
            <a:custDash>
              <a:ds d="316000" sp="237000"/>
            </a:custDash>
            <a:round/>
            <a:tailEnd len="med" type="triangle" w="med"/>
          </a:ln>
        </p:spPr>
      </p:sp>
      <p:sp>
        <p:nvSpPr>
          <p:cNvPr id="615" name="CustomShape 30"/>
          <p:cNvSpPr/>
          <p:nvPr/>
        </p:nvSpPr>
        <p:spPr>
          <a:xfrm>
            <a:off x="2955240" y="4192920"/>
            <a:ext cx="495000" cy="39528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ff0000"/>
                </a:solidFill>
                <a:latin typeface="Arial Narrow"/>
              </a:rPr>
              <a:t>bin</a:t>
            </a:r>
            <a:endParaRPr/>
          </a:p>
        </p:txBody>
      </p:sp>
      <p:sp>
        <p:nvSpPr>
          <p:cNvPr id="616" name="CustomShape 31"/>
          <p:cNvSpPr/>
          <p:nvPr/>
        </p:nvSpPr>
        <p:spPr>
          <a:xfrm>
            <a:off x="4573800" y="5262480"/>
            <a:ext cx="495000" cy="39528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ff0000"/>
                </a:solidFill>
                <a:latin typeface="Arial Narrow"/>
              </a:rPr>
              <a:t>bin</a:t>
            </a:r>
            <a:endParaRPr/>
          </a:p>
        </p:txBody>
      </p:sp>
      <p:sp>
        <p:nvSpPr>
          <p:cNvPr id="617" name="CustomShape 32"/>
          <p:cNvSpPr/>
          <p:nvPr/>
        </p:nvSpPr>
        <p:spPr>
          <a:xfrm>
            <a:off x="7314840" y="2290680"/>
            <a:ext cx="1527120" cy="715680"/>
          </a:xfrm>
          <a:prstGeom prst="ellipse">
            <a:avLst/>
          </a:prstGeom>
          <a:solidFill>
            <a:srgbClr val="999999"/>
          </a:solidFill>
          <a:ln w="28440">
            <a:solidFill>
              <a:srgbClr val="ffcc66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alltogether</a:t>
            </a:r>
            <a:endParaRPr/>
          </a:p>
        </p:txBody>
      </p:sp>
      <p:sp>
        <p:nvSpPr>
          <p:cNvPr id="618" name="CustomShape 33"/>
          <p:cNvSpPr/>
          <p:nvPr/>
        </p:nvSpPr>
        <p:spPr>
          <a:xfrm flipV="1">
            <a:off x="6892560" y="2648520"/>
            <a:ext cx="421920" cy="4320"/>
          </a:xfrm>
          <a:prstGeom prst="straightConnector1">
            <a:avLst/>
          </a:prstGeom>
          <a:noFill/>
          <a:ln w="28440">
            <a:solidFill>
              <a:srgbClr val="0432ff"/>
            </a:solidFill>
            <a:round/>
            <a:tailEnd len="med" type="triangle" w="med"/>
          </a:ln>
        </p:spPr>
      </p:sp>
      <p:sp>
        <p:nvSpPr>
          <p:cNvPr id="619" name="CustomShape 34"/>
          <p:cNvSpPr/>
          <p:nvPr/>
        </p:nvSpPr>
        <p:spPr>
          <a:xfrm>
            <a:off x="6678360" y="2713680"/>
            <a:ext cx="827640" cy="39528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.allexe</a:t>
            </a:r>
            <a:endParaRPr/>
          </a:p>
        </p:txBody>
      </p:sp>
      <p:sp>
        <p:nvSpPr>
          <p:cNvPr id="620" name="CustomShape 35"/>
          <p:cNvSpPr/>
          <p:nvPr/>
        </p:nvSpPr>
        <p:spPr>
          <a:xfrm>
            <a:off x="321480" y="3262680"/>
            <a:ext cx="842400" cy="39528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C, C++</a:t>
            </a:r>
            <a:endParaRPr/>
          </a:p>
        </p:txBody>
      </p:sp>
      <p:sp>
        <p:nvSpPr>
          <p:cNvPr id="621" name="CustomShape 36"/>
          <p:cNvSpPr/>
          <p:nvPr/>
        </p:nvSpPr>
        <p:spPr>
          <a:xfrm>
            <a:off x="7272000" y="3080880"/>
            <a:ext cx="827640" cy="39528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.allexe</a:t>
            </a:r>
            <a:endParaRPr/>
          </a:p>
        </p:txBody>
      </p:sp>
      <p:sp>
        <p:nvSpPr>
          <p:cNvPr id="622" name="CustomShape 37"/>
          <p:cNvSpPr/>
          <p:nvPr/>
        </p:nvSpPr>
        <p:spPr>
          <a:xfrm>
            <a:off x="1498680" y="1410840"/>
            <a:ext cx="1527120" cy="715680"/>
          </a:xfrm>
          <a:prstGeom prst="ellipse">
            <a:avLst/>
          </a:prstGeom>
          <a:solidFill>
            <a:srgbClr val="ffcc99"/>
          </a:solidFill>
          <a:ln w="28440">
            <a:solidFill>
              <a:srgbClr val="ffcc66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allready</a:t>
            </a:r>
            <a:endParaRPr/>
          </a:p>
        </p:txBody>
      </p:sp>
      <p:sp>
        <p:nvSpPr>
          <p:cNvPr id="623" name="CustomShape 38"/>
          <p:cNvSpPr/>
          <p:nvPr/>
        </p:nvSpPr>
        <p:spPr>
          <a:xfrm>
            <a:off x="668160" y="1572840"/>
            <a:ext cx="4950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ff0000"/>
                </a:solidFill>
                <a:latin typeface="Arial Narrow"/>
              </a:rPr>
              <a:t>bin</a:t>
            </a:r>
            <a:endParaRPr/>
          </a:p>
        </p:txBody>
      </p:sp>
      <p:sp>
        <p:nvSpPr>
          <p:cNvPr id="624" name="CustomShape 39"/>
          <p:cNvSpPr/>
          <p:nvPr/>
        </p:nvSpPr>
        <p:spPr>
          <a:xfrm>
            <a:off x="3587400" y="1667520"/>
            <a:ext cx="48276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.bc</a:t>
            </a:r>
            <a:endParaRPr/>
          </a:p>
        </p:txBody>
      </p:sp>
      <p:sp>
        <p:nvSpPr>
          <p:cNvPr id="625" name="CustomShape 40"/>
          <p:cNvSpPr/>
          <p:nvPr/>
        </p:nvSpPr>
        <p:spPr>
          <a:xfrm>
            <a:off x="3026160" y="1768680"/>
            <a:ext cx="546840" cy="884160"/>
          </a:xfrm>
          <a:prstGeom prst="straightConnector1">
            <a:avLst/>
          </a:prstGeom>
          <a:noFill/>
          <a:ln w="28440">
            <a:solidFill>
              <a:srgbClr val="0432ff"/>
            </a:solidFill>
            <a:round/>
            <a:tailEnd len="med" type="triangle" w="med"/>
          </a:ln>
        </p:spPr>
      </p:sp>
    </p:spTree>
  </p:cSld>
  <p:timing>
    <p:tnLst>
      <p:par>
        <p:cTn id="207" dur="indefinite" restart="never" nodeType="tmRoot">
          <p:childTnLst>
            <p:seq>
              <p:cTn id="208" dur="indefinite" nodeType="mainSeq">
                <p:childTnLst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13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18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Binary-to-LLVM</a:t>
            </a:r>
            <a:endParaRPr/>
          </a:p>
        </p:txBody>
      </p:sp>
      <p:sp>
        <p:nvSpPr>
          <p:cNvPr id="627" name="TextShape 2"/>
          <p:cNvSpPr txBox="1"/>
          <p:nvPr/>
        </p:nvSpPr>
        <p:spPr>
          <a:xfrm>
            <a:off x="380880" y="1202040"/>
            <a:ext cx="8381520" cy="5275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Goal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Extract “richer” LLVM IR from binary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The extracted IR includes variable, type information and per procedure stack frames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432ff"/>
                </a:solidFill>
                <a:latin typeface="Arial Narrow"/>
                <a:ea typeface="ＭＳ Ｐゴシック"/>
              </a:rPr>
              <a:t>Motivation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ALLVM envisions to represent all software components in LLVM IR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Some software components are wholly or partially in binary format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9" dur="indefinite" restart="never" nodeType="tmRoot">
          <p:childTnLst>
            <p:seq>
              <p:cTn id="2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Current Status</a:t>
            </a:r>
            <a:endParaRPr/>
          </a:p>
        </p:txBody>
      </p:sp>
      <p:sp>
        <p:nvSpPr>
          <p:cNvPr id="629" name="TextShape 2"/>
          <p:cNvSpPr txBox="1"/>
          <p:nvPr/>
        </p:nvSpPr>
        <p:spPr>
          <a:xfrm>
            <a:off x="396720" y="3017520"/>
            <a:ext cx="8381520" cy="192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Identified some limitations of McSema extracted IR. 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McSema uses big flat array to model the runtime process stack. Prohibits variable recovery.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Machine registers are mapped in memory and not promoted to registers.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3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1150920"/>
            <a:ext cx="8595360" cy="159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21" dur="indefinite" restart="never" nodeType="tmRoot">
          <p:childTnLst>
            <p:seq>
              <p:cTn id="2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Stack Deconstruction</a:t>
            </a:r>
            <a:endParaRPr/>
          </a:p>
        </p:txBody>
      </p:sp>
      <p:pic>
        <p:nvPicPr>
          <p:cNvPr id="63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1173240"/>
            <a:ext cx="8961120" cy="550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23" dur="indefinite" restart="never" nodeType="tmRoot">
          <p:childTnLst>
            <p:seq>
              <p:cTn id="2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Ongoing Work</a:t>
            </a:r>
            <a:endParaRPr/>
          </a:p>
        </p:txBody>
      </p:sp>
      <p:sp>
        <p:nvSpPr>
          <p:cNvPr id="634" name="TextShape 2"/>
          <p:cNvSpPr txBox="1"/>
          <p:nvPr/>
        </p:nvSpPr>
        <p:spPr>
          <a:xfrm>
            <a:off x="380880" y="1202040"/>
            <a:ext cx="8381520" cy="5275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Identify variables and promote them as symbols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Represent every symbol in the IR with a meaningful type instead of the generic types provided by McSema.</a:t>
            </a:r>
            <a:endParaRPr/>
          </a:p>
        </p:txBody>
      </p:sp>
      <p:pic>
        <p:nvPicPr>
          <p:cNvPr id="63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926080"/>
            <a:ext cx="8541720" cy="384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25" dur="indefinite" restart="never" nodeType="tmRoot">
          <p:childTnLst>
            <p:seq>
              <p:cTn id="2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VISC: Research Goals</a:t>
            </a:r>
            <a:endParaRPr/>
          </a:p>
        </p:txBody>
      </p:sp>
      <p:sp>
        <p:nvSpPr>
          <p:cNvPr id="637" name="TextShape 2"/>
          <p:cNvSpPr txBox="1"/>
          <p:nvPr/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Sophisticated program analyses, transforms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on end-user systems</a:t>
            </a:r>
            <a:endParaRPr/>
          </a:p>
          <a:p>
            <a:pPr>
              <a:lnSpc>
                <a:spcPct val="100000"/>
              </a:lnSpc>
              <a:buFont typeface="Arial Narrow"/>
              <a:buAutoNum type="arabicPeriod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“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Shipped” code formats that contain enough information to enable such analyses &amp; transforms,  </a:t>
            </a:r>
            <a:r>
              <a:rPr b="1" i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e.g.,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</a:t>
            </a:r>
            <a:r>
              <a:rPr b="1" i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an entire Linux distribution</a:t>
            </a:r>
            <a:endParaRPr/>
          </a:p>
          <a:p>
            <a:pPr>
              <a:lnSpc>
                <a:spcPct val="100000"/>
              </a:lnSpc>
              <a:buFont typeface="Arial Narrow"/>
              <a:buAutoNum type="arabicPeriod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New performance optimizations that exploit these</a:t>
            </a:r>
            <a:endParaRPr/>
          </a:p>
          <a:p>
            <a:pPr>
              <a:lnSpc>
                <a:spcPct val="100000"/>
              </a:lnSpc>
              <a:buFont typeface="Arial Narrow"/>
              <a:buAutoNum type="arabicPeriod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New security techniques that exploit these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27" dur="indefinite" restart="never" nodeType="tmRoot">
          <p:childTnLst>
            <p:seq>
              <p:cTn id="2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40560" y="4062240"/>
            <a:ext cx="4231080" cy="1187640"/>
          </a:xfrm>
          <a:prstGeom prst="rect">
            <a:avLst/>
          </a:prstGeom>
          <a:solidFill>
            <a:srgbClr val="ffce02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Arial Narrow"/>
              </a:rPr>
              <a:t>Informal Definition: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2400" u="sng">
                <a:solidFill>
                  <a:srgbClr val="000000"/>
                </a:solidFill>
                <a:latin typeface="Arial Narrow"/>
              </a:rPr>
              <a:t>VISC</a:t>
            </a:r>
            <a:r>
              <a:rPr b="1" i="1" lang="en-US" sz="2400">
                <a:solidFill>
                  <a:srgbClr val="000000"/>
                </a:solidFill>
                <a:latin typeface="Arial Narrow"/>
              </a:rPr>
              <a:t> ==</a:t>
            </a:r>
            <a:r>
              <a:rPr b="1" i="1" lang="en-US" sz="2400">
                <a:solidFill>
                  <a:srgbClr val="0000ff"/>
                </a:solidFill>
                <a:latin typeface="Arial Narrow"/>
              </a:rPr>
              <a:t> Software ISA</a:t>
            </a:r>
            <a:r>
              <a:rPr b="1" i="1" lang="en-US" sz="2400">
                <a:solidFill>
                  <a:srgbClr val="000000"/>
                </a:solidFill>
                <a:latin typeface="Arial Narrow"/>
              </a:rPr>
              <a:t> differs      </a:t>
            </a:r>
            <a:r>
              <a:rPr b="1" i="1" lang="en-US" sz="2400">
                <a:solidFill>
                  <a:srgbClr val="000000"/>
                </a:solidFill>
                <a:latin typeface="Arial Narrow"/>
              </a:rPr>
              <a:t>	</a:t>
            </a:r>
            <a:r>
              <a:rPr b="1" i="1" lang="en-US" sz="2400">
                <a:solidFill>
                  <a:srgbClr val="000000"/>
                </a:solidFill>
                <a:latin typeface="Arial Narrow"/>
              </a:rPr>
              <a:t>from </a:t>
            </a:r>
            <a:r>
              <a:rPr b="1" i="1" lang="en-US" sz="2400">
                <a:solidFill>
                  <a:srgbClr val="cc572a"/>
                </a:solidFill>
                <a:latin typeface="Arial Narrow"/>
              </a:rPr>
              <a:t>Target Machine ISA</a:t>
            </a:r>
            <a:endParaRPr/>
          </a:p>
        </p:txBody>
      </p:sp>
      <p:sp>
        <p:nvSpPr>
          <p:cNvPr id="253" name="Line 2"/>
          <p:cNvSpPr/>
          <p:nvPr/>
        </p:nvSpPr>
        <p:spPr>
          <a:xfrm flipV="1">
            <a:off x="500760" y="1620720"/>
            <a:ext cx="8026920" cy="2307240"/>
          </a:xfrm>
          <a:prstGeom prst="line">
            <a:avLst/>
          </a:prstGeom>
          <a:ln cap="rnd" w="38160">
            <a:solidFill>
              <a:srgbClr val="b3b3b3"/>
            </a:solidFill>
            <a:custDash>
              <a:ds d="424000" sp="318000"/>
            </a:custDash>
            <a:round/>
          </a:ln>
        </p:spPr>
      </p:sp>
      <p:sp>
        <p:nvSpPr>
          <p:cNvPr id="254" name="CustomShape 3"/>
          <p:cNvSpPr/>
          <p:nvPr/>
        </p:nvSpPr>
        <p:spPr>
          <a:xfrm>
            <a:off x="6917760" y="1108440"/>
            <a:ext cx="1388160" cy="821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b3b3b3"/>
                </a:solidFill>
                <a:latin typeface="Arial Narrow"/>
              </a:rPr>
              <a:t>Developer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b3b3b3"/>
                </a:solidFill>
                <a:latin typeface="Arial Narrow"/>
              </a:rPr>
              <a:t>site</a:t>
            </a:r>
            <a:endParaRPr/>
          </a:p>
        </p:txBody>
      </p:sp>
      <p:sp>
        <p:nvSpPr>
          <p:cNvPr id="255" name="CustomShape 4"/>
          <p:cNvSpPr/>
          <p:nvPr/>
        </p:nvSpPr>
        <p:spPr>
          <a:xfrm>
            <a:off x="7835760" y="1786680"/>
            <a:ext cx="735840" cy="821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i="1" lang="en-US" sz="2400">
                <a:solidFill>
                  <a:srgbClr val="b3b3b3"/>
                </a:solidFill>
                <a:latin typeface="Arial Narrow"/>
              </a:rPr>
              <a:t>User</a:t>
            </a:r>
            <a:endParaRPr/>
          </a:p>
          <a:p>
            <a:pPr algn="r">
              <a:lnSpc>
                <a:spcPct val="100000"/>
              </a:lnSpc>
            </a:pPr>
            <a:r>
              <a:rPr b="1" i="1" lang="en-US" sz="2400">
                <a:solidFill>
                  <a:srgbClr val="b3b3b3"/>
                </a:solidFill>
                <a:latin typeface="Arial Narrow"/>
              </a:rPr>
              <a:t>site</a:t>
            </a:r>
            <a:endParaRPr/>
          </a:p>
        </p:txBody>
      </p:sp>
      <p:sp>
        <p:nvSpPr>
          <p:cNvPr id="256" name="CustomShape 5"/>
          <p:cNvSpPr/>
          <p:nvPr/>
        </p:nvSpPr>
        <p:spPr>
          <a:xfrm>
            <a:off x="7529400" y="4351320"/>
            <a:ext cx="1507680" cy="1226880"/>
          </a:xfrm>
          <a:prstGeom prst="rect">
            <a:avLst/>
          </a:prstGeom>
          <a:solidFill>
            <a:srgbClr val="ccccff"/>
          </a:solidFill>
          <a:ln w="9360">
            <a:solidFill>
              <a:srgbClr val="b3b3b3"/>
            </a:solidFill>
            <a:miter/>
          </a:ln>
        </p:spPr>
      </p:sp>
      <p:sp>
        <p:nvSpPr>
          <p:cNvPr id="257" name="CustomShape 6"/>
          <p:cNvSpPr/>
          <p:nvPr/>
        </p:nvSpPr>
        <p:spPr>
          <a:xfrm>
            <a:off x="6300720" y="2378160"/>
            <a:ext cx="1536480" cy="1166400"/>
          </a:xfrm>
          <a:prstGeom prst="ellipse">
            <a:avLst/>
          </a:prstGeom>
          <a:solidFill>
            <a:srgbClr val="ffcc99"/>
          </a:solidFill>
          <a:ln w="9360"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b3b3b3"/>
                </a:solidFill>
                <a:latin typeface="Arial Narrow"/>
              </a:rPr>
              <a:t>Idle-time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b3b3b3"/>
                </a:solidFill>
                <a:latin typeface="Arial Narrow"/>
              </a:rPr>
              <a:t>Reoptimizer</a:t>
            </a:r>
            <a:endParaRPr/>
          </a:p>
        </p:txBody>
      </p:sp>
      <p:sp>
        <p:nvSpPr>
          <p:cNvPr id="258" name="CustomShape 7"/>
          <p:cNvSpPr/>
          <p:nvPr/>
        </p:nvSpPr>
        <p:spPr>
          <a:xfrm>
            <a:off x="8032680" y="3467160"/>
            <a:ext cx="1086480" cy="6382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b3b3b3"/>
                </a:solidFill>
                <a:latin typeface="Arial Narrow"/>
              </a:rPr>
              <a:t>End-user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b3b3b3"/>
                </a:solidFill>
                <a:latin typeface="Arial Narrow"/>
              </a:rPr>
              <a:t>profiles</a:t>
            </a:r>
            <a:endParaRPr/>
          </a:p>
        </p:txBody>
      </p:sp>
      <p:sp>
        <p:nvSpPr>
          <p:cNvPr id="259" name="CustomShape 8"/>
          <p:cNvSpPr/>
          <p:nvPr/>
        </p:nvSpPr>
        <p:spPr>
          <a:xfrm flipH="1" flipV="1">
            <a:off x="7612200" y="3372840"/>
            <a:ext cx="671040" cy="977400"/>
          </a:xfrm>
          <a:prstGeom prst="straightConnector1">
            <a:avLst/>
          </a:prstGeom>
          <a:noFill/>
          <a:ln w="28440">
            <a:noFill/>
          </a:ln>
        </p:spPr>
      </p:sp>
      <p:sp>
        <p:nvSpPr>
          <p:cNvPr id="260" name="CustomShape 9"/>
          <p:cNvSpPr/>
          <p:nvPr/>
        </p:nvSpPr>
        <p:spPr>
          <a:xfrm flipH="1">
            <a:off x="4457160" y="2962440"/>
            <a:ext cx="1842840" cy="360"/>
          </a:xfrm>
          <a:prstGeom prst="straightConnector1">
            <a:avLst/>
          </a:prstGeom>
          <a:noFill/>
          <a:ln w="28440">
            <a:noFill/>
          </a:ln>
        </p:spPr>
      </p:sp>
      <p:sp>
        <p:nvSpPr>
          <p:cNvPr id="261" name="TextShape 10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Virtual Instruction Set Computing</a:t>
            </a:r>
            <a:endParaRPr/>
          </a:p>
        </p:txBody>
      </p:sp>
      <p:sp>
        <p:nvSpPr>
          <p:cNvPr id="262" name="CustomShape 11"/>
          <p:cNvSpPr/>
          <p:nvPr/>
        </p:nvSpPr>
        <p:spPr>
          <a:xfrm>
            <a:off x="3616560" y="3443400"/>
            <a:ext cx="825840" cy="70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b3b3b3"/>
                </a:solidFill>
                <a:latin typeface="Arial Narrow"/>
              </a:rPr>
              <a:t>Virtual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b3b3b3"/>
                </a:solidFill>
                <a:latin typeface="Arial Narrow"/>
              </a:rPr>
              <a:t>ISA</a:t>
            </a:r>
            <a:endParaRPr/>
          </a:p>
        </p:txBody>
      </p:sp>
      <p:sp>
        <p:nvSpPr>
          <p:cNvPr id="263" name="CustomShape 12"/>
          <p:cNvSpPr/>
          <p:nvPr/>
        </p:nvSpPr>
        <p:spPr>
          <a:xfrm>
            <a:off x="3573360" y="1353960"/>
            <a:ext cx="1766520" cy="1168200"/>
          </a:xfrm>
          <a:prstGeom prst="ellipse">
            <a:avLst/>
          </a:prstGeom>
          <a:solidFill>
            <a:srgbClr val="ffcc99"/>
          </a:solidFill>
          <a:ln w="28440">
            <a:solidFill>
              <a:srgbClr val="b3b3b3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b3b3b3"/>
                </a:solidFill>
                <a:latin typeface="Arial Narrow"/>
              </a:rPr>
              <a:t>Linker +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b3b3b3"/>
                </a:solidFill>
                <a:latin typeface="Arial Narrow"/>
              </a:rPr>
              <a:t>IP Optimizer</a:t>
            </a:r>
            <a:endParaRPr/>
          </a:p>
        </p:txBody>
      </p:sp>
      <p:sp>
        <p:nvSpPr>
          <p:cNvPr id="264" name="CustomShape 13"/>
          <p:cNvSpPr/>
          <p:nvPr/>
        </p:nvSpPr>
        <p:spPr>
          <a:xfrm>
            <a:off x="1512720" y="1201680"/>
            <a:ext cx="1253880" cy="41868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360">
            <a:solidFill>
              <a:srgbClr val="b3b3b3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b3b3b3"/>
                </a:solidFill>
                <a:latin typeface="Arial Narrow"/>
              </a:rPr>
              <a:t>Compiler 1</a:t>
            </a:r>
            <a:endParaRPr/>
          </a:p>
        </p:txBody>
      </p:sp>
      <p:sp>
        <p:nvSpPr>
          <p:cNvPr id="265" name="Line 14"/>
          <p:cNvSpPr/>
          <p:nvPr/>
        </p:nvSpPr>
        <p:spPr>
          <a:xfrm>
            <a:off x="1116000" y="1390320"/>
            <a:ext cx="396720" cy="0"/>
          </a:xfrm>
          <a:prstGeom prst="line">
            <a:avLst/>
          </a:prstGeom>
          <a:ln w="9360">
            <a:solidFill>
              <a:srgbClr val="b3b3b3"/>
            </a:solidFill>
            <a:round/>
            <a:tailEnd len="med" type="triangle" w="med"/>
          </a:ln>
        </p:spPr>
      </p:sp>
      <p:sp>
        <p:nvSpPr>
          <p:cNvPr id="266" name="Line 15"/>
          <p:cNvSpPr/>
          <p:nvPr/>
        </p:nvSpPr>
        <p:spPr>
          <a:xfrm>
            <a:off x="1116000" y="1752480"/>
            <a:ext cx="396720" cy="0"/>
          </a:xfrm>
          <a:prstGeom prst="line">
            <a:avLst/>
          </a:prstGeom>
          <a:ln w="9360">
            <a:solidFill>
              <a:srgbClr val="b3b3b3"/>
            </a:solidFill>
            <a:round/>
            <a:tailEnd len="med" type="triangle" w="med"/>
          </a:ln>
        </p:spPr>
      </p:sp>
      <p:sp>
        <p:nvSpPr>
          <p:cNvPr id="267" name="CustomShape 16"/>
          <p:cNvSpPr/>
          <p:nvPr/>
        </p:nvSpPr>
        <p:spPr>
          <a:xfrm>
            <a:off x="321480" y="1127160"/>
            <a:ext cx="842400" cy="3952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b3b3b3"/>
                </a:solidFill>
                <a:latin typeface="Arial Narrow"/>
              </a:rPr>
              <a:t>C, C++</a:t>
            </a:r>
            <a:endParaRPr/>
          </a:p>
        </p:txBody>
      </p:sp>
      <p:sp>
        <p:nvSpPr>
          <p:cNvPr id="268" name="Line 17"/>
          <p:cNvSpPr/>
          <p:nvPr/>
        </p:nvSpPr>
        <p:spPr>
          <a:xfrm>
            <a:off x="1128600" y="2065320"/>
            <a:ext cx="395280" cy="0"/>
          </a:xfrm>
          <a:prstGeom prst="line">
            <a:avLst/>
          </a:prstGeom>
          <a:ln w="9360">
            <a:noFill/>
          </a:ln>
        </p:spPr>
      </p:sp>
      <p:sp>
        <p:nvSpPr>
          <p:cNvPr id="269" name="CustomShape 18"/>
          <p:cNvSpPr/>
          <p:nvPr/>
        </p:nvSpPr>
        <p:spPr>
          <a:xfrm>
            <a:off x="89640" y="1854360"/>
            <a:ext cx="1027080" cy="70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b3b3b3"/>
                </a:solidFill>
                <a:latin typeface="Arial Narrow"/>
              </a:rPr>
              <a:t>Java, C#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270" name="CustomShape 19"/>
          <p:cNvSpPr/>
          <p:nvPr/>
        </p:nvSpPr>
        <p:spPr>
          <a:xfrm>
            <a:off x="220320" y="1508040"/>
            <a:ext cx="969120" cy="3952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b3b3b3"/>
                </a:solidFill>
                <a:latin typeface="Arial Narrow"/>
              </a:rPr>
              <a:t>Fortran </a:t>
            </a:r>
            <a:endParaRPr/>
          </a:p>
        </p:txBody>
      </p:sp>
      <p:sp>
        <p:nvSpPr>
          <p:cNvPr id="271" name="CustomShape 20"/>
          <p:cNvSpPr/>
          <p:nvPr/>
        </p:nvSpPr>
        <p:spPr>
          <a:xfrm>
            <a:off x="3147840" y="1308240"/>
            <a:ext cx="389880" cy="3952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b3b3b3"/>
                </a:solidFill>
                <a:latin typeface="Arial Narrow"/>
              </a:rPr>
              <a:t>IR</a:t>
            </a:r>
            <a:endParaRPr/>
          </a:p>
        </p:txBody>
      </p:sp>
      <p:sp>
        <p:nvSpPr>
          <p:cNvPr id="272" name="CustomShape 21"/>
          <p:cNvSpPr/>
          <p:nvPr/>
        </p:nvSpPr>
        <p:spPr>
          <a:xfrm>
            <a:off x="3162600" y="2277000"/>
            <a:ext cx="389880" cy="3952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b3b3b3"/>
                </a:solidFill>
                <a:latin typeface="Arial Narrow"/>
              </a:rPr>
              <a:t>IR</a:t>
            </a:r>
            <a:endParaRPr/>
          </a:p>
        </p:txBody>
      </p:sp>
      <p:sp>
        <p:nvSpPr>
          <p:cNvPr id="273" name="CustomShape 22"/>
          <p:cNvSpPr/>
          <p:nvPr/>
        </p:nvSpPr>
        <p:spPr>
          <a:xfrm>
            <a:off x="1511280" y="2536920"/>
            <a:ext cx="1255320" cy="38052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360">
            <a:solidFill>
              <a:srgbClr val="b3b3b3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b3b3b3"/>
                </a:solidFill>
                <a:latin typeface="Arial Narrow"/>
              </a:rPr>
              <a:t>Compiler N</a:t>
            </a:r>
            <a:endParaRPr/>
          </a:p>
        </p:txBody>
      </p:sp>
      <p:sp>
        <p:nvSpPr>
          <p:cNvPr id="274" name="Line 23"/>
          <p:cNvSpPr/>
          <p:nvPr/>
        </p:nvSpPr>
        <p:spPr>
          <a:xfrm>
            <a:off x="1128600" y="2369880"/>
            <a:ext cx="395280" cy="0"/>
          </a:xfrm>
          <a:prstGeom prst="line">
            <a:avLst/>
          </a:prstGeom>
          <a:ln w="9360">
            <a:noFill/>
          </a:ln>
        </p:spPr>
      </p:sp>
      <p:sp>
        <p:nvSpPr>
          <p:cNvPr id="275" name="CustomShape 24"/>
          <p:cNvSpPr/>
          <p:nvPr/>
        </p:nvSpPr>
        <p:spPr>
          <a:xfrm>
            <a:off x="-27360" y="2162160"/>
            <a:ext cx="1212840" cy="3952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b3b3b3"/>
                </a:solidFill>
                <a:latin typeface="Arial Narrow"/>
              </a:rPr>
              <a:t>Javascript</a:t>
            </a:r>
            <a:endParaRPr/>
          </a:p>
        </p:txBody>
      </p:sp>
      <p:sp>
        <p:nvSpPr>
          <p:cNvPr id="276" name="Line 25"/>
          <p:cNvSpPr/>
          <p:nvPr/>
        </p:nvSpPr>
        <p:spPr>
          <a:xfrm>
            <a:off x="1116000" y="2765160"/>
            <a:ext cx="396720" cy="0"/>
          </a:xfrm>
          <a:prstGeom prst="line">
            <a:avLst/>
          </a:prstGeom>
          <a:ln w="9360">
            <a:noFill/>
          </a:ln>
        </p:spPr>
      </p:sp>
      <p:sp>
        <p:nvSpPr>
          <p:cNvPr id="277" name="CustomShape 26"/>
          <p:cNvSpPr/>
          <p:nvPr/>
        </p:nvSpPr>
        <p:spPr>
          <a:xfrm>
            <a:off x="39600" y="2468520"/>
            <a:ext cx="1128240" cy="70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b3b3b3"/>
                </a:solidFill>
                <a:latin typeface="Arial Narrow"/>
              </a:rPr>
              <a:t>OpenCL, CUDA, …</a:t>
            </a:r>
            <a:endParaRPr/>
          </a:p>
        </p:txBody>
      </p:sp>
      <p:sp>
        <p:nvSpPr>
          <p:cNvPr id="278" name="CustomShape 27"/>
          <p:cNvSpPr/>
          <p:nvPr/>
        </p:nvSpPr>
        <p:spPr>
          <a:xfrm flipV="1">
            <a:off x="2766960" y="1937160"/>
            <a:ext cx="791640" cy="788760"/>
          </a:xfrm>
          <a:prstGeom prst="straightConnector1">
            <a:avLst/>
          </a:prstGeom>
          <a:noFill/>
          <a:ln w="28440">
            <a:solidFill>
              <a:srgbClr val="b3b3b3"/>
            </a:solidFill>
            <a:round/>
            <a:tailEnd len="med" type="triangle" w="med"/>
          </a:ln>
        </p:spPr>
      </p:sp>
      <p:sp>
        <p:nvSpPr>
          <p:cNvPr id="279" name="CustomShape 28"/>
          <p:cNvSpPr/>
          <p:nvPr/>
        </p:nvSpPr>
        <p:spPr>
          <a:xfrm>
            <a:off x="2766960" y="1411200"/>
            <a:ext cx="791640" cy="526680"/>
          </a:xfrm>
          <a:prstGeom prst="straightConnector1">
            <a:avLst/>
          </a:prstGeom>
          <a:noFill/>
          <a:ln w="28440">
            <a:solidFill>
              <a:srgbClr val="b3b3b3"/>
            </a:solidFill>
            <a:round/>
            <a:tailEnd len="med" type="triangle" w="med"/>
          </a:ln>
        </p:spPr>
      </p:sp>
      <p:sp>
        <p:nvSpPr>
          <p:cNvPr id="280" name="CustomShape 29"/>
          <p:cNvSpPr/>
          <p:nvPr/>
        </p:nvSpPr>
        <p:spPr>
          <a:xfrm rot="5400000">
            <a:off x="1937520" y="1859400"/>
            <a:ext cx="520200" cy="3952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b3b3b3"/>
                </a:solidFill>
                <a:latin typeface="Arial Narrow"/>
              </a:rPr>
              <a:t>• • •</a:t>
            </a:r>
            <a:endParaRPr/>
          </a:p>
        </p:txBody>
      </p:sp>
      <p:sp>
        <p:nvSpPr>
          <p:cNvPr id="281" name="CustomShape 30"/>
          <p:cNvSpPr/>
          <p:nvPr/>
        </p:nvSpPr>
        <p:spPr>
          <a:xfrm>
            <a:off x="4994280" y="5873760"/>
            <a:ext cx="1728360" cy="715680"/>
          </a:xfrm>
          <a:prstGeom prst="ellipse">
            <a:avLst/>
          </a:prstGeom>
          <a:solidFill>
            <a:srgbClr val="ffcc99"/>
          </a:solidFill>
          <a:ln w="28440">
            <a:solidFill>
              <a:srgbClr val="b3b3b3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b3b3b3"/>
                </a:solidFill>
                <a:latin typeface="Arial Narrow"/>
              </a:rPr>
              <a:t>Static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b3b3b3"/>
                </a:solidFill>
                <a:latin typeface="Arial Narrow"/>
              </a:rPr>
              <a:t>Code-gen</a:t>
            </a:r>
            <a:endParaRPr/>
          </a:p>
        </p:txBody>
      </p:sp>
      <p:sp>
        <p:nvSpPr>
          <p:cNvPr id="282" name="CustomShape 31"/>
          <p:cNvSpPr/>
          <p:nvPr/>
        </p:nvSpPr>
        <p:spPr>
          <a:xfrm flipH="1" rot="5400000">
            <a:off x="2870640" y="4108680"/>
            <a:ext cx="3708720" cy="537120"/>
          </a:xfrm>
          <a:prstGeom prst="bentConnector2">
            <a:avLst/>
          </a:prstGeom>
          <a:noFill/>
          <a:ln w="28440">
            <a:solidFill>
              <a:srgbClr val="b3b3b3"/>
            </a:solidFill>
            <a:miter/>
            <a:tailEnd len="med" type="triangle" w="med"/>
          </a:ln>
        </p:spPr>
      </p:sp>
      <p:sp>
        <p:nvSpPr>
          <p:cNvPr id="283" name="CustomShape 32"/>
          <p:cNvSpPr/>
          <p:nvPr/>
        </p:nvSpPr>
        <p:spPr>
          <a:xfrm flipV="1">
            <a:off x="6470640" y="5428440"/>
            <a:ext cx="1029960" cy="534600"/>
          </a:xfrm>
          <a:prstGeom prst="straightConnector1">
            <a:avLst/>
          </a:prstGeom>
          <a:noFill/>
          <a:ln w="28440">
            <a:solidFill>
              <a:srgbClr val="b3b3b3"/>
            </a:solidFill>
            <a:round/>
            <a:tailEnd len="med" type="triangle" w="med"/>
          </a:ln>
        </p:spPr>
      </p:sp>
      <p:sp>
        <p:nvSpPr>
          <p:cNvPr id="284" name="CustomShape 33"/>
          <p:cNvSpPr/>
          <p:nvPr/>
        </p:nvSpPr>
        <p:spPr>
          <a:xfrm>
            <a:off x="6652440" y="5287680"/>
            <a:ext cx="495000" cy="3952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b3b3b3"/>
                </a:solidFill>
                <a:latin typeface="Arial Narrow"/>
              </a:rPr>
              <a:t>bin</a:t>
            </a:r>
            <a:endParaRPr/>
          </a:p>
        </p:txBody>
      </p:sp>
      <p:sp>
        <p:nvSpPr>
          <p:cNvPr id="285" name="CustomShape 34"/>
          <p:cNvSpPr/>
          <p:nvPr/>
        </p:nvSpPr>
        <p:spPr>
          <a:xfrm>
            <a:off x="4994280" y="4498920"/>
            <a:ext cx="1536480" cy="1166400"/>
          </a:xfrm>
          <a:prstGeom prst="ellipse">
            <a:avLst/>
          </a:prstGeom>
          <a:solidFill>
            <a:srgbClr val="ffcc99"/>
          </a:solidFill>
          <a:ln w="9360">
            <a:noFill/>
          </a:ln>
        </p:spPr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b3b3b3"/>
                </a:solidFill>
                <a:latin typeface="Arial Narrow"/>
              </a:rPr>
              <a:t>Runtime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b3b3b3"/>
                </a:solidFill>
                <a:latin typeface="Arial Narrow"/>
              </a:rPr>
              <a:t>Optimizer</a:t>
            </a:r>
            <a:endParaRPr/>
          </a:p>
        </p:txBody>
      </p:sp>
      <p:sp>
        <p:nvSpPr>
          <p:cNvPr id="286" name="CustomShape 35"/>
          <p:cNvSpPr/>
          <p:nvPr/>
        </p:nvSpPr>
        <p:spPr>
          <a:xfrm rot="16200000">
            <a:off x="5575680" y="4313160"/>
            <a:ext cx="372600" cy="360"/>
          </a:xfrm>
          <a:prstGeom prst="straightConnector1">
            <a:avLst/>
          </a:prstGeom>
          <a:noFill/>
          <a:ln w="28440">
            <a:noFill/>
          </a:ln>
        </p:spPr>
      </p:sp>
      <p:sp>
        <p:nvSpPr>
          <p:cNvPr id="287" name="CustomShape 36"/>
          <p:cNvSpPr/>
          <p:nvPr/>
        </p:nvSpPr>
        <p:spPr>
          <a:xfrm>
            <a:off x="6531120" y="5082480"/>
            <a:ext cx="998280" cy="360"/>
          </a:xfrm>
          <a:prstGeom prst="straightConnector1">
            <a:avLst/>
          </a:prstGeom>
          <a:noFill/>
          <a:ln w="28440">
            <a:noFill/>
          </a:ln>
        </p:spPr>
      </p:sp>
      <p:sp>
        <p:nvSpPr>
          <p:cNvPr id="288" name="CustomShape 37"/>
          <p:cNvSpPr/>
          <p:nvPr/>
        </p:nvSpPr>
        <p:spPr>
          <a:xfrm>
            <a:off x="6455880" y="4465800"/>
            <a:ext cx="1086480" cy="6382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b3b3b3"/>
                </a:solidFill>
                <a:latin typeface="Arial Narrow"/>
              </a:rPr>
              <a:t>End-user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b3b3b3"/>
                </a:solidFill>
                <a:latin typeface="Arial Narrow"/>
              </a:rPr>
              <a:t>profiles</a:t>
            </a:r>
            <a:endParaRPr/>
          </a:p>
        </p:txBody>
      </p:sp>
      <p:sp>
        <p:nvSpPr>
          <p:cNvPr id="289" name="CustomShape 38"/>
          <p:cNvSpPr/>
          <p:nvPr/>
        </p:nvSpPr>
        <p:spPr>
          <a:xfrm>
            <a:off x="4457880" y="5082480"/>
            <a:ext cx="536040" cy="360"/>
          </a:xfrm>
          <a:prstGeom prst="straightConnector1">
            <a:avLst/>
          </a:prstGeom>
          <a:noFill/>
          <a:ln w="28440">
            <a:noFill/>
          </a:ln>
        </p:spPr>
      </p:sp>
      <p:sp>
        <p:nvSpPr>
          <p:cNvPr id="290" name="CustomShape 39"/>
          <p:cNvSpPr/>
          <p:nvPr/>
        </p:nvSpPr>
        <p:spPr>
          <a:xfrm>
            <a:off x="4892760" y="3395520"/>
            <a:ext cx="1739520" cy="715680"/>
          </a:xfrm>
          <a:prstGeom prst="ellipse">
            <a:avLst/>
          </a:prstGeom>
          <a:solidFill>
            <a:srgbClr val="ffcc99"/>
          </a:solidFill>
          <a:ln w="28440">
            <a:solidFill>
              <a:srgbClr val="b3b3b3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b3b3b3"/>
                </a:solidFill>
                <a:latin typeface="Arial Narrow"/>
              </a:rPr>
              <a:t>JIT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b3b3b3"/>
                </a:solidFill>
                <a:latin typeface="Arial Narrow"/>
              </a:rPr>
              <a:t>Code-gen</a:t>
            </a:r>
            <a:endParaRPr/>
          </a:p>
        </p:txBody>
      </p:sp>
      <p:sp>
        <p:nvSpPr>
          <p:cNvPr id="291" name="CustomShape 40"/>
          <p:cNvSpPr/>
          <p:nvPr/>
        </p:nvSpPr>
        <p:spPr>
          <a:xfrm>
            <a:off x="6378480" y="4021200"/>
            <a:ext cx="1098360" cy="477360"/>
          </a:xfrm>
          <a:prstGeom prst="straightConnector1">
            <a:avLst/>
          </a:prstGeom>
          <a:noFill/>
          <a:ln w="28440">
            <a:solidFill>
              <a:srgbClr val="b3b3b3"/>
            </a:solidFill>
            <a:round/>
            <a:tailEnd len="med" type="triangle" w="med"/>
          </a:ln>
        </p:spPr>
      </p:sp>
      <p:sp>
        <p:nvSpPr>
          <p:cNvPr id="292" name="CustomShape 41"/>
          <p:cNvSpPr/>
          <p:nvPr/>
        </p:nvSpPr>
        <p:spPr>
          <a:xfrm flipV="1">
            <a:off x="4447440" y="3769560"/>
            <a:ext cx="444960" cy="43200"/>
          </a:xfrm>
          <a:prstGeom prst="straightConnector1">
            <a:avLst/>
          </a:prstGeom>
          <a:noFill/>
          <a:ln w="28440">
            <a:solidFill>
              <a:srgbClr val="b3b3b3"/>
            </a:solidFill>
            <a:round/>
            <a:tailEnd len="med" type="triangle" w="med"/>
          </a:ln>
        </p:spPr>
      </p:sp>
      <p:sp>
        <p:nvSpPr>
          <p:cNvPr id="293" name="CustomShape 42"/>
          <p:cNvSpPr/>
          <p:nvPr/>
        </p:nvSpPr>
        <p:spPr>
          <a:xfrm>
            <a:off x="6801480" y="3821040"/>
            <a:ext cx="495000" cy="3952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b3b3b3"/>
                </a:solidFill>
                <a:latin typeface="Arial Narrow"/>
              </a:rPr>
              <a:t>bin</a:t>
            </a:r>
            <a:endParaRPr/>
          </a:p>
        </p:txBody>
      </p:sp>
      <p:sp>
        <p:nvSpPr>
          <p:cNvPr id="294" name="CustomShape 43"/>
          <p:cNvSpPr/>
          <p:nvPr/>
        </p:nvSpPr>
        <p:spPr>
          <a:xfrm>
            <a:off x="383400" y="5479920"/>
            <a:ext cx="3837240" cy="1187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 u="sng">
                <a:solidFill>
                  <a:srgbClr val="808080"/>
                </a:solidFill>
                <a:latin typeface="Arial Narrow"/>
              </a:rPr>
              <a:t>Key</a:t>
            </a:r>
            <a:r>
              <a:rPr b="1" i="1" lang="en-US" sz="2400">
                <a:solidFill>
                  <a:srgbClr val="808080"/>
                </a:solidFill>
                <a:latin typeface="Arial Narrow"/>
              </a:rPr>
              <a:t>: Virtual ISA can enable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808080"/>
                </a:solidFill>
                <a:latin typeface="Arial Narrow"/>
              </a:rPr>
              <a:t>far richer analyses, transforms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808080"/>
                </a:solidFill>
                <a:latin typeface="Arial Narrow"/>
              </a:rPr>
              <a:t>than native ISA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What About Machine Code Analysis?</a:t>
            </a:r>
            <a:endParaRPr/>
          </a:p>
        </p:txBody>
      </p:sp>
      <p:sp>
        <p:nvSpPr>
          <p:cNvPr id="639" name="TextShape 2"/>
          <p:cNvSpPr txBox="1"/>
          <p:nvPr/>
        </p:nvSpPr>
        <p:spPr>
          <a:xfrm>
            <a:off x="2958840" y="1143000"/>
            <a:ext cx="5914080" cy="5333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cc3300"/>
                </a:solidFill>
                <a:latin typeface="Arial Narrow"/>
                <a:ea typeface="ＭＳ Ｐゴシック"/>
              </a:rPr>
              <a:t>Not even close!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ISA semantics is complex (e.g,. X86, ARM)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Memory model is extremely low-level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Difficult to transform or instrument reliably</a:t>
            </a:r>
            <a:endParaRPr/>
          </a:p>
          <a:p>
            <a:pPr>
              <a:lnSpc>
                <a:spcPct val="100000"/>
              </a:lnSpc>
              <a:buFont typeface="Lucida Grande"/>
              <a:buChar char="⇒"/>
            </a:pPr>
            <a:r>
              <a:rPr b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E.g., advanced tools like PIN resort to </a:t>
            </a:r>
            <a:r>
              <a:rPr b="1" i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dynamic</a:t>
            </a:r>
            <a:r>
              <a:rPr b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 analysis &amp; instrumentation</a:t>
            </a:r>
            <a:endParaRPr/>
          </a:p>
          <a:p>
            <a:pPr>
              <a:lnSpc>
                <a:spcPct val="100000"/>
              </a:lnSpc>
              <a:buFont typeface="Lucida Grande"/>
              <a:buChar char="⇒"/>
            </a:pPr>
            <a:r>
              <a:rPr b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E.g., “reverse engineering” uses extensive </a:t>
            </a:r>
            <a:r>
              <a:rPr b="1" i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manual</a:t>
            </a:r>
            <a:r>
              <a:rPr b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 analysis of names, strings</a:t>
            </a:r>
            <a:endParaRPr/>
          </a:p>
        </p:txBody>
      </p:sp>
      <p:sp>
        <p:nvSpPr>
          <p:cNvPr id="640" name="CustomShape 3"/>
          <p:cNvSpPr/>
          <p:nvPr/>
        </p:nvSpPr>
        <p:spPr>
          <a:xfrm>
            <a:off x="3304800" y="5742360"/>
            <a:ext cx="5683680" cy="82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cc3300"/>
                </a:solidFill>
                <a:latin typeface="Arial Narrow"/>
              </a:rPr>
              <a:t>Some binary analysis will be unavoidable: proprietary libraries, legacy code</a:t>
            </a:r>
            <a:endParaRPr/>
          </a:p>
        </p:txBody>
      </p:sp>
      <p:sp>
        <p:nvSpPr>
          <p:cNvPr id="641" name="CustomShape 4"/>
          <p:cNvSpPr/>
          <p:nvPr/>
        </p:nvSpPr>
        <p:spPr>
          <a:xfrm flipV="1">
            <a:off x="1252440" y="3277440"/>
            <a:ext cx="360" cy="2184480"/>
          </a:xfrm>
          <a:prstGeom prst="straightConnector1">
            <a:avLst/>
          </a:prstGeom>
          <a:noFill/>
          <a:ln w="2844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642" name="CustomShape 5"/>
          <p:cNvSpPr/>
          <p:nvPr/>
        </p:nvSpPr>
        <p:spPr>
          <a:xfrm rot="16200000">
            <a:off x="-237240" y="3203640"/>
            <a:ext cx="1344960" cy="943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Arial Narrow"/>
              </a:rPr>
              <a:t>Analysis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Arial Narrow"/>
              </a:rPr>
              <a:t>Budget</a:t>
            </a:r>
            <a:endParaRPr/>
          </a:p>
        </p:txBody>
      </p:sp>
      <p:sp>
        <p:nvSpPr>
          <p:cNvPr id="643" name="CustomShape 6"/>
          <p:cNvSpPr/>
          <p:nvPr/>
        </p:nvSpPr>
        <p:spPr>
          <a:xfrm>
            <a:off x="716040" y="5450040"/>
            <a:ext cx="1027080" cy="700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Machine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code</a:t>
            </a:r>
            <a:endParaRPr/>
          </a:p>
        </p:txBody>
      </p:sp>
      <p:sp>
        <p:nvSpPr>
          <p:cNvPr id="644" name="CustomShape 7"/>
          <p:cNvSpPr/>
          <p:nvPr/>
        </p:nvSpPr>
        <p:spPr>
          <a:xfrm>
            <a:off x="1311120" y="3237120"/>
            <a:ext cx="1143000" cy="700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ff0000"/>
                </a:solidFill>
                <a:latin typeface="Arial Narrow"/>
              </a:rPr>
              <a:t>“</a:t>
            </a:r>
            <a:r>
              <a:rPr i="1" lang="en-US" sz="2000">
                <a:solidFill>
                  <a:srgbClr val="ff0000"/>
                </a:solidFill>
                <a:latin typeface="Arial Narrow"/>
              </a:rPr>
              <a:t>Compiler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ff0000"/>
                </a:solidFill>
                <a:latin typeface="Arial Narrow"/>
              </a:rPr>
              <a:t>IR”</a:t>
            </a:r>
            <a:endParaRPr/>
          </a:p>
        </p:txBody>
      </p:sp>
      <p:sp>
        <p:nvSpPr>
          <p:cNvPr id="645" name="CustomShape 8"/>
          <p:cNvSpPr/>
          <p:nvPr/>
        </p:nvSpPr>
        <p:spPr>
          <a:xfrm>
            <a:off x="744840" y="1086120"/>
            <a:ext cx="958320" cy="700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Arial Narrow"/>
              </a:rPr>
              <a:t>Analysis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Arial Narrow"/>
              </a:rPr>
              <a:t>results</a:t>
            </a:r>
            <a:endParaRPr/>
          </a:p>
        </p:txBody>
      </p:sp>
      <p:sp>
        <p:nvSpPr>
          <p:cNvPr id="646" name="CustomShape 9"/>
          <p:cNvSpPr/>
          <p:nvPr/>
        </p:nvSpPr>
        <p:spPr>
          <a:xfrm>
            <a:off x="1846080" y="5462280"/>
            <a:ext cx="1072800" cy="700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ff"/>
                </a:solidFill>
                <a:latin typeface="Arial Narrow"/>
              </a:rPr>
              <a:t>Compiler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ff"/>
                </a:solidFill>
                <a:latin typeface="Arial Narrow"/>
              </a:rPr>
              <a:t>IR</a:t>
            </a:r>
            <a:endParaRPr/>
          </a:p>
        </p:txBody>
      </p:sp>
      <p:sp>
        <p:nvSpPr>
          <p:cNvPr id="647" name="Line 10"/>
          <p:cNvSpPr/>
          <p:nvPr/>
        </p:nvSpPr>
        <p:spPr>
          <a:xfrm>
            <a:off x="844560" y="3277440"/>
            <a:ext cx="883440" cy="0"/>
          </a:xfrm>
          <a:prstGeom prst="line">
            <a:avLst/>
          </a:prstGeom>
          <a:ln w="57240">
            <a:solidFill>
              <a:srgbClr val="0000ff"/>
            </a:solidFill>
            <a:round/>
          </a:ln>
        </p:spPr>
      </p:sp>
      <p:sp>
        <p:nvSpPr>
          <p:cNvPr id="648" name="CustomShape 11"/>
          <p:cNvSpPr/>
          <p:nvPr/>
        </p:nvSpPr>
        <p:spPr>
          <a:xfrm flipV="1">
            <a:off x="2382840" y="1793520"/>
            <a:ext cx="360" cy="3668040"/>
          </a:xfrm>
          <a:prstGeom prst="straightConnector1">
            <a:avLst/>
          </a:prstGeom>
          <a:noFill/>
          <a:ln w="2844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649" name="CustomShape 12"/>
          <p:cNvSpPr/>
          <p:nvPr/>
        </p:nvSpPr>
        <p:spPr>
          <a:xfrm>
            <a:off x="1874520" y="1086120"/>
            <a:ext cx="958320" cy="700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Arial Narrow"/>
              </a:rPr>
              <a:t>Analysis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Arial Narrow"/>
              </a:rPr>
              <a:t>results</a:t>
            </a:r>
            <a:endParaRPr/>
          </a:p>
        </p:txBody>
      </p:sp>
      <p:sp>
        <p:nvSpPr>
          <p:cNvPr id="650" name="Line 13"/>
          <p:cNvSpPr/>
          <p:nvPr/>
        </p:nvSpPr>
        <p:spPr>
          <a:xfrm>
            <a:off x="844560" y="1819080"/>
            <a:ext cx="883440" cy="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</p:sp>
      <p:sp>
        <p:nvSpPr>
          <p:cNvPr id="651" name="Line 14"/>
          <p:cNvSpPr/>
          <p:nvPr/>
        </p:nvSpPr>
        <p:spPr>
          <a:xfrm>
            <a:off x="1922040" y="1819080"/>
            <a:ext cx="883080" cy="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</p:sp>
      <p:sp>
        <p:nvSpPr>
          <p:cNvPr id="652" name="CustomShape 15"/>
          <p:cNvSpPr/>
          <p:nvPr/>
        </p:nvSpPr>
        <p:spPr>
          <a:xfrm flipV="1">
            <a:off x="1252440" y="1819080"/>
            <a:ext cx="360" cy="1458000"/>
          </a:xfrm>
          <a:prstGeom prst="straightConnector1">
            <a:avLst/>
          </a:prstGeom>
          <a:noFill/>
          <a:ln w="2844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653" name="Line 16"/>
          <p:cNvSpPr/>
          <p:nvPr/>
        </p:nvSpPr>
        <p:spPr>
          <a:xfrm>
            <a:off x="844560" y="5465160"/>
            <a:ext cx="883440" cy="0"/>
          </a:xfrm>
          <a:prstGeom prst="line">
            <a:avLst/>
          </a:prstGeom>
          <a:ln w="57240">
            <a:solidFill>
              <a:srgbClr val="ff0000"/>
            </a:solidFill>
            <a:round/>
          </a:ln>
        </p:spPr>
      </p:sp>
      <p:sp>
        <p:nvSpPr>
          <p:cNvPr id="654" name="Line 17"/>
          <p:cNvSpPr/>
          <p:nvPr/>
        </p:nvSpPr>
        <p:spPr>
          <a:xfrm>
            <a:off x="1922040" y="5473800"/>
            <a:ext cx="883080" cy="0"/>
          </a:xfrm>
          <a:prstGeom prst="line">
            <a:avLst/>
          </a:prstGeom>
          <a:ln w="57240">
            <a:solidFill>
              <a:srgbClr val="0000ff"/>
            </a:solidFill>
            <a:round/>
          </a:ln>
        </p:spPr>
      </p:sp>
      <p:sp>
        <p:nvSpPr>
          <p:cNvPr id="655" name="CustomShape 18"/>
          <p:cNvSpPr/>
          <p:nvPr/>
        </p:nvSpPr>
        <p:spPr>
          <a:xfrm flipV="1">
            <a:off x="440280" y="1799640"/>
            <a:ext cx="6840" cy="119844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656" name="CustomShape 19"/>
          <p:cNvSpPr/>
          <p:nvPr/>
        </p:nvSpPr>
        <p:spPr>
          <a:xfrm flipH="1">
            <a:off x="439560" y="4350600"/>
            <a:ext cx="360" cy="11055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</p:spTree>
  </p:cSld>
  <p:timing>
    <p:tnLst>
      <p:par>
        <p:cTn id="229" dur="indefinite" restart="never" nodeType="tmRoot">
          <p:childTnLst>
            <p:seq>
              <p:cTn id="230" dur="indefinite" nodeType="mainSeq">
                <p:childTnLst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TextShape 1"/>
          <p:cNvSpPr txBox="1"/>
          <p:nvPr/>
        </p:nvSpPr>
        <p:spPr>
          <a:xfrm>
            <a:off x="380880" y="471960"/>
            <a:ext cx="8381520" cy="476172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ff0000"/>
                </a:solidFill>
                <a:latin typeface="Arial Narrow"/>
                <a:ea typeface="ＭＳ Ｐゴシック"/>
              </a:rPr>
              <a:t>Security Benefits of VISC: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Arial Narrow"/>
                <a:ea typeface="ＭＳ Ｐゴシック"/>
              </a:rPr>
              <a:t>Google’s Portable Native Client (PNaCl)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Arial Narrow"/>
                <a:ea typeface="ＭＳ Ｐゴシック"/>
              </a:rPr>
              <a:t>Secure Virtual Architecture (SVA)</a:t>
            </a:r>
            <a:endParaRPr/>
          </a:p>
        </p:txBody>
      </p:sp>
      <p:sp>
        <p:nvSpPr>
          <p:cNvPr id="658" name="CustomShape 2"/>
          <p:cNvSpPr/>
          <p:nvPr/>
        </p:nvSpPr>
        <p:spPr>
          <a:xfrm>
            <a:off x="2421360" y="5234040"/>
            <a:ext cx="6409800" cy="76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i="1" lang="en-US" sz="2200">
                <a:solidFill>
                  <a:srgbClr val="000000"/>
                </a:solidFill>
                <a:latin typeface="Arial Narrow"/>
              </a:rPr>
              <a:t>John Criswell’s PhD on SVA won an</a:t>
            </a:r>
            <a:endParaRPr/>
          </a:p>
          <a:p>
            <a:pPr algn="r">
              <a:lnSpc>
                <a:spcPct val="100000"/>
              </a:lnSpc>
            </a:pPr>
            <a:r>
              <a:rPr b="1" i="1" lang="en-US" sz="2200">
                <a:solidFill>
                  <a:srgbClr val="002060"/>
                </a:solidFill>
                <a:latin typeface="Arial Narrow"/>
              </a:rPr>
              <a:t>Hon. Mention for 2014 ACM Doctoral Dissertation Award</a:t>
            </a:r>
            <a:endParaRPr/>
          </a:p>
        </p:txBody>
      </p:sp>
    </p:spTree>
  </p:cSld>
  <p:timing>
    <p:tnLst>
      <p:par>
        <p:cTn id="275" dur="indefinite" restart="never" nodeType="tmRoot">
          <p:childTnLst>
            <p:seq>
              <p:cTn id="2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Google Portable Native Client (PNaCl)</a:t>
            </a:r>
            <a:endParaRPr/>
          </a:p>
        </p:txBody>
      </p:sp>
      <p:sp>
        <p:nvSpPr>
          <p:cNvPr id="660" name="TextShape 2"/>
          <p:cNvSpPr txBox="1"/>
          <p:nvPr/>
        </p:nvSpPr>
        <p:spPr>
          <a:xfrm>
            <a:off x="380880" y="4619520"/>
            <a:ext cx="8381520" cy="158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Sandboxing for Chrome browser extensions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Shipped as LLVM bitcode; translated &amp; verified on load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Ensures extensions are portable to x86, x86-64, ARM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61" name="CustomShape 3"/>
          <p:cNvSpPr/>
          <p:nvPr/>
        </p:nvSpPr>
        <p:spPr>
          <a:xfrm>
            <a:off x="3112560" y="1201680"/>
            <a:ext cx="1151640" cy="92124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round/>
          </a:ln>
        </p:spPr>
        <p:txBody>
          <a:bodyPr wrap="none" anchor="ctr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C/C++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Front End</a:t>
            </a:r>
            <a:endParaRPr/>
          </a:p>
        </p:txBody>
      </p:sp>
      <p:sp>
        <p:nvSpPr>
          <p:cNvPr id="662" name="CustomShape 4"/>
          <p:cNvSpPr/>
          <p:nvPr/>
        </p:nvSpPr>
        <p:spPr>
          <a:xfrm>
            <a:off x="5698800" y="3507840"/>
            <a:ext cx="913320" cy="6908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ff"/>
            </a:solidFill>
            <a:custDash>
              <a:ds d="424000" sp="318000"/>
            </a:custDash>
            <a:round/>
          </a:ln>
        </p:spPr>
        <p:txBody>
          <a:bodyPr wrap="none" anchor="ctr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Static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code-gen</a:t>
            </a:r>
            <a:endParaRPr/>
          </a:p>
        </p:txBody>
      </p:sp>
      <p:sp>
        <p:nvSpPr>
          <p:cNvPr id="663" name="CustomShape 5"/>
          <p:cNvSpPr/>
          <p:nvPr/>
        </p:nvSpPr>
        <p:spPr>
          <a:xfrm>
            <a:off x="5698800" y="3193920"/>
            <a:ext cx="3063960" cy="1310040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ff0000"/>
            </a:solidFill>
            <a:round/>
          </a:ln>
        </p:spPr>
        <p:txBody>
          <a:bodyPr wrap="none" anchor="ctr"/>
          <a:p>
            <a:pPr algn="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Chrome</a:t>
            </a:r>
            <a:endParaRPr/>
          </a:p>
          <a:p>
            <a:pPr algn="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Browser</a:t>
            </a:r>
            <a:endParaRPr/>
          </a:p>
        </p:txBody>
      </p:sp>
      <p:sp>
        <p:nvSpPr>
          <p:cNvPr id="664" name="CustomShape 6"/>
          <p:cNvSpPr/>
          <p:nvPr/>
        </p:nvSpPr>
        <p:spPr>
          <a:xfrm flipH="1">
            <a:off x="155520" y="1163160"/>
            <a:ext cx="1584000" cy="100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Web</a:t>
            </a:r>
            <a:endParaRPr/>
          </a:p>
          <a:p>
            <a:pPr algn="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application</a:t>
            </a:r>
            <a:endParaRPr/>
          </a:p>
          <a:p>
            <a:pPr algn="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components</a:t>
            </a:r>
            <a:endParaRPr/>
          </a:p>
        </p:txBody>
      </p:sp>
      <p:sp>
        <p:nvSpPr>
          <p:cNvPr id="665" name="CustomShape 7"/>
          <p:cNvSpPr/>
          <p:nvPr/>
        </p:nvSpPr>
        <p:spPr>
          <a:xfrm flipV="1">
            <a:off x="1739880" y="1661400"/>
            <a:ext cx="1372320" cy="8280"/>
          </a:xfrm>
          <a:prstGeom prst="straightConnector1">
            <a:avLst/>
          </a:prstGeom>
          <a:noFill/>
          <a:ln w="2844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666" name="CustomShape 8"/>
          <p:cNvSpPr/>
          <p:nvPr/>
        </p:nvSpPr>
        <p:spPr>
          <a:xfrm>
            <a:off x="4264920" y="1662480"/>
            <a:ext cx="1433520" cy="2190960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rgbClr val="0000ff"/>
            </a:solidFill>
            <a:round/>
            <a:tailEnd len="med" type="arrow" w="med"/>
          </a:ln>
        </p:spPr>
      </p:sp>
      <p:sp>
        <p:nvSpPr>
          <p:cNvPr id="667" name="Line 9"/>
          <p:cNvSpPr/>
          <p:nvPr/>
        </p:nvSpPr>
        <p:spPr>
          <a:xfrm>
            <a:off x="414000" y="2663640"/>
            <a:ext cx="8113680" cy="0"/>
          </a:xfrm>
          <a:prstGeom prst="line">
            <a:avLst/>
          </a:prstGeom>
          <a:ln cap="rnd" w="38160">
            <a:solidFill>
              <a:srgbClr val="000000"/>
            </a:solidFill>
            <a:custDash>
              <a:ds d="424000" sp="318000"/>
            </a:custDash>
            <a:round/>
          </a:ln>
        </p:spPr>
      </p:sp>
      <p:sp>
        <p:nvSpPr>
          <p:cNvPr id="668" name="CustomShape 10"/>
          <p:cNvSpPr/>
          <p:nvPr/>
        </p:nvSpPr>
        <p:spPr>
          <a:xfrm>
            <a:off x="6022080" y="2162880"/>
            <a:ext cx="188964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606060"/>
                </a:solidFill>
                <a:latin typeface="Arial Narrow"/>
              </a:rPr>
              <a:t>Developer site</a:t>
            </a:r>
            <a:endParaRPr/>
          </a:p>
        </p:txBody>
      </p:sp>
      <p:sp>
        <p:nvSpPr>
          <p:cNvPr id="669" name="CustomShape 11"/>
          <p:cNvSpPr/>
          <p:nvPr/>
        </p:nvSpPr>
        <p:spPr>
          <a:xfrm>
            <a:off x="6642360" y="2624760"/>
            <a:ext cx="16405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606060"/>
                </a:solidFill>
                <a:latin typeface="Arial Narrow"/>
              </a:rPr>
              <a:t>User site</a:t>
            </a:r>
            <a:endParaRPr/>
          </a:p>
        </p:txBody>
      </p:sp>
      <p:sp>
        <p:nvSpPr>
          <p:cNvPr id="670" name="CustomShape 12"/>
          <p:cNvSpPr/>
          <p:nvPr/>
        </p:nvSpPr>
        <p:spPr>
          <a:xfrm>
            <a:off x="6612480" y="3508560"/>
            <a:ext cx="913320" cy="6908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38160">
            <a:solidFill>
              <a:srgbClr val="0000ff"/>
            </a:solidFill>
            <a:custDash>
              <a:ds d="424000" sp="318000"/>
            </a:custDash>
            <a:round/>
          </a:ln>
        </p:spPr>
        <p:txBody>
          <a:bodyPr wrap="none" anchor="ctr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ff"/>
                </a:solidFill>
                <a:latin typeface="Arial Narrow"/>
              </a:rPr>
              <a:t>PNaCl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ff"/>
                </a:solidFill>
                <a:latin typeface="Arial Narrow"/>
              </a:rPr>
              <a:t>Verifier</a:t>
            </a:r>
            <a:endParaRPr/>
          </a:p>
        </p:txBody>
      </p:sp>
      <p:sp>
        <p:nvSpPr>
          <p:cNvPr id="671" name="CustomShape 13"/>
          <p:cNvSpPr/>
          <p:nvPr/>
        </p:nvSpPr>
        <p:spPr>
          <a:xfrm>
            <a:off x="4154040" y="2886480"/>
            <a:ext cx="7326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LLVM</a:t>
            </a:r>
            <a:endParaRPr/>
          </a:p>
        </p:txBody>
      </p:sp>
      <p:sp>
        <p:nvSpPr>
          <p:cNvPr id="672" name="CustomShape 14"/>
          <p:cNvSpPr/>
          <p:nvPr/>
        </p:nvSpPr>
        <p:spPr>
          <a:xfrm>
            <a:off x="1836720" y="1670760"/>
            <a:ext cx="1121400" cy="700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Arial Narrow"/>
              </a:rPr>
              <a:t>Restricted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Arial Narrow"/>
              </a:rPr>
              <a:t>C, C++</a:t>
            </a:r>
            <a:endParaRPr/>
          </a:p>
        </p:txBody>
      </p:sp>
    </p:spTree>
  </p:cSld>
  <p:timing>
    <p:tnLst>
      <p:par>
        <p:cTn id="277" dur="indefinite" restart="never" nodeType="tmRoot">
          <p:childTnLst>
            <p:seq>
              <p:cTn id="2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CustomShape 1"/>
          <p:cNvSpPr/>
          <p:nvPr/>
        </p:nvSpPr>
        <p:spPr>
          <a:xfrm>
            <a:off x="4533480" y="3135240"/>
            <a:ext cx="1374840" cy="314280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2000">
                <a:solidFill>
                  <a:srgbClr val="669900"/>
                </a:solidFill>
                <a:latin typeface="Arial Narrow"/>
              </a:rPr>
              <a:t>SVA-OS lib</a:t>
            </a:r>
            <a:endParaRPr/>
          </a:p>
        </p:txBody>
      </p:sp>
      <p:sp>
        <p:nvSpPr>
          <p:cNvPr id="674" name="CustomShape 2"/>
          <p:cNvSpPr/>
          <p:nvPr/>
        </p:nvSpPr>
        <p:spPr>
          <a:xfrm>
            <a:off x="2575080" y="2444040"/>
            <a:ext cx="3339720" cy="690840"/>
          </a:xfrm>
          <a:prstGeom prst="rect">
            <a:avLst/>
          </a:prstGeom>
          <a:noFill/>
          <a:ln cap="rnd" w="28440">
            <a:solidFill>
              <a:srgbClr val="0000ff"/>
            </a:solidFill>
            <a:custDash>
              <a:ds d="316000" sp="237000"/>
            </a:custDash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ff"/>
                </a:solidFill>
                <a:latin typeface="Arial Narrow"/>
              </a:rPr>
              <a:t>OS services</a:t>
            </a:r>
            <a:endParaRPr/>
          </a:p>
        </p:txBody>
      </p:sp>
      <p:sp>
        <p:nvSpPr>
          <p:cNvPr id="675" name="CustomShape 3"/>
          <p:cNvSpPr/>
          <p:nvPr/>
        </p:nvSpPr>
        <p:spPr>
          <a:xfrm>
            <a:off x="3765600" y="2866320"/>
            <a:ext cx="2150640" cy="268560"/>
          </a:xfrm>
          <a:prstGeom prst="rect">
            <a:avLst/>
          </a:prstGeom>
          <a:noFill/>
          <a:ln cap="rnd" w="9360">
            <a:solidFill>
              <a:srgbClr val="000000"/>
            </a:solidFill>
            <a:custDash>
              <a:ds d="140000" sp="105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ff"/>
                </a:solidFill>
                <a:latin typeface="Arial Narrow"/>
              </a:rPr>
              <a:t>OS kernel</a:t>
            </a:r>
            <a:endParaRPr/>
          </a:p>
        </p:txBody>
      </p:sp>
      <p:sp>
        <p:nvSpPr>
          <p:cNvPr id="676" name="CustomShape 4"/>
          <p:cNvSpPr/>
          <p:nvPr/>
        </p:nvSpPr>
        <p:spPr>
          <a:xfrm>
            <a:off x="762120" y="3456360"/>
            <a:ext cx="5154120" cy="561960"/>
          </a:xfrm>
          <a:prstGeom prst="bevel">
            <a:avLst>
              <a:gd name="adj" fmla="val 5315"/>
            </a:avLst>
          </a:prstGeom>
          <a:solidFill>
            <a:srgbClr val="dddddd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2000">
                <a:solidFill>
                  <a:srgbClr val="404040"/>
                </a:solidFill>
                <a:latin typeface="Arial"/>
              </a:rPr>
              <a:t>Processor</a:t>
            </a:r>
            <a:endParaRPr/>
          </a:p>
        </p:txBody>
      </p:sp>
      <p:sp>
        <p:nvSpPr>
          <p:cNvPr id="677" name="Line 5"/>
          <p:cNvSpPr/>
          <p:nvPr/>
        </p:nvSpPr>
        <p:spPr>
          <a:xfrm flipV="1">
            <a:off x="765000" y="3459240"/>
            <a:ext cx="5151600" cy="1584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</p:sp>
      <p:sp>
        <p:nvSpPr>
          <p:cNvPr id="678" name="CustomShape 6"/>
          <p:cNvSpPr/>
          <p:nvPr/>
        </p:nvSpPr>
        <p:spPr>
          <a:xfrm>
            <a:off x="762120" y="1752480"/>
            <a:ext cx="5154120" cy="2265480"/>
          </a:xfrm>
          <a:prstGeom prst="rect">
            <a:avLst/>
          </a:prstGeom>
          <a:noFill/>
          <a:ln cap="rnd" w="9360">
            <a:solidFill>
              <a:srgbClr val="000000"/>
            </a:solidFill>
            <a:custDash>
              <a:ds d="140000" sp="105000"/>
            </a:custDash>
            <a:miter/>
          </a:ln>
        </p:spPr>
        <p:txBody>
          <a:bodyPr wrap="none" lIns="90000" rIns="90000" tIns="182880" bIns="45000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Arial Narrow"/>
              </a:rPr>
              <a:t>Applications, libraries, languages</a:t>
            </a:r>
            <a:endParaRPr/>
          </a:p>
        </p:txBody>
      </p:sp>
      <p:sp>
        <p:nvSpPr>
          <p:cNvPr id="679" name="CustomShape 7"/>
          <p:cNvSpPr/>
          <p:nvPr/>
        </p:nvSpPr>
        <p:spPr>
          <a:xfrm>
            <a:off x="6227640" y="2738160"/>
            <a:ext cx="253728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ff"/>
                </a:solidFill>
                <a:latin typeface="Arial"/>
              </a:rPr>
              <a:t>Virtual instruction set</a:t>
            </a:r>
            <a:endParaRPr/>
          </a:p>
        </p:txBody>
      </p:sp>
      <p:sp>
        <p:nvSpPr>
          <p:cNvPr id="680" name="CustomShape 8"/>
          <p:cNvSpPr/>
          <p:nvPr/>
        </p:nvSpPr>
        <p:spPr>
          <a:xfrm>
            <a:off x="6276600" y="3513600"/>
            <a:ext cx="254484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ff0000"/>
                </a:solidFill>
                <a:latin typeface="Arial"/>
              </a:rPr>
              <a:t>Native instruction set</a:t>
            </a:r>
            <a:endParaRPr/>
          </a:p>
        </p:txBody>
      </p:sp>
      <p:sp>
        <p:nvSpPr>
          <p:cNvPr id="681" name="Line 9"/>
          <p:cNvSpPr/>
          <p:nvPr/>
        </p:nvSpPr>
        <p:spPr>
          <a:xfrm flipV="1">
            <a:off x="5538600" y="2973240"/>
            <a:ext cx="771480" cy="161640"/>
          </a:xfrm>
          <a:prstGeom prst="line">
            <a:avLst/>
          </a:prstGeom>
          <a:ln w="936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682" name="Line 10"/>
          <p:cNvSpPr/>
          <p:nvPr/>
        </p:nvSpPr>
        <p:spPr>
          <a:xfrm>
            <a:off x="5414760" y="3449880"/>
            <a:ext cx="895320" cy="23796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683" name="CustomShape 11"/>
          <p:cNvSpPr/>
          <p:nvPr/>
        </p:nvSpPr>
        <p:spPr>
          <a:xfrm>
            <a:off x="380880" y="1143000"/>
            <a:ext cx="8381520" cy="60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</a:rPr>
              <a:t>Works with </a:t>
            </a:r>
            <a:r>
              <a:rPr b="1" i="1" lang="en-US" sz="2800">
                <a:solidFill>
                  <a:srgbClr val="000000"/>
                </a:solidFill>
                <a:latin typeface="Arial Narrow"/>
              </a:rPr>
              <a:t>commodity</a:t>
            </a:r>
            <a:r>
              <a:rPr b="1" lang="en-US" sz="2800">
                <a:solidFill>
                  <a:srgbClr val="000000"/>
                </a:solidFill>
                <a:latin typeface="Arial Narrow"/>
              </a:rPr>
              <a:t> kernels, e.g., Linux, FreeBSD</a:t>
            </a:r>
            <a:endParaRPr/>
          </a:p>
        </p:txBody>
      </p:sp>
      <p:sp>
        <p:nvSpPr>
          <p:cNvPr id="684" name="TextShape 12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Secure Virtual Architecture: OS on VISC</a:t>
            </a:r>
            <a:endParaRPr/>
          </a:p>
        </p:txBody>
      </p:sp>
      <p:sp>
        <p:nvSpPr>
          <p:cNvPr id="685" name="CustomShape 13"/>
          <p:cNvSpPr/>
          <p:nvPr/>
        </p:nvSpPr>
        <p:spPr>
          <a:xfrm>
            <a:off x="380880" y="4581000"/>
            <a:ext cx="8381520" cy="690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Virtual ISA = LLVM + SVA-OS </a:t>
            </a:r>
            <a:endParaRPr/>
          </a:p>
        </p:txBody>
      </p:sp>
      <p:sp>
        <p:nvSpPr>
          <p:cNvPr id="686" name="CustomShape 14"/>
          <p:cNvSpPr/>
          <p:nvPr/>
        </p:nvSpPr>
        <p:spPr>
          <a:xfrm>
            <a:off x="2766960" y="3135240"/>
            <a:ext cx="1765800" cy="314280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2000">
                <a:solidFill>
                  <a:srgbClr val="669900"/>
                </a:solidFill>
                <a:latin typeface="Arial Narrow"/>
              </a:rPr>
              <a:t>Instrumentation</a:t>
            </a:r>
            <a:endParaRPr/>
          </a:p>
        </p:txBody>
      </p:sp>
      <p:sp>
        <p:nvSpPr>
          <p:cNvPr id="687" name="CustomShape 15"/>
          <p:cNvSpPr/>
          <p:nvPr/>
        </p:nvSpPr>
        <p:spPr>
          <a:xfrm>
            <a:off x="1346040" y="3135240"/>
            <a:ext cx="1420560" cy="314280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2000">
                <a:solidFill>
                  <a:srgbClr val="669900"/>
                </a:solidFill>
                <a:latin typeface="Arial Narrow"/>
              </a:rPr>
              <a:t>Code gen</a:t>
            </a:r>
            <a:endParaRPr/>
          </a:p>
        </p:txBody>
      </p:sp>
      <p:sp>
        <p:nvSpPr>
          <p:cNvPr id="688" name="Line 16"/>
          <p:cNvSpPr/>
          <p:nvPr/>
        </p:nvSpPr>
        <p:spPr>
          <a:xfrm>
            <a:off x="1345680" y="3134880"/>
            <a:ext cx="4570920" cy="17640"/>
          </a:xfrm>
          <a:prstGeom prst="line">
            <a:avLst/>
          </a:prstGeom>
          <a:ln w="38160">
            <a:solidFill>
              <a:srgbClr val="0000ff"/>
            </a:solidFill>
            <a:round/>
          </a:ln>
        </p:spPr>
      </p:sp>
      <p:sp>
        <p:nvSpPr>
          <p:cNvPr id="689" name="CustomShape 17"/>
          <p:cNvSpPr/>
          <p:nvPr/>
        </p:nvSpPr>
        <p:spPr>
          <a:xfrm>
            <a:off x="2190960" y="4581000"/>
            <a:ext cx="921240" cy="575640"/>
          </a:xfrm>
          <a:prstGeom prst="frame">
            <a:avLst>
              <a:gd name="adj1" fmla="val 4627"/>
            </a:avLst>
          </a:prstGeom>
          <a:solidFill>
            <a:srgbClr val="0000ff"/>
          </a:solidFill>
          <a:ln w="9360">
            <a:solidFill>
              <a:srgbClr val="000000"/>
            </a:solidFill>
            <a:round/>
          </a:ln>
        </p:spPr>
      </p:sp>
      <p:sp>
        <p:nvSpPr>
          <p:cNvPr id="690" name="CustomShape 18"/>
          <p:cNvSpPr/>
          <p:nvPr/>
        </p:nvSpPr>
        <p:spPr>
          <a:xfrm flipH="1" flipV="1">
            <a:off x="2055240" y="3449160"/>
            <a:ext cx="595080" cy="1130760"/>
          </a:xfrm>
          <a:prstGeom prst="straightConnector1">
            <a:avLst/>
          </a:prstGeom>
          <a:noFill/>
          <a:ln w="38160">
            <a:solidFill>
              <a:srgbClr val="0000ff"/>
            </a:solidFill>
            <a:round/>
            <a:tailEnd len="med" type="arrow" w="med"/>
          </a:ln>
        </p:spPr>
      </p:sp>
      <p:sp>
        <p:nvSpPr>
          <p:cNvPr id="691" name="CustomShape 19"/>
          <p:cNvSpPr/>
          <p:nvPr/>
        </p:nvSpPr>
        <p:spPr>
          <a:xfrm>
            <a:off x="3304800" y="4581000"/>
            <a:ext cx="1228320" cy="575640"/>
          </a:xfrm>
          <a:prstGeom prst="frame">
            <a:avLst>
              <a:gd name="adj1" fmla="val 4627"/>
            </a:avLst>
          </a:prstGeom>
          <a:solidFill>
            <a:srgbClr val="0000ff"/>
          </a:solidFill>
          <a:ln w="9360">
            <a:solidFill>
              <a:srgbClr val="000000"/>
            </a:solidFill>
            <a:round/>
          </a:ln>
        </p:spPr>
      </p:sp>
      <p:sp>
        <p:nvSpPr>
          <p:cNvPr id="692" name="CustomShape 20"/>
          <p:cNvSpPr/>
          <p:nvPr/>
        </p:nvSpPr>
        <p:spPr>
          <a:xfrm flipV="1">
            <a:off x="3918960" y="3458520"/>
            <a:ext cx="1267200" cy="1121400"/>
          </a:xfrm>
          <a:prstGeom prst="straightConnector1">
            <a:avLst/>
          </a:prstGeom>
          <a:noFill/>
          <a:ln w="38160">
            <a:solidFill>
              <a:srgbClr val="0000ff"/>
            </a:solidFill>
            <a:round/>
            <a:tailEnd len="med" type="arrow" w="med"/>
          </a:ln>
        </p:spPr>
      </p:sp>
      <p:sp>
        <p:nvSpPr>
          <p:cNvPr id="693" name="CustomShape 21"/>
          <p:cNvSpPr/>
          <p:nvPr/>
        </p:nvSpPr>
        <p:spPr>
          <a:xfrm>
            <a:off x="380880" y="5502960"/>
            <a:ext cx="8381520" cy="690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Translate at install-time, boot-time, and/or run-time</a:t>
            </a:r>
            <a:endParaRPr/>
          </a:p>
        </p:txBody>
      </p:sp>
    </p:spTree>
  </p:cSld>
  <p:timing>
    <p:tnLst>
      <p:par>
        <p:cTn id="279" dur="indefinite" restart="never" nodeType="tmRoot">
          <p:childTnLst>
            <p:seq>
              <p:cTn id="280" dur="indefinite" nodeType="mainSeq">
                <p:childTnLst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cc00"/>
                </a:solidFill>
                <a:latin typeface="Arial Narrow"/>
                <a:ea typeface="ＭＳ Ｐゴシック"/>
              </a:rPr>
              <a:t>SVA-OS API</a:t>
            </a:r>
            <a:endParaRPr/>
          </a:p>
        </p:txBody>
      </p:sp>
      <p:sp>
        <p:nvSpPr>
          <p:cNvPr id="695" name="CustomShape 2"/>
          <p:cNvSpPr/>
          <p:nvPr/>
        </p:nvSpPr>
        <p:spPr>
          <a:xfrm>
            <a:off x="380880" y="1432080"/>
            <a:ext cx="40381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u="sng">
                <a:solidFill>
                  <a:srgbClr val="0000ff"/>
                </a:solidFill>
                <a:latin typeface="Arial Narrow"/>
              </a:rPr>
              <a:t>Hardware Control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 Narrow"/>
              </a:rPr>
              <a:t>Syscall, interrupt, trap handlers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400">
                <a:solidFill>
                  <a:srgbClr val="000000"/>
                </a:solidFill>
                <a:latin typeface="Avenir Roman"/>
              </a:rPr>
              <a:t>	</a:t>
            </a:r>
            <a:r>
              <a:rPr i="1" lang="en-US">
                <a:solidFill>
                  <a:srgbClr val="0000ff"/>
                </a:solidFill>
                <a:latin typeface="Avenir Roman"/>
              </a:rPr>
              <a:t>sva.register.intr (int intnum,</a:t>
            </a:r>
            <a:endParaRPr/>
          </a:p>
          <a:p>
            <a:pPr>
              <a:lnSpc>
                <a:spcPct val="100000"/>
              </a:lnSpc>
            </a:pPr>
            <a:r>
              <a:rPr i="1" lang="en-US">
                <a:solidFill>
                  <a:srgbClr val="0000ff"/>
                </a:solidFill>
                <a:latin typeface="Avenir Roman"/>
              </a:rPr>
              <a:t>                                </a:t>
            </a:r>
            <a:r>
              <a:rPr i="1" lang="en-US">
                <a:solidFill>
                  <a:srgbClr val="0000ff"/>
                </a:solidFill>
                <a:latin typeface="Avenir Roman"/>
              </a:rPr>
              <a:t>int *handler(…))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 Narrow"/>
              </a:rPr>
              <a:t>Page table manipulation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ff"/>
                </a:solidFill>
                <a:latin typeface="Arial Narrow"/>
              </a:rPr>
              <a:t>	</a:t>
            </a:r>
            <a:r>
              <a:rPr i="1" lang="en-US">
                <a:solidFill>
                  <a:srgbClr val="0000ff"/>
                </a:solidFill>
                <a:latin typeface="Avenir Roman"/>
              </a:rPr>
              <a:t>sva.update.l1.mapping(void *ptp,</a:t>
            </a:r>
            <a:endParaRPr/>
          </a:p>
          <a:p>
            <a:pPr>
              <a:lnSpc>
                <a:spcPct val="100000"/>
              </a:lnSpc>
            </a:pPr>
            <a:r>
              <a:rPr i="1" lang="en-US">
                <a:solidFill>
                  <a:srgbClr val="0000ff"/>
                </a:solidFill>
                <a:latin typeface="Avenir Roman"/>
              </a:rPr>
              <a:t>                                    </a:t>
            </a:r>
            <a:r>
              <a:rPr i="1" lang="en-US">
                <a:solidFill>
                  <a:srgbClr val="0000ff"/>
                </a:solidFill>
                <a:latin typeface="Avenir Roman"/>
              </a:rPr>
              <a:t>unsigned trans)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 Narrow"/>
              </a:rPr>
              <a:t>I/O operations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Avenir Roman"/>
              </a:rPr>
              <a:t>	</a:t>
            </a:r>
            <a:r>
              <a:rPr i="1" lang="en-US">
                <a:solidFill>
                  <a:srgbClr val="0000ff"/>
                </a:solidFill>
                <a:latin typeface="Avenir Roman"/>
              </a:rPr>
              <a:t>sva.io.read(void *ioaddress)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96" name="CustomShape 3"/>
          <p:cNvSpPr/>
          <p:nvPr/>
        </p:nvSpPr>
        <p:spPr>
          <a:xfrm>
            <a:off x="4418280" y="1447920"/>
            <a:ext cx="434304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u="sng">
                <a:solidFill>
                  <a:srgbClr val="0000ff"/>
                </a:solidFill>
                <a:latin typeface="Arial Narrow"/>
              </a:rPr>
              <a:t>State Manipulation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 Narrow"/>
              </a:rPr>
              <a:t>Context-switching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 Narrow"/>
              </a:rPr>
              <a:t>	</a:t>
            </a:r>
            <a:r>
              <a:rPr i="1" lang="en-US">
                <a:solidFill>
                  <a:srgbClr val="0000ff"/>
                </a:solidFill>
                <a:latin typeface="Avenir Roman"/>
              </a:rPr>
              <a:t>sva.swap (int newid, int *oldid)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 Narrow"/>
              </a:rPr>
              <a:t>Signal delivery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 Narrow"/>
              </a:rPr>
              <a:t>	</a:t>
            </a:r>
            <a:r>
              <a:rPr i="1" lang="en-US">
                <a:solidFill>
                  <a:srgbClr val="0000ff"/>
                </a:solidFill>
                <a:latin typeface="Avenir Roman"/>
              </a:rPr>
              <a:t>sva.ipush.function(int *f(…), …)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 Narrow"/>
              </a:rPr>
              <a:t>Manipulate interrupted program state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 Narrow"/>
              </a:rPr>
              <a:t>	</a:t>
            </a:r>
            <a:r>
              <a:rPr i="1" lang="en-US">
                <a:solidFill>
                  <a:srgbClr val="0000ff"/>
                </a:solidFill>
                <a:latin typeface="Avenir Roman"/>
              </a:rPr>
              <a:t>sva.icontext.load(void)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97" name="CustomShape 4"/>
          <p:cNvSpPr/>
          <p:nvPr/>
        </p:nvSpPr>
        <p:spPr>
          <a:xfrm>
            <a:off x="9207360" y="6067440"/>
            <a:ext cx="183960" cy="3963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97" dur="indefinite" restart="never" nodeType="tmRoot">
          <p:childTnLst>
            <p:seq>
              <p:cTn id="2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Porting an OS to SVA</a:t>
            </a:r>
            <a:endParaRPr/>
          </a:p>
        </p:txBody>
      </p:sp>
      <p:sp>
        <p:nvSpPr>
          <p:cNvPr id="699" name="TextShape 2"/>
          <p:cNvSpPr txBox="1"/>
          <p:nvPr/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E.g., This is how we ported Linux 2.4.22, FreeBSD 9.0</a:t>
            </a:r>
            <a:endParaRPr/>
          </a:p>
        </p:txBody>
      </p:sp>
      <p:sp>
        <p:nvSpPr>
          <p:cNvPr id="700" name="CustomShape 3"/>
          <p:cNvSpPr/>
          <p:nvPr/>
        </p:nvSpPr>
        <p:spPr>
          <a:xfrm>
            <a:off x="1219320" y="2819520"/>
            <a:ext cx="533160" cy="304560"/>
          </a:xfrm>
          <a:prstGeom prst="notchedRightArrow">
            <a:avLst>
              <a:gd name="adj1" fmla="val 50000"/>
              <a:gd name="adj2" fmla="val 43750"/>
            </a:avLst>
          </a:prstGeom>
          <a:noFill/>
          <a:ln w="9360">
            <a:solidFill>
              <a:srgbClr val="000000"/>
            </a:solidFill>
            <a:miter/>
          </a:ln>
        </p:spPr>
      </p:sp>
      <p:pic>
        <p:nvPicPr>
          <p:cNvPr id="701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87400" y="2133720"/>
            <a:ext cx="1869840" cy="1773000"/>
          </a:xfrm>
          <a:prstGeom prst="rect">
            <a:avLst/>
          </a:prstGeom>
          <a:ln>
            <a:noFill/>
          </a:ln>
        </p:spPr>
      </p:pic>
      <p:sp>
        <p:nvSpPr>
          <p:cNvPr id="702" name="CustomShape 4"/>
          <p:cNvSpPr/>
          <p:nvPr/>
        </p:nvSpPr>
        <p:spPr>
          <a:xfrm>
            <a:off x="1371600" y="3870360"/>
            <a:ext cx="7391160" cy="100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i="1" lang="en-US" sz="2400">
                <a:solidFill>
                  <a:srgbClr val="000000"/>
                </a:solidFill>
                <a:latin typeface="Arial Narrow"/>
              </a:rPr>
              <a:t>  </a:t>
            </a:r>
            <a:r>
              <a:rPr b="1" i="1" lang="en-US" sz="2400">
                <a:solidFill>
                  <a:srgbClr val="000000"/>
                </a:solidFill>
                <a:latin typeface="Arial Narrow"/>
              </a:rPr>
              <a:t>Port kernel to SVA-OS API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i="1" lang="en-US" sz="2400">
                <a:solidFill>
                  <a:srgbClr val="000000"/>
                </a:solidFill>
                <a:latin typeface="Arial Narrow"/>
              </a:rPr>
              <a:t>  </a:t>
            </a:r>
            <a:r>
              <a:rPr b="1" i="1" lang="en-US" sz="2400">
                <a:solidFill>
                  <a:srgbClr val="000000"/>
                </a:solidFill>
                <a:latin typeface="Arial Narrow"/>
              </a:rPr>
              <a:t>Like porting to a new (virtual) architecture</a:t>
            </a:r>
            <a:endParaRPr/>
          </a:p>
        </p:txBody>
      </p:sp>
      <p:sp>
        <p:nvSpPr>
          <p:cNvPr id="703" name="CustomShape 5"/>
          <p:cNvSpPr/>
          <p:nvPr/>
        </p:nvSpPr>
        <p:spPr>
          <a:xfrm>
            <a:off x="3733920" y="2819520"/>
            <a:ext cx="533160" cy="304560"/>
          </a:xfrm>
          <a:prstGeom prst="notchedRightArrow">
            <a:avLst>
              <a:gd name="adj1" fmla="val 50000"/>
              <a:gd name="adj2" fmla="val 43750"/>
            </a:avLst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704" name="CustomShape 6"/>
          <p:cNvSpPr/>
          <p:nvPr/>
        </p:nvSpPr>
        <p:spPr>
          <a:xfrm>
            <a:off x="4403880" y="2438280"/>
            <a:ext cx="2301480" cy="1112400"/>
          </a:xfrm>
          <a:prstGeom prst="flowChartPredefinedProcess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Clang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C/C++ compiler</a:t>
            </a:r>
            <a:endParaRPr/>
          </a:p>
        </p:txBody>
      </p:sp>
      <p:sp>
        <p:nvSpPr>
          <p:cNvPr id="705" name="CustomShape 7"/>
          <p:cNvSpPr/>
          <p:nvPr/>
        </p:nvSpPr>
        <p:spPr>
          <a:xfrm>
            <a:off x="305640" y="2621160"/>
            <a:ext cx="911160" cy="1005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Existing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OS in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C/C++</a:t>
            </a:r>
            <a:endParaRPr/>
          </a:p>
        </p:txBody>
      </p:sp>
      <p:sp>
        <p:nvSpPr>
          <p:cNvPr id="706" name="CustomShape 8"/>
          <p:cNvSpPr/>
          <p:nvPr/>
        </p:nvSpPr>
        <p:spPr>
          <a:xfrm>
            <a:off x="6842160" y="2819520"/>
            <a:ext cx="501120" cy="304560"/>
          </a:xfrm>
          <a:prstGeom prst="notchedRightArrow">
            <a:avLst>
              <a:gd name="adj1" fmla="val 50000"/>
              <a:gd name="adj2" fmla="val 41146"/>
            </a:avLst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707" name="CustomShape 9"/>
          <p:cNvSpPr/>
          <p:nvPr/>
        </p:nvSpPr>
        <p:spPr>
          <a:xfrm>
            <a:off x="7374960" y="2590920"/>
            <a:ext cx="1284480" cy="700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OS in LLVM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bitcode</a:t>
            </a:r>
            <a:endParaRPr/>
          </a:p>
        </p:txBody>
      </p:sp>
    </p:spTree>
  </p:cSld>
  <p:timing>
    <p:tnLst>
      <p:par>
        <p:cTn id="299" dur="indefinite" restart="never" nodeType="tmRoot">
          <p:childTnLst>
            <p:seq>
              <p:cTn id="3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Porting Linux 2.4.22</a:t>
            </a:r>
            <a:endParaRPr/>
          </a:p>
        </p:txBody>
      </p:sp>
      <p:graphicFrame>
        <p:nvGraphicFramePr>
          <p:cNvPr id="709" name="Table 2"/>
          <p:cNvGraphicFramePr/>
          <p:nvPr/>
        </p:nvGraphicFramePr>
        <p:xfrm>
          <a:off x="763560" y="2029320"/>
          <a:ext cx="7616520" cy="1541160"/>
        </p:xfrm>
        <a:graphic>
          <a:graphicData uri="http://schemas.openxmlformats.org/drawingml/2006/table">
            <a:tbl>
              <a:tblPr/>
              <a:tblGrid>
                <a:gridCol w="3264840"/>
                <a:gridCol w="2255760"/>
                <a:gridCol w="2095920"/>
              </a:tblGrid>
              <a:tr h="370440">
                <a:tc>
                  <a:txBody>
                    <a:bodyPr lIns="35640" rIns="35640" tIns="35640" bIns="356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Helvetica Neue"/>
                          <a:ea typeface="ＭＳ Ｐゴシック"/>
                        </a:rPr>
                        <a:t>Component</a:t>
                      </a:r>
                      <a:endParaRPr/>
                    </a:p>
                  </a:txBody>
                  <a:tcPr/>
                </a:tc>
                <a:tc>
                  <a:txBody>
                    <a:bodyPr lIns="35640" rIns="35640" tIns="35640" bIns="356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Helvetica Neue"/>
                          <a:ea typeface="ＭＳ Ｐゴシック"/>
                        </a:rPr>
                        <a:t>Total Lines</a:t>
                      </a:r>
                      <a:endParaRPr/>
                    </a:p>
                  </a:txBody>
                  <a:tcPr/>
                </a:tc>
                <a:tc>
                  <a:txBody>
                    <a:bodyPr lIns="35640" rIns="35640" tIns="35640" bIns="356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Helvetica Neue"/>
                          <a:ea typeface="ＭＳ Ｐゴシック"/>
                        </a:rPr>
                        <a:t>Lines Modified</a:t>
                      </a:r>
                      <a:endParaRPr/>
                    </a:p>
                  </a:txBody>
                  <a:tcPr/>
                </a:tc>
              </a:tr>
              <a:tr h="669240">
                <a:tc>
                  <a:txBody>
                    <a:bodyPr lIns="35640" rIns="35640" tIns="35640" bIns="356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444444"/>
                          </a:solidFill>
                          <a:latin typeface="Helvetica Neue"/>
                          <a:ea typeface="ＭＳ Ｐゴシック"/>
                        </a:rPr>
                        <a:t>Architecture-Independent</a:t>
                      </a:r>
                      <a:endParaRPr/>
                    </a:p>
                  </a:txBody>
                  <a:tcPr/>
                </a:tc>
                <a:tc>
                  <a:txBody>
                    <a:bodyPr lIns="35640" rIns="35640" tIns="35640" bIns="356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444444"/>
                          </a:solidFill>
                          <a:latin typeface="Helvetica Neue"/>
                          <a:ea typeface="ＭＳ Ｐゴシック"/>
                        </a:rPr>
                        <a:t>603,232</a:t>
                      </a:r>
                      <a:endParaRPr/>
                    </a:p>
                  </a:txBody>
                  <a:tcPr/>
                </a:tc>
                <a:tc>
                  <a:txBody>
                    <a:bodyPr lIns="35640" rIns="35640" tIns="35640" bIns="356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444444"/>
                          </a:solidFill>
                          <a:latin typeface="Helvetica Neue"/>
                          <a:ea typeface="ＭＳ Ｐゴシック"/>
                        </a:rPr>
                        <a:t>288</a:t>
                      </a:r>
                      <a:endParaRPr/>
                    </a:p>
                  </a:txBody>
                  <a:tcPr/>
                </a:tc>
              </a:tr>
              <a:tr h="370440">
                <a:tc>
                  <a:txBody>
                    <a:bodyPr lIns="35640" rIns="35640" tIns="35640" bIns="356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444444"/>
                          </a:solidFill>
                          <a:latin typeface="Helvetica Neue"/>
                          <a:ea typeface="ＭＳ Ｐゴシック"/>
                        </a:rPr>
                        <a:t>Architecture-Dependent</a:t>
                      </a:r>
                      <a:endParaRPr/>
                    </a:p>
                  </a:txBody>
                  <a:tcPr/>
                </a:tc>
                <a:tc>
                  <a:txBody>
                    <a:bodyPr lIns="35640" rIns="35640" tIns="35640" bIns="356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444444"/>
                          </a:solidFill>
                          <a:latin typeface="Helvetica Neue"/>
                          <a:ea typeface="ＭＳ Ｐゴシック"/>
                        </a:rPr>
                        <a:t>29,237</a:t>
                      </a:r>
                      <a:endParaRPr/>
                    </a:p>
                  </a:txBody>
                  <a:tcPr/>
                </a:tc>
                <a:tc>
                  <a:txBody>
                    <a:bodyPr lIns="35640" rIns="35640" tIns="35640" bIns="356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444444"/>
                          </a:solidFill>
                          <a:latin typeface="Helvetica Neue"/>
                          <a:ea typeface="ＭＳ Ｐゴシック"/>
                        </a:rPr>
                        <a:t>4,778</a:t>
                      </a:r>
                      <a:endParaRPr/>
                    </a:p>
                  </a:txBody>
                  <a:tcPr/>
                </a:tc>
              </a:tr>
              <a:tr h="370440">
                <a:tc>
                  <a:txBody>
                    <a:bodyPr lIns="35640" rIns="35640" tIns="35640" bIns="356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0000ff"/>
                          </a:solidFill>
                          <a:latin typeface="Helvetica Neue"/>
                          <a:ea typeface="ＭＳ Ｐゴシック"/>
                        </a:rPr>
                        <a:t>Total</a:t>
                      </a:r>
                      <a:endParaRPr/>
                    </a:p>
                  </a:txBody>
                  <a:tcPr/>
                </a:tc>
                <a:tc>
                  <a:txBody>
                    <a:bodyPr lIns="35640" rIns="35640" tIns="35640" bIns="356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0000ff"/>
                          </a:solidFill>
                          <a:latin typeface="Helvetica Neue"/>
                          <a:ea typeface="ＭＳ Ｐゴシック"/>
                        </a:rPr>
                        <a:t>632,469</a:t>
                      </a:r>
                      <a:endParaRPr/>
                    </a:p>
                  </a:txBody>
                  <a:tcPr/>
                </a:tc>
                <a:tc>
                  <a:txBody>
                    <a:bodyPr lIns="35640" rIns="35640" tIns="35640" bIns="356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0000ff"/>
                          </a:solidFill>
                          <a:latin typeface="Helvetica Neue"/>
                          <a:ea typeface="ＭＳ Ｐゴシック"/>
                        </a:rPr>
                        <a:t>5,066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0" name="CustomShape 3"/>
          <p:cNvSpPr/>
          <p:nvPr/>
        </p:nvSpPr>
        <p:spPr>
          <a:xfrm>
            <a:off x="2640960" y="4390200"/>
            <a:ext cx="3860640" cy="799920"/>
          </a:xfrm>
          <a:prstGeom prst="roundRect">
            <a:avLst>
              <a:gd name="adj" fmla="val 16736"/>
            </a:avLst>
          </a:prstGeom>
          <a:solidFill>
            <a:srgbClr val="ffd479"/>
          </a:solidFill>
          <a:ln w="25560">
            <a:solidFill>
              <a:srgbClr val="000000"/>
            </a:solidFill>
            <a:miter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i="1" lang="en-US" sz="2500">
                <a:solidFill>
                  <a:srgbClr val="0000ff"/>
                </a:solidFill>
                <a:latin typeface="Arial Narrow"/>
              </a:rPr>
              <a:t>Total changes: 0.80%</a:t>
            </a:r>
            <a:endParaRPr/>
          </a:p>
        </p:txBody>
      </p:sp>
    </p:spTree>
  </p:cSld>
  <p:timing>
    <p:tnLst>
      <p:par>
        <p:cTn id="301" dur="indefinite" restart="never" nodeType="tmRoot">
          <p:childTnLst>
            <p:seq>
              <p:cTn id="3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What is SVA Good For?</a:t>
            </a:r>
            <a:endParaRPr/>
          </a:p>
        </p:txBody>
      </p:sp>
      <p:sp>
        <p:nvSpPr>
          <p:cNvPr id="712" name="TextShape 2"/>
          <p:cNvSpPr txBox="1"/>
          <p:nvPr/>
        </p:nvSpPr>
        <p:spPr>
          <a:xfrm>
            <a:off x="232200" y="1086120"/>
            <a:ext cx="8679240" cy="4838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SVA provides a unique combination: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Rich compiler capabilities (like JVM, .NET)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+  OS supervision (like a VMM)</a:t>
            </a: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	</a:t>
            </a: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	</a:t>
            </a: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	</a:t>
            </a: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… 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which can enable powerful, new security solutions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>
                <a:solidFill>
                  <a:srgbClr val="0000ff"/>
                </a:solidFill>
                <a:latin typeface="Arial Narrow"/>
                <a:ea typeface="ＭＳ Ｐゴシック"/>
              </a:rPr>
              <a:t>SVA-M: </a:t>
            </a:r>
            <a:r>
              <a:rPr b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memory safety for a commodity OS [SOSP ’07]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>
                <a:solidFill>
                  <a:srgbClr val="0000ff"/>
                </a:solidFill>
                <a:latin typeface="Arial Narrow"/>
                <a:ea typeface="ＭＳ Ｐゴシック"/>
              </a:rPr>
              <a:t>KCoFI: </a:t>
            </a:r>
            <a:r>
              <a:rPr b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control-flow integrity (CFI) for commodity OS [IEEE S&amp;P ’14]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>
                <a:solidFill>
                  <a:srgbClr val="0000ff"/>
                </a:solidFill>
                <a:latin typeface="Arial Narrow"/>
                <a:ea typeface="ＭＳ Ｐゴシック"/>
              </a:rPr>
              <a:t>Virtual Ghost: </a:t>
            </a:r>
            <a:r>
              <a:rPr b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protect applications </a:t>
            </a:r>
            <a:r>
              <a:rPr b="1" i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from hostile OS</a:t>
            </a:r>
            <a:r>
              <a:rPr b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 using fast compiler techniques [ASPLOS ’14]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Each of these is the </a:t>
            </a: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first-ever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system to do so.</a:t>
            </a:r>
            <a:endParaRPr/>
          </a:p>
        </p:txBody>
      </p:sp>
    </p:spTree>
  </p:cSld>
  <p:timing>
    <p:tnLst>
      <p:par>
        <p:cTn id="303" dur="indefinite" restart="never" nodeType="tmRoot">
          <p:childTnLst>
            <p:seq>
              <p:cTn id="304" dur="indefinite" nodeType="mainSeq">
                <p:childTnLst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st="35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st="79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st="114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st="166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st="217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st="285" end="3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st="381" end="4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SVA-M: Memory Safety with SVA</a:t>
            </a:r>
            <a:endParaRPr/>
          </a:p>
        </p:txBody>
      </p:sp>
      <p:sp>
        <p:nvSpPr>
          <p:cNvPr id="714" name="TextShape 2"/>
          <p:cNvSpPr txBox="1"/>
          <p:nvPr/>
        </p:nvSpPr>
        <p:spPr>
          <a:xfrm>
            <a:off x="380880" y="1167480"/>
            <a:ext cx="8381520" cy="5333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Provides safety close to a type-safe language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even for a large commodity kernel like Linux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Prevents many common attacks like buffer overflows, heap corruption, code reuse attacks, etc.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Safe pointer arithmetic (no buffer overflows)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Loads &amp; stores access correct </a:t>
            </a:r>
            <a:r>
              <a:rPr b="1" i="1" lang="en-US" sz="2400" u="sng">
                <a:solidFill>
                  <a:srgbClr val="000000"/>
                </a:solidFill>
                <a:latin typeface="Arial Narrow"/>
                <a:ea typeface="ＭＳ Ｐゴシック"/>
              </a:rPr>
              <a:t>subset</a:t>
            </a:r>
            <a:r>
              <a:rPr b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 of objects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Control-flow and code segment integrity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Type-safety for a subset of memory objects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Dangling pointers made harmless; no garbage collection</a:t>
            </a:r>
            <a:endParaRPr/>
          </a:p>
        </p:txBody>
      </p:sp>
      <p:sp>
        <p:nvSpPr>
          <p:cNvPr id="715" name="CustomShape 3"/>
          <p:cNvSpPr/>
          <p:nvPr/>
        </p:nvSpPr>
        <p:spPr>
          <a:xfrm>
            <a:off x="3709440" y="6270480"/>
            <a:ext cx="522540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i="1" lang="en-US" sz="2400">
                <a:solidFill>
                  <a:srgbClr val="ff0000"/>
                </a:solidFill>
                <a:latin typeface="Arial Narrow"/>
              </a:rPr>
              <a:t>SOSP 2007, Audience Choice Paper Award</a:t>
            </a:r>
            <a:endParaRPr/>
          </a:p>
        </p:txBody>
      </p:sp>
    </p:spTree>
  </p:cSld>
  <p:timing>
    <p:tnLst>
      <p:par>
        <p:cTn id="335" dur="indefinite" restart="never" nodeType="tmRoot">
          <p:childTnLst>
            <p:seq>
              <p:cTn id="336" dur="indefinite" nodeType="mainSeq">
                <p:childTnLst>
                  <p:par>
                    <p:cTn id="337" nodeType="clickEffect" fill="hold">
                      <p:stCondLst>
                        <p:cond delay="indefinite"/>
                      </p:stCondLst>
                      <p:childTnLst>
                        <p:par>
                          <p:cTn id="3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st="46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st="91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nodeType="clickEffect" fill="hold">
                      <p:stCondLst>
                        <p:cond delay="indefinite"/>
                      </p:stCondLst>
                      <p:childTnLst>
                        <p:par>
                          <p:cTn id="3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st="185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st="231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st="279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st="319" end="3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st="362" end="4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KCoFI: Control-Flow Integrity with SVA</a:t>
            </a:r>
            <a:endParaRPr/>
          </a:p>
        </p:txBody>
      </p:sp>
      <p:sp>
        <p:nvSpPr>
          <p:cNvPr id="717" name="TextShape 2"/>
          <p:cNvSpPr txBox="1"/>
          <p:nvPr/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Control-flow cannot be hijacked arbitrarily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even for a large commodity kernel like FreeBSD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Code segment integrity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Indirect calls, branches follow compiler-predicted paths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Context switching, interrupt/trap handling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MMU management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Formal proof of key control-flow integrity theorems, including tricky kernel-specific issues</a:t>
            </a:r>
            <a:endParaRPr/>
          </a:p>
        </p:txBody>
      </p:sp>
      <p:sp>
        <p:nvSpPr>
          <p:cNvPr id="718" name="CustomShape 3"/>
          <p:cNvSpPr/>
          <p:nvPr/>
        </p:nvSpPr>
        <p:spPr>
          <a:xfrm>
            <a:off x="7001640" y="6270480"/>
            <a:ext cx="195048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i="1" lang="en-US" sz="2400">
                <a:solidFill>
                  <a:srgbClr val="ff0000"/>
                </a:solidFill>
                <a:latin typeface="Arial Narrow"/>
              </a:rPr>
              <a:t>IEEE S&amp;P 2014</a:t>
            </a:r>
            <a:endParaRPr/>
          </a:p>
        </p:txBody>
      </p:sp>
    </p:spTree>
  </p:cSld>
  <p:timing>
    <p:tnLst>
      <p:par>
        <p:cTn id="359" dur="indefinite" restart="never" nodeType="tmRoot">
          <p:childTnLst>
            <p:seq>
              <p:cTn id="360" dur="indefinite" nodeType="mainSeq">
                <p:childTnLst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4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91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14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71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214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229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Popular VISC Systems</a:t>
            </a:r>
            <a:endParaRPr/>
          </a:p>
        </p:txBody>
      </p:sp>
      <p:sp>
        <p:nvSpPr>
          <p:cNvPr id="296" name="TextShape 2"/>
          <p:cNvSpPr txBox="1"/>
          <p:nvPr/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(</a:t>
            </a: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Early systems: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Lisp; IBM Systems: S/38, AS400, iSeries)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Managed run-times, e.g., JVM, .NET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VISC enables </a:t>
            </a:r>
            <a:r>
              <a:rPr b="1" lang="en-US" sz="2400">
                <a:solidFill>
                  <a:srgbClr val="0000ff"/>
                </a:solidFill>
                <a:latin typeface="Arial Narrow"/>
                <a:ea typeface="ＭＳ Ｐゴシック"/>
              </a:rPr>
              <a:t>portability across OSs </a:t>
            </a:r>
            <a:r>
              <a:rPr b="1" i="1" lang="en-US" sz="2400">
                <a:solidFill>
                  <a:srgbClr val="0000ff"/>
                </a:solidFill>
                <a:latin typeface="Arial Narrow"/>
                <a:ea typeface="ＭＳ Ｐゴシック"/>
              </a:rPr>
              <a:t>and</a:t>
            </a:r>
            <a:r>
              <a:rPr b="1" lang="en-US" sz="2400">
                <a:solidFill>
                  <a:srgbClr val="0000ff"/>
                </a:solidFill>
                <a:latin typeface="Arial Narrow"/>
                <a:ea typeface="ＭＳ Ｐゴシック"/>
              </a:rPr>
              <a:t> architectures</a:t>
            </a: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, type safety, language interoperability, JIT optimization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Scripting languages, e.g., Javascript, Python, PHP, Lua, …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VISC enables </a:t>
            </a:r>
            <a:r>
              <a:rPr b="1" lang="en-US" sz="2400">
                <a:solidFill>
                  <a:srgbClr val="0000ff"/>
                </a:solidFill>
                <a:latin typeface="Arial Narrow"/>
                <a:ea typeface="ＭＳ Ｐゴシック"/>
              </a:rPr>
              <a:t>portability across OSs and architectures, flexibility, fast prototyping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GPU compute environments, e.g., PTX, HSA, SPIR, RS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VISC enables </a:t>
            </a:r>
            <a:r>
              <a:rPr b="1" lang="en-US" sz="2400">
                <a:solidFill>
                  <a:srgbClr val="0000ff"/>
                </a:solidFill>
                <a:latin typeface="Arial Narrow"/>
                <a:ea typeface="ＭＳ Ｐゴシック"/>
              </a:rPr>
              <a:t>portability across some GPUs </a:t>
            </a: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with high performance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Virtual Ghost = Secure Computation Using SVA</a:t>
            </a:r>
            <a:endParaRPr/>
          </a:p>
        </p:txBody>
      </p:sp>
      <p:sp>
        <p:nvSpPr>
          <p:cNvPr id="720" name="TextShape 2"/>
          <p:cNvSpPr txBox="1"/>
          <p:nvPr/>
        </p:nvSpPr>
        <p:spPr>
          <a:xfrm>
            <a:off x="4840920" y="1359360"/>
            <a:ext cx="4224240" cy="5218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Ghost Memory: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Inaccessible to OS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Application: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Private data in ghost memory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Encrypts private data for I/O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Virtual Ghost (VG) API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SVA-OS + App. Requests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OS Kernel: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Performs all OS services </a:t>
            </a:r>
            <a:endParaRPr/>
          </a:p>
        </p:txBody>
      </p:sp>
      <p:sp>
        <p:nvSpPr>
          <p:cNvPr id="721" name="CustomShape 3"/>
          <p:cNvSpPr/>
          <p:nvPr/>
        </p:nvSpPr>
        <p:spPr>
          <a:xfrm>
            <a:off x="477720" y="1777680"/>
            <a:ext cx="4206600" cy="2851560"/>
          </a:xfrm>
          <a:prstGeom prst="rect">
            <a:avLst/>
          </a:prstGeom>
          <a:solidFill>
            <a:srgbClr val="ffd479"/>
          </a:solidFill>
          <a:ln w="25560">
            <a:solidFill>
              <a:srgbClr val="000000"/>
            </a:solidFill>
            <a:miter/>
          </a:ln>
        </p:spPr>
      </p:sp>
      <p:sp>
        <p:nvSpPr>
          <p:cNvPr id="722" name="CustomShape 4"/>
          <p:cNvSpPr/>
          <p:nvPr/>
        </p:nvSpPr>
        <p:spPr>
          <a:xfrm>
            <a:off x="916560" y="1877040"/>
            <a:ext cx="3571560" cy="464040"/>
          </a:xfrm>
          <a:prstGeom prst="rect">
            <a:avLst/>
          </a:prstGeom>
          <a:solidFill>
            <a:srgbClr val="ffd479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500" u="sng">
                <a:solidFill>
                  <a:srgbClr val="000000"/>
                </a:solidFill>
                <a:latin typeface="Arial Narrow"/>
              </a:rPr>
              <a:t>Application</a:t>
            </a:r>
            <a:endParaRPr/>
          </a:p>
        </p:txBody>
      </p:sp>
      <p:sp>
        <p:nvSpPr>
          <p:cNvPr id="723" name="CustomShape 5"/>
          <p:cNvSpPr/>
          <p:nvPr/>
        </p:nvSpPr>
        <p:spPr>
          <a:xfrm>
            <a:off x="2430000" y="3697920"/>
            <a:ext cx="2261160" cy="923400"/>
          </a:xfrm>
          <a:prstGeom prst="rect">
            <a:avLst/>
          </a:prstGeom>
          <a:solidFill>
            <a:srgbClr val="ff6600"/>
          </a:solidFill>
          <a:ln w="25560">
            <a:solidFill>
              <a:srgbClr val="000000"/>
            </a:solidFill>
            <a:miter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 Narrow"/>
              </a:rPr>
              <a:t>OS Kernel</a:t>
            </a:r>
            <a:endParaRPr/>
          </a:p>
        </p:txBody>
      </p:sp>
      <p:sp>
        <p:nvSpPr>
          <p:cNvPr id="724" name="CustomShape 6"/>
          <p:cNvSpPr/>
          <p:nvPr/>
        </p:nvSpPr>
        <p:spPr>
          <a:xfrm>
            <a:off x="477720" y="4649400"/>
            <a:ext cx="4206600" cy="906120"/>
          </a:xfrm>
          <a:prstGeom prst="rect">
            <a:avLst/>
          </a:prstGeom>
          <a:solidFill>
            <a:srgbClr val="d783ff"/>
          </a:solidFill>
          <a:ln w="25560">
            <a:solidFill>
              <a:srgbClr val="000000"/>
            </a:solidFill>
            <a:miter/>
          </a:ln>
        </p:spPr>
      </p:sp>
      <p:sp>
        <p:nvSpPr>
          <p:cNvPr id="725" name="CustomShape 7"/>
          <p:cNvSpPr/>
          <p:nvPr/>
        </p:nvSpPr>
        <p:spPr>
          <a:xfrm>
            <a:off x="2536560" y="4796640"/>
            <a:ext cx="1750320" cy="526320"/>
          </a:xfrm>
          <a:prstGeom prst="rect">
            <a:avLst/>
          </a:prstGeom>
          <a:solidFill>
            <a:srgbClr val="d783ff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 Narrow"/>
              </a:rPr>
              <a:t>Virtual Ghost (SVA)</a:t>
            </a:r>
            <a:endParaRPr/>
          </a:p>
        </p:txBody>
      </p:sp>
      <p:sp>
        <p:nvSpPr>
          <p:cNvPr id="726" name="CustomShape 8"/>
          <p:cNvSpPr/>
          <p:nvPr/>
        </p:nvSpPr>
        <p:spPr>
          <a:xfrm>
            <a:off x="2876400" y="2533320"/>
            <a:ext cx="1638360" cy="459360"/>
          </a:xfrm>
          <a:prstGeom prst="roundRect">
            <a:avLst>
              <a:gd name="adj" fmla="val 24588"/>
            </a:avLst>
          </a:prstGeom>
          <a:solidFill>
            <a:srgbClr val="ffd479"/>
          </a:solidFill>
          <a:ln w="25560">
            <a:solidFill>
              <a:srgbClr val="000000"/>
            </a:solidFill>
            <a:custDash>
              <a:ds d="71000" sp="71000"/>
            </a:custDash>
            <a:miter/>
          </a:ln>
        </p:spPr>
        <p:txBody>
          <a:bodyPr lIns="0" rIns="0" tIns="0" bIns="0" anchor="ctr"/>
          <a:p>
            <a:pPr>
              <a:lnSpc>
                <a:spcPct val="1000"/>
              </a:lnSpc>
            </a:pPr>
            <a:r>
              <a:rPr lang="en-US" sz="2200">
                <a:solidFill>
                  <a:srgbClr val="000000"/>
                </a:solidFill>
                <a:latin typeface="Arial Narrow"/>
              </a:rPr>
              <a:t>Public Data</a:t>
            </a:r>
            <a:endParaRPr/>
          </a:p>
        </p:txBody>
      </p:sp>
      <p:sp>
        <p:nvSpPr>
          <p:cNvPr id="727" name="CustomShape 9"/>
          <p:cNvSpPr/>
          <p:nvPr/>
        </p:nvSpPr>
        <p:spPr>
          <a:xfrm>
            <a:off x="467280" y="5555880"/>
            <a:ext cx="4223880" cy="561960"/>
          </a:xfrm>
          <a:prstGeom prst="bevel">
            <a:avLst>
              <a:gd name="adj" fmla="val 5315"/>
            </a:avLst>
          </a:prstGeom>
          <a:solidFill>
            <a:srgbClr val="dddddd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2000">
                <a:solidFill>
                  <a:srgbClr val="3333cc"/>
                </a:solidFill>
                <a:latin typeface="Arial"/>
              </a:rPr>
              <a:t>Processor</a:t>
            </a:r>
            <a:endParaRPr/>
          </a:p>
        </p:txBody>
      </p:sp>
      <p:sp>
        <p:nvSpPr>
          <p:cNvPr id="728" name="CustomShape 10"/>
          <p:cNvSpPr/>
          <p:nvPr/>
        </p:nvSpPr>
        <p:spPr>
          <a:xfrm>
            <a:off x="501120" y="2808000"/>
            <a:ext cx="1878120" cy="1813320"/>
          </a:xfrm>
          <a:prstGeom prst="roundRect">
            <a:avLst>
              <a:gd name="adj" fmla="val 16667"/>
            </a:avLst>
          </a:prstGeom>
          <a:solidFill>
            <a:srgbClr val="d6d6f5"/>
          </a:solidFill>
          <a:ln w="38160">
            <a:solidFill>
              <a:srgbClr val="660066"/>
            </a:solidFill>
            <a:round/>
          </a:ln>
        </p:spPr>
        <p:txBody>
          <a:bodyPr wrap="none" anchorCtr="1"/>
          <a:p>
            <a:pPr algn="ctr">
              <a:lnSpc>
                <a:spcPct val="100000"/>
              </a:lnSpc>
            </a:pPr>
            <a:r>
              <a:rPr b="1" i="1" lang="en-US" sz="2000">
                <a:solidFill>
                  <a:srgbClr val="660066"/>
                </a:solidFill>
                <a:latin typeface="Arial Narrow"/>
              </a:rPr>
              <a:t>Ghost Memory</a:t>
            </a:r>
            <a:endParaRPr/>
          </a:p>
        </p:txBody>
      </p:sp>
      <p:sp>
        <p:nvSpPr>
          <p:cNvPr id="729" name="CustomShape 11"/>
          <p:cNvSpPr/>
          <p:nvPr/>
        </p:nvSpPr>
        <p:spPr>
          <a:xfrm>
            <a:off x="677520" y="4849920"/>
            <a:ext cx="1509840" cy="473040"/>
          </a:xfrm>
          <a:prstGeom prst="roundRect">
            <a:avLst>
              <a:gd name="adj" fmla="val 21514"/>
            </a:avLst>
          </a:prstGeom>
          <a:solidFill>
            <a:srgbClr val="d6d6f5"/>
          </a:solidFill>
          <a:ln w="25560">
            <a:solidFill>
              <a:srgbClr val="000000"/>
            </a:solidFill>
            <a:miter/>
          </a:ln>
        </p:spPr>
        <p:txBody>
          <a:bodyPr lIns="0" rIns="0" tIns="0" bIns="0" anchor="ctr"/>
          <a:p>
            <a:pPr>
              <a:lnSpc>
                <a:spcPct val="1000"/>
              </a:lnSpc>
            </a:pPr>
            <a:r>
              <a:rPr lang="en-US" sz="2200">
                <a:solidFill>
                  <a:srgbClr val="000000"/>
                </a:solidFill>
                <a:latin typeface="Arial Narrow"/>
              </a:rPr>
              <a:t>Private Code</a:t>
            </a:r>
            <a:endParaRPr/>
          </a:p>
        </p:txBody>
      </p:sp>
      <p:sp>
        <p:nvSpPr>
          <p:cNvPr id="730" name="CustomShape 12"/>
          <p:cNvSpPr/>
          <p:nvPr/>
        </p:nvSpPr>
        <p:spPr>
          <a:xfrm>
            <a:off x="541440" y="3345480"/>
            <a:ext cx="1781280" cy="537480"/>
          </a:xfrm>
          <a:prstGeom prst="roundRect">
            <a:avLst>
              <a:gd name="adj" fmla="val 27083"/>
            </a:avLst>
          </a:prstGeom>
          <a:solidFill>
            <a:srgbClr val="d6d6f5"/>
          </a:solidFill>
          <a:ln w="25560">
            <a:solidFill>
              <a:srgbClr val="000000"/>
            </a:solidFill>
            <a:miter/>
          </a:ln>
        </p:spPr>
        <p:txBody>
          <a:bodyPr lIns="0" rIns="0" tIns="0" bIns="0" anchor="ctr"/>
          <a:p>
            <a:pPr>
              <a:lnSpc>
                <a:spcPct val="1000"/>
              </a:lnSpc>
            </a:pPr>
            <a:r>
              <a:rPr lang="en-US" sz="2200">
                <a:solidFill>
                  <a:srgbClr val="000000"/>
                </a:solidFill>
                <a:latin typeface="Arial Narrow"/>
              </a:rPr>
              <a:t>Private Data</a:t>
            </a:r>
            <a:endParaRPr/>
          </a:p>
        </p:txBody>
      </p:sp>
      <p:sp>
        <p:nvSpPr>
          <p:cNvPr id="731" name="CustomShape 13"/>
          <p:cNvSpPr/>
          <p:nvPr/>
        </p:nvSpPr>
        <p:spPr>
          <a:xfrm>
            <a:off x="677520" y="3998520"/>
            <a:ext cx="1509840" cy="473040"/>
          </a:xfrm>
          <a:prstGeom prst="roundRect">
            <a:avLst>
              <a:gd name="adj" fmla="val 21514"/>
            </a:avLst>
          </a:prstGeom>
          <a:solidFill>
            <a:srgbClr val="d6d6f5"/>
          </a:solidFill>
          <a:ln w="25560">
            <a:solidFill>
              <a:srgbClr val="000000"/>
            </a:solidFill>
            <a:miter/>
          </a:ln>
        </p:spPr>
        <p:txBody>
          <a:bodyPr lIns="0" rIns="0" tIns="0" bIns="0" anchor="ctr"/>
          <a:p>
            <a:pPr>
              <a:lnSpc>
                <a:spcPct val="1000"/>
              </a:lnSpc>
            </a:pPr>
            <a:r>
              <a:rPr lang="en-US" sz="2200">
                <a:solidFill>
                  <a:srgbClr val="000000"/>
                </a:solidFill>
                <a:latin typeface="Arial Narrow"/>
              </a:rPr>
              <a:t>Private Key</a:t>
            </a:r>
            <a:endParaRPr/>
          </a:p>
        </p:txBody>
      </p:sp>
    </p:spTree>
  </p:cSld>
  <p:timing>
    <p:tnLst>
      <p:par>
        <p:cTn id="381" dur="indefinite" restart="never" nodeType="tmRoot">
          <p:childTnLst>
            <p:seq>
              <p:cTn id="3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Virtual Ghost</a:t>
            </a:r>
            <a:endParaRPr/>
          </a:p>
        </p:txBody>
      </p:sp>
      <p:sp>
        <p:nvSpPr>
          <p:cNvPr id="733" name="TextShape 2"/>
          <p:cNvSpPr txBox="1"/>
          <p:nvPr/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Secure application can preserve confidentiality, integrity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even if the underlying OS is compromised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Application is given </a:t>
            </a: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ghost memory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for securing data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Application is given secure key for encrypting I/O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OS cannot read/write ghost memory or VG memory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Software Fault Isolation</a:t>
            </a:r>
            <a:r>
              <a:rPr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protects Ghost memory, VG memory: more efficient than using MMU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Extends KCoFI</a:t>
            </a:r>
            <a:r>
              <a:rPr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to prevent control flow hijacks of application by OS</a:t>
            </a:r>
            <a:endParaRPr/>
          </a:p>
        </p:txBody>
      </p:sp>
      <p:sp>
        <p:nvSpPr>
          <p:cNvPr id="734" name="CustomShape 3"/>
          <p:cNvSpPr/>
          <p:nvPr/>
        </p:nvSpPr>
        <p:spPr>
          <a:xfrm>
            <a:off x="7121160" y="6270480"/>
            <a:ext cx="183168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i="1" lang="en-US" sz="2400">
                <a:solidFill>
                  <a:srgbClr val="ff0000"/>
                </a:solidFill>
                <a:latin typeface="Arial Narrow"/>
              </a:rPr>
              <a:t>ASPLOS 2014</a:t>
            </a:r>
            <a:endParaRPr/>
          </a:p>
        </p:txBody>
      </p:sp>
    </p:spTree>
  </p:cSld>
  <p:timing>
    <p:tnLst>
      <p:par>
        <p:cTn id="383" dur="indefinite" restart="never" nodeType="tmRoot">
          <p:childTnLst>
            <p:seq>
              <p:cTn id="384" dur="indefinite" nodeType="mainSeq">
                <p:childTnLst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59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100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152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203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250" end="3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339" end="4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Compiler Techniques Used For Security</a:t>
            </a:r>
            <a:endParaRPr/>
          </a:p>
        </p:txBody>
      </p:sp>
      <p:sp>
        <p:nvSpPr>
          <p:cNvPr id="736" name="TextShape 2"/>
          <p:cNvSpPr txBox="1"/>
          <p:nvPr/>
        </p:nvSpPr>
        <p:spPr>
          <a:xfrm>
            <a:off x="462600" y="1143000"/>
            <a:ext cx="5069160" cy="5333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Difficult to do on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machine code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Call graph analysis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Points-to analysis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Type inference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Escape analysis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Identifying low-level OS operations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Restrictions on native code</a:t>
            </a:r>
            <a:endParaRPr/>
          </a:p>
        </p:txBody>
      </p:sp>
      <p:sp>
        <p:nvSpPr>
          <p:cNvPr id="737" name="TextShape 3"/>
          <p:cNvSpPr txBox="1"/>
          <p:nvPr/>
        </p:nvSpPr>
        <p:spPr>
          <a:xfrm>
            <a:off x="4572000" y="1143000"/>
            <a:ext cx="4114440" cy="5333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Can be effective with machine code but incurs higher overhead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Software fault isolation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Control flow enforcement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11" dur="indefinite" restart="never" nodeType="tmRoot">
          <p:childTnLst>
            <p:seq>
              <p:cTn id="4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VISC for Security: Summary</a:t>
            </a:r>
            <a:endParaRPr/>
          </a:p>
        </p:txBody>
      </p:sp>
      <p:sp>
        <p:nvSpPr>
          <p:cNvPr id="739" name="TextShape 2"/>
          <p:cNvSpPr txBox="1"/>
          <p:nvPr/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800000"/>
                </a:solidFill>
                <a:latin typeface="Arial Narrow"/>
                <a:ea typeface="ＭＳ Ｐゴシック"/>
              </a:rPr>
              <a:t>VISC enables strong security benefits that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800000"/>
                </a:solidFill>
                <a:latin typeface="Arial Narrow"/>
                <a:ea typeface="ＭＳ Ｐゴシック"/>
              </a:rPr>
              <a:t>would be very difficult with machine code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Strong memory safety for Linux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Control-flow integrity for FreeBSD 9.0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Application confidentiality, integrity on a </a:t>
            </a:r>
            <a:r>
              <a:rPr b="1" i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hostile 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operating system (using fast compiler techniques)</a:t>
            </a:r>
            <a:endParaRPr/>
          </a:p>
        </p:txBody>
      </p:sp>
    </p:spTree>
  </p:cSld>
  <p:timing>
    <p:tnLst>
      <p:par>
        <p:cTn id="413" dur="indefinite" restart="never" nodeType="tmRoot">
          <p:childTnLst>
            <p:seq>
              <p:cTn id="4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Ongoing Research On </a:t>
            </a:r>
            <a:r>
              <a:rPr lang="en-US" sz="4000">
                <a:solidFill>
                  <a:srgbClr val="ffcc00"/>
                </a:solidFill>
                <a:latin typeface="Arial"/>
                <a:ea typeface="Arial"/>
              </a:rPr>
              <a:t>allvm</a:t>
            </a:r>
            <a:endParaRPr/>
          </a:p>
        </p:txBody>
      </p:sp>
      <p:sp>
        <p:nvSpPr>
          <p:cNvPr id="741" name="TextShape 2"/>
          <p:cNvSpPr txBox="1"/>
          <p:nvPr/>
        </p:nvSpPr>
        <p:spPr>
          <a:xfrm>
            <a:off x="380880" y="1201680"/>
            <a:ext cx="8381520" cy="5275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OPTIC: Compiler techniques for </a:t>
            </a:r>
            <a:r>
              <a:rPr b="1" lang="en-US" sz="2800">
                <a:solidFill>
                  <a:srgbClr val="ff0000"/>
                </a:solidFill>
                <a:latin typeface="Arial Narrow"/>
                <a:ea typeface="ＭＳ Ｐゴシック"/>
              </a:rPr>
              <a:t>distributed systems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Dynamic </a:t>
            </a:r>
            <a:r>
              <a:rPr b="1" lang="en-US" sz="2800">
                <a:solidFill>
                  <a:srgbClr val="ff0000"/>
                </a:solidFill>
                <a:latin typeface="Arial Narrow"/>
                <a:ea typeface="ＭＳ Ｐゴシック"/>
              </a:rPr>
              <a:t>autovectorization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ff0000"/>
                </a:solidFill>
                <a:latin typeface="Arial Narrow"/>
                <a:ea typeface="ＭＳ Ｐゴシック"/>
              </a:rPr>
              <a:t>Verified back end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: Increasing trust in VISC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ff0000"/>
                </a:solidFill>
                <a:latin typeface="Arial Narrow"/>
                <a:ea typeface="ＭＳ Ｐゴシック"/>
              </a:rPr>
              <a:t>Decompilation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from binaries to LLVM (</a:t>
            </a:r>
            <a:r>
              <a:rPr b="1" i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with Ed Schwartz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ff0000"/>
                </a:solidFill>
                <a:latin typeface="Arial Narrow"/>
                <a:ea typeface="ＭＳ Ｐゴシック"/>
              </a:rPr>
              <a:t>Autotuning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: install-time heuristic search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15" dur="indefinite" restart="never" nodeType="tmRoot">
          <p:childTnLst>
            <p:seq>
              <p:cTn id="416" dur="indefinite" nodeType="mainSeq">
                <p:childTnLst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51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77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121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176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TextShape 1"/>
          <p:cNvSpPr txBox="1"/>
          <p:nvPr/>
        </p:nvSpPr>
        <p:spPr>
          <a:xfrm>
            <a:off x="380880" y="471960"/>
            <a:ext cx="8381520" cy="476172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 Narrow"/>
                <a:ea typeface="ＭＳ Ｐゴシック"/>
              </a:rPr>
              <a:t>Compiler Techniques for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ff0000"/>
                </a:solidFill>
                <a:latin typeface="Arial Narrow"/>
                <a:ea typeface="ＭＳ Ｐゴシック"/>
              </a:rPr>
              <a:t>Distributed Systems</a:t>
            </a:r>
            <a:endParaRPr/>
          </a:p>
        </p:txBody>
      </p:sp>
      <p:sp>
        <p:nvSpPr>
          <p:cNvPr id="743" name="CustomShape 2"/>
          <p:cNvSpPr/>
          <p:nvPr/>
        </p:nvSpPr>
        <p:spPr>
          <a:xfrm>
            <a:off x="390600" y="3800160"/>
            <a:ext cx="8221680" cy="588600"/>
          </a:xfrm>
          <a:prstGeom prst="rect">
            <a:avLst/>
          </a:prstGeom>
          <a:noFill/>
          <a:ln w="9360"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i="1" lang="en-US" sz="3200">
                <a:solidFill>
                  <a:srgbClr val="000000"/>
                </a:solidFill>
                <a:latin typeface="Arial Narrow"/>
                <a:ea typeface="ＭＳ Ｐゴシック"/>
              </a:rPr>
              <a:t>Led by: Will Dietz</a:t>
            </a:r>
            <a:endParaRPr/>
          </a:p>
        </p:txBody>
      </p:sp>
    </p:spTree>
  </p:cSld>
  <p:timing>
    <p:tnLst>
      <p:par>
        <p:cTn id="437" dur="indefinite" restart="never" nodeType="tmRoot">
          <p:childTnLst>
            <p:seq>
              <p:cTn id="4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Analyzing Distributed Applications</a:t>
            </a:r>
            <a:endParaRPr/>
          </a:p>
        </p:txBody>
      </p:sp>
      <p:sp>
        <p:nvSpPr>
          <p:cNvPr id="745" name="TextShape 2"/>
          <p:cNvSpPr txBox="1"/>
          <p:nvPr/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Software often composed of many programs working together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	</a:t>
            </a:r>
            <a:r>
              <a:rPr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Examples: Microservices pattern, Web Server+Database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Goal:</a:t>
            </a:r>
            <a:r>
              <a:rPr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Analyze, optimize distributed applications as single unit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Challenges:</a:t>
            </a:r>
            <a:r>
              <a:rPr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Arial Narrow"/>
              <a:buAutoNum type="arabicPeriod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Complex boundaries between programs</a:t>
            </a:r>
            <a:endParaRPr/>
          </a:p>
          <a:p>
            <a:pPr lvl="1">
              <a:lnSpc>
                <a:spcPct val="100000"/>
              </a:lnSpc>
              <a:buFont typeface="Arial Narrow"/>
              <a:buAutoNum type="arabicPeriod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Components are unknown </a:t>
            </a:r>
            <a:r>
              <a:rPr lang="en-US" sz="2400">
                <a:solidFill>
                  <a:srgbClr val="ff0000"/>
                </a:solidFill>
                <a:latin typeface="Arial Narrow"/>
                <a:ea typeface="ＭＳ Ｐゴシック"/>
              </a:rPr>
              <a:t>until run-time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Solution:</a:t>
            </a:r>
            <a:r>
              <a:rPr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ALLVM + OPTIC:</a:t>
            </a:r>
            <a:r>
              <a:rPr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Compile all communicating components together </a:t>
            </a:r>
            <a:r>
              <a:rPr i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at run-time</a:t>
            </a:r>
            <a:endParaRPr/>
          </a:p>
        </p:txBody>
      </p:sp>
      <p:sp>
        <p:nvSpPr>
          <p:cNvPr id="746" name="CustomShape 3"/>
          <p:cNvSpPr/>
          <p:nvPr/>
        </p:nvSpPr>
        <p:spPr>
          <a:xfrm>
            <a:off x="5724000" y="2853000"/>
            <a:ext cx="3265920" cy="1228680"/>
          </a:xfrm>
          <a:prstGeom prst="wedgeEllipseCallout">
            <a:avLst>
              <a:gd name="adj1" fmla="val -51258"/>
              <a:gd name="adj2" fmla="val 59428"/>
            </a:avLst>
          </a:prstGeom>
          <a:noFill/>
          <a:ln w="9360">
            <a:solidFill>
              <a:srgbClr val="000000"/>
            </a:solidFill>
            <a:round/>
          </a:ln>
        </p:spPr>
        <p:txBody>
          <a:bodyPr wrap="none" anchor="ctr"/>
          <a:p>
            <a:pPr algn="ctr">
              <a:lnSpc>
                <a:spcPct val="100000"/>
              </a:lnSpc>
            </a:pPr>
            <a:r>
              <a:rPr i="1" lang="en-US" sz="2400">
                <a:solidFill>
                  <a:srgbClr val="cc3300"/>
                </a:solidFill>
                <a:latin typeface="Arial Narrow"/>
              </a:rPr>
              <a:t>Fundamentally requires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400">
                <a:solidFill>
                  <a:srgbClr val="cc3300"/>
                </a:solidFill>
                <a:latin typeface="Arial Narrow"/>
              </a:rPr>
              <a:t>run-time compilation</a:t>
            </a:r>
            <a:endParaRPr/>
          </a:p>
        </p:txBody>
      </p:sp>
    </p:spTree>
  </p:cSld>
  <p:timing>
    <p:tnLst>
      <p:par>
        <p:cTn id="439" dur="indefinite" restart="never" nodeType="tmRoot">
          <p:childTnLst>
            <p:seq>
              <p:cTn id="4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OPTIC Overview</a:t>
            </a:r>
            <a:endParaRPr/>
          </a:p>
        </p:txBody>
      </p:sp>
      <p:sp>
        <p:nvSpPr>
          <p:cNvPr id="748" name="TextShape 2"/>
          <p:cNvSpPr txBox="1"/>
          <p:nvPr/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Unified Representation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	</a:t>
            </a: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Extended Compiler IR representing communicating programs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Static and Dynamic Analysis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	</a:t>
            </a: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Hybrid analysis overcomes scaling challenges and improves precision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Optimizing Transforms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	</a:t>
            </a: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Improve program performance using novel compiler-based techniques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41" dur="indefinite" restart="never" nodeType="tmRoot">
          <p:childTnLst>
            <p:seq>
              <p:cTn id="4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Example Optimizations w/OPTIC</a:t>
            </a:r>
            <a:endParaRPr/>
          </a:p>
        </p:txBody>
      </p:sp>
      <p:sp>
        <p:nvSpPr>
          <p:cNvPr id="750" name="TextShape 2"/>
          <p:cNvSpPr txBox="1"/>
          <p:nvPr/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Constant Propagation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Dead Store Elimination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Protocol Specialization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Code Movement</a:t>
            </a:r>
            <a:endParaRPr/>
          </a:p>
        </p:txBody>
      </p:sp>
    </p:spTree>
  </p:cSld>
  <p:timing>
    <p:tnLst>
      <p:par>
        <p:cTn id="443" dur="indefinite" restart="never" nodeType="tmRoot">
          <p:childTnLst>
            <p:seq>
              <p:cTn id="4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Status</a:t>
            </a:r>
            <a:endParaRPr/>
          </a:p>
        </p:txBody>
      </p:sp>
      <p:sp>
        <p:nvSpPr>
          <p:cNvPr id="752" name="TextShape 2"/>
          <p:cNvSpPr txBox="1"/>
          <p:nvPr/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Published: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Slipstream: Automatic Interprocess Communication Optimization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Dietz, Cranmer, Dautenhahn &amp; Adve, Usenix 2015.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Current: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OPTIC-Trace: “How does software communicate in practice?”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Debugging/research tool for identifying optimization opportunities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Data-structure: dynamic behavior projected onto unified IR</a:t>
            </a:r>
            <a:endParaRPr/>
          </a:p>
        </p:txBody>
      </p:sp>
    </p:spTree>
  </p:cSld>
  <p:timing>
    <p:tnLst>
      <p:par>
        <p:cTn id="445" dur="indefinite" restart="never" nodeType="tmRoot">
          <p:childTnLst>
            <p:seq>
              <p:cTn id="4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Line 1"/>
          <p:cNvSpPr/>
          <p:nvPr/>
        </p:nvSpPr>
        <p:spPr>
          <a:xfrm flipV="1">
            <a:off x="380880" y="1085760"/>
            <a:ext cx="7902360" cy="3571920"/>
          </a:xfrm>
          <a:prstGeom prst="line">
            <a:avLst/>
          </a:prstGeom>
          <a:ln cap="rnd" w="38160">
            <a:solidFill>
              <a:srgbClr val="000000"/>
            </a:solidFill>
            <a:custDash>
              <a:ds d="424000" sp="318000"/>
            </a:custDash>
            <a:round/>
          </a:ln>
        </p:spPr>
      </p:sp>
      <p:sp>
        <p:nvSpPr>
          <p:cNvPr id="298" name="CustomShape 2"/>
          <p:cNvSpPr/>
          <p:nvPr/>
        </p:nvSpPr>
        <p:spPr>
          <a:xfrm>
            <a:off x="6146640" y="955800"/>
            <a:ext cx="1388160" cy="821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7f7f7f"/>
                </a:solidFill>
                <a:latin typeface="Arial Narrow"/>
              </a:rPr>
              <a:t>Developer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7f7f7f"/>
                </a:solidFill>
                <a:latin typeface="Arial Narrow"/>
              </a:rPr>
              <a:t>site</a:t>
            </a:r>
            <a:endParaRPr/>
          </a:p>
        </p:txBody>
      </p:sp>
      <p:sp>
        <p:nvSpPr>
          <p:cNvPr id="299" name="CustomShape 3"/>
          <p:cNvSpPr/>
          <p:nvPr/>
        </p:nvSpPr>
        <p:spPr>
          <a:xfrm>
            <a:off x="7835760" y="1224000"/>
            <a:ext cx="735840" cy="821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i="1" lang="en-US" sz="2400">
                <a:solidFill>
                  <a:srgbClr val="7f7f7f"/>
                </a:solidFill>
                <a:latin typeface="Arial Narrow"/>
              </a:rPr>
              <a:t>User</a:t>
            </a:r>
            <a:endParaRPr/>
          </a:p>
          <a:p>
            <a:pPr algn="r">
              <a:lnSpc>
                <a:spcPct val="100000"/>
              </a:lnSpc>
            </a:pPr>
            <a:r>
              <a:rPr b="1" i="1" lang="en-US" sz="2400">
                <a:solidFill>
                  <a:srgbClr val="7f7f7f"/>
                </a:solidFill>
                <a:latin typeface="Arial Narrow"/>
              </a:rPr>
              <a:t>site</a:t>
            </a:r>
            <a:endParaRPr/>
          </a:p>
        </p:txBody>
      </p:sp>
      <p:sp>
        <p:nvSpPr>
          <p:cNvPr id="300" name="TextShape 4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Historical VISC Systems: IBM Mid-range Line</a:t>
            </a:r>
            <a:endParaRPr/>
          </a:p>
        </p:txBody>
      </p:sp>
      <p:sp>
        <p:nvSpPr>
          <p:cNvPr id="301" name="CustomShape 5"/>
          <p:cNvSpPr/>
          <p:nvPr/>
        </p:nvSpPr>
        <p:spPr>
          <a:xfrm>
            <a:off x="1512720" y="1201680"/>
            <a:ext cx="1253880" cy="41868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Compiler 1</a:t>
            </a:r>
            <a:endParaRPr/>
          </a:p>
        </p:txBody>
      </p:sp>
      <p:sp>
        <p:nvSpPr>
          <p:cNvPr id="302" name="Line 6"/>
          <p:cNvSpPr/>
          <p:nvPr/>
        </p:nvSpPr>
        <p:spPr>
          <a:xfrm>
            <a:off x="1116000" y="1390320"/>
            <a:ext cx="3967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03" name="Line 7"/>
          <p:cNvSpPr/>
          <p:nvPr/>
        </p:nvSpPr>
        <p:spPr>
          <a:xfrm>
            <a:off x="1116000" y="1850040"/>
            <a:ext cx="3967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04" name="CustomShape 8"/>
          <p:cNvSpPr/>
          <p:nvPr/>
        </p:nvSpPr>
        <p:spPr>
          <a:xfrm>
            <a:off x="295200" y="1127160"/>
            <a:ext cx="86544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RPG III</a:t>
            </a:r>
            <a:endParaRPr/>
          </a:p>
        </p:txBody>
      </p:sp>
      <p:sp>
        <p:nvSpPr>
          <p:cNvPr id="305" name="Line 9"/>
          <p:cNvSpPr/>
          <p:nvPr/>
        </p:nvSpPr>
        <p:spPr>
          <a:xfrm>
            <a:off x="1128600" y="2172960"/>
            <a:ext cx="39528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06" name="CustomShape 10"/>
          <p:cNvSpPr/>
          <p:nvPr/>
        </p:nvSpPr>
        <p:spPr>
          <a:xfrm>
            <a:off x="344160" y="1996920"/>
            <a:ext cx="73728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Basic</a:t>
            </a:r>
            <a:endParaRPr/>
          </a:p>
        </p:txBody>
      </p:sp>
      <p:sp>
        <p:nvSpPr>
          <p:cNvPr id="307" name="Line 11"/>
          <p:cNvSpPr/>
          <p:nvPr/>
        </p:nvSpPr>
        <p:spPr>
          <a:xfrm>
            <a:off x="1128600" y="2511000"/>
            <a:ext cx="39528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08" name="CustomShape 12"/>
          <p:cNvSpPr/>
          <p:nvPr/>
        </p:nvSpPr>
        <p:spPr>
          <a:xfrm>
            <a:off x="460440" y="2334960"/>
            <a:ext cx="62136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PL/1</a:t>
            </a:r>
            <a:endParaRPr/>
          </a:p>
        </p:txBody>
      </p:sp>
      <p:sp>
        <p:nvSpPr>
          <p:cNvPr id="309" name="CustomShape 13"/>
          <p:cNvSpPr/>
          <p:nvPr/>
        </p:nvSpPr>
        <p:spPr>
          <a:xfrm>
            <a:off x="270720" y="1605600"/>
            <a:ext cx="93708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COBOL</a:t>
            </a:r>
            <a:endParaRPr/>
          </a:p>
        </p:txBody>
      </p:sp>
      <p:sp>
        <p:nvSpPr>
          <p:cNvPr id="310" name="CustomShape 14"/>
          <p:cNvSpPr/>
          <p:nvPr/>
        </p:nvSpPr>
        <p:spPr>
          <a:xfrm>
            <a:off x="1511280" y="2706480"/>
            <a:ext cx="1255320" cy="38052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Compiler N</a:t>
            </a:r>
            <a:endParaRPr/>
          </a:p>
        </p:txBody>
      </p:sp>
      <p:sp>
        <p:nvSpPr>
          <p:cNvPr id="311" name="Line 15"/>
          <p:cNvSpPr/>
          <p:nvPr/>
        </p:nvSpPr>
        <p:spPr>
          <a:xfrm>
            <a:off x="1128600" y="-394920"/>
            <a:ext cx="39528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12" name="CustomShape 16"/>
          <p:cNvSpPr/>
          <p:nvPr/>
        </p:nvSpPr>
        <p:spPr>
          <a:xfrm>
            <a:off x="497160" y="-395280"/>
            <a:ext cx="621360" cy="699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PL/1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313" name="CustomShape 17"/>
          <p:cNvSpPr/>
          <p:nvPr/>
        </p:nvSpPr>
        <p:spPr>
          <a:xfrm>
            <a:off x="2766960" y="2896920"/>
            <a:ext cx="1036440" cy="15480"/>
          </a:xfrm>
          <a:prstGeom prst="straightConnector1">
            <a:avLst/>
          </a:prstGeom>
          <a:noFill/>
          <a:ln w="2844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314" name="CustomShape 18"/>
          <p:cNvSpPr/>
          <p:nvPr/>
        </p:nvSpPr>
        <p:spPr>
          <a:xfrm>
            <a:off x="2766960" y="1411200"/>
            <a:ext cx="1036440" cy="360"/>
          </a:xfrm>
          <a:prstGeom prst="straightConnector1">
            <a:avLst/>
          </a:prstGeom>
          <a:noFill/>
          <a:ln w="2844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315" name="CustomShape 19"/>
          <p:cNvSpPr/>
          <p:nvPr/>
        </p:nvSpPr>
        <p:spPr>
          <a:xfrm>
            <a:off x="4994280" y="5873760"/>
            <a:ext cx="1728360" cy="715680"/>
          </a:xfrm>
          <a:prstGeom prst="ellipse">
            <a:avLst/>
          </a:prstGeom>
          <a:solidFill>
            <a:srgbClr val="ffcc99"/>
          </a:solidFill>
          <a:ln w="28440">
            <a:solidFill>
              <a:srgbClr val="ffcc66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Install-time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Code-gen</a:t>
            </a:r>
            <a:endParaRPr/>
          </a:p>
        </p:txBody>
      </p:sp>
      <p:sp>
        <p:nvSpPr>
          <p:cNvPr id="316" name="CustomShape 20"/>
          <p:cNvSpPr/>
          <p:nvPr/>
        </p:nvSpPr>
        <p:spPr>
          <a:xfrm flipH="1" rot="5400000">
            <a:off x="1978200" y="3216240"/>
            <a:ext cx="4840560" cy="1190160"/>
          </a:xfrm>
          <a:prstGeom prst="bentConnector2">
            <a:avLst/>
          </a:prstGeom>
          <a:noFill/>
          <a:ln w="28440">
            <a:solidFill>
              <a:srgbClr val="0000ff"/>
            </a:solidFill>
            <a:miter/>
            <a:tailEnd len="med" type="triangle" w="med"/>
          </a:ln>
        </p:spPr>
      </p:sp>
      <p:sp>
        <p:nvSpPr>
          <p:cNvPr id="317" name="CustomShape 21"/>
          <p:cNvSpPr/>
          <p:nvPr/>
        </p:nvSpPr>
        <p:spPr>
          <a:xfrm flipV="1">
            <a:off x="6469920" y="5578560"/>
            <a:ext cx="1059120" cy="399600"/>
          </a:xfrm>
          <a:prstGeom prst="straightConnector1">
            <a:avLst/>
          </a:prstGeom>
          <a:noFill/>
          <a:ln w="284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318" name="CustomShape 22"/>
          <p:cNvSpPr/>
          <p:nvPr/>
        </p:nvSpPr>
        <p:spPr>
          <a:xfrm>
            <a:off x="5095800" y="5003640"/>
            <a:ext cx="2244600" cy="700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cc0000"/>
                </a:solidFill>
                <a:latin typeface="Arial Narrow"/>
              </a:rPr>
              <a:t>S38, AS400,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cc0000"/>
                </a:solidFill>
                <a:latin typeface="Arial Narrow"/>
              </a:rPr>
              <a:t>Power/PowerPC, x86</a:t>
            </a:r>
            <a:endParaRPr/>
          </a:p>
        </p:txBody>
      </p:sp>
      <p:sp>
        <p:nvSpPr>
          <p:cNvPr id="319" name="CustomShape 23"/>
          <p:cNvSpPr/>
          <p:nvPr/>
        </p:nvSpPr>
        <p:spPr>
          <a:xfrm>
            <a:off x="3957480" y="2161800"/>
            <a:ext cx="5318280" cy="271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2400">
                <a:solidFill>
                  <a:srgbClr val="000000"/>
                </a:solidFill>
                <a:latin typeface="Arial Narrow"/>
              </a:rPr>
              <a:t>1979-present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2400">
                <a:solidFill>
                  <a:srgbClr val="cc3300"/>
                </a:solidFill>
                <a:latin typeface="Arial Narrow"/>
              </a:rPr>
              <a:t>IBM System 38, AS 400, 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2400">
                <a:solidFill>
                  <a:srgbClr val="cc3300"/>
                </a:solidFill>
                <a:latin typeface="Arial Narrow"/>
              </a:rPr>
              <a:t>iSeries, Power Systems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 Narrow"/>
              </a:rPr>
              <a:t>Enabled </a:t>
            </a:r>
            <a:r>
              <a:rPr i="1" lang="en-US" sz="2000">
                <a:solidFill>
                  <a:srgbClr val="000000"/>
                </a:solidFill>
                <a:latin typeface="Arial Narrow"/>
              </a:rPr>
              <a:t>virtual object</a:t>
            </a:r>
            <a:r>
              <a:rPr lang="en-US" sz="2000">
                <a:solidFill>
                  <a:srgbClr val="000000"/>
                </a:solidFill>
                <a:latin typeface="Arial Narrow"/>
              </a:rPr>
              <a:t> </a:t>
            </a:r>
            <a:r>
              <a:rPr i="1" lang="en-US" sz="2000">
                <a:solidFill>
                  <a:srgbClr val="000000"/>
                </a:solidFill>
                <a:latin typeface="Arial Narrow"/>
              </a:rPr>
              <a:t>code programs </a:t>
            </a:r>
            <a:r>
              <a:rPr lang="en-US" sz="2000">
                <a:solidFill>
                  <a:srgbClr val="000000"/>
                </a:solidFill>
                <a:latin typeface="Arial Narrow"/>
              </a:rPr>
              <a:t>to be ported automatically to several hardware ISA families.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Arial Narrow"/>
              </a:rPr>
              <a:t>But </a:t>
            </a:r>
            <a:r>
              <a:rPr lang="en-US" sz="2000">
                <a:solidFill>
                  <a:srgbClr val="000000"/>
                </a:solidFill>
                <a:latin typeface="Arial Narrow"/>
              </a:rPr>
              <a:t>… Virtual ISA deeply integrated with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 Narrow"/>
              </a:rPr>
              <a:t>proprietary OS + RDBMS</a:t>
            </a:r>
            <a:endParaRPr/>
          </a:p>
        </p:txBody>
      </p:sp>
      <p:sp>
        <p:nvSpPr>
          <p:cNvPr id="320" name="CustomShape 24"/>
          <p:cNvSpPr/>
          <p:nvPr/>
        </p:nvSpPr>
        <p:spPr>
          <a:xfrm>
            <a:off x="1314000" y="4149720"/>
            <a:ext cx="2409120" cy="700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MI (System 38)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TIMI (AS 400 onwards)</a:t>
            </a:r>
            <a:endParaRPr/>
          </a:p>
        </p:txBody>
      </p:sp>
      <p:sp>
        <p:nvSpPr>
          <p:cNvPr id="321" name="CustomShape 25"/>
          <p:cNvSpPr/>
          <p:nvPr/>
        </p:nvSpPr>
        <p:spPr>
          <a:xfrm>
            <a:off x="7529400" y="4964760"/>
            <a:ext cx="1507680" cy="1226880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miter/>
          </a:ln>
        </p:spPr>
      </p:sp>
      <p:sp>
        <p:nvSpPr>
          <p:cNvPr id="322" name="CustomShape 26"/>
          <p:cNvSpPr/>
          <p:nvPr/>
        </p:nvSpPr>
        <p:spPr>
          <a:xfrm rot="5400000">
            <a:off x="1937520" y="1859400"/>
            <a:ext cx="5202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 Narrow"/>
              </a:rPr>
              <a:t>• • •</a:t>
            </a:r>
            <a:endParaRPr/>
          </a:p>
        </p:txBody>
      </p:sp>
      <p:sp>
        <p:nvSpPr>
          <p:cNvPr id="323" name="Line 27"/>
          <p:cNvSpPr/>
          <p:nvPr/>
        </p:nvSpPr>
        <p:spPr>
          <a:xfrm>
            <a:off x="1116000" y="2977560"/>
            <a:ext cx="3967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24" name="CustomShape 28"/>
          <p:cNvSpPr/>
          <p:nvPr/>
        </p:nvSpPr>
        <p:spPr>
          <a:xfrm>
            <a:off x="321480" y="2714400"/>
            <a:ext cx="8424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C, C++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3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37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3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37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60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59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201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TextShape 1"/>
          <p:cNvSpPr txBox="1"/>
          <p:nvPr/>
        </p:nvSpPr>
        <p:spPr>
          <a:xfrm>
            <a:off x="380880" y="471960"/>
            <a:ext cx="8381520" cy="476172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 Narrow"/>
                <a:ea typeface="ＭＳ Ｐゴシック"/>
              </a:rPr>
              <a:t>Dynamic Autovectorization</a:t>
            </a:r>
            <a:endParaRPr/>
          </a:p>
        </p:txBody>
      </p:sp>
      <p:sp>
        <p:nvSpPr>
          <p:cNvPr id="754" name="CustomShape 2"/>
          <p:cNvSpPr/>
          <p:nvPr/>
        </p:nvSpPr>
        <p:spPr>
          <a:xfrm>
            <a:off x="390600" y="3800160"/>
            <a:ext cx="8221680" cy="588600"/>
          </a:xfrm>
          <a:prstGeom prst="rect">
            <a:avLst/>
          </a:prstGeom>
          <a:noFill/>
          <a:ln w="9360"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i="1" lang="en-US" sz="3200">
                <a:solidFill>
                  <a:srgbClr val="000000"/>
                </a:solidFill>
                <a:latin typeface="Arial Narrow"/>
                <a:ea typeface="ＭＳ Ｐゴシック"/>
              </a:rPr>
              <a:t>Led by: Joshua Cranmer</a:t>
            </a:r>
            <a:endParaRPr/>
          </a:p>
        </p:txBody>
      </p:sp>
    </p:spTree>
  </p:cSld>
  <p:timing>
    <p:tnLst>
      <p:par>
        <p:cTn id="447" dur="indefinite" restart="never" nodeType="tmRoot">
          <p:childTnLst>
            <p:seq>
              <p:cTn id="4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Why vectorize dynamically?</a:t>
            </a:r>
            <a:endParaRPr/>
          </a:p>
        </p:txBody>
      </p:sp>
      <p:sp>
        <p:nvSpPr>
          <p:cNvPr id="756" name="TextShape 2"/>
          <p:cNvSpPr txBox="1"/>
          <p:nvPr/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Proliferation of vector instruction sets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Uptick in language/library support for vector code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This support is limited to intersection of features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Autovectorization has underperformed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Data dependence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Complex control flow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Cost-benefit prediction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More information available at runtime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49" dur="indefinite" restart="never" nodeType="tmRoot">
          <p:childTnLst>
            <p:seq>
              <p:cTn id="4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Example Run-time Opportunities</a:t>
            </a:r>
            <a:endParaRPr/>
          </a:p>
        </p:txBody>
      </p:sp>
      <p:sp>
        <p:nvSpPr>
          <p:cNvPr id="758" name="TextShape 2"/>
          <p:cNvSpPr txBox="1"/>
          <p:nvPr/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2060"/>
                </a:solidFill>
                <a:latin typeface="Arial Narrow"/>
                <a:ea typeface="ＭＳ Ｐゴシック"/>
              </a:rPr>
              <a:t>Or, why might run-time autovectorization help?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Focus on hot paths to avoid conditional branches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Seemingly aliased pointers might be disambiguated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Unknown loop trip counts get resolved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Unknown data alignments get resolved</a:t>
            </a:r>
            <a:endParaRPr/>
          </a:p>
        </p:txBody>
      </p:sp>
    </p:spTree>
  </p:cSld>
  <p:timing>
    <p:tnLst>
      <p:par>
        <p:cTn id="451" dur="indefinite" restart="never" nodeType="tmRoot">
          <p:childTnLst>
            <p:seq>
              <p:cTn id="4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Hot path extraction</a:t>
            </a:r>
            <a:endParaRPr/>
          </a:p>
        </p:txBody>
      </p:sp>
      <p:sp>
        <p:nvSpPr>
          <p:cNvPr id="760" name="TextShape 2"/>
          <p:cNvSpPr txBox="1"/>
          <p:nvPr/>
        </p:nvSpPr>
        <p:spPr>
          <a:xfrm>
            <a:off x="380880" y="1001880"/>
            <a:ext cx="838152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IF-statements require inefficient vector masks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Some vector lanes may be idle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Deeply nested conditionals may exacerbate this problem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Extracting hot paths eliminates need for masks</a:t>
            </a:r>
            <a:endParaRPr/>
          </a:p>
        </p:txBody>
      </p:sp>
      <p:sp>
        <p:nvSpPr>
          <p:cNvPr id="761" name="CustomShape 3"/>
          <p:cNvSpPr/>
          <p:nvPr/>
        </p:nvSpPr>
        <p:spPr>
          <a:xfrm>
            <a:off x="1314360" y="3605760"/>
            <a:ext cx="1142640" cy="609120"/>
          </a:xfrm>
          <a:prstGeom prst="rect">
            <a:avLst/>
          </a:prstGeom>
          <a:solidFill>
            <a:srgbClr val="ffffff"/>
          </a:solidFill>
          <a:ln w="25560">
            <a:solidFill>
              <a:srgbClr val="2d2db9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Arial Narrow"/>
              </a:rPr>
              <a:t>C1</a:t>
            </a:r>
            <a:endParaRPr/>
          </a:p>
        </p:txBody>
      </p:sp>
      <p:sp>
        <p:nvSpPr>
          <p:cNvPr id="762" name="CustomShape 4"/>
          <p:cNvSpPr/>
          <p:nvPr/>
        </p:nvSpPr>
        <p:spPr>
          <a:xfrm>
            <a:off x="609480" y="4476240"/>
            <a:ext cx="1142640" cy="609120"/>
          </a:xfrm>
          <a:prstGeom prst="rect">
            <a:avLst/>
          </a:prstGeom>
          <a:solidFill>
            <a:srgbClr val="ffffff"/>
          </a:solidFill>
          <a:ln w="25560">
            <a:solidFill>
              <a:srgbClr val="2d2db9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Arial Narrow"/>
              </a:rPr>
              <a:t>S1</a:t>
            </a:r>
            <a:endParaRPr/>
          </a:p>
        </p:txBody>
      </p:sp>
      <p:sp>
        <p:nvSpPr>
          <p:cNvPr id="763" name="CustomShape 5"/>
          <p:cNvSpPr/>
          <p:nvPr/>
        </p:nvSpPr>
        <p:spPr>
          <a:xfrm>
            <a:off x="2019240" y="4476240"/>
            <a:ext cx="1142640" cy="609120"/>
          </a:xfrm>
          <a:prstGeom prst="rect">
            <a:avLst/>
          </a:prstGeom>
          <a:solidFill>
            <a:srgbClr val="ffffff"/>
          </a:solidFill>
          <a:ln w="25560">
            <a:solidFill>
              <a:srgbClr val="2d2db9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Arial Narrow"/>
              </a:rPr>
              <a:t>S2</a:t>
            </a:r>
            <a:endParaRPr/>
          </a:p>
        </p:txBody>
      </p:sp>
      <p:sp>
        <p:nvSpPr>
          <p:cNvPr id="764" name="CustomShape 6"/>
          <p:cNvSpPr/>
          <p:nvPr/>
        </p:nvSpPr>
        <p:spPr>
          <a:xfrm>
            <a:off x="1314360" y="5374440"/>
            <a:ext cx="1142640" cy="609120"/>
          </a:xfrm>
          <a:prstGeom prst="rect">
            <a:avLst/>
          </a:prstGeom>
          <a:solidFill>
            <a:srgbClr val="ffffff"/>
          </a:solidFill>
          <a:ln w="25560">
            <a:solidFill>
              <a:srgbClr val="2d2db9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Arial Narrow"/>
              </a:rPr>
              <a:t>C2</a:t>
            </a:r>
            <a:endParaRPr/>
          </a:p>
        </p:txBody>
      </p:sp>
      <p:sp>
        <p:nvSpPr>
          <p:cNvPr id="765" name="CustomShape 7"/>
          <p:cNvSpPr/>
          <p:nvPr/>
        </p:nvSpPr>
        <p:spPr>
          <a:xfrm flipH="1">
            <a:off x="1180440" y="4215240"/>
            <a:ext cx="704520" cy="260640"/>
          </a:xfrm>
          <a:prstGeom prst="straightConnector1">
            <a:avLst/>
          </a:prstGeom>
          <a:noFill/>
          <a:ln w="50760">
            <a:solidFill>
              <a:srgbClr val="ff0000"/>
            </a:solidFill>
            <a:round/>
            <a:tailEnd len="sm" type="arrow" w="sm"/>
          </a:ln>
        </p:spPr>
      </p:sp>
      <p:sp>
        <p:nvSpPr>
          <p:cNvPr id="766" name="CustomShape 8"/>
          <p:cNvSpPr/>
          <p:nvPr/>
        </p:nvSpPr>
        <p:spPr>
          <a:xfrm>
            <a:off x="1886040" y="4215240"/>
            <a:ext cx="704520" cy="26064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67" name="CustomShape 9"/>
          <p:cNvSpPr/>
          <p:nvPr/>
        </p:nvSpPr>
        <p:spPr>
          <a:xfrm>
            <a:off x="1181160" y="5085720"/>
            <a:ext cx="704520" cy="288360"/>
          </a:xfrm>
          <a:prstGeom prst="straightConnector1">
            <a:avLst/>
          </a:prstGeom>
          <a:noFill/>
          <a:ln w="50760">
            <a:solidFill>
              <a:srgbClr val="ff0000"/>
            </a:solidFill>
            <a:round/>
            <a:tailEnd len="sm" type="arrow" w="sm"/>
          </a:ln>
        </p:spPr>
      </p:sp>
      <p:sp>
        <p:nvSpPr>
          <p:cNvPr id="768" name="CustomShape 10"/>
          <p:cNvSpPr/>
          <p:nvPr/>
        </p:nvSpPr>
        <p:spPr>
          <a:xfrm flipH="1">
            <a:off x="1885320" y="5085720"/>
            <a:ext cx="704520" cy="2883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69" name="CustomShape 11"/>
          <p:cNvSpPr/>
          <p:nvPr/>
        </p:nvSpPr>
        <p:spPr>
          <a:xfrm flipH="1" rot="16200000">
            <a:off x="696960" y="4794840"/>
            <a:ext cx="2378160" cy="12240"/>
          </a:xfrm>
          <a:prstGeom prst="curvedConnector5">
            <a:avLst>
              <a:gd name="adj1" fmla="val -9612"/>
              <a:gd name="adj2" fmla="val -11354890"/>
              <a:gd name="adj3" fmla="val 115327"/>
            </a:avLst>
          </a:prstGeom>
          <a:noFill/>
          <a:ln w="50760">
            <a:solidFill>
              <a:srgbClr val="ff0000"/>
            </a:solidFill>
            <a:round/>
            <a:tailEnd len="sm" type="arrow" w="sm"/>
          </a:ln>
        </p:spPr>
      </p:sp>
      <p:sp>
        <p:nvSpPr>
          <p:cNvPr id="770" name="CustomShape 12"/>
          <p:cNvSpPr/>
          <p:nvPr/>
        </p:nvSpPr>
        <p:spPr>
          <a:xfrm>
            <a:off x="1181160" y="3224520"/>
            <a:ext cx="698040" cy="38052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71" name="CustomShape 13"/>
          <p:cNvSpPr/>
          <p:nvPr/>
        </p:nvSpPr>
        <p:spPr>
          <a:xfrm flipH="1">
            <a:off x="1249200" y="5983920"/>
            <a:ext cx="636480" cy="5169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72" name="CustomShape 14"/>
          <p:cNvSpPr/>
          <p:nvPr/>
        </p:nvSpPr>
        <p:spPr>
          <a:xfrm>
            <a:off x="6661080" y="3658680"/>
            <a:ext cx="1142640" cy="609120"/>
          </a:xfrm>
          <a:prstGeom prst="rect">
            <a:avLst/>
          </a:prstGeom>
          <a:solidFill>
            <a:srgbClr val="ffffff"/>
          </a:solidFill>
          <a:ln w="25560">
            <a:solidFill>
              <a:srgbClr val="2d2db9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Arial Narrow"/>
              </a:rPr>
              <a:t>C1</a:t>
            </a:r>
            <a:endParaRPr/>
          </a:p>
        </p:txBody>
      </p:sp>
      <p:sp>
        <p:nvSpPr>
          <p:cNvPr id="773" name="CustomShape 15"/>
          <p:cNvSpPr/>
          <p:nvPr/>
        </p:nvSpPr>
        <p:spPr>
          <a:xfrm>
            <a:off x="5956200" y="4529160"/>
            <a:ext cx="1142640" cy="609120"/>
          </a:xfrm>
          <a:prstGeom prst="rect">
            <a:avLst/>
          </a:prstGeom>
          <a:solidFill>
            <a:srgbClr val="ffffff"/>
          </a:solidFill>
          <a:ln w="25560">
            <a:solidFill>
              <a:srgbClr val="2d2db9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Arial Narrow"/>
              </a:rPr>
              <a:t>S1</a:t>
            </a:r>
            <a:endParaRPr/>
          </a:p>
        </p:txBody>
      </p:sp>
      <p:sp>
        <p:nvSpPr>
          <p:cNvPr id="774" name="CustomShape 16"/>
          <p:cNvSpPr/>
          <p:nvPr/>
        </p:nvSpPr>
        <p:spPr>
          <a:xfrm>
            <a:off x="7365960" y="4529160"/>
            <a:ext cx="1142640" cy="609120"/>
          </a:xfrm>
          <a:prstGeom prst="rect">
            <a:avLst/>
          </a:prstGeom>
          <a:solidFill>
            <a:srgbClr val="ffffff"/>
          </a:solidFill>
          <a:ln w="25560">
            <a:solidFill>
              <a:srgbClr val="2d2db9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Arial Narrow"/>
              </a:rPr>
              <a:t>S2</a:t>
            </a:r>
            <a:endParaRPr/>
          </a:p>
        </p:txBody>
      </p:sp>
      <p:sp>
        <p:nvSpPr>
          <p:cNvPr id="775" name="CustomShape 17"/>
          <p:cNvSpPr/>
          <p:nvPr/>
        </p:nvSpPr>
        <p:spPr>
          <a:xfrm>
            <a:off x="6661080" y="5427360"/>
            <a:ext cx="1142640" cy="609120"/>
          </a:xfrm>
          <a:prstGeom prst="rect">
            <a:avLst/>
          </a:prstGeom>
          <a:solidFill>
            <a:srgbClr val="ffffff"/>
          </a:solidFill>
          <a:ln w="25560">
            <a:solidFill>
              <a:srgbClr val="2d2db9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Arial Narrow"/>
              </a:rPr>
              <a:t>C2</a:t>
            </a:r>
            <a:endParaRPr/>
          </a:p>
        </p:txBody>
      </p:sp>
      <p:sp>
        <p:nvSpPr>
          <p:cNvPr id="776" name="CustomShape 18"/>
          <p:cNvSpPr/>
          <p:nvPr/>
        </p:nvSpPr>
        <p:spPr>
          <a:xfrm flipH="1">
            <a:off x="6527160" y="4268160"/>
            <a:ext cx="704520" cy="26064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77" name="CustomShape 19"/>
          <p:cNvSpPr/>
          <p:nvPr/>
        </p:nvSpPr>
        <p:spPr>
          <a:xfrm>
            <a:off x="7232760" y="4268160"/>
            <a:ext cx="704520" cy="26064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78" name="CustomShape 20"/>
          <p:cNvSpPr/>
          <p:nvPr/>
        </p:nvSpPr>
        <p:spPr>
          <a:xfrm>
            <a:off x="6527880" y="5138640"/>
            <a:ext cx="704520" cy="2883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79" name="CustomShape 21"/>
          <p:cNvSpPr/>
          <p:nvPr/>
        </p:nvSpPr>
        <p:spPr>
          <a:xfrm flipH="1">
            <a:off x="7232040" y="5138640"/>
            <a:ext cx="704520" cy="2883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80" name="CustomShape 22"/>
          <p:cNvSpPr/>
          <p:nvPr/>
        </p:nvSpPr>
        <p:spPr>
          <a:xfrm flipH="1" rot="16200000">
            <a:off x="6043680" y="4847760"/>
            <a:ext cx="2378160" cy="12240"/>
          </a:xfrm>
          <a:prstGeom prst="curvedConnector5">
            <a:avLst>
              <a:gd name="adj1" fmla="val -9612"/>
              <a:gd name="adj2" fmla="val -11584669"/>
              <a:gd name="adj3" fmla="val 109612"/>
            </a:avLst>
          </a:prstGeom>
          <a:noFill/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81" name="CustomShape 23"/>
          <p:cNvSpPr/>
          <p:nvPr/>
        </p:nvSpPr>
        <p:spPr>
          <a:xfrm>
            <a:off x="4660920" y="3269880"/>
            <a:ext cx="698040" cy="38052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82" name="CustomShape 24"/>
          <p:cNvSpPr/>
          <p:nvPr/>
        </p:nvSpPr>
        <p:spPr>
          <a:xfrm flipH="1">
            <a:off x="6595920" y="6036840"/>
            <a:ext cx="636480" cy="5169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83" name="CustomShape 25"/>
          <p:cNvSpPr/>
          <p:nvPr/>
        </p:nvSpPr>
        <p:spPr>
          <a:xfrm>
            <a:off x="4746600" y="3664800"/>
            <a:ext cx="1142640" cy="609120"/>
          </a:xfrm>
          <a:prstGeom prst="rect">
            <a:avLst/>
          </a:prstGeom>
          <a:solidFill>
            <a:srgbClr val="ffffff"/>
          </a:solidFill>
          <a:ln w="25560">
            <a:solidFill>
              <a:srgbClr val="2d2db9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Arial Narrow"/>
              </a:rPr>
              <a:t>C1&amp;C2</a:t>
            </a:r>
            <a:endParaRPr/>
          </a:p>
        </p:txBody>
      </p:sp>
      <p:sp>
        <p:nvSpPr>
          <p:cNvPr id="784" name="CustomShape 26"/>
          <p:cNvSpPr/>
          <p:nvPr/>
        </p:nvSpPr>
        <p:spPr>
          <a:xfrm>
            <a:off x="4746600" y="5148720"/>
            <a:ext cx="1142640" cy="609120"/>
          </a:xfrm>
          <a:prstGeom prst="rect">
            <a:avLst/>
          </a:prstGeom>
          <a:solidFill>
            <a:srgbClr val="ffffff"/>
          </a:solidFill>
          <a:ln w="25560">
            <a:solidFill>
              <a:srgbClr val="2d2db9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Arial Narrow"/>
              </a:rPr>
              <a:t>S1’</a:t>
            </a:r>
            <a:endParaRPr/>
          </a:p>
        </p:txBody>
      </p:sp>
      <p:sp>
        <p:nvSpPr>
          <p:cNvPr id="785" name="CustomShape 27"/>
          <p:cNvSpPr/>
          <p:nvPr/>
        </p:nvSpPr>
        <p:spPr>
          <a:xfrm>
            <a:off x="5318280" y="4274640"/>
            <a:ext cx="360" cy="873720"/>
          </a:xfrm>
          <a:prstGeom prst="straightConnector1">
            <a:avLst/>
          </a:prstGeom>
          <a:noFill/>
          <a:ln w="50760">
            <a:solidFill>
              <a:srgbClr val="ff0000"/>
            </a:solidFill>
            <a:round/>
            <a:tailEnd len="sm" type="arrow" w="sm"/>
          </a:ln>
        </p:spPr>
      </p:sp>
      <p:sp>
        <p:nvSpPr>
          <p:cNvPr id="786" name="CustomShape 28"/>
          <p:cNvSpPr/>
          <p:nvPr/>
        </p:nvSpPr>
        <p:spPr>
          <a:xfrm flipH="1" rot="16200000">
            <a:off x="4271760" y="4711680"/>
            <a:ext cx="2093040" cy="12240"/>
          </a:xfrm>
          <a:prstGeom prst="curvedConnector5">
            <a:avLst>
              <a:gd name="adj1" fmla="val -10920"/>
              <a:gd name="adj2" fmla="val 6300000"/>
              <a:gd name="adj3" fmla="val 114462"/>
            </a:avLst>
          </a:prstGeom>
          <a:noFill/>
          <a:ln w="50760">
            <a:solidFill>
              <a:srgbClr val="ff0000"/>
            </a:solidFill>
            <a:round/>
            <a:tailEnd len="sm" type="arrow" w="sm"/>
          </a:ln>
        </p:spPr>
      </p:sp>
      <p:sp>
        <p:nvSpPr>
          <p:cNvPr id="787" name="CustomShape 29"/>
          <p:cNvSpPr/>
          <p:nvPr/>
        </p:nvSpPr>
        <p:spPr>
          <a:xfrm>
            <a:off x="5320800" y="3275280"/>
            <a:ext cx="1906200" cy="11203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88" name="CustomShape 30"/>
          <p:cNvSpPr/>
          <p:nvPr/>
        </p:nvSpPr>
        <p:spPr>
          <a:xfrm>
            <a:off x="3449520" y="4464720"/>
            <a:ext cx="914040" cy="703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25560">
            <a:solidFill>
              <a:srgbClr val="009671"/>
            </a:solidFill>
            <a:round/>
          </a:ln>
        </p:spPr>
      </p:sp>
    </p:spTree>
  </p:cSld>
  <p:timing>
    <p:tnLst>
      <p:par>
        <p:cTn id="453" dur="indefinite" restart="never" nodeType="tmRoot">
          <p:childTnLst>
            <p:seq>
              <p:cTn id="4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Current status</a:t>
            </a:r>
            <a:endParaRPr/>
          </a:p>
        </p:txBody>
      </p:sp>
      <p:sp>
        <p:nvSpPr>
          <p:cNvPr id="790" name="TextShape 2"/>
          <p:cNvSpPr txBox="1"/>
          <p:nvPr/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Can identify hot paths in loops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Can extract those hot paths and optimize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Ongoing: modifying LLVM vectorizers to handle the resulting loops</a:t>
            </a:r>
            <a:endParaRPr/>
          </a:p>
        </p:txBody>
      </p:sp>
    </p:spTree>
  </p:cSld>
  <p:timing>
    <p:tnLst>
      <p:par>
        <p:cTn id="455" dur="indefinite" restart="never" nodeType="tmRoot">
          <p:childTnLst>
            <p:seq>
              <p:cTn id="4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TextShape 1"/>
          <p:cNvSpPr txBox="1"/>
          <p:nvPr/>
        </p:nvSpPr>
        <p:spPr>
          <a:xfrm>
            <a:off x="380880" y="471960"/>
            <a:ext cx="8381520" cy="476172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 Narrow"/>
                <a:ea typeface="ＭＳ Ｐゴシック"/>
              </a:rPr>
              <a:t>Verified Code Generation</a:t>
            </a:r>
            <a:endParaRPr/>
          </a:p>
        </p:txBody>
      </p:sp>
      <p:sp>
        <p:nvSpPr>
          <p:cNvPr id="792" name="CustomShape 2"/>
          <p:cNvSpPr/>
          <p:nvPr/>
        </p:nvSpPr>
        <p:spPr>
          <a:xfrm>
            <a:off x="390600" y="3800160"/>
            <a:ext cx="8221680" cy="588600"/>
          </a:xfrm>
          <a:prstGeom prst="rect">
            <a:avLst/>
          </a:prstGeom>
          <a:noFill/>
          <a:ln w="9360"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i="1" lang="en-US" sz="3200">
                <a:solidFill>
                  <a:srgbClr val="000000"/>
                </a:solidFill>
                <a:latin typeface="Arial Narrow"/>
                <a:ea typeface="ＭＳ Ｐゴシック"/>
              </a:rPr>
              <a:t>Led by: Theodoros Kasampalis</a:t>
            </a:r>
            <a:endParaRPr/>
          </a:p>
        </p:txBody>
      </p:sp>
    </p:spTree>
  </p:cSld>
  <p:timing>
    <p:tnLst>
      <p:par>
        <p:cTn id="457" dur="indefinite" restart="never" nodeType="tmRoot">
          <p:childTnLst>
            <p:seq>
              <p:cTn id="4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Verified Back-end</a:t>
            </a:r>
            <a:endParaRPr/>
          </a:p>
        </p:txBody>
      </p:sp>
      <p:sp>
        <p:nvSpPr>
          <p:cNvPr id="794" name="TextShape 2"/>
          <p:cNvSpPr txBox="1"/>
          <p:nvPr/>
        </p:nvSpPr>
        <p:spPr>
          <a:xfrm>
            <a:off x="380880" y="1143000"/>
            <a:ext cx="8381520" cy="2554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Goal: High level of trust in VISC code generator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formally certifiable native code generation in VISC back-end (LLVM IR to x86-64)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Motivation: </a:t>
            </a:r>
            <a:r>
              <a:rPr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We want to ship code as LLVM bitcode </a:t>
            </a:r>
            <a:r>
              <a:rPr i="1" lang="en-US" sz="2800">
                <a:solidFill>
                  <a:srgbClr val="ff0000"/>
                </a:solidFill>
                <a:latin typeface="Arial Narrow"/>
                <a:ea typeface="ＭＳ Ｐゴシック"/>
              </a:rPr>
              <a:t>but users do not trust the back-end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795" name="Table 3"/>
          <p:cNvGraphicFramePr/>
          <p:nvPr/>
        </p:nvGraphicFramePr>
        <p:xfrm>
          <a:off x="380880" y="3846240"/>
          <a:ext cx="3993840" cy="2897280"/>
        </p:xfrm>
        <a:graphic>
          <a:graphicData uri="http://schemas.openxmlformats.org/drawingml/2006/table">
            <a:tbl>
              <a:tblPr/>
              <a:tblGrid>
                <a:gridCol w="3993840"/>
              </a:tblGrid>
              <a:tr h="503640">
                <a:tc>
                  <a:txBody>
                    <a:bodyPr lIns="68400" rIns="68400" tIns="34200" bIns="34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Arial Narrow"/>
                        </a:rPr>
                        <a:t>Benefits of VISC</a:t>
                      </a:r>
                      <a:endParaRPr/>
                    </a:p>
                  </a:txBody>
                  <a:tcPr/>
                </a:tc>
              </a:tr>
              <a:tr h="806400">
                <a:tc>
                  <a:txBody>
                    <a:bodyPr lIns="68400" rIns="6840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Portability</a:t>
                      </a:r>
                      <a:endParaRPr/>
                    </a:p>
                  </a:txBody>
                  <a:tcPr/>
                </a:tc>
              </a:tr>
              <a:tr h="806400">
                <a:tc>
                  <a:txBody>
                    <a:bodyPr lIns="68400" rIns="6840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Performance</a:t>
                      </a:r>
                      <a:endParaRPr/>
                    </a:p>
                  </a:txBody>
                  <a:tcPr/>
                </a:tc>
              </a:tr>
              <a:tr h="780840">
                <a:tc>
                  <a:txBody>
                    <a:bodyPr lIns="68400" rIns="6840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Security guarantees through sophisticated analyses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96" name="Table 4"/>
          <p:cNvGraphicFramePr/>
          <p:nvPr/>
        </p:nvGraphicFramePr>
        <p:xfrm>
          <a:off x="4768920" y="3850200"/>
          <a:ext cx="3993840" cy="2098080"/>
        </p:xfrm>
        <a:graphic>
          <a:graphicData uri="http://schemas.openxmlformats.org/drawingml/2006/table">
            <a:tbl>
              <a:tblPr/>
              <a:tblGrid>
                <a:gridCol w="3993840"/>
              </a:tblGrid>
              <a:tr h="505440">
                <a:tc>
                  <a:txBody>
                    <a:bodyPr lIns="68400" rIns="68400" tIns="34200" bIns="34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Arial Narrow"/>
                        </a:rPr>
                        <a:t>Why not trust the back ends?</a:t>
                      </a:r>
                      <a:endParaRPr/>
                    </a:p>
                  </a:txBody>
                  <a:tcPr/>
                </a:tc>
              </a:tr>
              <a:tr h="809280">
                <a:tc>
                  <a:txBody>
                    <a:bodyPr lIns="68400" rIns="6840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Back-end bugs</a:t>
                      </a:r>
                      <a:endParaRPr/>
                    </a:p>
                  </a:txBody>
                  <a:tcPr/>
                </a:tc>
              </a:tr>
              <a:tr h="783360">
                <a:tc>
                  <a:txBody>
                    <a:bodyPr lIns="68400" rIns="6840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 Narrow"/>
                        </a:rPr>
                        <a:t>Undefined and implementation-defined behaviors in applications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459" dur="indefinite" restart="never" nodeType="tmRoot">
          <p:childTnLst>
            <p:seq>
              <p:cTn id="4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Undefined Behaviors and Security</a:t>
            </a:r>
            <a:endParaRPr/>
          </a:p>
        </p:txBody>
      </p:sp>
      <p:sp>
        <p:nvSpPr>
          <p:cNvPr id="798" name="TextShape 2"/>
          <p:cNvSpPr txBox="1"/>
          <p:nvPr/>
        </p:nvSpPr>
        <p:spPr>
          <a:xfrm>
            <a:off x="380880" y="1143000"/>
            <a:ext cx="8381520" cy="4974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Undefined behaviors expose unexpected vulnerabilities because of compiler choices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Google NaCl/x86: Integer overflow 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	</a:t>
            </a: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	</a:t>
            </a:r>
            <a:r>
              <a:rPr lang="en-US" sz="2400">
                <a:solidFill>
                  <a:srgbClr val="000000"/>
                </a:solidFill>
                <a:latin typeface="Wingdings"/>
                <a:ea typeface="ＭＳ Ｐゴシック"/>
              </a:rPr>
              <a:t></a:t>
            </a: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alignment enforcement compiles to no op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Linux kernel: Null pointer dereference 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rial Narrow"/>
                <a:ea typeface="ＭＳ Ｐゴシック"/>
              </a:rPr>
              <a:t>	</a:t>
            </a:r>
            <a:r>
              <a:rPr lang="en-US" sz="2200">
                <a:solidFill>
                  <a:srgbClr val="000000"/>
                </a:solidFill>
                <a:latin typeface="Wingdings"/>
                <a:ea typeface="ＭＳ Ｐゴシック"/>
              </a:rPr>
              <a:t></a:t>
            </a:r>
            <a:r>
              <a:rPr lang="en-US" sz="2200">
                <a:solidFill>
                  <a:srgbClr val="000000"/>
                </a:solidFill>
                <a:latin typeface="Arial Narrow"/>
                <a:ea typeface="ＭＳ Ｐゴシック"/>
              </a:rPr>
              <a:t> </a:t>
            </a:r>
            <a:r>
              <a:rPr lang="en-US" sz="2200">
                <a:solidFill>
                  <a:srgbClr val="000000"/>
                </a:solidFill>
                <a:latin typeface="Arial Narrow"/>
                <a:ea typeface="ＭＳ Ｐゴシック"/>
              </a:rPr>
              <a:t>null check gets removed by compiler</a:t>
            </a:r>
            <a:endParaRPr/>
          </a:p>
        </p:txBody>
      </p:sp>
      <p:sp>
        <p:nvSpPr>
          <p:cNvPr id="799" name="CustomShape 3"/>
          <p:cNvSpPr/>
          <p:nvPr/>
        </p:nvSpPr>
        <p:spPr>
          <a:xfrm>
            <a:off x="1121400" y="4619520"/>
            <a:ext cx="6900480" cy="943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2800">
                <a:solidFill>
                  <a:srgbClr val="ff0000"/>
                </a:solidFill>
                <a:latin typeface="Arial Narrow"/>
              </a:rPr>
              <a:t>Fundamental problem: </a:t>
            </a:r>
            <a:r>
              <a:rPr i="1" lang="en-US" sz="2800">
                <a:solidFill>
                  <a:srgbClr val="000000"/>
                </a:solidFill>
                <a:latin typeface="Arial Narrow"/>
              </a:rPr>
              <a:t>Compilers may produce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Arial Narrow"/>
              </a:rPr>
              <a:t>arbitrary (different) output for undefined source code</a:t>
            </a:r>
            <a:endParaRPr/>
          </a:p>
        </p:txBody>
      </p:sp>
    </p:spTree>
  </p:cSld>
  <p:timing>
    <p:tnLst>
      <p:par>
        <p:cTn id="461" dur="indefinite" restart="never" nodeType="tmRoot">
          <p:childTnLst>
            <p:seq>
              <p:cTn id="4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Proposed Solution: Translation Validation</a:t>
            </a:r>
            <a:endParaRPr/>
          </a:p>
        </p:txBody>
      </p:sp>
      <p:sp>
        <p:nvSpPr>
          <p:cNvPr id="801" name="TextShape 2"/>
          <p:cNvSpPr txBox="1"/>
          <p:nvPr/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i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Translation Validation</a:t>
            </a:r>
            <a:r>
              <a:rPr b="1" lang="en-US" sz="2400" baseline="30000">
                <a:solidFill>
                  <a:srgbClr val="000000"/>
                </a:solidFill>
                <a:latin typeface="Arial Narrow"/>
                <a:ea typeface="ＭＳ Ｐゴシック"/>
              </a:rPr>
              <a:t>❡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(TV) for code generator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Each translation result verified to correctly implement the input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Alternative to full formal verification of the back end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Applied to </a:t>
            </a:r>
            <a:r>
              <a:rPr b="1" i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existing production-quality compilers (LLVM)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No need to re-write a code generator: </a:t>
            </a:r>
            <a:r>
              <a:rPr i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treat as a black box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TV system and code generator maintained separately by experts</a:t>
            </a:r>
            <a:endParaRPr/>
          </a:p>
          <a:p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Use </a:t>
            </a:r>
            <a:r>
              <a:rPr b="1" i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K Framework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to define input and output semantics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Executable semantics with symbolic execution support</a:t>
            </a:r>
            <a:endParaRPr/>
          </a:p>
        </p:txBody>
      </p:sp>
      <p:sp>
        <p:nvSpPr>
          <p:cNvPr id="802" name="CustomShape 3"/>
          <p:cNvSpPr/>
          <p:nvPr/>
        </p:nvSpPr>
        <p:spPr>
          <a:xfrm>
            <a:off x="628560" y="6101280"/>
            <a:ext cx="78865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baseline="30000">
                <a:solidFill>
                  <a:srgbClr val="000000"/>
                </a:solidFill>
                <a:latin typeface="Arial Narrow"/>
              </a:rPr>
              <a:t>❡</a:t>
            </a:r>
            <a:r>
              <a:rPr i="1" lang="en-US" sz="2000">
                <a:solidFill>
                  <a:srgbClr val="000000"/>
                </a:solidFill>
                <a:latin typeface="Arial Narrow"/>
              </a:rPr>
              <a:t>Pnueli, Siegel, and Singerman. 1998. Translation Validation. TACAS '98.</a:t>
            </a:r>
            <a:endParaRPr/>
          </a:p>
        </p:txBody>
      </p:sp>
    </p:spTree>
  </p:cSld>
  <p:timing>
    <p:tnLst>
      <p:par>
        <p:cTn id="463" dur="indefinite" restart="never" nodeType="tmRoot">
          <p:childTnLst>
            <p:seq>
              <p:cTn id="4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State of the Art</a:t>
            </a:r>
            <a:endParaRPr/>
          </a:p>
        </p:txBody>
      </p:sp>
      <p:sp>
        <p:nvSpPr>
          <p:cNvPr id="804" name="TextShape 2"/>
          <p:cNvSpPr txBox="1"/>
          <p:nvPr/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Today: TV assumes common language for input, output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e.g. Necula, Tate's equality saturation, LLVM-MD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Not sufficient for code gen, e.g,. LLVM to x86-64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Formally verified compilers (e.g. CompCert)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Developed from scratch along with extensive proof assistance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No guarantees in presence of undefined behaviors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Testing-focused approaches, e.g. CSmith, Orion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do not guarantee absence of bugs</a:t>
            </a:r>
            <a:endParaRPr/>
          </a:p>
        </p:txBody>
      </p:sp>
    </p:spTree>
  </p:cSld>
  <p:timing>
    <p:tnLst>
      <p:par>
        <p:cTn id="465" dur="indefinite" restart="never" nodeType="tmRoot">
          <p:childTnLst>
            <p:seq>
              <p:cTn id="4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Line 1"/>
          <p:cNvSpPr/>
          <p:nvPr/>
        </p:nvSpPr>
        <p:spPr>
          <a:xfrm flipV="1">
            <a:off x="380880" y="1085760"/>
            <a:ext cx="7902360" cy="3571920"/>
          </a:xfrm>
          <a:prstGeom prst="line">
            <a:avLst/>
          </a:prstGeom>
          <a:ln cap="rnd" w="38160">
            <a:solidFill>
              <a:srgbClr val="000000"/>
            </a:solidFill>
            <a:custDash>
              <a:ds d="424000" sp="318000"/>
            </a:custDash>
            <a:round/>
          </a:ln>
        </p:spPr>
      </p:sp>
      <p:sp>
        <p:nvSpPr>
          <p:cNvPr id="326" name="CustomShape 2"/>
          <p:cNvSpPr/>
          <p:nvPr/>
        </p:nvSpPr>
        <p:spPr>
          <a:xfrm>
            <a:off x="6146640" y="955800"/>
            <a:ext cx="1388160" cy="821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7f7f7f"/>
                </a:solidFill>
                <a:latin typeface="Arial Narrow"/>
              </a:rPr>
              <a:t>Developer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7f7f7f"/>
                </a:solidFill>
                <a:latin typeface="Arial Narrow"/>
              </a:rPr>
              <a:t>site</a:t>
            </a:r>
            <a:endParaRPr/>
          </a:p>
        </p:txBody>
      </p:sp>
      <p:sp>
        <p:nvSpPr>
          <p:cNvPr id="327" name="CustomShape 3"/>
          <p:cNvSpPr/>
          <p:nvPr/>
        </p:nvSpPr>
        <p:spPr>
          <a:xfrm>
            <a:off x="7835760" y="1224000"/>
            <a:ext cx="735840" cy="821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i="1" lang="en-US" sz="2400">
                <a:solidFill>
                  <a:srgbClr val="7f7f7f"/>
                </a:solidFill>
                <a:latin typeface="Arial Narrow"/>
              </a:rPr>
              <a:t>User</a:t>
            </a:r>
            <a:endParaRPr/>
          </a:p>
          <a:p>
            <a:pPr algn="r">
              <a:lnSpc>
                <a:spcPct val="100000"/>
              </a:lnSpc>
            </a:pPr>
            <a:r>
              <a:rPr b="1" i="1" lang="en-US" sz="2400">
                <a:solidFill>
                  <a:srgbClr val="7f7f7f"/>
                </a:solidFill>
                <a:latin typeface="Arial Narrow"/>
              </a:rPr>
              <a:t>site</a:t>
            </a:r>
            <a:endParaRPr/>
          </a:p>
        </p:txBody>
      </p:sp>
      <p:sp>
        <p:nvSpPr>
          <p:cNvPr id="328" name="TextShape 4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Historical VISC Systems: Transmeta</a:t>
            </a:r>
            <a:endParaRPr/>
          </a:p>
        </p:txBody>
      </p:sp>
      <p:sp>
        <p:nvSpPr>
          <p:cNvPr id="329" name="CustomShape 5"/>
          <p:cNvSpPr/>
          <p:nvPr/>
        </p:nvSpPr>
        <p:spPr>
          <a:xfrm>
            <a:off x="1512720" y="1201680"/>
            <a:ext cx="1253880" cy="41868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Compiler 1</a:t>
            </a:r>
            <a:endParaRPr/>
          </a:p>
        </p:txBody>
      </p:sp>
      <p:sp>
        <p:nvSpPr>
          <p:cNvPr id="330" name="CustomShape 6"/>
          <p:cNvSpPr/>
          <p:nvPr/>
        </p:nvSpPr>
        <p:spPr>
          <a:xfrm>
            <a:off x="1511280" y="2706480"/>
            <a:ext cx="1255320" cy="38052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Compiler N</a:t>
            </a:r>
            <a:endParaRPr/>
          </a:p>
        </p:txBody>
      </p:sp>
      <p:sp>
        <p:nvSpPr>
          <p:cNvPr id="331" name="Line 7"/>
          <p:cNvSpPr/>
          <p:nvPr/>
        </p:nvSpPr>
        <p:spPr>
          <a:xfrm>
            <a:off x="1128600" y="-394920"/>
            <a:ext cx="39528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32" name="CustomShape 8"/>
          <p:cNvSpPr/>
          <p:nvPr/>
        </p:nvSpPr>
        <p:spPr>
          <a:xfrm>
            <a:off x="497160" y="-395280"/>
            <a:ext cx="621360" cy="699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PL/1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333" name="CustomShape 9"/>
          <p:cNvSpPr/>
          <p:nvPr/>
        </p:nvSpPr>
        <p:spPr>
          <a:xfrm>
            <a:off x="2766960" y="2896920"/>
            <a:ext cx="1036440" cy="15480"/>
          </a:xfrm>
          <a:prstGeom prst="straightConnector1">
            <a:avLst/>
          </a:prstGeom>
          <a:noFill/>
          <a:ln w="2844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334" name="CustomShape 10"/>
          <p:cNvSpPr/>
          <p:nvPr/>
        </p:nvSpPr>
        <p:spPr>
          <a:xfrm>
            <a:off x="2766960" y="1411200"/>
            <a:ext cx="1036440" cy="360"/>
          </a:xfrm>
          <a:prstGeom prst="straightConnector1">
            <a:avLst/>
          </a:prstGeom>
          <a:noFill/>
          <a:ln w="2844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335" name="CustomShape 11"/>
          <p:cNvSpPr/>
          <p:nvPr/>
        </p:nvSpPr>
        <p:spPr>
          <a:xfrm flipH="1" rot="5400000">
            <a:off x="3192480" y="2022120"/>
            <a:ext cx="2309400" cy="1088280"/>
          </a:xfrm>
          <a:prstGeom prst="bentConnector2">
            <a:avLst/>
          </a:prstGeom>
          <a:noFill/>
          <a:ln w="28440">
            <a:solidFill>
              <a:srgbClr val="0000ff"/>
            </a:solidFill>
            <a:miter/>
            <a:tailEnd len="med" type="triangle" w="med"/>
          </a:ln>
        </p:spPr>
      </p:sp>
      <p:sp>
        <p:nvSpPr>
          <p:cNvPr id="336" name="CustomShape 12"/>
          <p:cNvSpPr/>
          <p:nvPr/>
        </p:nvSpPr>
        <p:spPr>
          <a:xfrm>
            <a:off x="4092480" y="2353680"/>
            <a:ext cx="5318280" cy="82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2400">
                <a:solidFill>
                  <a:srgbClr val="000000"/>
                </a:solidFill>
                <a:latin typeface="Arial Narrow"/>
              </a:rPr>
              <a:t>2000-2009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2400">
                <a:solidFill>
                  <a:srgbClr val="cc3300"/>
                </a:solidFill>
                <a:latin typeface="Arial Narrow"/>
              </a:rPr>
              <a:t>Transmeta x86-compatible processors</a:t>
            </a:r>
            <a:endParaRPr/>
          </a:p>
        </p:txBody>
      </p:sp>
      <p:sp>
        <p:nvSpPr>
          <p:cNvPr id="337" name="CustomShape 13"/>
          <p:cNvSpPr/>
          <p:nvPr/>
        </p:nvSpPr>
        <p:spPr>
          <a:xfrm>
            <a:off x="2395440" y="4213440"/>
            <a:ext cx="133704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x86 ISA</a:t>
            </a:r>
            <a:endParaRPr/>
          </a:p>
        </p:txBody>
      </p:sp>
      <p:sp>
        <p:nvSpPr>
          <p:cNvPr id="338" name="CustomShape 14"/>
          <p:cNvSpPr/>
          <p:nvPr/>
        </p:nvSpPr>
        <p:spPr>
          <a:xfrm>
            <a:off x="7529400" y="4436280"/>
            <a:ext cx="1507680" cy="1226880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miter/>
          </a:ln>
        </p:spPr>
      </p:sp>
      <p:sp>
        <p:nvSpPr>
          <p:cNvPr id="339" name="CustomShape 15"/>
          <p:cNvSpPr/>
          <p:nvPr/>
        </p:nvSpPr>
        <p:spPr>
          <a:xfrm rot="5400000">
            <a:off x="1937520" y="1972080"/>
            <a:ext cx="5202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 Narrow"/>
              </a:rPr>
              <a:t>• • •</a:t>
            </a:r>
            <a:endParaRPr/>
          </a:p>
        </p:txBody>
      </p:sp>
      <p:sp>
        <p:nvSpPr>
          <p:cNvPr id="340" name="CustomShape 16"/>
          <p:cNvSpPr/>
          <p:nvPr/>
        </p:nvSpPr>
        <p:spPr>
          <a:xfrm>
            <a:off x="6476760" y="5546880"/>
            <a:ext cx="108648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669900"/>
                </a:solidFill>
                <a:latin typeface="Arial Narrow"/>
              </a:rPr>
              <a:t>End-user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669900"/>
                </a:solidFill>
                <a:latin typeface="Arial Narrow"/>
              </a:rPr>
              <a:t>profiles</a:t>
            </a:r>
            <a:endParaRPr/>
          </a:p>
        </p:txBody>
      </p:sp>
      <p:sp>
        <p:nvSpPr>
          <p:cNvPr id="341" name="CustomShape 17"/>
          <p:cNvSpPr/>
          <p:nvPr/>
        </p:nvSpPr>
        <p:spPr>
          <a:xfrm>
            <a:off x="4892760" y="3363120"/>
            <a:ext cx="1739520" cy="715680"/>
          </a:xfrm>
          <a:prstGeom prst="ellipse">
            <a:avLst/>
          </a:prstGeom>
          <a:solidFill>
            <a:srgbClr val="ffcc99"/>
          </a:solidFill>
          <a:ln w="28440">
            <a:solidFill>
              <a:srgbClr val="ffcc66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JIT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Code-gen</a:t>
            </a:r>
            <a:endParaRPr/>
          </a:p>
        </p:txBody>
      </p:sp>
      <p:sp>
        <p:nvSpPr>
          <p:cNvPr id="342" name="CustomShape 18"/>
          <p:cNvSpPr/>
          <p:nvPr/>
        </p:nvSpPr>
        <p:spPr>
          <a:xfrm>
            <a:off x="6377760" y="3974040"/>
            <a:ext cx="1151280" cy="650520"/>
          </a:xfrm>
          <a:prstGeom prst="straightConnector1">
            <a:avLst/>
          </a:prstGeom>
          <a:noFill/>
          <a:ln w="284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343" name="CustomShape 19"/>
          <p:cNvSpPr/>
          <p:nvPr/>
        </p:nvSpPr>
        <p:spPr>
          <a:xfrm>
            <a:off x="6531120" y="5049720"/>
            <a:ext cx="998280" cy="360"/>
          </a:xfrm>
          <a:prstGeom prst="straightConnector1">
            <a:avLst/>
          </a:prstGeom>
          <a:noFill/>
          <a:ln w="28440">
            <a:solidFill>
              <a:srgbClr val="669900"/>
            </a:solidFill>
            <a:round/>
            <a:headEnd len="med" type="triangle" w="med"/>
          </a:ln>
        </p:spPr>
      </p:sp>
      <p:sp>
        <p:nvSpPr>
          <p:cNvPr id="344" name="CustomShape 20"/>
          <p:cNvSpPr/>
          <p:nvPr/>
        </p:nvSpPr>
        <p:spPr>
          <a:xfrm>
            <a:off x="4994280" y="4466520"/>
            <a:ext cx="1536480" cy="1166400"/>
          </a:xfrm>
          <a:prstGeom prst="ellipse">
            <a:avLst/>
          </a:prstGeom>
          <a:solidFill>
            <a:srgbClr val="ffcc99"/>
          </a:solidFill>
          <a:ln w="9360">
            <a:solidFill>
              <a:srgbClr val="9900cc"/>
            </a:solidFill>
            <a:round/>
          </a:ln>
        </p:spPr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Runtime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Optimizer</a:t>
            </a:r>
            <a:endParaRPr/>
          </a:p>
        </p:txBody>
      </p:sp>
      <p:sp>
        <p:nvSpPr>
          <p:cNvPr id="345" name="CustomShape 21"/>
          <p:cNvSpPr/>
          <p:nvPr/>
        </p:nvSpPr>
        <p:spPr>
          <a:xfrm flipV="1">
            <a:off x="5761800" y="4093200"/>
            <a:ext cx="360" cy="372600"/>
          </a:xfrm>
          <a:prstGeom prst="straightConnector1">
            <a:avLst/>
          </a:prstGeom>
          <a:noFill/>
          <a:ln w="2844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346" name="CustomShape 22"/>
          <p:cNvSpPr/>
          <p:nvPr/>
        </p:nvSpPr>
        <p:spPr>
          <a:xfrm flipH="1" rot="5400000">
            <a:off x="3734640" y="3790440"/>
            <a:ext cx="1328400" cy="1190160"/>
          </a:xfrm>
          <a:prstGeom prst="bentConnector2">
            <a:avLst/>
          </a:prstGeom>
          <a:noFill/>
          <a:ln w="28440">
            <a:solidFill>
              <a:srgbClr val="0000ff"/>
            </a:solidFill>
            <a:round/>
            <a:tailEnd len="med" type="arrow" w="med"/>
          </a:ln>
        </p:spPr>
      </p:sp>
      <p:sp>
        <p:nvSpPr>
          <p:cNvPr id="347" name="CustomShape 23"/>
          <p:cNvSpPr/>
          <p:nvPr/>
        </p:nvSpPr>
        <p:spPr>
          <a:xfrm>
            <a:off x="6868440" y="3594600"/>
            <a:ext cx="1769040" cy="700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cc0000"/>
                </a:solidFill>
                <a:latin typeface="Arial Narrow"/>
              </a:rPr>
              <a:t>Co-designed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cc0000"/>
                </a:solidFill>
                <a:latin typeface="Arial Narrow"/>
              </a:rPr>
              <a:t>VLIW processor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Google NaCl/x86 Issue 245 (1/13/2010)</a:t>
            </a:r>
            <a:endParaRPr/>
          </a:p>
        </p:txBody>
      </p:sp>
      <p:sp>
        <p:nvSpPr>
          <p:cNvPr id="806" name="TextShape 2"/>
          <p:cNvSpPr txBox="1"/>
          <p:nvPr/>
        </p:nvSpPr>
        <p:spPr>
          <a:xfrm>
            <a:off x="380880" y="1143000"/>
            <a:ext cx="853056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Ret addresses from untrusted code must be enforced to be 32-byte aligned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Orginal </a:t>
            </a:r>
            <a:r>
              <a:rPr i="1" lang="en-US" sz="2400" u="sng">
                <a:solidFill>
                  <a:srgbClr val="000000"/>
                </a:solidFill>
                <a:latin typeface="Arial Narrow"/>
                <a:ea typeface="ＭＳ Ｐゴシック"/>
              </a:rPr>
              <a:t>correct</a:t>
            </a: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 code (</a:t>
            </a:r>
            <a:r>
              <a:rPr lang="en-US">
                <a:solidFill>
                  <a:srgbClr val="000000"/>
                </a:solidFill>
                <a:latin typeface="Courier New"/>
                <a:ea typeface="ＭＳ Ｐゴシック"/>
              </a:rPr>
              <a:t>nap-&gt;align_boundary</a:t>
            </a: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 is </a:t>
            </a:r>
            <a:r>
              <a:rPr lang="en-US">
                <a:solidFill>
                  <a:srgbClr val="000000"/>
                </a:solidFill>
                <a:latin typeface="Courier New"/>
                <a:ea typeface="ＭＳ Ｐゴシック"/>
              </a:rPr>
              <a:t>32</a:t>
            </a: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):</a:t>
            </a:r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Bug after change to (forgot to change </a:t>
            </a:r>
            <a:r>
              <a:rPr lang="en-US">
                <a:solidFill>
                  <a:srgbClr val="000000"/>
                </a:solidFill>
                <a:latin typeface="Courier New"/>
                <a:ea typeface="ＭＳ Ｐゴシック"/>
              </a:rPr>
              <a:t>nap-&gt;align_boundary</a:t>
            </a: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 to 5):</a:t>
            </a:r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gcc compiles </a:t>
            </a:r>
            <a:r>
              <a:rPr lang="en-US">
                <a:solidFill>
                  <a:srgbClr val="000000"/>
                </a:solidFill>
                <a:latin typeface="Courier New"/>
                <a:ea typeface="ＭＳ Ｐゴシック"/>
              </a:rPr>
              <a:t>1 &lt;&lt; 32</a:t>
            </a: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 to </a:t>
            </a:r>
            <a:r>
              <a:rPr lang="en-US">
                <a:solidFill>
                  <a:srgbClr val="000000"/>
                </a:solidFill>
                <a:latin typeface="Courier New"/>
                <a:ea typeface="ＭＳ Ｐゴシック"/>
              </a:rPr>
              <a:t>1</a:t>
            </a: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 hence the whole expr becomes a no-op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07" name="CustomShape 3"/>
          <p:cNvSpPr/>
          <p:nvPr/>
        </p:nvSpPr>
        <p:spPr>
          <a:xfrm>
            <a:off x="722880" y="3070800"/>
            <a:ext cx="8367840" cy="36648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aligned_tramp_ret = tramp_ret &amp; ~(nap-&gt;align_boundary - 1);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</p:txBody>
      </p:sp>
      <p:sp>
        <p:nvSpPr>
          <p:cNvPr id="808" name="CustomShape 4"/>
          <p:cNvSpPr/>
          <p:nvPr/>
        </p:nvSpPr>
        <p:spPr>
          <a:xfrm>
            <a:off x="723960" y="4404960"/>
            <a:ext cx="8413560" cy="36648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return addr &amp; ~(uintptr_t)((1 &lt;&lt; nap-&gt;align_boundary) - 1); </a:t>
            </a:r>
            <a:endParaRPr/>
          </a:p>
        </p:txBody>
      </p:sp>
    </p:spTree>
  </p:cSld>
  <p:timing>
    <p:tnLst>
      <p:par>
        <p:cTn id="467" dur="indefinite" restart="never" nodeType="tmRoot">
          <p:childTnLst>
            <p:seq>
              <p:cTn id="4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Linux Kernel 2.6.30 exploit (7/13/2009)</a:t>
            </a:r>
            <a:endParaRPr/>
          </a:p>
        </p:txBody>
      </p:sp>
      <p:sp>
        <p:nvSpPr>
          <p:cNvPr id="810" name="TextShape 2"/>
          <p:cNvSpPr txBox="1"/>
          <p:nvPr/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Pointer dereference before check for NULL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Check condition either false or function undefined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Hence check is removed by compiler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Attacker that can make page zero accessible can now exploit the rest of this code</a:t>
            </a:r>
            <a:endParaRPr/>
          </a:p>
        </p:txBody>
      </p:sp>
      <p:sp>
        <p:nvSpPr>
          <p:cNvPr id="811" name="CustomShape 3"/>
          <p:cNvSpPr/>
          <p:nvPr/>
        </p:nvSpPr>
        <p:spPr>
          <a:xfrm>
            <a:off x="1038600" y="2161800"/>
            <a:ext cx="4992120" cy="14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ourier New"/>
                <a:ea typeface="ＭＳ Ｐゴシック"/>
              </a:rPr>
              <a:t>struct tun_struct *tun = ...;</a:t>
            </a:r>
            <a:endParaRPr/>
          </a:p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ourier New"/>
                <a:ea typeface="ＭＳ Ｐゴシック"/>
              </a:rPr>
              <a:t>struct sock *sk = tun-&gt;sk;</a:t>
            </a:r>
            <a:endParaRPr/>
          </a:p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ourier New"/>
                <a:ea typeface="ＭＳ Ｐゴシック"/>
              </a:rPr>
              <a:t>if (!tun)</a:t>
            </a:r>
            <a:endParaRPr/>
          </a:p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i="1" lang="en-US">
                <a:solidFill>
                  <a:srgbClr val="000000"/>
                </a:solidFill>
                <a:latin typeface="Courier New"/>
                <a:ea typeface="ＭＳ Ｐゴシック"/>
              </a:rPr>
              <a:t>return POLLERR;</a:t>
            </a:r>
            <a:endParaRPr/>
          </a:p>
          <a:p>
            <a:pPr>
              <a:lnSpc>
                <a:spcPct val="100000"/>
              </a:lnSpc>
            </a:pPr>
            <a:r>
              <a:rPr i="1" lang="en-US">
                <a:solidFill>
                  <a:srgbClr val="262699"/>
                </a:solidFill>
                <a:latin typeface="Courier New"/>
                <a:ea typeface="ＭＳ Ｐゴシック"/>
              </a:rPr>
              <a:t>/* write to address based on tun */</a:t>
            </a:r>
            <a:endParaRPr/>
          </a:p>
        </p:txBody>
      </p:sp>
    </p:spTree>
  </p:cSld>
  <p:timing>
    <p:tnLst>
      <p:par>
        <p:cTn id="469" dur="indefinite" restart="never" nodeType="tmRoot">
          <p:childTnLst>
            <p:seq>
              <p:cTn id="4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CustomShape 1"/>
          <p:cNvSpPr/>
          <p:nvPr/>
        </p:nvSpPr>
        <p:spPr>
          <a:xfrm>
            <a:off x="2851920" y="1816200"/>
            <a:ext cx="3439440" cy="999000"/>
          </a:xfrm>
          <a:prstGeom prst="rect">
            <a:avLst/>
          </a:prstGeom>
          <a:gradFill>
            <a:gsLst>
              <a:gs pos="0">
                <a:srgbClr val="f0fffb"/>
              </a:gs>
              <a:gs pos="100000">
                <a:srgbClr val="75ffdd"/>
              </a:gs>
            </a:gsLst>
            <a:lin ang="5400000"/>
          </a:gradFill>
          <a:ln w="255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500">
                <a:solidFill>
                  <a:srgbClr val="000000"/>
                </a:solidFill>
                <a:latin typeface="Arial Narrow"/>
              </a:rPr>
              <a:t>LLVM Back-end</a:t>
            </a:r>
            <a:endParaRPr/>
          </a:p>
        </p:txBody>
      </p:sp>
      <p:sp>
        <p:nvSpPr>
          <p:cNvPr id="813" name="TextShape 2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Our Approach</a:t>
            </a:r>
            <a:endParaRPr/>
          </a:p>
        </p:txBody>
      </p:sp>
      <p:sp>
        <p:nvSpPr>
          <p:cNvPr id="814" name="CustomShape 3"/>
          <p:cNvSpPr/>
          <p:nvPr/>
        </p:nvSpPr>
        <p:spPr>
          <a:xfrm>
            <a:off x="1356840" y="2039760"/>
            <a:ext cx="1076040" cy="55188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2d2db9"/>
              </a:gs>
            </a:gsLst>
            <a:path path="circle"/>
          </a:gradFill>
          <a:ln w="255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500">
                <a:solidFill>
                  <a:srgbClr val="000000"/>
                </a:solidFill>
                <a:latin typeface="Arial Narrow"/>
              </a:rPr>
              <a:t>LLVM Bitcode</a:t>
            </a:r>
            <a:endParaRPr/>
          </a:p>
        </p:txBody>
      </p:sp>
      <p:sp>
        <p:nvSpPr>
          <p:cNvPr id="815" name="CustomShape 4"/>
          <p:cNvSpPr/>
          <p:nvPr/>
        </p:nvSpPr>
        <p:spPr>
          <a:xfrm>
            <a:off x="6710760" y="2039760"/>
            <a:ext cx="1076040" cy="55188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2d2db9"/>
              </a:gs>
            </a:gsLst>
            <a:path path="circle"/>
          </a:gradFill>
          <a:ln w="255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500">
                <a:solidFill>
                  <a:srgbClr val="000000"/>
                </a:solidFill>
                <a:latin typeface="Arial Narrow"/>
              </a:rPr>
              <a:t>x86-64</a:t>
            </a:r>
            <a:endParaRPr/>
          </a:p>
        </p:txBody>
      </p:sp>
      <p:sp>
        <p:nvSpPr>
          <p:cNvPr id="816" name="CustomShape 5"/>
          <p:cNvSpPr/>
          <p:nvPr/>
        </p:nvSpPr>
        <p:spPr>
          <a:xfrm>
            <a:off x="4033800" y="3179880"/>
            <a:ext cx="1076040" cy="55188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2d2db9"/>
              </a:gs>
            </a:gsLst>
            <a:path path="circle"/>
          </a:gradFill>
          <a:ln w="255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500">
                <a:solidFill>
                  <a:srgbClr val="000000"/>
                </a:solidFill>
                <a:latin typeface="Arial Narrow"/>
              </a:rPr>
              <a:t>Proof Hints</a:t>
            </a:r>
            <a:endParaRPr/>
          </a:p>
        </p:txBody>
      </p:sp>
      <p:sp>
        <p:nvSpPr>
          <p:cNvPr id="817" name="CustomShape 6"/>
          <p:cNvSpPr/>
          <p:nvPr/>
        </p:nvSpPr>
        <p:spPr>
          <a:xfrm>
            <a:off x="2847240" y="4096800"/>
            <a:ext cx="3439440" cy="9892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3333cc"/>
              </a:gs>
            </a:gsLst>
            <a:path path="circle"/>
          </a:gra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500">
                <a:solidFill>
                  <a:srgbClr val="000000"/>
                </a:solidFill>
                <a:latin typeface="Arial Narrow"/>
              </a:rPr>
              <a:t>Translation Validation System</a:t>
            </a:r>
            <a:endParaRPr/>
          </a:p>
        </p:txBody>
      </p:sp>
      <p:sp>
        <p:nvSpPr>
          <p:cNvPr id="818" name="CustomShape 7"/>
          <p:cNvSpPr/>
          <p:nvPr/>
        </p:nvSpPr>
        <p:spPr>
          <a:xfrm>
            <a:off x="3841560" y="5598720"/>
            <a:ext cx="1450800" cy="55188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2d2db9"/>
              </a:gs>
            </a:gsLst>
            <a:path path="circle"/>
          </a:gradFill>
          <a:ln w="255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500">
                <a:solidFill>
                  <a:srgbClr val="000000"/>
                </a:solidFill>
                <a:latin typeface="Arial Narrow"/>
              </a:rPr>
              <a:t>Correctness Proof</a:t>
            </a:r>
            <a:endParaRPr/>
          </a:p>
        </p:txBody>
      </p:sp>
      <p:sp>
        <p:nvSpPr>
          <p:cNvPr id="819" name="CustomShape 8"/>
          <p:cNvSpPr/>
          <p:nvPr/>
        </p:nvSpPr>
        <p:spPr>
          <a:xfrm>
            <a:off x="3298680" y="4613400"/>
            <a:ext cx="1447560" cy="468360"/>
          </a:xfrm>
          <a:prstGeom prst="rect">
            <a:avLst/>
          </a:prstGeom>
          <a:noFill/>
          <a:ln w="255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500">
                <a:solidFill>
                  <a:srgbClr val="000000"/>
                </a:solidFill>
                <a:latin typeface="Arial Narrow"/>
              </a:rPr>
              <a:t>LLVM Semantics (in K)</a:t>
            </a:r>
            <a:endParaRPr/>
          </a:p>
        </p:txBody>
      </p:sp>
      <p:sp>
        <p:nvSpPr>
          <p:cNvPr id="820" name="CustomShape 9"/>
          <p:cNvSpPr/>
          <p:nvPr/>
        </p:nvSpPr>
        <p:spPr>
          <a:xfrm>
            <a:off x="4742640" y="4613400"/>
            <a:ext cx="1536480" cy="468360"/>
          </a:xfrm>
          <a:prstGeom prst="rect">
            <a:avLst/>
          </a:prstGeom>
          <a:noFill/>
          <a:ln w="255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500">
                <a:solidFill>
                  <a:srgbClr val="000000"/>
                </a:solidFill>
                <a:latin typeface="Arial Narrow"/>
              </a:rPr>
              <a:t>x86-64 Semantics (in K)</a:t>
            </a:r>
            <a:endParaRPr/>
          </a:p>
        </p:txBody>
      </p:sp>
      <p:sp>
        <p:nvSpPr>
          <p:cNvPr id="821" name="CustomShape 10"/>
          <p:cNvSpPr/>
          <p:nvPr/>
        </p:nvSpPr>
        <p:spPr>
          <a:xfrm>
            <a:off x="4572000" y="2815560"/>
            <a:ext cx="360" cy="363960"/>
          </a:xfrm>
          <a:prstGeom prst="straightConnector1">
            <a:avLst/>
          </a:prstGeom>
          <a:noFill/>
          <a:ln w="44280">
            <a:solidFill>
              <a:srgbClr val="262699"/>
            </a:solidFill>
            <a:round/>
            <a:tailEnd len="med" type="triangle" w="med"/>
          </a:ln>
        </p:spPr>
      </p:sp>
      <p:sp>
        <p:nvSpPr>
          <p:cNvPr id="822" name="CustomShape 11"/>
          <p:cNvSpPr/>
          <p:nvPr/>
        </p:nvSpPr>
        <p:spPr>
          <a:xfrm>
            <a:off x="4566960" y="5086440"/>
            <a:ext cx="360" cy="512280"/>
          </a:xfrm>
          <a:prstGeom prst="straightConnector1">
            <a:avLst/>
          </a:prstGeom>
          <a:noFill/>
          <a:ln w="44280">
            <a:solidFill>
              <a:srgbClr val="262699"/>
            </a:solidFill>
            <a:round/>
            <a:tailEnd len="med" type="triangle" w="med"/>
          </a:ln>
        </p:spPr>
      </p:sp>
      <p:sp>
        <p:nvSpPr>
          <p:cNvPr id="823" name="CustomShape 12"/>
          <p:cNvSpPr/>
          <p:nvPr/>
        </p:nvSpPr>
        <p:spPr>
          <a:xfrm rot="5400000">
            <a:off x="5768640" y="3110760"/>
            <a:ext cx="1999080" cy="961560"/>
          </a:xfrm>
          <a:prstGeom prst="bentConnector2">
            <a:avLst/>
          </a:prstGeom>
          <a:noFill/>
          <a:ln w="44280">
            <a:solidFill>
              <a:srgbClr val="262699"/>
            </a:solidFill>
            <a:round/>
            <a:tailEnd len="med" type="triangle" w="med"/>
          </a:ln>
        </p:spPr>
      </p:sp>
      <p:sp>
        <p:nvSpPr>
          <p:cNvPr id="824" name="CustomShape 13"/>
          <p:cNvSpPr/>
          <p:nvPr/>
        </p:nvSpPr>
        <p:spPr>
          <a:xfrm flipH="1" rot="5400000">
            <a:off x="1371240" y="3115800"/>
            <a:ext cx="1999080" cy="951840"/>
          </a:xfrm>
          <a:prstGeom prst="bentConnector2">
            <a:avLst/>
          </a:prstGeom>
          <a:noFill/>
          <a:ln w="44280">
            <a:solidFill>
              <a:srgbClr val="262699"/>
            </a:solidFill>
            <a:round/>
            <a:tailEnd len="med" type="triangle" w="med"/>
          </a:ln>
        </p:spPr>
      </p:sp>
      <p:sp>
        <p:nvSpPr>
          <p:cNvPr id="825" name="CustomShape 14"/>
          <p:cNvSpPr/>
          <p:nvPr/>
        </p:nvSpPr>
        <p:spPr>
          <a:xfrm>
            <a:off x="6292080" y="2315880"/>
            <a:ext cx="418320" cy="360"/>
          </a:xfrm>
          <a:prstGeom prst="straightConnector1">
            <a:avLst/>
          </a:prstGeom>
          <a:noFill/>
          <a:ln w="442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26" name="CustomShape 15"/>
          <p:cNvSpPr/>
          <p:nvPr/>
        </p:nvSpPr>
        <p:spPr>
          <a:xfrm>
            <a:off x="2433240" y="2315880"/>
            <a:ext cx="418320" cy="360"/>
          </a:xfrm>
          <a:prstGeom prst="straightConnector1">
            <a:avLst/>
          </a:prstGeom>
          <a:noFill/>
          <a:ln w="442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27" name="CustomShape 16"/>
          <p:cNvSpPr/>
          <p:nvPr/>
        </p:nvSpPr>
        <p:spPr>
          <a:xfrm flipH="1">
            <a:off x="4566240" y="3732120"/>
            <a:ext cx="4680" cy="363960"/>
          </a:xfrm>
          <a:prstGeom prst="straightConnector1">
            <a:avLst/>
          </a:prstGeom>
          <a:noFill/>
          <a:ln w="44280">
            <a:solidFill>
              <a:srgbClr val="262699"/>
            </a:solidFill>
            <a:round/>
            <a:tailEnd len="med" type="triangle" w="med"/>
          </a:ln>
        </p:spPr>
      </p:sp>
      <p:sp>
        <p:nvSpPr>
          <p:cNvPr id="828" name="CustomShape 17"/>
          <p:cNvSpPr/>
          <p:nvPr/>
        </p:nvSpPr>
        <p:spPr>
          <a:xfrm>
            <a:off x="938160" y="2315880"/>
            <a:ext cx="418320" cy="360"/>
          </a:xfrm>
          <a:prstGeom prst="straightConnector1">
            <a:avLst/>
          </a:prstGeom>
          <a:noFill/>
          <a:ln w="442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29" name="CustomShape 18"/>
          <p:cNvSpPr/>
          <p:nvPr/>
        </p:nvSpPr>
        <p:spPr>
          <a:xfrm>
            <a:off x="7787160" y="2315880"/>
            <a:ext cx="418320" cy="360"/>
          </a:xfrm>
          <a:prstGeom prst="straightConnector1">
            <a:avLst/>
          </a:prstGeom>
          <a:noFill/>
          <a:ln w="44280">
            <a:solidFill>
              <a:srgbClr val="000000"/>
            </a:solidFill>
            <a:round/>
            <a:tailEnd len="med" type="triangle" w="med"/>
          </a:ln>
        </p:spPr>
      </p:sp>
    </p:spTree>
  </p:cSld>
  <p:timing>
    <p:tnLst>
      <p:par>
        <p:cTn id="471" dur="indefinite" restart="never" nodeType="tmRoot">
          <p:childTnLst>
            <p:seq>
              <p:cTn id="4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CustomShape 1"/>
          <p:cNvSpPr/>
          <p:nvPr/>
        </p:nvSpPr>
        <p:spPr>
          <a:xfrm>
            <a:off x="2244960" y="2125440"/>
            <a:ext cx="4973760" cy="2507760"/>
          </a:xfrm>
          <a:prstGeom prst="rect">
            <a:avLst/>
          </a:prstGeom>
          <a:gradFill>
            <a:gsLst>
              <a:gs pos="0">
                <a:srgbClr val="f0fffb"/>
              </a:gs>
              <a:gs pos="100000">
                <a:srgbClr val="75ffdd"/>
              </a:gs>
            </a:gsLst>
            <a:lin ang="5400000"/>
          </a:gra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500">
                <a:solidFill>
                  <a:srgbClr val="000000"/>
                </a:solidFill>
                <a:latin typeface="Arial Narrow"/>
              </a:rPr>
              <a:t>LLVM Back-end</a:t>
            </a:r>
            <a:endParaRPr/>
          </a:p>
        </p:txBody>
      </p:sp>
      <p:sp>
        <p:nvSpPr>
          <p:cNvPr id="831" name="TextShape 2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Our Approach</a:t>
            </a:r>
            <a:endParaRPr/>
          </a:p>
        </p:txBody>
      </p:sp>
      <p:sp>
        <p:nvSpPr>
          <p:cNvPr id="832" name="TextShape 3"/>
          <p:cNvSpPr txBox="1"/>
          <p:nvPr/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833" name="CustomShape 4"/>
          <p:cNvSpPr/>
          <p:nvPr/>
        </p:nvSpPr>
        <p:spPr>
          <a:xfrm>
            <a:off x="2383200" y="4046040"/>
            <a:ext cx="1149480" cy="4719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3333cc"/>
              </a:gs>
            </a:gsLst>
            <a:path path="circle"/>
          </a:gradFill>
          <a:ln w="255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500">
                <a:solidFill>
                  <a:srgbClr val="000000"/>
                </a:solidFill>
                <a:latin typeface="Arial Narrow"/>
              </a:rPr>
              <a:t>Sync Point Generator</a:t>
            </a:r>
            <a:endParaRPr/>
          </a:p>
        </p:txBody>
      </p:sp>
      <p:sp>
        <p:nvSpPr>
          <p:cNvPr id="834" name="CustomShape 5"/>
          <p:cNvSpPr/>
          <p:nvPr/>
        </p:nvSpPr>
        <p:spPr>
          <a:xfrm>
            <a:off x="699840" y="2535480"/>
            <a:ext cx="1076040" cy="55188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2d2db9"/>
              </a:gs>
            </a:gsLst>
            <a:path path="circle"/>
          </a:gradFill>
          <a:ln w="255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500">
                <a:solidFill>
                  <a:srgbClr val="000000"/>
                </a:solidFill>
                <a:latin typeface="Arial Narrow"/>
              </a:rPr>
              <a:t>LLVM Bitcode</a:t>
            </a:r>
            <a:endParaRPr/>
          </a:p>
        </p:txBody>
      </p:sp>
      <p:sp>
        <p:nvSpPr>
          <p:cNvPr id="835" name="CustomShape 6"/>
          <p:cNvSpPr/>
          <p:nvPr/>
        </p:nvSpPr>
        <p:spPr>
          <a:xfrm>
            <a:off x="699840" y="3339360"/>
            <a:ext cx="1076040" cy="55188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2d2db9"/>
              </a:gs>
            </a:gsLst>
            <a:path path="circle"/>
          </a:gradFill>
          <a:ln w="255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500">
                <a:solidFill>
                  <a:srgbClr val="000000"/>
                </a:solidFill>
                <a:latin typeface="Arial Narrow"/>
              </a:rPr>
              <a:t>x86-64</a:t>
            </a:r>
            <a:endParaRPr/>
          </a:p>
        </p:txBody>
      </p:sp>
      <p:sp>
        <p:nvSpPr>
          <p:cNvPr id="836" name="CustomShape 7"/>
          <p:cNvSpPr/>
          <p:nvPr/>
        </p:nvSpPr>
        <p:spPr>
          <a:xfrm>
            <a:off x="699840" y="4006080"/>
            <a:ext cx="1076040" cy="55188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2d2db9"/>
              </a:gs>
            </a:gsLst>
            <a:path path="circle"/>
          </a:gradFill>
          <a:ln w="255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500">
                <a:solidFill>
                  <a:srgbClr val="000000"/>
                </a:solidFill>
                <a:latin typeface="Arial Narrow"/>
              </a:rPr>
              <a:t>Sync Points</a:t>
            </a:r>
            <a:endParaRPr/>
          </a:p>
        </p:txBody>
      </p:sp>
      <p:sp>
        <p:nvSpPr>
          <p:cNvPr id="837" name="CustomShape 8"/>
          <p:cNvSpPr/>
          <p:nvPr/>
        </p:nvSpPr>
        <p:spPr>
          <a:xfrm>
            <a:off x="2244960" y="4807080"/>
            <a:ext cx="3439440" cy="9892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3333cc"/>
              </a:gs>
            </a:gsLst>
            <a:path path="circle"/>
          </a:gra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500">
                <a:solidFill>
                  <a:srgbClr val="000000"/>
                </a:solidFill>
                <a:latin typeface="Arial Narrow"/>
              </a:rPr>
              <a:t>Translation Validation System</a:t>
            </a:r>
            <a:endParaRPr/>
          </a:p>
        </p:txBody>
      </p:sp>
      <p:sp>
        <p:nvSpPr>
          <p:cNvPr id="838" name="CustomShape 9"/>
          <p:cNvSpPr/>
          <p:nvPr/>
        </p:nvSpPr>
        <p:spPr>
          <a:xfrm>
            <a:off x="6308640" y="5025960"/>
            <a:ext cx="1450800" cy="55188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2d2db9"/>
              </a:gs>
            </a:gsLst>
            <a:path path="circle"/>
          </a:gradFill>
          <a:ln w="255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500">
                <a:solidFill>
                  <a:srgbClr val="000000"/>
                </a:solidFill>
                <a:latin typeface="Arial Narrow"/>
              </a:rPr>
              <a:t>Correctness Proof</a:t>
            </a:r>
            <a:endParaRPr/>
          </a:p>
        </p:txBody>
      </p:sp>
      <p:sp>
        <p:nvSpPr>
          <p:cNvPr id="839" name="CustomShape 10"/>
          <p:cNvSpPr/>
          <p:nvPr/>
        </p:nvSpPr>
        <p:spPr>
          <a:xfrm>
            <a:off x="2696400" y="5328000"/>
            <a:ext cx="1447560" cy="471960"/>
          </a:xfrm>
          <a:prstGeom prst="rect">
            <a:avLst/>
          </a:prstGeom>
          <a:noFill/>
          <a:ln w="255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500">
                <a:solidFill>
                  <a:srgbClr val="000000"/>
                </a:solidFill>
                <a:latin typeface="Arial Narrow"/>
              </a:rPr>
              <a:t>LLVM Semantics (in K)</a:t>
            </a:r>
            <a:endParaRPr/>
          </a:p>
        </p:txBody>
      </p:sp>
      <p:sp>
        <p:nvSpPr>
          <p:cNvPr id="840" name="CustomShape 11"/>
          <p:cNvSpPr/>
          <p:nvPr/>
        </p:nvSpPr>
        <p:spPr>
          <a:xfrm>
            <a:off x="4140720" y="5328000"/>
            <a:ext cx="1536480" cy="468360"/>
          </a:xfrm>
          <a:prstGeom prst="rect">
            <a:avLst/>
          </a:prstGeom>
          <a:noFill/>
          <a:ln w="255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500">
                <a:solidFill>
                  <a:srgbClr val="000000"/>
                </a:solidFill>
                <a:latin typeface="Arial Narrow"/>
              </a:rPr>
              <a:t>x86-64 Semantics (in K)</a:t>
            </a:r>
            <a:endParaRPr/>
          </a:p>
        </p:txBody>
      </p:sp>
      <p:sp>
        <p:nvSpPr>
          <p:cNvPr id="841" name="CustomShape 12"/>
          <p:cNvSpPr/>
          <p:nvPr/>
        </p:nvSpPr>
        <p:spPr>
          <a:xfrm>
            <a:off x="3533040" y="2815560"/>
            <a:ext cx="2368440" cy="360"/>
          </a:xfrm>
          <a:prstGeom prst="straightConnector1">
            <a:avLst/>
          </a:prstGeom>
          <a:noFill/>
          <a:ln w="442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42" name="CustomShape 13"/>
          <p:cNvSpPr/>
          <p:nvPr/>
        </p:nvSpPr>
        <p:spPr>
          <a:xfrm flipH="1">
            <a:off x="6473880" y="3051720"/>
            <a:ext cx="1800" cy="326160"/>
          </a:xfrm>
          <a:prstGeom prst="straightConnector1">
            <a:avLst/>
          </a:prstGeom>
          <a:noFill/>
          <a:ln w="442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43" name="CustomShape 14"/>
          <p:cNvSpPr/>
          <p:nvPr/>
        </p:nvSpPr>
        <p:spPr>
          <a:xfrm flipH="1">
            <a:off x="5518080" y="3614400"/>
            <a:ext cx="380520" cy="360"/>
          </a:xfrm>
          <a:prstGeom prst="straightConnector1">
            <a:avLst/>
          </a:prstGeom>
          <a:noFill/>
          <a:ln w="442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44" name="CustomShape 15"/>
          <p:cNvSpPr/>
          <p:nvPr/>
        </p:nvSpPr>
        <p:spPr>
          <a:xfrm flipH="1">
            <a:off x="3532320" y="3614400"/>
            <a:ext cx="423000" cy="360"/>
          </a:xfrm>
          <a:prstGeom prst="straightConnector1">
            <a:avLst/>
          </a:prstGeom>
          <a:noFill/>
          <a:ln w="442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45" name="CustomShape 16"/>
          <p:cNvSpPr/>
          <p:nvPr/>
        </p:nvSpPr>
        <p:spPr>
          <a:xfrm flipH="1">
            <a:off x="1776240" y="4282200"/>
            <a:ext cx="606960" cy="360"/>
          </a:xfrm>
          <a:prstGeom prst="straightConnector1">
            <a:avLst/>
          </a:prstGeom>
          <a:noFill/>
          <a:ln w="44280">
            <a:solidFill>
              <a:srgbClr val="262699"/>
            </a:solidFill>
            <a:round/>
            <a:tailEnd len="med" type="triangle" w="med"/>
          </a:ln>
        </p:spPr>
      </p:sp>
      <p:sp>
        <p:nvSpPr>
          <p:cNvPr id="846" name="CustomShape 17"/>
          <p:cNvSpPr/>
          <p:nvPr/>
        </p:nvSpPr>
        <p:spPr>
          <a:xfrm flipV="1">
            <a:off x="5684760" y="5301360"/>
            <a:ext cx="623160" cy="360"/>
          </a:xfrm>
          <a:prstGeom prst="straightConnector1">
            <a:avLst/>
          </a:prstGeom>
          <a:noFill/>
          <a:ln w="44280">
            <a:solidFill>
              <a:srgbClr val="262699"/>
            </a:solidFill>
            <a:round/>
            <a:tailEnd len="med" type="triangle" w="med"/>
          </a:ln>
        </p:spPr>
      </p:sp>
      <p:sp>
        <p:nvSpPr>
          <p:cNvPr id="847" name="CustomShape 18"/>
          <p:cNvSpPr/>
          <p:nvPr/>
        </p:nvSpPr>
        <p:spPr>
          <a:xfrm flipH="1" flipV="1" rot="10800000">
            <a:off x="699840" y="3615840"/>
            <a:ext cx="1545120" cy="1686240"/>
          </a:xfrm>
          <a:prstGeom prst="bentConnector3">
            <a:avLst>
              <a:gd name="adj1" fmla="val -4916"/>
            </a:avLst>
          </a:prstGeom>
          <a:noFill/>
          <a:ln w="44280">
            <a:solidFill>
              <a:srgbClr val="262699"/>
            </a:solidFill>
            <a:round/>
            <a:tailEnd len="med" type="triangle" w="med"/>
          </a:ln>
        </p:spPr>
      </p:sp>
      <p:sp>
        <p:nvSpPr>
          <p:cNvPr id="848" name="CustomShape 19"/>
          <p:cNvSpPr/>
          <p:nvPr/>
        </p:nvSpPr>
        <p:spPr>
          <a:xfrm flipH="1" flipV="1" rot="10800000">
            <a:off x="699840" y="2811960"/>
            <a:ext cx="1545120" cy="2766240"/>
          </a:xfrm>
          <a:prstGeom prst="bentConnector4">
            <a:avLst>
              <a:gd name="adj1" fmla="val -11095"/>
              <a:gd name="adj2" fmla="val 100178"/>
            </a:avLst>
          </a:prstGeom>
          <a:noFill/>
          <a:ln w="44280">
            <a:solidFill>
              <a:srgbClr val="262699"/>
            </a:solidFill>
            <a:round/>
            <a:tailEnd len="med" type="triangle" w="med"/>
          </a:ln>
        </p:spPr>
      </p:sp>
      <p:sp>
        <p:nvSpPr>
          <p:cNvPr id="849" name="CustomShape 20"/>
          <p:cNvSpPr/>
          <p:nvPr/>
        </p:nvSpPr>
        <p:spPr>
          <a:xfrm>
            <a:off x="5902200" y="2579400"/>
            <a:ext cx="1149480" cy="4719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cc99"/>
              </a:gs>
            </a:gsLst>
            <a:path path="circle"/>
          </a:gradFill>
          <a:ln w="255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500">
                <a:solidFill>
                  <a:srgbClr val="000000"/>
                </a:solidFill>
                <a:latin typeface="Arial Narrow"/>
              </a:rPr>
              <a:t>SSA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1500">
                <a:solidFill>
                  <a:srgbClr val="000000"/>
                </a:solidFill>
                <a:latin typeface="Arial Narrow"/>
              </a:rPr>
              <a:t>Optimizations</a:t>
            </a:r>
            <a:endParaRPr/>
          </a:p>
        </p:txBody>
      </p:sp>
      <p:sp>
        <p:nvSpPr>
          <p:cNvPr id="850" name="CustomShape 21"/>
          <p:cNvSpPr/>
          <p:nvPr/>
        </p:nvSpPr>
        <p:spPr>
          <a:xfrm>
            <a:off x="2383200" y="2579400"/>
            <a:ext cx="1149480" cy="4719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cc99"/>
              </a:gs>
            </a:gsLst>
            <a:path path="circle"/>
          </a:gradFill>
          <a:ln w="255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500">
                <a:solidFill>
                  <a:srgbClr val="000000"/>
                </a:solidFill>
                <a:latin typeface="Arial Narrow"/>
              </a:rPr>
              <a:t>Instruction Selection</a:t>
            </a:r>
            <a:endParaRPr/>
          </a:p>
        </p:txBody>
      </p:sp>
      <p:sp>
        <p:nvSpPr>
          <p:cNvPr id="851" name="CustomShape 22"/>
          <p:cNvSpPr/>
          <p:nvPr/>
        </p:nvSpPr>
        <p:spPr>
          <a:xfrm>
            <a:off x="5899680" y="3378240"/>
            <a:ext cx="1149480" cy="4719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cc99"/>
              </a:gs>
            </a:gsLst>
            <a:path path="circle"/>
          </a:gradFill>
          <a:ln w="255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500">
                <a:solidFill>
                  <a:srgbClr val="000000"/>
                </a:solidFill>
                <a:latin typeface="Arial Narrow"/>
              </a:rPr>
              <a:t>Register Allocation</a:t>
            </a:r>
            <a:endParaRPr/>
          </a:p>
        </p:txBody>
      </p:sp>
      <p:sp>
        <p:nvSpPr>
          <p:cNvPr id="852" name="CustomShape 23"/>
          <p:cNvSpPr/>
          <p:nvPr/>
        </p:nvSpPr>
        <p:spPr>
          <a:xfrm>
            <a:off x="3956400" y="3378240"/>
            <a:ext cx="1562040" cy="4719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cc99"/>
              </a:gs>
            </a:gsLst>
            <a:path path="circle"/>
          </a:gradFill>
          <a:ln w="255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500">
                <a:solidFill>
                  <a:srgbClr val="000000"/>
                </a:solidFill>
                <a:latin typeface="Arial Narrow"/>
              </a:rPr>
              <a:t>Prologue/Epilogue Insertion</a:t>
            </a:r>
            <a:endParaRPr/>
          </a:p>
        </p:txBody>
      </p:sp>
      <p:sp>
        <p:nvSpPr>
          <p:cNvPr id="853" name="CustomShape 24"/>
          <p:cNvSpPr/>
          <p:nvPr/>
        </p:nvSpPr>
        <p:spPr>
          <a:xfrm>
            <a:off x="2383200" y="3378240"/>
            <a:ext cx="1149480" cy="4719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cc99"/>
              </a:gs>
            </a:gsLst>
            <a:path path="circle"/>
          </a:gradFill>
          <a:ln w="255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500">
                <a:solidFill>
                  <a:srgbClr val="000000"/>
                </a:solidFill>
                <a:latin typeface="Arial Narrow"/>
              </a:rPr>
              <a:t>post-SSA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1500">
                <a:solidFill>
                  <a:srgbClr val="000000"/>
                </a:solidFill>
                <a:latin typeface="Arial Narrow"/>
              </a:rPr>
              <a:t>Optimizations</a:t>
            </a:r>
            <a:endParaRPr/>
          </a:p>
        </p:txBody>
      </p:sp>
      <p:sp>
        <p:nvSpPr>
          <p:cNvPr id="854" name="CustomShape 25"/>
          <p:cNvSpPr/>
          <p:nvPr/>
        </p:nvSpPr>
        <p:spPr>
          <a:xfrm flipH="1" rot="5400000">
            <a:off x="1498320" y="4297680"/>
            <a:ext cx="484920" cy="1006920"/>
          </a:xfrm>
          <a:prstGeom prst="bentConnector2">
            <a:avLst/>
          </a:prstGeom>
          <a:noFill/>
          <a:ln w="44280">
            <a:solidFill>
              <a:srgbClr val="262699"/>
            </a:solidFill>
            <a:round/>
            <a:tailEnd len="med" type="triangle" w="med"/>
          </a:ln>
        </p:spPr>
      </p:sp>
      <p:sp>
        <p:nvSpPr>
          <p:cNvPr id="855" name="CustomShape 26"/>
          <p:cNvSpPr/>
          <p:nvPr/>
        </p:nvSpPr>
        <p:spPr>
          <a:xfrm flipH="1">
            <a:off x="1776240" y="3614400"/>
            <a:ext cx="606960" cy="720"/>
          </a:xfrm>
          <a:prstGeom prst="straightConnector1">
            <a:avLst/>
          </a:prstGeom>
          <a:noFill/>
          <a:ln w="442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56" name="CustomShape 27"/>
          <p:cNvSpPr/>
          <p:nvPr/>
        </p:nvSpPr>
        <p:spPr>
          <a:xfrm>
            <a:off x="1776240" y="2811600"/>
            <a:ext cx="606960" cy="3600"/>
          </a:xfrm>
          <a:prstGeom prst="straightConnector1">
            <a:avLst/>
          </a:prstGeom>
          <a:noFill/>
          <a:ln w="442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57" name="CustomShape 28"/>
          <p:cNvSpPr/>
          <p:nvPr/>
        </p:nvSpPr>
        <p:spPr>
          <a:xfrm>
            <a:off x="4194000" y="2544120"/>
            <a:ext cx="1076040" cy="55188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2d2db9"/>
              </a:gs>
            </a:gsLst>
            <a:path path="circle"/>
          </a:gradFill>
          <a:ln w="255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500">
                <a:solidFill>
                  <a:srgbClr val="000000"/>
                </a:solidFill>
                <a:latin typeface="Arial Narrow"/>
              </a:rPr>
              <a:t>Virtual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1500">
                <a:solidFill>
                  <a:srgbClr val="000000"/>
                </a:solidFill>
                <a:latin typeface="Arial Narrow"/>
              </a:rPr>
              <a:t>x86-64</a:t>
            </a:r>
            <a:endParaRPr/>
          </a:p>
        </p:txBody>
      </p:sp>
      <p:sp>
        <p:nvSpPr>
          <p:cNvPr id="858" name="CustomShape 29"/>
          <p:cNvSpPr/>
          <p:nvPr/>
        </p:nvSpPr>
        <p:spPr>
          <a:xfrm>
            <a:off x="3533040" y="2815560"/>
            <a:ext cx="660240" cy="4320"/>
          </a:xfrm>
          <a:prstGeom prst="straightConnector1">
            <a:avLst/>
          </a:prstGeom>
          <a:noFill/>
          <a:ln w="442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59" name="CustomShape 30"/>
          <p:cNvSpPr/>
          <p:nvPr/>
        </p:nvSpPr>
        <p:spPr>
          <a:xfrm flipH="1">
            <a:off x="3965040" y="3096360"/>
            <a:ext cx="766800" cy="1710360"/>
          </a:xfrm>
          <a:prstGeom prst="straightConnector1">
            <a:avLst/>
          </a:prstGeom>
          <a:noFill/>
          <a:ln w="44280">
            <a:solidFill>
              <a:srgbClr val="262699"/>
            </a:solidFill>
            <a:round/>
            <a:tailEnd len="med" type="triangle" w="med"/>
          </a:ln>
        </p:spPr>
      </p:sp>
      <p:sp>
        <p:nvSpPr>
          <p:cNvPr id="860" name="CustomShape 31"/>
          <p:cNvSpPr/>
          <p:nvPr/>
        </p:nvSpPr>
        <p:spPr>
          <a:xfrm>
            <a:off x="7233840" y="2862360"/>
            <a:ext cx="1651680" cy="1310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Virtual x86-64: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Arial Narrow"/>
              </a:rPr>
              <a:t>x86-64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Arial Narrow"/>
              </a:rPr>
              <a:t>+ SSA registers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Arial Narrow"/>
              </a:rPr>
              <a:t>+ abstract stack</a:t>
            </a:r>
            <a:endParaRPr/>
          </a:p>
        </p:txBody>
      </p:sp>
      <p:sp>
        <p:nvSpPr>
          <p:cNvPr id="861" name="CustomShape 32"/>
          <p:cNvSpPr/>
          <p:nvPr/>
        </p:nvSpPr>
        <p:spPr>
          <a:xfrm>
            <a:off x="627840" y="113364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i="1" lang="en-US" sz="3300">
                <a:solidFill>
                  <a:srgbClr val="000000"/>
                </a:solidFill>
                <a:latin typeface="Arial Narrow"/>
              </a:rPr>
              <a:t>	</a:t>
            </a:r>
            <a:r>
              <a:rPr i="1" lang="en-US" sz="3300">
                <a:solidFill>
                  <a:srgbClr val="000000"/>
                </a:solidFill>
                <a:latin typeface="Arial Narrow"/>
              </a:rPr>
              <a:t>	</a:t>
            </a:r>
            <a:r>
              <a:rPr i="1" lang="en-US" sz="3300">
                <a:solidFill>
                  <a:srgbClr val="000000"/>
                </a:solidFill>
                <a:latin typeface="Arial Narrow"/>
              </a:rPr>
              <a:t>	</a:t>
            </a:r>
            <a:r>
              <a:rPr i="1" lang="en-US" sz="3300">
                <a:solidFill>
                  <a:srgbClr val="000000"/>
                </a:solidFill>
                <a:latin typeface="Arial Narrow"/>
              </a:rPr>
              <a:t>   </a:t>
            </a:r>
            <a:r>
              <a:rPr i="1" lang="en-US" sz="3300">
                <a:solidFill>
                  <a:srgbClr val="000000"/>
                </a:solidFill>
                <a:latin typeface="Arial Narrow"/>
              </a:rPr>
              <a:t>First Step</a:t>
            </a:r>
            <a:endParaRPr/>
          </a:p>
        </p:txBody>
      </p:sp>
    </p:spTree>
  </p:cSld>
  <p:timing>
    <p:tnLst>
      <p:par>
        <p:cTn id="473" dur="indefinite" restart="never" nodeType="tmRoot">
          <p:childTnLst>
            <p:seq>
              <p:cTn id="474" dur="indefinite" nodeType="mainSeq">
                <p:childTnLst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nodeType="clickEffect" fill="freeze" presetClass="emph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indefinite"/>
                                        <p:tgtEl>
                                          <p:spTgt spid="8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animEffect filter="dissolve" transition="in">
                                      <p:cBhvr additive="repl">
                                        <p:cTn id="479" dur="indefinite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nodeType="withEffect" fill="freeze" presetClass="emph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indefinite"/>
                                        <p:tgtEl>
                                          <p:spTgt spid="8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animEffect filter="dissolve" transition="in">
                                      <p:cBhvr additive="repl">
                                        <p:cTn id="482" dur="indefinite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nodeType="withEffect" fill="freeze" presetClass="emph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indefinite"/>
                                        <p:tgtEl>
                                          <p:spTgt spid="8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animEffect filter="dissolve" transition="in">
                                      <p:cBhvr additive="repl">
                                        <p:cTn id="485" dur="indefinite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nodeType="withEffect" fill="freeze" presetClass="emph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indefinite"/>
                                        <p:tgtEl>
                                          <p:spTgt spid="8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animEffect filter="dissolve" transition="in">
                                      <p:cBhvr additive="repl">
                                        <p:cTn id="488" dur="indefinite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nodeType="withEffect" fill="freeze" presetClass="emph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indefinite"/>
                                        <p:tgtEl>
                                          <p:spTgt spid="8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animEffect filter="dissolve" transition="in">
                                      <p:cBhvr additive="repl">
                                        <p:cTn id="491" dur="indefinite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nodeType="withEffect" fill="freeze" presetClass="emph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indefinite"/>
                                        <p:tgtEl>
                                          <p:spTgt spid="8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animEffect filter="dissolve" transition="in">
                                      <p:cBhvr additive="repl">
                                        <p:cTn id="494" dur="indefinite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nodeType="withEffect" fill="freeze" presetClass="emph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indefinite"/>
                                        <p:tgtEl>
                                          <p:spTgt spid="8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animEffect filter="dissolve" transition="in">
                                      <p:cBhvr additive="repl">
                                        <p:cTn id="497" dur="indefinite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nodeType="withEffect" fill="freeze" presetClass="emph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indefinite"/>
                                        <p:tgtEl>
                                          <p:spTgt spid="8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animEffect filter="dissolve" transition="in">
                                      <p:cBhvr additive="repl">
                                        <p:cTn id="502" dur="indefinite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nodeType="withEffect" fill="freeze" presetClass="emph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indefinite"/>
                                        <p:tgtEl>
                                          <p:spTgt spid="8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animEffect filter="dissolve" transition="in">
                                      <p:cBhvr additive="repl">
                                        <p:cTn id="505" dur="indefinite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nodeType="withEffect" fill="freeze" presetClass="emph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indefinite"/>
                                        <p:tgtEl>
                                          <p:spTgt spid="8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animEffect filter="dissolve" transition="in">
                                      <p:cBhvr additive="repl">
                                        <p:cTn id="508" dur="indefinite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Open Research Problems</a:t>
            </a:r>
            <a:endParaRPr/>
          </a:p>
        </p:txBody>
      </p:sp>
      <p:sp>
        <p:nvSpPr>
          <p:cNvPr id="863" name="TextShape 2"/>
          <p:cNvSpPr txBox="1"/>
          <p:nvPr/>
        </p:nvSpPr>
        <p:spPr>
          <a:xfrm>
            <a:off x="380880" y="1143000"/>
            <a:ext cx="8381520" cy="4974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Translation validation between </a:t>
            </a:r>
            <a:r>
              <a:rPr b="1" i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different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languages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Today: TV assumes common language for input, output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E.g. Necula, Tate's equality saturation, LLVM-MD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Not sufficient for code gen, e.g,. LLVM to x86-64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Our approach: Use “full program equivalence” proof system [1]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How to deal with undefined behaviors in VISC?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Input K semantic definition captures undefined behaviors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TV enforces a specific treatment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Undefined behavior checker on input: catches 82% of errors [2]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64" name="CustomShape 3"/>
          <p:cNvSpPr/>
          <p:nvPr/>
        </p:nvSpPr>
        <p:spPr>
          <a:xfrm>
            <a:off x="380880" y="5808240"/>
            <a:ext cx="7886520" cy="9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 Narrow"/>
              <a:buAutoNum type="arabicPeriod"/>
            </a:pPr>
            <a:r>
              <a:rPr i="1" lang="en-US">
                <a:solidFill>
                  <a:srgbClr val="cc3300"/>
                </a:solidFill>
                <a:latin typeface="Arial Narrow"/>
              </a:rPr>
              <a:t>Ciobâcă, Lucanu, Rusu, and Roşu. A Language-Independent Proof System for Mutual Program Equivalence. In ICFEM’14.</a:t>
            </a:r>
            <a:endParaRPr/>
          </a:p>
          <a:p>
            <a:pPr>
              <a:lnSpc>
                <a:spcPct val="100000"/>
              </a:lnSpc>
              <a:buFont typeface="Arial Narrow"/>
              <a:buAutoNum type="arabicPeriod"/>
            </a:pPr>
            <a:r>
              <a:rPr i="1" lang="en-US">
                <a:solidFill>
                  <a:srgbClr val="cc3300"/>
                </a:solidFill>
                <a:latin typeface="Arial Narrow"/>
              </a:rPr>
              <a:t>Hathhorn, Ellison, and Roşu. 2015. Defining the undefinedness of C. PLDI 2015</a:t>
            </a:r>
            <a:endParaRPr/>
          </a:p>
        </p:txBody>
      </p:sp>
    </p:spTree>
  </p:cSld>
  <p:timing>
    <p:tnLst>
      <p:par>
        <p:cTn id="520" dur="indefinite" restart="never" nodeType="tmRoot">
          <p:childTnLst>
            <p:seq>
              <p:cTn id="5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Current Status and Future Goals</a:t>
            </a:r>
            <a:endParaRPr/>
          </a:p>
        </p:txBody>
      </p:sp>
      <p:graphicFrame>
        <p:nvGraphicFramePr>
          <p:cNvPr id="866" name="Table 2"/>
          <p:cNvGraphicFramePr/>
          <p:nvPr/>
        </p:nvGraphicFramePr>
        <p:xfrm>
          <a:off x="380880" y="1432080"/>
          <a:ext cx="8381520" cy="4405680"/>
        </p:xfrm>
        <a:graphic>
          <a:graphicData uri="http://schemas.openxmlformats.org/drawingml/2006/table">
            <a:tbl>
              <a:tblPr/>
              <a:tblGrid>
                <a:gridCol w="4190760"/>
                <a:gridCol w="4190760"/>
              </a:tblGrid>
              <a:tr h="629280">
                <a:tc>
                  <a:txBody>
                    <a:bodyPr lIns="72720" rIns="7272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Narrow"/>
                        </a:rPr>
                        <a:t>1. Definition of LLVM IR semantics in K</a:t>
                      </a:r>
                      <a:endParaRPr/>
                    </a:p>
                  </a:txBody>
                  <a:tcPr/>
                </a:tc>
                <a:tc>
                  <a:txBody>
                    <a:bodyPr lIns="72720" rIns="7272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Narrow"/>
                        </a:rPr>
                        <a:t>Mostly comprehensive definition available</a:t>
                      </a:r>
                      <a:endParaRPr/>
                    </a:p>
                  </a:txBody>
                  <a:tcPr/>
                </a:tc>
              </a:tr>
              <a:tr h="772200">
                <a:tc>
                  <a:txBody>
                    <a:bodyPr lIns="72720" rIns="7272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Narrow"/>
                        </a:rPr>
                        <a:t>2. Definition of x86-64 semantics in K</a:t>
                      </a:r>
                      <a:endParaRPr/>
                    </a:p>
                  </a:txBody>
                  <a:tcPr/>
                </a:tc>
                <a:tc>
                  <a:txBody>
                    <a:bodyPr lIns="72720" rIns="7272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Narrow"/>
                        </a:rPr>
                        <a:t>In progress – currently small x86 subset defined; runs small programs</a:t>
                      </a:r>
                      <a:endParaRPr/>
                    </a:p>
                  </a:txBody>
                  <a:tcPr/>
                </a:tc>
              </a:tr>
              <a:tr h="789120">
                <a:tc>
                  <a:txBody>
                    <a:bodyPr lIns="72720" rIns="7272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Narrow"/>
                        </a:rPr>
                        <a:t>3. TV of Instruction Selection phase (LLVM IR to x86-64)</a:t>
                      </a:r>
                      <a:endParaRPr/>
                    </a:p>
                  </a:txBody>
                  <a:tcPr/>
                </a:tc>
                <a:tc>
                  <a:txBody>
                    <a:bodyPr lIns="72720" rIns="7272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Narrow"/>
                        </a:rPr>
                        <a:t>In progress – open question of TV between different languages</a:t>
                      </a:r>
                      <a:endParaRPr/>
                    </a:p>
                  </a:txBody>
                  <a:tcPr/>
                </a:tc>
              </a:tr>
              <a:tr h="408600">
                <a:tc>
                  <a:tcPr/>
                </a:tc>
                <a:tc>
                  <a:tcPr/>
                </a:tc>
              </a:tr>
              <a:tr h="609120">
                <a:tc>
                  <a:txBody>
                    <a:bodyPr lIns="72720" rIns="7272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Narrow"/>
                        </a:rPr>
                        <a:t>4. Handling undefined behaviors</a:t>
                      </a:r>
                      <a:endParaRPr/>
                    </a:p>
                  </a:txBody>
                  <a:tcPr/>
                </a:tc>
                <a:tc>
                  <a:txBody>
                    <a:bodyPr lIns="72720" rIns="7272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Narrow"/>
                        </a:rPr>
                        <a:t>Future work</a:t>
                      </a:r>
                      <a:endParaRPr/>
                    </a:p>
                  </a:txBody>
                  <a:tcPr/>
                </a:tc>
              </a:tr>
              <a:tr h="609120">
                <a:tc>
                  <a:txBody>
                    <a:bodyPr lIns="72720" rIns="7272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Narrow"/>
                        </a:rPr>
                        <a:t>5. TV of phases other than Instrn Selection</a:t>
                      </a:r>
                      <a:endParaRPr/>
                    </a:p>
                  </a:txBody>
                  <a:tcPr/>
                </a:tc>
                <a:tc>
                  <a:txBody>
                    <a:bodyPr lIns="72720" rIns="7272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Narrow"/>
                        </a:rPr>
                        <a:t>Future work</a:t>
                      </a:r>
                      <a:endParaRPr/>
                    </a:p>
                  </a:txBody>
                  <a:tcPr/>
                </a:tc>
              </a:tr>
              <a:tr h="588240">
                <a:tc>
                  <a:txBody>
                    <a:bodyPr lIns="72720" rIns="7272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Narrow"/>
                        </a:rPr>
                        <a:t>6. TV of concurrent shared memory pgms</a:t>
                      </a:r>
                      <a:endParaRPr/>
                    </a:p>
                  </a:txBody>
                  <a:tcPr/>
                </a:tc>
                <a:tc>
                  <a:txBody>
                    <a:bodyPr lIns="72720" rIns="7272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Narrow"/>
                        </a:rPr>
                        <a:t>Future work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22" dur="indefinite" restart="never" nodeType="tmRoot">
          <p:childTnLst>
            <p:seq>
              <p:cTn id="5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Summary</a:t>
            </a:r>
            <a:endParaRPr/>
          </a:p>
        </p:txBody>
      </p:sp>
      <p:sp>
        <p:nvSpPr>
          <p:cNvPr id="868" name="TextShape 2"/>
          <p:cNvSpPr txBox="1"/>
          <p:nvPr/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800" u="sng">
                <a:solidFill>
                  <a:srgbClr val="0000ff"/>
                </a:solidFill>
                <a:latin typeface="Arial Narrow"/>
                <a:ea typeface="ＭＳ Ｐゴシック"/>
              </a:rPr>
              <a:t>Proposal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2800" u="sng">
                <a:solidFill>
                  <a:srgbClr val="0000ff"/>
                </a:solidFill>
                <a:latin typeface="Arial Narrow"/>
                <a:ea typeface="ＭＳ Ｐゴシック"/>
              </a:rPr>
              <a:t>All</a:t>
            </a: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 future “shipped” software should use virtual ISAs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"/>
                <a:ea typeface="Arial"/>
              </a:rPr>
              <a:t>allvm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enables sophisticated, novel run-time techniques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Across component boundaries in distributed systems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Across layers of software stack, including OS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Trustworthy code generation is a key challenge</a:t>
            </a:r>
            <a:endParaRPr/>
          </a:p>
        </p:txBody>
      </p:sp>
      <p:sp>
        <p:nvSpPr>
          <p:cNvPr id="869" name="CustomShape 3"/>
          <p:cNvSpPr/>
          <p:nvPr/>
        </p:nvSpPr>
        <p:spPr>
          <a:xfrm>
            <a:off x="2766960" y="5508720"/>
            <a:ext cx="3794400" cy="898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ff"/>
                </a:solidFill>
                <a:latin typeface="American Typewriter"/>
                <a:ea typeface="American Typewriter"/>
              </a:rPr>
              <a:t>http://llvm.org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ff"/>
                </a:solidFill>
                <a:latin typeface="American Typewriter"/>
                <a:ea typeface="American Typewriter"/>
              </a:rPr>
              <a:t>http://sva.cs.illinois.edu</a:t>
            </a:r>
            <a:endParaRPr/>
          </a:p>
        </p:txBody>
      </p:sp>
    </p:spTree>
  </p:cSld>
  <p:timing>
    <p:tnLst>
      <p:par>
        <p:cTn id="524" dur="indefinite" restart="never" nodeType="tmRoot">
          <p:childTnLst>
            <p:seq>
              <p:cTn id="52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TextShape 1"/>
          <p:cNvSpPr txBox="1"/>
          <p:nvPr/>
        </p:nvSpPr>
        <p:spPr>
          <a:xfrm>
            <a:off x="380880" y="471960"/>
            <a:ext cx="8381520" cy="600480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ff0000"/>
                </a:solidFill>
                <a:latin typeface="Arial Narrow"/>
                <a:ea typeface="ＭＳ Ｐゴシック"/>
              </a:rPr>
              <a:t>Questions?</a:t>
            </a:r>
            <a:endParaRPr/>
          </a:p>
        </p:txBody>
      </p:sp>
    </p:spTree>
  </p:cSld>
  <p:timing>
    <p:tnLst>
      <p:par>
        <p:cTn id="526" dur="indefinite" restart="never" nodeType="tmRoot">
          <p:childTnLst>
            <p:seq>
              <p:cTn id="527" dur="indefinite" nodeType="mainSeq">
                <p:childTnLst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Example: Hardware/Software Interaction Error</a:t>
            </a:r>
            <a:endParaRPr/>
          </a:p>
        </p:txBody>
      </p:sp>
      <p:sp>
        <p:nvSpPr>
          <p:cNvPr id="872" name="CustomShape 2"/>
          <p:cNvSpPr/>
          <p:nvPr/>
        </p:nvSpPr>
        <p:spPr>
          <a:xfrm>
            <a:off x="8711280" y="6465240"/>
            <a:ext cx="162720" cy="152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r">
              <a:lnSpc>
                <a:spcPct val="100000"/>
              </a:lnSpc>
            </a:pPr>
            <a:fld id="{CA2A8DC2-37EE-4A19-8CE9-ED11F64103A5}" type="slidenum">
              <a:rPr i="1" lang="en-US" sz="1000">
                <a:solidFill>
                  <a:srgbClr val="cc3300"/>
                </a:solidFill>
                <a:latin typeface="Helvetica Neue"/>
              </a:rPr>
              <a:t>&lt;number&gt;</a:t>
            </a:fld>
            <a:endParaRPr/>
          </a:p>
        </p:txBody>
      </p:sp>
      <p:sp>
        <p:nvSpPr>
          <p:cNvPr id="873" name="CustomShape 3"/>
          <p:cNvSpPr/>
          <p:nvPr/>
        </p:nvSpPr>
        <p:spPr>
          <a:xfrm>
            <a:off x="2089440" y="2647800"/>
            <a:ext cx="1339200" cy="1339200"/>
          </a:xfrm>
          <a:prstGeom prst="rect">
            <a:avLst/>
          </a:prstGeom>
          <a:solidFill>
            <a:srgbClr val="ffd479"/>
          </a:solidFill>
          <a:ln w="63360">
            <a:solidFill>
              <a:srgbClr val="000000"/>
            </a:solidFill>
            <a:miter/>
          </a:ln>
        </p:spPr>
      </p:sp>
      <p:sp>
        <p:nvSpPr>
          <p:cNvPr id="874" name="CustomShape 4"/>
          <p:cNvSpPr/>
          <p:nvPr/>
        </p:nvSpPr>
        <p:spPr>
          <a:xfrm>
            <a:off x="2089440" y="4520520"/>
            <a:ext cx="1339200" cy="1339200"/>
          </a:xfrm>
          <a:prstGeom prst="rect">
            <a:avLst/>
          </a:prstGeom>
          <a:solidFill>
            <a:srgbClr val="ffd479"/>
          </a:solidFill>
          <a:ln w="63360">
            <a:solidFill>
              <a:srgbClr val="000000"/>
            </a:solidFill>
            <a:miter/>
          </a:ln>
        </p:spPr>
      </p:sp>
      <p:sp>
        <p:nvSpPr>
          <p:cNvPr id="875" name="CustomShape 5"/>
          <p:cNvSpPr/>
          <p:nvPr/>
        </p:nvSpPr>
        <p:spPr>
          <a:xfrm>
            <a:off x="6652440" y="3220200"/>
            <a:ext cx="1339200" cy="1339200"/>
          </a:xfrm>
          <a:prstGeom prst="rect">
            <a:avLst/>
          </a:prstGeom>
          <a:solidFill>
            <a:srgbClr val="ff7e79"/>
          </a:solidFill>
          <a:ln w="63360">
            <a:solidFill>
              <a:srgbClr val="000000"/>
            </a:solidFill>
            <a:miter/>
          </a:ln>
        </p:spPr>
      </p:sp>
      <p:sp>
        <p:nvSpPr>
          <p:cNvPr id="876" name="CustomShape 6"/>
          <p:cNvSpPr/>
          <p:nvPr/>
        </p:nvSpPr>
        <p:spPr>
          <a:xfrm>
            <a:off x="2759400" y="3317400"/>
            <a:ext cx="4562640" cy="572400"/>
          </a:xfrm>
          <a:prstGeom prst="straightConnector1">
            <a:avLst/>
          </a:prstGeom>
          <a:noFill/>
          <a:ln w="63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877" name="CustomShape 7"/>
          <p:cNvSpPr/>
          <p:nvPr/>
        </p:nvSpPr>
        <p:spPr>
          <a:xfrm flipV="1">
            <a:off x="2759400" y="3697560"/>
            <a:ext cx="4562640" cy="1491840"/>
          </a:xfrm>
          <a:prstGeom prst="straightConnector1">
            <a:avLst/>
          </a:prstGeom>
          <a:noFill/>
          <a:ln w="63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878" name="CustomShape 8"/>
          <p:cNvSpPr/>
          <p:nvPr/>
        </p:nvSpPr>
        <p:spPr>
          <a:xfrm>
            <a:off x="2158920" y="2079360"/>
            <a:ext cx="1200240" cy="376920"/>
          </a:xfrm>
          <a:prstGeom prst="rect">
            <a:avLst/>
          </a:prstGeom>
          <a:noFill/>
          <a:ln>
            <a:noFill/>
          </a:ln>
        </p:spPr>
        <p:txBody>
          <a:bodyPr wrap="none" lIns="35640" rIns="35640" tIns="35640" bIns="35640" anchor="ctr"/>
          <a:p>
            <a:pPr algn="ctr">
              <a:lnSpc>
                <a:spcPct val="100000"/>
              </a:lnSpc>
            </a:pPr>
            <a:r>
              <a:rPr i="1" lang="en-US" sz="2000" u="sng">
                <a:solidFill>
                  <a:srgbClr val="cc3300"/>
                </a:solidFill>
                <a:latin typeface="Arial Narrow"/>
              </a:rPr>
              <a:t>Virtual Page</a:t>
            </a:r>
            <a:endParaRPr/>
          </a:p>
        </p:txBody>
      </p:sp>
      <p:sp>
        <p:nvSpPr>
          <p:cNvPr id="879" name="CustomShape 9"/>
          <p:cNvSpPr/>
          <p:nvPr/>
        </p:nvSpPr>
        <p:spPr>
          <a:xfrm>
            <a:off x="6566040" y="2079360"/>
            <a:ext cx="1510920" cy="376920"/>
          </a:xfrm>
          <a:prstGeom prst="rect">
            <a:avLst/>
          </a:prstGeom>
          <a:noFill/>
          <a:ln>
            <a:noFill/>
          </a:ln>
        </p:spPr>
        <p:txBody>
          <a:bodyPr wrap="none" lIns="35640" rIns="35640" tIns="35640" bIns="35640" anchor="ctr"/>
          <a:p>
            <a:pPr algn="ctr">
              <a:lnSpc>
                <a:spcPct val="100000"/>
              </a:lnSpc>
            </a:pPr>
            <a:r>
              <a:rPr i="1" lang="en-US" sz="2000" u="sng">
                <a:solidFill>
                  <a:srgbClr val="cc3300"/>
                </a:solidFill>
                <a:latin typeface="Arial Narrow"/>
              </a:rPr>
              <a:t>Physical Frame</a:t>
            </a:r>
            <a:endParaRPr/>
          </a:p>
        </p:txBody>
      </p:sp>
      <p:sp>
        <p:nvSpPr>
          <p:cNvPr id="880" name="CustomShape 10"/>
          <p:cNvSpPr/>
          <p:nvPr/>
        </p:nvSpPr>
        <p:spPr>
          <a:xfrm>
            <a:off x="2096280" y="2826360"/>
            <a:ext cx="1324440" cy="633600"/>
          </a:xfrm>
          <a:prstGeom prst="rect">
            <a:avLst/>
          </a:prstGeom>
          <a:solidFill>
            <a:srgbClr val="ffd479"/>
          </a:solidFill>
          <a:ln w="63360">
            <a:solidFill>
              <a:srgbClr val="000000"/>
            </a:solidFill>
            <a:miter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i="1" lang="en-US" sz="2500">
                <a:solidFill>
                  <a:srgbClr val="cc3300"/>
                </a:solidFill>
                <a:latin typeface="Arial Narrow"/>
              </a:rPr>
              <a:t>Type A</a:t>
            </a:r>
            <a:endParaRPr/>
          </a:p>
        </p:txBody>
      </p:sp>
      <p:sp>
        <p:nvSpPr>
          <p:cNvPr id="881" name="CustomShape 11"/>
          <p:cNvSpPr/>
          <p:nvPr/>
        </p:nvSpPr>
        <p:spPr>
          <a:xfrm>
            <a:off x="2096280" y="4745160"/>
            <a:ext cx="1324440" cy="633600"/>
          </a:xfrm>
          <a:prstGeom prst="rect">
            <a:avLst/>
          </a:prstGeom>
          <a:solidFill>
            <a:srgbClr val="ffd479"/>
          </a:solidFill>
          <a:ln w="63360">
            <a:solidFill>
              <a:srgbClr val="000000"/>
            </a:solidFill>
            <a:miter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i="1" lang="en-US" sz="2500">
                <a:solidFill>
                  <a:srgbClr val="cc3300"/>
                </a:solidFill>
                <a:latin typeface="Arial Narrow"/>
              </a:rPr>
              <a:t>Type B</a:t>
            </a:r>
            <a:endParaRPr/>
          </a:p>
        </p:txBody>
      </p:sp>
      <p:sp>
        <p:nvSpPr>
          <p:cNvPr id="882" name="CustomShape 12"/>
          <p:cNvSpPr/>
          <p:nvPr/>
        </p:nvSpPr>
        <p:spPr>
          <a:xfrm>
            <a:off x="6659280" y="3381120"/>
            <a:ext cx="1324440" cy="633600"/>
          </a:xfrm>
          <a:prstGeom prst="rect">
            <a:avLst/>
          </a:prstGeom>
          <a:solidFill>
            <a:srgbClr val="ff7e79"/>
          </a:solidFill>
          <a:ln w="63360">
            <a:solidFill>
              <a:srgbClr val="000000"/>
            </a:solidFill>
            <a:miter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i="1" lang="en-US" sz="2500">
                <a:solidFill>
                  <a:srgbClr val="cc3300"/>
                </a:solidFill>
                <a:latin typeface="Arial Narrow"/>
              </a:rPr>
              <a:t>A or B</a:t>
            </a:r>
            <a:endParaRPr/>
          </a:p>
        </p:txBody>
      </p:sp>
      <p:sp>
        <p:nvSpPr>
          <p:cNvPr id="883" name="CustomShape 13"/>
          <p:cNvSpPr/>
          <p:nvPr/>
        </p:nvSpPr>
        <p:spPr>
          <a:xfrm>
            <a:off x="558000" y="3143160"/>
            <a:ext cx="1541160" cy="3960"/>
          </a:xfrm>
          <a:prstGeom prst="rect">
            <a:avLst/>
          </a:prstGeom>
          <a:noFill/>
          <a:ln w="1270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884" name="CustomShape 14"/>
          <p:cNvSpPr/>
          <p:nvPr/>
        </p:nvSpPr>
        <p:spPr>
          <a:xfrm>
            <a:off x="558000" y="5060880"/>
            <a:ext cx="1541160" cy="5400"/>
          </a:xfrm>
          <a:prstGeom prst="rect">
            <a:avLst/>
          </a:prstGeom>
          <a:noFill/>
          <a:ln w="1270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885" name="CustomShape 15"/>
          <p:cNvSpPr/>
          <p:nvPr/>
        </p:nvSpPr>
        <p:spPr>
          <a:xfrm>
            <a:off x="958680" y="2662920"/>
            <a:ext cx="489960" cy="376920"/>
          </a:xfrm>
          <a:prstGeom prst="rect">
            <a:avLst/>
          </a:prstGeom>
          <a:noFill/>
          <a:ln>
            <a:noFill/>
          </a:ln>
        </p:spPr>
        <p:txBody>
          <a:bodyPr wrap="none" lIns="35640" rIns="35640" tIns="35640" bIns="35640" anchor="ctr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ptr p</a:t>
            </a:r>
            <a:endParaRPr/>
          </a:p>
        </p:txBody>
      </p:sp>
      <p:sp>
        <p:nvSpPr>
          <p:cNvPr id="886" name="CustomShape 16"/>
          <p:cNvSpPr/>
          <p:nvPr/>
        </p:nvSpPr>
        <p:spPr>
          <a:xfrm>
            <a:off x="958680" y="4580640"/>
            <a:ext cx="489960" cy="376920"/>
          </a:xfrm>
          <a:prstGeom prst="rect">
            <a:avLst/>
          </a:prstGeom>
          <a:noFill/>
          <a:ln>
            <a:noFill/>
          </a:ln>
        </p:spPr>
        <p:txBody>
          <a:bodyPr wrap="none" lIns="35640" rIns="35640" tIns="35640" bIns="35640" anchor="ctr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 Narrow"/>
              </a:rPr>
              <a:t>ptr q</a:t>
            </a:r>
            <a:endParaRPr/>
          </a:p>
        </p:txBody>
      </p:sp>
    </p:spTree>
  </p:cSld>
  <p:timing>
    <p:tnLst>
      <p:par>
        <p:cTn id="532" dur="indefinite" restart="never" nodeType="tmRoot">
          <p:childTnLst>
            <p:seq>
              <p:cTn id="5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Example: State Manipulation Error</a:t>
            </a:r>
            <a:endParaRPr/>
          </a:p>
        </p:txBody>
      </p:sp>
      <p:sp>
        <p:nvSpPr>
          <p:cNvPr id="888" name="TextShape 2"/>
          <p:cNvSpPr txBox="1"/>
          <p:nvPr/>
        </p:nvSpPr>
        <p:spPr>
          <a:xfrm>
            <a:off x="4739400" y="1634040"/>
            <a:ext cx="4002480" cy="4616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SVA-M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Load/store checks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KCoFI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Software Fault Isolation</a:t>
            </a:r>
            <a:endParaRPr/>
          </a:p>
        </p:txBody>
      </p:sp>
      <p:sp>
        <p:nvSpPr>
          <p:cNvPr id="889" name="CustomShape 3"/>
          <p:cNvSpPr/>
          <p:nvPr/>
        </p:nvSpPr>
        <p:spPr>
          <a:xfrm>
            <a:off x="8711280" y="6465240"/>
            <a:ext cx="162720" cy="152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r">
              <a:lnSpc>
                <a:spcPct val="100000"/>
              </a:lnSpc>
            </a:pPr>
            <a:fld id="{2A5BB358-4ECF-486E-AC9A-EA65C9A6B195}" type="slidenum">
              <a:rPr i="1" lang="en-US" sz="1000">
                <a:solidFill>
                  <a:srgbClr val="cc3300"/>
                </a:solidFill>
                <a:latin typeface="Helvetica Neue"/>
              </a:rPr>
              <a:t>&lt;number&gt;</a:t>
            </a:fld>
            <a:endParaRPr/>
          </a:p>
        </p:txBody>
      </p:sp>
      <p:sp>
        <p:nvSpPr>
          <p:cNvPr id="890" name="CustomShape 4"/>
          <p:cNvSpPr/>
          <p:nvPr/>
        </p:nvSpPr>
        <p:spPr>
          <a:xfrm>
            <a:off x="841680" y="2263680"/>
            <a:ext cx="3368520" cy="1531440"/>
          </a:xfrm>
          <a:prstGeom prst="rect">
            <a:avLst/>
          </a:prstGeom>
          <a:solidFill>
            <a:srgbClr val="ff7e79"/>
          </a:solidFill>
          <a:ln w="63360">
            <a:solidFill>
              <a:srgbClr val="000000"/>
            </a:solidFill>
            <a:miter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i="1" lang="en-US" sz="2500">
                <a:solidFill>
                  <a:srgbClr val="cc3300"/>
                </a:solidFill>
                <a:latin typeface="Arial Narrow"/>
              </a:rPr>
              <a:t>Saved Program State</a:t>
            </a:r>
            <a:endParaRPr/>
          </a:p>
        </p:txBody>
      </p:sp>
      <p:sp>
        <p:nvSpPr>
          <p:cNvPr id="891" name="CustomShape 5"/>
          <p:cNvSpPr/>
          <p:nvPr/>
        </p:nvSpPr>
        <p:spPr>
          <a:xfrm>
            <a:off x="1883160" y="1680480"/>
            <a:ext cx="1285200" cy="407160"/>
          </a:xfrm>
          <a:prstGeom prst="rect">
            <a:avLst/>
          </a:prstGeom>
          <a:noFill/>
          <a:ln>
            <a:noFill/>
          </a:ln>
        </p:spPr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i="1" lang="en-US" sz="2000" u="sng">
                <a:solidFill>
                  <a:srgbClr val="cc3300"/>
                </a:solidFill>
                <a:latin typeface="Arial Narrow"/>
              </a:rPr>
              <a:t>Kernel Stack</a:t>
            </a:r>
            <a:endParaRPr/>
          </a:p>
        </p:txBody>
      </p:sp>
      <p:sp>
        <p:nvSpPr>
          <p:cNvPr id="892" name="CustomShape 6"/>
          <p:cNvSpPr/>
          <p:nvPr/>
        </p:nvSpPr>
        <p:spPr>
          <a:xfrm>
            <a:off x="841680" y="3813840"/>
            <a:ext cx="3368520" cy="555480"/>
          </a:xfrm>
          <a:prstGeom prst="rect">
            <a:avLst/>
          </a:prstGeom>
          <a:solidFill>
            <a:srgbClr val="ffd479"/>
          </a:solidFill>
          <a:ln w="63360">
            <a:solidFill>
              <a:srgbClr val="000000"/>
            </a:solidFill>
            <a:miter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i="1" lang="en-US" sz="2500">
                <a:solidFill>
                  <a:srgbClr val="cc3300"/>
                </a:solidFill>
                <a:latin typeface="Arial Narrow"/>
              </a:rPr>
              <a:t>Stack Frame 1</a:t>
            </a:r>
            <a:endParaRPr/>
          </a:p>
        </p:txBody>
      </p:sp>
      <p:sp>
        <p:nvSpPr>
          <p:cNvPr id="893" name="CustomShape 7"/>
          <p:cNvSpPr/>
          <p:nvPr/>
        </p:nvSpPr>
        <p:spPr>
          <a:xfrm>
            <a:off x="841680" y="4372200"/>
            <a:ext cx="3368520" cy="555480"/>
          </a:xfrm>
          <a:prstGeom prst="rect">
            <a:avLst/>
          </a:prstGeom>
          <a:solidFill>
            <a:srgbClr val="ffd479"/>
          </a:solidFill>
          <a:ln w="63360">
            <a:solidFill>
              <a:srgbClr val="000000"/>
            </a:solidFill>
            <a:miter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i="1" lang="en-US" sz="2500">
                <a:solidFill>
                  <a:srgbClr val="cc3300"/>
                </a:solidFill>
                <a:latin typeface="Arial Narrow"/>
              </a:rPr>
              <a:t>Stack Frame 2</a:t>
            </a:r>
            <a:endParaRPr/>
          </a:p>
        </p:txBody>
      </p:sp>
      <p:sp>
        <p:nvSpPr>
          <p:cNvPr id="894" name="CustomShape 8"/>
          <p:cNvSpPr/>
          <p:nvPr/>
        </p:nvSpPr>
        <p:spPr>
          <a:xfrm>
            <a:off x="841680" y="4935600"/>
            <a:ext cx="3368520" cy="555480"/>
          </a:xfrm>
          <a:prstGeom prst="rect">
            <a:avLst/>
          </a:prstGeom>
          <a:solidFill>
            <a:srgbClr val="ffd479"/>
          </a:solidFill>
          <a:ln w="63360">
            <a:solidFill>
              <a:srgbClr val="000000"/>
            </a:solidFill>
            <a:miter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i="1" lang="en-US" sz="2500">
                <a:solidFill>
                  <a:srgbClr val="cc3300"/>
                </a:solidFill>
                <a:latin typeface="Arial Narrow"/>
              </a:rPr>
              <a:t>Stack Frame 3</a:t>
            </a:r>
            <a:endParaRPr/>
          </a:p>
        </p:txBody>
      </p:sp>
      <p:sp>
        <p:nvSpPr>
          <p:cNvPr id="895" name="CustomShape 9"/>
          <p:cNvSpPr/>
          <p:nvPr/>
        </p:nvSpPr>
        <p:spPr>
          <a:xfrm>
            <a:off x="1240560" y="2968200"/>
            <a:ext cx="1227600" cy="504000"/>
          </a:xfrm>
          <a:prstGeom prst="rect">
            <a:avLst/>
          </a:prstGeom>
          <a:solidFill>
            <a:srgbClr val="ffd479"/>
          </a:solidFill>
          <a:ln w="63360">
            <a:solidFill>
              <a:srgbClr val="000000"/>
            </a:solidFill>
            <a:miter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i="1" lang="en-US" sz="2500">
                <a:solidFill>
                  <a:srgbClr val="cc3300"/>
                </a:solidFill>
                <a:latin typeface="Arial Narrow"/>
              </a:rPr>
              <a:t>PC</a:t>
            </a:r>
            <a:endParaRPr/>
          </a:p>
        </p:txBody>
      </p:sp>
      <p:sp>
        <p:nvSpPr>
          <p:cNvPr id="896" name="CustomShape 10"/>
          <p:cNvSpPr/>
          <p:nvPr/>
        </p:nvSpPr>
        <p:spPr>
          <a:xfrm>
            <a:off x="1669680" y="2815920"/>
            <a:ext cx="369720" cy="8085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i="1" lang="en-US" sz="5300">
                <a:solidFill>
                  <a:srgbClr val="ff0000"/>
                </a:solidFill>
                <a:latin typeface="Arial Narrow"/>
              </a:rPr>
              <a:t>X</a:t>
            </a:r>
            <a:endParaRPr/>
          </a:p>
        </p:txBody>
      </p:sp>
      <p:sp>
        <p:nvSpPr>
          <p:cNvPr id="897" name="CustomShape 11"/>
          <p:cNvSpPr/>
          <p:nvPr/>
        </p:nvSpPr>
        <p:spPr>
          <a:xfrm>
            <a:off x="2631600" y="2968200"/>
            <a:ext cx="1227600" cy="504000"/>
          </a:xfrm>
          <a:prstGeom prst="rect">
            <a:avLst/>
          </a:prstGeom>
          <a:solidFill>
            <a:srgbClr val="ffd479"/>
          </a:solidFill>
          <a:ln w="63360">
            <a:solidFill>
              <a:srgbClr val="000000"/>
            </a:solidFill>
            <a:miter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i="1" lang="en-US" sz="2500">
                <a:solidFill>
                  <a:srgbClr val="cc3300"/>
                </a:solidFill>
                <a:latin typeface="Arial Narrow"/>
              </a:rPr>
              <a:t>SP</a:t>
            </a:r>
            <a:endParaRPr/>
          </a:p>
        </p:txBody>
      </p:sp>
    </p:spTree>
  </p:cSld>
  <p:timing>
    <p:tnLst>
      <p:par>
        <p:cTn id="534" dur="indefinite" restart="never" nodeType="tmRoot">
          <p:childTnLst>
            <p:seq>
              <p:cTn id="5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Historical VISC Systems: Summary</a:t>
            </a:r>
            <a:endParaRPr/>
          </a:p>
        </p:txBody>
      </p:sp>
      <p:sp>
        <p:nvSpPr>
          <p:cNvPr id="349" name="TextShape 2"/>
          <p:cNvSpPr txBox="1"/>
          <p:nvPr/>
        </p:nvSpPr>
        <p:spPr>
          <a:xfrm>
            <a:off x="193680" y="1143000"/>
            <a:ext cx="8755920" cy="5333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i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VISC standard for (a) managed languages, (b) GPU compute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Successes: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Portability: Most or all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High performance: GPU compute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Failures: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Transparent hardware emulation (of x86): Transmeta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ff"/>
                </a:solidFill>
                <a:latin typeface="Arial Narrow"/>
                <a:ea typeface="ＭＳ Ｐゴシック"/>
              </a:rPr>
              <a:t>Unexplored: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Security and operating systems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Modern software architectures: “native” libraries, user extensions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Modern hardware architectures: vectors, SoCs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Low-level Memory Safety in SVA-M</a:t>
            </a:r>
            <a:endParaRPr/>
          </a:p>
        </p:txBody>
      </p:sp>
      <p:sp>
        <p:nvSpPr>
          <p:cNvPr id="899" name="TextShape 2"/>
          <p:cNvSpPr txBox="1"/>
          <p:nvPr/>
        </p:nvSpPr>
        <p:spPr>
          <a:xfrm>
            <a:off x="380880" y="1282680"/>
            <a:ext cx="8381520" cy="5333760"/>
          </a:xfrm>
          <a:prstGeom prst="rect">
            <a:avLst/>
          </a:prstGeom>
        </p:spPr>
        <p:txBody>
          <a:bodyPr/>
          <a:p>
            <a:pPr>
              <a:lnSpc>
                <a:spcPct val="6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Prevents safety errors via hardware/software interaction</a:t>
            </a:r>
            <a:endParaRPr/>
          </a:p>
          <a:p>
            <a:pPr lvl="1">
              <a:lnSpc>
                <a:spcPct val="60000"/>
              </a:lnSpc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  <a:latin typeface="Arial Narrow"/>
                <a:ea typeface="ＭＳ Ｐゴシック"/>
              </a:rPr>
              <a:t>E.g., virtual to physical mappings that violate type safety</a:t>
            </a:r>
            <a:endParaRPr/>
          </a:p>
          <a:p>
            <a:pPr>
              <a:lnSpc>
                <a:spcPct val="6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Prevents safety errors via bad state manipulation</a:t>
            </a:r>
            <a:endParaRPr/>
          </a:p>
          <a:p>
            <a:pPr lvl="1">
              <a:lnSpc>
                <a:spcPct val="60000"/>
              </a:lnSpc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  <a:latin typeface="Arial Narrow"/>
                <a:ea typeface="ＭＳ Ｐゴシック"/>
              </a:rPr>
              <a:t>E.g., signal delivery to interrupted kernel state</a:t>
            </a:r>
            <a:endParaRPr/>
          </a:p>
          <a:p>
            <a:pPr>
              <a:lnSpc>
                <a:spcPct val="6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Made possible by SVA-OS!</a:t>
            </a:r>
            <a:endParaRPr/>
          </a:p>
          <a:p>
            <a:pPr lvl="1">
              <a:lnSpc>
                <a:spcPct val="60000"/>
              </a:lnSpc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  <a:latin typeface="Arial Narrow"/>
                <a:ea typeface="ＭＳ Ｐゴシック"/>
              </a:rPr>
              <a:t>Make certain errors impossible to express</a:t>
            </a:r>
            <a:endParaRPr/>
          </a:p>
          <a:p>
            <a:pPr lvl="1">
              <a:lnSpc>
                <a:spcPct val="60000"/>
              </a:lnSpc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  <a:latin typeface="Arial Narrow"/>
                <a:ea typeface="ＭＳ Ｐゴシック"/>
              </a:rPr>
              <a:t>Detect remaining errors with run-time checks</a:t>
            </a:r>
            <a:endParaRPr/>
          </a:p>
        </p:txBody>
      </p:sp>
      <p:sp>
        <p:nvSpPr>
          <p:cNvPr id="900" name="CustomShape 3"/>
          <p:cNvSpPr/>
          <p:nvPr/>
        </p:nvSpPr>
        <p:spPr>
          <a:xfrm>
            <a:off x="8711280" y="6465240"/>
            <a:ext cx="162720" cy="152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r">
              <a:lnSpc>
                <a:spcPct val="100000"/>
              </a:lnSpc>
            </a:pPr>
            <a:fld id="{09B410F2-ADBA-407B-9893-081790477419}" type="slidenum">
              <a:rPr i="1" lang="en-US" sz="1000">
                <a:solidFill>
                  <a:srgbClr val="cc3300"/>
                </a:solidFill>
                <a:latin typeface="Helvetica Neue"/>
              </a:rPr>
              <a:t>&lt;number&gt;</a:t>
            </a:fld>
            <a:endParaRPr/>
          </a:p>
        </p:txBody>
      </p:sp>
    </p:spTree>
  </p:cSld>
  <p:timing>
    <p:tnLst>
      <p:par>
        <p:cTn id="536" dur="indefinite" restart="never" nodeType="tmRoot">
          <p:childTnLst>
            <p:seq>
              <p:cTn id="5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SVA-M and KCoFI: Web Server Performance</a:t>
            </a:r>
            <a:endParaRPr/>
          </a:p>
        </p:txBody>
      </p:sp>
      <p:sp>
        <p:nvSpPr>
          <p:cNvPr id="902" name="CustomShape 2"/>
          <p:cNvSpPr/>
          <p:nvPr/>
        </p:nvSpPr>
        <p:spPr>
          <a:xfrm>
            <a:off x="8711280" y="6037920"/>
            <a:ext cx="162720" cy="152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r">
              <a:lnSpc>
                <a:spcPct val="100000"/>
              </a:lnSpc>
            </a:pPr>
            <a:fld id="{2D898951-BB82-4254-9A49-C4ED1A32C745}" type="slidenum">
              <a:rPr i="1" lang="en-US" sz="1000">
                <a:solidFill>
                  <a:srgbClr val="cc3300"/>
                </a:solidFill>
                <a:latin typeface="Helvetica Neue"/>
              </a:rPr>
              <a:t>&lt;number&gt;</a:t>
            </a:fld>
            <a:endParaRPr/>
          </a:p>
        </p:txBody>
      </p:sp>
      <p:sp>
        <p:nvSpPr>
          <p:cNvPr id="903" name="CustomShape 3"/>
          <p:cNvSpPr/>
          <p:nvPr/>
        </p:nvSpPr>
        <p:spPr>
          <a:xfrm>
            <a:off x="461160" y="5771880"/>
            <a:ext cx="8406000" cy="821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0000ff"/>
                </a:solidFill>
                <a:latin typeface="Arial Narrow"/>
              </a:rPr>
              <a:t>Strong security guarantees at the cost of 0-40% application overhead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0000ff"/>
                </a:solidFill>
                <a:latin typeface="Arial Narrow"/>
              </a:rPr>
              <a:t>Weaker but useful protection for &lt; 10% overhead</a:t>
            </a:r>
            <a:endParaRPr/>
          </a:p>
        </p:txBody>
      </p:sp>
      <p:pic>
        <p:nvPicPr>
          <p:cNvPr id="90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1041480"/>
            <a:ext cx="7442280" cy="463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8" dur="indefinite" restart="never" nodeType="tmRoot">
          <p:childTnLst>
            <p:seq>
              <p:cTn id="53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Application Cannot Protect Itself from OS</a:t>
            </a:r>
            <a:endParaRPr/>
          </a:p>
        </p:txBody>
      </p:sp>
      <p:sp>
        <p:nvSpPr>
          <p:cNvPr id="906" name="Line 2"/>
          <p:cNvSpPr/>
          <p:nvPr/>
        </p:nvSpPr>
        <p:spPr>
          <a:xfrm>
            <a:off x="919440" y="3152160"/>
            <a:ext cx="7294680" cy="8640"/>
          </a:xfrm>
          <a:prstGeom prst="line">
            <a:avLst/>
          </a:prstGeom>
          <a:ln w="101520">
            <a:solidFill>
              <a:srgbClr val="000000"/>
            </a:solidFill>
            <a:custDash>
              <a:ds d="1128000" sp="846000"/>
            </a:custDash>
            <a:round/>
          </a:ln>
        </p:spPr>
      </p:sp>
      <p:sp>
        <p:nvSpPr>
          <p:cNvPr id="907" name="TextShape 3"/>
          <p:cNvSpPr txBox="1"/>
          <p:nvPr/>
        </p:nvSpPr>
        <p:spPr>
          <a:xfrm>
            <a:off x="312480" y="4536360"/>
            <a:ext cx="8518680" cy="1821240"/>
          </a:xfrm>
          <a:prstGeom prst="rect">
            <a:avLst/>
          </a:prstGeom>
        </p:spPr>
        <p:txBody>
          <a:bodyPr/>
          <a:p>
            <a:pPr>
              <a:lnSpc>
                <a:spcPct val="1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Operating System Can Access </a:t>
            </a:r>
            <a:r>
              <a:rPr b="1" i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Anything 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and</a:t>
            </a:r>
            <a:r>
              <a:rPr b="1" i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 Everything</a:t>
            </a: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!</a:t>
            </a:r>
            <a:endParaRPr/>
          </a:p>
          <a:p>
            <a:pPr lvl="1">
              <a:lnSpc>
                <a:spcPct val="1000"/>
              </a:lnSpc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  <a:latin typeface="Arial Narrow"/>
                <a:ea typeface="ＭＳ Ｐゴシック"/>
              </a:rPr>
              <a:t>Data</a:t>
            </a:r>
            <a:endParaRPr/>
          </a:p>
          <a:p>
            <a:pPr lvl="1">
              <a:lnSpc>
                <a:spcPct val="1000"/>
              </a:lnSpc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  <a:latin typeface="Arial Narrow"/>
                <a:ea typeface="ＭＳ Ｐゴシック"/>
              </a:rPr>
              <a:t>Code</a:t>
            </a:r>
            <a:endParaRPr/>
          </a:p>
          <a:p>
            <a:pPr lvl="1">
              <a:lnSpc>
                <a:spcPct val="1000"/>
              </a:lnSpc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  <a:latin typeface="Arial Narrow"/>
                <a:ea typeface="ＭＳ Ｐゴシック"/>
              </a:rPr>
              <a:t>Control Flow</a:t>
            </a:r>
            <a:endParaRPr/>
          </a:p>
        </p:txBody>
      </p:sp>
      <p:sp>
        <p:nvSpPr>
          <p:cNvPr id="908" name="CustomShape 4"/>
          <p:cNvSpPr/>
          <p:nvPr/>
        </p:nvSpPr>
        <p:spPr>
          <a:xfrm>
            <a:off x="5357880" y="1785960"/>
            <a:ext cx="1973160" cy="544320"/>
          </a:xfrm>
          <a:prstGeom prst="roundRect">
            <a:avLst>
              <a:gd name="adj" fmla="val 24588"/>
            </a:avLst>
          </a:prstGeom>
          <a:solidFill>
            <a:srgbClr val="ffd479"/>
          </a:solidFill>
          <a:ln w="25560">
            <a:solidFill>
              <a:srgbClr val="000000"/>
            </a:solidFill>
            <a:miter/>
          </a:ln>
        </p:spPr>
        <p:txBody>
          <a:bodyPr lIns="0" rIns="0" tIns="0" bIns="0" anchor="ctr"/>
          <a:p>
            <a:pPr>
              <a:lnSpc>
                <a:spcPct val="1000"/>
              </a:lnSpc>
            </a:pPr>
            <a:r>
              <a:rPr i="1" lang="en-US" sz="2500">
                <a:solidFill>
                  <a:srgbClr val="cc3300"/>
                </a:solidFill>
                <a:latin typeface="Arial Narrow"/>
              </a:rPr>
              <a:t>Public Code</a:t>
            </a:r>
            <a:endParaRPr/>
          </a:p>
        </p:txBody>
      </p:sp>
      <p:sp>
        <p:nvSpPr>
          <p:cNvPr id="909" name="CustomShape 5"/>
          <p:cNvSpPr/>
          <p:nvPr/>
        </p:nvSpPr>
        <p:spPr>
          <a:xfrm>
            <a:off x="1803960" y="1785960"/>
            <a:ext cx="1973160" cy="544320"/>
          </a:xfrm>
          <a:prstGeom prst="roundRect">
            <a:avLst>
              <a:gd name="adj" fmla="val 24588"/>
            </a:avLst>
          </a:prstGeom>
          <a:solidFill>
            <a:srgbClr val="ffd479"/>
          </a:solidFill>
          <a:ln w="25560">
            <a:solidFill>
              <a:srgbClr val="000000"/>
            </a:solidFill>
            <a:miter/>
          </a:ln>
        </p:spPr>
        <p:txBody>
          <a:bodyPr lIns="0" rIns="0" tIns="0" bIns="0" anchor="ctr"/>
          <a:p>
            <a:pPr>
              <a:lnSpc>
                <a:spcPct val="1000"/>
              </a:lnSpc>
            </a:pPr>
            <a:r>
              <a:rPr i="1" lang="en-US" sz="2500">
                <a:solidFill>
                  <a:srgbClr val="cc3300"/>
                </a:solidFill>
                <a:latin typeface="Arial Narrow"/>
              </a:rPr>
              <a:t>Public Data</a:t>
            </a:r>
            <a:endParaRPr/>
          </a:p>
        </p:txBody>
      </p:sp>
      <p:sp>
        <p:nvSpPr>
          <p:cNvPr id="910" name="CustomShape 6"/>
          <p:cNvSpPr/>
          <p:nvPr/>
        </p:nvSpPr>
        <p:spPr>
          <a:xfrm>
            <a:off x="3223440" y="3670200"/>
            <a:ext cx="2696400" cy="544320"/>
          </a:xfrm>
          <a:prstGeom prst="roundRect">
            <a:avLst>
              <a:gd name="adj" fmla="val 24588"/>
            </a:avLst>
          </a:prstGeom>
          <a:solidFill>
            <a:srgbClr val="ffd479"/>
          </a:solidFill>
          <a:ln w="25560">
            <a:solidFill>
              <a:srgbClr val="000000"/>
            </a:solidFill>
            <a:miter/>
          </a:ln>
        </p:spPr>
        <p:txBody>
          <a:bodyPr lIns="0" rIns="0" tIns="0" bIns="0" anchor="ctr"/>
          <a:p>
            <a:pPr>
              <a:lnSpc>
                <a:spcPct val="1000"/>
              </a:lnSpc>
            </a:pPr>
            <a:r>
              <a:rPr i="1" lang="en-US" sz="2500">
                <a:solidFill>
                  <a:srgbClr val="cc3300"/>
                </a:solidFill>
                <a:latin typeface="Arial Narrow"/>
              </a:rPr>
              <a:t>Operating System</a:t>
            </a:r>
            <a:endParaRPr/>
          </a:p>
        </p:txBody>
      </p:sp>
      <p:sp>
        <p:nvSpPr>
          <p:cNvPr id="911" name="CustomShape 7"/>
          <p:cNvSpPr/>
          <p:nvPr/>
        </p:nvSpPr>
        <p:spPr>
          <a:xfrm>
            <a:off x="5929200" y="2509200"/>
            <a:ext cx="187200" cy="54432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</p:sp>
      <p:sp>
        <p:nvSpPr>
          <p:cNvPr id="912" name="CustomShape 8"/>
          <p:cNvSpPr/>
          <p:nvPr/>
        </p:nvSpPr>
        <p:spPr>
          <a:xfrm>
            <a:off x="6250680" y="2509200"/>
            <a:ext cx="187200" cy="54432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</p:sp>
      <p:sp>
        <p:nvSpPr>
          <p:cNvPr id="913" name="CustomShape 9"/>
          <p:cNvSpPr/>
          <p:nvPr/>
        </p:nvSpPr>
        <p:spPr>
          <a:xfrm>
            <a:off x="6572160" y="2509200"/>
            <a:ext cx="187200" cy="54432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</p:sp>
      <p:sp>
        <p:nvSpPr>
          <p:cNvPr id="914" name="CustomShape 10"/>
          <p:cNvSpPr/>
          <p:nvPr/>
        </p:nvSpPr>
        <p:spPr>
          <a:xfrm>
            <a:off x="8675640" y="6465240"/>
            <a:ext cx="162720" cy="152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r">
              <a:lnSpc>
                <a:spcPct val="100000"/>
              </a:lnSpc>
            </a:pPr>
            <a:fld id="{7E063A03-2721-4CA0-9BF4-2FBC82941BD2}" type="slidenum">
              <a:rPr i="1" lang="en-US" sz="1000">
                <a:solidFill>
                  <a:srgbClr val="cc3300"/>
                </a:solidFill>
                <a:latin typeface="Helvetica Neue"/>
              </a:rPr>
              <a:t>&lt;number&gt;</a:t>
            </a:fld>
            <a:endParaRPr/>
          </a:p>
        </p:txBody>
      </p:sp>
    </p:spTree>
  </p:cSld>
  <p:timing>
    <p:tnLst>
      <p:par>
        <p:cTn id="540" dur="indefinite" restart="never" nodeType="tmRoot">
          <p:childTnLst>
            <p:seq>
              <p:cTn id="54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But Perhaps That</a:t>
            </a:r>
            <a:r>
              <a:rPr lang="en-US" sz="4000">
                <a:solidFill>
                  <a:srgbClr val="ffcc00"/>
                </a:solidFill>
                <a:latin typeface="Arial"/>
                <a:ea typeface="ＭＳ Ｐゴシック"/>
              </a:rPr>
              <a:t>’</a:t>
            </a: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s Not a Good Idea…</a:t>
            </a:r>
            <a:endParaRPr/>
          </a:p>
        </p:txBody>
      </p:sp>
      <p:graphicFrame>
        <p:nvGraphicFramePr>
          <p:cNvPr id="916" name="Table 2"/>
          <p:cNvGraphicFramePr/>
          <p:nvPr/>
        </p:nvGraphicFramePr>
        <p:xfrm>
          <a:off x="613800" y="1553760"/>
          <a:ext cx="8126640" cy="3939840"/>
        </p:xfrm>
        <a:graphic>
          <a:graphicData uri="http://schemas.openxmlformats.org/drawingml/2006/table">
            <a:tbl>
              <a:tblPr/>
              <a:tblGrid>
                <a:gridCol w="2493360"/>
                <a:gridCol w="5633280"/>
              </a:tblGrid>
              <a:tr h="788040">
                <a:tc>
                  <a:txBody>
                    <a:bodyPr lIns="35640" rIns="35640" tIns="35640" bIns="356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Helvetica Neue"/>
                          <a:ea typeface="ＭＳ Ｐゴシック"/>
                        </a:rPr>
                        <a:t>Vulnerability</a:t>
                      </a:r>
                      <a:endParaRPr/>
                    </a:p>
                  </a:txBody>
                  <a:tcPr/>
                </a:tc>
                <a:tc>
                  <a:txBody>
                    <a:bodyPr lIns="35640" rIns="35640" tIns="35640" bIns="356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Helvetica Neue"/>
                          <a:ea typeface="ＭＳ Ｐゴシック"/>
                        </a:rPr>
                        <a:t>Examples</a:t>
                      </a:r>
                      <a:endParaRPr/>
                    </a:p>
                  </a:txBody>
                  <a:tcPr/>
                </a:tc>
              </a:tr>
              <a:tr h="788040">
                <a:tc>
                  <a:txBody>
                    <a:bodyPr lIns="35640" rIns="35640" tIns="35640" bIns="356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444444"/>
                          </a:solidFill>
                          <a:latin typeface="Helvetica Neue"/>
                          <a:ea typeface="ＭＳ Ｐゴシック"/>
                        </a:rPr>
                        <a:t>Buffer Overflows</a:t>
                      </a:r>
                      <a:endParaRPr/>
                    </a:p>
                  </a:txBody>
                  <a:tcPr/>
                </a:tc>
                <a:tc>
                  <a:txBody>
                    <a:bodyPr lIns="35640" rIns="35640" tIns="35640" bIns="356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747474"/>
                          </a:solidFill>
                          <a:latin typeface="Helvetica Neue"/>
                          <a:ea typeface="ＭＳ Ｐゴシック"/>
                        </a:rPr>
                        <a:t>BugTraq ID </a:t>
                      </a:r>
                      <a:r>
                        <a:rPr lang="en-US" sz="2000">
                          <a:solidFill>
                            <a:srgbClr val="ff2600"/>
                          </a:solidFill>
                          <a:latin typeface="Helvetica Neue"/>
                          <a:ea typeface="ＭＳ Ｐゴシック"/>
                        </a:rPr>
                        <a:t>12911</a:t>
                      </a:r>
                      <a:r>
                        <a:rPr lang="en-US" sz="2000">
                          <a:solidFill>
                            <a:srgbClr val="747474"/>
                          </a:solidFill>
                          <a:latin typeface="Helvetica Neue"/>
                          <a:ea typeface="ＭＳ Ｐゴシック"/>
                        </a:rPr>
                        <a:t>, </a:t>
                      </a:r>
                      <a:r>
                        <a:rPr lang="en-US" sz="2000">
                          <a:solidFill>
                            <a:srgbClr val="ff2600"/>
                          </a:solidFill>
                          <a:latin typeface="Helvetica Neue"/>
                          <a:ea typeface="ＭＳ Ｐゴシック"/>
                        </a:rPr>
                        <a:t>13589</a:t>
                      </a:r>
                      <a:r>
                        <a:rPr lang="en-US" sz="2000">
                          <a:solidFill>
                            <a:srgbClr val="747474"/>
                          </a:solidFill>
                          <a:latin typeface="Helvetica Neue"/>
                          <a:ea typeface="ＭＳ Ｐゴシック"/>
                        </a:rPr>
                        <a:t>, </a:t>
                      </a:r>
                      <a:r>
                        <a:rPr lang="en-US" sz="2000">
                          <a:solidFill>
                            <a:srgbClr val="ff2600"/>
                          </a:solidFill>
                          <a:latin typeface="Helvetica Neue"/>
                          <a:ea typeface="ＭＳ Ｐゴシック"/>
                        </a:rPr>
                        <a:t>13207</a:t>
                      </a:r>
                      <a:r>
                        <a:rPr lang="en-US" sz="2000">
                          <a:solidFill>
                            <a:srgbClr val="747474"/>
                          </a:solidFill>
                          <a:latin typeface="Helvetica Neue"/>
                          <a:ea typeface="ＭＳ Ｐゴシック"/>
                        </a:rPr>
                        <a:t>, </a:t>
                      </a:r>
                      <a:r>
                        <a:rPr lang="en-US" sz="2000">
                          <a:solidFill>
                            <a:srgbClr val="ff2600"/>
                          </a:solidFill>
                          <a:latin typeface="Helvetica Neue"/>
                          <a:ea typeface="ＭＳ Ｐゴシック"/>
                        </a:rPr>
                        <a:t>13225</a:t>
                      </a:r>
                      <a:r>
                        <a:rPr lang="en-US" sz="2000">
                          <a:solidFill>
                            <a:srgbClr val="747474"/>
                          </a:solidFill>
                          <a:latin typeface="Helvetica Neue"/>
                          <a:ea typeface="ＭＳ Ｐゴシック"/>
                        </a:rPr>
                        <a:t>, </a:t>
                      </a:r>
                      <a:r>
                        <a:rPr lang="en-US" sz="2000">
                          <a:solidFill>
                            <a:srgbClr val="ff2600"/>
                          </a:solidFill>
                          <a:latin typeface="Helvetica Neue"/>
                          <a:ea typeface="ＭＳ Ｐゴシック"/>
                        </a:rPr>
                        <a:t>12295</a:t>
                      </a:r>
                      <a:endParaRPr/>
                    </a:p>
                  </a:txBody>
                  <a:tcPr/>
                </a:tc>
              </a:tr>
              <a:tr h="788040">
                <a:tc>
                  <a:txBody>
                    <a:bodyPr lIns="35640" rIns="35640" tIns="35640" bIns="356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444444"/>
                          </a:solidFill>
                          <a:latin typeface="Helvetica Neue"/>
                          <a:ea typeface="ＭＳ Ｐゴシック"/>
                        </a:rPr>
                        <a:t>Integer Overflows</a:t>
                      </a:r>
                      <a:endParaRPr/>
                    </a:p>
                  </a:txBody>
                  <a:tcPr/>
                </a:tc>
                <a:tc>
                  <a:txBody>
                    <a:bodyPr lIns="35640" rIns="35640" tIns="35640" bIns="356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747474"/>
                          </a:solidFill>
                          <a:latin typeface="Helvetica Neue"/>
                          <a:ea typeface="ＭＳ Ｐゴシック"/>
                        </a:rPr>
                        <a:t>BugTraq ID </a:t>
                      </a:r>
                      <a:r>
                        <a:rPr lang="en-US" sz="2000">
                          <a:solidFill>
                            <a:srgbClr val="ff2600"/>
                          </a:solidFill>
                          <a:latin typeface="Helvetica Neue"/>
                          <a:ea typeface="ＭＳ Ｐゴシック"/>
                        </a:rPr>
                        <a:t>10179</a:t>
                      </a:r>
                      <a:r>
                        <a:rPr lang="en-US" sz="2000">
                          <a:solidFill>
                            <a:srgbClr val="747474"/>
                          </a:solidFill>
                          <a:latin typeface="Helvetica Neue"/>
                          <a:ea typeface="ＭＳ Ｐゴシック"/>
                        </a:rPr>
                        <a:t>, </a:t>
                      </a:r>
                      <a:r>
                        <a:rPr lang="en-US" sz="2000">
                          <a:solidFill>
                            <a:srgbClr val="ff2600"/>
                          </a:solidFill>
                          <a:latin typeface="Helvetica Neue"/>
                          <a:ea typeface="ＭＳ Ｐゴシック"/>
                        </a:rPr>
                        <a:t>63707</a:t>
                      </a:r>
                      <a:endParaRPr/>
                    </a:p>
                  </a:txBody>
                  <a:tcPr/>
                </a:tc>
              </a:tr>
              <a:tr h="788040">
                <a:tc>
                  <a:txBody>
                    <a:bodyPr lIns="35640" rIns="35640" tIns="35640" bIns="356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444444"/>
                          </a:solidFill>
                          <a:latin typeface="Helvetica Neue"/>
                          <a:ea typeface="ＭＳ Ｐゴシック"/>
                        </a:rPr>
                        <a:t>Information Leaks</a:t>
                      </a:r>
                      <a:endParaRPr/>
                    </a:p>
                  </a:txBody>
                  <a:tcPr/>
                </a:tc>
                <a:tc>
                  <a:txBody>
                    <a:bodyPr lIns="35640" rIns="35640" tIns="35640" bIns="356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747474"/>
                          </a:solidFill>
                          <a:latin typeface="Helvetica Neue"/>
                          <a:ea typeface="ＭＳ Ｐゴシック"/>
                        </a:rPr>
                        <a:t>BugTraq ID </a:t>
                      </a:r>
                      <a:r>
                        <a:rPr lang="en-US" sz="2000">
                          <a:solidFill>
                            <a:srgbClr val="ff2600"/>
                          </a:solidFill>
                          <a:latin typeface="Helvetica Neue"/>
                          <a:ea typeface="ＭＳ Ｐゴシック"/>
                        </a:rPr>
                        <a:t>8831</a:t>
                      </a:r>
                      <a:r>
                        <a:rPr lang="en-US" sz="2000">
                          <a:solidFill>
                            <a:srgbClr val="747474"/>
                          </a:solidFill>
                          <a:latin typeface="Helvetica Neue"/>
                          <a:ea typeface="ＭＳ Ｐゴシック"/>
                        </a:rPr>
                        <a:t>, </a:t>
                      </a:r>
                      <a:r>
                        <a:rPr lang="en-US" sz="2000">
                          <a:solidFill>
                            <a:srgbClr val="ff2600"/>
                          </a:solidFill>
                          <a:latin typeface="Helvetica Neue"/>
                          <a:ea typeface="ＭＳ Ｐゴシック"/>
                        </a:rPr>
                        <a:t>64677</a:t>
                      </a:r>
                      <a:r>
                        <a:rPr lang="en-US" sz="2000">
                          <a:solidFill>
                            <a:srgbClr val="747474"/>
                          </a:solidFill>
                          <a:latin typeface="Helvetica Neue"/>
                          <a:ea typeface="ＭＳ Ｐゴシック"/>
                        </a:rPr>
                        <a:t>, </a:t>
                      </a:r>
                      <a:r>
                        <a:rPr lang="en-US" sz="2000">
                          <a:solidFill>
                            <a:srgbClr val="ff2600"/>
                          </a:solidFill>
                          <a:latin typeface="Helvetica Neue"/>
                          <a:ea typeface="ＭＳ Ｐゴシック"/>
                        </a:rPr>
                        <a:t>64746</a:t>
                      </a:r>
                      <a:r>
                        <a:rPr lang="en-US" sz="2000">
                          <a:solidFill>
                            <a:srgbClr val="747474"/>
                          </a:solidFill>
                          <a:latin typeface="Helvetica Neue"/>
                          <a:ea typeface="ＭＳ Ｐゴシック"/>
                        </a:rPr>
                        <a:t>, </a:t>
                      </a:r>
                      <a:r>
                        <a:rPr lang="en-US" sz="2000">
                          <a:solidFill>
                            <a:srgbClr val="ff2600"/>
                          </a:solidFill>
                          <a:latin typeface="Helvetica Neue"/>
                          <a:ea typeface="ＭＳ Ｐゴシック"/>
                        </a:rPr>
                        <a:t>64742</a:t>
                      </a:r>
                      <a:r>
                        <a:rPr lang="en-US" sz="2000">
                          <a:solidFill>
                            <a:srgbClr val="747474"/>
                          </a:solidFill>
                          <a:latin typeface="Helvetica Neue"/>
                          <a:ea typeface="ＭＳ Ｐゴシック"/>
                        </a:rPr>
                        <a:t>, </a:t>
                      </a:r>
                      <a:r>
                        <a:rPr lang="en-US" sz="2000">
                          <a:solidFill>
                            <a:srgbClr val="ff2600"/>
                          </a:solidFill>
                          <a:latin typeface="Helvetica Neue"/>
                          <a:ea typeface="ＭＳ Ｐゴシック"/>
                        </a:rPr>
                        <a:t>62405</a:t>
                      </a:r>
                      <a:endParaRPr/>
                    </a:p>
                  </a:txBody>
                  <a:tcPr/>
                </a:tc>
              </a:tr>
              <a:tr h="788040">
                <a:tc>
                  <a:txBody>
                    <a:bodyPr lIns="35640" rIns="35640" tIns="35640" bIns="3564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444444"/>
                          </a:solidFill>
                          <a:latin typeface="Helvetica Neue"/>
                          <a:ea typeface="ＭＳ Ｐゴシック"/>
                        </a:rPr>
                        <a:t>Kernel-level Malware</a:t>
                      </a:r>
                      <a:endParaRPr/>
                    </a:p>
                  </a:txBody>
                  <a:tcPr/>
                </a:tc>
                <a:tc>
                  <a:txBody>
                    <a:bodyPr lIns="35640" rIns="35640" tIns="35640" bIns="356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747474"/>
                          </a:solidFill>
                          <a:latin typeface="Helvetica Neue"/>
                          <a:ea typeface="ＭＳ Ｐゴシック"/>
                        </a:rPr>
                        <a:t>Adore rootkit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7" name="CustomShape 3"/>
          <p:cNvSpPr/>
          <p:nvPr/>
        </p:nvSpPr>
        <p:spPr>
          <a:xfrm>
            <a:off x="8711280" y="6465240"/>
            <a:ext cx="162720" cy="152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r">
              <a:lnSpc>
                <a:spcPct val="100000"/>
              </a:lnSpc>
            </a:pPr>
            <a:fld id="{E0D79429-7C99-487C-843F-A1C3EF42B909}" type="slidenum">
              <a:rPr i="1" lang="en-US" sz="1000">
                <a:solidFill>
                  <a:srgbClr val="cc3300"/>
                </a:solidFill>
                <a:latin typeface="Helvetica Neue"/>
              </a:rPr>
              <a:t>&lt;number&gt;</a:t>
            </a:fld>
            <a:endParaRPr/>
          </a:p>
        </p:txBody>
      </p:sp>
    </p:spTree>
  </p:cSld>
  <p:timing>
    <p:tnLst>
      <p:par>
        <p:cTn id="542" dur="indefinite" restart="never" nodeType="tmRoot">
          <p:childTnLst>
            <p:seq>
              <p:cTn id="54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Virtual Ghost = Secure Computation Using SVA</a:t>
            </a:r>
            <a:endParaRPr/>
          </a:p>
        </p:txBody>
      </p:sp>
      <p:sp>
        <p:nvSpPr>
          <p:cNvPr id="919" name="TextShape 2"/>
          <p:cNvSpPr txBox="1"/>
          <p:nvPr/>
        </p:nvSpPr>
        <p:spPr>
          <a:xfrm>
            <a:off x="4840920" y="1359360"/>
            <a:ext cx="4224240" cy="5218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Ghost Memory: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Inaccessible to OS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Application: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Private data in ghost memory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Encrypts private data for I/O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Virtual Ghost (VG) API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SVA-OS + App. Requests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OS Kernel: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Performs all OS services </a:t>
            </a:r>
            <a:endParaRPr/>
          </a:p>
        </p:txBody>
      </p:sp>
      <p:sp>
        <p:nvSpPr>
          <p:cNvPr id="920" name="CustomShape 3"/>
          <p:cNvSpPr/>
          <p:nvPr/>
        </p:nvSpPr>
        <p:spPr>
          <a:xfrm>
            <a:off x="477720" y="1777680"/>
            <a:ext cx="4206600" cy="2851560"/>
          </a:xfrm>
          <a:prstGeom prst="rect">
            <a:avLst/>
          </a:prstGeom>
          <a:solidFill>
            <a:srgbClr val="ffd479"/>
          </a:solidFill>
          <a:ln w="25560">
            <a:solidFill>
              <a:srgbClr val="000000"/>
            </a:solidFill>
            <a:miter/>
          </a:ln>
        </p:spPr>
      </p:sp>
      <p:sp>
        <p:nvSpPr>
          <p:cNvPr id="921" name="CustomShape 4"/>
          <p:cNvSpPr/>
          <p:nvPr/>
        </p:nvSpPr>
        <p:spPr>
          <a:xfrm>
            <a:off x="916560" y="1877040"/>
            <a:ext cx="3571560" cy="464040"/>
          </a:xfrm>
          <a:prstGeom prst="rect">
            <a:avLst/>
          </a:prstGeom>
          <a:solidFill>
            <a:srgbClr val="ffd479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500" u="sng">
                <a:solidFill>
                  <a:srgbClr val="000000"/>
                </a:solidFill>
                <a:latin typeface="Arial Narrow"/>
              </a:rPr>
              <a:t>Application</a:t>
            </a:r>
            <a:endParaRPr/>
          </a:p>
        </p:txBody>
      </p:sp>
      <p:sp>
        <p:nvSpPr>
          <p:cNvPr id="922" name="CustomShape 5"/>
          <p:cNvSpPr/>
          <p:nvPr/>
        </p:nvSpPr>
        <p:spPr>
          <a:xfrm>
            <a:off x="2430000" y="3697920"/>
            <a:ext cx="2261160" cy="923400"/>
          </a:xfrm>
          <a:prstGeom prst="rect">
            <a:avLst/>
          </a:prstGeom>
          <a:solidFill>
            <a:srgbClr val="ff6600"/>
          </a:solidFill>
          <a:ln w="25560">
            <a:solidFill>
              <a:srgbClr val="000000"/>
            </a:solidFill>
            <a:miter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 Narrow"/>
              </a:rPr>
              <a:t>OS Kernel</a:t>
            </a:r>
            <a:endParaRPr/>
          </a:p>
        </p:txBody>
      </p:sp>
      <p:sp>
        <p:nvSpPr>
          <p:cNvPr id="923" name="CustomShape 6"/>
          <p:cNvSpPr/>
          <p:nvPr/>
        </p:nvSpPr>
        <p:spPr>
          <a:xfrm>
            <a:off x="477720" y="4649400"/>
            <a:ext cx="4206600" cy="906120"/>
          </a:xfrm>
          <a:prstGeom prst="rect">
            <a:avLst/>
          </a:prstGeom>
          <a:solidFill>
            <a:srgbClr val="d783ff"/>
          </a:solidFill>
          <a:ln w="25560">
            <a:solidFill>
              <a:srgbClr val="000000"/>
            </a:solidFill>
            <a:miter/>
          </a:ln>
        </p:spPr>
      </p:sp>
      <p:sp>
        <p:nvSpPr>
          <p:cNvPr id="924" name="CustomShape 7"/>
          <p:cNvSpPr/>
          <p:nvPr/>
        </p:nvSpPr>
        <p:spPr>
          <a:xfrm>
            <a:off x="2536560" y="4796640"/>
            <a:ext cx="1750320" cy="526320"/>
          </a:xfrm>
          <a:prstGeom prst="rect">
            <a:avLst/>
          </a:prstGeom>
          <a:solidFill>
            <a:srgbClr val="d783ff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 Narrow"/>
              </a:rPr>
              <a:t>Virtual Ghost (SVA)</a:t>
            </a:r>
            <a:endParaRPr/>
          </a:p>
        </p:txBody>
      </p:sp>
      <p:sp>
        <p:nvSpPr>
          <p:cNvPr id="925" name="CustomShape 8"/>
          <p:cNvSpPr/>
          <p:nvPr/>
        </p:nvSpPr>
        <p:spPr>
          <a:xfrm>
            <a:off x="2876400" y="2533320"/>
            <a:ext cx="1638360" cy="459360"/>
          </a:xfrm>
          <a:prstGeom prst="roundRect">
            <a:avLst>
              <a:gd name="adj" fmla="val 24588"/>
            </a:avLst>
          </a:prstGeom>
          <a:solidFill>
            <a:srgbClr val="ffd479"/>
          </a:solidFill>
          <a:ln w="25560">
            <a:solidFill>
              <a:srgbClr val="000000"/>
            </a:solidFill>
            <a:custDash>
              <a:ds d="71000" sp="71000"/>
            </a:custDash>
            <a:miter/>
          </a:ln>
        </p:spPr>
        <p:txBody>
          <a:bodyPr lIns="0" rIns="0" tIns="0" bIns="0" anchor="ctr"/>
          <a:p>
            <a:pPr>
              <a:lnSpc>
                <a:spcPct val="1000"/>
              </a:lnSpc>
            </a:pPr>
            <a:r>
              <a:rPr lang="en-US" sz="2200">
                <a:solidFill>
                  <a:srgbClr val="000000"/>
                </a:solidFill>
                <a:latin typeface="Arial Narrow"/>
              </a:rPr>
              <a:t>Public Data</a:t>
            </a:r>
            <a:endParaRPr/>
          </a:p>
        </p:txBody>
      </p:sp>
      <p:sp>
        <p:nvSpPr>
          <p:cNvPr id="926" name="CustomShape 9"/>
          <p:cNvSpPr/>
          <p:nvPr/>
        </p:nvSpPr>
        <p:spPr>
          <a:xfrm>
            <a:off x="467280" y="5555880"/>
            <a:ext cx="4223880" cy="561960"/>
          </a:xfrm>
          <a:prstGeom prst="bevel">
            <a:avLst>
              <a:gd name="adj" fmla="val 5315"/>
            </a:avLst>
          </a:prstGeom>
          <a:solidFill>
            <a:srgbClr val="dddddd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2000">
                <a:solidFill>
                  <a:srgbClr val="3333cc"/>
                </a:solidFill>
                <a:latin typeface="Arial"/>
              </a:rPr>
              <a:t>Processor</a:t>
            </a:r>
            <a:endParaRPr/>
          </a:p>
        </p:txBody>
      </p:sp>
      <p:sp>
        <p:nvSpPr>
          <p:cNvPr id="927" name="CustomShape 10"/>
          <p:cNvSpPr/>
          <p:nvPr/>
        </p:nvSpPr>
        <p:spPr>
          <a:xfrm>
            <a:off x="501120" y="2808000"/>
            <a:ext cx="1878120" cy="1813320"/>
          </a:xfrm>
          <a:prstGeom prst="roundRect">
            <a:avLst>
              <a:gd name="adj" fmla="val 16667"/>
            </a:avLst>
          </a:prstGeom>
          <a:solidFill>
            <a:srgbClr val="d6d6f5"/>
          </a:solidFill>
          <a:ln w="38160">
            <a:solidFill>
              <a:srgbClr val="660066"/>
            </a:solidFill>
            <a:round/>
          </a:ln>
        </p:spPr>
        <p:txBody>
          <a:bodyPr wrap="none" anchorCtr="1"/>
          <a:p>
            <a:pPr algn="ctr">
              <a:lnSpc>
                <a:spcPct val="100000"/>
              </a:lnSpc>
            </a:pPr>
            <a:r>
              <a:rPr b="1" i="1" lang="en-US" sz="2000">
                <a:solidFill>
                  <a:srgbClr val="660066"/>
                </a:solidFill>
                <a:latin typeface="Arial Narrow"/>
              </a:rPr>
              <a:t>Ghost Memory</a:t>
            </a:r>
            <a:endParaRPr/>
          </a:p>
        </p:txBody>
      </p:sp>
      <p:sp>
        <p:nvSpPr>
          <p:cNvPr id="928" name="CustomShape 11"/>
          <p:cNvSpPr/>
          <p:nvPr/>
        </p:nvSpPr>
        <p:spPr>
          <a:xfrm>
            <a:off x="677520" y="4849920"/>
            <a:ext cx="1509840" cy="473040"/>
          </a:xfrm>
          <a:prstGeom prst="roundRect">
            <a:avLst>
              <a:gd name="adj" fmla="val 21514"/>
            </a:avLst>
          </a:prstGeom>
          <a:solidFill>
            <a:srgbClr val="d6d6f5"/>
          </a:solidFill>
          <a:ln w="25560">
            <a:solidFill>
              <a:srgbClr val="000000"/>
            </a:solidFill>
            <a:miter/>
          </a:ln>
        </p:spPr>
        <p:txBody>
          <a:bodyPr lIns="0" rIns="0" tIns="0" bIns="0" anchor="ctr"/>
          <a:p>
            <a:pPr>
              <a:lnSpc>
                <a:spcPct val="1000"/>
              </a:lnSpc>
            </a:pPr>
            <a:r>
              <a:rPr lang="en-US" sz="2200">
                <a:solidFill>
                  <a:srgbClr val="000000"/>
                </a:solidFill>
                <a:latin typeface="Arial Narrow"/>
              </a:rPr>
              <a:t>Private Code</a:t>
            </a:r>
            <a:endParaRPr/>
          </a:p>
        </p:txBody>
      </p:sp>
      <p:sp>
        <p:nvSpPr>
          <p:cNvPr id="929" name="CustomShape 12"/>
          <p:cNvSpPr/>
          <p:nvPr/>
        </p:nvSpPr>
        <p:spPr>
          <a:xfrm>
            <a:off x="541440" y="3345480"/>
            <a:ext cx="1781280" cy="537480"/>
          </a:xfrm>
          <a:prstGeom prst="roundRect">
            <a:avLst>
              <a:gd name="adj" fmla="val 27083"/>
            </a:avLst>
          </a:prstGeom>
          <a:solidFill>
            <a:srgbClr val="d6d6f5"/>
          </a:solidFill>
          <a:ln w="25560">
            <a:solidFill>
              <a:srgbClr val="000000"/>
            </a:solidFill>
            <a:miter/>
          </a:ln>
        </p:spPr>
        <p:txBody>
          <a:bodyPr lIns="0" rIns="0" tIns="0" bIns="0" anchor="ctr"/>
          <a:p>
            <a:pPr>
              <a:lnSpc>
                <a:spcPct val="1000"/>
              </a:lnSpc>
            </a:pPr>
            <a:r>
              <a:rPr lang="en-US" sz="2200">
                <a:solidFill>
                  <a:srgbClr val="000000"/>
                </a:solidFill>
                <a:latin typeface="Arial Narrow"/>
              </a:rPr>
              <a:t>Private Data</a:t>
            </a:r>
            <a:endParaRPr/>
          </a:p>
        </p:txBody>
      </p:sp>
      <p:sp>
        <p:nvSpPr>
          <p:cNvPr id="930" name="CustomShape 13"/>
          <p:cNvSpPr/>
          <p:nvPr/>
        </p:nvSpPr>
        <p:spPr>
          <a:xfrm>
            <a:off x="677520" y="3998520"/>
            <a:ext cx="1509840" cy="473040"/>
          </a:xfrm>
          <a:prstGeom prst="roundRect">
            <a:avLst>
              <a:gd name="adj" fmla="val 21514"/>
            </a:avLst>
          </a:prstGeom>
          <a:solidFill>
            <a:srgbClr val="d6d6f5"/>
          </a:solidFill>
          <a:ln w="25560">
            <a:solidFill>
              <a:srgbClr val="000000"/>
            </a:solidFill>
            <a:miter/>
          </a:ln>
        </p:spPr>
        <p:txBody>
          <a:bodyPr lIns="0" rIns="0" tIns="0" bIns="0" anchor="ctr"/>
          <a:p>
            <a:pPr>
              <a:lnSpc>
                <a:spcPct val="1000"/>
              </a:lnSpc>
            </a:pPr>
            <a:r>
              <a:rPr lang="en-US" sz="2200">
                <a:solidFill>
                  <a:srgbClr val="000000"/>
                </a:solidFill>
                <a:latin typeface="Arial Narrow"/>
              </a:rPr>
              <a:t>Private Key</a:t>
            </a:r>
            <a:endParaRPr/>
          </a:p>
        </p:txBody>
      </p:sp>
    </p:spTree>
  </p:cSld>
  <p:timing>
    <p:tnLst>
      <p:par>
        <p:cTn id="544" dur="indefinite" restart="never" nodeType="tmRoot">
          <p:childTnLst>
            <p:seq>
              <p:cTn id="54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Securing Ghost Memory</a:t>
            </a:r>
            <a:endParaRPr/>
          </a:p>
        </p:txBody>
      </p:sp>
      <p:sp>
        <p:nvSpPr>
          <p:cNvPr id="932" name="TextShape 2"/>
          <p:cNvSpPr txBox="1"/>
          <p:nvPr/>
        </p:nvSpPr>
        <p:spPr>
          <a:xfrm>
            <a:off x="4512960" y="1634040"/>
            <a:ext cx="4551840" cy="4616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Software Fault Isolation for OS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  <a:latin typeface="Arial Narrow"/>
                <a:ea typeface="ＭＳ Ｐゴシック"/>
              </a:rPr>
              <a:t>Protects ghost memory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  <a:latin typeface="Arial Narrow"/>
                <a:ea typeface="ＭＳ Ｐゴシック"/>
              </a:rPr>
              <a:t>Protects Virtual Ghost VM memory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Control-Flow Integrity for OS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  <a:latin typeface="Arial Narrow"/>
                <a:ea typeface="ＭＳ Ｐゴシック"/>
              </a:rPr>
              <a:t>Prevents instrumentation bypass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  <a:latin typeface="Arial Narrow"/>
                <a:ea typeface="ＭＳ Ｐゴシック"/>
              </a:rPr>
              <a:t>Also improves kernel security</a:t>
            </a:r>
            <a:endParaRPr/>
          </a:p>
        </p:txBody>
      </p:sp>
      <p:sp>
        <p:nvSpPr>
          <p:cNvPr id="933" name="CustomShape 3"/>
          <p:cNvSpPr/>
          <p:nvPr/>
        </p:nvSpPr>
        <p:spPr>
          <a:xfrm>
            <a:off x="535680" y="3998160"/>
            <a:ext cx="3660840" cy="419400"/>
          </a:xfrm>
          <a:prstGeom prst="rect">
            <a:avLst/>
          </a:prstGeom>
          <a:solidFill>
            <a:srgbClr val="ff6600"/>
          </a:solidFill>
          <a:ln w="25560">
            <a:solidFill>
              <a:srgbClr val="000000"/>
            </a:solidFill>
            <a:miter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 Narrow"/>
              </a:rPr>
              <a:t>Virtual Ghost VM Memory</a:t>
            </a:r>
            <a:endParaRPr/>
          </a:p>
        </p:txBody>
      </p:sp>
      <p:sp>
        <p:nvSpPr>
          <p:cNvPr id="934" name="CustomShape 4"/>
          <p:cNvSpPr/>
          <p:nvPr/>
        </p:nvSpPr>
        <p:spPr>
          <a:xfrm>
            <a:off x="535680" y="1355040"/>
            <a:ext cx="3660840" cy="1731960"/>
          </a:xfrm>
          <a:prstGeom prst="rect">
            <a:avLst/>
          </a:prstGeom>
          <a:solidFill>
            <a:srgbClr val="ffd479"/>
          </a:solidFill>
          <a:ln w="25560">
            <a:solidFill>
              <a:srgbClr val="000000"/>
            </a:solidFill>
            <a:miter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 Narrow"/>
              </a:rPr>
              <a:t>User-Space Memory</a:t>
            </a:r>
            <a:endParaRPr/>
          </a:p>
        </p:txBody>
      </p:sp>
      <p:sp>
        <p:nvSpPr>
          <p:cNvPr id="935" name="CustomShape 5"/>
          <p:cNvSpPr/>
          <p:nvPr/>
        </p:nvSpPr>
        <p:spPr>
          <a:xfrm>
            <a:off x="535680" y="3096360"/>
            <a:ext cx="3660840" cy="892440"/>
          </a:xfrm>
          <a:prstGeom prst="rect">
            <a:avLst/>
          </a:prstGeom>
          <a:solidFill>
            <a:srgbClr val="ffd479"/>
          </a:solidFill>
          <a:ln w="25560">
            <a:solidFill>
              <a:srgbClr val="000000"/>
            </a:solidFill>
            <a:miter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 Narrow"/>
              </a:rPr>
              <a:t>Ghost Memory</a:t>
            </a:r>
            <a:endParaRPr/>
          </a:p>
        </p:txBody>
      </p:sp>
      <p:sp>
        <p:nvSpPr>
          <p:cNvPr id="936" name="CustomShape 6"/>
          <p:cNvSpPr/>
          <p:nvPr/>
        </p:nvSpPr>
        <p:spPr>
          <a:xfrm>
            <a:off x="535680" y="4426920"/>
            <a:ext cx="3660840" cy="1526760"/>
          </a:xfrm>
          <a:prstGeom prst="rect">
            <a:avLst/>
          </a:prstGeom>
          <a:solidFill>
            <a:srgbClr val="ff6600"/>
          </a:solidFill>
          <a:ln w="25560">
            <a:solidFill>
              <a:srgbClr val="000000"/>
            </a:solidFill>
            <a:miter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 Narrow"/>
              </a:rPr>
              <a:t>Kernel Memory</a:t>
            </a:r>
            <a:endParaRPr/>
          </a:p>
        </p:txBody>
      </p:sp>
      <p:sp>
        <p:nvSpPr>
          <p:cNvPr id="937" name="CustomShape 7"/>
          <p:cNvSpPr/>
          <p:nvPr/>
        </p:nvSpPr>
        <p:spPr>
          <a:xfrm>
            <a:off x="691560" y="6094080"/>
            <a:ext cx="356724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Arial Narrow"/>
              </a:rPr>
              <a:t>User process address space</a:t>
            </a:r>
            <a:endParaRPr/>
          </a:p>
        </p:txBody>
      </p:sp>
      <p:sp>
        <p:nvSpPr>
          <p:cNvPr id="938" name="CustomShape 8"/>
          <p:cNvSpPr/>
          <p:nvPr/>
        </p:nvSpPr>
        <p:spPr>
          <a:xfrm>
            <a:off x="535680" y="3087360"/>
            <a:ext cx="3660840" cy="133020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660066"/>
            </a:solidFill>
            <a:round/>
          </a:ln>
        </p:spPr>
      </p:sp>
      <p:sp>
        <p:nvSpPr>
          <p:cNvPr id="939" name="CustomShape 9"/>
          <p:cNvSpPr/>
          <p:nvPr/>
        </p:nvSpPr>
        <p:spPr>
          <a:xfrm flipV="1">
            <a:off x="4149720" y="2045880"/>
            <a:ext cx="537480" cy="1151640"/>
          </a:xfrm>
          <a:prstGeom prst="straightConnector1">
            <a:avLst/>
          </a:prstGeom>
          <a:noFill/>
          <a:ln w="9360">
            <a:solidFill>
              <a:srgbClr val="660066"/>
            </a:solidFill>
            <a:round/>
            <a:tailEnd len="med" type="arrow" w="med"/>
          </a:ln>
        </p:spPr>
      </p:sp>
    </p:spTree>
  </p:cSld>
  <p:timing>
    <p:tnLst>
      <p:par>
        <p:cTn id="546" dur="indefinite" restart="never" nodeType="tmRoot">
          <p:childTnLst>
            <p:seq>
              <p:cTn id="547" dur="indefinite" nodeType="mainSeq">
                <p:childTnLst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Secure Application Control Flow</a:t>
            </a:r>
            <a:endParaRPr/>
          </a:p>
        </p:txBody>
      </p:sp>
      <p:sp>
        <p:nvSpPr>
          <p:cNvPr id="941" name="TextShape 2"/>
          <p:cNvSpPr txBox="1"/>
          <p:nvPr/>
        </p:nvSpPr>
        <p:spPr>
          <a:xfrm>
            <a:off x="4052880" y="1634040"/>
            <a:ext cx="4689000" cy="4616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Program state in VM Memory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OS cannot modify directly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SVA-OS vets/performs changes</a:t>
            </a:r>
            <a:endParaRPr/>
          </a:p>
        </p:txBody>
      </p:sp>
      <p:sp>
        <p:nvSpPr>
          <p:cNvPr id="942" name="CustomShape 3"/>
          <p:cNvSpPr/>
          <p:nvPr/>
        </p:nvSpPr>
        <p:spPr>
          <a:xfrm>
            <a:off x="474480" y="4275000"/>
            <a:ext cx="3360600" cy="1495440"/>
          </a:xfrm>
          <a:prstGeom prst="roundRect">
            <a:avLst>
              <a:gd name="adj" fmla="val 16315"/>
            </a:avLst>
          </a:prstGeom>
          <a:solidFill>
            <a:srgbClr val="ff7e79"/>
          </a:solidFill>
          <a:ln w="25560">
            <a:solidFill>
              <a:srgbClr val="000000"/>
            </a:solidFill>
            <a:miter/>
          </a:ln>
        </p:spPr>
      </p:sp>
      <p:sp>
        <p:nvSpPr>
          <p:cNvPr id="943" name="CustomShape 4"/>
          <p:cNvSpPr/>
          <p:nvPr/>
        </p:nvSpPr>
        <p:spPr>
          <a:xfrm>
            <a:off x="1397520" y="4402800"/>
            <a:ext cx="1512720" cy="437760"/>
          </a:xfrm>
          <a:prstGeom prst="rect">
            <a:avLst/>
          </a:prstGeom>
          <a:noFill/>
          <a:ln>
            <a:noFill/>
          </a:ln>
        </p:spPr>
        <p:txBody>
          <a:bodyPr wrap="none" lIns="35640" rIns="35640" tIns="35640" bIns="35640" anchor="ctr"/>
          <a:p>
            <a:pPr algn="ctr">
              <a:lnSpc>
                <a:spcPct val="100000"/>
              </a:lnSpc>
            </a:pPr>
            <a:r>
              <a:rPr lang="en-US" sz="2400" u="sng">
                <a:solidFill>
                  <a:srgbClr val="000000"/>
                </a:solidFill>
                <a:latin typeface="Arial Narrow"/>
              </a:rPr>
              <a:t>Virtual Ghost</a:t>
            </a:r>
            <a:endParaRPr/>
          </a:p>
        </p:txBody>
      </p:sp>
      <p:sp>
        <p:nvSpPr>
          <p:cNvPr id="944" name="CustomShape 5"/>
          <p:cNvSpPr/>
          <p:nvPr/>
        </p:nvSpPr>
        <p:spPr>
          <a:xfrm>
            <a:off x="578160" y="4971600"/>
            <a:ext cx="3152880" cy="544320"/>
          </a:xfrm>
          <a:prstGeom prst="roundRect">
            <a:avLst>
              <a:gd name="adj" fmla="val 24588"/>
            </a:avLst>
          </a:prstGeom>
          <a:solidFill>
            <a:srgbClr val="73fcd6"/>
          </a:solidFill>
          <a:ln w="25560">
            <a:solidFill>
              <a:srgbClr val="000000"/>
            </a:solidFill>
            <a:miter/>
          </a:ln>
        </p:spPr>
        <p:txBody>
          <a:bodyPr lIns="0" rIns="0" tIns="0" bIns="0" anchor="ctr"/>
          <a:p>
            <a:pPr>
              <a:lnSpc>
                <a:spcPct val="1000"/>
              </a:lnSpc>
            </a:pPr>
            <a:r>
              <a:rPr lang="en-US" sz="2500">
                <a:solidFill>
                  <a:srgbClr val="000000"/>
                </a:solidFill>
                <a:latin typeface="Arial Narrow"/>
              </a:rPr>
              <a:t>Saved Program State</a:t>
            </a:r>
            <a:endParaRPr/>
          </a:p>
        </p:txBody>
      </p:sp>
      <p:sp>
        <p:nvSpPr>
          <p:cNvPr id="945" name="CustomShape 6"/>
          <p:cNvSpPr/>
          <p:nvPr/>
        </p:nvSpPr>
        <p:spPr>
          <a:xfrm>
            <a:off x="461160" y="1648800"/>
            <a:ext cx="3386160" cy="1554480"/>
          </a:xfrm>
          <a:prstGeom prst="roundRect">
            <a:avLst>
              <a:gd name="adj" fmla="val 16315"/>
            </a:avLst>
          </a:prstGeom>
          <a:solidFill>
            <a:srgbClr val="76d6ff"/>
          </a:solidFill>
          <a:ln w="25560">
            <a:solidFill>
              <a:srgbClr val="000000"/>
            </a:solidFill>
            <a:miter/>
          </a:ln>
        </p:spPr>
      </p:sp>
      <p:sp>
        <p:nvSpPr>
          <p:cNvPr id="946" name="CustomShape 7"/>
          <p:cNvSpPr/>
          <p:nvPr/>
        </p:nvSpPr>
        <p:spPr>
          <a:xfrm>
            <a:off x="1578240" y="1803600"/>
            <a:ext cx="1152000" cy="53604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2400" u="sng">
                <a:solidFill>
                  <a:srgbClr val="000000"/>
                </a:solidFill>
                <a:latin typeface="Arial Narrow"/>
              </a:rPr>
              <a:t>Kernel</a:t>
            </a:r>
            <a:endParaRPr/>
          </a:p>
        </p:txBody>
      </p:sp>
      <p:sp>
        <p:nvSpPr>
          <p:cNvPr id="947" name="CustomShape 8"/>
          <p:cNvSpPr/>
          <p:nvPr/>
        </p:nvSpPr>
        <p:spPr>
          <a:xfrm>
            <a:off x="2154240" y="3212280"/>
            <a:ext cx="360" cy="1053360"/>
          </a:xfrm>
          <a:prstGeom prst="rect">
            <a:avLst/>
          </a:prstGeom>
          <a:noFill/>
          <a:ln w="63360">
            <a:solidFill>
              <a:srgbClr val="000000"/>
            </a:solidFill>
            <a:miter/>
            <a:headEnd len="med" type="triangle" w="med"/>
          </a:ln>
        </p:spPr>
      </p:sp>
      <p:sp>
        <p:nvSpPr>
          <p:cNvPr id="948" name="CustomShape 9"/>
          <p:cNvSpPr/>
          <p:nvPr/>
        </p:nvSpPr>
        <p:spPr>
          <a:xfrm>
            <a:off x="2465280" y="3402720"/>
            <a:ext cx="997560" cy="437760"/>
          </a:xfrm>
          <a:prstGeom prst="rect">
            <a:avLst/>
          </a:prstGeom>
          <a:noFill/>
          <a:ln>
            <a:noFill/>
          </a:ln>
        </p:spPr>
        <p:txBody>
          <a:bodyPr wrap="none" lIns="35640" rIns="35640" tIns="35640" bIns="3564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 Narrow"/>
              </a:rPr>
              <a:t>SVA-OS</a:t>
            </a:r>
            <a:endParaRPr/>
          </a:p>
        </p:txBody>
      </p:sp>
      <p:sp>
        <p:nvSpPr>
          <p:cNvPr id="949" name="CustomShape 10"/>
          <p:cNvSpPr/>
          <p:nvPr/>
        </p:nvSpPr>
        <p:spPr>
          <a:xfrm>
            <a:off x="8711280" y="6465240"/>
            <a:ext cx="162720" cy="152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r">
              <a:lnSpc>
                <a:spcPct val="100000"/>
              </a:lnSpc>
            </a:pPr>
            <a:fld id="{051C8C03-6128-46CD-B6E5-4AEB2809515E}" type="slidenum">
              <a:rPr i="1" lang="en-US" sz="1000">
                <a:solidFill>
                  <a:srgbClr val="cc3300"/>
                </a:solidFill>
                <a:latin typeface="Helvetica Neue"/>
              </a:rPr>
              <a:t>&lt;number&gt;</a:t>
            </a:fld>
            <a:endParaRPr/>
          </a:p>
        </p:txBody>
      </p:sp>
    </p:spTree>
  </p:cSld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Secure Application Control Flow: Initial State</a:t>
            </a:r>
            <a:endParaRPr/>
          </a:p>
        </p:txBody>
      </p:sp>
      <p:sp>
        <p:nvSpPr>
          <p:cNvPr id="951" name="TextShape 2"/>
          <p:cNvSpPr txBox="1"/>
          <p:nvPr/>
        </p:nvSpPr>
        <p:spPr>
          <a:xfrm>
            <a:off x="4052880" y="1634040"/>
            <a:ext cx="4689000" cy="4616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Kernel requests code setup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Virtual Ghost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Sets up code segment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Adjusts PC to main()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Kernel returns from interrupt</a:t>
            </a:r>
            <a:endParaRPr/>
          </a:p>
        </p:txBody>
      </p:sp>
      <p:sp>
        <p:nvSpPr>
          <p:cNvPr id="952" name="CustomShape 3"/>
          <p:cNvSpPr/>
          <p:nvPr/>
        </p:nvSpPr>
        <p:spPr>
          <a:xfrm>
            <a:off x="474480" y="3472560"/>
            <a:ext cx="3360600" cy="2833560"/>
          </a:xfrm>
          <a:prstGeom prst="roundRect">
            <a:avLst>
              <a:gd name="adj" fmla="val 8611"/>
            </a:avLst>
          </a:prstGeom>
          <a:solidFill>
            <a:srgbClr val="ff7e79"/>
          </a:solidFill>
          <a:ln w="25560">
            <a:solidFill>
              <a:srgbClr val="000000"/>
            </a:solidFill>
            <a:miter/>
          </a:ln>
        </p:spPr>
      </p:sp>
      <p:sp>
        <p:nvSpPr>
          <p:cNvPr id="953" name="CustomShape 4"/>
          <p:cNvSpPr/>
          <p:nvPr/>
        </p:nvSpPr>
        <p:spPr>
          <a:xfrm>
            <a:off x="1517400" y="3630960"/>
            <a:ext cx="1273320" cy="376920"/>
          </a:xfrm>
          <a:prstGeom prst="rect">
            <a:avLst/>
          </a:prstGeom>
          <a:noFill/>
          <a:ln>
            <a:noFill/>
          </a:ln>
        </p:spPr>
        <p:txBody>
          <a:bodyPr wrap="none" lIns="35640" rIns="35640" tIns="35640" bIns="35640" anchor="ctr"/>
          <a:p>
            <a:pPr algn="ctr">
              <a:lnSpc>
                <a:spcPct val="100000"/>
              </a:lnSpc>
            </a:pPr>
            <a:r>
              <a:rPr lang="en-US" sz="2000" u="sng">
                <a:solidFill>
                  <a:srgbClr val="000000"/>
                </a:solidFill>
                <a:latin typeface="Arial Narrow"/>
              </a:rPr>
              <a:t>Virtual Ghost</a:t>
            </a:r>
            <a:endParaRPr/>
          </a:p>
        </p:txBody>
      </p:sp>
      <p:sp>
        <p:nvSpPr>
          <p:cNvPr id="954" name="CustomShape 5"/>
          <p:cNvSpPr/>
          <p:nvPr/>
        </p:nvSpPr>
        <p:spPr>
          <a:xfrm>
            <a:off x="578160" y="4169160"/>
            <a:ext cx="3152880" cy="1047600"/>
          </a:xfrm>
          <a:prstGeom prst="roundRect">
            <a:avLst>
              <a:gd name="adj" fmla="val 12778"/>
            </a:avLst>
          </a:prstGeom>
          <a:solidFill>
            <a:srgbClr val="73fcd6"/>
          </a:solidFill>
          <a:ln w="25560">
            <a:solidFill>
              <a:srgbClr val="000000"/>
            </a:solidFill>
            <a:miter/>
          </a:ln>
        </p:spPr>
        <p:txBody>
          <a:bodyPr lIns="0" rIns="0" tIns="0" bIns="0"/>
          <a:p>
            <a:pPr>
              <a:lnSpc>
                <a:spcPct val="1000"/>
              </a:lnSpc>
            </a:pPr>
            <a:r>
              <a:rPr lang="en-US" sz="2500">
                <a:solidFill>
                  <a:srgbClr val="000000"/>
                </a:solidFill>
                <a:latin typeface="Arial Narrow"/>
              </a:rPr>
              <a:t>Saved Program State</a:t>
            </a:r>
            <a:endParaRPr/>
          </a:p>
        </p:txBody>
      </p:sp>
      <p:sp>
        <p:nvSpPr>
          <p:cNvPr id="955" name="CustomShape 6"/>
          <p:cNvSpPr/>
          <p:nvPr/>
        </p:nvSpPr>
        <p:spPr>
          <a:xfrm>
            <a:off x="8711280" y="6465240"/>
            <a:ext cx="162720" cy="152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r">
              <a:lnSpc>
                <a:spcPct val="100000"/>
              </a:lnSpc>
            </a:pPr>
            <a:fld id="{271FD87C-8477-4F31-AE02-3E8D1C4514A4}" type="slidenum">
              <a:rPr i="1" lang="en-US" sz="1000">
                <a:solidFill>
                  <a:srgbClr val="cc3300"/>
                </a:solidFill>
                <a:latin typeface="Helvetica Neue"/>
              </a:rPr>
              <a:t>&lt;number&gt;</a:t>
            </a:fld>
            <a:endParaRPr/>
          </a:p>
        </p:txBody>
      </p:sp>
      <p:sp>
        <p:nvSpPr>
          <p:cNvPr id="956" name="CustomShape 7"/>
          <p:cNvSpPr/>
          <p:nvPr/>
        </p:nvSpPr>
        <p:spPr>
          <a:xfrm>
            <a:off x="812520" y="4654440"/>
            <a:ext cx="1001880" cy="470520"/>
          </a:xfrm>
          <a:prstGeom prst="rect">
            <a:avLst/>
          </a:prstGeom>
          <a:solidFill>
            <a:srgbClr val="ffd479"/>
          </a:solidFill>
          <a:ln w="63360">
            <a:solidFill>
              <a:srgbClr val="000000"/>
            </a:solidFill>
            <a:miter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 Narrow"/>
              </a:rPr>
              <a:t>PC</a:t>
            </a:r>
            <a:endParaRPr/>
          </a:p>
        </p:txBody>
      </p:sp>
      <p:sp>
        <p:nvSpPr>
          <p:cNvPr id="957" name="CustomShape 8"/>
          <p:cNvSpPr/>
          <p:nvPr/>
        </p:nvSpPr>
        <p:spPr>
          <a:xfrm>
            <a:off x="812520" y="4654440"/>
            <a:ext cx="1001880" cy="470520"/>
          </a:xfrm>
          <a:prstGeom prst="rect">
            <a:avLst/>
          </a:prstGeom>
          <a:solidFill>
            <a:srgbClr val="ffd479"/>
          </a:solidFill>
          <a:ln w="63360">
            <a:solidFill>
              <a:srgbClr val="000000"/>
            </a:solidFill>
            <a:miter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 Narrow"/>
              </a:rPr>
              <a:t>main()</a:t>
            </a:r>
            <a:endParaRPr/>
          </a:p>
        </p:txBody>
      </p:sp>
      <p:sp>
        <p:nvSpPr>
          <p:cNvPr id="958" name="CustomShape 9"/>
          <p:cNvSpPr/>
          <p:nvPr/>
        </p:nvSpPr>
        <p:spPr>
          <a:xfrm>
            <a:off x="461160" y="1648800"/>
            <a:ext cx="3386160" cy="1554480"/>
          </a:xfrm>
          <a:prstGeom prst="roundRect">
            <a:avLst>
              <a:gd name="adj" fmla="val 16315"/>
            </a:avLst>
          </a:prstGeom>
          <a:solidFill>
            <a:srgbClr val="76d6ff"/>
          </a:solidFill>
          <a:ln w="25560">
            <a:solidFill>
              <a:srgbClr val="000000"/>
            </a:solidFill>
            <a:miter/>
          </a:ln>
        </p:spPr>
      </p:sp>
      <p:sp>
        <p:nvSpPr>
          <p:cNvPr id="959" name="CustomShape 10"/>
          <p:cNvSpPr/>
          <p:nvPr/>
        </p:nvSpPr>
        <p:spPr>
          <a:xfrm>
            <a:off x="1578240" y="1803600"/>
            <a:ext cx="1152000" cy="53604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2000" u="sng">
                <a:solidFill>
                  <a:srgbClr val="000000"/>
                </a:solidFill>
                <a:latin typeface="Arial Narrow"/>
              </a:rPr>
              <a:t>Kernel</a:t>
            </a:r>
            <a:endParaRPr/>
          </a:p>
        </p:txBody>
      </p:sp>
      <p:sp>
        <p:nvSpPr>
          <p:cNvPr id="960" name="CustomShape 11"/>
          <p:cNvSpPr/>
          <p:nvPr/>
        </p:nvSpPr>
        <p:spPr>
          <a:xfrm>
            <a:off x="578160" y="5316480"/>
            <a:ext cx="3152880" cy="605880"/>
          </a:xfrm>
          <a:prstGeom prst="roundRect">
            <a:avLst>
              <a:gd name="adj" fmla="val 22120"/>
            </a:avLst>
          </a:prstGeom>
          <a:solidFill>
            <a:srgbClr val="ffd479"/>
          </a:solidFill>
          <a:ln w="25560">
            <a:solidFill>
              <a:srgbClr val="000000"/>
            </a:solidFill>
            <a:miter/>
          </a:ln>
        </p:spPr>
        <p:txBody>
          <a:bodyPr lIns="0" rIns="0" tIns="0" bIns="0"/>
          <a:p>
            <a:pPr>
              <a:lnSpc>
                <a:spcPct val="1000"/>
              </a:lnSpc>
            </a:pPr>
            <a:r>
              <a:rPr lang="en-US" sz="2500">
                <a:solidFill>
                  <a:srgbClr val="000000"/>
                </a:solidFill>
                <a:latin typeface="Arial Narrow"/>
              </a:rPr>
              <a:t>App Code Segment</a:t>
            </a:r>
            <a:endParaRPr/>
          </a:p>
        </p:txBody>
      </p:sp>
      <p:sp>
        <p:nvSpPr>
          <p:cNvPr id="961" name="CustomShape 12"/>
          <p:cNvSpPr/>
          <p:nvPr/>
        </p:nvSpPr>
        <p:spPr>
          <a:xfrm>
            <a:off x="578160" y="2384280"/>
            <a:ext cx="3152880" cy="604800"/>
          </a:xfrm>
          <a:prstGeom prst="roundRect">
            <a:avLst>
              <a:gd name="adj" fmla="val 22120"/>
            </a:avLst>
          </a:prstGeom>
          <a:solidFill>
            <a:srgbClr val="ffd479"/>
          </a:solidFill>
          <a:ln w="25560">
            <a:solidFill>
              <a:srgbClr val="000000"/>
            </a:solidFill>
            <a:miter/>
          </a:ln>
        </p:spPr>
        <p:txBody>
          <a:bodyPr lIns="0" rIns="0" tIns="0" bIns="0"/>
          <a:p>
            <a:pPr>
              <a:lnSpc>
                <a:spcPct val="1000"/>
              </a:lnSpc>
            </a:pPr>
            <a:r>
              <a:rPr lang="en-US" sz="2500">
                <a:solidFill>
                  <a:srgbClr val="000000"/>
                </a:solidFill>
                <a:latin typeface="Arial Narrow"/>
              </a:rPr>
              <a:t>App Executable</a:t>
            </a:r>
            <a:endParaRPr/>
          </a:p>
        </p:txBody>
      </p:sp>
    </p:spTree>
  </p:cSld>
  <p:timing>
    <p:tnLst>
      <p:par>
        <p:cTn id="552" dur="indefinite" restart="never" nodeType="tmRoot">
          <p:childTnLst>
            <p:seq>
              <p:cTn id="553" dur="indefinite" nodeType="mainSeq">
                <p:childTnLst>
                  <p:par>
                    <p:cTn id="554" nodeType="clickEffect" fill="hold">
                      <p:stCondLst>
                        <p:cond delay="indefinite"/>
                      </p:stCondLst>
                      <p:childTnLst>
                        <p:par>
                          <p:cTn id="5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nodeType="clickEffect" fill="hold">
                      <p:stCondLst>
                        <p:cond delay="indefinite"/>
                      </p:stCondLst>
                      <p:childTnLst>
                        <p:par>
                          <p:cTn id="55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Secure Appl Control Flow: Signal Handlers</a:t>
            </a:r>
            <a:endParaRPr/>
          </a:p>
        </p:txBody>
      </p:sp>
      <p:sp>
        <p:nvSpPr>
          <p:cNvPr id="963" name="TextShape 2"/>
          <p:cNvSpPr txBox="1"/>
          <p:nvPr/>
        </p:nvSpPr>
        <p:spPr>
          <a:xfrm>
            <a:off x="3918960" y="1634040"/>
            <a:ext cx="5165640" cy="4616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 Narrow"/>
              <a:buAutoNum type="arabicPeriod"/>
            </a:pPr>
            <a:r>
              <a:rPr b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Application registers sighandlers</a:t>
            </a:r>
            <a:endParaRPr/>
          </a:p>
          <a:p>
            <a:pPr>
              <a:lnSpc>
                <a:spcPct val="100000"/>
              </a:lnSpc>
              <a:buFont typeface="Arial Narrow"/>
              <a:buAutoNum type="arabicPeriod"/>
            </a:pPr>
            <a:r>
              <a:rPr b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Application is interrupted</a:t>
            </a:r>
            <a:endParaRPr/>
          </a:p>
          <a:p>
            <a:pPr>
              <a:lnSpc>
                <a:spcPct val="100000"/>
              </a:lnSpc>
              <a:buFont typeface="Arial Narrow"/>
              <a:buAutoNum type="arabicPeriod"/>
            </a:pPr>
            <a:r>
              <a:rPr b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Kernel asks to deliver signal via</a:t>
            </a:r>
            <a:endParaRPr/>
          </a:p>
          <a:p>
            <a:r>
              <a:rPr i="1" lang="en-US">
                <a:solidFill>
                  <a:srgbClr val="000000"/>
                </a:solidFill>
                <a:latin typeface="Avenir Roman"/>
                <a:ea typeface="ＭＳ Ｐゴシック"/>
              </a:rPr>
              <a:t>sva.ipush.function(f(), arg1, …)</a:t>
            </a:r>
            <a:endParaRPr/>
          </a:p>
          <a:p>
            <a:pPr>
              <a:lnSpc>
                <a:spcPct val="100000"/>
              </a:lnSpc>
              <a:buFont typeface="Arial Narrow"/>
              <a:buAutoNum type="arabicPeriod"/>
            </a:pPr>
            <a:r>
              <a:rPr b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Virtual Ghost …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  <a:latin typeface="Arial Narrow"/>
                <a:ea typeface="ＭＳ Ｐゴシック"/>
              </a:rPr>
              <a:t>… </a:t>
            </a:r>
            <a:r>
              <a:rPr lang="en-US" sz="2200">
                <a:solidFill>
                  <a:srgbClr val="000000"/>
                </a:solidFill>
                <a:latin typeface="Arial Narrow"/>
                <a:ea typeface="ＭＳ Ｐゴシック"/>
              </a:rPr>
              <a:t>checks authorized sighandler list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  <a:latin typeface="Arial Narrow"/>
                <a:ea typeface="ＭＳ Ｐゴシック"/>
              </a:rPr>
              <a:t>… </a:t>
            </a:r>
            <a:r>
              <a:rPr lang="en-US" sz="2200">
                <a:solidFill>
                  <a:srgbClr val="000000"/>
                </a:solidFill>
                <a:latin typeface="Arial Narrow"/>
                <a:ea typeface="ＭＳ Ｐゴシック"/>
              </a:rPr>
              <a:t>adjusts PC to handler, </a:t>
            </a:r>
            <a:r>
              <a:rPr i="1" lang="en-US" sz="2200">
                <a:solidFill>
                  <a:srgbClr val="000000"/>
                </a:solidFill>
                <a:latin typeface="Avenir Roman"/>
                <a:ea typeface="ＭＳ Ｐゴシック"/>
              </a:rPr>
              <a:t>f()</a:t>
            </a:r>
            <a:r>
              <a:rPr lang="en-US" sz="2200">
                <a:solidFill>
                  <a:srgbClr val="000000"/>
                </a:solidFill>
                <a:latin typeface="Arial Narrow"/>
                <a:ea typeface="ＭＳ Ｐゴシック"/>
              </a:rPr>
              <a:t>, if found</a:t>
            </a:r>
            <a:endParaRPr/>
          </a:p>
          <a:p>
            <a:pPr>
              <a:lnSpc>
                <a:spcPct val="100000"/>
              </a:lnSpc>
              <a:buFont typeface="Arial Narrow"/>
              <a:buAutoNum type="arabicPeriod"/>
            </a:pPr>
            <a:r>
              <a:rPr b="1"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Kernel returns from interrupt</a:t>
            </a:r>
            <a:endParaRPr/>
          </a:p>
        </p:txBody>
      </p:sp>
      <p:sp>
        <p:nvSpPr>
          <p:cNvPr id="964" name="CustomShape 3"/>
          <p:cNvSpPr/>
          <p:nvPr/>
        </p:nvSpPr>
        <p:spPr>
          <a:xfrm>
            <a:off x="474480" y="3329640"/>
            <a:ext cx="3360600" cy="3236760"/>
          </a:xfrm>
          <a:prstGeom prst="roundRect">
            <a:avLst>
              <a:gd name="adj" fmla="val 7537"/>
            </a:avLst>
          </a:prstGeom>
          <a:solidFill>
            <a:srgbClr val="ff7e79"/>
          </a:solidFill>
          <a:ln w="25560">
            <a:solidFill>
              <a:srgbClr val="000000"/>
            </a:solidFill>
            <a:miter/>
          </a:ln>
        </p:spPr>
      </p:sp>
      <p:sp>
        <p:nvSpPr>
          <p:cNvPr id="965" name="CustomShape 4"/>
          <p:cNvSpPr/>
          <p:nvPr/>
        </p:nvSpPr>
        <p:spPr>
          <a:xfrm>
            <a:off x="1397520" y="3462120"/>
            <a:ext cx="1512720" cy="437760"/>
          </a:xfrm>
          <a:prstGeom prst="rect">
            <a:avLst/>
          </a:prstGeom>
          <a:noFill/>
          <a:ln>
            <a:noFill/>
          </a:ln>
        </p:spPr>
        <p:txBody>
          <a:bodyPr wrap="none" lIns="35640" rIns="35640" tIns="35640" bIns="35640" anchor="ctr"/>
          <a:p>
            <a:pPr algn="ctr">
              <a:lnSpc>
                <a:spcPct val="100000"/>
              </a:lnSpc>
            </a:pPr>
            <a:r>
              <a:rPr lang="en-US" sz="2400" u="sng">
                <a:solidFill>
                  <a:srgbClr val="000000"/>
                </a:solidFill>
                <a:latin typeface="Arial Narrow"/>
              </a:rPr>
              <a:t>Virtual Ghost</a:t>
            </a:r>
            <a:endParaRPr/>
          </a:p>
        </p:txBody>
      </p:sp>
      <p:sp>
        <p:nvSpPr>
          <p:cNvPr id="966" name="CustomShape 5"/>
          <p:cNvSpPr/>
          <p:nvPr/>
        </p:nvSpPr>
        <p:spPr>
          <a:xfrm>
            <a:off x="578160" y="3984840"/>
            <a:ext cx="3152880" cy="1140480"/>
          </a:xfrm>
          <a:prstGeom prst="roundRect">
            <a:avLst>
              <a:gd name="adj" fmla="val 11741"/>
            </a:avLst>
          </a:prstGeom>
          <a:solidFill>
            <a:srgbClr val="73fcd6"/>
          </a:solidFill>
          <a:ln w="25560">
            <a:solidFill>
              <a:srgbClr val="000000"/>
            </a:solidFill>
            <a:miter/>
          </a:ln>
        </p:spPr>
        <p:txBody>
          <a:bodyPr lIns="0" rIns="0" tIns="0" bIns="0"/>
          <a:p>
            <a:pPr>
              <a:lnSpc>
                <a:spcPct val="1000"/>
              </a:lnSpc>
            </a:pPr>
            <a:r>
              <a:rPr lang="en-US" sz="2500">
                <a:solidFill>
                  <a:srgbClr val="000000"/>
                </a:solidFill>
                <a:latin typeface="Arial Narrow"/>
              </a:rPr>
              <a:t>Saved Program State</a:t>
            </a:r>
            <a:endParaRPr/>
          </a:p>
        </p:txBody>
      </p:sp>
      <p:sp>
        <p:nvSpPr>
          <p:cNvPr id="967" name="CustomShape 6"/>
          <p:cNvSpPr/>
          <p:nvPr/>
        </p:nvSpPr>
        <p:spPr>
          <a:xfrm>
            <a:off x="8675640" y="6465240"/>
            <a:ext cx="162720" cy="152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r">
              <a:lnSpc>
                <a:spcPct val="100000"/>
              </a:lnSpc>
            </a:pPr>
            <a:fld id="{9FA318BC-2F38-4304-9533-FF0C3ACE6682}" type="slidenum">
              <a:rPr i="1" lang="en-US" sz="1000">
                <a:solidFill>
                  <a:srgbClr val="cc3300"/>
                </a:solidFill>
                <a:latin typeface="Helvetica Neue"/>
              </a:rPr>
              <a:t>&lt;number&gt;</a:t>
            </a:fld>
            <a:endParaRPr/>
          </a:p>
        </p:txBody>
      </p:sp>
      <p:sp>
        <p:nvSpPr>
          <p:cNvPr id="968" name="CustomShape 7"/>
          <p:cNvSpPr/>
          <p:nvPr/>
        </p:nvSpPr>
        <p:spPr>
          <a:xfrm>
            <a:off x="812520" y="4494960"/>
            <a:ext cx="1001880" cy="547560"/>
          </a:xfrm>
          <a:prstGeom prst="rect">
            <a:avLst/>
          </a:prstGeom>
          <a:solidFill>
            <a:srgbClr val="ffd479"/>
          </a:solidFill>
          <a:ln w="63360">
            <a:solidFill>
              <a:srgbClr val="000000"/>
            </a:solidFill>
            <a:miter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 Narrow"/>
              </a:rPr>
              <a:t>PC</a:t>
            </a:r>
            <a:endParaRPr/>
          </a:p>
        </p:txBody>
      </p:sp>
      <p:sp>
        <p:nvSpPr>
          <p:cNvPr id="969" name="CustomShape 8"/>
          <p:cNvSpPr/>
          <p:nvPr/>
        </p:nvSpPr>
        <p:spPr>
          <a:xfrm>
            <a:off x="812520" y="4494960"/>
            <a:ext cx="1001880" cy="547560"/>
          </a:xfrm>
          <a:prstGeom prst="rect">
            <a:avLst/>
          </a:prstGeom>
          <a:solidFill>
            <a:srgbClr val="ffd479"/>
          </a:solidFill>
          <a:ln w="63360">
            <a:solidFill>
              <a:srgbClr val="000000"/>
            </a:solidFill>
            <a:miter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 Narrow"/>
              </a:rPr>
              <a:t>sigh1</a:t>
            </a:r>
            <a:endParaRPr/>
          </a:p>
        </p:txBody>
      </p:sp>
      <p:sp>
        <p:nvSpPr>
          <p:cNvPr id="970" name="CustomShape 9"/>
          <p:cNvSpPr/>
          <p:nvPr/>
        </p:nvSpPr>
        <p:spPr>
          <a:xfrm>
            <a:off x="461160" y="1648800"/>
            <a:ext cx="3386160" cy="1554480"/>
          </a:xfrm>
          <a:prstGeom prst="roundRect">
            <a:avLst>
              <a:gd name="adj" fmla="val 16315"/>
            </a:avLst>
          </a:prstGeom>
          <a:solidFill>
            <a:srgbClr val="76d6ff"/>
          </a:solidFill>
          <a:ln w="25560">
            <a:solidFill>
              <a:srgbClr val="000000"/>
            </a:solidFill>
            <a:miter/>
          </a:ln>
        </p:spPr>
      </p:sp>
      <p:sp>
        <p:nvSpPr>
          <p:cNvPr id="971" name="CustomShape 10"/>
          <p:cNvSpPr/>
          <p:nvPr/>
        </p:nvSpPr>
        <p:spPr>
          <a:xfrm>
            <a:off x="1578240" y="1803600"/>
            <a:ext cx="1152000" cy="53604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2400" u="sng">
                <a:solidFill>
                  <a:srgbClr val="000000"/>
                </a:solidFill>
                <a:latin typeface="Arial Narrow"/>
              </a:rPr>
              <a:t>Kernel</a:t>
            </a:r>
            <a:endParaRPr/>
          </a:p>
        </p:txBody>
      </p:sp>
      <p:sp>
        <p:nvSpPr>
          <p:cNvPr id="972" name="CustomShape 11"/>
          <p:cNvSpPr/>
          <p:nvPr/>
        </p:nvSpPr>
        <p:spPr>
          <a:xfrm>
            <a:off x="578160" y="5316480"/>
            <a:ext cx="3152880" cy="1047600"/>
          </a:xfrm>
          <a:prstGeom prst="roundRect">
            <a:avLst>
              <a:gd name="adj" fmla="val 12778"/>
            </a:avLst>
          </a:prstGeom>
          <a:solidFill>
            <a:srgbClr val="73fcd6"/>
          </a:solidFill>
          <a:ln w="25560">
            <a:solidFill>
              <a:srgbClr val="000000"/>
            </a:solidFill>
            <a:miter/>
          </a:ln>
        </p:spPr>
        <p:txBody>
          <a:bodyPr lIns="0" rIns="0" tIns="0" bIns="0"/>
          <a:p>
            <a:pPr>
              <a:lnSpc>
                <a:spcPct val="1000"/>
              </a:lnSpc>
            </a:pPr>
            <a:r>
              <a:rPr lang="en-US" sz="2500">
                <a:solidFill>
                  <a:srgbClr val="000000"/>
                </a:solidFill>
                <a:latin typeface="Arial Narrow"/>
              </a:rPr>
              <a:t>Authorized PCs</a:t>
            </a:r>
            <a:endParaRPr/>
          </a:p>
        </p:txBody>
      </p:sp>
      <p:sp>
        <p:nvSpPr>
          <p:cNvPr id="973" name="CustomShape 12"/>
          <p:cNvSpPr/>
          <p:nvPr/>
        </p:nvSpPr>
        <p:spPr>
          <a:xfrm>
            <a:off x="812520" y="5727240"/>
            <a:ext cx="1001880" cy="547560"/>
          </a:xfrm>
          <a:prstGeom prst="rect">
            <a:avLst/>
          </a:prstGeom>
          <a:solidFill>
            <a:srgbClr val="ffd479"/>
          </a:solidFill>
          <a:ln w="63360">
            <a:solidFill>
              <a:srgbClr val="000000"/>
            </a:solidFill>
            <a:miter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 Narrow"/>
              </a:rPr>
              <a:t>sigh1</a:t>
            </a:r>
            <a:endParaRPr/>
          </a:p>
        </p:txBody>
      </p:sp>
      <p:sp>
        <p:nvSpPr>
          <p:cNvPr id="974" name="CustomShape 13"/>
          <p:cNvSpPr/>
          <p:nvPr/>
        </p:nvSpPr>
        <p:spPr>
          <a:xfrm>
            <a:off x="2319480" y="5727240"/>
            <a:ext cx="1002960" cy="547560"/>
          </a:xfrm>
          <a:prstGeom prst="rect">
            <a:avLst/>
          </a:prstGeom>
          <a:solidFill>
            <a:srgbClr val="ffd479"/>
          </a:solidFill>
          <a:ln w="63360">
            <a:solidFill>
              <a:srgbClr val="000000"/>
            </a:solidFill>
            <a:miter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 Narrow"/>
              </a:rPr>
              <a:t>sigh2</a:t>
            </a:r>
            <a:endParaRPr/>
          </a:p>
        </p:txBody>
      </p:sp>
    </p:spTree>
  </p:cSld>
  <p:timing>
    <p:tnLst>
      <p:par>
        <p:cTn id="562" dur="indefinite" restart="never" nodeType="tmRoot">
          <p:childTnLst>
            <p:seq>
              <p:cTn id="563" dur="indefinite" nodeType="mainSeq">
                <p:childTnLst>
                  <p:par>
                    <p:cTn id="564" nodeType="clickEffect" fill="hold">
                      <p:stCondLst>
                        <p:cond delay="0"/>
                      </p:stCondLst>
                      <p:childTnLst>
                        <p:par>
                          <p:cTn id="56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56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nodeType="clickEffect" fill="hold">
                      <p:stCondLst>
                        <p:cond delay="indefinite"/>
                      </p:stCondLst>
                      <p:childTnLst>
                        <p:par>
                          <p:cTn id="5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Implementation</a:t>
            </a:r>
            <a:endParaRPr/>
          </a:p>
        </p:txBody>
      </p:sp>
      <p:sp>
        <p:nvSpPr>
          <p:cNvPr id="976" name="TextShape 2"/>
          <p:cNvSpPr txBox="1"/>
          <p:nvPr/>
        </p:nvSpPr>
        <p:spPr>
          <a:xfrm>
            <a:off x="401760" y="1393560"/>
            <a:ext cx="8340120" cy="4861440"/>
          </a:xfrm>
          <a:prstGeom prst="rect">
            <a:avLst/>
          </a:prstGeom>
        </p:spPr>
        <p:txBody>
          <a:bodyPr/>
          <a:p>
            <a:pPr>
              <a:lnSpc>
                <a:spcPct val="6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Implemented SVA-OS and Virtual Ghost on x86_64</a:t>
            </a:r>
            <a:endParaRPr/>
          </a:p>
          <a:p>
            <a:pPr>
              <a:lnSpc>
                <a:spcPct val="6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Ported FreeBSD 9.0 to Virtual Ghost</a:t>
            </a:r>
            <a:endParaRPr/>
          </a:p>
          <a:p>
            <a:pPr lvl="1">
              <a:lnSpc>
                <a:spcPct val="60000"/>
              </a:lnSpc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  <a:latin typeface="Arial Narrow"/>
                <a:ea typeface="ＭＳ Ｐゴシック"/>
              </a:rPr>
              <a:t>FreeBSD compiles with LLVM out of the box</a:t>
            </a:r>
            <a:endParaRPr/>
          </a:p>
          <a:p>
            <a:pPr>
              <a:lnSpc>
                <a:spcPct val="6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Modified OpenSSH applications to use ghosting</a:t>
            </a:r>
            <a:endParaRPr/>
          </a:p>
          <a:p>
            <a:pPr lvl="1">
              <a:lnSpc>
                <a:spcPct val="60000"/>
              </a:lnSpc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  <a:latin typeface="American Typewriter"/>
                <a:ea typeface="ＭＳ Ｐゴシック"/>
              </a:rPr>
              <a:t>ssh</a:t>
            </a:r>
            <a:r>
              <a:rPr lang="en-US" sz="2200">
                <a:solidFill>
                  <a:srgbClr val="000000"/>
                </a:solidFill>
                <a:latin typeface="Arial Narrow"/>
                <a:ea typeface="ＭＳ Ｐゴシック"/>
              </a:rPr>
              <a:t> client</a:t>
            </a:r>
            <a:endParaRPr/>
          </a:p>
          <a:p>
            <a:pPr lvl="1">
              <a:lnSpc>
                <a:spcPct val="60000"/>
              </a:lnSpc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  <a:latin typeface="American Typewriter"/>
                <a:ea typeface="ＭＳ Ｐゴシック"/>
              </a:rPr>
              <a:t>ssh-keygen</a:t>
            </a:r>
            <a:r>
              <a:rPr lang="en-US" sz="2200">
                <a:solidFill>
                  <a:srgbClr val="000000"/>
                </a:solidFill>
                <a:latin typeface="Arial Narrow"/>
                <a:ea typeface="ＭＳ Ｐゴシック"/>
              </a:rPr>
              <a:t> utility </a:t>
            </a:r>
            <a:endParaRPr/>
          </a:p>
          <a:p>
            <a:pPr lvl="1">
              <a:lnSpc>
                <a:spcPct val="60000"/>
              </a:lnSpc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  <a:latin typeface="American Typewriter"/>
                <a:ea typeface="ＭＳ Ｐゴシック"/>
              </a:rPr>
              <a:t>ssh-agent</a:t>
            </a:r>
            <a:r>
              <a:rPr lang="en-US" sz="2200">
                <a:solidFill>
                  <a:srgbClr val="000000"/>
                </a:solidFill>
                <a:latin typeface="Arial Narrow"/>
                <a:ea typeface="ＭＳ Ｐゴシック"/>
              </a:rPr>
              <a:t> key-chain server</a:t>
            </a:r>
            <a:endParaRPr/>
          </a:p>
        </p:txBody>
      </p:sp>
      <p:sp>
        <p:nvSpPr>
          <p:cNvPr id="977" name="CustomShape 3"/>
          <p:cNvSpPr/>
          <p:nvPr/>
        </p:nvSpPr>
        <p:spPr>
          <a:xfrm>
            <a:off x="8711280" y="6465240"/>
            <a:ext cx="162720" cy="152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r">
              <a:lnSpc>
                <a:spcPct val="100000"/>
              </a:lnSpc>
            </a:pPr>
            <a:fld id="{0DA75CB9-86DC-4F7B-9DC8-354820DBFE2E}" type="slidenum">
              <a:rPr i="1" lang="en-US" sz="1000">
                <a:solidFill>
                  <a:srgbClr val="cc3300"/>
                </a:solidFill>
                <a:latin typeface="Helvetica Neue"/>
              </a:rPr>
              <a:t>&lt;number&gt;</a:t>
            </a:fld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Line 1"/>
          <p:cNvSpPr/>
          <p:nvPr/>
        </p:nvSpPr>
        <p:spPr>
          <a:xfrm flipV="1">
            <a:off x="380880" y="1085760"/>
            <a:ext cx="7902360" cy="3571920"/>
          </a:xfrm>
          <a:prstGeom prst="line">
            <a:avLst/>
          </a:prstGeom>
          <a:ln cap="rnd" w="38160">
            <a:solidFill>
              <a:srgbClr val="000000"/>
            </a:solidFill>
            <a:custDash>
              <a:ds d="424000" sp="318000"/>
            </a:custDash>
            <a:round/>
          </a:ln>
        </p:spPr>
      </p:sp>
      <p:sp>
        <p:nvSpPr>
          <p:cNvPr id="351" name="CustomShape 2"/>
          <p:cNvSpPr/>
          <p:nvPr/>
        </p:nvSpPr>
        <p:spPr>
          <a:xfrm>
            <a:off x="6146640" y="955800"/>
            <a:ext cx="1388160" cy="821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7f7f7f"/>
                </a:solidFill>
                <a:latin typeface="Arial Narrow"/>
              </a:rPr>
              <a:t>Developer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7f7f7f"/>
                </a:solidFill>
                <a:latin typeface="Arial Narrow"/>
              </a:rPr>
              <a:t>site</a:t>
            </a:r>
            <a:endParaRPr/>
          </a:p>
        </p:txBody>
      </p:sp>
      <p:sp>
        <p:nvSpPr>
          <p:cNvPr id="352" name="CustomShape 3"/>
          <p:cNvSpPr/>
          <p:nvPr/>
        </p:nvSpPr>
        <p:spPr>
          <a:xfrm>
            <a:off x="7835760" y="1224000"/>
            <a:ext cx="735840" cy="821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i="1" lang="en-US" sz="2400">
                <a:solidFill>
                  <a:srgbClr val="7f7f7f"/>
                </a:solidFill>
                <a:latin typeface="Arial Narrow"/>
              </a:rPr>
              <a:t>User</a:t>
            </a:r>
            <a:endParaRPr/>
          </a:p>
          <a:p>
            <a:pPr algn="r">
              <a:lnSpc>
                <a:spcPct val="100000"/>
              </a:lnSpc>
            </a:pPr>
            <a:r>
              <a:rPr b="1" i="1" lang="en-US" sz="2400">
                <a:solidFill>
                  <a:srgbClr val="7f7f7f"/>
                </a:solidFill>
                <a:latin typeface="Arial Narrow"/>
              </a:rPr>
              <a:t>site</a:t>
            </a:r>
            <a:endParaRPr/>
          </a:p>
        </p:txBody>
      </p:sp>
      <p:sp>
        <p:nvSpPr>
          <p:cNvPr id="353" name="TextShape 4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Popular VISC Systems: Managed Run-times</a:t>
            </a:r>
            <a:endParaRPr/>
          </a:p>
        </p:txBody>
      </p:sp>
      <p:sp>
        <p:nvSpPr>
          <p:cNvPr id="354" name="CustomShape 5"/>
          <p:cNvSpPr/>
          <p:nvPr/>
        </p:nvSpPr>
        <p:spPr>
          <a:xfrm>
            <a:off x="1512720" y="1201680"/>
            <a:ext cx="1253880" cy="41868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Compiler 1</a:t>
            </a:r>
            <a:endParaRPr/>
          </a:p>
        </p:txBody>
      </p:sp>
      <p:sp>
        <p:nvSpPr>
          <p:cNvPr id="355" name="Line 6"/>
          <p:cNvSpPr/>
          <p:nvPr/>
        </p:nvSpPr>
        <p:spPr>
          <a:xfrm>
            <a:off x="1116000" y="1390320"/>
            <a:ext cx="3967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56" name="Line 7"/>
          <p:cNvSpPr/>
          <p:nvPr/>
        </p:nvSpPr>
        <p:spPr>
          <a:xfrm>
            <a:off x="1116000" y="1685160"/>
            <a:ext cx="3967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57" name="CustomShape 8"/>
          <p:cNvSpPr/>
          <p:nvPr/>
        </p:nvSpPr>
        <p:spPr>
          <a:xfrm>
            <a:off x="516600" y="1127160"/>
            <a:ext cx="6444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Java</a:t>
            </a:r>
            <a:endParaRPr/>
          </a:p>
        </p:txBody>
      </p:sp>
      <p:sp>
        <p:nvSpPr>
          <p:cNvPr id="358" name="Line 9"/>
          <p:cNvSpPr/>
          <p:nvPr/>
        </p:nvSpPr>
        <p:spPr>
          <a:xfrm>
            <a:off x="1128600" y="1979280"/>
            <a:ext cx="39528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59" name="CustomShape 10"/>
          <p:cNvSpPr/>
          <p:nvPr/>
        </p:nvSpPr>
        <p:spPr>
          <a:xfrm>
            <a:off x="658080" y="1803240"/>
            <a:ext cx="4248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F#</a:t>
            </a:r>
            <a:endParaRPr/>
          </a:p>
        </p:txBody>
      </p:sp>
      <p:sp>
        <p:nvSpPr>
          <p:cNvPr id="360" name="Line 11"/>
          <p:cNvSpPr/>
          <p:nvPr/>
        </p:nvSpPr>
        <p:spPr>
          <a:xfrm>
            <a:off x="1128600" y="2317320"/>
            <a:ext cx="39528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61" name="CustomShape 12"/>
          <p:cNvSpPr/>
          <p:nvPr/>
        </p:nvSpPr>
        <p:spPr>
          <a:xfrm>
            <a:off x="215280" y="2141280"/>
            <a:ext cx="86544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VB.Net</a:t>
            </a:r>
            <a:endParaRPr/>
          </a:p>
        </p:txBody>
      </p:sp>
      <p:sp>
        <p:nvSpPr>
          <p:cNvPr id="362" name="CustomShape 13"/>
          <p:cNvSpPr/>
          <p:nvPr/>
        </p:nvSpPr>
        <p:spPr>
          <a:xfrm>
            <a:off x="758520" y="1440720"/>
            <a:ext cx="44784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C#</a:t>
            </a:r>
            <a:endParaRPr/>
          </a:p>
        </p:txBody>
      </p:sp>
      <p:sp>
        <p:nvSpPr>
          <p:cNvPr id="363" name="CustomShape 14"/>
          <p:cNvSpPr/>
          <p:nvPr/>
        </p:nvSpPr>
        <p:spPr>
          <a:xfrm>
            <a:off x="1511280" y="2706480"/>
            <a:ext cx="1255320" cy="38052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Compiler N</a:t>
            </a:r>
            <a:endParaRPr/>
          </a:p>
        </p:txBody>
      </p:sp>
      <p:sp>
        <p:nvSpPr>
          <p:cNvPr id="364" name="Line 15"/>
          <p:cNvSpPr/>
          <p:nvPr/>
        </p:nvSpPr>
        <p:spPr>
          <a:xfrm>
            <a:off x="1128600" y="-394920"/>
            <a:ext cx="39528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65" name="CustomShape 16"/>
          <p:cNvSpPr/>
          <p:nvPr/>
        </p:nvSpPr>
        <p:spPr>
          <a:xfrm>
            <a:off x="497160" y="-395280"/>
            <a:ext cx="621360" cy="699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PL/1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366" name="CustomShape 17"/>
          <p:cNvSpPr/>
          <p:nvPr/>
        </p:nvSpPr>
        <p:spPr>
          <a:xfrm>
            <a:off x="2766960" y="2896920"/>
            <a:ext cx="1036440" cy="15480"/>
          </a:xfrm>
          <a:prstGeom prst="straightConnector1">
            <a:avLst/>
          </a:prstGeom>
          <a:noFill/>
          <a:ln w="2844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367" name="CustomShape 18"/>
          <p:cNvSpPr/>
          <p:nvPr/>
        </p:nvSpPr>
        <p:spPr>
          <a:xfrm>
            <a:off x="2766960" y="1411200"/>
            <a:ext cx="1036440" cy="360"/>
          </a:xfrm>
          <a:prstGeom prst="straightConnector1">
            <a:avLst/>
          </a:prstGeom>
          <a:noFill/>
          <a:ln w="2844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368" name="CustomShape 19"/>
          <p:cNvSpPr/>
          <p:nvPr/>
        </p:nvSpPr>
        <p:spPr>
          <a:xfrm flipH="1" rot="5400000">
            <a:off x="3165840" y="2028240"/>
            <a:ext cx="2362680" cy="1088280"/>
          </a:xfrm>
          <a:prstGeom prst="bentConnector2">
            <a:avLst/>
          </a:prstGeom>
          <a:noFill/>
          <a:ln w="28440">
            <a:solidFill>
              <a:srgbClr val="0000ff"/>
            </a:solidFill>
            <a:miter/>
            <a:tailEnd len="med" type="triangle" w="med"/>
          </a:ln>
        </p:spPr>
      </p:sp>
      <p:sp>
        <p:nvSpPr>
          <p:cNvPr id="369" name="CustomShape 20"/>
          <p:cNvSpPr/>
          <p:nvPr/>
        </p:nvSpPr>
        <p:spPr>
          <a:xfrm>
            <a:off x="4092480" y="2340000"/>
            <a:ext cx="5318280" cy="82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2400">
                <a:solidFill>
                  <a:srgbClr val="000000"/>
                </a:solidFill>
                <a:latin typeface="Arial Narrow"/>
              </a:rPr>
              <a:t>1995-present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2400">
                <a:solidFill>
                  <a:srgbClr val="cc3300"/>
                </a:solidFill>
                <a:latin typeface="Arial Narrow"/>
              </a:rPr>
              <a:t>Managed Run-times: JVM, .NET</a:t>
            </a:r>
            <a:endParaRPr/>
          </a:p>
        </p:txBody>
      </p:sp>
      <p:sp>
        <p:nvSpPr>
          <p:cNvPr id="370" name="CustomShape 21"/>
          <p:cNvSpPr/>
          <p:nvPr/>
        </p:nvSpPr>
        <p:spPr>
          <a:xfrm>
            <a:off x="2138400" y="4149720"/>
            <a:ext cx="1584720" cy="700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JVM bytecode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ff"/>
                </a:solidFill>
                <a:latin typeface="Arial Narrow"/>
              </a:rPr>
              <a:t>CIL bytecode</a:t>
            </a:r>
            <a:endParaRPr/>
          </a:p>
        </p:txBody>
      </p:sp>
      <p:sp>
        <p:nvSpPr>
          <p:cNvPr id="371" name="CustomShape 22"/>
          <p:cNvSpPr/>
          <p:nvPr/>
        </p:nvSpPr>
        <p:spPr>
          <a:xfrm>
            <a:off x="7529400" y="4468680"/>
            <a:ext cx="1507680" cy="1226880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miter/>
          </a:ln>
        </p:spPr>
      </p:sp>
      <p:sp>
        <p:nvSpPr>
          <p:cNvPr id="372" name="CustomShape 23"/>
          <p:cNvSpPr/>
          <p:nvPr/>
        </p:nvSpPr>
        <p:spPr>
          <a:xfrm rot="5400000">
            <a:off x="1937520" y="1972080"/>
            <a:ext cx="5202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 Narrow"/>
              </a:rPr>
              <a:t>• • •</a:t>
            </a:r>
            <a:endParaRPr/>
          </a:p>
        </p:txBody>
      </p:sp>
      <p:sp>
        <p:nvSpPr>
          <p:cNvPr id="373" name="Line 24"/>
          <p:cNvSpPr/>
          <p:nvPr/>
        </p:nvSpPr>
        <p:spPr>
          <a:xfrm>
            <a:off x="1116000" y="2701800"/>
            <a:ext cx="3967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74" name="CustomShape 25"/>
          <p:cNvSpPr/>
          <p:nvPr/>
        </p:nvSpPr>
        <p:spPr>
          <a:xfrm>
            <a:off x="190080" y="2438640"/>
            <a:ext cx="97056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C++/CLI</a:t>
            </a:r>
            <a:endParaRPr/>
          </a:p>
        </p:txBody>
      </p:sp>
      <p:sp>
        <p:nvSpPr>
          <p:cNvPr id="375" name="Line 26"/>
          <p:cNvSpPr/>
          <p:nvPr/>
        </p:nvSpPr>
        <p:spPr>
          <a:xfrm>
            <a:off x="1116000" y="2977560"/>
            <a:ext cx="3967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76" name="CustomShape 27"/>
          <p:cNvSpPr/>
          <p:nvPr/>
        </p:nvSpPr>
        <p:spPr>
          <a:xfrm>
            <a:off x="225720" y="2714400"/>
            <a:ext cx="937080" cy="700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Visual 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COBOL</a:t>
            </a:r>
            <a:endParaRPr/>
          </a:p>
        </p:txBody>
      </p:sp>
      <p:sp>
        <p:nvSpPr>
          <p:cNvPr id="377" name="CustomShape 28"/>
          <p:cNvSpPr/>
          <p:nvPr/>
        </p:nvSpPr>
        <p:spPr>
          <a:xfrm>
            <a:off x="6476760" y="5579640"/>
            <a:ext cx="108648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669900"/>
                </a:solidFill>
                <a:latin typeface="Arial Narrow"/>
              </a:rPr>
              <a:t>End-user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669900"/>
                </a:solidFill>
                <a:latin typeface="Arial Narrow"/>
              </a:rPr>
              <a:t>profiles</a:t>
            </a:r>
            <a:endParaRPr/>
          </a:p>
        </p:txBody>
      </p:sp>
      <p:sp>
        <p:nvSpPr>
          <p:cNvPr id="378" name="CustomShape 29"/>
          <p:cNvSpPr/>
          <p:nvPr/>
        </p:nvSpPr>
        <p:spPr>
          <a:xfrm>
            <a:off x="4892760" y="3395520"/>
            <a:ext cx="1739520" cy="715680"/>
          </a:xfrm>
          <a:prstGeom prst="ellipse">
            <a:avLst/>
          </a:prstGeom>
          <a:solidFill>
            <a:srgbClr val="ffcc99"/>
          </a:solidFill>
          <a:ln w="28440">
            <a:solidFill>
              <a:srgbClr val="ffcc66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JIT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Code-gen</a:t>
            </a:r>
            <a:endParaRPr/>
          </a:p>
        </p:txBody>
      </p:sp>
      <p:sp>
        <p:nvSpPr>
          <p:cNvPr id="379" name="CustomShape 30"/>
          <p:cNvSpPr/>
          <p:nvPr/>
        </p:nvSpPr>
        <p:spPr>
          <a:xfrm>
            <a:off x="6377760" y="4006800"/>
            <a:ext cx="1151280" cy="650520"/>
          </a:xfrm>
          <a:prstGeom prst="straightConnector1">
            <a:avLst/>
          </a:prstGeom>
          <a:noFill/>
          <a:ln w="284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380" name="CustomShape 31"/>
          <p:cNvSpPr/>
          <p:nvPr/>
        </p:nvSpPr>
        <p:spPr>
          <a:xfrm>
            <a:off x="6531120" y="5082480"/>
            <a:ext cx="998280" cy="360"/>
          </a:xfrm>
          <a:prstGeom prst="straightConnector1">
            <a:avLst/>
          </a:prstGeom>
          <a:noFill/>
          <a:ln w="28440">
            <a:solidFill>
              <a:srgbClr val="669900"/>
            </a:solidFill>
            <a:round/>
            <a:headEnd len="med" type="triangle" w="med"/>
          </a:ln>
        </p:spPr>
      </p:sp>
      <p:sp>
        <p:nvSpPr>
          <p:cNvPr id="381" name="CustomShape 32"/>
          <p:cNvSpPr/>
          <p:nvPr/>
        </p:nvSpPr>
        <p:spPr>
          <a:xfrm>
            <a:off x="4994280" y="4498920"/>
            <a:ext cx="1536480" cy="1166400"/>
          </a:xfrm>
          <a:prstGeom prst="ellipse">
            <a:avLst/>
          </a:prstGeom>
          <a:solidFill>
            <a:srgbClr val="ffcc99"/>
          </a:solidFill>
          <a:ln w="9360">
            <a:solidFill>
              <a:srgbClr val="9900cc"/>
            </a:solidFill>
            <a:round/>
          </a:ln>
        </p:spPr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Runtime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 Narrow"/>
              </a:rPr>
              <a:t>Optimizer</a:t>
            </a:r>
            <a:endParaRPr/>
          </a:p>
        </p:txBody>
      </p:sp>
      <p:sp>
        <p:nvSpPr>
          <p:cNvPr id="382" name="CustomShape 33"/>
          <p:cNvSpPr/>
          <p:nvPr/>
        </p:nvSpPr>
        <p:spPr>
          <a:xfrm rot="16200000">
            <a:off x="5575680" y="4313160"/>
            <a:ext cx="372600" cy="360"/>
          </a:xfrm>
          <a:prstGeom prst="straightConnector1">
            <a:avLst/>
          </a:prstGeom>
          <a:noFill/>
          <a:ln w="2844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383" name="CustomShape 34"/>
          <p:cNvSpPr/>
          <p:nvPr/>
        </p:nvSpPr>
        <p:spPr>
          <a:xfrm flipH="1" rot="5400000">
            <a:off x="3734640" y="3823200"/>
            <a:ext cx="1328400" cy="1190160"/>
          </a:xfrm>
          <a:prstGeom prst="bentConnector2">
            <a:avLst/>
          </a:prstGeom>
          <a:noFill/>
          <a:ln w="28440">
            <a:solidFill>
              <a:srgbClr val="0000ff"/>
            </a:solidFill>
            <a:round/>
            <a:tailEnd len="med" type="arrow" w="med"/>
          </a:ln>
        </p:spPr>
      </p:sp>
      <p:sp>
        <p:nvSpPr>
          <p:cNvPr id="384" name="CustomShape 35"/>
          <p:cNvSpPr/>
          <p:nvPr/>
        </p:nvSpPr>
        <p:spPr>
          <a:xfrm>
            <a:off x="6857640" y="3949920"/>
            <a:ext cx="4950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cc0000"/>
                </a:solidFill>
                <a:latin typeface="Arial Narrow"/>
              </a:rPr>
              <a:t>bin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Summary of Experiments</a:t>
            </a:r>
            <a:endParaRPr/>
          </a:p>
        </p:txBody>
      </p:sp>
      <p:sp>
        <p:nvSpPr>
          <p:cNvPr id="979" name="TextShape 2"/>
          <p:cNvSpPr txBox="1"/>
          <p:nvPr/>
        </p:nvSpPr>
        <p:spPr>
          <a:xfrm>
            <a:off x="308880" y="1143000"/>
            <a:ext cx="852552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Security: Virtual Ghost thwarts OS attacks: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 </a:t>
            </a:r>
            <a:r>
              <a:rPr b="1" lang="en-US" sz="2400">
                <a:solidFill>
                  <a:srgbClr val="0000ff"/>
                </a:solidFill>
                <a:latin typeface="Arial Narrow"/>
                <a:ea typeface="ＭＳ Ｐゴシック"/>
              </a:rPr>
              <a:t>Simple: </a:t>
            </a: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Read data directly from </a:t>
            </a:r>
            <a:r>
              <a:rPr lang="en-US" sz="2400">
                <a:solidFill>
                  <a:srgbClr val="000000"/>
                </a:solidFill>
                <a:latin typeface="American Typewriter"/>
                <a:ea typeface="ＭＳ Ｐゴシック"/>
              </a:rPr>
              <a:t>ssh-agent</a:t>
            </a: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 application memory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 </a:t>
            </a:r>
            <a:r>
              <a:rPr b="1" lang="en-US" sz="2400">
                <a:solidFill>
                  <a:srgbClr val="0000ff"/>
                </a:solidFill>
                <a:latin typeface="Arial Narrow"/>
                <a:ea typeface="ＭＳ Ｐゴシック"/>
              </a:rPr>
              <a:t>Advanced: </a:t>
            </a: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Call malicious code in application via fake signal handler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Performance: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ApacheBench: ~0% overheads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OpenSSH: 23% average reduction in bandwidth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Primitive OS operations: </a:t>
            </a:r>
            <a:r>
              <a:rPr b="1" lang="en-US" sz="2400">
                <a:solidFill>
                  <a:srgbClr val="0000ff"/>
                </a:solidFill>
                <a:latin typeface="Arial Narrow"/>
                <a:ea typeface="ＭＳ Ｐゴシック"/>
              </a:rPr>
              <a:t>VG is 1.5x-14x faster than InkTag</a:t>
            </a: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 (a hypervisor-based solution)</a:t>
            </a:r>
            <a:endParaRPr/>
          </a:p>
        </p:txBody>
      </p:sp>
    </p:spTree>
  </p:cSld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Experiments (1): Security</a:t>
            </a:r>
            <a:endParaRPr/>
          </a:p>
        </p:txBody>
      </p:sp>
      <p:sp>
        <p:nvSpPr>
          <p:cNvPr id="981" name="TextShape 2"/>
          <p:cNvSpPr txBox="1"/>
          <p:nvPr/>
        </p:nvSpPr>
        <p:spPr>
          <a:xfrm>
            <a:off x="325080" y="1239840"/>
            <a:ext cx="8663040" cy="407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Added a malware device driver into the kernel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Prototype attacks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 </a:t>
            </a:r>
            <a:r>
              <a:rPr b="1" lang="en-US" sz="2400">
                <a:solidFill>
                  <a:srgbClr val="0000ff"/>
                </a:solidFill>
                <a:latin typeface="Arial Narrow"/>
                <a:ea typeface="ＭＳ Ｐゴシック"/>
              </a:rPr>
              <a:t>Simple: </a:t>
            </a: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Read data directly from </a:t>
            </a:r>
            <a:r>
              <a:rPr lang="en-US" sz="2400">
                <a:solidFill>
                  <a:srgbClr val="000000"/>
                </a:solidFill>
                <a:latin typeface="American Typewriter"/>
                <a:ea typeface="ＭＳ Ｐゴシック"/>
              </a:rPr>
              <a:t>ssh-agent</a:t>
            </a: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 application memory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 </a:t>
            </a:r>
            <a:r>
              <a:rPr b="1" lang="en-US" sz="2400">
                <a:solidFill>
                  <a:srgbClr val="0000ff"/>
                </a:solidFill>
                <a:latin typeface="Arial Narrow"/>
                <a:ea typeface="ＭＳ Ｐゴシック"/>
              </a:rPr>
              <a:t>Advanced: </a:t>
            </a: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Call malicious code in application via fake signal handler</a:t>
            </a:r>
            <a:endParaRPr/>
          </a:p>
        </p:txBody>
      </p:sp>
      <p:sp>
        <p:nvSpPr>
          <p:cNvPr id="982" name="CustomShape 3"/>
          <p:cNvSpPr/>
          <p:nvPr/>
        </p:nvSpPr>
        <p:spPr>
          <a:xfrm>
            <a:off x="576720" y="3966840"/>
            <a:ext cx="7989120" cy="2073600"/>
          </a:xfrm>
          <a:prstGeom prst="roundRect">
            <a:avLst>
              <a:gd name="adj" fmla="val 11477"/>
            </a:avLst>
          </a:prstGeom>
          <a:noFill/>
          <a:ln w="25560">
            <a:solidFill>
              <a:srgbClr val="000000"/>
            </a:solidFill>
            <a:miter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i="1" lang="en-US" sz="3200">
                <a:solidFill>
                  <a:srgbClr val="0000ff"/>
                </a:solidFill>
                <a:latin typeface="Arial Narrow"/>
              </a:rPr>
              <a:t>Virtual Ghost thwarted both attacks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ff"/>
                </a:solidFill>
                <a:latin typeface="Arial Narrow"/>
              </a:rPr>
              <a:t>Simple: </a:t>
            </a:r>
            <a:r>
              <a:rPr b="1" lang="en-US" sz="2400">
                <a:solidFill>
                  <a:srgbClr val="000000"/>
                </a:solidFill>
                <a:latin typeface="Arial Narrow"/>
              </a:rPr>
              <a:t>SFI harmlessly redirects OS read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ff"/>
                </a:solidFill>
                <a:latin typeface="Arial Narrow"/>
              </a:rPr>
              <a:t>Advanced: </a:t>
            </a:r>
            <a:r>
              <a:rPr b="1" lang="en-US" sz="2400">
                <a:solidFill>
                  <a:srgbClr val="000000"/>
                </a:solidFill>
                <a:latin typeface="Arial Narrow"/>
              </a:rPr>
              <a:t>VG only accepts signal handlers “registered” by the application; rejects fake handler</a:t>
            </a:r>
            <a:endParaRPr/>
          </a:p>
        </p:txBody>
      </p:sp>
      <p:sp>
        <p:nvSpPr>
          <p:cNvPr id="983" name="CustomShape 4"/>
          <p:cNvSpPr/>
          <p:nvPr/>
        </p:nvSpPr>
        <p:spPr>
          <a:xfrm>
            <a:off x="8711280" y="6465240"/>
            <a:ext cx="162720" cy="152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r">
              <a:lnSpc>
                <a:spcPct val="100000"/>
              </a:lnSpc>
            </a:pPr>
            <a:fld id="{0FC8274E-772D-41D8-8D35-C15C1088FF81}" type="slidenum">
              <a:rPr i="1" lang="en-US" sz="1000">
                <a:solidFill>
                  <a:srgbClr val="cc3300"/>
                </a:solidFill>
                <a:latin typeface="Helvetica Neue"/>
              </a:rPr>
              <a:t>&lt;number&gt;</a:t>
            </a:fld>
            <a:endParaRPr/>
          </a:p>
        </p:txBody>
      </p:sp>
    </p:spTree>
  </p:cSld>
  <p:timing>
    <p:tnLst>
      <p:par>
        <p:cTn id="575" dur="indefinite" restart="never" nodeType="tmRoot">
          <p:childTnLst>
            <p:seq>
              <p:cTn id="576" dur="indefinite" nodeType="mainSeq">
                <p:childTnLst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st="36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st="77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Kernel Malware Attack</a:t>
            </a:r>
            <a:endParaRPr/>
          </a:p>
        </p:txBody>
      </p:sp>
      <p:sp>
        <p:nvSpPr>
          <p:cNvPr id="985" name="TextShape 2"/>
          <p:cNvSpPr txBox="1"/>
          <p:nvPr/>
        </p:nvSpPr>
        <p:spPr>
          <a:xfrm>
            <a:off x="401760" y="1638720"/>
            <a:ext cx="8340120" cy="5374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800" u="sng">
                <a:solidFill>
                  <a:srgbClr val="000000"/>
                </a:solidFill>
                <a:latin typeface="Arial Narrow"/>
                <a:ea typeface="ＭＳ Ｐゴシック"/>
              </a:rPr>
              <a:t>Read data directly</a:t>
            </a:r>
            <a:endParaRPr/>
          </a:p>
        </p:txBody>
      </p:sp>
      <p:sp>
        <p:nvSpPr>
          <p:cNvPr id="986" name="CustomShape 3"/>
          <p:cNvSpPr/>
          <p:nvPr/>
        </p:nvSpPr>
        <p:spPr>
          <a:xfrm>
            <a:off x="648360" y="2745720"/>
            <a:ext cx="2965320" cy="964080"/>
          </a:xfrm>
          <a:prstGeom prst="rect">
            <a:avLst/>
          </a:prstGeom>
          <a:solidFill>
            <a:srgbClr val="ffd479"/>
          </a:solidFill>
          <a:ln w="25560">
            <a:solidFill>
              <a:srgbClr val="000000"/>
            </a:solidFill>
            <a:miter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i="1" lang="en-US" sz="2500">
                <a:solidFill>
                  <a:srgbClr val="cc3300"/>
                </a:solidFill>
                <a:latin typeface="Arial Narrow"/>
              </a:rPr>
              <a:t>Kernel</a:t>
            </a:r>
            <a:endParaRPr/>
          </a:p>
        </p:txBody>
      </p:sp>
      <p:sp>
        <p:nvSpPr>
          <p:cNvPr id="987" name="CustomShape 4"/>
          <p:cNvSpPr/>
          <p:nvPr/>
        </p:nvSpPr>
        <p:spPr>
          <a:xfrm>
            <a:off x="648360" y="3715920"/>
            <a:ext cx="2965320" cy="964080"/>
          </a:xfrm>
          <a:prstGeom prst="rect">
            <a:avLst/>
          </a:prstGeom>
          <a:solidFill>
            <a:srgbClr val="ff7e79"/>
          </a:solidFill>
          <a:ln w="25560">
            <a:solidFill>
              <a:srgbClr val="000000"/>
            </a:solidFill>
            <a:miter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i="1" lang="en-US" sz="2500">
                <a:solidFill>
                  <a:srgbClr val="cc3300"/>
                </a:solidFill>
                <a:latin typeface="Arial Narrow"/>
              </a:rPr>
              <a:t>Malware Driver</a:t>
            </a:r>
            <a:endParaRPr/>
          </a:p>
        </p:txBody>
      </p:sp>
      <p:sp>
        <p:nvSpPr>
          <p:cNvPr id="988" name="CustomShape 5"/>
          <p:cNvSpPr/>
          <p:nvPr/>
        </p:nvSpPr>
        <p:spPr>
          <a:xfrm>
            <a:off x="5724000" y="2745720"/>
            <a:ext cx="2965320" cy="964080"/>
          </a:xfrm>
          <a:prstGeom prst="rect">
            <a:avLst/>
          </a:prstGeom>
          <a:solidFill>
            <a:srgbClr val="ffd479"/>
          </a:solidFill>
          <a:ln w="25560">
            <a:solidFill>
              <a:srgbClr val="000000"/>
            </a:solidFill>
            <a:miter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i="1" lang="en-US" sz="2500">
                <a:solidFill>
                  <a:srgbClr val="cc3300"/>
                </a:solidFill>
                <a:latin typeface="Arial Narrow"/>
              </a:rPr>
              <a:t>ssh-agent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500">
                <a:solidFill>
                  <a:srgbClr val="cc3300"/>
                </a:solidFill>
                <a:latin typeface="Arial Narrow"/>
              </a:rPr>
              <a:t>Traditional Memory</a:t>
            </a:r>
            <a:endParaRPr/>
          </a:p>
        </p:txBody>
      </p:sp>
      <p:sp>
        <p:nvSpPr>
          <p:cNvPr id="989" name="CustomShape 6"/>
          <p:cNvSpPr/>
          <p:nvPr/>
        </p:nvSpPr>
        <p:spPr>
          <a:xfrm>
            <a:off x="5724000" y="3715920"/>
            <a:ext cx="2965320" cy="964080"/>
          </a:xfrm>
          <a:prstGeom prst="rect">
            <a:avLst/>
          </a:prstGeom>
          <a:solidFill>
            <a:srgbClr val="ffd479"/>
          </a:solidFill>
          <a:ln w="25560">
            <a:solidFill>
              <a:srgbClr val="000000"/>
            </a:solidFill>
            <a:miter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i="1" lang="en-US" sz="2500">
                <a:solidFill>
                  <a:srgbClr val="cc3300"/>
                </a:solidFill>
                <a:latin typeface="Arial Narrow"/>
              </a:rPr>
              <a:t>ssh-agent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500">
                <a:solidFill>
                  <a:srgbClr val="cc3300"/>
                </a:solidFill>
                <a:latin typeface="Arial Narrow"/>
              </a:rPr>
              <a:t>Ghost Memory</a:t>
            </a:r>
            <a:endParaRPr/>
          </a:p>
        </p:txBody>
      </p:sp>
      <p:sp>
        <p:nvSpPr>
          <p:cNvPr id="990" name="CustomShape 7"/>
          <p:cNvSpPr/>
          <p:nvPr/>
        </p:nvSpPr>
        <p:spPr>
          <a:xfrm>
            <a:off x="8711280" y="6465240"/>
            <a:ext cx="162720" cy="152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r">
              <a:lnSpc>
                <a:spcPct val="100000"/>
              </a:lnSpc>
            </a:pPr>
            <a:fld id="{EA42737C-29AD-4243-82E4-DC0F1945F382}" type="slidenum">
              <a:rPr i="1" lang="en-US" sz="1000">
                <a:solidFill>
                  <a:srgbClr val="cc3300"/>
                </a:solidFill>
                <a:latin typeface="Helvetica Neue"/>
              </a:rPr>
              <a:t>&lt;number&gt;</a:t>
            </a:fld>
            <a:endParaRPr/>
          </a:p>
        </p:txBody>
      </p:sp>
      <p:sp>
        <p:nvSpPr>
          <p:cNvPr id="991" name="CustomShape 8"/>
          <p:cNvSpPr/>
          <p:nvPr/>
        </p:nvSpPr>
        <p:spPr>
          <a:xfrm>
            <a:off x="2131920" y="4687920"/>
            <a:ext cx="5073840" cy="705240"/>
          </a:xfrm>
          <a:prstGeom prst="rect">
            <a:avLst/>
          </a:prstGeom>
          <a:noFill/>
          <a:ln w="63360">
            <a:solidFill>
              <a:srgbClr val="000000"/>
            </a:solidFill>
            <a:custDash>
              <a:ds d="176000" sp="176000"/>
            </a:custDash>
            <a:miter/>
            <a:headEnd len="med" type="triangle" w="med"/>
          </a:ln>
        </p:spPr>
      </p:sp>
      <p:sp>
        <p:nvSpPr>
          <p:cNvPr id="992" name="CustomShape 9"/>
          <p:cNvSpPr/>
          <p:nvPr/>
        </p:nvSpPr>
        <p:spPr>
          <a:xfrm>
            <a:off x="4386240" y="4976640"/>
            <a:ext cx="369720" cy="8085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i="1" lang="en-US" sz="5300">
                <a:solidFill>
                  <a:srgbClr val="ff0000"/>
                </a:solidFill>
                <a:latin typeface="Arial Narrow"/>
              </a:rPr>
              <a:t>X</a:t>
            </a:r>
            <a:endParaRPr/>
          </a:p>
        </p:txBody>
      </p:sp>
      <p:sp>
        <p:nvSpPr>
          <p:cNvPr id="993" name="Line 10"/>
          <p:cNvSpPr/>
          <p:nvPr/>
        </p:nvSpPr>
        <p:spPr>
          <a:xfrm>
            <a:off x="2846160" y="6116040"/>
            <a:ext cx="1051560" cy="0"/>
          </a:xfrm>
          <a:prstGeom prst="line">
            <a:avLst/>
          </a:prstGeom>
          <a:ln w="63360">
            <a:solidFill>
              <a:srgbClr val="000000"/>
            </a:solidFill>
            <a:custDash>
              <a:ds d="176000" sp="176000"/>
            </a:custDash>
            <a:round/>
            <a:headEnd len="med" type="triangle" w="med"/>
          </a:ln>
        </p:spPr>
      </p:sp>
      <p:sp>
        <p:nvSpPr>
          <p:cNvPr id="994" name="CustomShape 11"/>
          <p:cNvSpPr/>
          <p:nvPr/>
        </p:nvSpPr>
        <p:spPr>
          <a:xfrm>
            <a:off x="4073400" y="5904720"/>
            <a:ext cx="2065680" cy="422280"/>
          </a:xfrm>
          <a:prstGeom prst="rect">
            <a:avLst/>
          </a:prstGeom>
          <a:noFill/>
          <a:ln>
            <a:noFill/>
          </a:ln>
        </p:spPr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i="1" lang="en-US" sz="2100" u="sng">
                <a:solidFill>
                  <a:srgbClr val="cc3300"/>
                </a:solidFill>
                <a:latin typeface="Arial Narrow"/>
              </a:rPr>
              <a:t>Malicious Data Flow</a:t>
            </a:r>
            <a:endParaRPr/>
          </a:p>
        </p:txBody>
      </p:sp>
    </p:spTree>
  </p:cSld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Kernel Malware Attack</a:t>
            </a:r>
            <a:endParaRPr/>
          </a:p>
        </p:txBody>
      </p:sp>
      <p:sp>
        <p:nvSpPr>
          <p:cNvPr id="996" name="TextShape 2"/>
          <p:cNvSpPr txBox="1"/>
          <p:nvPr/>
        </p:nvSpPr>
        <p:spPr>
          <a:xfrm>
            <a:off x="401760" y="1638720"/>
            <a:ext cx="8340120" cy="1834560"/>
          </a:xfrm>
          <a:prstGeom prst="rect">
            <a:avLst/>
          </a:prstGeom>
        </p:spPr>
        <p:txBody>
          <a:bodyPr/>
          <a:p>
            <a:pPr algn="ctr">
              <a:lnSpc>
                <a:spcPct val="50000"/>
              </a:lnSpc>
            </a:pPr>
            <a:r>
              <a:rPr b="1" lang="en-US" sz="2800" u="sng">
                <a:solidFill>
                  <a:srgbClr val="000000"/>
                </a:solidFill>
                <a:latin typeface="Arial Narrow"/>
                <a:ea typeface="ＭＳ Ｐゴシック"/>
              </a:rPr>
              <a:t>Trick Application into Putting Data into the Clear</a:t>
            </a:r>
            <a:endParaRPr/>
          </a:p>
          <a:p>
            <a:pPr>
              <a:lnSpc>
                <a:spcPct val="5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Install signal handler to malicious code in application</a:t>
            </a:r>
            <a:endParaRPr/>
          </a:p>
          <a:p>
            <a:pPr>
              <a:lnSpc>
                <a:spcPct val="5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Malicious code copies data to traditional memory</a:t>
            </a:r>
            <a:endParaRPr/>
          </a:p>
        </p:txBody>
      </p:sp>
      <p:sp>
        <p:nvSpPr>
          <p:cNvPr id="997" name="CustomShape 3"/>
          <p:cNvSpPr/>
          <p:nvPr/>
        </p:nvSpPr>
        <p:spPr>
          <a:xfrm>
            <a:off x="541440" y="4325400"/>
            <a:ext cx="2965320" cy="964080"/>
          </a:xfrm>
          <a:prstGeom prst="rect">
            <a:avLst/>
          </a:prstGeom>
          <a:solidFill>
            <a:srgbClr val="ffd479"/>
          </a:solidFill>
          <a:ln w="25560">
            <a:solidFill>
              <a:srgbClr val="000000"/>
            </a:solidFill>
            <a:miter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i="1" lang="en-US" sz="2500">
                <a:solidFill>
                  <a:srgbClr val="cc3300"/>
                </a:solidFill>
                <a:latin typeface="Arial Narrow"/>
              </a:rPr>
              <a:t>Kernel</a:t>
            </a:r>
            <a:endParaRPr/>
          </a:p>
        </p:txBody>
      </p:sp>
      <p:sp>
        <p:nvSpPr>
          <p:cNvPr id="998" name="CustomShape 4"/>
          <p:cNvSpPr/>
          <p:nvPr/>
        </p:nvSpPr>
        <p:spPr>
          <a:xfrm>
            <a:off x="541440" y="5295240"/>
            <a:ext cx="2965320" cy="964080"/>
          </a:xfrm>
          <a:prstGeom prst="rect">
            <a:avLst/>
          </a:prstGeom>
          <a:solidFill>
            <a:srgbClr val="ff7e79"/>
          </a:solidFill>
          <a:ln w="25560">
            <a:solidFill>
              <a:srgbClr val="000000"/>
            </a:solidFill>
            <a:miter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i="1" lang="en-US" sz="2500">
                <a:solidFill>
                  <a:srgbClr val="cc3300"/>
                </a:solidFill>
                <a:latin typeface="Arial Narrow"/>
              </a:rPr>
              <a:t>Malware Driver</a:t>
            </a:r>
            <a:endParaRPr/>
          </a:p>
        </p:txBody>
      </p:sp>
      <p:sp>
        <p:nvSpPr>
          <p:cNvPr id="999" name="CustomShape 5"/>
          <p:cNvSpPr/>
          <p:nvPr/>
        </p:nvSpPr>
        <p:spPr>
          <a:xfrm>
            <a:off x="4905720" y="4325400"/>
            <a:ext cx="2966400" cy="964080"/>
          </a:xfrm>
          <a:prstGeom prst="rect">
            <a:avLst/>
          </a:prstGeom>
          <a:solidFill>
            <a:srgbClr val="ffd479"/>
          </a:solidFill>
          <a:ln w="25560">
            <a:solidFill>
              <a:srgbClr val="000000"/>
            </a:solidFill>
            <a:miter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i="1" lang="en-US" sz="2500">
                <a:solidFill>
                  <a:srgbClr val="cc3300"/>
                </a:solidFill>
                <a:latin typeface="Arial Narrow"/>
              </a:rPr>
              <a:t>ssh-agent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500">
                <a:solidFill>
                  <a:srgbClr val="cc3300"/>
                </a:solidFill>
                <a:latin typeface="Arial Narrow"/>
              </a:rPr>
              <a:t>Traditional Memory</a:t>
            </a:r>
            <a:endParaRPr/>
          </a:p>
        </p:txBody>
      </p:sp>
      <p:sp>
        <p:nvSpPr>
          <p:cNvPr id="1000" name="CustomShape 6"/>
          <p:cNvSpPr/>
          <p:nvPr/>
        </p:nvSpPr>
        <p:spPr>
          <a:xfrm>
            <a:off x="4905720" y="5295240"/>
            <a:ext cx="2966400" cy="964080"/>
          </a:xfrm>
          <a:prstGeom prst="rect">
            <a:avLst/>
          </a:prstGeom>
          <a:solidFill>
            <a:srgbClr val="ffd479"/>
          </a:solidFill>
          <a:ln w="25560">
            <a:solidFill>
              <a:srgbClr val="000000"/>
            </a:solidFill>
            <a:miter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i="1" lang="en-US" sz="2500">
                <a:solidFill>
                  <a:srgbClr val="cc3300"/>
                </a:solidFill>
                <a:latin typeface="Arial Narrow"/>
              </a:rPr>
              <a:t>ssh-agent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500">
                <a:solidFill>
                  <a:srgbClr val="cc3300"/>
                </a:solidFill>
                <a:latin typeface="Arial Narrow"/>
              </a:rPr>
              <a:t>Ghost Memory</a:t>
            </a:r>
            <a:endParaRPr/>
          </a:p>
        </p:txBody>
      </p:sp>
      <p:sp>
        <p:nvSpPr>
          <p:cNvPr id="1001" name="CustomShape 7"/>
          <p:cNvSpPr/>
          <p:nvPr/>
        </p:nvSpPr>
        <p:spPr>
          <a:xfrm>
            <a:off x="8711280" y="6465240"/>
            <a:ext cx="162720" cy="152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r">
              <a:lnSpc>
                <a:spcPct val="100000"/>
              </a:lnSpc>
            </a:pPr>
            <a:fld id="{17E62108-A544-4E38-8F7E-96DE9D51D620}" type="slidenum">
              <a:rPr i="1" lang="en-US" sz="1000">
                <a:solidFill>
                  <a:srgbClr val="cc3300"/>
                </a:solidFill>
                <a:latin typeface="Helvetica Neue"/>
              </a:rPr>
              <a:t>&lt;number&gt;</a:t>
            </a:fld>
            <a:endParaRPr/>
          </a:p>
        </p:txBody>
      </p:sp>
      <p:sp>
        <p:nvSpPr>
          <p:cNvPr id="1002" name="CustomShape 8"/>
          <p:cNvSpPr/>
          <p:nvPr/>
        </p:nvSpPr>
        <p:spPr>
          <a:xfrm>
            <a:off x="4905720" y="3367440"/>
            <a:ext cx="2966400" cy="964080"/>
          </a:xfrm>
          <a:prstGeom prst="rect">
            <a:avLst/>
          </a:prstGeom>
          <a:solidFill>
            <a:srgbClr val="ff7e79"/>
          </a:solidFill>
          <a:ln w="25560">
            <a:solidFill>
              <a:srgbClr val="000000"/>
            </a:solidFill>
            <a:miter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i="1" lang="en-US" sz="2500">
                <a:solidFill>
                  <a:srgbClr val="cc3300"/>
                </a:solidFill>
                <a:latin typeface="Arial Narrow"/>
              </a:rPr>
              <a:t>memcpy (g, t);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500">
                <a:solidFill>
                  <a:srgbClr val="cc3300"/>
                </a:solidFill>
                <a:latin typeface="Arial Narrow"/>
              </a:rPr>
              <a:t>write(fd, t, 10);</a:t>
            </a:r>
            <a:endParaRPr/>
          </a:p>
        </p:txBody>
      </p:sp>
      <p:sp>
        <p:nvSpPr>
          <p:cNvPr id="1003" name="CustomShape 9"/>
          <p:cNvSpPr/>
          <p:nvPr/>
        </p:nvSpPr>
        <p:spPr>
          <a:xfrm>
            <a:off x="6393600" y="4804200"/>
            <a:ext cx="8640" cy="973080"/>
          </a:xfrm>
          <a:prstGeom prst="bentConnector4">
            <a:avLst>
              <a:gd name="adj1" fmla="val 23900000"/>
              <a:gd name="adj2" fmla="val 195412"/>
            </a:avLst>
          </a:prstGeom>
          <a:noFill/>
          <a:ln w="63360">
            <a:solidFill>
              <a:srgbClr val="000000"/>
            </a:solidFill>
            <a:custDash>
              <a:ds d="176000" sp="176000"/>
            </a:custDash>
            <a:miter/>
            <a:headEnd len="med" type="triangle" w="med"/>
          </a:ln>
        </p:spPr>
      </p:sp>
      <p:sp>
        <p:nvSpPr>
          <p:cNvPr id="1004" name="CustomShape 10"/>
          <p:cNvSpPr/>
          <p:nvPr/>
        </p:nvSpPr>
        <p:spPr>
          <a:xfrm>
            <a:off x="2027160" y="4804200"/>
            <a:ext cx="4366080" cy="8640"/>
          </a:xfrm>
          <a:prstGeom prst="bentConnector2">
            <a:avLst/>
          </a:prstGeom>
          <a:noFill/>
          <a:ln w="63360">
            <a:solidFill>
              <a:srgbClr val="000000"/>
            </a:solidFill>
            <a:custDash>
              <a:ds d="176000" sp="176000"/>
            </a:custDash>
            <a:miter/>
            <a:headEnd len="med" type="triangle" w="med"/>
          </a:ln>
        </p:spPr>
      </p:sp>
      <p:sp>
        <p:nvSpPr>
          <p:cNvPr id="1005" name="Line 11"/>
          <p:cNvSpPr/>
          <p:nvPr/>
        </p:nvSpPr>
        <p:spPr>
          <a:xfrm>
            <a:off x="280080" y="3731760"/>
            <a:ext cx="1051560" cy="0"/>
          </a:xfrm>
          <a:prstGeom prst="line">
            <a:avLst/>
          </a:prstGeom>
          <a:ln w="63360">
            <a:solidFill>
              <a:srgbClr val="000000"/>
            </a:solidFill>
            <a:custDash>
              <a:ds d="176000" sp="176000"/>
            </a:custDash>
            <a:round/>
            <a:headEnd len="med" type="triangle" w="med"/>
          </a:ln>
        </p:spPr>
      </p:sp>
      <p:sp>
        <p:nvSpPr>
          <p:cNvPr id="1006" name="CustomShape 12"/>
          <p:cNvSpPr/>
          <p:nvPr/>
        </p:nvSpPr>
        <p:spPr>
          <a:xfrm>
            <a:off x="1545120" y="3525120"/>
            <a:ext cx="2065680" cy="422280"/>
          </a:xfrm>
          <a:prstGeom prst="rect">
            <a:avLst/>
          </a:prstGeom>
          <a:noFill/>
          <a:ln>
            <a:noFill/>
          </a:ln>
        </p:spPr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i="1" lang="en-US" sz="2100" u="sng">
                <a:solidFill>
                  <a:srgbClr val="cc3300"/>
                </a:solidFill>
                <a:latin typeface="Arial Narrow"/>
              </a:rPr>
              <a:t>Malicious Data Flow</a:t>
            </a:r>
            <a:endParaRPr/>
          </a:p>
        </p:txBody>
      </p:sp>
      <p:sp>
        <p:nvSpPr>
          <p:cNvPr id="1007" name="CustomShape 13"/>
          <p:cNvSpPr/>
          <p:nvPr/>
        </p:nvSpPr>
        <p:spPr>
          <a:xfrm>
            <a:off x="6138360" y="3300480"/>
            <a:ext cx="501120" cy="1098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i="1" lang="en-US" sz="7200">
                <a:solidFill>
                  <a:srgbClr val="ff0000"/>
                </a:solidFill>
                <a:latin typeface="Arial Narrow"/>
              </a:rPr>
              <a:t>X</a:t>
            </a:r>
            <a:endParaRPr/>
          </a:p>
        </p:txBody>
      </p:sp>
    </p:spTree>
  </p:cSld>
  <p:timing>
    <p:tnLst>
      <p:par>
        <p:cTn id="591" dur="indefinite" restart="never" nodeType="tmRoot">
          <p:childTnLst>
            <p:seq>
              <p:cTn id="592" dur="indefinite" nodeType="mainSeq">
                <p:childTnLst>
                  <p:par>
                    <p:cTn id="593" nodeType="clickEffect" fill="hold">
                      <p:stCondLst>
                        <p:cond delay="indefinite"/>
                      </p:stCondLst>
                      <p:childTnLst>
                        <p:par>
                          <p:cTn id="59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LMBench Execution Time Normalized to Native</a:t>
            </a:r>
            <a:endParaRPr/>
          </a:p>
        </p:txBody>
      </p:sp>
      <p:sp>
        <p:nvSpPr>
          <p:cNvPr id="1009" name="TextShape 2"/>
          <p:cNvSpPr txBox="1"/>
          <p:nvPr/>
        </p:nvSpPr>
        <p:spPr>
          <a:xfrm>
            <a:off x="401760" y="5806440"/>
            <a:ext cx="8340120" cy="443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i="1" lang="en-US">
                <a:solidFill>
                  <a:srgbClr val="404040"/>
                </a:solidFill>
                <a:latin typeface="Arial Narrow"/>
                <a:ea typeface="ＭＳ Ｐゴシック"/>
              </a:rPr>
              <a:t>[1]  InkTag: Secure Applications on an Untrusted Operating System, ASPLOS 2013</a:t>
            </a:r>
            <a:endParaRPr/>
          </a:p>
        </p:txBody>
      </p:sp>
      <p:sp>
        <p:nvSpPr>
          <p:cNvPr id="1010" name="CustomShape 3"/>
          <p:cNvSpPr/>
          <p:nvPr/>
        </p:nvSpPr>
        <p:spPr>
          <a:xfrm>
            <a:off x="8711280" y="6465240"/>
            <a:ext cx="162720" cy="152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r">
              <a:lnSpc>
                <a:spcPct val="100000"/>
              </a:lnSpc>
            </a:pPr>
            <a:fld id="{45C40886-D678-4DB3-BA78-F3082FF32944}" type="slidenum">
              <a:rPr i="1" lang="en-US" sz="1000">
                <a:solidFill>
                  <a:srgbClr val="cc3300"/>
                </a:solidFill>
                <a:latin typeface="Helvetica Neue"/>
              </a:rPr>
              <a:t>&lt;number&gt;</a:t>
            </a:fld>
            <a:endParaRPr/>
          </a:p>
        </p:txBody>
      </p:sp>
      <p:pic>
        <p:nvPicPr>
          <p:cNvPr id="101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7960" y="1587600"/>
            <a:ext cx="8115480" cy="3657600"/>
          </a:xfrm>
          <a:prstGeom prst="rect">
            <a:avLst/>
          </a:prstGeom>
          <a:ln>
            <a:noFill/>
          </a:ln>
        </p:spPr>
      </p:pic>
    </p:spTree>
  </p:cSld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Web Server Performance for thttpd</a:t>
            </a:r>
            <a:endParaRPr/>
          </a:p>
        </p:txBody>
      </p:sp>
      <p:sp>
        <p:nvSpPr>
          <p:cNvPr id="1013" name="TextShape 2"/>
          <p:cNvSpPr txBox="1"/>
          <p:nvPr/>
        </p:nvSpPr>
        <p:spPr>
          <a:xfrm>
            <a:off x="401760" y="5268600"/>
            <a:ext cx="8340120" cy="982080"/>
          </a:xfrm>
          <a:prstGeom prst="rect">
            <a:avLst/>
          </a:prstGeom>
        </p:spPr>
        <p:txBody>
          <a:bodyPr/>
          <a:p>
            <a:pPr>
              <a:lnSpc>
                <a:spcPct val="2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ApacheBench: 100 clients, 100,00 requests</a:t>
            </a:r>
            <a:endParaRPr/>
          </a:p>
          <a:p>
            <a:pPr>
              <a:lnSpc>
                <a:spcPct val="2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Performance overhead negligible</a:t>
            </a:r>
            <a:endParaRPr/>
          </a:p>
        </p:txBody>
      </p:sp>
      <p:sp>
        <p:nvSpPr>
          <p:cNvPr id="1014" name="CustomShape 3"/>
          <p:cNvSpPr/>
          <p:nvPr/>
        </p:nvSpPr>
        <p:spPr>
          <a:xfrm>
            <a:off x="8711280" y="6465240"/>
            <a:ext cx="162720" cy="152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r">
              <a:lnSpc>
                <a:spcPct val="100000"/>
              </a:lnSpc>
            </a:pPr>
            <a:fld id="{540B9A8C-4C7A-4443-898D-6B3977C03FB6}" type="slidenum">
              <a:rPr i="1" lang="en-US" sz="1000">
                <a:solidFill>
                  <a:srgbClr val="cc3300"/>
                </a:solidFill>
                <a:latin typeface="Helvetica Neue"/>
              </a:rPr>
              <a:t>&lt;number&gt;</a:t>
            </a:fld>
            <a:endParaRPr/>
          </a:p>
        </p:txBody>
      </p:sp>
      <p:pic>
        <p:nvPicPr>
          <p:cNvPr id="101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1638360"/>
            <a:ext cx="8064360" cy="3352680"/>
          </a:xfrm>
          <a:prstGeom prst="rect">
            <a:avLst/>
          </a:prstGeom>
          <a:ln>
            <a:noFill/>
          </a:ln>
        </p:spPr>
      </p:pic>
    </p:spTree>
  </p:cSld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Unmodified SSH Server Performance</a:t>
            </a:r>
            <a:endParaRPr/>
          </a:p>
        </p:txBody>
      </p:sp>
      <p:sp>
        <p:nvSpPr>
          <p:cNvPr id="1017" name="TextShape 2"/>
          <p:cNvSpPr txBox="1"/>
          <p:nvPr/>
        </p:nvSpPr>
        <p:spPr>
          <a:xfrm>
            <a:off x="401760" y="5541120"/>
            <a:ext cx="8340120" cy="870120"/>
          </a:xfrm>
          <a:prstGeom prst="rect">
            <a:avLst/>
          </a:prstGeom>
        </p:spPr>
        <p:txBody>
          <a:bodyPr/>
          <a:p>
            <a:pPr>
              <a:lnSpc>
                <a:spcPct val="1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23% reduction of bandwidth on average</a:t>
            </a:r>
            <a:endParaRPr/>
          </a:p>
          <a:p>
            <a:pPr>
              <a:lnSpc>
                <a:spcPct val="1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45% reduction in worst case</a:t>
            </a:r>
            <a:endParaRPr/>
          </a:p>
        </p:txBody>
      </p:sp>
      <p:graphicFrame>
        <p:nvGraphicFramePr>
          <p:cNvPr id="1018" name="Object 3"/>
          <p:cNvGraphicFramePr/>
          <p:nvPr/>
        </p:nvGraphicFramePr>
        <p:xfrm>
          <a:off x="732960" y="1405800"/>
          <a:ext cx="7677000" cy="545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19" name="CustomShape 3"/>
          <p:cNvSpPr/>
          <p:nvPr/>
        </p:nvSpPr>
        <p:spPr>
          <a:xfrm>
            <a:off x="8711280" y="6465240"/>
            <a:ext cx="162720" cy="152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r">
              <a:lnSpc>
                <a:spcPct val="100000"/>
              </a:lnSpc>
            </a:pPr>
            <a:fld id="{8B702F8A-52E6-4BE3-BC18-B04F910F0793}" type="slidenum">
              <a:rPr i="1" lang="en-US" sz="1000">
                <a:solidFill>
                  <a:srgbClr val="cc3300"/>
                </a:solidFill>
                <a:latin typeface="Helvetica Neue"/>
              </a:rPr>
              <a:t>&lt;number&gt;</a:t>
            </a:fld>
            <a:endParaRPr/>
          </a:p>
        </p:txBody>
      </p:sp>
    </p:spTree>
  </p:cSld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Ghosting SSH Client Performance</a:t>
            </a:r>
            <a:endParaRPr/>
          </a:p>
        </p:txBody>
      </p:sp>
      <p:sp>
        <p:nvSpPr>
          <p:cNvPr id="1021" name="TextShape 2"/>
          <p:cNvSpPr txBox="1"/>
          <p:nvPr/>
        </p:nvSpPr>
        <p:spPr>
          <a:xfrm>
            <a:off x="401760" y="5844600"/>
            <a:ext cx="8340120" cy="406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5% reduction in worst case</a:t>
            </a:r>
            <a:endParaRPr/>
          </a:p>
        </p:txBody>
      </p:sp>
      <p:sp>
        <p:nvSpPr>
          <p:cNvPr id="1022" name="CustomShape 3"/>
          <p:cNvSpPr/>
          <p:nvPr/>
        </p:nvSpPr>
        <p:spPr>
          <a:xfrm>
            <a:off x="8711280" y="6465240"/>
            <a:ext cx="162720" cy="152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r">
              <a:lnSpc>
                <a:spcPct val="100000"/>
              </a:lnSpc>
            </a:pPr>
            <a:fld id="{9B285210-BCCB-408B-86B6-1C72167F703D}" type="slidenum">
              <a:rPr i="1" lang="en-US" sz="1000">
                <a:solidFill>
                  <a:srgbClr val="cc3300"/>
                </a:solidFill>
                <a:latin typeface="Helvetica Neue"/>
              </a:rPr>
              <a:t>&lt;number&gt;</a:t>
            </a:fld>
            <a:endParaRPr/>
          </a:p>
        </p:txBody>
      </p:sp>
      <p:pic>
        <p:nvPicPr>
          <p:cNvPr id="102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4600" y="1549440"/>
            <a:ext cx="8229600" cy="4267080"/>
          </a:xfrm>
          <a:prstGeom prst="rect">
            <a:avLst/>
          </a:prstGeom>
          <a:ln>
            <a:noFill/>
          </a:ln>
        </p:spPr>
      </p:pic>
    </p:spTree>
  </p:cSld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TextShape 1"/>
          <p:cNvSpPr txBox="1"/>
          <p:nvPr/>
        </p:nvSpPr>
        <p:spPr>
          <a:xfrm>
            <a:off x="0" y="0"/>
            <a:ext cx="9143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cc00"/>
                </a:solidFill>
                <a:latin typeface="Arial Narrow"/>
                <a:ea typeface="ＭＳ Ｐゴシック"/>
              </a:rPr>
              <a:t>VISC for OS Security: Summary</a:t>
            </a:r>
            <a:endParaRPr/>
          </a:p>
        </p:txBody>
      </p:sp>
      <p:sp>
        <p:nvSpPr>
          <p:cNvPr id="1025" name="TextShape 2"/>
          <p:cNvSpPr txBox="1"/>
          <p:nvPr/>
        </p:nvSpPr>
        <p:spPr>
          <a:xfrm>
            <a:off x="380880" y="1143000"/>
            <a:ext cx="838152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VISC is key to the novel capabilities of SVA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Virtual ISA enables range of compiler techniques for kernel code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 Narrow"/>
                <a:ea typeface="ＭＳ Ｐゴシック"/>
              </a:rPr>
              <a:t>SVA-OS API has two benefits:</a:t>
            </a:r>
            <a:endParaRPr/>
          </a:p>
          <a:p>
            <a:pPr lvl="1">
              <a:lnSpc>
                <a:spcPct val="100000"/>
              </a:lnSpc>
              <a:buFont typeface="Arial Narrow"/>
              <a:buAutoNum type="arabicPeriod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Higher level of abstraction for primitive hardware interactions</a:t>
            </a:r>
            <a:endParaRPr/>
          </a:p>
          <a:p>
            <a:pPr lvl="1">
              <a:lnSpc>
                <a:spcPct val="100000"/>
              </a:lnSpc>
              <a:buFont typeface="Arial Narrow"/>
              <a:buAutoNum type="arabicPeriod"/>
            </a:pPr>
            <a:r>
              <a:rPr lang="en-US" sz="2400">
                <a:solidFill>
                  <a:srgbClr val="000000"/>
                </a:solidFill>
                <a:latin typeface="Arial Narrow"/>
                <a:ea typeface="ＭＳ Ｐゴシック"/>
              </a:rPr>
              <a:t>Monitoring library for mediating low-level OS behaviors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26" name="CustomShape 3"/>
          <p:cNvSpPr/>
          <p:nvPr/>
        </p:nvSpPr>
        <p:spPr>
          <a:xfrm>
            <a:off x="4533480" y="5502960"/>
            <a:ext cx="1374840" cy="314280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2000">
                <a:solidFill>
                  <a:srgbClr val="669900"/>
                </a:solidFill>
                <a:latin typeface="Arial Narrow"/>
              </a:rPr>
              <a:t>SVA-OS lib</a:t>
            </a:r>
            <a:endParaRPr/>
          </a:p>
        </p:txBody>
      </p:sp>
      <p:sp>
        <p:nvSpPr>
          <p:cNvPr id="1027" name="CustomShape 4"/>
          <p:cNvSpPr/>
          <p:nvPr/>
        </p:nvSpPr>
        <p:spPr>
          <a:xfrm>
            <a:off x="2575080" y="4811760"/>
            <a:ext cx="3339720" cy="690840"/>
          </a:xfrm>
          <a:prstGeom prst="rect">
            <a:avLst/>
          </a:prstGeom>
          <a:noFill/>
          <a:ln cap="rnd" w="28440">
            <a:solidFill>
              <a:srgbClr val="0000ff"/>
            </a:solidFill>
            <a:custDash>
              <a:ds d="316000" sp="237000"/>
            </a:custDash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ff"/>
                </a:solidFill>
                <a:latin typeface="Arial Narrow"/>
              </a:rPr>
              <a:t>OS services</a:t>
            </a:r>
            <a:endParaRPr/>
          </a:p>
        </p:txBody>
      </p:sp>
      <p:sp>
        <p:nvSpPr>
          <p:cNvPr id="1028" name="CustomShape 5"/>
          <p:cNvSpPr/>
          <p:nvPr/>
        </p:nvSpPr>
        <p:spPr>
          <a:xfrm>
            <a:off x="3765600" y="5234040"/>
            <a:ext cx="2150640" cy="268560"/>
          </a:xfrm>
          <a:prstGeom prst="rect">
            <a:avLst/>
          </a:prstGeom>
          <a:noFill/>
          <a:ln cap="rnd" w="9360">
            <a:solidFill>
              <a:srgbClr val="000000"/>
            </a:solidFill>
            <a:custDash>
              <a:ds d="140000" sp="105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ff"/>
                </a:solidFill>
                <a:latin typeface="Arial Narrow"/>
              </a:rPr>
              <a:t>OS kernel</a:t>
            </a:r>
            <a:endParaRPr/>
          </a:p>
        </p:txBody>
      </p:sp>
      <p:sp>
        <p:nvSpPr>
          <p:cNvPr id="1029" name="CustomShape 6"/>
          <p:cNvSpPr/>
          <p:nvPr/>
        </p:nvSpPr>
        <p:spPr>
          <a:xfrm>
            <a:off x="762120" y="5824080"/>
            <a:ext cx="5154120" cy="561960"/>
          </a:xfrm>
          <a:prstGeom prst="bevel">
            <a:avLst>
              <a:gd name="adj" fmla="val 5315"/>
            </a:avLst>
          </a:prstGeom>
          <a:solidFill>
            <a:srgbClr val="dddddd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2000">
                <a:solidFill>
                  <a:srgbClr val="3333cc"/>
                </a:solidFill>
                <a:latin typeface="Arial"/>
              </a:rPr>
              <a:t>Processor</a:t>
            </a:r>
            <a:endParaRPr/>
          </a:p>
        </p:txBody>
      </p:sp>
      <p:sp>
        <p:nvSpPr>
          <p:cNvPr id="1030" name="Line 7"/>
          <p:cNvSpPr/>
          <p:nvPr/>
        </p:nvSpPr>
        <p:spPr>
          <a:xfrm flipV="1">
            <a:off x="765000" y="5826960"/>
            <a:ext cx="5151600" cy="15840"/>
          </a:xfrm>
          <a:prstGeom prst="line">
            <a:avLst/>
          </a:prstGeom>
          <a:ln w="38160">
            <a:solidFill>
              <a:srgbClr val="3333cc"/>
            </a:solidFill>
            <a:round/>
          </a:ln>
        </p:spPr>
      </p:sp>
      <p:sp>
        <p:nvSpPr>
          <p:cNvPr id="1031" name="CustomShape 8"/>
          <p:cNvSpPr/>
          <p:nvPr/>
        </p:nvSpPr>
        <p:spPr>
          <a:xfrm>
            <a:off x="762120" y="4120200"/>
            <a:ext cx="5154120" cy="2265480"/>
          </a:xfrm>
          <a:prstGeom prst="rect">
            <a:avLst/>
          </a:prstGeom>
          <a:noFill/>
          <a:ln cap="rnd" w="9360">
            <a:solidFill>
              <a:srgbClr val="000000"/>
            </a:solidFill>
            <a:custDash>
              <a:ds d="140000" sp="105000"/>
            </a:custDash>
            <a:miter/>
          </a:ln>
        </p:spPr>
        <p:txBody>
          <a:bodyPr wrap="none" lIns="90000" rIns="90000" tIns="182880" bIns="45000"/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Arial Narrow"/>
              </a:rPr>
              <a:t>Applications, libraries, languages</a:t>
            </a:r>
            <a:endParaRPr/>
          </a:p>
        </p:txBody>
      </p:sp>
      <p:sp>
        <p:nvSpPr>
          <p:cNvPr id="1032" name="CustomShape 9"/>
          <p:cNvSpPr/>
          <p:nvPr/>
        </p:nvSpPr>
        <p:spPr>
          <a:xfrm>
            <a:off x="6186600" y="5105880"/>
            <a:ext cx="253728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cc3300"/>
                </a:solidFill>
                <a:latin typeface="Arial"/>
              </a:rPr>
              <a:t>Virtual instruction set</a:t>
            </a:r>
            <a:endParaRPr/>
          </a:p>
        </p:txBody>
      </p:sp>
      <p:sp>
        <p:nvSpPr>
          <p:cNvPr id="1033" name="CustomShape 10"/>
          <p:cNvSpPr/>
          <p:nvPr/>
        </p:nvSpPr>
        <p:spPr>
          <a:xfrm>
            <a:off x="6234480" y="5880960"/>
            <a:ext cx="25434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3333cc"/>
                </a:solidFill>
                <a:latin typeface="Arial"/>
              </a:rPr>
              <a:t>Native instruction set</a:t>
            </a:r>
            <a:endParaRPr/>
          </a:p>
        </p:txBody>
      </p:sp>
      <p:sp>
        <p:nvSpPr>
          <p:cNvPr id="1034" name="Line 11"/>
          <p:cNvSpPr/>
          <p:nvPr/>
        </p:nvSpPr>
        <p:spPr>
          <a:xfrm flipV="1">
            <a:off x="5538600" y="5340600"/>
            <a:ext cx="771480" cy="162000"/>
          </a:xfrm>
          <a:prstGeom prst="line">
            <a:avLst/>
          </a:prstGeom>
          <a:ln w="9360">
            <a:solidFill>
              <a:srgbClr val="cc3300"/>
            </a:solidFill>
            <a:round/>
            <a:tailEnd len="med" type="triangle" w="med"/>
          </a:ln>
        </p:spPr>
      </p:sp>
      <p:sp>
        <p:nvSpPr>
          <p:cNvPr id="1035" name="Line 12"/>
          <p:cNvSpPr/>
          <p:nvPr/>
        </p:nvSpPr>
        <p:spPr>
          <a:xfrm>
            <a:off x="5414760" y="5817600"/>
            <a:ext cx="895320" cy="237960"/>
          </a:xfrm>
          <a:prstGeom prst="line">
            <a:avLst/>
          </a:prstGeom>
          <a:ln w="9360">
            <a:solidFill>
              <a:srgbClr val="3333cc"/>
            </a:solidFill>
            <a:round/>
            <a:tailEnd len="med" type="triangle" w="med"/>
          </a:ln>
        </p:spPr>
      </p:sp>
      <p:sp>
        <p:nvSpPr>
          <p:cNvPr id="1036" name="CustomShape 13"/>
          <p:cNvSpPr/>
          <p:nvPr/>
        </p:nvSpPr>
        <p:spPr>
          <a:xfrm>
            <a:off x="2766960" y="5502960"/>
            <a:ext cx="1765800" cy="314280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2000">
                <a:solidFill>
                  <a:srgbClr val="669900"/>
                </a:solidFill>
                <a:latin typeface="Arial Narrow"/>
              </a:rPr>
              <a:t>Instrumentation</a:t>
            </a:r>
            <a:endParaRPr/>
          </a:p>
        </p:txBody>
      </p:sp>
      <p:sp>
        <p:nvSpPr>
          <p:cNvPr id="1037" name="CustomShape 14"/>
          <p:cNvSpPr/>
          <p:nvPr/>
        </p:nvSpPr>
        <p:spPr>
          <a:xfrm>
            <a:off x="1346040" y="5502960"/>
            <a:ext cx="1420560" cy="314280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2000">
                <a:solidFill>
                  <a:srgbClr val="669900"/>
                </a:solidFill>
                <a:latin typeface="Arial Narrow"/>
              </a:rPr>
              <a:t>Code gen</a:t>
            </a:r>
            <a:endParaRPr/>
          </a:p>
        </p:txBody>
      </p:sp>
      <p:sp>
        <p:nvSpPr>
          <p:cNvPr id="1038" name="Line 15"/>
          <p:cNvSpPr/>
          <p:nvPr/>
        </p:nvSpPr>
        <p:spPr>
          <a:xfrm>
            <a:off x="1345680" y="5502600"/>
            <a:ext cx="4570920" cy="17640"/>
          </a:xfrm>
          <a:prstGeom prst="line">
            <a:avLst/>
          </a:prstGeom>
          <a:ln w="38160">
            <a:solidFill>
              <a:srgbClr val="cc3300"/>
            </a:solidFill>
            <a:round/>
          </a:ln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