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4" r:id="rId1"/>
  </p:sldMasterIdLst>
  <p:notesMasterIdLst>
    <p:notesMasterId r:id="rId19"/>
  </p:notesMasterIdLst>
  <p:handoutMasterIdLst>
    <p:handoutMasterId r:id="rId20"/>
  </p:handoutMasterIdLst>
  <p:sldIdLst>
    <p:sldId id="259" r:id="rId2"/>
    <p:sldId id="281" r:id="rId3"/>
    <p:sldId id="291" r:id="rId4"/>
    <p:sldId id="289" r:id="rId5"/>
    <p:sldId id="290" r:id="rId6"/>
    <p:sldId id="286" r:id="rId7"/>
    <p:sldId id="294" r:id="rId8"/>
    <p:sldId id="29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281"/>
            <p14:sldId id="291"/>
            <p14:sldId id="289"/>
            <p14:sldId id="290"/>
            <p14:sldId id="286"/>
            <p14:sldId id="294"/>
            <p14:sldId id="29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462" autoAdjust="0"/>
  </p:normalViewPr>
  <p:slideViewPr>
    <p:cSldViewPr>
      <p:cViewPr>
        <p:scale>
          <a:sx n="86" d="100"/>
          <a:sy n="86" d="100"/>
        </p:scale>
        <p:origin x="-1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30-Jun-25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20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30-Jun-25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84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This template can be used as a starter file for presenting training materials in a group setting.</a:t>
            </a:r>
          </a:p>
          <a:p>
            <a:endParaRPr lang="en-US" smtClean="0"/>
          </a:p>
          <a:p>
            <a:pPr lvl="0"/>
            <a:r>
              <a:rPr lang="en-US" sz="1200" b="1" smtClean="0"/>
              <a:t>Sections</a:t>
            </a:r>
            <a:endParaRPr lang="en-US" sz="1200" b="0" smtClean="0"/>
          </a:p>
          <a:p>
            <a:pPr lvl="0"/>
            <a:r>
              <a:rPr lang="en-US" sz="1200" b="0" smtClean="0"/>
              <a:t>Right-click on a slide to add sections.</a:t>
            </a:r>
            <a:r>
              <a:rPr lang="en-US" sz="1200" b="0" baseline="0" smtClean="0"/>
              <a:t> Sections can help to organize your slides or facilitate collaboration between multiple authors.</a:t>
            </a:r>
            <a:endParaRPr lang="en-US" sz="1200" b="0" smtClean="0"/>
          </a:p>
          <a:p>
            <a:pPr lvl="0"/>
            <a:endParaRPr lang="en-US" sz="1200" b="1" smtClean="0"/>
          </a:p>
          <a:p>
            <a:pPr lvl="0"/>
            <a:r>
              <a:rPr lang="en-US" sz="1200" b="1" smtClean="0"/>
              <a:t>Notes</a:t>
            </a:r>
          </a:p>
          <a:p>
            <a:pPr lvl="0"/>
            <a:r>
              <a:rPr lang="en-US" sz="1200" smtClean="0"/>
              <a:t>Use the Notes section for delivery notes or to provide additional details for the audience.</a:t>
            </a:r>
            <a:r>
              <a:rPr lang="en-US" sz="1200" baseline="0" smtClean="0"/>
              <a:t> View these notes in Presentation View during your presentation. </a:t>
            </a:r>
          </a:p>
          <a:p>
            <a:pPr lvl="0">
              <a:buFontTx/>
              <a:buNone/>
            </a:pPr>
            <a:r>
              <a:rPr lang="en-US" sz="1200" smtClean="0"/>
              <a:t>Keep in mind the font size (important for accessibility, visibility, videotaping, and online production)</a:t>
            </a:r>
          </a:p>
          <a:p>
            <a:pPr lvl="0"/>
            <a:endParaRPr lang="en-US" sz="1200" smtClean="0"/>
          </a:p>
          <a:p>
            <a:pPr lvl="0">
              <a:buFontTx/>
              <a:buNone/>
            </a:pPr>
            <a:r>
              <a:rPr lang="en-US" sz="1200" b="1" smtClean="0"/>
              <a:t>Coordinated colors </a:t>
            </a:r>
          </a:p>
          <a:p>
            <a:pPr lvl="0">
              <a:buFontTx/>
              <a:buNone/>
            </a:pPr>
            <a:r>
              <a:rPr lang="en-US" sz="1200" smtClean="0"/>
              <a:t>Pay particular attention to the graphs, charts, and text boxes.</a:t>
            </a:r>
            <a:r>
              <a:rPr lang="en-US" sz="1200" baseline="0" smtClean="0"/>
              <a:t> </a:t>
            </a:r>
            <a:endParaRPr lang="en-US" sz="1200" smtClean="0"/>
          </a:p>
          <a:p>
            <a:pPr lvl="0"/>
            <a:r>
              <a:rPr lang="en-US" sz="1200" smtClean="0"/>
              <a:t>Consider that attendees will print in black and white or grayscale. Run a test print to make sure your colors work when printed in pure black and white and grayscale.</a:t>
            </a:r>
          </a:p>
          <a:p>
            <a:pPr lvl="0">
              <a:buFontTx/>
              <a:buNone/>
            </a:pPr>
            <a:endParaRPr lang="en-US" sz="1200" smtClean="0"/>
          </a:p>
          <a:p>
            <a:pPr lvl="0">
              <a:buFontTx/>
              <a:buNone/>
            </a:pPr>
            <a:r>
              <a:rPr lang="en-US" sz="1200" b="1" smtClean="0"/>
              <a:t>Graphics, tables, and graphs</a:t>
            </a:r>
          </a:p>
          <a:p>
            <a:pPr lvl="0"/>
            <a:r>
              <a:rPr lang="en-US" sz="1200" smtClean="0"/>
              <a:t>Keep it simple: If possible, use consistent, non-distracting styles and colors.</a:t>
            </a:r>
          </a:p>
          <a:p>
            <a:pPr lvl="0"/>
            <a:r>
              <a:rPr lang="en-US" sz="1200" smtClean="0"/>
              <a:t>Label all graphs and tables.</a:t>
            </a:r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slides using transitions.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657-74CD-4B4F-9394-00050C41A68D}" type="datetimeFigureOut">
              <a:rPr lang="en-US" smtClean="0"/>
              <a:t>30-Jun-25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814C-5AD1-4938-814A-188449C0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657-74CD-4B4F-9394-00050C41A68D}" type="datetimeFigureOut">
              <a:rPr lang="en-US" smtClean="0"/>
              <a:t>30-Jun-25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814C-5AD1-4938-814A-188449C0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5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657-74CD-4B4F-9394-00050C41A68D}" type="datetimeFigureOut">
              <a:rPr lang="en-US" smtClean="0"/>
              <a:t>30-Jun-25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814C-5AD1-4938-814A-188449C0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30-Jun-25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657-74CD-4B4F-9394-00050C41A68D}" type="datetimeFigureOut">
              <a:rPr lang="en-US" smtClean="0"/>
              <a:t>30-Jun-25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814C-5AD1-4938-814A-188449C0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1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657-74CD-4B4F-9394-00050C41A68D}" type="datetimeFigureOut">
              <a:rPr lang="en-US" smtClean="0"/>
              <a:t>30-Jun-25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814C-5AD1-4938-814A-188449C0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7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657-74CD-4B4F-9394-00050C41A68D}" type="datetimeFigureOut">
              <a:rPr lang="en-US" smtClean="0"/>
              <a:t>30-Jun-25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814C-5AD1-4938-814A-188449C0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6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657-74CD-4B4F-9394-00050C41A68D}" type="datetimeFigureOut">
              <a:rPr lang="en-US" smtClean="0"/>
              <a:t>30-Jun-25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814C-5AD1-4938-814A-188449C0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9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657-74CD-4B4F-9394-00050C41A68D}" type="datetimeFigureOut">
              <a:rPr lang="en-US" smtClean="0"/>
              <a:t>30-Jun-25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814C-5AD1-4938-814A-188449C0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3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657-74CD-4B4F-9394-00050C41A68D}" type="datetimeFigureOut">
              <a:rPr lang="en-US" smtClean="0"/>
              <a:t>30-Jun-25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814C-5AD1-4938-814A-188449C0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0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657-74CD-4B4F-9394-00050C41A68D}" type="datetimeFigureOut">
              <a:rPr lang="en-US" smtClean="0"/>
              <a:t>30-Jun-25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814C-5AD1-4938-814A-188449C0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9657-74CD-4B4F-9394-00050C41A68D}" type="datetimeFigureOut">
              <a:rPr lang="en-US" smtClean="0"/>
              <a:t>30-Jun-25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814C-5AD1-4938-814A-188449C0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5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B9657-74CD-4B4F-9394-00050C41A68D}" type="datetimeFigureOut">
              <a:rPr lang="en-US" smtClean="0"/>
              <a:t>30-Jun-25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C814C-5AD1-4938-814A-188449C0F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5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5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37391" y="2514610"/>
            <a:ext cx="730795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AROHA TECHNOLOGIES &amp;</a:t>
            </a:r>
            <a:br>
              <a:rPr lang="en-US" dirty="0" smtClean="0"/>
            </a:br>
            <a:r>
              <a:rPr lang="en-US" dirty="0" smtClean="0"/>
              <a:t>EXDION</a:t>
            </a:r>
            <a:br>
              <a:rPr lang="en-US" dirty="0" smtClean="0"/>
            </a:br>
            <a:r>
              <a:rPr lang="en-US" dirty="0" smtClean="0"/>
              <a:t>poc execution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99129" y="650805"/>
            <a:ext cx="4480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Operational Dashboard</a:t>
            </a:r>
            <a:endParaRPr 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1" y="1235580"/>
            <a:ext cx="7771088" cy="5633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117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14805" y="868708"/>
            <a:ext cx="5303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Rejected Analysis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195504"/>
              </p:ext>
            </p:extLst>
          </p:nvPr>
        </p:nvGraphicFramePr>
        <p:xfrm>
          <a:off x="3200415" y="2331732"/>
          <a:ext cx="4063970" cy="2659208"/>
        </p:xfrm>
        <a:graphic>
          <a:graphicData uri="http://schemas.openxmlformats.org/drawingml/2006/table">
            <a:tbl>
              <a:tblPr/>
              <a:tblGrid>
                <a:gridCol w="4063970"/>
              </a:tblGrid>
              <a:tr h="332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Rejected Analysis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32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Approaches ( Speciality and Center)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3240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Rejected 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40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Rejected 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40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DOS to Rejection Days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40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 10 Clearing house Rejected Reason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40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 10 Clearing house Rejected Specalities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40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 10 Clearing house Rejected Clinics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95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31927" y="631908"/>
            <a:ext cx="51134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Rejected Analysis Dashboard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1216683"/>
            <a:ext cx="6840537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678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14805" y="868708"/>
            <a:ext cx="5303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Denial Analysis</a:t>
            </a:r>
            <a:endParaRPr lang="en-US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558"/>
              </p:ext>
            </p:extLst>
          </p:nvPr>
        </p:nvGraphicFramePr>
        <p:xfrm>
          <a:off x="2651781" y="2514610"/>
          <a:ext cx="4314159" cy="2554605"/>
        </p:xfrm>
        <a:graphic>
          <a:graphicData uri="http://schemas.openxmlformats.org/drawingml/2006/table">
            <a:tbl>
              <a:tblPr/>
              <a:tblGrid>
                <a:gridCol w="431415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Denial Analysis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Approaches (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Specialty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 Center)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Denied 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Denied 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DOS to Rejection Days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 10 Denial Categories and Sub-Categories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 10 Denied Payers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Denial on Specalities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Reclaim 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485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30531" y="645630"/>
            <a:ext cx="51134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Denial Analysis Dashboard</a:t>
            </a:r>
            <a:endParaRPr 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40" y="1370015"/>
            <a:ext cx="7924760" cy="5351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8970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487405" y="-4459610"/>
            <a:ext cx="2895600" cy="68610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74368" y="197031"/>
            <a:ext cx="58520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Received Requirements</a:t>
            </a:r>
            <a:endParaRPr lang="en-US" sz="3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823814"/>
              </p:ext>
            </p:extLst>
          </p:nvPr>
        </p:nvGraphicFramePr>
        <p:xfrm>
          <a:off x="457245" y="821109"/>
          <a:ext cx="8229600" cy="5597664"/>
        </p:xfrm>
        <a:graphic>
          <a:graphicData uri="http://schemas.openxmlformats.org/drawingml/2006/table">
            <a:tbl>
              <a:tblPr/>
              <a:tblGrid>
                <a:gridCol w="1996787"/>
                <a:gridCol w="2710416"/>
                <a:gridCol w="2049395"/>
                <a:gridCol w="1473002"/>
              </a:tblGrid>
              <a:tr h="22646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Requirement</a:t>
                      </a:r>
                    </a:p>
                  </a:txBody>
                  <a:tcPr marL="6866" marR="6866" marT="686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646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Financial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Operations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Quality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Provider 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67938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Revenue / Claim or Visit (By provider, speciality, center)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DOS to rejection receipt days (By provider,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specialty,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center) [Service date to Reject date on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Clearing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House Table]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 pass rate from FP to Clearing house (By provider,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specialty,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center)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volume of queries by Provider, Specialty, Center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542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Revenue / center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DOS to Date of charges posted (By provider,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specialty,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center)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 pass rate from FP to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Payer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(By provider,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specialty,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center)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Query to response rates by Provider, Specialty, center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557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 AR above 120 days (volume &amp; $$, Center,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Specialty)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Days to bill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Type of Rejections &amp; Denials (By provider,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specialty,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center)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nature of Queries &amp; related responses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Most frequent Procedures done (By Specialty, Center)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DOS to Claim payment days (By provider,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specialty,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center)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71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Self-Pay Vs Insurance (By Specialty, Center)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DOS to Claim denials (By provider,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specialty,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center)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days to address / work on the denials (By provider,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specialty,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center)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557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days of Claim in AR buckets (30, 60, 90) Quantity &amp; $$ (By provider,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specialty,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center)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Current EM Level distribution (By provider, speciality, center)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Weightage average of current EM Levels (By provider, speciality, center)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71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Vs Established patients (By provider,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specialty,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center)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866" marR="6866" marT="6866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156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487405" y="-4459610"/>
            <a:ext cx="2895600" cy="68610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74368" y="197031"/>
            <a:ext cx="58520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Out of Scope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1608587" y="1051586"/>
            <a:ext cx="62178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below requirements </a:t>
            </a:r>
            <a:r>
              <a:rPr lang="en-US" dirty="0"/>
              <a:t>have not been met due to insufficient data availability.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34" y="1874537"/>
            <a:ext cx="68579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Providers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% </a:t>
            </a:r>
            <a:r>
              <a:rPr lang="en-US" dirty="0"/>
              <a:t>AR above 120 days (volume &amp; $$, Center, </a:t>
            </a:r>
            <a:r>
              <a:rPr lang="en-US" dirty="0" smtClean="0"/>
              <a:t>Specialty)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DOS to Date of charges posted (By provider, </a:t>
            </a:r>
            <a:r>
              <a:rPr lang="en-US" dirty="0" smtClean="0"/>
              <a:t>specialty, </a:t>
            </a:r>
            <a:r>
              <a:rPr lang="en-US" dirty="0"/>
              <a:t>center)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Days to bill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First pass rate from FP to Clearing house (By provider, </a:t>
            </a:r>
            <a:r>
              <a:rPr lang="en-US" dirty="0" smtClean="0"/>
              <a:t>specialty, </a:t>
            </a:r>
            <a:r>
              <a:rPr lang="en-US" dirty="0"/>
              <a:t>center)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First pass rate from FP to </a:t>
            </a:r>
            <a:r>
              <a:rPr lang="en-US" dirty="0" smtClean="0"/>
              <a:t>Payer</a:t>
            </a:r>
            <a:r>
              <a:rPr lang="en-US" dirty="0"/>
              <a:t> (By provider, </a:t>
            </a:r>
            <a:r>
              <a:rPr lang="en-US" dirty="0" smtClean="0"/>
              <a:t>specialty, </a:t>
            </a:r>
            <a:r>
              <a:rPr lang="en-US" dirty="0"/>
              <a:t>center)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Current volume of queries by Provider, Specialty, Center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Current Query to response rates by Provider, Specialty, center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Current nature of Queries &amp; related responses</a:t>
            </a:r>
          </a:p>
        </p:txBody>
      </p:sp>
    </p:spTree>
    <p:extLst>
      <p:ext uri="{BB962C8B-B14F-4D97-AF65-F5344CB8AC3E}">
        <p14:creationId xmlns:p14="http://schemas.microsoft.com/office/powerpoint/2010/main" val="4175219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77464" y="3520439"/>
            <a:ext cx="5303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THANK YOU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22897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62649" y="1965976"/>
            <a:ext cx="7208477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000" dirty="0"/>
              <a:t>Gain actionable insights into </a:t>
            </a:r>
            <a:r>
              <a:rPr lang="en-US" sz="2000" dirty="0" smtClean="0"/>
              <a:t>Internal Rejections</a:t>
            </a:r>
            <a:r>
              <a:rPr lang="en-US" sz="2000" dirty="0"/>
              <a:t>, </a:t>
            </a:r>
            <a:r>
              <a:rPr lang="en-US" sz="2000" dirty="0" smtClean="0"/>
              <a:t>Insurance Denials </a:t>
            </a:r>
            <a:r>
              <a:rPr lang="en-US" sz="2000" dirty="0"/>
              <a:t>and </a:t>
            </a:r>
            <a:r>
              <a:rPr lang="en-US" sz="2000" dirty="0" smtClean="0"/>
              <a:t>Profit/Loss </a:t>
            </a:r>
            <a:r>
              <a:rPr lang="en-US" sz="2000" dirty="0"/>
              <a:t>to optimize business operations and financial </a:t>
            </a:r>
            <a:r>
              <a:rPr lang="en-US" sz="2000" dirty="0" smtClean="0"/>
              <a:t>performance.</a:t>
            </a:r>
          </a:p>
          <a:p>
            <a:endParaRPr lang="en-US" sz="2000" dirty="0"/>
          </a:p>
          <a:p>
            <a:r>
              <a:rPr lang="en-US" sz="2000" b="1" dirty="0" smtClean="0"/>
              <a:t>Reference Tables:</a:t>
            </a:r>
          </a:p>
          <a:p>
            <a:r>
              <a:rPr lang="en-US" dirty="0" err="1" smtClean="0"/>
              <a:t>ClearingHouse_RejectionDetails</a:t>
            </a:r>
            <a:endParaRPr lang="en-US" dirty="0" smtClean="0"/>
          </a:p>
          <a:p>
            <a:r>
              <a:rPr lang="en-US" dirty="0" err="1" smtClean="0"/>
              <a:t>DenialAnalysis_Details</a:t>
            </a:r>
            <a:endParaRPr lang="en-US" dirty="0" smtClean="0"/>
          </a:p>
          <a:p>
            <a:r>
              <a:rPr lang="en-US" dirty="0" err="1" smtClean="0"/>
              <a:t>Financial_Details</a:t>
            </a:r>
            <a:endParaRPr lang="en-US" dirty="0" smtClean="0"/>
          </a:p>
          <a:p>
            <a:r>
              <a:rPr lang="en-US" dirty="0" err="1" smtClean="0"/>
              <a:t>InputReport</a:t>
            </a:r>
            <a:endParaRPr lang="en-US" dirty="0" smtClean="0"/>
          </a:p>
          <a:p>
            <a:r>
              <a:rPr lang="en-US" dirty="0" err="1" smtClean="0"/>
              <a:t>Claim_Level</a:t>
            </a:r>
            <a:endParaRPr lang="en-US" dirty="0"/>
          </a:p>
          <a:p>
            <a:endParaRPr lang="en-US" sz="2800" b="1" dirty="0" smtClean="0"/>
          </a:p>
          <a:p>
            <a:endParaRPr lang="en-US" sz="2800" b="1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7683" y="-1142950"/>
            <a:ext cx="7765662" cy="164761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548684" y="594391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Objective</a:t>
            </a:r>
            <a:endParaRPr lang="en-US" sz="4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1288777" flipH="1">
            <a:off x="-1341634" y="77574"/>
            <a:ext cx="2895600" cy="686108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28" y="216423"/>
            <a:ext cx="8807770" cy="585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780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761722" y="-3085023"/>
            <a:ext cx="2895600" cy="68610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11708" y="777269"/>
            <a:ext cx="58520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Table </a:t>
            </a:r>
            <a:r>
              <a:rPr lang="en-US" sz="3200" dirty="0" smtClean="0"/>
              <a:t>Analysis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8" y="1362044"/>
            <a:ext cx="8595266" cy="517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78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97683" y="679572"/>
            <a:ext cx="38404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Financial Analysis</a:t>
            </a:r>
          </a:p>
          <a:p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220095"/>
              </p:ext>
            </p:extLst>
          </p:nvPr>
        </p:nvGraphicFramePr>
        <p:xfrm>
          <a:off x="2011708" y="2148854"/>
          <a:ext cx="6492169" cy="3958401"/>
        </p:xfrm>
        <a:graphic>
          <a:graphicData uri="http://schemas.openxmlformats.org/drawingml/2006/table">
            <a:tbl>
              <a:tblPr/>
              <a:tblGrid>
                <a:gridCol w="6492169"/>
              </a:tblGrid>
              <a:tr h="8953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Financial Analysis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552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Approaches (By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Specialty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 Center)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552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Patients' Visits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 of Insurance and Self Pay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Self Payment Amount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Claim Count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Amount from Payers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received amount for Invoices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Claimed amount to Payers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Non-Covered amount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Insurance Amount (Days)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Charged and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Amount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2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 10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Payers based on received amount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855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32514" y="375371"/>
            <a:ext cx="3840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Financial Dashboard</a:t>
            </a:r>
            <a:endParaRPr lang="en-U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081088"/>
            <a:ext cx="6564313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97683" y="679572"/>
            <a:ext cx="3840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GC &amp; NGC Analysis</a:t>
            </a:r>
            <a:endParaRPr lang="en-US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474537"/>
              </p:ext>
            </p:extLst>
          </p:nvPr>
        </p:nvGraphicFramePr>
        <p:xfrm>
          <a:off x="1828830" y="1965976"/>
          <a:ext cx="6309291" cy="4129042"/>
        </p:xfrm>
        <a:graphic>
          <a:graphicData uri="http://schemas.openxmlformats.org/drawingml/2006/table">
            <a:tbl>
              <a:tblPr/>
              <a:tblGrid>
                <a:gridCol w="6309291"/>
              </a:tblGrid>
              <a:tr h="5628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 &amp; NGC Analysis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161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Approaches (By GC/NGC,  Speciality and Center)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161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Patients' Visits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 of Insurance and Self Pay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Self Payment 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Amount from Payers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received amount for Invoices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Claimed amount to Payers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Non-Covered 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Expected 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Rejected amount (Link to Rejection Analysis Page)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Denied amount (Link to Denial Analysis Page)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Charged and Recevied Payment amount in days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Speciality wise Payment amount recevied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 10 Payment received Clinics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Least 10 Payment received Clinics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Received Insurance amount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689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99129" y="650805"/>
            <a:ext cx="44805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GC &amp; NGC Dashboard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574" y="1235580"/>
            <a:ext cx="6748107" cy="545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00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97683" y="679572"/>
            <a:ext cx="4389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Operational Analysis</a:t>
            </a:r>
            <a:endParaRPr lang="en-US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87076"/>
              </p:ext>
            </p:extLst>
          </p:nvPr>
        </p:nvGraphicFramePr>
        <p:xfrm>
          <a:off x="3086099" y="2331732"/>
          <a:ext cx="3771875" cy="3566121"/>
        </p:xfrm>
        <a:graphic>
          <a:graphicData uri="http://schemas.openxmlformats.org/drawingml/2006/table">
            <a:tbl>
              <a:tblPr/>
              <a:tblGrid>
                <a:gridCol w="3771875"/>
              </a:tblGrid>
              <a:tr h="356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Operational Analysis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3566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Approaches ( </a:t>
                      </a: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Specialty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 Center)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5884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DOS to rejection receipt days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10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DOS to Claim payment days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DOS to Claim denials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93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 10 Procedure Codes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Vs Established patients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Distribution of EM Level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61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Frequent EM Codes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032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1026</Words>
  <Application>Microsoft Office PowerPoint</Application>
  <PresentationFormat>On-screen Show (4:3)</PresentationFormat>
  <Paragraphs>181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Custom Design</vt:lpstr>
      <vt:lpstr>AROHA TECHNOLOGIES &amp; EXDION poc execution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2024-03-14T15:36:43Z</dcterms:created>
  <dcterms:modified xsi:type="dcterms:W3CDTF">2025-06-30T06:56:19Z</dcterms:modified>
</cp:coreProperties>
</file>