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E67C7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E67C7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E67C7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60" y="5804760"/>
            <a:ext cx="3308854" cy="105323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5784938"/>
            <a:ext cx="3354070" cy="1073150"/>
          </a:xfrm>
          <a:custGeom>
            <a:avLst/>
            <a:gdLst/>
            <a:ahLst/>
            <a:cxnLst/>
            <a:rect l="l" t="t" r="r" b="b"/>
            <a:pathLst>
              <a:path w="3354070" h="1073150">
                <a:moveTo>
                  <a:pt x="3351936" y="1073061"/>
                </a:moveTo>
                <a:lnTo>
                  <a:pt x="3332079" y="1073061"/>
                </a:lnTo>
                <a:lnTo>
                  <a:pt x="0" y="12063"/>
                </a:lnTo>
                <a:lnTo>
                  <a:pt x="0" y="5740"/>
                </a:lnTo>
                <a:lnTo>
                  <a:pt x="1828" y="0"/>
                </a:lnTo>
                <a:lnTo>
                  <a:pt x="3353765" y="1067320"/>
                </a:lnTo>
                <a:lnTo>
                  <a:pt x="3351936" y="1073061"/>
                </a:lnTo>
                <a:close/>
              </a:path>
            </a:pathLst>
          </a:custGeom>
          <a:solidFill>
            <a:srgbClr val="136C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305" y="269722"/>
            <a:ext cx="251523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4E67C7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1356093"/>
            <a:ext cx="8243570" cy="414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27961" y="6544056"/>
            <a:ext cx="236220" cy="2197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870" y="1469072"/>
            <a:ext cx="8267700" cy="1243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6854" marR="5080" indent="-224790">
              <a:lnSpc>
                <a:spcPct val="100000"/>
              </a:lnSpc>
              <a:spcBef>
                <a:spcPts val="95"/>
              </a:spcBef>
            </a:pPr>
            <a:r>
              <a:rPr dirty="0" sz="4000" spc="-15" b="1">
                <a:latin typeface="Times New Roman"/>
                <a:cs typeface="Times New Roman"/>
              </a:rPr>
              <a:t>“</a:t>
            </a:r>
            <a:r>
              <a:rPr dirty="0" sz="4000" spc="-15">
                <a:solidFill>
                  <a:srgbClr val="375F92"/>
                </a:solidFill>
                <a:latin typeface="Calibri"/>
                <a:cs typeface="Calibri"/>
              </a:rPr>
              <a:t>Detect</a:t>
            </a:r>
            <a:r>
              <a:rPr dirty="0" sz="4000" spc="-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 spc="-35">
                <a:solidFill>
                  <a:srgbClr val="375F92"/>
                </a:solidFill>
                <a:latin typeface="Calibri"/>
                <a:cs typeface="Calibri"/>
              </a:rPr>
              <a:t>Transaction</a:t>
            </a:r>
            <a:r>
              <a:rPr dirty="0" sz="400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 spc="-5">
                <a:solidFill>
                  <a:srgbClr val="375F92"/>
                </a:solidFill>
                <a:latin typeface="Calibri"/>
                <a:cs typeface="Calibri"/>
              </a:rPr>
              <a:t>Anomalies</a:t>
            </a:r>
            <a:r>
              <a:rPr dirty="0" sz="400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 spc="-5">
                <a:solidFill>
                  <a:srgbClr val="375F92"/>
                </a:solidFill>
                <a:latin typeface="Calibri"/>
                <a:cs typeface="Calibri"/>
              </a:rPr>
              <a:t>in</a:t>
            </a:r>
            <a:r>
              <a:rPr dirty="0" sz="400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 spc="-15">
                <a:solidFill>
                  <a:srgbClr val="375F92"/>
                </a:solidFill>
                <a:latin typeface="Calibri"/>
                <a:cs typeface="Calibri"/>
              </a:rPr>
              <a:t>Credit </a:t>
            </a:r>
            <a:r>
              <a:rPr dirty="0" sz="4000" spc="-89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 spc="-20">
                <a:solidFill>
                  <a:srgbClr val="375F92"/>
                </a:solidFill>
                <a:latin typeface="Calibri"/>
                <a:cs typeface="Calibri"/>
              </a:rPr>
              <a:t>Card</a:t>
            </a:r>
            <a:r>
              <a:rPr dirty="0" sz="4000" spc="-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 spc="-35">
                <a:solidFill>
                  <a:srgbClr val="375F92"/>
                </a:solidFill>
                <a:latin typeface="Calibri"/>
                <a:cs typeface="Calibri"/>
              </a:rPr>
              <a:t>System</a:t>
            </a:r>
            <a:r>
              <a:rPr dirty="0" sz="400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 spc="-5">
                <a:solidFill>
                  <a:srgbClr val="375F92"/>
                </a:solidFill>
                <a:latin typeface="Calibri"/>
                <a:cs typeface="Calibri"/>
              </a:rPr>
              <a:t>using</a:t>
            </a:r>
            <a:r>
              <a:rPr dirty="0" sz="400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 spc="-5">
                <a:solidFill>
                  <a:srgbClr val="375F92"/>
                </a:solidFill>
                <a:latin typeface="Calibri"/>
                <a:cs typeface="Calibri"/>
              </a:rPr>
              <a:t>Machine</a:t>
            </a:r>
            <a:r>
              <a:rPr dirty="0" sz="400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 spc="-5">
                <a:solidFill>
                  <a:srgbClr val="375F92"/>
                </a:solidFill>
                <a:latin typeface="Calibri"/>
                <a:cs typeface="Calibri"/>
              </a:rPr>
              <a:t>Learning</a:t>
            </a:r>
            <a:r>
              <a:rPr dirty="0" sz="4000" spc="-5" b="1">
                <a:latin typeface="Times New Roman"/>
                <a:cs typeface="Times New Roman"/>
              </a:rPr>
              <a:t>”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6850" y="276529"/>
            <a:ext cx="542544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000000"/>
                </a:solidFill>
              </a:rPr>
              <a:t>BANGALORE INSTITUTE</a:t>
            </a:r>
            <a:r>
              <a:rPr dirty="0" sz="2000">
                <a:solidFill>
                  <a:srgbClr val="000000"/>
                </a:solidFill>
              </a:rPr>
              <a:t> OF</a:t>
            </a:r>
            <a:r>
              <a:rPr dirty="0" sz="2000" spc="-120">
                <a:solidFill>
                  <a:srgbClr val="000000"/>
                </a:solidFill>
              </a:rPr>
              <a:t> </a:t>
            </a:r>
            <a:r>
              <a:rPr dirty="0" sz="2000" spc="-5">
                <a:solidFill>
                  <a:srgbClr val="000000"/>
                </a:solidFill>
              </a:rPr>
              <a:t>TECHNOLOGY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1739760" y="581329"/>
            <a:ext cx="7118984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64211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Times New Roman"/>
                <a:cs typeface="Times New Roman"/>
              </a:rPr>
              <a:t>K.</a:t>
            </a:r>
            <a:r>
              <a:rPr dirty="0" sz="2000" b="1">
                <a:latin typeface="Times New Roman"/>
                <a:cs typeface="Times New Roman"/>
              </a:rPr>
              <a:t>R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Roa</a:t>
            </a:r>
            <a:r>
              <a:rPr dirty="0" sz="2000" spc="-10" b="1">
                <a:latin typeface="Times New Roman"/>
                <a:cs typeface="Times New Roman"/>
              </a:rPr>
              <a:t>d</a:t>
            </a:r>
            <a:r>
              <a:rPr dirty="0" sz="2000" b="1">
                <a:latin typeface="Times New Roman"/>
                <a:cs typeface="Times New Roman"/>
              </a:rPr>
              <a:t>,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265" b="1">
                <a:latin typeface="Times New Roman"/>
                <a:cs typeface="Times New Roman"/>
              </a:rPr>
              <a:t>V</a:t>
            </a:r>
            <a:r>
              <a:rPr dirty="0" sz="2000" spc="-5" b="1">
                <a:latin typeface="Times New Roman"/>
                <a:cs typeface="Times New Roman"/>
              </a:rPr>
              <a:t>.</a:t>
            </a:r>
            <a:r>
              <a:rPr dirty="0" sz="2000" b="1">
                <a:latin typeface="Times New Roman"/>
                <a:cs typeface="Times New Roman"/>
              </a:rPr>
              <a:t>V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</a:t>
            </a:r>
            <a:r>
              <a:rPr dirty="0" sz="2000" spc="-10" b="1">
                <a:latin typeface="Times New Roman"/>
                <a:cs typeface="Times New Roman"/>
              </a:rPr>
              <a:t>u</a:t>
            </a:r>
            <a:r>
              <a:rPr dirty="0" sz="2000" b="1">
                <a:latin typeface="Times New Roman"/>
                <a:cs typeface="Times New Roman"/>
              </a:rPr>
              <a:t>r</a:t>
            </a:r>
            <a:r>
              <a:rPr dirty="0" sz="2000" spc="-5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,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B</a:t>
            </a:r>
            <a:r>
              <a:rPr dirty="0" sz="2000" b="1">
                <a:latin typeface="Times New Roman"/>
                <a:cs typeface="Times New Roman"/>
              </a:rPr>
              <a:t>e</a:t>
            </a:r>
            <a:r>
              <a:rPr dirty="0" sz="2000" spc="-10" b="1">
                <a:latin typeface="Times New Roman"/>
                <a:cs typeface="Times New Roman"/>
              </a:rPr>
              <a:t>n</a:t>
            </a:r>
            <a:r>
              <a:rPr dirty="0" sz="2000" spc="-5" b="1">
                <a:latin typeface="Times New Roman"/>
                <a:cs typeface="Times New Roman"/>
              </a:rPr>
              <a:t>gal</a:t>
            </a:r>
            <a:r>
              <a:rPr dirty="0" sz="2000" spc="-10" b="1">
                <a:latin typeface="Times New Roman"/>
                <a:cs typeface="Times New Roman"/>
              </a:rPr>
              <a:t>u</a:t>
            </a:r>
            <a:r>
              <a:rPr dirty="0" sz="2000" b="1">
                <a:latin typeface="Times New Roman"/>
                <a:cs typeface="Times New Roman"/>
              </a:rPr>
              <a:t>r</a:t>
            </a:r>
            <a:r>
              <a:rPr dirty="0" sz="2000" spc="-10" b="1">
                <a:latin typeface="Times New Roman"/>
                <a:cs typeface="Times New Roman"/>
              </a:rPr>
              <a:t>u</a:t>
            </a:r>
            <a:r>
              <a:rPr dirty="0" sz="2000" spc="-5" b="1">
                <a:latin typeface="Times New Roman"/>
                <a:cs typeface="Times New Roman"/>
              </a:rPr>
              <a:t>-0</a:t>
            </a:r>
            <a:r>
              <a:rPr dirty="0" sz="2000" b="1">
                <a:latin typeface="Times New Roman"/>
                <a:cs typeface="Times New Roman"/>
              </a:rPr>
              <a:t>4  </a:t>
            </a:r>
            <a:r>
              <a:rPr dirty="0" sz="2000" spc="-25" b="1">
                <a:latin typeface="Times New Roman"/>
                <a:cs typeface="Times New Roman"/>
              </a:rPr>
              <a:t>DEPARTMENT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COMPUTER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SCIENCE </a:t>
            </a:r>
            <a:r>
              <a:rPr dirty="0" sz="2000" b="1">
                <a:latin typeface="Times New Roman"/>
                <a:cs typeface="Times New Roman"/>
              </a:rPr>
              <a:t>&amp;</a:t>
            </a:r>
            <a:r>
              <a:rPr dirty="0" sz="2000" spc="-5" b="1">
                <a:latin typeface="Times New Roman"/>
                <a:cs typeface="Times New Roman"/>
              </a:rPr>
              <a:t> ENGINEERING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6368" y="3372866"/>
            <a:ext cx="7616190" cy="33813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5565" marR="6196330" indent="-635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Times New Roman"/>
                <a:cs typeface="Times New Roman"/>
              </a:rPr>
              <a:t>Presented</a:t>
            </a:r>
            <a:r>
              <a:rPr dirty="0" sz="2000" spc="-10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by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19P17</a:t>
            </a:r>
            <a:endParaRPr sz="2000">
              <a:latin typeface="Times New Roman"/>
              <a:cs typeface="Times New Roman"/>
            </a:endParaRPr>
          </a:p>
          <a:p>
            <a:pPr marL="927100" marR="2886075">
              <a:lnSpc>
                <a:spcPct val="100000"/>
              </a:lnSpc>
              <a:spcBef>
                <a:spcPts val="15"/>
              </a:spcBef>
            </a:pPr>
            <a:r>
              <a:rPr dirty="0" sz="2000" spc="-15" b="1">
                <a:latin typeface="Times New Roman"/>
                <a:cs typeface="Times New Roman"/>
              </a:rPr>
              <a:t>1BI19CS011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Akash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Jain 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1BI19C</a:t>
            </a:r>
            <a:r>
              <a:rPr dirty="0" sz="2000" spc="-10" b="1">
                <a:latin typeface="Times New Roman"/>
                <a:cs typeface="Times New Roman"/>
              </a:rPr>
              <a:t>S</a:t>
            </a:r>
            <a:r>
              <a:rPr dirty="0" sz="2000" spc="-5" b="1">
                <a:latin typeface="Times New Roman"/>
                <a:cs typeface="Times New Roman"/>
              </a:rPr>
              <a:t>01</a:t>
            </a:r>
            <a:r>
              <a:rPr dirty="0" sz="2000" b="1">
                <a:latin typeface="Times New Roman"/>
                <a:cs typeface="Times New Roman"/>
              </a:rPr>
              <a:t>5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</a:t>
            </a:r>
            <a:r>
              <a:rPr dirty="0" sz="2000" spc="-10" b="1">
                <a:latin typeface="Times New Roman"/>
                <a:cs typeface="Times New Roman"/>
              </a:rPr>
              <a:t>m</a:t>
            </a:r>
            <a:r>
              <a:rPr dirty="0" sz="2000" spc="-5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n</a:t>
            </a:r>
            <a:r>
              <a:rPr dirty="0" sz="2000" spc="-1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</a:t>
            </a:r>
            <a:r>
              <a:rPr dirty="0" sz="2000" spc="-10" b="1">
                <a:latin typeface="Times New Roman"/>
                <a:cs typeface="Times New Roman"/>
              </a:rPr>
              <a:t>d</a:t>
            </a:r>
            <a:r>
              <a:rPr dirty="0" sz="2000" spc="-5" b="1">
                <a:latin typeface="Times New Roman"/>
                <a:cs typeface="Times New Roman"/>
              </a:rPr>
              <a:t>ity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Pa</a:t>
            </a:r>
            <a:r>
              <a:rPr dirty="0" sz="2000" spc="-10" b="1">
                <a:latin typeface="Times New Roman"/>
                <a:cs typeface="Times New Roman"/>
              </a:rPr>
              <a:t>nd</a:t>
            </a:r>
            <a:r>
              <a:rPr dirty="0" sz="2000" b="1">
                <a:latin typeface="Times New Roman"/>
                <a:cs typeface="Times New Roman"/>
              </a:rPr>
              <a:t>ey  </a:t>
            </a:r>
            <a:r>
              <a:rPr dirty="0" sz="2000" spc="-5" b="1">
                <a:latin typeface="Times New Roman"/>
                <a:cs typeface="Times New Roman"/>
              </a:rPr>
              <a:t>1BI19CS026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Arindam Dutta 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1BI19CS141</a:t>
            </a:r>
            <a:r>
              <a:rPr dirty="0" sz="2000" spc="45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Shivashankar</a:t>
            </a:r>
            <a:r>
              <a:rPr dirty="0" sz="2000" spc="-95" b="1">
                <a:latin typeface="Times New Roman"/>
                <a:cs typeface="Times New Roman"/>
              </a:rPr>
              <a:t> </a:t>
            </a:r>
            <a:r>
              <a:rPr dirty="0" sz="2000" spc="-35" b="1">
                <a:latin typeface="Times New Roman"/>
                <a:cs typeface="Times New Roman"/>
              </a:rPr>
              <a:t>Tadaki</a:t>
            </a:r>
            <a:endParaRPr sz="2000">
              <a:latin typeface="Times New Roman"/>
              <a:cs typeface="Times New Roman"/>
            </a:endParaRPr>
          </a:p>
          <a:p>
            <a:pPr marL="4864100">
              <a:lnSpc>
                <a:spcPts val="2385"/>
              </a:lnSpc>
            </a:pPr>
            <a:r>
              <a:rPr dirty="0" sz="2000" spc="-5" b="1">
                <a:latin typeface="Times New Roman"/>
                <a:cs typeface="Times New Roman"/>
              </a:rPr>
              <a:t>Under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the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Guidance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marL="4824095" marR="708025" indent="40005">
              <a:lnSpc>
                <a:spcPct val="100000"/>
              </a:lnSpc>
              <a:spcBef>
                <a:spcPts val="15"/>
              </a:spcBef>
            </a:pPr>
            <a:r>
              <a:rPr dirty="0" sz="2000" b="1">
                <a:latin typeface="Times New Roman"/>
                <a:cs typeface="Times New Roman"/>
              </a:rPr>
              <a:t>Dr. </a:t>
            </a:r>
            <a:r>
              <a:rPr dirty="0" sz="2000" spc="-5" b="1">
                <a:latin typeface="Times New Roman"/>
                <a:cs typeface="Times New Roman"/>
              </a:rPr>
              <a:t>Maya B.S 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Assistant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Professor</a:t>
            </a:r>
            <a:endParaRPr sz="2000">
              <a:latin typeface="Times New Roman"/>
              <a:cs typeface="Times New Roman"/>
            </a:endParaRPr>
          </a:p>
          <a:p>
            <a:pPr marL="4876800" marR="5080" indent="-38100">
              <a:lnSpc>
                <a:spcPts val="2410"/>
              </a:lnSpc>
              <a:spcBef>
                <a:spcPts val="55"/>
              </a:spcBef>
            </a:pPr>
            <a:r>
              <a:rPr dirty="0" sz="2000" spc="-5" b="1">
                <a:latin typeface="Times New Roman"/>
                <a:cs typeface="Times New Roman"/>
              </a:rPr>
              <a:t>Department of Computer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Science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&amp;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Engineering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4" y="83819"/>
            <a:ext cx="166116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70205" y="1011555"/>
          <a:ext cx="8598535" cy="4825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125"/>
                <a:gridCol w="1816100"/>
                <a:gridCol w="1945639"/>
                <a:gridCol w="2107565"/>
                <a:gridCol w="2222500"/>
              </a:tblGrid>
              <a:tr h="762000"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Sl.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2128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7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7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Autho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600" spc="-6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600" spc="-8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Yea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Published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7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PROPOSED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7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62420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DRAWBACKS/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8389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LIMITATION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7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</a:tr>
              <a:tr h="40538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7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5430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“Credit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Card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Fraud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Detection using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Machine Learning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Science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”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7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spc="20">
                          <a:latin typeface="Times New Roman"/>
                          <a:cs typeface="Times New Roman"/>
                        </a:rPr>
                        <a:t>John</a:t>
                      </a:r>
                      <a:r>
                        <a:rPr dirty="0" sz="16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25">
                          <a:latin typeface="Times New Roman"/>
                          <a:cs typeface="Times New Roman"/>
                        </a:rPr>
                        <a:t>Richard</a:t>
                      </a:r>
                      <a:r>
                        <a:rPr dirty="0" sz="160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15">
                          <a:latin typeface="Times New Roman"/>
                          <a:cs typeface="Times New Roman"/>
                        </a:rPr>
                        <a:t>D.</a:t>
                      </a:r>
                      <a:r>
                        <a:rPr dirty="0" sz="160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20">
                          <a:latin typeface="Times New Roman"/>
                          <a:cs typeface="Times New Roman"/>
                        </a:rPr>
                        <a:t>Kho,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Larry 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Year:2019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7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This article has listed out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the most common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methods of fraud along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with their detection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methods(outliers) and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reviewed recent findings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in this field. It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also tells,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about the pseudocode ,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explan the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implementation and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experimentation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results.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7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 marR="19685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This idea is difficult to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implement because it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requires the bank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cooperation ,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7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70205" y="1011555"/>
          <a:ext cx="8598535" cy="4825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125"/>
                <a:gridCol w="1816100"/>
                <a:gridCol w="1762125"/>
                <a:gridCol w="2346325"/>
                <a:gridCol w="2167254"/>
              </a:tblGrid>
              <a:tr h="762000"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Sl.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2128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7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7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Autho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600" spc="-6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600" spc="-8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Yea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Published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7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PROPOSED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7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62484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DRAWBACKS/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8453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LIMITATION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7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</a:tr>
              <a:tr h="179403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7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 marR="24384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“Imbalanced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Classification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Approaches for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Credit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Card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Fraud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Detection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”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7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4455" marR="6096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Sara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Makki,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Zainab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Assaghir, Yehia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Tahir, Rafiqul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Haque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Year:2019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7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 marR="14414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This paper report a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rigorous experimentation </a:t>
                      </a:r>
                      <a:r>
                        <a:rPr dirty="0" sz="1600" spc="-3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and compare the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performance of solutions </a:t>
                      </a:r>
                      <a:r>
                        <a:rPr dirty="0" sz="1600" spc="-3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that deal with the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imbalance classification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problem. we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will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be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5651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47725" marR="3937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Main</a:t>
                      </a:r>
                      <a:r>
                        <a:rPr dirty="0" sz="16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drawback </a:t>
                      </a:r>
                      <a:r>
                        <a:rPr dirty="0" sz="1600" spc="-3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is while these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approaches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improve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sensitivity, this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improvement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leads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an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5651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680"/>
                        </a:lnSpc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tackling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given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problem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47725">
                        <a:lnSpc>
                          <a:spcPts val="1680"/>
                        </a:lnSpc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increase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the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680"/>
                        </a:lnSpc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over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sampling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and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47725">
                        <a:lnSpc>
                          <a:spcPts val="1680"/>
                        </a:lnSpc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number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false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</a:tr>
              <a:tr h="17721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680"/>
                        </a:lnSpc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under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sampling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7725">
                        <a:lnSpc>
                          <a:spcPts val="1680"/>
                        </a:lnSpc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alarm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70205" y="676275"/>
          <a:ext cx="8598535" cy="519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125"/>
                <a:gridCol w="1816100"/>
                <a:gridCol w="1762125"/>
                <a:gridCol w="2226310"/>
                <a:gridCol w="2287269"/>
              </a:tblGrid>
              <a:tr h="762000"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Sl.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2128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7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7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Autho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600" spc="-6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600" spc="-8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Yea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Published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7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PROPOSED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7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62420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DRAWBACKS/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8389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LIMITATION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7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</a:tr>
              <a:tr h="106251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7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 marR="1841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“Implementing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Machine Learning in </a:t>
                      </a:r>
                      <a:r>
                        <a:rPr dirty="0" sz="1600" spc="-3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detecting transaction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anomalies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7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Ruttala Sailusha , V. </a:t>
                      </a:r>
                      <a:r>
                        <a:rPr dirty="0" sz="1600" spc="-3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Gnaneswar , R.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Ramesh , G.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Ramakoteswara</a:t>
                      </a: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Rao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7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 marR="8128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The idea is to classify the </a:t>
                      </a:r>
                      <a:r>
                        <a:rPr dirty="0" sz="1600" spc="-3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transactions in the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dataset using Random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Forest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Adaboost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5651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0" marR="10223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Drawback is although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some results are not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satisfactory. So, we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would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like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implement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5651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</a:tr>
              <a:tr h="4876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”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Year:2020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680"/>
                        </a:lnSpc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algorithms.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we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choose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algorithm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that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best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fits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1680"/>
                        </a:lnSpc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deep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learning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algorithms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680"/>
                        </a:lnSpc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includes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gathering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680"/>
                        </a:lnSpc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dataset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deploying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680"/>
                        </a:lnSpc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model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performing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680"/>
                        </a:lnSpc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result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analysis.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We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split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680"/>
                        </a:lnSpc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into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training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680"/>
                        </a:lnSpc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testing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to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680"/>
                        </a:lnSpc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develop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our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models.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680"/>
                        </a:lnSpc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Finally,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accuracy,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680"/>
                        </a:lnSpc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precision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recall,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F1-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</a:tr>
              <a:tr h="6748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680"/>
                        </a:lnSpc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score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calculated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70205" y="891539"/>
          <a:ext cx="8598535" cy="4912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125"/>
                <a:gridCol w="1816100"/>
                <a:gridCol w="1762125"/>
                <a:gridCol w="1886585"/>
                <a:gridCol w="2626994"/>
              </a:tblGrid>
              <a:tr h="762000"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Sl.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2128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Autho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600" spc="-6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600" spc="-8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Yea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Published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PROPOSED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6242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DRAWBACKS/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8389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LIMITATION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</a:tr>
              <a:tr h="414147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8001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“Implementing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Hybrid model in the </a:t>
                      </a:r>
                      <a:r>
                        <a:rPr dirty="0" sz="1600" spc="-3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Fraud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Detection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”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 marR="55244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A.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Maria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Nancy,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G.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Senthil Kumar, S.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Veena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346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Year:2020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The idea is to study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behavior pattern and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classify all the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attributes of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transaction and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construct the logical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graph of behavior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profile (LGBP). It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defines</a:t>
                      </a:r>
                      <a:r>
                        <a:rPr dirty="0" sz="1600" spc="3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state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transition probability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matrix and construct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behavior pattern for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each user to check the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transaction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772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 spc="-10">
                          <a:solidFill>
                            <a:srgbClr val="1F2023"/>
                          </a:solidFill>
                          <a:latin typeface="Times New Roman"/>
                          <a:cs typeface="Times New Roman"/>
                        </a:rPr>
                        <a:t>NA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9654" y="1148664"/>
          <a:ext cx="8881110" cy="4417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1875789"/>
                <a:gridCol w="1820544"/>
                <a:gridCol w="2306320"/>
                <a:gridCol w="2355850"/>
              </a:tblGrid>
              <a:tr h="829309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Sl.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29539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Autho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600" spc="-6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600" spc="-8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Yea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Published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PROPOSED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DR</a:t>
                      </a:r>
                      <a:r>
                        <a:rPr dirty="0" sz="1600" spc="-18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BACK</a:t>
                      </a:r>
                      <a:r>
                        <a:rPr dirty="0" sz="1600" spc="-9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LIMITATIONS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</a:tr>
              <a:tr h="35788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7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6032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“A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machine learning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based credit card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fraud detection using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the GA algorithm for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feature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selection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”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7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214629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Emmanuel</a:t>
                      </a: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Ileberi,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Yanxia Sunl ,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Zenghui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Wang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Year:2022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7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651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This paper proposes a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machine learning (ML)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based credit card fraud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detection engine using the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genetic algorithm (GA) for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feature selection. After the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optimized features are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chosen, the proposed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detection engine uses the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following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ML classifiers.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7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spc="35">
                          <a:latin typeface="Times New Roman"/>
                          <a:cs typeface="Times New Roman"/>
                        </a:rPr>
                        <a:t>Main </a:t>
                      </a:r>
                      <a:r>
                        <a:rPr dirty="0" sz="1600" spc="40">
                          <a:latin typeface="Times New Roman"/>
                          <a:cs typeface="Times New Roman"/>
                        </a:rPr>
                        <a:t>drawback </a:t>
                      </a:r>
                      <a:r>
                        <a:rPr dirty="0" sz="1600" spc="2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600" spc="40">
                          <a:latin typeface="Times New Roman"/>
                          <a:cs typeface="Times New Roman"/>
                        </a:rPr>
                        <a:t>having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limited source of dataset can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65">
                          <a:latin typeface="Times New Roman"/>
                          <a:cs typeface="Times New Roman"/>
                        </a:rPr>
                        <a:t>limit </a:t>
                      </a:r>
                      <a:r>
                        <a:rPr dirty="0" sz="1600" spc="5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600" spc="75">
                          <a:latin typeface="Times New Roman"/>
                          <a:cs typeface="Times New Roman"/>
                        </a:rPr>
                        <a:t>validation </a:t>
                      </a:r>
                      <a:r>
                        <a:rPr dirty="0" sz="1600" spc="4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600" spc="5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60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proposed models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7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9654" y="1148664"/>
          <a:ext cx="8899525" cy="4417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1875789"/>
                <a:gridCol w="1820544"/>
                <a:gridCol w="2324735"/>
                <a:gridCol w="2355850"/>
              </a:tblGrid>
              <a:tr h="829309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Sl.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29539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Autho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600" spc="-6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600" spc="-8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Yea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Published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PROPOSED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R="1206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DR</a:t>
                      </a:r>
                      <a:r>
                        <a:rPr dirty="0" sz="1600" spc="-18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BACK</a:t>
                      </a:r>
                      <a:r>
                        <a:rPr dirty="0" sz="1600" spc="-9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LIMITATIONS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</a:tr>
              <a:tr h="35788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7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2890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“Autonomous</a:t>
                      </a: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credit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card fraud detection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using machine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approach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”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7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366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Benchaji I, Douzi S, </a:t>
                      </a:r>
                      <a:r>
                        <a:rPr dirty="0" sz="1600" spc="-3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El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Ouahidi 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Year:2022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7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This paper proposes a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Machine Learning models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such as Naive bayes, SVM,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and ANN which have been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utilized to detect fraud in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the credit card system. The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suggested system’s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performance is measured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using sensitivity, precision,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accuracy, and error rate.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7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NA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7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9654" y="1148664"/>
          <a:ext cx="8881110" cy="4417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1875789"/>
                <a:gridCol w="1820544"/>
                <a:gridCol w="2306320"/>
                <a:gridCol w="2355850"/>
              </a:tblGrid>
              <a:tr h="829309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Sl.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29539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Autho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600" spc="-6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600" spc="-8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Yea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Published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PROPOSED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DR</a:t>
                      </a:r>
                      <a:r>
                        <a:rPr dirty="0" sz="1600" spc="-18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BACK</a:t>
                      </a:r>
                      <a:r>
                        <a:rPr dirty="0" sz="1600" spc="-9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LIMITATIONS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</a:tr>
              <a:tr h="35788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7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4953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“Review of Machine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Learning Approach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on Credit Card Fraud </a:t>
                      </a:r>
                      <a:r>
                        <a:rPr dirty="0" sz="1600" spc="-3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Detection”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7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24257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Rejwan Bin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Sulaiman, Vitaly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Schetinin,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Paul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Sa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Year:2022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7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8509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The idea is utilizing the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real-time datasets to train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the model in a privacy-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preserving manner. A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federated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learning(decentralized)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framework with ANN can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enhance the ca[ability of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the model to detel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fraudlent transactions.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7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spc="40">
                          <a:latin typeface="Times New Roman"/>
                          <a:cs typeface="Times New Roman"/>
                        </a:rPr>
                        <a:t>although </a:t>
                      </a:r>
                      <a:r>
                        <a:rPr dirty="0" sz="1600" spc="35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dirty="0" sz="1600" spc="25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600" spc="3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dirty="0" sz="1600" spc="40">
                          <a:latin typeface="Times New Roman"/>
                          <a:cs typeface="Times New Roman"/>
                        </a:rPr>
                        <a:t>shared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60">
                          <a:latin typeface="Times New Roman"/>
                          <a:cs typeface="Times New Roman"/>
                        </a:rPr>
                        <a:t>centrally, </a:t>
                      </a:r>
                      <a:r>
                        <a:rPr dirty="0" sz="1600" spc="50">
                          <a:latin typeface="Times New Roman"/>
                          <a:cs typeface="Times New Roman"/>
                        </a:rPr>
                        <a:t>even </a:t>
                      </a:r>
                      <a:r>
                        <a:rPr dirty="0" sz="1600" spc="4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600" spc="60">
                          <a:latin typeface="Times New Roman"/>
                          <a:cs typeface="Times New Roman"/>
                        </a:rPr>
                        <a:t>trained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model will be </a:t>
                      </a:r>
                      <a:r>
                        <a:rPr dirty="0" sz="1600" spc="10">
                          <a:latin typeface="Times New Roman"/>
                          <a:cs typeface="Times New Roman"/>
                        </a:rPr>
                        <a:t>going 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600" spc="10">
                          <a:latin typeface="Times New Roman"/>
                          <a:cs typeface="Times New Roman"/>
                        </a:rPr>
                        <a:t>learn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patterns that can be </a:t>
                      </a:r>
                      <a:r>
                        <a:rPr dirty="0" sz="1600" spc="10">
                          <a:latin typeface="Times New Roman"/>
                          <a:cs typeface="Times New Roman"/>
                        </a:rPr>
                        <a:t>possibly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decoded by hackers.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7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9412" y="1223136"/>
            <a:ext cx="7722234" cy="45059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69900" marR="120014" indent="-457200">
              <a:lnSpc>
                <a:spcPct val="150300"/>
              </a:lnSpc>
              <a:spcBef>
                <a:spcPts val="9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800" spc="-5">
                <a:latin typeface="Times New Roman"/>
                <a:cs typeface="Times New Roman"/>
              </a:rPr>
              <a:t>Enormous Data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processed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every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day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 the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model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build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must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fast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enough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respond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scam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time.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5040"/>
              </a:lnSpc>
              <a:spcBef>
                <a:spcPts val="425"/>
              </a:spcBef>
              <a:buFont typeface="Arial MT"/>
              <a:buChar char="•"/>
              <a:tabLst>
                <a:tab pos="558165" algn="l"/>
                <a:tab pos="558800" algn="l"/>
              </a:tabLst>
            </a:pPr>
            <a:r>
              <a:rPr dirty="0"/>
              <a:t>	</a:t>
            </a:r>
            <a:r>
              <a:rPr dirty="0" sz="2800" spc="-5">
                <a:latin typeface="Times New Roman"/>
                <a:cs typeface="Times New Roman"/>
              </a:rPr>
              <a:t>Imbalanced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Data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i.e.,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most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of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transactions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(99.8%)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not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fraudulent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which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makes it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hard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for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detecting the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fraudulent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one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800" spc="-5">
                <a:latin typeface="Times New Roman"/>
                <a:cs typeface="Times New Roman"/>
              </a:rPr>
              <a:t>Data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availability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data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mostly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private.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510984"/>
            <a:ext cx="59251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solidFill>
                  <a:srgbClr val="006FC0"/>
                </a:solidFill>
              </a:rPr>
              <a:t>Drawbacks</a:t>
            </a:r>
            <a:r>
              <a:rPr dirty="0" spc="-50">
                <a:solidFill>
                  <a:srgbClr val="006FC0"/>
                </a:solidFill>
              </a:rPr>
              <a:t> </a:t>
            </a:r>
            <a:r>
              <a:rPr dirty="0">
                <a:solidFill>
                  <a:srgbClr val="006FC0"/>
                </a:solidFill>
              </a:rPr>
              <a:t>of</a:t>
            </a:r>
            <a:r>
              <a:rPr dirty="0" spc="-30">
                <a:solidFill>
                  <a:srgbClr val="006FC0"/>
                </a:solidFill>
              </a:rPr>
              <a:t> </a:t>
            </a:r>
            <a:r>
              <a:rPr dirty="0" spc="-15">
                <a:solidFill>
                  <a:srgbClr val="006FC0"/>
                </a:solidFill>
              </a:rPr>
              <a:t>Existing</a:t>
            </a:r>
            <a:r>
              <a:rPr dirty="0" spc="-45">
                <a:solidFill>
                  <a:srgbClr val="006FC0"/>
                </a:solidFill>
              </a:rPr>
              <a:t> </a:t>
            </a:r>
            <a:r>
              <a:rPr dirty="0" spc="-10">
                <a:solidFill>
                  <a:srgbClr val="006FC0"/>
                </a:solidFill>
              </a:rPr>
              <a:t>System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9412" y="1223136"/>
            <a:ext cx="7706995" cy="32258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69900" marR="212725" indent="-457200">
              <a:lnSpc>
                <a:spcPct val="150300"/>
              </a:lnSpc>
              <a:spcBef>
                <a:spcPts val="9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800" spc="-5">
                <a:latin typeface="Times New Roman"/>
                <a:cs typeface="Times New Roman"/>
              </a:rPr>
              <a:t>Misclassified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Data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can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another major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issue,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as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not every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fraudulent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transaction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caught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reported.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5040"/>
              </a:lnSpc>
              <a:spcBef>
                <a:spcPts val="22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800" spc="-5">
                <a:latin typeface="Times New Roman"/>
                <a:cs typeface="Times New Roman"/>
              </a:rPr>
              <a:t>Adaptive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techniques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used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against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model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by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scammers.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510984"/>
            <a:ext cx="59251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solidFill>
                  <a:srgbClr val="006FC0"/>
                </a:solidFill>
              </a:rPr>
              <a:t>Drawbacks</a:t>
            </a:r>
            <a:r>
              <a:rPr dirty="0" spc="-50">
                <a:solidFill>
                  <a:srgbClr val="006FC0"/>
                </a:solidFill>
              </a:rPr>
              <a:t> </a:t>
            </a:r>
            <a:r>
              <a:rPr dirty="0">
                <a:solidFill>
                  <a:srgbClr val="006FC0"/>
                </a:solidFill>
              </a:rPr>
              <a:t>of</a:t>
            </a:r>
            <a:r>
              <a:rPr dirty="0" spc="-30">
                <a:solidFill>
                  <a:srgbClr val="006FC0"/>
                </a:solidFill>
              </a:rPr>
              <a:t> </a:t>
            </a:r>
            <a:r>
              <a:rPr dirty="0" spc="-15">
                <a:solidFill>
                  <a:srgbClr val="006FC0"/>
                </a:solidFill>
              </a:rPr>
              <a:t>Existing</a:t>
            </a:r>
            <a:r>
              <a:rPr dirty="0" spc="-45">
                <a:solidFill>
                  <a:srgbClr val="006FC0"/>
                </a:solidFill>
              </a:rPr>
              <a:t> </a:t>
            </a:r>
            <a:r>
              <a:rPr dirty="0" spc="-10">
                <a:solidFill>
                  <a:srgbClr val="006FC0"/>
                </a:solidFill>
              </a:rPr>
              <a:t>System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183589"/>
            <a:ext cx="8077200" cy="476631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49400"/>
              </a:lnSpc>
              <a:spcBef>
                <a:spcPts val="80"/>
              </a:spcBef>
            </a:pPr>
            <a:r>
              <a:rPr dirty="0" sz="2600" spc="40" b="1">
                <a:latin typeface="Times New Roman"/>
                <a:cs typeface="Times New Roman"/>
              </a:rPr>
              <a:t>“Develop</a:t>
            </a:r>
            <a:r>
              <a:rPr dirty="0" sz="2600" spc="110" b="1">
                <a:latin typeface="Times New Roman"/>
                <a:cs typeface="Times New Roman"/>
              </a:rPr>
              <a:t> </a:t>
            </a:r>
            <a:r>
              <a:rPr dirty="0" sz="2600" spc="30" b="1">
                <a:latin typeface="Times New Roman"/>
                <a:cs typeface="Times New Roman"/>
              </a:rPr>
              <a:t>an</a:t>
            </a:r>
            <a:r>
              <a:rPr dirty="0" sz="2600" spc="110" b="1">
                <a:latin typeface="Times New Roman"/>
                <a:cs typeface="Times New Roman"/>
              </a:rPr>
              <a:t> </a:t>
            </a:r>
            <a:r>
              <a:rPr dirty="0" sz="2600" spc="50" b="1">
                <a:latin typeface="Times New Roman"/>
                <a:cs typeface="Times New Roman"/>
              </a:rPr>
              <a:t>application</a:t>
            </a:r>
            <a:r>
              <a:rPr dirty="0" sz="2600" spc="114" b="1">
                <a:latin typeface="Times New Roman"/>
                <a:cs typeface="Times New Roman"/>
              </a:rPr>
              <a:t> </a:t>
            </a:r>
            <a:r>
              <a:rPr dirty="0" sz="2600" spc="40" b="1">
                <a:latin typeface="Times New Roman"/>
                <a:cs typeface="Times New Roman"/>
              </a:rPr>
              <a:t>used</a:t>
            </a:r>
            <a:r>
              <a:rPr dirty="0" sz="2600" spc="110" b="1">
                <a:latin typeface="Times New Roman"/>
                <a:cs typeface="Times New Roman"/>
              </a:rPr>
              <a:t> </a:t>
            </a:r>
            <a:r>
              <a:rPr dirty="0" sz="2600" spc="40" b="1">
                <a:latin typeface="Times New Roman"/>
                <a:cs typeface="Times New Roman"/>
              </a:rPr>
              <a:t>for</a:t>
            </a:r>
            <a:r>
              <a:rPr dirty="0" sz="2600" spc="70" b="1">
                <a:latin typeface="Times New Roman"/>
                <a:cs typeface="Times New Roman"/>
              </a:rPr>
              <a:t> </a:t>
            </a:r>
            <a:r>
              <a:rPr dirty="0" sz="2600" spc="50" b="1">
                <a:latin typeface="Times New Roman"/>
                <a:cs typeface="Times New Roman"/>
              </a:rPr>
              <a:t>detect</a:t>
            </a:r>
            <a:r>
              <a:rPr dirty="0" sz="2600" spc="125" b="1">
                <a:latin typeface="Times New Roman"/>
                <a:cs typeface="Times New Roman"/>
              </a:rPr>
              <a:t> </a:t>
            </a:r>
            <a:r>
              <a:rPr dirty="0" sz="2600" spc="55" b="1">
                <a:latin typeface="Times New Roman"/>
                <a:cs typeface="Times New Roman"/>
              </a:rPr>
              <a:t>anomalies</a:t>
            </a:r>
            <a:r>
              <a:rPr dirty="0" sz="2600" spc="120" b="1">
                <a:latin typeface="Times New Roman"/>
                <a:cs typeface="Times New Roman"/>
              </a:rPr>
              <a:t> </a:t>
            </a:r>
            <a:r>
              <a:rPr dirty="0" sz="2600" spc="40" b="1">
                <a:latin typeface="Times New Roman"/>
                <a:cs typeface="Times New Roman"/>
              </a:rPr>
              <a:t>and </a:t>
            </a:r>
            <a:r>
              <a:rPr dirty="0" sz="2600" spc="-635" b="1">
                <a:latin typeface="Times New Roman"/>
                <a:cs typeface="Times New Roman"/>
              </a:rPr>
              <a:t> </a:t>
            </a:r>
            <a:r>
              <a:rPr dirty="0" sz="2600" spc="10" b="1">
                <a:latin typeface="Times New Roman"/>
                <a:cs typeface="Times New Roman"/>
              </a:rPr>
              <a:t>frauds</a:t>
            </a:r>
            <a:r>
              <a:rPr dirty="0" sz="2600" spc="20" b="1">
                <a:latin typeface="Times New Roman"/>
                <a:cs typeface="Times New Roman"/>
              </a:rPr>
              <a:t> </a:t>
            </a:r>
            <a:r>
              <a:rPr dirty="0" sz="2600" spc="5" b="1">
                <a:latin typeface="Times New Roman"/>
                <a:cs typeface="Times New Roman"/>
              </a:rPr>
              <a:t>in</a:t>
            </a:r>
            <a:r>
              <a:rPr dirty="0" sz="2600" spc="25" b="1">
                <a:latin typeface="Times New Roman"/>
                <a:cs typeface="Times New Roman"/>
              </a:rPr>
              <a:t> </a:t>
            </a:r>
            <a:r>
              <a:rPr dirty="0" sz="2600" spc="10" b="1">
                <a:latin typeface="Times New Roman"/>
                <a:cs typeface="Times New Roman"/>
              </a:rPr>
              <a:t>transaction</a:t>
            </a:r>
            <a:r>
              <a:rPr dirty="0" sz="2600" spc="35" b="1">
                <a:latin typeface="Times New Roman"/>
                <a:cs typeface="Times New Roman"/>
              </a:rPr>
              <a:t> </a:t>
            </a:r>
            <a:r>
              <a:rPr dirty="0" sz="2600" spc="5" b="1">
                <a:latin typeface="Times New Roman"/>
                <a:cs typeface="Times New Roman"/>
              </a:rPr>
              <a:t>of</a:t>
            </a:r>
            <a:r>
              <a:rPr dirty="0" sz="2600" spc="35" b="1">
                <a:latin typeface="Times New Roman"/>
                <a:cs typeface="Times New Roman"/>
              </a:rPr>
              <a:t> </a:t>
            </a:r>
            <a:r>
              <a:rPr dirty="0" sz="2600" spc="5" b="1">
                <a:latin typeface="Times New Roman"/>
                <a:cs typeface="Times New Roman"/>
              </a:rPr>
              <a:t>credit</a:t>
            </a:r>
            <a:r>
              <a:rPr dirty="0" sz="2600" spc="35" b="1">
                <a:latin typeface="Times New Roman"/>
                <a:cs typeface="Times New Roman"/>
              </a:rPr>
              <a:t> </a:t>
            </a:r>
            <a:r>
              <a:rPr dirty="0" sz="2600" spc="10" b="1">
                <a:latin typeface="Times New Roman"/>
                <a:cs typeface="Times New Roman"/>
              </a:rPr>
              <a:t>card</a:t>
            </a:r>
            <a:r>
              <a:rPr dirty="0" sz="2600" spc="35" b="1">
                <a:latin typeface="Times New Roman"/>
                <a:cs typeface="Times New Roman"/>
              </a:rPr>
              <a:t> </a:t>
            </a:r>
            <a:r>
              <a:rPr dirty="0" sz="2600" spc="10" b="1">
                <a:latin typeface="Times New Roman"/>
                <a:cs typeface="Times New Roman"/>
              </a:rPr>
              <a:t>system</a:t>
            </a:r>
            <a:r>
              <a:rPr dirty="0" sz="2600" spc="35" b="1">
                <a:latin typeface="Times New Roman"/>
                <a:cs typeface="Times New Roman"/>
              </a:rPr>
              <a:t> </a:t>
            </a:r>
            <a:r>
              <a:rPr dirty="0" sz="2600" spc="10" b="1">
                <a:latin typeface="Times New Roman"/>
                <a:cs typeface="Times New Roman"/>
              </a:rPr>
              <a:t>for</a:t>
            </a:r>
            <a:r>
              <a:rPr dirty="0" sz="2600" spc="-15" b="1">
                <a:latin typeface="Times New Roman"/>
                <a:cs typeface="Times New Roman"/>
              </a:rPr>
              <a:t> </a:t>
            </a:r>
            <a:r>
              <a:rPr dirty="0" sz="2600" spc="10" b="1">
                <a:latin typeface="Times New Roman"/>
                <a:cs typeface="Times New Roman"/>
              </a:rPr>
              <a:t>providing </a:t>
            </a:r>
            <a:r>
              <a:rPr dirty="0" sz="2600" spc="-63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efficient </a:t>
            </a:r>
            <a:r>
              <a:rPr dirty="0" sz="2600" spc="-10" b="1">
                <a:latin typeface="Times New Roman"/>
                <a:cs typeface="Times New Roman"/>
              </a:rPr>
              <a:t>results</a:t>
            </a:r>
            <a:r>
              <a:rPr dirty="0" sz="2600" spc="-5" b="1">
                <a:latin typeface="Times New Roman"/>
                <a:cs typeface="Times New Roman"/>
              </a:rPr>
              <a:t> using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Machine Learning algorithms” </a:t>
            </a:r>
            <a:r>
              <a:rPr dirty="0" sz="2600" b="1">
                <a:latin typeface="Times New Roman"/>
                <a:cs typeface="Times New Roman"/>
              </a:rPr>
              <a:t> 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Input:</a:t>
            </a:r>
            <a:endParaRPr sz="2600">
              <a:latin typeface="Times New Roman"/>
              <a:cs typeface="Times New Roman"/>
            </a:endParaRPr>
          </a:p>
          <a:p>
            <a:pPr marL="114300" marR="5080">
              <a:lnSpc>
                <a:spcPts val="4680"/>
              </a:lnSpc>
              <a:spcBef>
                <a:spcPts val="395"/>
              </a:spcBef>
            </a:pPr>
            <a:r>
              <a:rPr dirty="0" sz="2600" spc="15">
                <a:latin typeface="Times New Roman"/>
                <a:cs typeface="Times New Roman"/>
              </a:rPr>
              <a:t>For</a:t>
            </a:r>
            <a:r>
              <a:rPr dirty="0" sz="2600" spc="60">
                <a:latin typeface="Times New Roman"/>
                <a:cs typeface="Times New Roman"/>
              </a:rPr>
              <a:t> </a:t>
            </a:r>
            <a:r>
              <a:rPr dirty="0" sz="2600" spc="20">
                <a:latin typeface="Times New Roman"/>
                <a:cs typeface="Times New Roman"/>
              </a:rPr>
              <a:t>training</a:t>
            </a:r>
            <a:r>
              <a:rPr dirty="0" sz="2600" spc="60">
                <a:latin typeface="Times New Roman"/>
                <a:cs typeface="Times New Roman"/>
              </a:rPr>
              <a:t> </a:t>
            </a:r>
            <a:r>
              <a:rPr dirty="0" sz="2600" spc="20">
                <a:latin typeface="Times New Roman"/>
                <a:cs typeface="Times New Roman"/>
              </a:rPr>
              <a:t>set,</a:t>
            </a:r>
            <a:r>
              <a:rPr dirty="0" sz="2600" spc="65">
                <a:latin typeface="Times New Roman"/>
                <a:cs typeface="Times New Roman"/>
              </a:rPr>
              <a:t> </a:t>
            </a:r>
            <a:r>
              <a:rPr dirty="0" sz="2600" spc="15">
                <a:latin typeface="Times New Roman"/>
                <a:cs typeface="Times New Roman"/>
              </a:rPr>
              <a:t>we</a:t>
            </a:r>
            <a:r>
              <a:rPr dirty="0" sz="2600" spc="60">
                <a:latin typeface="Times New Roman"/>
                <a:cs typeface="Times New Roman"/>
              </a:rPr>
              <a:t> </a:t>
            </a:r>
            <a:r>
              <a:rPr dirty="0" sz="2600" spc="20">
                <a:latin typeface="Times New Roman"/>
                <a:cs typeface="Times New Roman"/>
              </a:rPr>
              <a:t>use</a:t>
            </a:r>
            <a:r>
              <a:rPr dirty="0" sz="2600" spc="75">
                <a:latin typeface="Times New Roman"/>
                <a:cs typeface="Times New Roman"/>
              </a:rPr>
              <a:t> </a:t>
            </a:r>
            <a:r>
              <a:rPr dirty="0" sz="2600" spc="25">
                <a:latin typeface="Times New Roman"/>
                <a:cs typeface="Times New Roman"/>
              </a:rPr>
              <a:t>around</a:t>
            </a:r>
            <a:r>
              <a:rPr dirty="0" sz="2600" spc="75">
                <a:latin typeface="Times New Roman"/>
                <a:cs typeface="Times New Roman"/>
              </a:rPr>
              <a:t> </a:t>
            </a:r>
            <a:r>
              <a:rPr dirty="0" sz="2600" spc="25">
                <a:latin typeface="Times New Roman"/>
                <a:cs typeface="Times New Roman"/>
              </a:rPr>
              <a:t>2,84,807</a:t>
            </a:r>
            <a:r>
              <a:rPr dirty="0" sz="2600" spc="70">
                <a:latin typeface="Times New Roman"/>
                <a:cs typeface="Times New Roman"/>
              </a:rPr>
              <a:t> </a:t>
            </a:r>
            <a:r>
              <a:rPr dirty="0" sz="2600" spc="25">
                <a:latin typeface="Times New Roman"/>
                <a:cs typeface="Times New Roman"/>
              </a:rPr>
              <a:t>transactions</a:t>
            </a:r>
            <a:r>
              <a:rPr dirty="0" sz="2600" spc="75">
                <a:latin typeface="Times New Roman"/>
                <a:cs typeface="Times New Roman"/>
              </a:rPr>
              <a:t> </a:t>
            </a:r>
            <a:r>
              <a:rPr dirty="0" sz="2600" spc="20">
                <a:latin typeface="Times New Roman"/>
                <a:cs typeface="Times New Roman"/>
              </a:rPr>
              <a:t>from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Kaggle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dataset.</a:t>
            </a:r>
            <a:endParaRPr sz="26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1145"/>
              </a:spcBef>
            </a:pP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1560"/>
              </a:spcBef>
            </a:pPr>
            <a:r>
              <a:rPr dirty="0" sz="2600" spc="-5">
                <a:latin typeface="Times New Roman"/>
                <a:cs typeface="Times New Roman"/>
              </a:rPr>
              <a:t>Graph of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analyzed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transaction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whether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it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fraud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or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not.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510984"/>
            <a:ext cx="377062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>
                <a:solidFill>
                  <a:srgbClr val="006FC0"/>
                </a:solidFill>
              </a:rPr>
              <a:t>Problem</a:t>
            </a:r>
            <a:r>
              <a:rPr dirty="0" spc="-130">
                <a:solidFill>
                  <a:srgbClr val="006FC0"/>
                </a:solidFill>
              </a:rPr>
              <a:t> </a:t>
            </a:r>
            <a:r>
              <a:rPr dirty="0" spc="-10">
                <a:solidFill>
                  <a:srgbClr val="006FC0"/>
                </a:solidFill>
              </a:rPr>
              <a:t>Statement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505" y="1356854"/>
            <a:ext cx="4007485" cy="3865879"/>
          </a:xfrm>
          <a:prstGeom prst="rect">
            <a:avLst/>
          </a:prstGeom>
        </p:spPr>
        <p:txBody>
          <a:bodyPr wrap="square" lIns="0" tIns="226060" rIns="0" bIns="0" rtlCol="0" vert="horz">
            <a:spAutoFit/>
          </a:bodyPr>
          <a:lstStyle/>
          <a:p>
            <a:pPr marL="190500" indent="-1778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190500" algn="l"/>
              </a:tabLst>
            </a:pPr>
            <a:r>
              <a:rPr dirty="0" sz="2800" spc="-5">
                <a:latin typeface="Times New Roman"/>
                <a:cs typeface="Times New Roman"/>
              </a:rPr>
              <a:t>Introduction</a:t>
            </a:r>
            <a:endParaRPr sz="280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190500" algn="l"/>
              </a:tabLst>
            </a:pPr>
            <a:r>
              <a:rPr dirty="0" sz="2800" spc="-5">
                <a:latin typeface="Times New Roman"/>
                <a:cs typeface="Times New Roman"/>
              </a:rPr>
              <a:t>Literature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Survey</a:t>
            </a:r>
            <a:endParaRPr sz="280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spcBef>
                <a:spcPts val="1680"/>
              </a:spcBef>
              <a:buClr>
                <a:srgbClr val="000000"/>
              </a:buClr>
              <a:buFont typeface="Arial MT"/>
              <a:buChar char="•"/>
              <a:tabLst>
                <a:tab pos="190500" algn="l"/>
              </a:tabLst>
            </a:pPr>
            <a:r>
              <a:rPr dirty="0" sz="2800" spc="-5">
                <a:solidFill>
                  <a:srgbClr val="242424"/>
                </a:solidFill>
                <a:latin typeface="Times New Roman"/>
                <a:cs typeface="Times New Roman"/>
              </a:rPr>
              <a:t>Requirements</a:t>
            </a:r>
            <a:r>
              <a:rPr dirty="0" sz="2800" spc="-3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42424"/>
                </a:solidFill>
                <a:latin typeface="Times New Roman"/>
                <a:cs typeface="Times New Roman"/>
              </a:rPr>
              <a:t>Engineering</a:t>
            </a:r>
            <a:endParaRPr sz="280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spcBef>
                <a:spcPts val="1680"/>
              </a:spcBef>
              <a:buClr>
                <a:srgbClr val="000000"/>
              </a:buClr>
              <a:buFont typeface="Arial MT"/>
              <a:buChar char="•"/>
              <a:tabLst>
                <a:tab pos="190500" algn="l"/>
              </a:tabLst>
            </a:pPr>
            <a:r>
              <a:rPr dirty="0" sz="2800" spc="-5">
                <a:solidFill>
                  <a:srgbClr val="242424"/>
                </a:solidFill>
                <a:latin typeface="Times New Roman"/>
                <a:cs typeface="Times New Roman"/>
              </a:rPr>
              <a:t>Project</a:t>
            </a:r>
            <a:r>
              <a:rPr dirty="0" sz="2800" spc="-3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42424"/>
                </a:solidFill>
                <a:latin typeface="Times New Roman"/>
                <a:cs typeface="Times New Roman"/>
              </a:rPr>
              <a:t>Planning</a:t>
            </a:r>
            <a:endParaRPr sz="280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190500" algn="l"/>
              </a:tabLst>
            </a:pPr>
            <a:r>
              <a:rPr dirty="0" sz="2800" spc="-5">
                <a:latin typeface="Times New Roman"/>
                <a:cs typeface="Times New Roman"/>
              </a:rPr>
              <a:t>Applications</a:t>
            </a:r>
            <a:endParaRPr sz="280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190500" algn="l"/>
              </a:tabLst>
            </a:pPr>
            <a:r>
              <a:rPr dirty="0" sz="2800" spc="-5">
                <a:latin typeface="Times New Roman"/>
                <a:cs typeface="Times New Roman"/>
              </a:rPr>
              <a:t>Conclusion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54211" y="6345707"/>
            <a:ext cx="328295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Lucida Sans Unicode"/>
                <a:cs typeface="Lucida Sans Unicode"/>
              </a:rPr>
              <a:t>1</a:t>
            </a:r>
            <a:r>
              <a:rPr dirty="0" sz="1000" spc="-35">
                <a:latin typeface="Lucida Sans Unicode"/>
                <a:cs typeface="Lucida Sans Unicode"/>
              </a:rPr>
              <a:t>/</a:t>
            </a:r>
            <a:r>
              <a:rPr dirty="0" sz="1000" spc="-5">
                <a:latin typeface="Lucida Sans Unicode"/>
                <a:cs typeface="Lucida Sans Unicode"/>
              </a:rPr>
              <a:t>20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2904" y="446290"/>
            <a:ext cx="15240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6FC0"/>
                </a:solidFill>
              </a:rPr>
              <a:t>Age</a:t>
            </a:r>
            <a:r>
              <a:rPr dirty="0" spc="-5">
                <a:solidFill>
                  <a:srgbClr val="006FC0"/>
                </a:solidFill>
              </a:rPr>
              <a:t>nd</a:t>
            </a:r>
            <a:r>
              <a:rPr dirty="0">
                <a:solidFill>
                  <a:srgbClr val="006FC0"/>
                </a:solidFill>
              </a:rPr>
              <a:t>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6669"/>
            <a:ext cx="33413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solidFill>
                  <a:srgbClr val="006FC0"/>
                </a:solidFill>
              </a:rPr>
              <a:t>Proposed</a:t>
            </a:r>
            <a:r>
              <a:rPr dirty="0" spc="-165">
                <a:solidFill>
                  <a:srgbClr val="006FC0"/>
                </a:solidFill>
              </a:rPr>
              <a:t> </a:t>
            </a:r>
            <a:r>
              <a:rPr dirty="0" spc="-10">
                <a:solidFill>
                  <a:srgbClr val="006FC0"/>
                </a:solidFill>
              </a:rPr>
              <a:t>System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80365" y="1050290"/>
            <a:ext cx="8488045" cy="5140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69900" marR="5080" indent="-457200">
              <a:lnSpc>
                <a:spcPct val="150000"/>
              </a:lnSpc>
              <a:spcBef>
                <a:spcPts val="100"/>
              </a:spcBef>
              <a:buSzPct val="75000"/>
              <a:buFont typeface="Courier New"/>
              <a:buChar char="o"/>
              <a:tabLst>
                <a:tab pos="469900" algn="l"/>
              </a:tabLst>
            </a:pPr>
            <a:r>
              <a:rPr dirty="0" sz="2400" spc="40">
                <a:latin typeface="Times New Roman"/>
                <a:cs typeface="Times New Roman"/>
              </a:rPr>
              <a:t>In </a:t>
            </a:r>
            <a:r>
              <a:rPr dirty="0" sz="2400" spc="55">
                <a:latin typeface="Times New Roman"/>
                <a:cs typeface="Times New Roman"/>
              </a:rPr>
              <a:t>our </a:t>
            </a:r>
            <a:r>
              <a:rPr dirty="0" sz="2400" spc="65">
                <a:latin typeface="Times New Roman"/>
                <a:cs typeface="Times New Roman"/>
              </a:rPr>
              <a:t>Model, </a:t>
            </a:r>
            <a:r>
              <a:rPr dirty="0" sz="2400" spc="40">
                <a:latin typeface="Times New Roman"/>
                <a:cs typeface="Times New Roman"/>
              </a:rPr>
              <a:t>we </a:t>
            </a:r>
            <a:r>
              <a:rPr dirty="0" sz="2400" spc="60">
                <a:latin typeface="Times New Roman"/>
                <a:cs typeface="Times New Roman"/>
              </a:rPr>
              <a:t>will </a:t>
            </a:r>
            <a:r>
              <a:rPr dirty="0" sz="2400" spc="40">
                <a:latin typeface="Times New Roman"/>
                <a:cs typeface="Times New Roman"/>
              </a:rPr>
              <a:t>be </a:t>
            </a:r>
            <a:r>
              <a:rPr dirty="0" sz="2400" spc="70">
                <a:latin typeface="Times New Roman"/>
                <a:cs typeface="Times New Roman"/>
              </a:rPr>
              <a:t>applying </a:t>
            </a:r>
            <a:r>
              <a:rPr dirty="0" sz="2400" spc="65">
                <a:latin typeface="Times New Roman"/>
                <a:cs typeface="Times New Roman"/>
              </a:rPr>
              <a:t>Random </a:t>
            </a:r>
            <a:r>
              <a:rPr dirty="0" sz="2400" spc="70">
                <a:latin typeface="Times New Roman"/>
                <a:cs typeface="Times New Roman"/>
              </a:rPr>
              <a:t>forest </a:t>
            </a:r>
            <a:r>
              <a:rPr dirty="0" sz="2400" spc="75">
                <a:latin typeface="Times New Roman"/>
                <a:cs typeface="Times New Roman"/>
              </a:rPr>
              <a:t>algorithm, 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Naïve Bayes Model </a:t>
            </a:r>
            <a:r>
              <a:rPr dirty="0" sz="2400" spc="80">
                <a:latin typeface="Times New Roman"/>
                <a:cs typeface="Times New Roman"/>
              </a:rPr>
              <a:t>and </a:t>
            </a:r>
            <a:r>
              <a:rPr dirty="0" sz="2400" spc="105">
                <a:latin typeface="Times New Roman"/>
                <a:cs typeface="Times New Roman"/>
              </a:rPr>
              <a:t>Logistic </a:t>
            </a:r>
            <a:r>
              <a:rPr dirty="0" sz="2400" spc="110">
                <a:latin typeface="Times New Roman"/>
                <a:cs typeface="Times New Roman"/>
              </a:rPr>
              <a:t>Regression algorithm </a:t>
            </a:r>
            <a:r>
              <a:rPr dirty="0" sz="2400" spc="85">
                <a:latin typeface="Times New Roman"/>
                <a:cs typeface="Times New Roman"/>
              </a:rPr>
              <a:t>for 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classification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the credit card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dataset 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algn="just" marL="469900" marR="5080" indent="-457200">
              <a:lnSpc>
                <a:spcPct val="150000"/>
              </a:lnSpc>
              <a:spcBef>
                <a:spcPts val="700"/>
              </a:spcBef>
              <a:buSzPct val="75000"/>
              <a:buFont typeface="Courier New"/>
              <a:buChar char="o"/>
              <a:tabLst>
                <a:tab pos="469900" algn="l"/>
              </a:tabLst>
            </a:pPr>
            <a:r>
              <a:rPr dirty="0" sz="2400" spc="70">
                <a:latin typeface="Times New Roman"/>
                <a:cs typeface="Times New Roman"/>
              </a:rPr>
              <a:t>For </a:t>
            </a:r>
            <a:r>
              <a:rPr dirty="0" sz="2400" spc="85">
                <a:latin typeface="Times New Roman"/>
                <a:cs typeface="Times New Roman"/>
              </a:rPr>
              <a:t>better </a:t>
            </a:r>
            <a:r>
              <a:rPr dirty="0" sz="2400" spc="90">
                <a:latin typeface="Times New Roman"/>
                <a:cs typeface="Times New Roman"/>
              </a:rPr>
              <a:t>result 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55">
                <a:latin typeface="Times New Roman"/>
                <a:cs typeface="Times New Roman"/>
              </a:rPr>
              <a:t>we </a:t>
            </a:r>
            <a:r>
              <a:rPr dirty="0" sz="2400" spc="80">
                <a:latin typeface="Times New Roman"/>
                <a:cs typeface="Times New Roman"/>
              </a:rPr>
              <a:t>will </a:t>
            </a:r>
            <a:r>
              <a:rPr dirty="0" sz="2400" spc="55">
                <a:latin typeface="Times New Roman"/>
                <a:cs typeface="Times New Roman"/>
              </a:rPr>
              <a:t>be </a:t>
            </a:r>
            <a:r>
              <a:rPr dirty="0" sz="2400" spc="100">
                <a:latin typeface="Times New Roman"/>
                <a:cs typeface="Times New Roman"/>
              </a:rPr>
              <a:t>comparing </a:t>
            </a:r>
            <a:r>
              <a:rPr dirty="0" sz="2400" spc="80">
                <a:latin typeface="Times New Roman"/>
                <a:cs typeface="Times New Roman"/>
              </a:rPr>
              <a:t>with </a:t>
            </a:r>
            <a:r>
              <a:rPr dirty="0" sz="2400" spc="100">
                <a:latin typeface="Times New Roman"/>
                <a:cs typeface="Times New Roman"/>
              </a:rPr>
              <a:t>Adaboost </a:t>
            </a:r>
            <a:r>
              <a:rPr dirty="0" sz="2400" spc="75">
                <a:latin typeface="Times New Roman"/>
                <a:cs typeface="Times New Roman"/>
              </a:rPr>
              <a:t>and 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XGboost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algorithms.</a:t>
            </a:r>
            <a:endParaRPr sz="2400">
              <a:latin typeface="Times New Roman"/>
              <a:cs typeface="Times New Roman"/>
            </a:endParaRPr>
          </a:p>
          <a:p>
            <a:pPr algn="just" marL="469900" marR="5080" indent="-457200">
              <a:lnSpc>
                <a:spcPct val="150000"/>
              </a:lnSpc>
              <a:spcBef>
                <a:spcPts val="700"/>
              </a:spcBef>
              <a:buSzPct val="75000"/>
              <a:buFont typeface="Courier New"/>
              <a:buChar char="o"/>
              <a:tabLst>
                <a:tab pos="546100" algn="l"/>
              </a:tabLst>
            </a:pPr>
            <a:r>
              <a:rPr dirty="0"/>
              <a:t>	</a:t>
            </a:r>
            <a:r>
              <a:rPr dirty="0" sz="2400" spc="70">
                <a:latin typeface="Times New Roman"/>
                <a:cs typeface="Times New Roman"/>
              </a:rPr>
              <a:t>Now, </a:t>
            </a:r>
            <a:r>
              <a:rPr dirty="0" sz="2400" spc="85">
                <a:latin typeface="Times New Roman"/>
                <a:cs typeface="Times New Roman"/>
              </a:rPr>
              <a:t>Discriminator </a:t>
            </a:r>
            <a:r>
              <a:rPr dirty="0" sz="2400" spc="60">
                <a:latin typeface="Times New Roman"/>
                <a:cs typeface="Times New Roman"/>
              </a:rPr>
              <a:t>has one </a:t>
            </a:r>
            <a:r>
              <a:rPr dirty="0" sz="2400" spc="70">
                <a:latin typeface="Times New Roman"/>
                <a:cs typeface="Times New Roman"/>
              </a:rPr>
              <a:t>more </a:t>
            </a:r>
            <a:r>
              <a:rPr dirty="0" sz="2400" spc="85">
                <a:latin typeface="Times New Roman"/>
                <a:cs typeface="Times New Roman"/>
              </a:rPr>
              <a:t>additional </a:t>
            </a:r>
            <a:r>
              <a:rPr dirty="0" sz="2400" spc="80">
                <a:latin typeface="Times New Roman"/>
                <a:cs typeface="Times New Roman"/>
              </a:rPr>
              <a:t>responsibility, 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along </a:t>
            </a:r>
            <a:r>
              <a:rPr dirty="0" sz="2400" spc="70">
                <a:latin typeface="Times New Roman"/>
                <a:cs typeface="Times New Roman"/>
              </a:rPr>
              <a:t>with </a:t>
            </a:r>
            <a:r>
              <a:rPr dirty="0" sz="2400" spc="85">
                <a:latin typeface="Times New Roman"/>
                <a:cs typeface="Times New Roman"/>
              </a:rPr>
              <a:t>identifying </a:t>
            </a:r>
            <a:r>
              <a:rPr dirty="0" sz="2400" spc="65">
                <a:latin typeface="Times New Roman"/>
                <a:cs typeface="Times New Roman"/>
              </a:rPr>
              <a:t>the </a:t>
            </a:r>
            <a:r>
              <a:rPr dirty="0" sz="2400" spc="80">
                <a:latin typeface="Times New Roman"/>
                <a:cs typeface="Times New Roman"/>
              </a:rPr>
              <a:t>given </a:t>
            </a:r>
            <a:r>
              <a:rPr dirty="0" sz="2400" spc="90">
                <a:latin typeface="Times New Roman"/>
                <a:cs typeface="Times New Roman"/>
              </a:rPr>
              <a:t>transaction </a:t>
            </a:r>
            <a:r>
              <a:rPr dirty="0" sz="2400" spc="50">
                <a:latin typeface="Times New Roman"/>
                <a:cs typeface="Times New Roman"/>
              </a:rPr>
              <a:t>is </a:t>
            </a:r>
            <a:r>
              <a:rPr dirty="0" sz="2400" spc="85">
                <a:latin typeface="Times New Roman"/>
                <a:cs typeface="Times New Roman"/>
              </a:rPr>
              <a:t>fraud, </a:t>
            </a:r>
            <a:r>
              <a:rPr dirty="0" sz="2400" spc="50">
                <a:latin typeface="Times New Roman"/>
                <a:cs typeface="Times New Roman"/>
              </a:rPr>
              <a:t>it </a:t>
            </a:r>
            <a:r>
              <a:rPr dirty="0" sz="2400" spc="75">
                <a:latin typeface="Times New Roman"/>
                <a:cs typeface="Times New Roman"/>
              </a:rPr>
              <a:t>also 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signals </a:t>
            </a:r>
            <a:r>
              <a:rPr dirty="0" sz="2400" spc="45">
                <a:latin typeface="Times New Roman"/>
                <a:cs typeface="Times New Roman"/>
              </a:rPr>
              <a:t>the </a:t>
            </a:r>
            <a:r>
              <a:rPr dirty="0" sz="2400" spc="60">
                <a:latin typeface="Times New Roman"/>
                <a:cs typeface="Times New Roman"/>
              </a:rPr>
              <a:t>nearby authority </a:t>
            </a:r>
            <a:r>
              <a:rPr dirty="0" sz="2400" spc="50">
                <a:latin typeface="Times New Roman"/>
                <a:cs typeface="Times New Roman"/>
              </a:rPr>
              <a:t>for </a:t>
            </a:r>
            <a:r>
              <a:rPr dirty="0" sz="2400" spc="45">
                <a:latin typeface="Times New Roman"/>
                <a:cs typeface="Times New Roman"/>
              </a:rPr>
              <a:t>the </a:t>
            </a:r>
            <a:r>
              <a:rPr dirty="0" sz="2400" spc="50">
                <a:latin typeface="Times New Roman"/>
                <a:cs typeface="Times New Roman"/>
              </a:rPr>
              <a:t>same </a:t>
            </a:r>
            <a:r>
              <a:rPr dirty="0" sz="2400" spc="45">
                <a:latin typeface="Times New Roman"/>
                <a:cs typeface="Times New Roman"/>
              </a:rPr>
              <a:t>and the </a:t>
            </a:r>
            <a:r>
              <a:rPr dirty="0" sz="2400" spc="60">
                <a:latin typeface="Times New Roman"/>
                <a:cs typeface="Times New Roman"/>
              </a:rPr>
              <a:t>Credit </a:t>
            </a:r>
            <a:r>
              <a:rPr dirty="0" sz="2400" spc="55">
                <a:latin typeface="Times New Roman"/>
                <a:cs typeface="Times New Roman"/>
              </a:rPr>
              <a:t>Card 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Holder.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107315"/>
            <a:ext cx="50565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>
                <a:solidFill>
                  <a:srgbClr val="006FC0"/>
                </a:solidFill>
              </a:rPr>
              <a:t>Requirement</a:t>
            </a:r>
            <a:r>
              <a:rPr dirty="0" spc="-105">
                <a:solidFill>
                  <a:srgbClr val="006FC0"/>
                </a:solidFill>
              </a:rPr>
              <a:t> </a:t>
            </a:r>
            <a:r>
              <a:rPr dirty="0" spc="-10">
                <a:solidFill>
                  <a:srgbClr val="006FC0"/>
                </a:solidFill>
              </a:rPr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0225" y="768350"/>
            <a:ext cx="357632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 b="1">
                <a:latin typeface="Times New Roman"/>
                <a:cs typeface="Times New Roman"/>
              </a:rPr>
              <a:t>Software</a:t>
            </a:r>
            <a:r>
              <a:rPr dirty="0" sz="2800" spc="-80" b="1">
                <a:latin typeface="Times New Roman"/>
                <a:cs typeface="Times New Roman"/>
              </a:rPr>
              <a:t> </a:t>
            </a:r>
            <a:r>
              <a:rPr dirty="0" sz="2800" spc="-15" b="1">
                <a:latin typeface="Times New Roman"/>
                <a:cs typeface="Times New Roman"/>
              </a:rPr>
              <a:t>Requirements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7675" y="1356093"/>
          <a:ext cx="8253095" cy="4143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6350"/>
                <a:gridCol w="6962140"/>
              </a:tblGrid>
              <a:tr h="9258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Pytho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-6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317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Python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interpreted,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high-level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general-purpose programming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language.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725" marR="123825">
                        <a:lnSpc>
                          <a:spcPts val="1950"/>
                        </a:lnSpc>
                        <a:spcBef>
                          <a:spcPts val="60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Python's</a:t>
                      </a:r>
                      <a:r>
                        <a:rPr dirty="0" sz="1400" spc="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design</a:t>
                      </a:r>
                      <a:r>
                        <a:rPr dirty="0" sz="1400" spc="2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philosophy</a:t>
                      </a:r>
                      <a:r>
                        <a:rPr dirty="0" sz="1400" spc="2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emphasizes</a:t>
                      </a:r>
                      <a:r>
                        <a:rPr dirty="0" sz="1400" spc="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dirty="0" sz="1400" spc="2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readability</a:t>
                      </a:r>
                      <a:r>
                        <a:rPr dirty="0" sz="1400" spc="2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400" spc="25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its</a:t>
                      </a:r>
                      <a:r>
                        <a:rPr dirty="0" sz="1400" spc="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notable</a:t>
                      </a:r>
                      <a:r>
                        <a:rPr dirty="0" sz="1400" spc="2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dirty="0" sz="1400" spc="2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400" spc="2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significant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whitespace.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94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7818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Pip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938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29539">
                        <a:lnSpc>
                          <a:spcPct val="115799"/>
                        </a:lnSpc>
                        <a:spcBef>
                          <a:spcPts val="219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Pip</a:t>
                      </a:r>
                      <a:r>
                        <a:rPr dirty="0" sz="1400" spc="1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400" spc="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1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package-management</a:t>
                      </a:r>
                      <a:r>
                        <a:rPr dirty="0" sz="1400" spc="1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400" spc="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written</a:t>
                      </a:r>
                      <a:r>
                        <a:rPr dirty="0" sz="1400" spc="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400" spc="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Python</a:t>
                      </a:r>
                      <a:r>
                        <a:rPr dirty="0" sz="1400" spc="1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dirty="0" sz="1400" spc="1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400" spc="1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install</a:t>
                      </a:r>
                      <a:r>
                        <a:rPr dirty="0" sz="1400" spc="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400" spc="1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manage</a:t>
                      </a:r>
                      <a:r>
                        <a:rPr dirty="0" sz="1400" spc="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software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packages.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3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9258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numpy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85725">
                        <a:lnSpc>
                          <a:spcPct val="115799"/>
                        </a:lnSpc>
                        <a:spcBef>
                          <a:spcPts val="219"/>
                        </a:spcBef>
                      </a:pPr>
                      <a:r>
                        <a:rPr dirty="0" sz="1400" spc="20">
                          <a:latin typeface="Times New Roman"/>
                          <a:cs typeface="Times New Roman"/>
                        </a:rPr>
                        <a:t>NumPy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library for 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400" spc="25">
                          <a:latin typeface="Times New Roman"/>
                          <a:cs typeface="Times New Roman"/>
                        </a:rPr>
                        <a:t>Python 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programming </a:t>
                      </a:r>
                      <a:r>
                        <a:rPr dirty="0" sz="1400" spc="25">
                          <a:latin typeface="Times New Roman"/>
                          <a:cs typeface="Times New Roman"/>
                        </a:rPr>
                        <a:t>language, adding support for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large,</a:t>
                      </a:r>
                      <a:r>
                        <a:rPr dirty="0" sz="1400" spc="25">
                          <a:latin typeface="Times New Roman"/>
                          <a:cs typeface="Times New Roman"/>
                        </a:rPr>
                        <a:t> multi- 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dimensional arrays 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matrices, along with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large 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collection</a:t>
                      </a:r>
                      <a:r>
                        <a:rPr dirty="0" sz="14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high-level</a:t>
                      </a:r>
                      <a:r>
                        <a:rPr dirty="0" sz="14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25">
                          <a:latin typeface="Times New Roman"/>
                          <a:cs typeface="Times New Roman"/>
                        </a:rPr>
                        <a:t>mathematical 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functions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operate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these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arrays.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3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7818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Anaconda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938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654050">
                        <a:lnSpc>
                          <a:spcPct val="115799"/>
                        </a:lnSpc>
                        <a:spcBef>
                          <a:spcPts val="219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Anaconda</a:t>
                      </a:r>
                      <a:r>
                        <a:rPr dirty="0" sz="1400" spc="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400" spc="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distribution</a:t>
                      </a:r>
                      <a:r>
                        <a:rPr dirty="0" sz="1400" spc="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400" spc="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400" spc="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Python</a:t>
                      </a:r>
                      <a:r>
                        <a:rPr dirty="0" sz="1400" spc="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400" spc="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programming</a:t>
                      </a:r>
                      <a:r>
                        <a:rPr dirty="0" sz="1400" spc="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languages</a:t>
                      </a:r>
                      <a:r>
                        <a:rPr dirty="0" sz="1400" spc="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400" spc="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scientific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computing,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that aims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simplify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package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management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deployment.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3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9258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Googl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-6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Cola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317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Colaboratory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product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Google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Research.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725" marR="147955">
                        <a:lnSpc>
                          <a:spcPts val="1939"/>
                        </a:lnSpc>
                        <a:spcBef>
                          <a:spcPts val="65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Colab</a:t>
                      </a:r>
                      <a:r>
                        <a:rPr dirty="0" sz="1400" spc="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allows</a:t>
                      </a:r>
                      <a:r>
                        <a:rPr dirty="0" sz="1400" spc="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anybody</a:t>
                      </a:r>
                      <a:r>
                        <a:rPr dirty="0" sz="1400" spc="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400" spc="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write</a:t>
                      </a:r>
                      <a:r>
                        <a:rPr dirty="0" sz="1400" spc="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400" spc="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execute</a:t>
                      </a:r>
                      <a:r>
                        <a:rPr dirty="0" sz="1400" spc="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arbitrary</a:t>
                      </a:r>
                      <a:r>
                        <a:rPr dirty="0" sz="1400" spc="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python</a:t>
                      </a:r>
                      <a:r>
                        <a:rPr dirty="0" sz="140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dirty="0" sz="1400" spc="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through</a:t>
                      </a:r>
                      <a:r>
                        <a:rPr dirty="0" sz="1400" spc="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400" spc="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browser,</a:t>
                      </a:r>
                      <a:r>
                        <a:rPr dirty="0" sz="1400" spc="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400" spc="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especially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well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suited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machine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learning,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analysis.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94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05" y="280022"/>
            <a:ext cx="5998845" cy="3865879"/>
          </a:xfrm>
          <a:prstGeom prst="rect">
            <a:avLst/>
          </a:prstGeom>
        </p:spPr>
        <p:txBody>
          <a:bodyPr wrap="square" lIns="0" tIns="2260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dirty="0" sz="2800" spc="-5" b="1">
                <a:latin typeface="Times New Roman"/>
                <a:cs typeface="Times New Roman"/>
              </a:rPr>
              <a:t>Hardware</a:t>
            </a:r>
            <a:r>
              <a:rPr dirty="0" sz="2800" spc="-2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Requirements</a:t>
            </a:r>
            <a:endParaRPr sz="280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spcBef>
                <a:spcPts val="1680"/>
              </a:spcBef>
              <a:buSzPct val="85714"/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dirty="0" sz="2800" spc="-5">
                <a:latin typeface="Times New Roman"/>
                <a:cs typeface="Times New Roman"/>
              </a:rPr>
              <a:t>Pentium</a:t>
            </a:r>
            <a:r>
              <a:rPr dirty="0" sz="2800" spc="-10">
                <a:latin typeface="Times New Roman"/>
                <a:cs typeface="Times New Roman"/>
              </a:rPr>
              <a:t> IV </a:t>
            </a:r>
            <a:r>
              <a:rPr dirty="0" sz="2800" spc="-5">
                <a:latin typeface="Times New Roman"/>
                <a:cs typeface="Times New Roman"/>
              </a:rPr>
              <a:t>or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higher</a:t>
            </a:r>
            <a:endParaRPr sz="280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spcBef>
                <a:spcPts val="1680"/>
              </a:spcBef>
              <a:buSzPct val="85714"/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dirty="0" sz="2800" spc="-5">
                <a:latin typeface="Times New Roman"/>
                <a:cs typeface="Times New Roman"/>
              </a:rPr>
              <a:t>25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Gb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hard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free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drive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space</a:t>
            </a:r>
            <a:endParaRPr sz="280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spcBef>
                <a:spcPts val="1680"/>
              </a:spcBef>
              <a:buSzPct val="85714"/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dirty="0" sz="2800" spc="-5">
                <a:latin typeface="Times New Roman"/>
                <a:cs typeface="Times New Roman"/>
              </a:rPr>
              <a:t>8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GB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RAM</a:t>
            </a:r>
            <a:endParaRPr sz="280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spcBef>
                <a:spcPts val="1680"/>
              </a:spcBef>
              <a:buSzPct val="85714"/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dirty="0" sz="2800" spc="-5">
                <a:latin typeface="Times New Roman"/>
                <a:cs typeface="Times New Roman"/>
              </a:rPr>
              <a:t>Standard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Keyboard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Mouse</a:t>
            </a:r>
            <a:endParaRPr sz="280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spcBef>
                <a:spcPts val="1680"/>
              </a:spcBef>
              <a:buSzPct val="85714"/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dirty="0" sz="2800" spc="-5">
                <a:latin typeface="Times New Roman"/>
                <a:cs typeface="Times New Roman"/>
              </a:rPr>
              <a:t>VGA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 High Resolution Monitor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800" y="1309751"/>
            <a:ext cx="3151505" cy="2632075"/>
          </a:xfrm>
          <a:prstGeom prst="rect">
            <a:avLst/>
          </a:prstGeom>
        </p:spPr>
        <p:txBody>
          <a:bodyPr wrap="square" lIns="0" tIns="236854" rIns="0" bIns="0" rtlCol="0" vert="horz">
            <a:spAutoFit/>
          </a:bodyPr>
          <a:lstStyle/>
          <a:p>
            <a:pPr marL="464184" indent="-451484">
              <a:lnSpc>
                <a:spcPct val="100000"/>
              </a:lnSpc>
              <a:spcBef>
                <a:spcPts val="1864"/>
              </a:spcBef>
              <a:buClr>
                <a:srgbClr val="2CA1BD"/>
              </a:buClr>
              <a:buSzPct val="103571"/>
              <a:buFont typeface="Microsoft Sans Serif"/>
              <a:buChar char="●"/>
              <a:tabLst>
                <a:tab pos="463550" algn="l"/>
                <a:tab pos="464184" algn="l"/>
              </a:tabLst>
            </a:pPr>
            <a:r>
              <a:rPr dirty="0" sz="2800" spc="-10">
                <a:latin typeface="Times New Roman"/>
                <a:cs typeface="Times New Roman"/>
              </a:rPr>
              <a:t>Use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Case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Diagram</a:t>
            </a:r>
            <a:endParaRPr sz="2800">
              <a:latin typeface="Times New Roman"/>
              <a:cs typeface="Times New Roman"/>
            </a:endParaRPr>
          </a:p>
          <a:p>
            <a:pPr marL="464184" indent="-443865">
              <a:lnSpc>
                <a:spcPct val="100000"/>
              </a:lnSpc>
              <a:spcBef>
                <a:spcPts val="1764"/>
              </a:spcBef>
              <a:buClr>
                <a:srgbClr val="2CA1BD"/>
              </a:buClr>
              <a:buFont typeface="Microsoft Sans Serif"/>
              <a:buChar char="●"/>
              <a:tabLst>
                <a:tab pos="463550" algn="l"/>
                <a:tab pos="464184" algn="l"/>
              </a:tabLst>
            </a:pPr>
            <a:r>
              <a:rPr dirty="0" sz="2800" spc="-10">
                <a:latin typeface="Times New Roman"/>
                <a:cs typeface="Times New Roman"/>
              </a:rPr>
              <a:t>Sequence</a:t>
            </a:r>
            <a:r>
              <a:rPr dirty="0" sz="2800" spc="-16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Diagram</a:t>
            </a:r>
            <a:endParaRPr sz="2800">
              <a:latin typeface="Times New Roman"/>
              <a:cs typeface="Times New Roman"/>
            </a:endParaRPr>
          </a:p>
          <a:p>
            <a:pPr marL="464184" indent="-451484">
              <a:lnSpc>
                <a:spcPct val="100000"/>
              </a:lnSpc>
              <a:spcBef>
                <a:spcPts val="1764"/>
              </a:spcBef>
              <a:buClr>
                <a:srgbClr val="2CA1BD"/>
              </a:buClr>
              <a:buSzPct val="103571"/>
              <a:buFont typeface="Microsoft Sans Serif"/>
              <a:buChar char="●"/>
              <a:tabLst>
                <a:tab pos="463550" algn="l"/>
                <a:tab pos="464184" algn="l"/>
              </a:tabLst>
            </a:pPr>
            <a:r>
              <a:rPr dirty="0" sz="2800" spc="-10">
                <a:latin typeface="Times New Roman"/>
                <a:cs typeface="Times New Roman"/>
              </a:rPr>
              <a:t>Activity</a:t>
            </a:r>
            <a:r>
              <a:rPr dirty="0" sz="2800" spc="-16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Diagram</a:t>
            </a:r>
            <a:endParaRPr sz="2800">
              <a:latin typeface="Times New Roman"/>
              <a:cs typeface="Times New Roman"/>
            </a:endParaRPr>
          </a:p>
          <a:p>
            <a:pPr marL="464184" indent="-443865">
              <a:lnSpc>
                <a:spcPct val="100000"/>
              </a:lnSpc>
              <a:spcBef>
                <a:spcPts val="1789"/>
              </a:spcBef>
              <a:buClr>
                <a:srgbClr val="2CA1BD"/>
              </a:buClr>
              <a:buFont typeface="Microsoft Sans Serif"/>
              <a:buChar char="●"/>
              <a:tabLst>
                <a:tab pos="463550" algn="l"/>
                <a:tab pos="464184" algn="l"/>
              </a:tabLst>
            </a:pPr>
            <a:r>
              <a:rPr dirty="0" sz="2800" spc="-10">
                <a:latin typeface="Times New Roman"/>
                <a:cs typeface="Times New Roman"/>
              </a:rPr>
              <a:t>State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Diagram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510984"/>
            <a:ext cx="43332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solidFill>
                  <a:srgbClr val="006FC0"/>
                </a:solidFill>
              </a:rPr>
              <a:t>Conceptual</a:t>
            </a:r>
            <a:r>
              <a:rPr dirty="0" spc="-130">
                <a:solidFill>
                  <a:srgbClr val="006FC0"/>
                </a:solidFill>
              </a:rPr>
              <a:t> </a:t>
            </a:r>
            <a:r>
              <a:rPr dirty="0" spc="-10">
                <a:solidFill>
                  <a:srgbClr val="006FC0"/>
                </a:solidFill>
              </a:rPr>
              <a:t>Modelling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691" y="1600200"/>
            <a:ext cx="7636764" cy="48219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07211" y="936586"/>
            <a:ext cx="267271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Use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case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diagram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305" y="228333"/>
            <a:ext cx="61341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Conceptual/Analysis</a:t>
            </a:r>
            <a:r>
              <a:rPr dirty="0" spc="-35"/>
              <a:t> </a:t>
            </a:r>
            <a:r>
              <a:rPr dirty="0" spc="-5"/>
              <a:t>Modelling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70959" y="1752600"/>
            <a:ext cx="1115695" cy="3067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6195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dirty="0" sz="1400" spc="-5">
                <a:latin typeface="Calibri"/>
                <a:cs typeface="Calibri"/>
              </a:rPr>
              <a:t>User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Details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16822" y="1483677"/>
            <a:ext cx="3286760" cy="5053965"/>
            <a:chOff x="2616822" y="1483677"/>
            <a:chExt cx="3286760" cy="505396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5285" y="3143567"/>
              <a:ext cx="1570227" cy="6451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616822" y="1483677"/>
              <a:ext cx="3286760" cy="5053965"/>
            </a:xfrm>
            <a:custGeom>
              <a:avLst/>
              <a:gdLst/>
              <a:ahLst/>
              <a:cxnLst/>
              <a:rect l="l" t="t" r="r" b="b"/>
              <a:pathLst>
                <a:path w="3286760" h="5053965">
                  <a:moveTo>
                    <a:pt x="21920" y="23177"/>
                  </a:moveTo>
                  <a:lnTo>
                    <a:pt x="12395" y="23177"/>
                  </a:lnTo>
                  <a:lnTo>
                    <a:pt x="12395" y="5033327"/>
                  </a:lnTo>
                  <a:lnTo>
                    <a:pt x="21920" y="5033327"/>
                  </a:lnTo>
                  <a:lnTo>
                    <a:pt x="21920" y="23177"/>
                  </a:lnTo>
                  <a:close/>
                </a:path>
                <a:path w="3286760" h="5053965">
                  <a:moveTo>
                    <a:pt x="3281705" y="5044440"/>
                  </a:moveTo>
                  <a:lnTo>
                    <a:pt x="3281680" y="5034915"/>
                  </a:lnTo>
                  <a:lnTo>
                    <a:pt x="0" y="5044440"/>
                  </a:lnTo>
                  <a:lnTo>
                    <a:pt x="25" y="5053965"/>
                  </a:lnTo>
                  <a:lnTo>
                    <a:pt x="3281705" y="5044440"/>
                  </a:lnTo>
                  <a:close/>
                </a:path>
                <a:path w="3286760" h="5053965">
                  <a:moveTo>
                    <a:pt x="3286455" y="5024425"/>
                  </a:moveTo>
                  <a:lnTo>
                    <a:pt x="3268053" y="9575"/>
                  </a:lnTo>
                  <a:lnTo>
                    <a:pt x="3281705" y="9525"/>
                  </a:lnTo>
                  <a:lnTo>
                    <a:pt x="3281680" y="0"/>
                  </a:lnTo>
                  <a:lnTo>
                    <a:pt x="0" y="9525"/>
                  </a:lnTo>
                  <a:lnTo>
                    <a:pt x="25" y="19050"/>
                  </a:lnTo>
                  <a:lnTo>
                    <a:pt x="3258528" y="9601"/>
                  </a:lnTo>
                  <a:lnTo>
                    <a:pt x="3276930" y="5024450"/>
                  </a:lnTo>
                  <a:lnTo>
                    <a:pt x="3286455" y="50244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76065" y="4897437"/>
              <a:ext cx="1597533" cy="7366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989832" y="4184903"/>
            <a:ext cx="981710" cy="49275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6830" rIns="0" bIns="0" rtlCol="0" vert="horz">
            <a:spAutoFit/>
          </a:bodyPr>
          <a:lstStyle/>
          <a:p>
            <a:pPr marL="91440" marR="83820">
              <a:lnSpc>
                <a:spcPct val="100000"/>
              </a:lnSpc>
              <a:spcBef>
                <a:spcPts val="290"/>
              </a:spcBef>
            </a:pPr>
            <a:r>
              <a:rPr dirty="0" sz="1300" spc="-5">
                <a:latin typeface="Calibri"/>
                <a:cs typeface="Calibri"/>
              </a:rPr>
              <a:t>A</a:t>
            </a:r>
            <a:r>
              <a:rPr dirty="0" sz="1300" spc="55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n</a:t>
            </a:r>
            <a:r>
              <a:rPr dirty="0" sz="1300" spc="6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a</a:t>
            </a:r>
            <a:r>
              <a:rPr dirty="0" sz="1300" spc="6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l</a:t>
            </a:r>
            <a:r>
              <a:rPr dirty="0" sz="1300" spc="6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y</a:t>
            </a:r>
            <a:r>
              <a:rPr dirty="0" sz="1300" spc="4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s</a:t>
            </a:r>
            <a:r>
              <a:rPr dirty="0" sz="1300" spc="6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e </a:t>
            </a:r>
            <a:r>
              <a:rPr dirty="0" sz="1300" spc="-28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transaction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3825" y="5053964"/>
            <a:ext cx="882650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300" spc="40">
                <a:latin typeface="Calibri"/>
                <a:cs typeface="Calibri"/>
              </a:rPr>
              <a:t>All</a:t>
            </a:r>
            <a:r>
              <a:rPr dirty="0" sz="1300" spc="30">
                <a:latin typeface="Calibri"/>
                <a:cs typeface="Calibri"/>
              </a:rPr>
              <a:t>o</a:t>
            </a:r>
            <a:r>
              <a:rPr dirty="0" sz="1300" spc="40">
                <a:latin typeface="Calibri"/>
                <a:cs typeface="Calibri"/>
              </a:rPr>
              <a:t>w</a:t>
            </a:r>
            <a:r>
              <a:rPr dirty="0" sz="1300" spc="35">
                <a:latin typeface="Calibri"/>
                <a:cs typeface="Calibri"/>
              </a:rPr>
              <a:t>/</a:t>
            </a:r>
            <a:r>
              <a:rPr dirty="0" sz="1300" spc="40">
                <a:latin typeface="Calibri"/>
                <a:cs typeface="Calibri"/>
              </a:rPr>
              <a:t>B</a:t>
            </a:r>
            <a:r>
              <a:rPr dirty="0" sz="1300" spc="45">
                <a:latin typeface="Calibri"/>
                <a:cs typeface="Calibri"/>
              </a:rPr>
              <a:t>loc</a:t>
            </a:r>
            <a:r>
              <a:rPr dirty="0" sz="1300" spc="-5">
                <a:latin typeface="Calibri"/>
                <a:cs typeface="Calibri"/>
              </a:rPr>
              <a:t>k  </a:t>
            </a:r>
            <a:r>
              <a:rPr dirty="0" sz="1300" spc="-5">
                <a:latin typeface="Calibri"/>
                <a:cs typeface="Calibri"/>
              </a:rPr>
              <a:t>transaction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89832" y="3236976"/>
            <a:ext cx="981710" cy="49085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6195" rIns="0" bIns="0" rtlCol="0" vert="horz">
            <a:spAutoFit/>
          </a:bodyPr>
          <a:lstStyle/>
          <a:p>
            <a:pPr marL="91440" marR="83820">
              <a:lnSpc>
                <a:spcPct val="100000"/>
              </a:lnSpc>
              <a:spcBef>
                <a:spcPts val="285"/>
              </a:spcBef>
            </a:pPr>
            <a:r>
              <a:rPr dirty="0" sz="1300" spc="-5">
                <a:latin typeface="Calibri"/>
                <a:cs typeface="Calibri"/>
              </a:rPr>
              <a:t>C</a:t>
            </a:r>
            <a:r>
              <a:rPr dirty="0" sz="1300" spc="-45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o</a:t>
            </a:r>
            <a:r>
              <a:rPr dirty="0" sz="1300" spc="-5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m</a:t>
            </a:r>
            <a:r>
              <a:rPr dirty="0" sz="1300" spc="-45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p</a:t>
            </a:r>
            <a:r>
              <a:rPr dirty="0" sz="1300" spc="-45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a</a:t>
            </a:r>
            <a:r>
              <a:rPr dirty="0" sz="1300" spc="-45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r</a:t>
            </a:r>
            <a:r>
              <a:rPr dirty="0" sz="1300" spc="-70">
                <a:latin typeface="Calibri"/>
                <a:cs typeface="Calibri"/>
              </a:rPr>
              <a:t> </a:t>
            </a:r>
            <a:r>
              <a:rPr dirty="0" sz="1300" spc="-5">
                <a:latin typeface="Calibri"/>
                <a:cs typeface="Calibri"/>
              </a:rPr>
              <a:t>e  </a:t>
            </a:r>
            <a:r>
              <a:rPr dirty="0" sz="1300" spc="-15">
                <a:latin typeface="Calibri"/>
                <a:cs typeface="Calibri"/>
              </a:rPr>
              <a:t>Transaction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45582" y="3462172"/>
            <a:ext cx="2447925" cy="1177290"/>
          </a:xfrm>
          <a:custGeom>
            <a:avLst/>
            <a:gdLst/>
            <a:ahLst/>
            <a:cxnLst/>
            <a:rect l="l" t="t" r="r" b="b"/>
            <a:pathLst>
              <a:path w="2447925" h="1177289">
                <a:moveTo>
                  <a:pt x="2443479" y="1176985"/>
                </a:moveTo>
                <a:lnTo>
                  <a:pt x="0" y="8585"/>
                </a:lnTo>
                <a:lnTo>
                  <a:pt x="4114" y="0"/>
                </a:lnTo>
                <a:lnTo>
                  <a:pt x="2447594" y="1168400"/>
                </a:lnTo>
                <a:lnTo>
                  <a:pt x="2443479" y="11769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980688" y="5838444"/>
            <a:ext cx="989330" cy="52324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6195" rIns="0" bIns="0" rtlCol="0" vert="horz">
            <a:spAutoFit/>
          </a:bodyPr>
          <a:lstStyle/>
          <a:p>
            <a:pPr marL="90805" marR="82550">
              <a:lnSpc>
                <a:spcPct val="100000"/>
              </a:lnSpc>
              <a:spcBef>
                <a:spcPts val="285"/>
              </a:spcBef>
            </a:pPr>
            <a:r>
              <a:rPr dirty="0" sz="1400" spc="114">
                <a:latin typeface="Calibri"/>
                <a:cs typeface="Calibri"/>
              </a:rPr>
              <a:t>G</a:t>
            </a:r>
            <a:r>
              <a:rPr dirty="0" sz="1400" spc="90">
                <a:latin typeface="Calibri"/>
                <a:cs typeface="Calibri"/>
              </a:rPr>
              <a:t>r</a:t>
            </a:r>
            <a:r>
              <a:rPr dirty="0" sz="1400" spc="114">
                <a:latin typeface="Calibri"/>
                <a:cs typeface="Calibri"/>
              </a:rPr>
              <a:t>a</a:t>
            </a:r>
            <a:r>
              <a:rPr dirty="0" sz="1400" spc="120">
                <a:latin typeface="Calibri"/>
                <a:cs typeface="Calibri"/>
              </a:rPr>
              <a:t>phi</a:t>
            </a:r>
            <a:r>
              <a:rPr dirty="0" sz="1400" spc="105">
                <a:latin typeface="Calibri"/>
                <a:cs typeface="Calibri"/>
              </a:rPr>
              <a:t>c</a:t>
            </a:r>
            <a:r>
              <a:rPr dirty="0" sz="1400" spc="120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l  </a:t>
            </a:r>
            <a:r>
              <a:rPr dirty="0" sz="1400" spc="-10">
                <a:latin typeface="Calibri"/>
                <a:cs typeface="Calibri"/>
              </a:rPr>
              <a:t>Result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09205" y="4430395"/>
            <a:ext cx="452120" cy="1092200"/>
          </a:xfrm>
          <a:custGeom>
            <a:avLst/>
            <a:gdLst/>
            <a:ahLst/>
            <a:cxnLst/>
            <a:rect l="l" t="t" r="r" b="b"/>
            <a:pathLst>
              <a:path w="452120" h="1092200">
                <a:moveTo>
                  <a:pt x="439420" y="1092200"/>
                </a:moveTo>
                <a:lnTo>
                  <a:pt x="12700" y="1092200"/>
                </a:lnTo>
                <a:lnTo>
                  <a:pt x="10223" y="1091958"/>
                </a:lnTo>
                <a:lnTo>
                  <a:pt x="0" y="1079500"/>
                </a:lnTo>
                <a:lnTo>
                  <a:pt x="0" y="12700"/>
                </a:lnTo>
                <a:lnTo>
                  <a:pt x="12700" y="0"/>
                </a:lnTo>
                <a:lnTo>
                  <a:pt x="439420" y="0"/>
                </a:lnTo>
                <a:lnTo>
                  <a:pt x="45212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1066800"/>
                </a:lnTo>
                <a:lnTo>
                  <a:pt x="12700" y="1066800"/>
                </a:lnTo>
                <a:lnTo>
                  <a:pt x="25400" y="1079500"/>
                </a:lnTo>
                <a:lnTo>
                  <a:pt x="452120" y="1079500"/>
                </a:lnTo>
                <a:lnTo>
                  <a:pt x="451878" y="1081976"/>
                </a:lnTo>
                <a:lnTo>
                  <a:pt x="441896" y="1091958"/>
                </a:lnTo>
                <a:lnTo>
                  <a:pt x="439420" y="1092200"/>
                </a:lnTo>
                <a:close/>
              </a:path>
              <a:path w="452120" h="1092200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452120" h="1092200">
                <a:moveTo>
                  <a:pt x="42672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426720" y="12700"/>
                </a:lnTo>
                <a:lnTo>
                  <a:pt x="426720" y="25400"/>
                </a:lnTo>
                <a:close/>
              </a:path>
              <a:path w="452120" h="1092200">
                <a:moveTo>
                  <a:pt x="426720" y="1079500"/>
                </a:moveTo>
                <a:lnTo>
                  <a:pt x="426720" y="12700"/>
                </a:lnTo>
                <a:lnTo>
                  <a:pt x="439420" y="25400"/>
                </a:lnTo>
                <a:lnTo>
                  <a:pt x="452120" y="25400"/>
                </a:lnTo>
                <a:lnTo>
                  <a:pt x="452120" y="1066800"/>
                </a:lnTo>
                <a:lnTo>
                  <a:pt x="439420" y="1066800"/>
                </a:lnTo>
                <a:lnTo>
                  <a:pt x="426720" y="1079500"/>
                </a:lnTo>
                <a:close/>
              </a:path>
              <a:path w="452120" h="1092200">
                <a:moveTo>
                  <a:pt x="452120" y="25400"/>
                </a:moveTo>
                <a:lnTo>
                  <a:pt x="439420" y="25400"/>
                </a:lnTo>
                <a:lnTo>
                  <a:pt x="426720" y="12700"/>
                </a:lnTo>
                <a:lnTo>
                  <a:pt x="452120" y="12700"/>
                </a:lnTo>
                <a:lnTo>
                  <a:pt x="452120" y="25400"/>
                </a:lnTo>
                <a:close/>
              </a:path>
              <a:path w="452120" h="1092200">
                <a:moveTo>
                  <a:pt x="25400" y="1079500"/>
                </a:moveTo>
                <a:lnTo>
                  <a:pt x="12700" y="1066800"/>
                </a:lnTo>
                <a:lnTo>
                  <a:pt x="25400" y="1066800"/>
                </a:lnTo>
                <a:lnTo>
                  <a:pt x="25400" y="1079500"/>
                </a:lnTo>
                <a:close/>
              </a:path>
              <a:path w="452120" h="1092200">
                <a:moveTo>
                  <a:pt x="426720" y="1079500"/>
                </a:moveTo>
                <a:lnTo>
                  <a:pt x="25400" y="1079500"/>
                </a:lnTo>
                <a:lnTo>
                  <a:pt x="25400" y="1066800"/>
                </a:lnTo>
                <a:lnTo>
                  <a:pt x="426720" y="1066800"/>
                </a:lnTo>
                <a:lnTo>
                  <a:pt x="426720" y="1079500"/>
                </a:lnTo>
                <a:close/>
              </a:path>
              <a:path w="452120" h="1092200">
                <a:moveTo>
                  <a:pt x="452120" y="1079500"/>
                </a:moveTo>
                <a:lnTo>
                  <a:pt x="426720" y="1079500"/>
                </a:lnTo>
                <a:lnTo>
                  <a:pt x="439420" y="1066800"/>
                </a:lnTo>
                <a:lnTo>
                  <a:pt x="452120" y="1066800"/>
                </a:lnTo>
                <a:lnTo>
                  <a:pt x="452120" y="1079500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621523" y="4442459"/>
          <a:ext cx="426720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20"/>
              </a:tblGrid>
              <a:tr h="292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336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9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497DBA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7" name="object 17"/>
          <p:cNvSpPr txBox="1"/>
          <p:nvPr/>
        </p:nvSpPr>
        <p:spPr>
          <a:xfrm>
            <a:off x="3886200" y="2590800"/>
            <a:ext cx="1085215" cy="3067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619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85"/>
              </a:spcBef>
            </a:pPr>
            <a:r>
              <a:rPr dirty="0" sz="1400" spc="-10">
                <a:latin typeface="Calibri"/>
                <a:cs typeface="Calibri"/>
              </a:rPr>
              <a:t>Card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Details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28967"/>
            <a:ext cx="8491855" cy="6229350"/>
            <a:chOff x="0" y="628967"/>
            <a:chExt cx="8491855" cy="62293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540" y="766572"/>
              <a:ext cx="7981188" cy="53263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4084" y="628967"/>
              <a:ext cx="1657880" cy="188690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6259" y="1460"/>
            <a:ext cx="260286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0000"/>
                </a:solidFill>
              </a:rPr>
              <a:t>Activity</a:t>
            </a:r>
            <a:r>
              <a:rPr dirty="0" sz="2800" spc="-60">
                <a:solidFill>
                  <a:srgbClr val="000000"/>
                </a:solidFill>
              </a:rPr>
              <a:t> </a:t>
            </a:r>
            <a:r>
              <a:rPr dirty="0" sz="2800" spc="-5">
                <a:solidFill>
                  <a:srgbClr val="000000"/>
                </a:solidFill>
              </a:rPr>
              <a:t>diagram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6717665" y="1957704"/>
            <a:ext cx="13804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Raise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alarm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(SOS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alert)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57340" y="705484"/>
            <a:ext cx="12401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 marR="5080" indent="-51435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Inform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Cyber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Cell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8475" y="5704839"/>
            <a:ext cx="8115300" cy="383540"/>
          </a:xfrm>
          <a:custGeom>
            <a:avLst/>
            <a:gdLst/>
            <a:ahLst/>
            <a:cxnLst/>
            <a:rect l="l" t="t" r="r" b="b"/>
            <a:pathLst>
              <a:path w="8115300" h="383539">
                <a:moveTo>
                  <a:pt x="8115300" y="12700"/>
                </a:moveTo>
                <a:lnTo>
                  <a:pt x="8102600" y="0"/>
                </a:lnTo>
                <a:lnTo>
                  <a:pt x="12700" y="0"/>
                </a:lnTo>
                <a:lnTo>
                  <a:pt x="0" y="12700"/>
                </a:lnTo>
                <a:lnTo>
                  <a:pt x="0" y="370840"/>
                </a:lnTo>
                <a:lnTo>
                  <a:pt x="12700" y="383540"/>
                </a:lnTo>
                <a:lnTo>
                  <a:pt x="8102600" y="383540"/>
                </a:lnTo>
                <a:lnTo>
                  <a:pt x="8115300" y="370840"/>
                </a:lnTo>
                <a:lnTo>
                  <a:pt x="8115300" y="358140"/>
                </a:lnTo>
                <a:lnTo>
                  <a:pt x="8115300" y="25400"/>
                </a:lnTo>
                <a:lnTo>
                  <a:pt x="811530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18388"/>
            <a:ext cx="8613775" cy="6040120"/>
            <a:chOff x="0" y="818388"/>
            <a:chExt cx="8613775" cy="60401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427" y="818388"/>
              <a:ext cx="7658100" cy="543306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98474" y="5704840"/>
              <a:ext cx="8115300" cy="576580"/>
            </a:xfrm>
            <a:custGeom>
              <a:avLst/>
              <a:gdLst/>
              <a:ahLst/>
              <a:cxnLst/>
              <a:rect l="l" t="t" r="r" b="b"/>
              <a:pathLst>
                <a:path w="8115300" h="576579">
                  <a:moveTo>
                    <a:pt x="8115300" y="12700"/>
                  </a:moveTo>
                  <a:lnTo>
                    <a:pt x="8102600" y="0"/>
                  </a:lnTo>
                  <a:lnTo>
                    <a:pt x="12700" y="0"/>
                  </a:lnTo>
                  <a:lnTo>
                    <a:pt x="0" y="12700"/>
                  </a:lnTo>
                  <a:lnTo>
                    <a:pt x="0" y="563880"/>
                  </a:lnTo>
                  <a:lnTo>
                    <a:pt x="12700" y="576580"/>
                  </a:lnTo>
                  <a:lnTo>
                    <a:pt x="8102600" y="576580"/>
                  </a:lnTo>
                  <a:lnTo>
                    <a:pt x="8115300" y="563880"/>
                  </a:lnTo>
                  <a:lnTo>
                    <a:pt x="8115300" y="551180"/>
                  </a:lnTo>
                  <a:lnTo>
                    <a:pt x="8115300" y="25400"/>
                  </a:lnTo>
                  <a:lnTo>
                    <a:pt x="811530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6259" y="141008"/>
            <a:ext cx="2820670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0000"/>
                </a:solidFill>
              </a:rPr>
              <a:t>Sequence</a:t>
            </a:r>
            <a:r>
              <a:rPr dirty="0" sz="2800" spc="-55">
                <a:solidFill>
                  <a:srgbClr val="000000"/>
                </a:solidFill>
              </a:rPr>
              <a:t> </a:t>
            </a:r>
            <a:r>
              <a:rPr dirty="0" sz="2800" spc="-5">
                <a:solidFill>
                  <a:srgbClr val="000000"/>
                </a:solidFill>
              </a:rPr>
              <a:t>diagram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26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880" y="937260"/>
            <a:ext cx="7254240" cy="53355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06184"/>
            <a:ext cx="28390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6FC0"/>
                </a:solidFill>
              </a:rPr>
              <a:t>State</a:t>
            </a:r>
            <a:r>
              <a:rPr dirty="0" spc="-185">
                <a:solidFill>
                  <a:srgbClr val="006FC0"/>
                </a:solidFill>
              </a:rPr>
              <a:t> </a:t>
            </a:r>
            <a:r>
              <a:rPr dirty="0" spc="-5">
                <a:solidFill>
                  <a:srgbClr val="006FC0"/>
                </a:solidFill>
              </a:rPr>
              <a:t>Diagram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12264" y="1101852"/>
            <a:ext cx="1190625" cy="23050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937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dirty="0" sz="900">
                <a:latin typeface="Times New Roman"/>
                <a:cs typeface="Times New Roman"/>
              </a:rPr>
              <a:t>incoming</a:t>
            </a:r>
            <a:r>
              <a:rPr dirty="0" sz="900" spc="-2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transactions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49487" y="1384617"/>
            <a:ext cx="944880" cy="408305"/>
          </a:xfrm>
          <a:custGeom>
            <a:avLst/>
            <a:gdLst/>
            <a:ahLst/>
            <a:cxnLst/>
            <a:rect l="l" t="t" r="r" b="b"/>
            <a:pathLst>
              <a:path w="944880" h="408305">
                <a:moveTo>
                  <a:pt x="944880" y="4762"/>
                </a:moveTo>
                <a:lnTo>
                  <a:pt x="940117" y="0"/>
                </a:lnTo>
                <a:lnTo>
                  <a:pt x="4762" y="0"/>
                </a:lnTo>
                <a:lnTo>
                  <a:pt x="0" y="4762"/>
                </a:lnTo>
                <a:lnTo>
                  <a:pt x="0" y="403542"/>
                </a:lnTo>
                <a:lnTo>
                  <a:pt x="4762" y="408305"/>
                </a:lnTo>
                <a:lnTo>
                  <a:pt x="940117" y="408305"/>
                </a:lnTo>
                <a:lnTo>
                  <a:pt x="944880" y="403542"/>
                </a:lnTo>
                <a:lnTo>
                  <a:pt x="944880" y="398780"/>
                </a:lnTo>
                <a:lnTo>
                  <a:pt x="944880" y="9525"/>
                </a:lnTo>
                <a:lnTo>
                  <a:pt x="944880" y="47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253995" y="1416050"/>
            <a:ext cx="93599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1440" marR="11557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OP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: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Set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all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transactions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86200" y="1187196"/>
            <a:ext cx="909955" cy="23050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937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dirty="0" sz="900" spc="-5">
                <a:latin typeface="Times New Roman"/>
                <a:cs typeface="Times New Roman"/>
              </a:rPr>
              <a:t>CC</a:t>
            </a:r>
            <a:r>
              <a:rPr dirty="0" sz="900" spc="-2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transactions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97287" y="1519237"/>
            <a:ext cx="1305560" cy="408305"/>
          </a:xfrm>
          <a:custGeom>
            <a:avLst/>
            <a:gdLst/>
            <a:ahLst/>
            <a:cxnLst/>
            <a:rect l="l" t="t" r="r" b="b"/>
            <a:pathLst>
              <a:path w="1305560" h="408305">
                <a:moveTo>
                  <a:pt x="1305560" y="4762"/>
                </a:moveTo>
                <a:lnTo>
                  <a:pt x="1300797" y="0"/>
                </a:lnTo>
                <a:lnTo>
                  <a:pt x="4762" y="0"/>
                </a:lnTo>
                <a:lnTo>
                  <a:pt x="0" y="4762"/>
                </a:lnTo>
                <a:lnTo>
                  <a:pt x="0" y="403542"/>
                </a:lnTo>
                <a:lnTo>
                  <a:pt x="4762" y="408305"/>
                </a:lnTo>
                <a:lnTo>
                  <a:pt x="1300797" y="408305"/>
                </a:lnTo>
                <a:lnTo>
                  <a:pt x="1305560" y="403542"/>
                </a:lnTo>
                <a:lnTo>
                  <a:pt x="1305560" y="398780"/>
                </a:lnTo>
                <a:lnTo>
                  <a:pt x="1305560" y="9525"/>
                </a:lnTo>
                <a:lnTo>
                  <a:pt x="1305560" y="47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701796" y="1524000"/>
            <a:ext cx="1297305" cy="39941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91440" marR="64135">
              <a:lnSpc>
                <a:spcPct val="100000"/>
              </a:lnSpc>
              <a:spcBef>
                <a:spcPts val="305"/>
              </a:spcBef>
            </a:pPr>
            <a:r>
              <a:rPr dirty="0" sz="1000" spc="-5">
                <a:latin typeface="Times New Roman"/>
                <a:cs typeface="Times New Roman"/>
              </a:rPr>
              <a:t>OP : includes reward ,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low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interset , credit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15000" y="1101852"/>
            <a:ext cx="833755" cy="23050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937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dirty="0" sz="900">
                <a:latin typeface="Times New Roman"/>
                <a:cs typeface="Times New Roman"/>
              </a:rPr>
              <a:t>Hybrid</a:t>
            </a:r>
            <a:r>
              <a:rPr dirty="0" sz="900" spc="-3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Model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17197" y="1460817"/>
            <a:ext cx="1305560" cy="408305"/>
          </a:xfrm>
          <a:custGeom>
            <a:avLst/>
            <a:gdLst/>
            <a:ahLst/>
            <a:cxnLst/>
            <a:rect l="l" t="t" r="r" b="b"/>
            <a:pathLst>
              <a:path w="1305559" h="408305">
                <a:moveTo>
                  <a:pt x="1305560" y="4762"/>
                </a:moveTo>
                <a:lnTo>
                  <a:pt x="1300797" y="0"/>
                </a:lnTo>
                <a:lnTo>
                  <a:pt x="4762" y="0"/>
                </a:lnTo>
                <a:lnTo>
                  <a:pt x="0" y="4762"/>
                </a:lnTo>
                <a:lnTo>
                  <a:pt x="0" y="403542"/>
                </a:lnTo>
                <a:lnTo>
                  <a:pt x="4762" y="408305"/>
                </a:lnTo>
                <a:lnTo>
                  <a:pt x="1300797" y="408305"/>
                </a:lnTo>
                <a:lnTo>
                  <a:pt x="1305560" y="403542"/>
                </a:lnTo>
                <a:lnTo>
                  <a:pt x="1305560" y="398780"/>
                </a:lnTo>
                <a:lnTo>
                  <a:pt x="1305560" y="9525"/>
                </a:lnTo>
                <a:lnTo>
                  <a:pt x="1305560" y="47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521452" y="1466088"/>
            <a:ext cx="1297305" cy="39814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91440" marR="113664">
              <a:lnSpc>
                <a:spcPct val="100000"/>
              </a:lnSpc>
              <a:spcBef>
                <a:spcPts val="300"/>
              </a:spcBef>
            </a:pPr>
            <a:r>
              <a:rPr dirty="0" sz="1000" spc="-5">
                <a:latin typeface="Times New Roman"/>
                <a:cs typeface="Times New Roman"/>
              </a:rPr>
              <a:t>OP : Fraud Detection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System with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ROC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5579" y="2796857"/>
            <a:ext cx="8756015" cy="2451735"/>
            <a:chOff x="195579" y="2796857"/>
            <a:chExt cx="8756015" cy="2451735"/>
          </a:xfrm>
        </p:grpSpPr>
        <p:sp>
          <p:nvSpPr>
            <p:cNvPr id="14" name="object 14"/>
            <p:cNvSpPr/>
            <p:nvPr/>
          </p:nvSpPr>
          <p:spPr>
            <a:xfrm>
              <a:off x="3124200" y="3613404"/>
              <a:ext cx="2900680" cy="1621790"/>
            </a:xfrm>
            <a:custGeom>
              <a:avLst/>
              <a:gdLst/>
              <a:ahLst/>
              <a:cxnLst/>
              <a:rect l="l" t="t" r="r" b="b"/>
              <a:pathLst>
                <a:path w="2900679" h="1621789">
                  <a:moveTo>
                    <a:pt x="2900172" y="1621536"/>
                  </a:moveTo>
                  <a:lnTo>
                    <a:pt x="0" y="1621536"/>
                  </a:lnTo>
                  <a:lnTo>
                    <a:pt x="0" y="0"/>
                  </a:lnTo>
                  <a:lnTo>
                    <a:pt x="2900172" y="0"/>
                  </a:lnTo>
                  <a:lnTo>
                    <a:pt x="2900172" y="16215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114675" y="3603625"/>
              <a:ext cx="2919730" cy="1641475"/>
            </a:xfrm>
            <a:custGeom>
              <a:avLst/>
              <a:gdLst/>
              <a:ahLst/>
              <a:cxnLst/>
              <a:rect l="l" t="t" r="r" b="b"/>
              <a:pathLst>
                <a:path w="2919729" h="1641475">
                  <a:moveTo>
                    <a:pt x="2910204" y="1641475"/>
                  </a:moveTo>
                  <a:lnTo>
                    <a:pt x="9525" y="1641475"/>
                  </a:lnTo>
                  <a:lnTo>
                    <a:pt x="7404" y="1641233"/>
                  </a:lnTo>
                  <a:lnTo>
                    <a:pt x="0" y="1631950"/>
                  </a:lnTo>
                  <a:lnTo>
                    <a:pt x="0" y="9525"/>
                  </a:lnTo>
                  <a:lnTo>
                    <a:pt x="9525" y="0"/>
                  </a:lnTo>
                  <a:lnTo>
                    <a:pt x="2910204" y="0"/>
                  </a:lnTo>
                  <a:lnTo>
                    <a:pt x="2919729" y="9525"/>
                  </a:lnTo>
                  <a:lnTo>
                    <a:pt x="19050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1622425"/>
                  </a:lnTo>
                  <a:lnTo>
                    <a:pt x="9525" y="1622425"/>
                  </a:lnTo>
                  <a:lnTo>
                    <a:pt x="19050" y="1631950"/>
                  </a:lnTo>
                  <a:lnTo>
                    <a:pt x="2919729" y="1631950"/>
                  </a:lnTo>
                  <a:lnTo>
                    <a:pt x="2919488" y="1634070"/>
                  </a:lnTo>
                  <a:lnTo>
                    <a:pt x="2912325" y="1641233"/>
                  </a:lnTo>
                  <a:lnTo>
                    <a:pt x="2910204" y="1641475"/>
                  </a:lnTo>
                  <a:close/>
                </a:path>
                <a:path w="2919729" h="1641475">
                  <a:moveTo>
                    <a:pt x="19050" y="19050"/>
                  </a:moveTo>
                  <a:lnTo>
                    <a:pt x="9525" y="19050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2919729" h="1641475">
                  <a:moveTo>
                    <a:pt x="2900679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2900679" y="9525"/>
                  </a:lnTo>
                  <a:lnTo>
                    <a:pt x="2900679" y="19050"/>
                  </a:lnTo>
                  <a:close/>
                </a:path>
                <a:path w="2919729" h="1641475">
                  <a:moveTo>
                    <a:pt x="2900679" y="1631950"/>
                  </a:moveTo>
                  <a:lnTo>
                    <a:pt x="2900679" y="9525"/>
                  </a:lnTo>
                  <a:lnTo>
                    <a:pt x="2910204" y="19050"/>
                  </a:lnTo>
                  <a:lnTo>
                    <a:pt x="2919729" y="19050"/>
                  </a:lnTo>
                  <a:lnTo>
                    <a:pt x="2919729" y="1622425"/>
                  </a:lnTo>
                  <a:lnTo>
                    <a:pt x="2910204" y="1622425"/>
                  </a:lnTo>
                  <a:lnTo>
                    <a:pt x="2900679" y="1631950"/>
                  </a:lnTo>
                  <a:close/>
                </a:path>
                <a:path w="2919729" h="1641475">
                  <a:moveTo>
                    <a:pt x="2919729" y="19050"/>
                  </a:moveTo>
                  <a:lnTo>
                    <a:pt x="2910204" y="19050"/>
                  </a:lnTo>
                  <a:lnTo>
                    <a:pt x="2900679" y="9525"/>
                  </a:lnTo>
                  <a:lnTo>
                    <a:pt x="2919729" y="9525"/>
                  </a:lnTo>
                  <a:lnTo>
                    <a:pt x="2919729" y="19050"/>
                  </a:lnTo>
                  <a:close/>
                </a:path>
                <a:path w="2919729" h="1641475">
                  <a:moveTo>
                    <a:pt x="19050" y="1631950"/>
                  </a:moveTo>
                  <a:lnTo>
                    <a:pt x="9525" y="1622425"/>
                  </a:lnTo>
                  <a:lnTo>
                    <a:pt x="19050" y="1622425"/>
                  </a:lnTo>
                  <a:lnTo>
                    <a:pt x="19050" y="1631950"/>
                  </a:lnTo>
                  <a:close/>
                </a:path>
                <a:path w="2919729" h="1641475">
                  <a:moveTo>
                    <a:pt x="2900679" y="1631950"/>
                  </a:moveTo>
                  <a:lnTo>
                    <a:pt x="19050" y="1631950"/>
                  </a:lnTo>
                  <a:lnTo>
                    <a:pt x="19050" y="1622425"/>
                  </a:lnTo>
                  <a:lnTo>
                    <a:pt x="2900679" y="1622425"/>
                  </a:lnTo>
                  <a:lnTo>
                    <a:pt x="2900679" y="1631950"/>
                  </a:lnTo>
                  <a:close/>
                </a:path>
                <a:path w="2919729" h="1641475">
                  <a:moveTo>
                    <a:pt x="2919729" y="1631950"/>
                  </a:moveTo>
                  <a:lnTo>
                    <a:pt x="2900679" y="1631950"/>
                  </a:lnTo>
                  <a:lnTo>
                    <a:pt x="2910204" y="1622425"/>
                  </a:lnTo>
                  <a:lnTo>
                    <a:pt x="2919729" y="1622425"/>
                  </a:lnTo>
                  <a:lnTo>
                    <a:pt x="2919729" y="163195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580" y="3600449"/>
              <a:ext cx="8756015" cy="1647825"/>
            </a:xfrm>
            <a:custGeom>
              <a:avLst/>
              <a:gdLst/>
              <a:ahLst/>
              <a:cxnLst/>
              <a:rect l="l" t="t" r="r" b="b"/>
              <a:pathLst>
                <a:path w="8756015" h="1647825">
                  <a:moveTo>
                    <a:pt x="2926080" y="12700"/>
                  </a:moveTo>
                  <a:lnTo>
                    <a:pt x="2913380" y="0"/>
                  </a:lnTo>
                  <a:lnTo>
                    <a:pt x="12700" y="0"/>
                  </a:lnTo>
                  <a:lnTo>
                    <a:pt x="0" y="12700"/>
                  </a:lnTo>
                  <a:lnTo>
                    <a:pt x="0" y="1635125"/>
                  </a:lnTo>
                  <a:lnTo>
                    <a:pt x="12700" y="1647825"/>
                  </a:lnTo>
                  <a:lnTo>
                    <a:pt x="2913380" y="1647825"/>
                  </a:lnTo>
                  <a:lnTo>
                    <a:pt x="2926080" y="1635125"/>
                  </a:lnTo>
                  <a:lnTo>
                    <a:pt x="2926080" y="1622425"/>
                  </a:lnTo>
                  <a:lnTo>
                    <a:pt x="2926080" y="25400"/>
                  </a:lnTo>
                  <a:lnTo>
                    <a:pt x="2926080" y="12700"/>
                  </a:lnTo>
                  <a:close/>
                </a:path>
                <a:path w="8756015" h="1647825">
                  <a:moveTo>
                    <a:pt x="8756015" y="12700"/>
                  </a:moveTo>
                  <a:lnTo>
                    <a:pt x="8743315" y="0"/>
                  </a:lnTo>
                  <a:lnTo>
                    <a:pt x="5842635" y="0"/>
                  </a:lnTo>
                  <a:lnTo>
                    <a:pt x="5829935" y="12700"/>
                  </a:lnTo>
                  <a:lnTo>
                    <a:pt x="5829935" y="1635125"/>
                  </a:lnTo>
                  <a:lnTo>
                    <a:pt x="5842635" y="1647825"/>
                  </a:lnTo>
                  <a:lnTo>
                    <a:pt x="8743315" y="1647825"/>
                  </a:lnTo>
                  <a:lnTo>
                    <a:pt x="8756015" y="1635125"/>
                  </a:lnTo>
                  <a:lnTo>
                    <a:pt x="8756015" y="1622425"/>
                  </a:lnTo>
                  <a:lnTo>
                    <a:pt x="8756015" y="25400"/>
                  </a:lnTo>
                  <a:lnTo>
                    <a:pt x="8756015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124200" y="4415155"/>
              <a:ext cx="2914015" cy="19050"/>
            </a:xfrm>
            <a:custGeom>
              <a:avLst/>
              <a:gdLst/>
              <a:ahLst/>
              <a:cxnLst/>
              <a:rect l="l" t="t" r="r" b="b"/>
              <a:pathLst>
                <a:path w="2914015" h="19050">
                  <a:moveTo>
                    <a:pt x="2914015" y="19050"/>
                  </a:moveTo>
                  <a:lnTo>
                    <a:pt x="0" y="19050"/>
                  </a:lnTo>
                  <a:lnTo>
                    <a:pt x="0" y="0"/>
                  </a:lnTo>
                  <a:lnTo>
                    <a:pt x="2914015" y="0"/>
                  </a:lnTo>
                  <a:lnTo>
                    <a:pt x="2914015" y="1905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833687" y="2796857"/>
              <a:ext cx="1305560" cy="408305"/>
            </a:xfrm>
            <a:custGeom>
              <a:avLst/>
              <a:gdLst/>
              <a:ahLst/>
              <a:cxnLst/>
              <a:rect l="l" t="t" r="r" b="b"/>
              <a:pathLst>
                <a:path w="1305560" h="408305">
                  <a:moveTo>
                    <a:pt x="1305560" y="4762"/>
                  </a:moveTo>
                  <a:lnTo>
                    <a:pt x="1300797" y="0"/>
                  </a:lnTo>
                  <a:lnTo>
                    <a:pt x="4762" y="0"/>
                  </a:lnTo>
                  <a:lnTo>
                    <a:pt x="0" y="4762"/>
                  </a:lnTo>
                  <a:lnTo>
                    <a:pt x="0" y="403542"/>
                  </a:lnTo>
                  <a:lnTo>
                    <a:pt x="4762" y="408305"/>
                  </a:lnTo>
                  <a:lnTo>
                    <a:pt x="1300797" y="408305"/>
                  </a:lnTo>
                  <a:lnTo>
                    <a:pt x="1305560" y="403542"/>
                  </a:lnTo>
                  <a:lnTo>
                    <a:pt x="1305560" y="398780"/>
                  </a:lnTo>
                  <a:lnTo>
                    <a:pt x="1305560" y="9525"/>
                  </a:lnTo>
                  <a:lnTo>
                    <a:pt x="1305560" y="47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849879" y="2461260"/>
            <a:ext cx="1262380" cy="23050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9369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09"/>
              </a:spcBef>
            </a:pPr>
            <a:r>
              <a:rPr dirty="0" sz="900" spc="-5">
                <a:latin typeface="Times New Roman"/>
                <a:cs typeface="Times New Roman"/>
              </a:rPr>
              <a:t>LegitimateTransactions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17189" y="2828289"/>
            <a:ext cx="101028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OP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: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OTP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is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sent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to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User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280109" y="2743085"/>
            <a:ext cx="4754245" cy="2945765"/>
            <a:chOff x="1280109" y="2743085"/>
            <a:chExt cx="4754245" cy="2945765"/>
          </a:xfrm>
        </p:grpSpPr>
        <p:sp>
          <p:nvSpPr>
            <p:cNvPr id="22" name="object 22"/>
            <p:cNvSpPr/>
            <p:nvPr/>
          </p:nvSpPr>
          <p:spPr>
            <a:xfrm>
              <a:off x="1280109" y="2743085"/>
              <a:ext cx="3063875" cy="2945765"/>
            </a:xfrm>
            <a:custGeom>
              <a:avLst/>
              <a:gdLst/>
              <a:ahLst/>
              <a:cxnLst/>
              <a:rect l="l" t="t" r="r" b="b"/>
              <a:pathLst>
                <a:path w="3063875" h="2945765">
                  <a:moveTo>
                    <a:pt x="3063290" y="2895714"/>
                  </a:moveTo>
                  <a:lnTo>
                    <a:pt x="3055099" y="2891053"/>
                  </a:lnTo>
                  <a:lnTo>
                    <a:pt x="2979585" y="2848025"/>
                  </a:lnTo>
                  <a:lnTo>
                    <a:pt x="2978023" y="2847454"/>
                  </a:lnTo>
                  <a:lnTo>
                    <a:pt x="2976334" y="2847454"/>
                  </a:lnTo>
                  <a:lnTo>
                    <a:pt x="2974784" y="2848025"/>
                  </a:lnTo>
                  <a:lnTo>
                    <a:pt x="2973527" y="2849092"/>
                  </a:lnTo>
                  <a:lnTo>
                    <a:pt x="2972701" y="2850540"/>
                  </a:lnTo>
                  <a:lnTo>
                    <a:pt x="2972422" y="2852166"/>
                  </a:lnTo>
                  <a:lnTo>
                    <a:pt x="2972727" y="2853791"/>
                  </a:lnTo>
                  <a:lnTo>
                    <a:pt x="2973565" y="2855214"/>
                  </a:lnTo>
                  <a:lnTo>
                    <a:pt x="2974835" y="2856280"/>
                  </a:lnTo>
                  <a:lnTo>
                    <a:pt x="3036176" y="2891244"/>
                  </a:lnTo>
                  <a:lnTo>
                    <a:pt x="89420" y="2921216"/>
                  </a:lnTo>
                  <a:lnTo>
                    <a:pt x="20878" y="35166"/>
                  </a:lnTo>
                  <a:lnTo>
                    <a:pt x="1576171" y="20116"/>
                  </a:lnTo>
                  <a:lnTo>
                    <a:pt x="1576070" y="10591"/>
                  </a:lnTo>
                  <a:lnTo>
                    <a:pt x="20650" y="25641"/>
                  </a:lnTo>
                  <a:lnTo>
                    <a:pt x="20053" y="0"/>
                  </a:lnTo>
                  <a:lnTo>
                    <a:pt x="10528" y="228"/>
                  </a:lnTo>
                  <a:lnTo>
                    <a:pt x="11125" y="25730"/>
                  </a:lnTo>
                  <a:lnTo>
                    <a:pt x="0" y="25831"/>
                  </a:lnTo>
                  <a:lnTo>
                    <a:pt x="101" y="35356"/>
                  </a:lnTo>
                  <a:lnTo>
                    <a:pt x="11353" y="35255"/>
                  </a:lnTo>
                  <a:lnTo>
                    <a:pt x="79895" y="2921304"/>
                  </a:lnTo>
                  <a:lnTo>
                    <a:pt x="67310" y="2921431"/>
                  </a:lnTo>
                  <a:lnTo>
                    <a:pt x="67411" y="2930956"/>
                  </a:lnTo>
                  <a:lnTo>
                    <a:pt x="80111" y="2930829"/>
                  </a:lnTo>
                  <a:lnTo>
                    <a:pt x="80378" y="2941548"/>
                  </a:lnTo>
                  <a:lnTo>
                    <a:pt x="89903" y="2941320"/>
                  </a:lnTo>
                  <a:lnTo>
                    <a:pt x="89649" y="2930741"/>
                  </a:lnTo>
                  <a:lnTo>
                    <a:pt x="3036265" y="2900769"/>
                  </a:lnTo>
                  <a:lnTo>
                    <a:pt x="2975648" y="2936938"/>
                  </a:lnTo>
                  <a:lnTo>
                    <a:pt x="2974403" y="2938030"/>
                  </a:lnTo>
                  <a:lnTo>
                    <a:pt x="2973603" y="2939465"/>
                  </a:lnTo>
                  <a:lnTo>
                    <a:pt x="2973336" y="2941104"/>
                  </a:lnTo>
                  <a:lnTo>
                    <a:pt x="2973641" y="2942729"/>
                  </a:lnTo>
                  <a:lnTo>
                    <a:pt x="2974492" y="2944152"/>
                  </a:lnTo>
                  <a:lnTo>
                    <a:pt x="2975775" y="2945193"/>
                  </a:lnTo>
                  <a:lnTo>
                    <a:pt x="2977337" y="2945739"/>
                  </a:lnTo>
                  <a:lnTo>
                    <a:pt x="2978988" y="2945714"/>
                  </a:lnTo>
                  <a:lnTo>
                    <a:pt x="2980537" y="2945117"/>
                  </a:lnTo>
                  <a:lnTo>
                    <a:pt x="3063290" y="28957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728527" y="2840037"/>
              <a:ext cx="1305560" cy="562610"/>
            </a:xfrm>
            <a:custGeom>
              <a:avLst/>
              <a:gdLst/>
              <a:ahLst/>
              <a:cxnLst/>
              <a:rect l="l" t="t" r="r" b="b"/>
              <a:pathLst>
                <a:path w="1305560" h="562610">
                  <a:moveTo>
                    <a:pt x="1305560" y="4762"/>
                  </a:moveTo>
                  <a:lnTo>
                    <a:pt x="1300797" y="0"/>
                  </a:lnTo>
                  <a:lnTo>
                    <a:pt x="4762" y="0"/>
                  </a:lnTo>
                  <a:lnTo>
                    <a:pt x="0" y="4762"/>
                  </a:lnTo>
                  <a:lnTo>
                    <a:pt x="0" y="557847"/>
                  </a:lnTo>
                  <a:lnTo>
                    <a:pt x="4762" y="562610"/>
                  </a:lnTo>
                  <a:lnTo>
                    <a:pt x="1300797" y="562610"/>
                  </a:lnTo>
                  <a:lnTo>
                    <a:pt x="1305560" y="557847"/>
                  </a:lnTo>
                  <a:lnTo>
                    <a:pt x="1305560" y="553085"/>
                  </a:lnTo>
                  <a:lnTo>
                    <a:pt x="1305560" y="9525"/>
                  </a:lnTo>
                  <a:lnTo>
                    <a:pt x="1305560" y="47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526539" y="5297804"/>
            <a:ext cx="164846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Times New Roman"/>
                <a:cs typeface="Times New Roman"/>
              </a:rPr>
              <a:t>Succesful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transaction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46320" y="2499360"/>
            <a:ext cx="1161415" cy="24574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873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</a:pPr>
            <a:r>
              <a:rPr dirty="0" sz="1000" spc="-5">
                <a:latin typeface="Times New Roman"/>
                <a:cs typeface="Times New Roman"/>
              </a:rPr>
              <a:t>Fraud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Transactions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33544" y="2845307"/>
            <a:ext cx="1295400" cy="55372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90805" marR="306070">
              <a:lnSpc>
                <a:spcPct val="100000"/>
              </a:lnSpc>
              <a:spcBef>
                <a:spcPts val="300"/>
              </a:spcBef>
            </a:pPr>
            <a:r>
              <a:rPr dirty="0" sz="1000" spc="-5">
                <a:latin typeface="Times New Roman"/>
                <a:cs typeface="Times New Roman"/>
              </a:rPr>
              <a:t>OP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: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SMS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alert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is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sent to the user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Mobile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805237" y="4567237"/>
            <a:ext cx="1546860" cy="408305"/>
          </a:xfrm>
          <a:custGeom>
            <a:avLst/>
            <a:gdLst/>
            <a:ahLst/>
            <a:cxnLst/>
            <a:rect l="l" t="t" r="r" b="b"/>
            <a:pathLst>
              <a:path w="1546860" h="408304">
                <a:moveTo>
                  <a:pt x="1542097" y="408304"/>
                </a:moveTo>
                <a:lnTo>
                  <a:pt x="4762" y="408304"/>
                </a:lnTo>
                <a:lnTo>
                  <a:pt x="3289" y="408076"/>
                </a:lnTo>
                <a:lnTo>
                  <a:pt x="1968" y="407390"/>
                </a:lnTo>
                <a:lnTo>
                  <a:pt x="914" y="406336"/>
                </a:lnTo>
                <a:lnTo>
                  <a:pt x="228" y="405015"/>
                </a:lnTo>
                <a:lnTo>
                  <a:pt x="0" y="403542"/>
                </a:lnTo>
                <a:lnTo>
                  <a:pt x="0" y="4762"/>
                </a:lnTo>
                <a:lnTo>
                  <a:pt x="4762" y="0"/>
                </a:lnTo>
                <a:lnTo>
                  <a:pt x="1542097" y="0"/>
                </a:lnTo>
                <a:lnTo>
                  <a:pt x="1546860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398779"/>
                </a:lnTo>
                <a:lnTo>
                  <a:pt x="4762" y="398779"/>
                </a:lnTo>
                <a:lnTo>
                  <a:pt x="9525" y="403542"/>
                </a:lnTo>
                <a:lnTo>
                  <a:pt x="1546860" y="403542"/>
                </a:lnTo>
                <a:lnTo>
                  <a:pt x="1546631" y="405015"/>
                </a:lnTo>
                <a:lnTo>
                  <a:pt x="1545945" y="406336"/>
                </a:lnTo>
                <a:lnTo>
                  <a:pt x="1544891" y="407390"/>
                </a:lnTo>
                <a:lnTo>
                  <a:pt x="1543570" y="408076"/>
                </a:lnTo>
                <a:lnTo>
                  <a:pt x="1542097" y="408304"/>
                </a:lnTo>
                <a:close/>
              </a:path>
              <a:path w="1546860" h="40830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546860" h="408304">
                <a:moveTo>
                  <a:pt x="1537335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537335" y="4762"/>
                </a:lnTo>
                <a:lnTo>
                  <a:pt x="1537335" y="9525"/>
                </a:lnTo>
                <a:close/>
              </a:path>
              <a:path w="1546860" h="408304">
                <a:moveTo>
                  <a:pt x="1537335" y="403542"/>
                </a:moveTo>
                <a:lnTo>
                  <a:pt x="1537335" y="4762"/>
                </a:lnTo>
                <a:lnTo>
                  <a:pt x="1542097" y="9525"/>
                </a:lnTo>
                <a:lnTo>
                  <a:pt x="1546860" y="9525"/>
                </a:lnTo>
                <a:lnTo>
                  <a:pt x="1546860" y="398779"/>
                </a:lnTo>
                <a:lnTo>
                  <a:pt x="1542097" y="398779"/>
                </a:lnTo>
                <a:lnTo>
                  <a:pt x="1537335" y="403542"/>
                </a:lnTo>
                <a:close/>
              </a:path>
              <a:path w="1546860" h="408304">
                <a:moveTo>
                  <a:pt x="1546860" y="9525"/>
                </a:moveTo>
                <a:lnTo>
                  <a:pt x="1542097" y="9525"/>
                </a:lnTo>
                <a:lnTo>
                  <a:pt x="1537335" y="4762"/>
                </a:lnTo>
                <a:lnTo>
                  <a:pt x="1546860" y="4762"/>
                </a:lnTo>
                <a:lnTo>
                  <a:pt x="1546860" y="9525"/>
                </a:lnTo>
                <a:close/>
              </a:path>
              <a:path w="1546860" h="408304">
                <a:moveTo>
                  <a:pt x="9525" y="403542"/>
                </a:moveTo>
                <a:lnTo>
                  <a:pt x="4762" y="398779"/>
                </a:lnTo>
                <a:lnTo>
                  <a:pt x="9525" y="398779"/>
                </a:lnTo>
                <a:lnTo>
                  <a:pt x="9525" y="403542"/>
                </a:lnTo>
                <a:close/>
              </a:path>
              <a:path w="1546860" h="408304">
                <a:moveTo>
                  <a:pt x="1537335" y="403542"/>
                </a:moveTo>
                <a:lnTo>
                  <a:pt x="9525" y="403542"/>
                </a:lnTo>
                <a:lnTo>
                  <a:pt x="9525" y="398779"/>
                </a:lnTo>
                <a:lnTo>
                  <a:pt x="1537335" y="398779"/>
                </a:lnTo>
                <a:lnTo>
                  <a:pt x="1537335" y="403542"/>
                </a:lnTo>
                <a:close/>
              </a:path>
              <a:path w="1546860" h="408304">
                <a:moveTo>
                  <a:pt x="1546860" y="403542"/>
                </a:moveTo>
                <a:lnTo>
                  <a:pt x="1537335" y="403542"/>
                </a:lnTo>
                <a:lnTo>
                  <a:pt x="1542097" y="398779"/>
                </a:lnTo>
                <a:lnTo>
                  <a:pt x="1546860" y="398779"/>
                </a:lnTo>
                <a:lnTo>
                  <a:pt x="1546860" y="4035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124200" y="4598670"/>
            <a:ext cx="290068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76605" marR="850265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OP : Graphical Output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actions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will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be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taken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458133" y="2189797"/>
            <a:ext cx="2192655" cy="2030095"/>
            <a:chOff x="3458133" y="2189797"/>
            <a:chExt cx="2192655" cy="2030095"/>
          </a:xfrm>
        </p:grpSpPr>
        <p:sp>
          <p:nvSpPr>
            <p:cNvPr id="30" name="object 30"/>
            <p:cNvSpPr/>
            <p:nvPr/>
          </p:nvSpPr>
          <p:spPr>
            <a:xfrm>
              <a:off x="3505161" y="2189797"/>
              <a:ext cx="1873885" cy="24765"/>
            </a:xfrm>
            <a:custGeom>
              <a:avLst/>
              <a:gdLst/>
              <a:ahLst/>
              <a:cxnLst/>
              <a:rect l="l" t="t" r="r" b="b"/>
              <a:pathLst>
                <a:path w="1873885" h="24764">
                  <a:moveTo>
                    <a:pt x="76" y="24764"/>
                  </a:moveTo>
                  <a:lnTo>
                    <a:pt x="0" y="15239"/>
                  </a:lnTo>
                  <a:lnTo>
                    <a:pt x="1873250" y="0"/>
                  </a:lnTo>
                  <a:lnTo>
                    <a:pt x="1873326" y="9525"/>
                  </a:lnTo>
                  <a:lnTo>
                    <a:pt x="76" y="24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58133" y="2204605"/>
              <a:ext cx="98285" cy="15759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672522" y="3780472"/>
              <a:ext cx="1978025" cy="439420"/>
            </a:xfrm>
            <a:custGeom>
              <a:avLst/>
              <a:gdLst/>
              <a:ahLst/>
              <a:cxnLst/>
              <a:rect l="l" t="t" r="r" b="b"/>
              <a:pathLst>
                <a:path w="1978025" h="439420">
                  <a:moveTo>
                    <a:pt x="1973262" y="439419"/>
                  </a:moveTo>
                  <a:lnTo>
                    <a:pt x="4762" y="439419"/>
                  </a:lnTo>
                  <a:lnTo>
                    <a:pt x="3289" y="439191"/>
                  </a:lnTo>
                  <a:lnTo>
                    <a:pt x="1968" y="438505"/>
                  </a:lnTo>
                  <a:lnTo>
                    <a:pt x="914" y="437451"/>
                  </a:lnTo>
                  <a:lnTo>
                    <a:pt x="228" y="436130"/>
                  </a:lnTo>
                  <a:lnTo>
                    <a:pt x="0" y="434657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1973262" y="0"/>
                  </a:lnTo>
                  <a:lnTo>
                    <a:pt x="1978025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429894"/>
                  </a:lnTo>
                  <a:lnTo>
                    <a:pt x="4762" y="429894"/>
                  </a:lnTo>
                  <a:lnTo>
                    <a:pt x="9525" y="434657"/>
                  </a:lnTo>
                  <a:lnTo>
                    <a:pt x="1978025" y="434657"/>
                  </a:lnTo>
                  <a:lnTo>
                    <a:pt x="1977796" y="436130"/>
                  </a:lnTo>
                  <a:lnTo>
                    <a:pt x="1977110" y="437451"/>
                  </a:lnTo>
                  <a:lnTo>
                    <a:pt x="1976056" y="438505"/>
                  </a:lnTo>
                  <a:lnTo>
                    <a:pt x="1974735" y="439191"/>
                  </a:lnTo>
                  <a:lnTo>
                    <a:pt x="1973262" y="439419"/>
                  </a:lnTo>
                  <a:close/>
                </a:path>
                <a:path w="1978025" h="43942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1978025" h="439420">
                  <a:moveTo>
                    <a:pt x="1968500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1968500" y="4762"/>
                  </a:lnTo>
                  <a:lnTo>
                    <a:pt x="1968500" y="9525"/>
                  </a:lnTo>
                  <a:close/>
                </a:path>
                <a:path w="1978025" h="439420">
                  <a:moveTo>
                    <a:pt x="1968500" y="434657"/>
                  </a:moveTo>
                  <a:lnTo>
                    <a:pt x="1968500" y="4762"/>
                  </a:lnTo>
                  <a:lnTo>
                    <a:pt x="1973262" y="9525"/>
                  </a:lnTo>
                  <a:lnTo>
                    <a:pt x="1978025" y="9525"/>
                  </a:lnTo>
                  <a:lnTo>
                    <a:pt x="1978025" y="429894"/>
                  </a:lnTo>
                  <a:lnTo>
                    <a:pt x="1973262" y="429894"/>
                  </a:lnTo>
                  <a:lnTo>
                    <a:pt x="1968500" y="434657"/>
                  </a:lnTo>
                  <a:close/>
                </a:path>
                <a:path w="1978025" h="439420">
                  <a:moveTo>
                    <a:pt x="1978025" y="9525"/>
                  </a:moveTo>
                  <a:lnTo>
                    <a:pt x="1973262" y="9525"/>
                  </a:lnTo>
                  <a:lnTo>
                    <a:pt x="1968500" y="4762"/>
                  </a:lnTo>
                  <a:lnTo>
                    <a:pt x="1978025" y="4762"/>
                  </a:lnTo>
                  <a:lnTo>
                    <a:pt x="1978025" y="9525"/>
                  </a:lnTo>
                  <a:close/>
                </a:path>
                <a:path w="1978025" h="439420">
                  <a:moveTo>
                    <a:pt x="9525" y="434657"/>
                  </a:moveTo>
                  <a:lnTo>
                    <a:pt x="4762" y="429894"/>
                  </a:lnTo>
                  <a:lnTo>
                    <a:pt x="9525" y="429894"/>
                  </a:lnTo>
                  <a:lnTo>
                    <a:pt x="9525" y="434657"/>
                  </a:lnTo>
                  <a:close/>
                </a:path>
                <a:path w="1978025" h="439420">
                  <a:moveTo>
                    <a:pt x="1968500" y="434657"/>
                  </a:moveTo>
                  <a:lnTo>
                    <a:pt x="9525" y="434657"/>
                  </a:lnTo>
                  <a:lnTo>
                    <a:pt x="9525" y="429894"/>
                  </a:lnTo>
                  <a:lnTo>
                    <a:pt x="1968500" y="429894"/>
                  </a:lnTo>
                  <a:lnTo>
                    <a:pt x="1968500" y="434657"/>
                  </a:lnTo>
                  <a:close/>
                </a:path>
                <a:path w="1978025" h="439420">
                  <a:moveTo>
                    <a:pt x="1978025" y="434657"/>
                  </a:moveTo>
                  <a:lnTo>
                    <a:pt x="1968500" y="434657"/>
                  </a:lnTo>
                  <a:lnTo>
                    <a:pt x="1973262" y="429894"/>
                  </a:lnTo>
                  <a:lnTo>
                    <a:pt x="1978025" y="429894"/>
                  </a:lnTo>
                  <a:lnTo>
                    <a:pt x="1978025" y="4346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3124200" y="3809365"/>
            <a:ext cx="2900680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44525" marR="62103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Times New Roman"/>
                <a:cs typeface="Times New Roman"/>
              </a:rPr>
              <a:t>OP : </a:t>
            </a:r>
            <a:r>
              <a:rPr dirty="0" sz="1100" spc="-5">
                <a:latin typeface="Times New Roman"/>
                <a:cs typeface="Times New Roman"/>
              </a:rPr>
              <a:t>Alarm raised and Cyber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security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informe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5"/>
              <a:t>26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564" y="944978"/>
            <a:ext cx="8782685" cy="517842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180"/>
              </a:spcBef>
            </a:pPr>
            <a:r>
              <a:rPr dirty="0" sz="2800" spc="-5" b="1">
                <a:latin typeface="Times New Roman"/>
                <a:cs typeface="Times New Roman"/>
              </a:rPr>
              <a:t>Functional</a:t>
            </a:r>
            <a:r>
              <a:rPr dirty="0" sz="2800" spc="-2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Requirements</a:t>
            </a:r>
            <a:endParaRPr sz="2800">
              <a:latin typeface="Times New Roman"/>
              <a:cs typeface="Times New Roman"/>
            </a:endParaRPr>
          </a:p>
          <a:p>
            <a:pPr algn="just" marL="527050" marR="5080" indent="-514350">
              <a:lnSpc>
                <a:spcPct val="150000"/>
              </a:lnSpc>
              <a:spcBef>
                <a:spcPts val="130"/>
              </a:spcBef>
              <a:buSzPct val="120000"/>
              <a:buFont typeface="Arial MT"/>
              <a:buChar char="•"/>
              <a:tabLst>
                <a:tab pos="527050" algn="l"/>
              </a:tabLst>
            </a:pPr>
            <a:r>
              <a:rPr dirty="0" sz="2000" spc="5" b="1">
                <a:latin typeface="Times New Roman"/>
                <a:cs typeface="Times New Roman"/>
              </a:rPr>
              <a:t>Policy: </a:t>
            </a:r>
            <a:r>
              <a:rPr dirty="0" sz="2000" spc="5">
                <a:latin typeface="Times New Roman"/>
                <a:cs typeface="Times New Roman"/>
              </a:rPr>
              <a:t>Should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5">
                <a:latin typeface="Times New Roman"/>
                <a:cs typeface="Times New Roman"/>
              </a:rPr>
              <a:t>able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5">
                <a:latin typeface="Times New Roman"/>
                <a:cs typeface="Times New Roman"/>
              </a:rPr>
              <a:t>implement the </a:t>
            </a:r>
            <a:r>
              <a:rPr dirty="0" sz="2000" spc="10">
                <a:latin typeface="Times New Roman"/>
                <a:cs typeface="Times New Roman"/>
              </a:rPr>
              <a:t>policy which </a:t>
            </a:r>
            <a:r>
              <a:rPr dirty="0" sz="2000" spc="5">
                <a:latin typeface="Times New Roman"/>
                <a:cs typeface="Times New Roman"/>
              </a:rPr>
              <a:t>is the </a:t>
            </a:r>
            <a:r>
              <a:rPr dirty="0" sz="2000" spc="10">
                <a:latin typeface="Times New Roman"/>
                <a:cs typeface="Times New Roman"/>
              </a:rPr>
              <a:t>core element </a:t>
            </a:r>
            <a:r>
              <a:rPr dirty="0" sz="2000" spc="5">
                <a:latin typeface="Times New Roman"/>
                <a:cs typeface="Times New Roman"/>
              </a:rPr>
              <a:t>of 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RL as it </a:t>
            </a:r>
            <a:r>
              <a:rPr dirty="0" sz="2000" spc="10">
                <a:latin typeface="Times New Roman"/>
                <a:cs typeface="Times New Roman"/>
              </a:rPr>
              <a:t>alone can define </a:t>
            </a:r>
            <a:r>
              <a:rPr dirty="0" sz="2000" spc="5">
                <a:latin typeface="Times New Roman"/>
                <a:cs typeface="Times New Roman"/>
              </a:rPr>
              <a:t>the </a:t>
            </a:r>
            <a:r>
              <a:rPr dirty="0" sz="2000" spc="10">
                <a:latin typeface="Times New Roman"/>
                <a:cs typeface="Times New Roman"/>
              </a:rPr>
              <a:t>behavior </a:t>
            </a:r>
            <a:r>
              <a:rPr dirty="0" sz="2000" spc="5">
                <a:latin typeface="Times New Roman"/>
                <a:cs typeface="Times New Roman"/>
              </a:rPr>
              <a:t>of the </a:t>
            </a:r>
            <a:r>
              <a:rPr dirty="0" sz="2000" spc="10">
                <a:latin typeface="Times New Roman"/>
                <a:cs typeface="Times New Roman"/>
              </a:rPr>
              <a:t>agent. </a:t>
            </a:r>
            <a:r>
              <a:rPr dirty="0" sz="2000" spc="5">
                <a:latin typeface="Times New Roman"/>
                <a:cs typeface="Times New Roman"/>
              </a:rPr>
              <a:t>It </a:t>
            </a:r>
            <a:r>
              <a:rPr dirty="0" sz="2000" spc="10">
                <a:latin typeface="Times New Roman"/>
                <a:cs typeface="Times New Roman"/>
              </a:rPr>
              <a:t>should map the </a:t>
            </a:r>
            <a:r>
              <a:rPr dirty="0" sz="2000" spc="15">
                <a:latin typeface="Times New Roman"/>
                <a:cs typeface="Times New Roman"/>
              </a:rPr>
              <a:t>perceived 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states of 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environment to 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actions </a:t>
            </a:r>
            <a:r>
              <a:rPr dirty="0" sz="2000">
                <a:latin typeface="Times New Roman"/>
                <a:cs typeface="Times New Roman"/>
              </a:rPr>
              <a:t>taken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</a:t>
            </a:r>
            <a:r>
              <a:rPr dirty="0" sz="2000" spc="-5">
                <a:latin typeface="Times New Roman"/>
                <a:cs typeface="Times New Roman"/>
              </a:rPr>
              <a:t>those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states.</a:t>
            </a:r>
            <a:endParaRPr sz="2000">
              <a:latin typeface="Times New Roman"/>
              <a:cs typeface="Times New Roman"/>
            </a:endParaRPr>
          </a:p>
          <a:p>
            <a:pPr algn="just" marL="527050" marR="5080" indent="-514350">
              <a:lnSpc>
                <a:spcPct val="150000"/>
              </a:lnSpc>
              <a:buSzPct val="120000"/>
              <a:buFont typeface="Arial MT"/>
              <a:buChar char="•"/>
              <a:tabLst>
                <a:tab pos="527050" algn="l"/>
              </a:tabLst>
            </a:pPr>
            <a:r>
              <a:rPr dirty="0" sz="2000" b="1">
                <a:latin typeface="Times New Roman"/>
                <a:cs typeface="Times New Roman"/>
              </a:rPr>
              <a:t>Reward </a:t>
            </a:r>
            <a:r>
              <a:rPr dirty="0" sz="2000" spc="-5" b="1">
                <a:latin typeface="Times New Roman"/>
                <a:cs typeface="Times New Roman"/>
              </a:rPr>
              <a:t>Signal: </a:t>
            </a:r>
            <a:r>
              <a:rPr dirty="0" sz="2000" spc="-5">
                <a:latin typeface="Times New Roman"/>
                <a:cs typeface="Times New Roman"/>
              </a:rPr>
              <a:t>The environment should be able to send </a:t>
            </a: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spc="-5">
                <a:latin typeface="Times New Roman"/>
                <a:cs typeface="Times New Roman"/>
              </a:rPr>
              <a:t>immediate signal to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the </a:t>
            </a:r>
            <a:r>
              <a:rPr dirty="0" sz="2000" spc="25">
                <a:latin typeface="Times New Roman"/>
                <a:cs typeface="Times New Roman"/>
              </a:rPr>
              <a:t>learning agent </a:t>
            </a:r>
            <a:r>
              <a:rPr dirty="0" sz="2000" spc="15">
                <a:latin typeface="Times New Roman"/>
                <a:cs typeface="Times New Roman"/>
              </a:rPr>
              <a:t>at </a:t>
            </a:r>
            <a:r>
              <a:rPr dirty="0" sz="2000" spc="25">
                <a:latin typeface="Times New Roman"/>
                <a:cs typeface="Times New Roman"/>
              </a:rPr>
              <a:t>each </a:t>
            </a:r>
            <a:r>
              <a:rPr dirty="0" sz="2000" spc="30">
                <a:latin typeface="Times New Roman"/>
                <a:cs typeface="Times New Roman"/>
              </a:rPr>
              <a:t>state, </a:t>
            </a:r>
            <a:r>
              <a:rPr dirty="0" sz="2000" spc="25">
                <a:latin typeface="Times New Roman"/>
                <a:cs typeface="Times New Roman"/>
              </a:rPr>
              <a:t>and this </a:t>
            </a:r>
            <a:r>
              <a:rPr dirty="0" sz="2000" spc="30">
                <a:latin typeface="Times New Roman"/>
                <a:cs typeface="Times New Roman"/>
              </a:rPr>
              <a:t>signal </a:t>
            </a:r>
            <a:r>
              <a:rPr dirty="0" sz="2000" spc="1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30">
                <a:latin typeface="Times New Roman"/>
                <a:cs typeface="Times New Roman"/>
              </a:rPr>
              <a:t>reward signal. </a:t>
            </a:r>
            <a:r>
              <a:rPr dirty="0" sz="2000" spc="25">
                <a:latin typeface="Times New Roman"/>
                <a:cs typeface="Times New Roman"/>
              </a:rPr>
              <a:t>The </a:t>
            </a:r>
            <a:r>
              <a:rPr dirty="0" sz="2000" spc="30">
                <a:latin typeface="Times New Roman"/>
                <a:cs typeface="Times New Roman"/>
              </a:rPr>
              <a:t>agent's 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main </a:t>
            </a:r>
            <a:r>
              <a:rPr dirty="0" sz="2000" spc="-5">
                <a:latin typeface="Times New Roman"/>
                <a:cs typeface="Times New Roman"/>
              </a:rPr>
              <a:t>objective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maximize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total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number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rewards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good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actions.</a:t>
            </a:r>
            <a:endParaRPr sz="2000">
              <a:latin typeface="Times New Roman"/>
              <a:cs typeface="Times New Roman"/>
            </a:endParaRPr>
          </a:p>
          <a:p>
            <a:pPr algn="just" marL="527050" marR="5080" indent="-514350">
              <a:lnSpc>
                <a:spcPct val="150000"/>
              </a:lnSpc>
              <a:buSzPct val="120000"/>
              <a:buFont typeface="Arial MT"/>
              <a:buChar char="•"/>
              <a:tabLst>
                <a:tab pos="527050" algn="l"/>
              </a:tabLst>
            </a:pPr>
            <a:r>
              <a:rPr dirty="0" sz="2000" spc="35" b="1">
                <a:latin typeface="Times New Roman"/>
                <a:cs typeface="Times New Roman"/>
              </a:rPr>
              <a:t>Value </a:t>
            </a:r>
            <a:r>
              <a:rPr dirty="0" sz="2000" spc="40" b="1">
                <a:latin typeface="Times New Roman"/>
                <a:cs typeface="Times New Roman"/>
              </a:rPr>
              <a:t>Function: </a:t>
            </a:r>
            <a:r>
              <a:rPr dirty="0" sz="2000" spc="30">
                <a:latin typeface="Times New Roman"/>
                <a:cs typeface="Times New Roman"/>
              </a:rPr>
              <a:t>The </a:t>
            </a:r>
            <a:r>
              <a:rPr dirty="0" sz="2000" spc="40">
                <a:latin typeface="Times New Roman"/>
                <a:cs typeface="Times New Roman"/>
              </a:rPr>
              <a:t>value </a:t>
            </a:r>
            <a:r>
              <a:rPr dirty="0" sz="2000" spc="45">
                <a:latin typeface="Times New Roman"/>
                <a:cs typeface="Times New Roman"/>
              </a:rPr>
              <a:t>functionality </a:t>
            </a:r>
            <a:r>
              <a:rPr dirty="0" sz="2000" spc="40">
                <a:latin typeface="Times New Roman"/>
                <a:cs typeface="Times New Roman"/>
              </a:rPr>
              <a:t>should </a:t>
            </a:r>
            <a:r>
              <a:rPr dirty="0" sz="2000" spc="25">
                <a:latin typeface="Times New Roman"/>
                <a:cs typeface="Times New Roman"/>
              </a:rPr>
              <a:t>be </a:t>
            </a:r>
            <a:r>
              <a:rPr dirty="0" sz="2000" spc="40">
                <a:latin typeface="Times New Roman"/>
                <a:cs typeface="Times New Roman"/>
              </a:rPr>
              <a:t>able </a:t>
            </a:r>
            <a:r>
              <a:rPr dirty="0" sz="2000" spc="25">
                <a:latin typeface="Times New Roman"/>
                <a:cs typeface="Times New Roman"/>
              </a:rPr>
              <a:t>to </a:t>
            </a:r>
            <a:r>
              <a:rPr dirty="0" sz="2000" spc="35">
                <a:latin typeface="Times New Roman"/>
                <a:cs typeface="Times New Roman"/>
              </a:rPr>
              <a:t>give </a:t>
            </a:r>
            <a:r>
              <a:rPr dirty="0" sz="2000" spc="45">
                <a:latin typeface="Times New Roman"/>
                <a:cs typeface="Times New Roman"/>
              </a:rPr>
              <a:t>information 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about how </a:t>
            </a:r>
            <a:r>
              <a:rPr dirty="0" sz="2000" spc="10">
                <a:latin typeface="Times New Roman"/>
                <a:cs typeface="Times New Roman"/>
              </a:rPr>
              <a:t>good </a:t>
            </a:r>
            <a:r>
              <a:rPr dirty="0" sz="2000" spc="5">
                <a:latin typeface="Times New Roman"/>
                <a:cs typeface="Times New Roman"/>
              </a:rPr>
              <a:t>the </a:t>
            </a:r>
            <a:r>
              <a:rPr dirty="0" sz="2000" spc="10">
                <a:latin typeface="Times New Roman"/>
                <a:cs typeface="Times New Roman"/>
              </a:rPr>
              <a:t>situation and action are and </a:t>
            </a:r>
            <a:r>
              <a:rPr dirty="0" sz="2000" spc="5">
                <a:latin typeface="Times New Roman"/>
                <a:cs typeface="Times New Roman"/>
              </a:rPr>
              <a:t>how </a:t>
            </a:r>
            <a:r>
              <a:rPr dirty="0" sz="2000" spc="10">
                <a:latin typeface="Times New Roman"/>
                <a:cs typeface="Times New Roman"/>
              </a:rPr>
              <a:t>much reward </a:t>
            </a:r>
            <a:r>
              <a:rPr dirty="0" sz="2000" spc="5">
                <a:latin typeface="Times New Roman"/>
                <a:cs typeface="Times New Roman"/>
              </a:rPr>
              <a:t>an </a:t>
            </a:r>
            <a:r>
              <a:rPr dirty="0" sz="2000" spc="10">
                <a:latin typeface="Times New Roman"/>
                <a:cs typeface="Times New Roman"/>
              </a:rPr>
              <a:t>agent can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be </a:t>
            </a:r>
            <a:r>
              <a:rPr dirty="0" sz="2000" spc="25">
                <a:latin typeface="Times New Roman"/>
                <a:cs typeface="Times New Roman"/>
              </a:rPr>
              <a:t>expected.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25">
                <a:latin typeface="Times New Roman"/>
                <a:cs typeface="Times New Roman"/>
              </a:rPr>
              <a:t>value function should specify </a:t>
            </a:r>
            <a:r>
              <a:rPr dirty="0" sz="2000" spc="20">
                <a:latin typeface="Times New Roman"/>
                <a:cs typeface="Times New Roman"/>
              </a:rPr>
              <a:t>the </a:t>
            </a:r>
            <a:r>
              <a:rPr dirty="0" sz="2000" spc="25">
                <a:latin typeface="Times New Roman"/>
                <a:cs typeface="Times New Roman"/>
              </a:rPr>
              <a:t>good state </a:t>
            </a:r>
            <a:r>
              <a:rPr dirty="0" sz="2000" spc="20">
                <a:latin typeface="Times New Roman"/>
                <a:cs typeface="Times New Roman"/>
              </a:rPr>
              <a:t>and </a:t>
            </a:r>
            <a:r>
              <a:rPr dirty="0" sz="2000" spc="25">
                <a:latin typeface="Times New Roman"/>
                <a:cs typeface="Times New Roman"/>
              </a:rPr>
              <a:t>action </a:t>
            </a:r>
            <a:r>
              <a:rPr dirty="0" sz="2000" spc="20">
                <a:latin typeface="Times New Roman"/>
                <a:cs typeface="Times New Roman"/>
              </a:rPr>
              <a:t>for the 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future.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164" y="195579"/>
            <a:ext cx="726503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Software</a:t>
            </a:r>
            <a:r>
              <a:rPr dirty="0" spc="5"/>
              <a:t> </a:t>
            </a:r>
            <a:r>
              <a:rPr dirty="0" spc="-5"/>
              <a:t>Requirements</a:t>
            </a:r>
            <a:r>
              <a:rPr dirty="0"/>
              <a:t> </a:t>
            </a:r>
            <a:r>
              <a:rPr dirty="0" spc="-5"/>
              <a:t>Specification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504" y="0"/>
            <a:ext cx="726503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Software</a:t>
            </a:r>
            <a:r>
              <a:rPr dirty="0" spc="5"/>
              <a:t> </a:t>
            </a:r>
            <a:r>
              <a:rPr dirty="0" spc="-5"/>
              <a:t>Requirements</a:t>
            </a:r>
            <a:r>
              <a:rPr dirty="0"/>
              <a:t> </a:t>
            </a:r>
            <a:r>
              <a:rPr dirty="0" spc="-5"/>
              <a:t>Specification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495" y="470816"/>
            <a:ext cx="8899525" cy="6092190"/>
          </a:xfrm>
          <a:prstGeom prst="rect">
            <a:avLst/>
          </a:prstGeom>
        </p:spPr>
        <p:txBody>
          <a:bodyPr wrap="square" lIns="0" tIns="193040" rIns="0" bIns="0" rtlCol="0" vert="horz">
            <a:spAutoFit/>
          </a:bodyPr>
          <a:lstStyle/>
          <a:p>
            <a:pPr algn="just" marL="113664">
              <a:lnSpc>
                <a:spcPct val="100000"/>
              </a:lnSpc>
              <a:spcBef>
                <a:spcPts val="1520"/>
              </a:spcBef>
            </a:pPr>
            <a:r>
              <a:rPr dirty="0" sz="2800" spc="-5" b="1">
                <a:latin typeface="Times New Roman"/>
                <a:cs typeface="Times New Roman"/>
              </a:rPr>
              <a:t>Non-Functional</a:t>
            </a:r>
            <a:r>
              <a:rPr dirty="0" sz="2800" spc="-2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Requirements</a:t>
            </a:r>
            <a:endParaRPr sz="2800">
              <a:latin typeface="Times New Roman"/>
              <a:cs typeface="Times New Roman"/>
            </a:endParaRPr>
          </a:p>
          <a:p>
            <a:pPr algn="just" marL="469900" marR="5080" indent="-457200">
              <a:lnSpc>
                <a:spcPts val="4320"/>
              </a:lnSpc>
              <a:spcBef>
                <a:spcPts val="170"/>
              </a:spcBef>
              <a:buFont typeface="Arial MT"/>
              <a:buChar char="•"/>
              <a:tabLst>
                <a:tab pos="469900" algn="l"/>
              </a:tabLst>
            </a:pPr>
            <a:r>
              <a:rPr dirty="0" sz="2400" spc="105" b="1">
                <a:latin typeface="Times New Roman"/>
                <a:cs typeface="Times New Roman"/>
              </a:rPr>
              <a:t>Accuracy </a:t>
            </a:r>
            <a:r>
              <a:rPr dirty="0" sz="2400" b="1">
                <a:latin typeface="Times New Roman"/>
                <a:cs typeface="Times New Roman"/>
              </a:rPr>
              <a:t>&amp; </a:t>
            </a:r>
            <a:r>
              <a:rPr dirty="0" sz="2400" spc="114" b="1">
                <a:latin typeface="Times New Roman"/>
                <a:cs typeface="Times New Roman"/>
              </a:rPr>
              <a:t>Performance</a:t>
            </a:r>
            <a:r>
              <a:rPr dirty="0" sz="2400" spc="114">
                <a:latin typeface="Times New Roman"/>
                <a:cs typeface="Times New Roman"/>
              </a:rPr>
              <a:t>: </a:t>
            </a:r>
            <a:r>
              <a:rPr dirty="0" sz="2400" spc="110">
                <a:latin typeface="Times New Roman"/>
                <a:cs typeface="Times New Roman"/>
              </a:rPr>
              <a:t>Learning algorithm accuracy </a:t>
            </a:r>
            <a:r>
              <a:rPr dirty="0" sz="2400" spc="85">
                <a:latin typeface="Times New Roman"/>
                <a:cs typeface="Times New Roman"/>
              </a:rPr>
              <a:t>and 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precision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important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output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compared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real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true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result.</a:t>
            </a:r>
            <a:endParaRPr sz="2400">
              <a:latin typeface="Times New Roman"/>
              <a:cs typeface="Times New Roman"/>
            </a:endParaRPr>
          </a:p>
          <a:p>
            <a:pPr algn="just" marL="469900" marR="5080" indent="-457200">
              <a:lnSpc>
                <a:spcPts val="4320"/>
              </a:lnSpc>
              <a:buFont typeface="Arial MT"/>
              <a:buChar char="•"/>
              <a:tabLst>
                <a:tab pos="469900" algn="l"/>
              </a:tabLst>
            </a:pPr>
            <a:r>
              <a:rPr dirty="0" sz="2400" spc="5" b="1">
                <a:latin typeface="Times New Roman"/>
                <a:cs typeface="Times New Roman"/>
              </a:rPr>
              <a:t>Transparency: </a:t>
            </a:r>
            <a:r>
              <a:rPr dirty="0" sz="2400" spc="5">
                <a:latin typeface="Times New Roman"/>
                <a:cs typeface="Times New Roman"/>
              </a:rPr>
              <a:t>It </a:t>
            </a:r>
            <a:r>
              <a:rPr dirty="0" sz="2400">
                <a:latin typeface="Times New Roman"/>
                <a:cs typeface="Times New Roman"/>
              </a:rPr>
              <a:t>is </a:t>
            </a:r>
            <a:r>
              <a:rPr dirty="0" sz="2400" spc="5">
                <a:latin typeface="Times New Roman"/>
                <a:cs typeface="Times New Roman"/>
              </a:rPr>
              <a:t>often </a:t>
            </a:r>
            <a:r>
              <a:rPr dirty="0" sz="2400" spc="10">
                <a:latin typeface="Times New Roman"/>
                <a:cs typeface="Times New Roman"/>
              </a:rPr>
              <a:t>not </a:t>
            </a:r>
            <a:r>
              <a:rPr dirty="0" sz="2400" spc="5">
                <a:latin typeface="Times New Roman"/>
                <a:cs typeface="Times New Roman"/>
              </a:rPr>
              <a:t>clear </a:t>
            </a:r>
            <a:r>
              <a:rPr dirty="0" sz="2400" spc="10">
                <a:latin typeface="Times New Roman"/>
                <a:cs typeface="Times New Roman"/>
              </a:rPr>
              <a:t>how results </a:t>
            </a:r>
            <a:r>
              <a:rPr dirty="0" sz="2400" spc="5">
                <a:latin typeface="Times New Roman"/>
                <a:cs typeface="Times New Roman"/>
              </a:rPr>
              <a:t>are </a:t>
            </a:r>
            <a:r>
              <a:rPr dirty="0" sz="2400" spc="10">
                <a:latin typeface="Times New Roman"/>
                <a:cs typeface="Times New Roman"/>
              </a:rPr>
              <a:t>derived, causing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issues in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trust and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transparency.</a:t>
            </a:r>
            <a:endParaRPr sz="2400">
              <a:latin typeface="Times New Roman"/>
              <a:cs typeface="Times New Roman"/>
            </a:endParaRPr>
          </a:p>
          <a:p>
            <a:pPr algn="just" marL="469900" marR="5080" indent="-457200">
              <a:lnSpc>
                <a:spcPts val="4320"/>
              </a:lnSpc>
              <a:buFont typeface="Arial MT"/>
              <a:buChar char="•"/>
              <a:tabLst>
                <a:tab pos="469900" algn="l"/>
              </a:tabLst>
            </a:pPr>
            <a:r>
              <a:rPr dirty="0" sz="2400" spc="10" b="1">
                <a:latin typeface="Times New Roman"/>
                <a:cs typeface="Times New Roman"/>
              </a:rPr>
              <a:t>Reliability: </a:t>
            </a:r>
            <a:r>
              <a:rPr dirty="0" sz="2400" spc="10">
                <a:latin typeface="Times New Roman"/>
                <a:cs typeface="Times New Roman"/>
              </a:rPr>
              <a:t>Further effort </a:t>
            </a:r>
            <a:r>
              <a:rPr dirty="0" sz="2400" spc="5">
                <a:latin typeface="Times New Roman"/>
                <a:cs typeface="Times New Roman"/>
              </a:rPr>
              <a:t>has to </a:t>
            </a:r>
            <a:r>
              <a:rPr dirty="0" sz="2400" spc="10">
                <a:latin typeface="Times New Roman"/>
                <a:cs typeface="Times New Roman"/>
              </a:rPr>
              <a:t>be put for reliability </a:t>
            </a:r>
            <a:r>
              <a:rPr dirty="0" sz="2400" spc="5">
                <a:latin typeface="Times New Roman"/>
                <a:cs typeface="Times New Roman"/>
              </a:rPr>
              <a:t>in </a:t>
            </a:r>
            <a:r>
              <a:rPr dirty="0" sz="2400" spc="10">
                <a:latin typeface="Times New Roman"/>
                <a:cs typeface="Times New Roman"/>
              </a:rPr>
              <a:t>the </a:t>
            </a:r>
            <a:r>
              <a:rPr dirty="0" sz="2400" spc="15">
                <a:latin typeface="Times New Roman"/>
                <a:cs typeface="Times New Roman"/>
              </a:rPr>
              <a:t>system,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like </a:t>
            </a:r>
            <a:r>
              <a:rPr dirty="0" sz="2400" spc="10">
                <a:latin typeface="Times New Roman"/>
                <a:cs typeface="Times New Roman"/>
              </a:rPr>
              <a:t>looking </a:t>
            </a:r>
            <a:r>
              <a:rPr dirty="0" sz="2400" spc="5">
                <a:latin typeface="Times New Roman"/>
                <a:cs typeface="Times New Roman"/>
              </a:rPr>
              <a:t>at the </a:t>
            </a:r>
            <a:r>
              <a:rPr dirty="0" sz="2400" spc="10">
                <a:latin typeface="Times New Roman"/>
                <a:cs typeface="Times New Roman"/>
              </a:rPr>
              <a:t>reliability </a:t>
            </a:r>
            <a:r>
              <a:rPr dirty="0" sz="2400" spc="5">
                <a:latin typeface="Times New Roman"/>
                <a:cs typeface="Times New Roman"/>
              </a:rPr>
              <a:t>of </a:t>
            </a:r>
            <a:r>
              <a:rPr dirty="0" sz="2400" spc="10">
                <a:latin typeface="Times New Roman"/>
                <a:cs typeface="Times New Roman"/>
              </a:rPr>
              <a:t>individual </a:t>
            </a:r>
            <a:r>
              <a:rPr dirty="0" sz="2400" spc="5">
                <a:latin typeface="Times New Roman"/>
                <a:cs typeface="Times New Roman"/>
              </a:rPr>
              <a:t>ML </a:t>
            </a:r>
            <a:r>
              <a:rPr dirty="0" sz="2400" spc="15">
                <a:latin typeface="Times New Roman"/>
                <a:cs typeface="Times New Roman"/>
              </a:rPr>
              <a:t>predictions, focusing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5">
                <a:latin typeface="Times New Roman"/>
                <a:cs typeface="Times New Roman"/>
              </a:rPr>
              <a:t> reliability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estimation</a:t>
            </a:r>
            <a:endParaRPr sz="2400">
              <a:latin typeface="Times New Roman"/>
              <a:cs typeface="Times New Roman"/>
            </a:endParaRPr>
          </a:p>
          <a:p>
            <a:pPr algn="just" marL="469900" marR="5080" indent="-457200">
              <a:lnSpc>
                <a:spcPts val="4320"/>
              </a:lnSpc>
              <a:buFont typeface="Arial MT"/>
              <a:buChar char="•"/>
              <a:tabLst>
                <a:tab pos="469900" algn="l"/>
              </a:tabLst>
            </a:pPr>
            <a:r>
              <a:rPr dirty="0" sz="2400" spc="55" b="1">
                <a:latin typeface="Times New Roman"/>
                <a:cs typeface="Times New Roman"/>
              </a:rPr>
              <a:t>Testability: </a:t>
            </a:r>
            <a:r>
              <a:rPr dirty="0" sz="2400" spc="55">
                <a:latin typeface="Times New Roman"/>
                <a:cs typeface="Times New Roman"/>
              </a:rPr>
              <a:t>Systematic testing </a:t>
            </a:r>
            <a:r>
              <a:rPr dirty="0" sz="2400" spc="35">
                <a:latin typeface="Times New Roman"/>
                <a:cs typeface="Times New Roman"/>
              </a:rPr>
              <a:t>of </a:t>
            </a:r>
            <a:r>
              <a:rPr dirty="0" sz="2400" spc="45">
                <a:latin typeface="Times New Roman"/>
                <a:cs typeface="Times New Roman"/>
              </a:rPr>
              <a:t>the </a:t>
            </a:r>
            <a:r>
              <a:rPr dirty="0" sz="2400" spc="55">
                <a:latin typeface="Times New Roman"/>
                <a:cs typeface="Times New Roman"/>
              </a:rPr>
              <a:t>outcome </a:t>
            </a:r>
            <a:r>
              <a:rPr dirty="0" sz="2400" spc="35">
                <a:latin typeface="Times New Roman"/>
                <a:cs typeface="Times New Roman"/>
              </a:rPr>
              <a:t>of ML </a:t>
            </a:r>
            <a:r>
              <a:rPr dirty="0" sz="2400" spc="55">
                <a:latin typeface="Times New Roman"/>
                <a:cs typeface="Times New Roman"/>
              </a:rPr>
              <a:t>systems </a:t>
            </a:r>
            <a:r>
              <a:rPr dirty="0" sz="2400" spc="30">
                <a:latin typeface="Times New Roman"/>
                <a:cs typeface="Times New Roman"/>
              </a:rPr>
              <a:t>is 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necessary. </a:t>
            </a:r>
            <a:r>
              <a:rPr dirty="0" sz="2400" spc="10">
                <a:latin typeface="Times New Roman"/>
                <a:cs typeface="Times New Roman"/>
              </a:rPr>
              <a:t>Major </a:t>
            </a:r>
            <a:r>
              <a:rPr dirty="0" sz="2400" spc="15">
                <a:latin typeface="Times New Roman"/>
                <a:cs typeface="Times New Roman"/>
              </a:rPr>
              <a:t>focus should </a:t>
            </a:r>
            <a:r>
              <a:rPr dirty="0" sz="2400" spc="10">
                <a:latin typeface="Times New Roman"/>
                <a:cs typeface="Times New Roman"/>
              </a:rPr>
              <a:t>be </a:t>
            </a:r>
            <a:r>
              <a:rPr dirty="0" sz="2400" spc="15">
                <a:latin typeface="Times New Roman"/>
                <a:cs typeface="Times New Roman"/>
              </a:rPr>
              <a:t>given </a:t>
            </a:r>
            <a:r>
              <a:rPr dirty="0" sz="2400" spc="10">
                <a:latin typeface="Times New Roman"/>
                <a:cs typeface="Times New Roman"/>
              </a:rPr>
              <a:t>on </a:t>
            </a:r>
            <a:r>
              <a:rPr dirty="0" sz="2400" spc="20">
                <a:latin typeface="Times New Roman"/>
                <a:cs typeface="Times New Roman"/>
              </a:rPr>
              <a:t>applying </a:t>
            </a:r>
            <a:r>
              <a:rPr dirty="0" sz="2400" spc="10">
                <a:latin typeface="Times New Roman"/>
                <a:cs typeface="Times New Roman"/>
              </a:rPr>
              <a:t>ML </a:t>
            </a:r>
            <a:r>
              <a:rPr dirty="0" sz="2400" spc="15">
                <a:latin typeface="Times New Roman"/>
                <a:cs typeface="Times New Roman"/>
              </a:rPr>
              <a:t>systems </a:t>
            </a:r>
            <a:r>
              <a:rPr dirty="0" sz="2400" spc="10">
                <a:latin typeface="Times New Roman"/>
                <a:cs typeface="Times New Roman"/>
              </a:rPr>
              <a:t>to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improve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software testing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strategies.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704" y="674243"/>
            <a:ext cx="8628380" cy="6062345"/>
          </a:xfrm>
          <a:prstGeom prst="rect">
            <a:avLst/>
          </a:prstGeom>
        </p:spPr>
        <p:txBody>
          <a:bodyPr wrap="square" lIns="0" tIns="190500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1500"/>
              </a:spcBef>
            </a:pPr>
            <a:r>
              <a:rPr dirty="0" sz="2800" spc="-5" b="1">
                <a:latin typeface="Times New Roman"/>
                <a:cs typeface="Times New Roman"/>
              </a:rPr>
              <a:t>Overview</a:t>
            </a:r>
            <a:endParaRPr sz="2800">
              <a:latin typeface="Times New Roman"/>
              <a:cs typeface="Times New Roman"/>
            </a:endParaRPr>
          </a:p>
          <a:p>
            <a:pPr algn="just" marL="12700" marR="101600">
              <a:lnSpc>
                <a:spcPts val="5040"/>
              </a:lnSpc>
              <a:spcBef>
                <a:spcPts val="170"/>
              </a:spcBef>
              <a:buSzPct val="96428"/>
              <a:buFont typeface="Arial MT"/>
              <a:buChar char="•"/>
              <a:tabLst>
                <a:tab pos="137795" algn="l"/>
              </a:tabLst>
            </a:pPr>
            <a:r>
              <a:rPr dirty="0" sz="2800" spc="185">
                <a:latin typeface="Times New Roman"/>
                <a:cs typeface="Times New Roman"/>
              </a:rPr>
              <a:t>Despite </a:t>
            </a:r>
            <a:r>
              <a:rPr dirty="0" sz="2800" spc="140">
                <a:latin typeface="Times New Roman"/>
                <a:cs typeface="Times New Roman"/>
              </a:rPr>
              <a:t>the </a:t>
            </a:r>
            <a:r>
              <a:rPr dirty="0" sz="2800" spc="190">
                <a:latin typeface="Times New Roman"/>
                <a:cs typeface="Times New Roman"/>
              </a:rPr>
              <a:t>promising progress </a:t>
            </a:r>
            <a:r>
              <a:rPr dirty="0" sz="2800" spc="165">
                <a:latin typeface="Times New Roman"/>
                <a:cs typeface="Times New Roman"/>
              </a:rPr>
              <a:t>made </a:t>
            </a:r>
            <a:r>
              <a:rPr dirty="0" sz="2800" spc="110">
                <a:latin typeface="Times New Roman"/>
                <a:cs typeface="Times New Roman"/>
              </a:rPr>
              <a:t>in </a:t>
            </a:r>
            <a:r>
              <a:rPr dirty="0" sz="2800" spc="195">
                <a:latin typeface="Times New Roman"/>
                <a:cs typeface="Times New Roman"/>
              </a:rPr>
              <a:t>detecting 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 spc="70">
                <a:latin typeface="Times New Roman"/>
                <a:cs typeface="Times New Roman"/>
              </a:rPr>
              <a:t>anomalies </a:t>
            </a:r>
            <a:r>
              <a:rPr dirty="0" sz="2800" spc="40">
                <a:latin typeface="Times New Roman"/>
                <a:cs typeface="Times New Roman"/>
              </a:rPr>
              <a:t>in </a:t>
            </a:r>
            <a:r>
              <a:rPr dirty="0" sz="2800" spc="55">
                <a:latin typeface="Times New Roman"/>
                <a:cs typeface="Times New Roman"/>
              </a:rPr>
              <a:t>day </a:t>
            </a:r>
            <a:r>
              <a:rPr dirty="0" sz="2800" spc="40">
                <a:latin typeface="Times New Roman"/>
                <a:cs typeface="Times New Roman"/>
              </a:rPr>
              <a:t>to </a:t>
            </a:r>
            <a:r>
              <a:rPr dirty="0" sz="2800" spc="55">
                <a:latin typeface="Times New Roman"/>
                <a:cs typeface="Times New Roman"/>
              </a:rPr>
              <a:t>day </a:t>
            </a:r>
            <a:r>
              <a:rPr dirty="0" sz="2800" spc="80">
                <a:latin typeface="Times New Roman"/>
                <a:cs typeface="Times New Roman"/>
              </a:rPr>
              <a:t>transactions, </a:t>
            </a:r>
            <a:r>
              <a:rPr dirty="0" sz="2800" spc="75">
                <a:latin typeface="Times New Roman"/>
                <a:cs typeface="Times New Roman"/>
              </a:rPr>
              <a:t>identifying </a:t>
            </a:r>
            <a:r>
              <a:rPr dirty="0" sz="2800" spc="70">
                <a:latin typeface="Times New Roman"/>
                <a:cs typeface="Times New Roman"/>
              </a:rPr>
              <a:t>frauds </a:t>
            </a:r>
            <a:r>
              <a:rPr dirty="0" sz="2800" spc="75">
                <a:latin typeface="Times New Roman"/>
                <a:cs typeface="Times New Roman"/>
              </a:rPr>
              <a:t> </a:t>
            </a:r>
            <a:r>
              <a:rPr dirty="0" sz="2800" spc="60">
                <a:latin typeface="Times New Roman"/>
                <a:cs typeface="Times New Roman"/>
              </a:rPr>
              <a:t>remains </a:t>
            </a:r>
            <a:r>
              <a:rPr dirty="0" sz="2800" spc="-5">
                <a:latin typeface="Times New Roman"/>
                <a:cs typeface="Times New Roman"/>
              </a:rPr>
              <a:t>a </a:t>
            </a:r>
            <a:r>
              <a:rPr dirty="0" sz="2800" spc="65">
                <a:latin typeface="Times New Roman"/>
                <a:cs typeface="Times New Roman"/>
              </a:rPr>
              <a:t>challenging </a:t>
            </a:r>
            <a:r>
              <a:rPr dirty="0" sz="2800" spc="50">
                <a:latin typeface="Times New Roman"/>
                <a:cs typeface="Times New Roman"/>
              </a:rPr>
              <a:t>task </a:t>
            </a:r>
            <a:r>
              <a:rPr dirty="0" sz="2800" spc="45">
                <a:latin typeface="Times New Roman"/>
                <a:cs typeface="Times New Roman"/>
              </a:rPr>
              <a:t>due </a:t>
            </a:r>
            <a:r>
              <a:rPr dirty="0" sz="2800" spc="35">
                <a:latin typeface="Times New Roman"/>
                <a:cs typeface="Times New Roman"/>
              </a:rPr>
              <a:t>to </a:t>
            </a:r>
            <a:r>
              <a:rPr dirty="0" sz="2800" spc="65">
                <a:latin typeface="Times New Roman"/>
                <a:cs typeface="Times New Roman"/>
              </a:rPr>
              <a:t>semantic </a:t>
            </a:r>
            <a:r>
              <a:rPr dirty="0" sz="2800" spc="50">
                <a:latin typeface="Times New Roman"/>
                <a:cs typeface="Times New Roman"/>
              </a:rPr>
              <a:t>gap </a:t>
            </a:r>
            <a:r>
              <a:rPr dirty="0" sz="2800" spc="65">
                <a:latin typeface="Times New Roman"/>
                <a:cs typeface="Times New Roman"/>
              </a:rPr>
              <a:t>between </a:t>
            </a:r>
            <a:r>
              <a:rPr dirty="0" sz="2800" spc="70">
                <a:latin typeface="Times New Roman"/>
                <a:cs typeface="Times New Roman"/>
              </a:rPr>
              <a:t> </a:t>
            </a:r>
            <a:r>
              <a:rPr dirty="0" sz="2800" spc="145">
                <a:latin typeface="Times New Roman"/>
                <a:cs typeface="Times New Roman"/>
              </a:rPr>
              <a:t>the </a:t>
            </a:r>
            <a:r>
              <a:rPr dirty="0" sz="2800" spc="190">
                <a:latin typeface="Times New Roman"/>
                <a:cs typeface="Times New Roman"/>
              </a:rPr>
              <a:t>various </a:t>
            </a:r>
            <a:r>
              <a:rPr dirty="0" sz="2800" spc="195">
                <a:latin typeface="Times New Roman"/>
                <a:cs typeface="Times New Roman"/>
              </a:rPr>
              <a:t>predefined </a:t>
            </a:r>
            <a:r>
              <a:rPr dirty="0" sz="2800" spc="175">
                <a:latin typeface="Times New Roman"/>
                <a:cs typeface="Times New Roman"/>
              </a:rPr>
              <a:t>fraud </a:t>
            </a:r>
            <a:r>
              <a:rPr dirty="0" sz="2800" spc="195">
                <a:latin typeface="Times New Roman"/>
                <a:cs typeface="Times New Roman"/>
              </a:rPr>
              <a:t>detection </a:t>
            </a:r>
            <a:r>
              <a:rPr dirty="0" sz="2800" spc="185">
                <a:latin typeface="Times New Roman"/>
                <a:cs typeface="Times New Roman"/>
              </a:rPr>
              <a:t>models </a:t>
            </a:r>
            <a:r>
              <a:rPr dirty="0" sz="2800" spc="150">
                <a:latin typeface="Times New Roman"/>
                <a:cs typeface="Times New Roman"/>
              </a:rPr>
              <a:t>and </a:t>
            </a:r>
            <a:r>
              <a:rPr dirty="0" sz="2800" spc="1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diversities in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implementing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them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algn="just" marL="12700" marR="101600">
              <a:lnSpc>
                <a:spcPts val="5040"/>
              </a:lnSpc>
              <a:buSzPct val="96428"/>
              <a:buFont typeface="Arial MT"/>
              <a:buChar char="•"/>
              <a:tabLst>
                <a:tab pos="137795" algn="l"/>
              </a:tabLst>
            </a:pPr>
            <a:r>
              <a:rPr dirty="0" sz="2800" spc="50">
                <a:latin typeface="Times New Roman"/>
                <a:cs typeface="Times New Roman"/>
              </a:rPr>
              <a:t>Digital </a:t>
            </a:r>
            <a:r>
              <a:rPr dirty="0" sz="2800" spc="55">
                <a:latin typeface="Times New Roman"/>
                <a:cs typeface="Times New Roman"/>
              </a:rPr>
              <a:t>transactions </a:t>
            </a:r>
            <a:r>
              <a:rPr dirty="0" sz="2800" spc="40">
                <a:latin typeface="Times New Roman"/>
                <a:cs typeface="Times New Roman"/>
              </a:rPr>
              <a:t>can </a:t>
            </a:r>
            <a:r>
              <a:rPr dirty="0" sz="2800" spc="45">
                <a:latin typeface="Times New Roman"/>
                <a:cs typeface="Times New Roman"/>
              </a:rPr>
              <a:t>take place </a:t>
            </a:r>
            <a:r>
              <a:rPr dirty="0" sz="2800" spc="50">
                <a:latin typeface="Times New Roman"/>
                <a:cs typeface="Times New Roman"/>
              </a:rPr>
              <a:t>over </a:t>
            </a:r>
            <a:r>
              <a:rPr dirty="0" sz="2800" spc="40">
                <a:latin typeface="Times New Roman"/>
                <a:cs typeface="Times New Roman"/>
              </a:rPr>
              <a:t>the </a:t>
            </a:r>
            <a:r>
              <a:rPr dirty="0" sz="2800" spc="50">
                <a:latin typeface="Times New Roman"/>
                <a:cs typeface="Times New Roman"/>
              </a:rPr>
              <a:t>phone </a:t>
            </a:r>
            <a:r>
              <a:rPr dirty="0" sz="2800" spc="30">
                <a:latin typeface="Times New Roman"/>
                <a:cs typeface="Times New Roman"/>
              </a:rPr>
              <a:t>or on </a:t>
            </a:r>
            <a:r>
              <a:rPr dirty="0" sz="2800" spc="35">
                <a:latin typeface="Times New Roman"/>
                <a:cs typeface="Times New Roman"/>
              </a:rPr>
              <a:t> the </a:t>
            </a:r>
            <a:r>
              <a:rPr dirty="0" sz="2800" spc="50">
                <a:latin typeface="Times New Roman"/>
                <a:cs typeface="Times New Roman"/>
              </a:rPr>
              <a:t>internet.</a:t>
            </a:r>
            <a:r>
              <a:rPr dirty="0" sz="2800" spc="55">
                <a:latin typeface="Times New Roman"/>
                <a:cs typeface="Times New Roman"/>
              </a:rPr>
              <a:t> </a:t>
            </a:r>
            <a:r>
              <a:rPr dirty="0" sz="2800" spc="50">
                <a:latin typeface="Times New Roman"/>
                <a:cs typeface="Times New Roman"/>
              </a:rPr>
              <a:t>Accendential </a:t>
            </a:r>
            <a:r>
              <a:rPr dirty="0" sz="2800" spc="55">
                <a:latin typeface="Times New Roman"/>
                <a:cs typeface="Times New Roman"/>
              </a:rPr>
              <a:t>disclosure </a:t>
            </a:r>
            <a:r>
              <a:rPr dirty="0" sz="2800" spc="30">
                <a:latin typeface="Times New Roman"/>
                <a:cs typeface="Times New Roman"/>
              </a:rPr>
              <a:t>of </a:t>
            </a:r>
            <a:r>
              <a:rPr dirty="0" sz="2800" spc="40">
                <a:latin typeface="Times New Roman"/>
                <a:cs typeface="Times New Roman"/>
              </a:rPr>
              <a:t>any one </a:t>
            </a:r>
            <a:r>
              <a:rPr dirty="0" sz="2800" spc="30">
                <a:latin typeface="Times New Roman"/>
                <a:cs typeface="Times New Roman"/>
              </a:rPr>
              <a:t>of </a:t>
            </a:r>
            <a:r>
              <a:rPr dirty="0" sz="2800" spc="45">
                <a:latin typeface="Times New Roman"/>
                <a:cs typeface="Times New Roman"/>
              </a:rPr>
              <a:t>them 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leads 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serious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disruptions</a:t>
            </a:r>
            <a:endParaRPr sz="28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1080"/>
              </a:spcBef>
            </a:pPr>
            <a:r>
              <a:rPr dirty="0" sz="1000" spc="-15">
                <a:latin typeface="Lucida Sans Unicode"/>
                <a:cs typeface="Lucida Sans Unicode"/>
              </a:rPr>
              <a:t>2/20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06184"/>
            <a:ext cx="57899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>
                <a:solidFill>
                  <a:srgbClr val="006FC0"/>
                </a:solidFill>
              </a:rPr>
              <a:t>Project</a:t>
            </a:r>
            <a:r>
              <a:rPr dirty="0" spc="-50">
                <a:solidFill>
                  <a:srgbClr val="006FC0"/>
                </a:solidFill>
              </a:rPr>
              <a:t> </a:t>
            </a:r>
            <a:r>
              <a:rPr dirty="0" spc="-15">
                <a:solidFill>
                  <a:srgbClr val="006FC0"/>
                </a:solidFill>
              </a:rPr>
              <a:t>Planning</a:t>
            </a:r>
            <a:r>
              <a:rPr dirty="0" spc="-55">
                <a:solidFill>
                  <a:srgbClr val="006FC0"/>
                </a:solidFill>
              </a:rPr>
              <a:t> </a:t>
            </a:r>
            <a:r>
              <a:rPr dirty="0">
                <a:solidFill>
                  <a:srgbClr val="006FC0"/>
                </a:solidFill>
              </a:rPr>
              <a:t>/</a:t>
            </a:r>
            <a:r>
              <a:rPr dirty="0" spc="-45">
                <a:solidFill>
                  <a:srgbClr val="006FC0"/>
                </a:solidFill>
              </a:rPr>
              <a:t> </a:t>
            </a:r>
            <a:r>
              <a:rPr dirty="0" spc="-10">
                <a:solidFill>
                  <a:srgbClr val="006FC0"/>
                </a:solidFill>
              </a:rPr>
              <a:t>Scheduling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53361" y="6556273"/>
            <a:ext cx="185420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Lucida Sans Unicode"/>
                <a:cs typeface="Lucida Sans Unicode"/>
              </a:rPr>
              <a:t>30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347" y="1481327"/>
            <a:ext cx="8909304" cy="329031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305" y="1456435"/>
            <a:ext cx="3460115" cy="3225800"/>
          </a:xfrm>
          <a:prstGeom prst="rect">
            <a:avLst/>
          </a:prstGeom>
        </p:spPr>
        <p:txBody>
          <a:bodyPr wrap="square" lIns="0" tIns="226060" rIns="0" bIns="0" rtlCol="0" vert="horz">
            <a:spAutoFit/>
          </a:bodyPr>
          <a:lstStyle/>
          <a:p>
            <a:pPr marL="137160" indent="-125095">
              <a:lnSpc>
                <a:spcPct val="100000"/>
              </a:lnSpc>
              <a:spcBef>
                <a:spcPts val="1780"/>
              </a:spcBef>
              <a:buSzPct val="96428"/>
              <a:buFont typeface="Arial MT"/>
              <a:buChar char="•"/>
              <a:tabLst>
                <a:tab pos="137795" algn="l"/>
              </a:tabLst>
            </a:pPr>
            <a:r>
              <a:rPr dirty="0" sz="2800" spc="-5">
                <a:latin typeface="Times New Roman"/>
                <a:cs typeface="Times New Roman"/>
              </a:rPr>
              <a:t>Customer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service</a:t>
            </a:r>
            <a:endParaRPr sz="2800">
              <a:latin typeface="Times New Roman"/>
              <a:cs typeface="Times New Roman"/>
            </a:endParaRPr>
          </a:p>
          <a:p>
            <a:pPr marL="137160" indent="-125095">
              <a:lnSpc>
                <a:spcPct val="100000"/>
              </a:lnSpc>
              <a:spcBef>
                <a:spcPts val="1680"/>
              </a:spcBef>
              <a:buSzPct val="96428"/>
              <a:buFont typeface="Arial MT"/>
              <a:buChar char="•"/>
              <a:tabLst>
                <a:tab pos="137795" algn="l"/>
              </a:tabLst>
            </a:pPr>
            <a:r>
              <a:rPr dirty="0" sz="2800" spc="-5">
                <a:latin typeface="Times New Roman"/>
                <a:cs typeface="Times New Roman"/>
              </a:rPr>
              <a:t>Banking</a:t>
            </a:r>
            <a:endParaRPr sz="2800">
              <a:latin typeface="Times New Roman"/>
              <a:cs typeface="Times New Roman"/>
            </a:endParaRPr>
          </a:p>
          <a:p>
            <a:pPr marL="137160" indent="-125095">
              <a:lnSpc>
                <a:spcPct val="100000"/>
              </a:lnSpc>
              <a:spcBef>
                <a:spcPts val="1680"/>
              </a:spcBef>
              <a:buSzPct val="96428"/>
              <a:buFont typeface="Arial MT"/>
              <a:buChar char="•"/>
              <a:tabLst>
                <a:tab pos="137795" algn="l"/>
              </a:tabLst>
            </a:pPr>
            <a:r>
              <a:rPr dirty="0" sz="2800" spc="-5">
                <a:latin typeface="Times New Roman"/>
                <a:cs typeface="Times New Roman"/>
              </a:rPr>
              <a:t>Loan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Offerings</a:t>
            </a:r>
            <a:endParaRPr sz="2800">
              <a:latin typeface="Times New Roman"/>
              <a:cs typeface="Times New Roman"/>
            </a:endParaRPr>
          </a:p>
          <a:p>
            <a:pPr marL="137160" indent="-125095">
              <a:lnSpc>
                <a:spcPct val="100000"/>
              </a:lnSpc>
              <a:spcBef>
                <a:spcPts val="1680"/>
              </a:spcBef>
              <a:buSzPct val="96428"/>
              <a:buFont typeface="Arial MT"/>
              <a:buChar char="•"/>
              <a:tabLst>
                <a:tab pos="137795" algn="l"/>
              </a:tabLst>
            </a:pPr>
            <a:r>
              <a:rPr dirty="0" sz="2800" spc="-5">
                <a:latin typeface="Times New Roman"/>
                <a:cs typeface="Times New Roman"/>
              </a:rPr>
              <a:t>Payment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Gateways</a:t>
            </a:r>
            <a:endParaRPr sz="2800">
              <a:latin typeface="Times New Roman"/>
              <a:cs typeface="Times New Roman"/>
            </a:endParaRPr>
          </a:p>
          <a:p>
            <a:pPr marL="137160" indent="-125095">
              <a:lnSpc>
                <a:spcPct val="100000"/>
              </a:lnSpc>
              <a:spcBef>
                <a:spcPts val="1680"/>
              </a:spcBef>
              <a:buSzPct val="96428"/>
              <a:buFont typeface="Arial MT"/>
              <a:buChar char="•"/>
              <a:tabLst>
                <a:tab pos="137795" algn="l"/>
              </a:tabLst>
            </a:pPr>
            <a:r>
              <a:rPr dirty="0" sz="2800" spc="-5">
                <a:latin typeface="Times New Roman"/>
                <a:cs typeface="Times New Roman"/>
              </a:rPr>
              <a:t>Merchandise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Payments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9573" y="6483502"/>
            <a:ext cx="54292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z="1800" spc="-10">
                <a:latin typeface="Calibri"/>
                <a:cs typeface="Calibri"/>
              </a:rPr>
              <a:t>31</a:t>
            </a:fld>
            <a:r>
              <a:rPr dirty="0" sz="1000" spc="-10">
                <a:latin typeface="Lucida Sans Unicode"/>
                <a:cs typeface="Lucida Sans Unicode"/>
              </a:rPr>
              <a:t>/20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305" y="531177"/>
            <a:ext cx="2489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Applications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365" y="1392745"/>
            <a:ext cx="7526020" cy="450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69900" marR="5080" indent="-457200">
              <a:lnSpc>
                <a:spcPct val="150000"/>
              </a:lnSpc>
              <a:spcBef>
                <a:spcPts val="100"/>
              </a:spcBef>
              <a:buSzPct val="64285"/>
              <a:buFont typeface="Arial MT"/>
              <a:buChar char="•"/>
              <a:tabLst>
                <a:tab pos="469900" algn="l"/>
              </a:tabLst>
            </a:pPr>
            <a:r>
              <a:rPr dirty="0" sz="2800" spc="-5">
                <a:latin typeface="Times New Roman"/>
                <a:cs typeface="Times New Roman"/>
              </a:rPr>
              <a:t>In this project, Machine Learning techniques like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Logistic Regression, Decision Tree and Random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Forest were used to detect the fraud in credit card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system.</a:t>
            </a:r>
            <a:endParaRPr sz="2800">
              <a:latin typeface="Times New Roman"/>
              <a:cs typeface="Times New Roman"/>
            </a:endParaRPr>
          </a:p>
          <a:p>
            <a:pPr marL="469900" marR="202565" indent="-457200">
              <a:lnSpc>
                <a:spcPct val="150000"/>
              </a:lnSpc>
              <a:buSzPct val="64285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800" spc="-5">
                <a:latin typeface="Times New Roman"/>
                <a:cs typeface="Times New Roman"/>
              </a:rPr>
              <a:t>Sensitivity,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Specificity,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Accuracy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Error rate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are used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evaluate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performance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for the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proposed system.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9573" y="6483502"/>
            <a:ext cx="54292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z="1800" spc="-10">
                <a:latin typeface="Calibri"/>
                <a:cs typeface="Calibri"/>
              </a:rPr>
              <a:t>31</a:t>
            </a:fld>
            <a:r>
              <a:rPr dirty="0" sz="1000" spc="-10">
                <a:latin typeface="Lucida Sans Unicode"/>
                <a:cs typeface="Lucida Sans Unicode"/>
              </a:rPr>
              <a:t>/20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305" y="531177"/>
            <a:ext cx="22104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Conclusion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582" y="926820"/>
            <a:ext cx="7711440" cy="551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68605" marR="5080" indent="-255904">
              <a:lnSpc>
                <a:spcPct val="150000"/>
              </a:lnSpc>
              <a:spcBef>
                <a:spcPts val="100"/>
              </a:spcBef>
              <a:buAutoNum type="arabicPlain"/>
              <a:tabLst>
                <a:tab pos="425450" algn="l"/>
              </a:tabLst>
            </a:pPr>
            <a:r>
              <a:rPr dirty="0" sz="2000" spc="45">
                <a:latin typeface="Times New Roman"/>
                <a:cs typeface="Times New Roman"/>
              </a:rPr>
              <a:t>S. </a:t>
            </a:r>
            <a:r>
              <a:rPr dirty="0" sz="2000" spc="80">
                <a:latin typeface="Times New Roman"/>
                <a:cs typeface="Times New Roman"/>
              </a:rPr>
              <a:t>Xuan, </a:t>
            </a:r>
            <a:r>
              <a:rPr dirty="0" sz="2000" spc="50">
                <a:latin typeface="Times New Roman"/>
                <a:cs typeface="Times New Roman"/>
              </a:rPr>
              <a:t>G. </a:t>
            </a:r>
            <a:r>
              <a:rPr dirty="0" sz="2000" spc="75">
                <a:latin typeface="Times New Roman"/>
                <a:cs typeface="Times New Roman"/>
              </a:rPr>
              <a:t>Liu, </a:t>
            </a:r>
            <a:r>
              <a:rPr dirty="0" sz="2000" spc="50">
                <a:latin typeface="Times New Roman"/>
                <a:cs typeface="Times New Roman"/>
              </a:rPr>
              <a:t>Z. </a:t>
            </a:r>
            <a:r>
              <a:rPr dirty="0" sz="2000" spc="65">
                <a:latin typeface="Times New Roman"/>
                <a:cs typeface="Times New Roman"/>
              </a:rPr>
              <a:t>Li, </a:t>
            </a:r>
            <a:r>
              <a:rPr dirty="0" sz="2000" spc="50">
                <a:latin typeface="Times New Roman"/>
                <a:cs typeface="Times New Roman"/>
              </a:rPr>
              <a:t>L. </a:t>
            </a:r>
            <a:r>
              <a:rPr dirty="0" sz="2000" spc="85">
                <a:latin typeface="Times New Roman"/>
                <a:cs typeface="Times New Roman"/>
              </a:rPr>
              <a:t>Zheng, </a:t>
            </a:r>
            <a:r>
              <a:rPr dirty="0" sz="2000" spc="45">
                <a:latin typeface="Times New Roman"/>
                <a:cs typeface="Times New Roman"/>
              </a:rPr>
              <a:t>S. </a:t>
            </a:r>
            <a:r>
              <a:rPr dirty="0" sz="2000" spc="80">
                <a:latin typeface="Times New Roman"/>
                <a:cs typeface="Times New Roman"/>
              </a:rPr>
              <a:t>Wang, </a:t>
            </a:r>
            <a:r>
              <a:rPr dirty="0" sz="2000" spc="70">
                <a:latin typeface="Times New Roman"/>
                <a:cs typeface="Times New Roman"/>
              </a:rPr>
              <a:t>and </a:t>
            </a:r>
            <a:r>
              <a:rPr dirty="0" sz="2000" spc="50">
                <a:latin typeface="Times New Roman"/>
                <a:cs typeface="Times New Roman"/>
              </a:rPr>
              <a:t>G. N. </a:t>
            </a:r>
            <a:r>
              <a:rPr dirty="0" sz="2000" spc="90">
                <a:latin typeface="Times New Roman"/>
                <a:cs typeface="Times New Roman"/>
              </a:rPr>
              <a:t>Surname, </a:t>
            </a:r>
            <a:r>
              <a:rPr dirty="0" sz="2000" spc="9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“Random forest for credit </a:t>
            </a:r>
            <a:r>
              <a:rPr dirty="0" sz="2000">
                <a:latin typeface="Times New Roman"/>
                <a:cs typeface="Times New Roman"/>
              </a:rPr>
              <a:t>card </a:t>
            </a:r>
            <a:r>
              <a:rPr dirty="0" sz="2000" spc="-5">
                <a:latin typeface="Times New Roman"/>
                <a:cs typeface="Times New Roman"/>
              </a:rPr>
              <a:t>fraud detection”, IEEE 15th International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Conference </a:t>
            </a:r>
            <a:r>
              <a:rPr dirty="0" sz="2000">
                <a:latin typeface="Times New Roman"/>
                <a:cs typeface="Times New Roman"/>
              </a:rPr>
              <a:t>on </a:t>
            </a:r>
            <a:r>
              <a:rPr dirty="0" sz="2000" spc="-5">
                <a:latin typeface="Times New Roman"/>
                <a:cs typeface="Times New Roman"/>
              </a:rPr>
              <a:t>Networking, Sensing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Control (ICNSC) </a:t>
            </a:r>
            <a:r>
              <a:rPr dirty="0" sz="2000">
                <a:latin typeface="Times New Roman"/>
                <a:cs typeface="Times New Roman"/>
              </a:rPr>
              <a:t>, </a:t>
            </a:r>
            <a:r>
              <a:rPr dirty="0" sz="2000" spc="-5">
                <a:latin typeface="Times New Roman"/>
                <a:cs typeface="Times New Roman"/>
              </a:rPr>
              <a:t>pp.123-345 </a:t>
            </a:r>
            <a:r>
              <a:rPr dirty="0" sz="2000">
                <a:latin typeface="Times New Roman"/>
                <a:cs typeface="Times New Roman"/>
              </a:rPr>
              <a:t>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2022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algn="just" marL="268605" marR="19050" indent="-255904">
              <a:lnSpc>
                <a:spcPct val="150000"/>
              </a:lnSpc>
              <a:buAutoNum type="arabicPlain"/>
              <a:tabLst>
                <a:tab pos="389890" algn="l"/>
              </a:tabLst>
            </a:pPr>
            <a:r>
              <a:rPr dirty="0" sz="2000" spc="25">
                <a:latin typeface="Times New Roman"/>
                <a:cs typeface="Times New Roman"/>
              </a:rPr>
              <a:t>Satvik Vats, Surya Kant Dubey, </a:t>
            </a:r>
            <a:r>
              <a:rPr dirty="0" sz="2000" spc="30">
                <a:latin typeface="Times New Roman"/>
                <a:cs typeface="Times New Roman"/>
              </a:rPr>
              <a:t>Naveen </a:t>
            </a:r>
            <a:r>
              <a:rPr dirty="0" sz="2000" spc="25">
                <a:latin typeface="Times New Roman"/>
                <a:cs typeface="Times New Roman"/>
              </a:rPr>
              <a:t>Kumar </a:t>
            </a:r>
            <a:r>
              <a:rPr dirty="0" sz="2000" spc="30">
                <a:latin typeface="Times New Roman"/>
                <a:cs typeface="Times New Roman"/>
              </a:rPr>
              <a:t>Pandey, </a:t>
            </a:r>
            <a:r>
              <a:rPr dirty="0" sz="2000" spc="20">
                <a:latin typeface="Times New Roman"/>
                <a:cs typeface="Times New Roman"/>
              </a:rPr>
              <a:t>“A </a:t>
            </a:r>
            <a:r>
              <a:rPr dirty="0" sz="2000" spc="25">
                <a:latin typeface="Times New Roman"/>
                <a:cs typeface="Times New Roman"/>
              </a:rPr>
              <a:t>Tool for 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65">
                <a:latin typeface="Times New Roman"/>
                <a:cs typeface="Times New Roman"/>
              </a:rPr>
              <a:t>Effective </a:t>
            </a:r>
            <a:r>
              <a:rPr dirty="0" sz="2000" spc="70">
                <a:latin typeface="Times New Roman"/>
                <a:cs typeface="Times New Roman"/>
              </a:rPr>
              <a:t>Detection </a:t>
            </a:r>
            <a:r>
              <a:rPr dirty="0" sz="2000" spc="40">
                <a:latin typeface="Times New Roman"/>
                <a:cs typeface="Times New Roman"/>
              </a:rPr>
              <a:t>of </a:t>
            </a:r>
            <a:r>
              <a:rPr dirty="0" sz="2000" spc="65">
                <a:latin typeface="Times New Roman"/>
                <a:cs typeface="Times New Roman"/>
              </a:rPr>
              <a:t>Fraud </a:t>
            </a:r>
            <a:r>
              <a:rPr dirty="0" sz="2000" spc="40">
                <a:latin typeface="Times New Roman"/>
                <a:cs typeface="Times New Roman"/>
              </a:rPr>
              <a:t>in </a:t>
            </a:r>
            <a:r>
              <a:rPr dirty="0" sz="2000" spc="65">
                <a:latin typeface="Times New Roman"/>
                <a:cs typeface="Times New Roman"/>
              </a:rPr>
              <a:t>Credit </a:t>
            </a:r>
            <a:r>
              <a:rPr dirty="0" sz="2000" spc="60">
                <a:latin typeface="Times New Roman"/>
                <a:cs typeface="Times New Roman"/>
              </a:rPr>
              <a:t>Card </a:t>
            </a:r>
            <a:r>
              <a:rPr dirty="0" sz="2000" spc="70">
                <a:latin typeface="Times New Roman"/>
                <a:cs typeface="Times New Roman"/>
              </a:rPr>
              <a:t>System”, published </a:t>
            </a:r>
            <a:r>
              <a:rPr dirty="0" sz="2000" spc="40">
                <a:latin typeface="Times New Roman"/>
                <a:cs typeface="Times New Roman"/>
              </a:rPr>
              <a:t>in 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International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Journal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of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Communication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Network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Security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ISSN: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2231</a:t>
            </a:r>
            <a:endParaRPr sz="2000">
              <a:latin typeface="Times New Roman"/>
              <a:cs typeface="Times New Roman"/>
            </a:endParaRPr>
          </a:p>
          <a:p>
            <a:pPr algn="just" marL="268605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1882, Volume-2,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Issue-1, 2022</a:t>
            </a:r>
            <a:endParaRPr sz="2000">
              <a:latin typeface="Times New Roman"/>
              <a:cs typeface="Times New Roman"/>
            </a:endParaRPr>
          </a:p>
          <a:p>
            <a:pPr algn="just" marL="268605" marR="19050" indent="-255904">
              <a:lnSpc>
                <a:spcPct val="150000"/>
              </a:lnSpc>
              <a:buAutoNum type="arabicPlain" startAt="3"/>
              <a:tabLst>
                <a:tab pos="435609" algn="l"/>
              </a:tabLst>
            </a:pPr>
            <a:r>
              <a:rPr dirty="0" sz="2000" spc="95">
                <a:latin typeface="Times New Roman"/>
                <a:cs typeface="Times New Roman"/>
              </a:rPr>
              <a:t>Rinky </a:t>
            </a:r>
            <a:r>
              <a:rPr dirty="0" sz="2000" spc="60">
                <a:latin typeface="Times New Roman"/>
                <a:cs typeface="Times New Roman"/>
              </a:rPr>
              <a:t>D. </a:t>
            </a:r>
            <a:r>
              <a:rPr dirty="0" sz="2000" spc="95">
                <a:latin typeface="Times New Roman"/>
                <a:cs typeface="Times New Roman"/>
              </a:rPr>
              <a:t>Patel </a:t>
            </a:r>
            <a:r>
              <a:rPr dirty="0" sz="2000" spc="85">
                <a:latin typeface="Times New Roman"/>
                <a:cs typeface="Times New Roman"/>
              </a:rPr>
              <a:t>and </a:t>
            </a:r>
            <a:r>
              <a:rPr dirty="0" sz="2000" spc="110">
                <a:latin typeface="Times New Roman"/>
                <a:cs typeface="Times New Roman"/>
              </a:rPr>
              <a:t>Dheeraj </a:t>
            </a:r>
            <a:r>
              <a:rPr dirty="0" sz="2000" spc="100">
                <a:latin typeface="Times New Roman"/>
                <a:cs typeface="Times New Roman"/>
              </a:rPr>
              <a:t>Kumar </a:t>
            </a:r>
            <a:r>
              <a:rPr dirty="0" sz="2000" spc="105">
                <a:latin typeface="Times New Roman"/>
                <a:cs typeface="Times New Roman"/>
              </a:rPr>
              <a:t>Singh, </a:t>
            </a:r>
            <a:r>
              <a:rPr dirty="0" sz="2000" spc="110">
                <a:latin typeface="Times New Roman"/>
                <a:cs typeface="Times New Roman"/>
              </a:rPr>
              <a:t>“Credit </a:t>
            </a:r>
            <a:r>
              <a:rPr dirty="0" sz="2000" spc="95">
                <a:latin typeface="Times New Roman"/>
                <a:cs typeface="Times New Roman"/>
              </a:rPr>
              <a:t>Card </a:t>
            </a:r>
            <a:r>
              <a:rPr dirty="0" sz="2000" spc="100">
                <a:latin typeface="Times New Roman"/>
                <a:cs typeface="Times New Roman"/>
              </a:rPr>
              <a:t>Fraud </a:t>
            </a:r>
            <a:r>
              <a:rPr dirty="0" sz="2000" spc="10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Detection </a:t>
            </a:r>
            <a:r>
              <a:rPr dirty="0" sz="2000">
                <a:latin typeface="Times New Roman"/>
                <a:cs typeface="Times New Roman"/>
              </a:rPr>
              <a:t>&amp; </a:t>
            </a:r>
            <a:r>
              <a:rPr dirty="0" sz="2000" spc="15">
                <a:latin typeface="Times New Roman"/>
                <a:cs typeface="Times New Roman"/>
              </a:rPr>
              <a:t>Prevention </a:t>
            </a:r>
            <a:r>
              <a:rPr dirty="0" sz="2000" spc="10">
                <a:latin typeface="Times New Roman"/>
                <a:cs typeface="Times New Roman"/>
              </a:rPr>
              <a:t>of </a:t>
            </a:r>
            <a:r>
              <a:rPr dirty="0" sz="2000" spc="15">
                <a:latin typeface="Times New Roman"/>
                <a:cs typeface="Times New Roman"/>
              </a:rPr>
              <a:t>Fraud Using </a:t>
            </a:r>
            <a:r>
              <a:rPr dirty="0" sz="2000" spc="20">
                <a:latin typeface="Times New Roman"/>
                <a:cs typeface="Times New Roman"/>
              </a:rPr>
              <a:t>Genetic Algorithm”, published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by </a:t>
            </a:r>
            <a:r>
              <a:rPr dirty="0" sz="2000" spc="40">
                <a:latin typeface="Times New Roman"/>
                <a:cs typeface="Times New Roman"/>
              </a:rPr>
              <a:t>International Journal </a:t>
            </a:r>
            <a:r>
              <a:rPr dirty="0" sz="2000" spc="20">
                <a:latin typeface="Times New Roman"/>
                <a:cs typeface="Times New Roman"/>
              </a:rPr>
              <a:t>of </a:t>
            </a:r>
            <a:r>
              <a:rPr dirty="0" sz="2000" spc="30">
                <a:latin typeface="Times New Roman"/>
                <a:cs typeface="Times New Roman"/>
              </a:rPr>
              <a:t>Soft </a:t>
            </a:r>
            <a:r>
              <a:rPr dirty="0" sz="2000" spc="40">
                <a:latin typeface="Times New Roman"/>
                <a:cs typeface="Times New Roman"/>
              </a:rPr>
              <a:t>Computing </a:t>
            </a:r>
            <a:r>
              <a:rPr dirty="0" sz="2000" spc="30">
                <a:latin typeface="Times New Roman"/>
                <a:cs typeface="Times New Roman"/>
              </a:rPr>
              <a:t>and </a:t>
            </a:r>
            <a:r>
              <a:rPr dirty="0" sz="2000" spc="40">
                <a:latin typeface="Times New Roman"/>
                <a:cs typeface="Times New Roman"/>
              </a:rPr>
              <a:t>Engineering (IJSCE) 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ISSN: 2231-2307, Volume-2, Issue-6, January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2019.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305" y="289242"/>
            <a:ext cx="21596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References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4355" y="1128052"/>
            <a:ext cx="8145780" cy="4780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68605" marR="5080" indent="-255904">
              <a:lnSpc>
                <a:spcPct val="120000"/>
              </a:lnSpc>
              <a:spcBef>
                <a:spcPts val="95"/>
              </a:spcBef>
              <a:buAutoNum type="arabicPlain" startAt="4"/>
              <a:tabLst>
                <a:tab pos="377190" algn="l"/>
              </a:tabLst>
            </a:pPr>
            <a:r>
              <a:rPr dirty="0" sz="2000" spc="5">
                <a:latin typeface="Times New Roman"/>
                <a:cs typeface="Times New Roman"/>
              </a:rPr>
              <a:t>Rinky D. </a:t>
            </a:r>
            <a:r>
              <a:rPr dirty="0" sz="2000" spc="10">
                <a:latin typeface="Times New Roman"/>
                <a:cs typeface="Times New Roman"/>
              </a:rPr>
              <a:t>Patel and Dheeraj Kumar </a:t>
            </a:r>
            <a:r>
              <a:rPr dirty="0" sz="2000" spc="5">
                <a:latin typeface="Times New Roman"/>
                <a:cs typeface="Times New Roman"/>
              </a:rPr>
              <a:t>Singh, </a:t>
            </a:r>
            <a:r>
              <a:rPr dirty="0" sz="2000" spc="10">
                <a:latin typeface="Times New Roman"/>
                <a:cs typeface="Times New Roman"/>
              </a:rPr>
              <a:t>“Credit Card Fraud Detection </a:t>
            </a:r>
            <a:r>
              <a:rPr dirty="0" sz="2000">
                <a:latin typeface="Times New Roman"/>
                <a:cs typeface="Times New Roman"/>
              </a:rPr>
              <a:t>&amp;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Times New Roman"/>
                <a:cs typeface="Times New Roman"/>
              </a:rPr>
              <a:t>Prevention </a:t>
            </a:r>
            <a:r>
              <a:rPr dirty="0" sz="2000" spc="10">
                <a:latin typeface="Times New Roman"/>
                <a:cs typeface="Times New Roman"/>
              </a:rPr>
              <a:t>of </a:t>
            </a:r>
            <a:r>
              <a:rPr dirty="0" sz="2000" spc="20">
                <a:latin typeface="Times New Roman"/>
                <a:cs typeface="Times New Roman"/>
              </a:rPr>
              <a:t>Fraud Using </a:t>
            </a:r>
            <a:r>
              <a:rPr dirty="0" sz="2000" spc="25">
                <a:latin typeface="Times New Roman"/>
                <a:cs typeface="Times New Roman"/>
              </a:rPr>
              <a:t>Genetic Algorithm”, </a:t>
            </a:r>
            <a:r>
              <a:rPr dirty="0" sz="2000" spc="20">
                <a:latin typeface="Times New Roman"/>
                <a:cs typeface="Times New Roman"/>
              </a:rPr>
              <a:t>published </a:t>
            </a:r>
            <a:r>
              <a:rPr dirty="0" sz="2000" spc="15">
                <a:latin typeface="Times New Roman"/>
                <a:cs typeface="Times New Roman"/>
              </a:rPr>
              <a:t>by </a:t>
            </a:r>
            <a:r>
              <a:rPr dirty="0" sz="2000" spc="30">
                <a:latin typeface="Times New Roman"/>
                <a:cs typeface="Times New Roman"/>
              </a:rPr>
              <a:t>International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60">
                <a:latin typeface="Times New Roman"/>
                <a:cs typeface="Times New Roman"/>
              </a:rPr>
              <a:t>Journal </a:t>
            </a:r>
            <a:r>
              <a:rPr dirty="0" sz="2000" spc="35">
                <a:latin typeface="Times New Roman"/>
                <a:cs typeface="Times New Roman"/>
              </a:rPr>
              <a:t>of </a:t>
            </a:r>
            <a:r>
              <a:rPr dirty="0" sz="2000" spc="50">
                <a:latin typeface="Times New Roman"/>
                <a:cs typeface="Times New Roman"/>
              </a:rPr>
              <a:t>Soft </a:t>
            </a:r>
            <a:r>
              <a:rPr dirty="0" sz="2000" spc="60">
                <a:latin typeface="Times New Roman"/>
                <a:cs typeface="Times New Roman"/>
              </a:rPr>
              <a:t>Computing </a:t>
            </a:r>
            <a:r>
              <a:rPr dirty="0" sz="2000" spc="50">
                <a:latin typeface="Times New Roman"/>
                <a:cs typeface="Times New Roman"/>
              </a:rPr>
              <a:t>and </a:t>
            </a:r>
            <a:r>
              <a:rPr dirty="0" sz="2000" spc="65">
                <a:latin typeface="Times New Roman"/>
                <a:cs typeface="Times New Roman"/>
              </a:rPr>
              <a:t>Engineering </a:t>
            </a:r>
            <a:r>
              <a:rPr dirty="0" sz="2000" spc="60">
                <a:latin typeface="Times New Roman"/>
                <a:cs typeface="Times New Roman"/>
              </a:rPr>
              <a:t>(IJSCE) </a:t>
            </a:r>
            <a:r>
              <a:rPr dirty="0" sz="2000" spc="55">
                <a:latin typeface="Times New Roman"/>
                <a:cs typeface="Times New Roman"/>
              </a:rPr>
              <a:t>ISSN: </a:t>
            </a:r>
            <a:r>
              <a:rPr dirty="0" sz="2000" spc="65">
                <a:latin typeface="Times New Roman"/>
                <a:cs typeface="Times New Roman"/>
              </a:rPr>
              <a:t>2231-2307, 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Volume-2, Issue-6, January 2019.</a:t>
            </a:r>
            <a:endParaRPr sz="2000">
              <a:latin typeface="Times New Roman"/>
              <a:cs typeface="Times New Roman"/>
            </a:endParaRPr>
          </a:p>
          <a:p>
            <a:pPr algn="just" marL="268605" marR="5080" indent="-255904">
              <a:lnSpc>
                <a:spcPct val="120000"/>
              </a:lnSpc>
              <a:buAutoNum type="arabicPlain" startAt="4"/>
              <a:tabLst>
                <a:tab pos="415290" algn="l"/>
              </a:tabLst>
            </a:pPr>
            <a:r>
              <a:rPr dirty="0" sz="2000" spc="70">
                <a:latin typeface="Times New Roman"/>
                <a:cs typeface="Times New Roman"/>
              </a:rPr>
              <a:t>Wen-Fang </a:t>
            </a:r>
            <a:r>
              <a:rPr dirty="0" sz="2000" spc="55">
                <a:latin typeface="Times New Roman"/>
                <a:cs typeface="Times New Roman"/>
              </a:rPr>
              <a:t>YU, </a:t>
            </a:r>
            <a:r>
              <a:rPr dirty="0" sz="2000" spc="40">
                <a:latin typeface="Times New Roman"/>
                <a:cs typeface="Times New Roman"/>
              </a:rPr>
              <a:t>Na </a:t>
            </a:r>
            <a:r>
              <a:rPr dirty="0" sz="2000" spc="70">
                <a:latin typeface="Times New Roman"/>
                <a:cs typeface="Times New Roman"/>
              </a:rPr>
              <a:t>Wang,“ Research </a:t>
            </a:r>
            <a:r>
              <a:rPr dirty="0" sz="2000" spc="40">
                <a:latin typeface="Times New Roman"/>
                <a:cs typeface="Times New Roman"/>
              </a:rPr>
              <a:t>on </a:t>
            </a:r>
            <a:r>
              <a:rPr dirty="0" sz="2000" spc="65">
                <a:latin typeface="Times New Roman"/>
                <a:cs typeface="Times New Roman"/>
              </a:rPr>
              <a:t>Credit </a:t>
            </a:r>
            <a:r>
              <a:rPr dirty="0" sz="2000" spc="60">
                <a:latin typeface="Times New Roman"/>
                <a:cs typeface="Times New Roman"/>
              </a:rPr>
              <a:t>Card </a:t>
            </a:r>
            <a:r>
              <a:rPr dirty="0" sz="2000" spc="65">
                <a:latin typeface="Times New Roman"/>
                <a:cs typeface="Times New Roman"/>
              </a:rPr>
              <a:t>Fraud </a:t>
            </a:r>
            <a:r>
              <a:rPr dirty="0" sz="2000" spc="75">
                <a:latin typeface="Times New Roman"/>
                <a:cs typeface="Times New Roman"/>
              </a:rPr>
              <a:t>Detection 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 spc="55">
                <a:latin typeface="Times New Roman"/>
                <a:cs typeface="Times New Roman"/>
              </a:rPr>
              <a:t>Model </a:t>
            </a:r>
            <a:r>
              <a:rPr dirty="0" sz="2000" spc="60">
                <a:latin typeface="Times New Roman"/>
                <a:cs typeface="Times New Roman"/>
              </a:rPr>
              <a:t>Based </a:t>
            </a:r>
            <a:r>
              <a:rPr dirty="0" sz="2000" spc="35">
                <a:latin typeface="Times New Roman"/>
                <a:cs typeface="Times New Roman"/>
              </a:rPr>
              <a:t>on </a:t>
            </a:r>
            <a:r>
              <a:rPr dirty="0" sz="2000" spc="60">
                <a:latin typeface="Times New Roman"/>
                <a:cs typeface="Times New Roman"/>
              </a:rPr>
              <a:t>Distance </a:t>
            </a:r>
            <a:r>
              <a:rPr dirty="0" sz="2000" spc="55">
                <a:latin typeface="Times New Roman"/>
                <a:cs typeface="Times New Roman"/>
              </a:rPr>
              <a:t>Sum”, </a:t>
            </a:r>
            <a:r>
              <a:rPr dirty="0" sz="2000" spc="60">
                <a:latin typeface="Times New Roman"/>
                <a:cs typeface="Times New Roman"/>
              </a:rPr>
              <a:t>published </a:t>
            </a:r>
            <a:r>
              <a:rPr dirty="0" sz="2000" spc="35">
                <a:latin typeface="Times New Roman"/>
                <a:cs typeface="Times New Roman"/>
              </a:rPr>
              <a:t>by </a:t>
            </a:r>
            <a:r>
              <a:rPr dirty="0" sz="2000" spc="55">
                <a:latin typeface="Times New Roman"/>
                <a:cs typeface="Times New Roman"/>
              </a:rPr>
              <a:t>IEEE </a:t>
            </a:r>
            <a:r>
              <a:rPr dirty="0" sz="2000" spc="70">
                <a:latin typeface="Times New Roman"/>
                <a:cs typeface="Times New Roman"/>
              </a:rPr>
              <a:t>International </a:t>
            </a:r>
            <a:r>
              <a:rPr dirty="0" sz="2000" spc="60">
                <a:latin typeface="Times New Roman"/>
                <a:cs typeface="Times New Roman"/>
              </a:rPr>
              <a:t>Joint 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Conference</a:t>
            </a:r>
            <a:r>
              <a:rPr dirty="0" sz="2000">
                <a:latin typeface="Times New Roman"/>
                <a:cs typeface="Times New Roman"/>
              </a:rPr>
              <a:t> on</a:t>
            </a:r>
            <a:r>
              <a:rPr dirty="0" sz="2000" spc="-5">
                <a:latin typeface="Times New Roman"/>
                <a:cs typeface="Times New Roman"/>
              </a:rPr>
              <a:t> Artificial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Intelligence, pp.243-256 </a:t>
            </a:r>
            <a:r>
              <a:rPr dirty="0" sz="2000">
                <a:latin typeface="Times New Roman"/>
                <a:cs typeface="Times New Roman"/>
              </a:rPr>
              <a:t>, </a:t>
            </a:r>
            <a:r>
              <a:rPr dirty="0" sz="2000" spc="-5">
                <a:latin typeface="Times New Roman"/>
                <a:cs typeface="Times New Roman"/>
              </a:rPr>
              <a:t>2020.</a:t>
            </a:r>
            <a:endParaRPr sz="2000">
              <a:latin typeface="Times New Roman"/>
              <a:cs typeface="Times New Roman"/>
            </a:endParaRPr>
          </a:p>
          <a:p>
            <a:pPr algn="just" marL="268605" marR="5080" indent="-255904">
              <a:lnSpc>
                <a:spcPct val="120000"/>
              </a:lnSpc>
              <a:buAutoNum type="arabicPlain" startAt="4"/>
              <a:tabLst>
                <a:tab pos="379730" algn="l"/>
              </a:tabLst>
            </a:pPr>
            <a:r>
              <a:rPr dirty="0" sz="2000" spc="10">
                <a:latin typeface="Times New Roman"/>
                <a:cs typeface="Times New Roman"/>
              </a:rPr>
              <a:t>Andreas </a:t>
            </a:r>
            <a:r>
              <a:rPr dirty="0" sz="2000" spc="5">
                <a:latin typeface="Times New Roman"/>
                <a:cs typeface="Times New Roman"/>
              </a:rPr>
              <a:t>L. </a:t>
            </a:r>
            <a:r>
              <a:rPr dirty="0" sz="2000" spc="10">
                <a:latin typeface="Times New Roman"/>
                <a:cs typeface="Times New Roman"/>
              </a:rPr>
              <a:t>Prodromidis and </a:t>
            </a:r>
            <a:r>
              <a:rPr dirty="0" sz="2000" spc="15">
                <a:latin typeface="Times New Roman"/>
                <a:cs typeface="Times New Roman"/>
              </a:rPr>
              <a:t>Salvatore </a:t>
            </a:r>
            <a:r>
              <a:rPr dirty="0" sz="2000" spc="5">
                <a:latin typeface="Times New Roman"/>
                <a:cs typeface="Times New Roman"/>
              </a:rPr>
              <a:t>J. </a:t>
            </a:r>
            <a:r>
              <a:rPr dirty="0" sz="2000" spc="10">
                <a:latin typeface="Times New Roman"/>
                <a:cs typeface="Times New Roman"/>
              </a:rPr>
              <a:t>Stolfo; </a:t>
            </a:r>
            <a:r>
              <a:rPr dirty="0" sz="2000" spc="15">
                <a:latin typeface="Times New Roman"/>
                <a:cs typeface="Times New Roman"/>
              </a:rPr>
              <a:t>"Agent-Based Distributed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30">
                <a:latin typeface="Times New Roman"/>
                <a:cs typeface="Times New Roman"/>
              </a:rPr>
              <a:t>Learning Applied </a:t>
            </a:r>
            <a:r>
              <a:rPr dirty="0" sz="2000" spc="15">
                <a:latin typeface="Times New Roman"/>
                <a:cs typeface="Times New Roman"/>
              </a:rPr>
              <a:t>to </a:t>
            </a:r>
            <a:r>
              <a:rPr dirty="0" sz="2000" spc="30">
                <a:latin typeface="Times New Roman"/>
                <a:cs typeface="Times New Roman"/>
              </a:rPr>
              <a:t>Fraud </a:t>
            </a:r>
            <a:r>
              <a:rPr dirty="0" sz="2000" spc="35">
                <a:latin typeface="Times New Roman"/>
                <a:cs typeface="Times New Roman"/>
              </a:rPr>
              <a:t>Detection"; Department </a:t>
            </a:r>
            <a:r>
              <a:rPr dirty="0" sz="2000" spc="20">
                <a:latin typeface="Times New Roman"/>
                <a:cs typeface="Times New Roman"/>
              </a:rPr>
              <a:t>of </a:t>
            </a:r>
            <a:r>
              <a:rPr dirty="0" sz="2000" spc="35">
                <a:latin typeface="Times New Roman"/>
                <a:cs typeface="Times New Roman"/>
              </a:rPr>
              <a:t>Computer Science- 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Columbia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University, pp.145-167 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5">
                <a:latin typeface="Times New Roman"/>
                <a:cs typeface="Times New Roman"/>
              </a:rPr>
              <a:t> 2021.</a:t>
            </a:r>
            <a:endParaRPr sz="2000">
              <a:latin typeface="Times New Roman"/>
              <a:cs typeface="Times New Roman"/>
            </a:endParaRPr>
          </a:p>
          <a:p>
            <a:pPr algn="just" marL="268605" marR="5080" indent="-255904">
              <a:lnSpc>
                <a:spcPct val="120000"/>
              </a:lnSpc>
              <a:buAutoNum type="arabicPlain" startAt="4"/>
              <a:tabLst>
                <a:tab pos="381635" algn="l"/>
              </a:tabLst>
            </a:pPr>
            <a:r>
              <a:rPr dirty="0" sz="2000" spc="5">
                <a:latin typeface="Times New Roman"/>
                <a:cs typeface="Times New Roman"/>
              </a:rPr>
              <a:t>P. K. </a:t>
            </a:r>
            <a:r>
              <a:rPr dirty="0" sz="2000" spc="15">
                <a:latin typeface="Times New Roman"/>
                <a:cs typeface="Times New Roman"/>
              </a:rPr>
              <a:t>Chan, </a:t>
            </a:r>
            <a:r>
              <a:rPr dirty="0" sz="2000" spc="10">
                <a:latin typeface="Times New Roman"/>
                <a:cs typeface="Times New Roman"/>
              </a:rPr>
              <a:t>W. Fan, </a:t>
            </a:r>
            <a:r>
              <a:rPr dirty="0" sz="2000" spc="5">
                <a:latin typeface="Times New Roman"/>
                <a:cs typeface="Times New Roman"/>
              </a:rPr>
              <a:t>A. L. </a:t>
            </a:r>
            <a:r>
              <a:rPr dirty="0" sz="2000" spc="15">
                <a:latin typeface="Times New Roman"/>
                <a:cs typeface="Times New Roman"/>
              </a:rPr>
              <a:t>Prodromidis, </a:t>
            </a:r>
            <a:r>
              <a:rPr dirty="0" sz="2000" spc="10">
                <a:latin typeface="Times New Roman"/>
                <a:cs typeface="Times New Roman"/>
              </a:rPr>
              <a:t>and </a:t>
            </a:r>
            <a:r>
              <a:rPr dirty="0" sz="2000" spc="5">
                <a:latin typeface="Times New Roman"/>
                <a:cs typeface="Times New Roman"/>
              </a:rPr>
              <a:t>S. J. </a:t>
            </a:r>
            <a:r>
              <a:rPr dirty="0" sz="2000" spc="10">
                <a:latin typeface="Times New Roman"/>
                <a:cs typeface="Times New Roman"/>
              </a:rPr>
              <a:t>Stolfo, </a:t>
            </a:r>
            <a:r>
              <a:rPr dirty="0" sz="2000" spc="15">
                <a:latin typeface="Times New Roman"/>
                <a:cs typeface="Times New Roman"/>
              </a:rPr>
              <a:t>‘‘Distributed </a:t>
            </a:r>
            <a:r>
              <a:rPr dirty="0" sz="2000" spc="10">
                <a:latin typeface="Times New Roman"/>
                <a:cs typeface="Times New Roman"/>
              </a:rPr>
              <a:t>data 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mining </a:t>
            </a:r>
            <a:r>
              <a:rPr dirty="0" sz="2000" spc="5">
                <a:latin typeface="Times New Roman"/>
                <a:cs typeface="Times New Roman"/>
              </a:rPr>
              <a:t>in </a:t>
            </a:r>
            <a:r>
              <a:rPr dirty="0" sz="2000" spc="15">
                <a:latin typeface="Times New Roman"/>
                <a:cs typeface="Times New Roman"/>
              </a:rPr>
              <a:t>credit card fraud </a:t>
            </a:r>
            <a:r>
              <a:rPr dirty="0" sz="2000" spc="20">
                <a:latin typeface="Times New Roman"/>
                <a:cs typeface="Times New Roman"/>
              </a:rPr>
              <a:t>detection,’’ </a:t>
            </a:r>
            <a:r>
              <a:rPr dirty="0" sz="2000" spc="15">
                <a:latin typeface="Times New Roman"/>
                <a:cs typeface="Times New Roman"/>
              </a:rPr>
              <a:t>IEEE Intell. Syst. Appl., pp. 67–74, 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2022.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305" y="305117"/>
            <a:ext cx="21596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References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259" y="881380"/>
            <a:ext cx="8143875" cy="551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0000"/>
              </a:lnSpc>
              <a:spcBef>
                <a:spcPts val="100"/>
              </a:spcBef>
              <a:buAutoNum type="arabicPlain" startAt="8"/>
              <a:tabLst>
                <a:tab pos="382270" algn="l"/>
              </a:tabLst>
            </a:pPr>
            <a:r>
              <a:rPr dirty="0" sz="2000" spc="15">
                <a:latin typeface="Times New Roman"/>
                <a:cs typeface="Times New Roman"/>
              </a:rPr>
              <a:t>Soltani, </a:t>
            </a:r>
            <a:r>
              <a:rPr dirty="0" sz="2000" spc="10">
                <a:latin typeface="Times New Roman"/>
                <a:cs typeface="Times New Roman"/>
              </a:rPr>
              <a:t>N., </a:t>
            </a:r>
            <a:r>
              <a:rPr dirty="0" sz="2000" spc="15">
                <a:latin typeface="Times New Roman"/>
                <a:cs typeface="Times New Roman"/>
              </a:rPr>
              <a:t>Akbari, </a:t>
            </a:r>
            <a:r>
              <a:rPr dirty="0" sz="2000" spc="10">
                <a:latin typeface="Times New Roman"/>
                <a:cs typeface="Times New Roman"/>
              </a:rPr>
              <a:t>M.K., </a:t>
            </a:r>
            <a:r>
              <a:rPr dirty="0" sz="2000" spc="20">
                <a:latin typeface="Times New Roman"/>
                <a:cs typeface="Times New Roman"/>
              </a:rPr>
              <a:t>SargolzaeiJavan, </a:t>
            </a:r>
            <a:r>
              <a:rPr dirty="0" sz="2000" spc="15">
                <a:latin typeface="Times New Roman"/>
                <a:cs typeface="Times New Roman"/>
              </a:rPr>
              <a:t>M., “A new </a:t>
            </a:r>
            <a:r>
              <a:rPr dirty="0" sz="2000" spc="20">
                <a:latin typeface="Times New Roman"/>
                <a:cs typeface="Times New Roman"/>
              </a:rPr>
              <a:t>user-based </a:t>
            </a:r>
            <a:r>
              <a:rPr dirty="0" sz="2000" spc="15">
                <a:latin typeface="Times New Roman"/>
                <a:cs typeface="Times New Roman"/>
              </a:rPr>
              <a:t>model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for </a:t>
            </a:r>
            <a:r>
              <a:rPr dirty="0" sz="2000" spc="25">
                <a:latin typeface="Times New Roman"/>
                <a:cs typeface="Times New Roman"/>
              </a:rPr>
              <a:t>credit card fraud </a:t>
            </a:r>
            <a:r>
              <a:rPr dirty="0" sz="2000" spc="30">
                <a:latin typeface="Times New Roman"/>
                <a:cs typeface="Times New Roman"/>
              </a:rPr>
              <a:t>detection </a:t>
            </a:r>
            <a:r>
              <a:rPr dirty="0" sz="2000" spc="25">
                <a:latin typeface="Times New Roman"/>
                <a:cs typeface="Times New Roman"/>
              </a:rPr>
              <a:t>based </a:t>
            </a:r>
            <a:r>
              <a:rPr dirty="0" sz="2000" spc="15">
                <a:latin typeface="Times New Roman"/>
                <a:cs typeface="Times New Roman"/>
              </a:rPr>
              <a:t>on </a:t>
            </a:r>
            <a:r>
              <a:rPr dirty="0" sz="2000" spc="30">
                <a:latin typeface="Times New Roman"/>
                <a:cs typeface="Times New Roman"/>
              </a:rPr>
              <a:t>artificial immune system,” Artificial 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Intelligence </a:t>
            </a:r>
            <a:r>
              <a:rPr dirty="0" sz="2000" spc="10">
                <a:latin typeface="Times New Roman"/>
                <a:cs typeface="Times New Roman"/>
              </a:rPr>
              <a:t>and Signal </a:t>
            </a:r>
            <a:r>
              <a:rPr dirty="0" sz="2000" spc="20">
                <a:latin typeface="Times New Roman"/>
                <a:cs typeface="Times New Roman"/>
              </a:rPr>
              <a:t>Processing </a:t>
            </a:r>
            <a:r>
              <a:rPr dirty="0" sz="2000" spc="15">
                <a:latin typeface="Times New Roman"/>
                <a:cs typeface="Times New Roman"/>
              </a:rPr>
              <a:t>(AISP),16th </a:t>
            </a:r>
            <a:r>
              <a:rPr dirty="0" sz="2000" spc="10">
                <a:latin typeface="Times New Roman"/>
                <a:cs typeface="Times New Roman"/>
              </a:rPr>
              <a:t>CSI </a:t>
            </a:r>
            <a:r>
              <a:rPr dirty="0" sz="2000" spc="20">
                <a:latin typeface="Times New Roman"/>
                <a:cs typeface="Times New Roman"/>
              </a:rPr>
              <a:t>International </a:t>
            </a:r>
            <a:r>
              <a:rPr dirty="0" sz="2000" spc="15">
                <a:latin typeface="Times New Roman"/>
                <a:cs typeface="Times New Roman"/>
              </a:rPr>
              <a:t>Symposium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on.,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IEEE, pp. 029- 033, 2021.</a:t>
            </a:r>
            <a:endParaRPr sz="2000">
              <a:latin typeface="Times New Roman"/>
              <a:cs typeface="Times New Roman"/>
            </a:endParaRPr>
          </a:p>
          <a:p>
            <a:pPr algn="just" marL="12700" marR="5080" indent="63500">
              <a:lnSpc>
                <a:spcPct val="150000"/>
              </a:lnSpc>
              <a:buAutoNum type="arabicPlain" startAt="8"/>
              <a:tabLst>
                <a:tab pos="473709" algn="l"/>
              </a:tabLst>
            </a:pPr>
            <a:r>
              <a:rPr dirty="0" sz="2000" spc="30">
                <a:latin typeface="Times New Roman"/>
                <a:cs typeface="Times New Roman"/>
              </a:rPr>
              <a:t>S. </a:t>
            </a:r>
            <a:r>
              <a:rPr dirty="0" sz="2000" spc="55">
                <a:latin typeface="Times New Roman"/>
                <a:cs typeface="Times New Roman"/>
              </a:rPr>
              <a:t>Ghosh </a:t>
            </a:r>
            <a:r>
              <a:rPr dirty="0" sz="2000" spc="50">
                <a:latin typeface="Times New Roman"/>
                <a:cs typeface="Times New Roman"/>
              </a:rPr>
              <a:t>and </a:t>
            </a:r>
            <a:r>
              <a:rPr dirty="0" sz="2000" spc="35">
                <a:latin typeface="Times New Roman"/>
                <a:cs typeface="Times New Roman"/>
              </a:rPr>
              <a:t>D. L. </a:t>
            </a:r>
            <a:r>
              <a:rPr dirty="0" sz="2000" spc="60">
                <a:latin typeface="Times New Roman"/>
                <a:cs typeface="Times New Roman"/>
              </a:rPr>
              <a:t>Reilly, “Credit </a:t>
            </a:r>
            <a:r>
              <a:rPr dirty="0" sz="2000" spc="55">
                <a:latin typeface="Times New Roman"/>
                <a:cs typeface="Times New Roman"/>
              </a:rPr>
              <a:t>card fraud </a:t>
            </a:r>
            <a:r>
              <a:rPr dirty="0" sz="2000" spc="65">
                <a:latin typeface="Times New Roman"/>
                <a:cs typeface="Times New Roman"/>
              </a:rPr>
              <a:t>detection </a:t>
            </a:r>
            <a:r>
              <a:rPr dirty="0" sz="2000" spc="55">
                <a:latin typeface="Times New Roman"/>
                <a:cs typeface="Times New Roman"/>
              </a:rPr>
              <a:t>with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65">
                <a:latin typeface="Times New Roman"/>
                <a:cs typeface="Times New Roman"/>
              </a:rPr>
              <a:t>neural 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spc="35">
                <a:latin typeface="Times New Roman"/>
                <a:cs typeface="Times New Roman"/>
              </a:rPr>
              <a:t>network”,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40" i="1">
                <a:latin typeface="Times New Roman"/>
                <a:cs typeface="Times New Roman"/>
              </a:rPr>
              <a:t>Proceedings </a:t>
            </a:r>
            <a:r>
              <a:rPr dirty="0" sz="2000" spc="20" i="1">
                <a:latin typeface="Times New Roman"/>
                <a:cs typeface="Times New Roman"/>
              </a:rPr>
              <a:t>of </a:t>
            </a:r>
            <a:r>
              <a:rPr dirty="0" sz="2000" spc="25" i="1">
                <a:latin typeface="Times New Roman"/>
                <a:cs typeface="Times New Roman"/>
              </a:rPr>
              <a:t>the </a:t>
            </a:r>
            <a:r>
              <a:rPr dirty="0" sz="2000" spc="30" i="1">
                <a:latin typeface="Times New Roman"/>
                <a:cs typeface="Times New Roman"/>
              </a:rPr>
              <a:t>27th </a:t>
            </a:r>
            <a:r>
              <a:rPr dirty="0" sz="2000" spc="35" i="1">
                <a:latin typeface="Times New Roman"/>
                <a:cs typeface="Times New Roman"/>
              </a:rPr>
              <a:t>Annual Conference </a:t>
            </a:r>
            <a:r>
              <a:rPr dirty="0" sz="2000" spc="20" i="1">
                <a:latin typeface="Times New Roman"/>
                <a:cs typeface="Times New Roman"/>
              </a:rPr>
              <a:t>on</a:t>
            </a:r>
            <a:r>
              <a:rPr dirty="0" sz="2000" spc="25" i="1">
                <a:latin typeface="Times New Roman"/>
                <a:cs typeface="Times New Roman"/>
              </a:rPr>
              <a:t> </a:t>
            </a:r>
            <a:r>
              <a:rPr dirty="0" sz="2000" spc="35" i="1">
                <a:latin typeface="Times New Roman"/>
                <a:cs typeface="Times New Roman"/>
              </a:rPr>
              <a:t>System Science, </a:t>
            </a:r>
            <a:r>
              <a:rPr dirty="0" sz="2000" spc="40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Volume 3: </a:t>
            </a:r>
            <a:r>
              <a:rPr dirty="0" sz="2000" spc="-5">
                <a:latin typeface="Times New Roman"/>
                <a:cs typeface="Times New Roman"/>
              </a:rPr>
              <a:t>Information Systems: DSS/ Knowledge </a:t>
            </a:r>
            <a:r>
              <a:rPr dirty="0" sz="2000">
                <a:latin typeface="Times New Roman"/>
                <a:cs typeface="Times New Roman"/>
              </a:rPr>
              <a:t>Based </a:t>
            </a:r>
            <a:r>
              <a:rPr dirty="0" sz="2000" spc="-5">
                <a:latin typeface="Times New Roman"/>
                <a:cs typeface="Times New Roman"/>
              </a:rPr>
              <a:t>Systems, pp.621-630,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2021.</a:t>
            </a:r>
            <a:endParaRPr sz="20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50000"/>
              </a:lnSpc>
              <a:buAutoNum type="arabicPlain" startAt="8"/>
              <a:tabLst>
                <a:tab pos="530860" algn="l"/>
              </a:tabLst>
            </a:pPr>
            <a:r>
              <a:rPr dirty="0" sz="2000" spc="40">
                <a:latin typeface="Times New Roman"/>
                <a:cs typeface="Times New Roman"/>
              </a:rPr>
              <a:t>Masoumeh Zareapoor, seeja.K.R, M.Afshar.Alam, “Analysis </a:t>
            </a:r>
            <a:r>
              <a:rPr dirty="0" sz="2000" spc="20">
                <a:latin typeface="Times New Roman"/>
                <a:cs typeface="Times New Roman"/>
              </a:rPr>
              <a:t>of </a:t>
            </a:r>
            <a:r>
              <a:rPr dirty="0" sz="2000" spc="40">
                <a:latin typeface="Times New Roman"/>
                <a:cs typeface="Times New Roman"/>
              </a:rPr>
              <a:t>Credit 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85">
                <a:latin typeface="Times New Roman"/>
                <a:cs typeface="Times New Roman"/>
              </a:rPr>
              <a:t>Card </a:t>
            </a:r>
            <a:r>
              <a:rPr dirty="0" sz="2000" spc="90">
                <a:latin typeface="Times New Roman"/>
                <a:cs typeface="Times New Roman"/>
              </a:rPr>
              <a:t>Fraud </a:t>
            </a:r>
            <a:r>
              <a:rPr dirty="0" sz="2000" spc="105">
                <a:latin typeface="Times New Roman"/>
                <a:cs typeface="Times New Roman"/>
              </a:rPr>
              <a:t>Detection </a:t>
            </a:r>
            <a:r>
              <a:rPr dirty="0" sz="2000" spc="110">
                <a:latin typeface="Times New Roman"/>
                <a:cs typeface="Times New Roman"/>
              </a:rPr>
              <a:t>Techniques: </a:t>
            </a:r>
            <a:r>
              <a:rPr dirty="0" sz="2000" spc="100">
                <a:latin typeface="Times New Roman"/>
                <a:cs typeface="Times New Roman"/>
              </a:rPr>
              <a:t>based </a:t>
            </a:r>
            <a:r>
              <a:rPr dirty="0" sz="2000" spc="60">
                <a:latin typeface="Times New Roman"/>
                <a:cs typeface="Times New Roman"/>
              </a:rPr>
              <a:t>on </a:t>
            </a:r>
            <a:r>
              <a:rPr dirty="0" sz="2000" spc="105">
                <a:latin typeface="Times New Roman"/>
                <a:cs typeface="Times New Roman"/>
              </a:rPr>
              <a:t>Certain </a:t>
            </a:r>
            <a:r>
              <a:rPr dirty="0" sz="2000" spc="100">
                <a:latin typeface="Times New Roman"/>
                <a:cs typeface="Times New Roman"/>
              </a:rPr>
              <a:t>Design </a:t>
            </a:r>
            <a:r>
              <a:rPr dirty="0" sz="2000" spc="110">
                <a:latin typeface="Times New Roman"/>
                <a:cs typeface="Times New Roman"/>
              </a:rPr>
              <a:t>Criteria”, </a:t>
            </a:r>
            <a:r>
              <a:rPr dirty="0" sz="2000" spc="11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International Journal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5">
                <a:latin typeface="Times New Roman"/>
                <a:cs typeface="Times New Roman"/>
              </a:rPr>
              <a:t>Computer </a:t>
            </a:r>
            <a:r>
              <a:rPr dirty="0" sz="2000" spc="10">
                <a:latin typeface="Times New Roman"/>
                <a:cs typeface="Times New Roman"/>
              </a:rPr>
              <a:t>Applications </a:t>
            </a:r>
            <a:r>
              <a:rPr dirty="0" sz="2000">
                <a:latin typeface="Times New Roman"/>
                <a:cs typeface="Times New Roman"/>
              </a:rPr>
              <a:t>, </a:t>
            </a:r>
            <a:r>
              <a:rPr dirty="0" sz="2000" spc="5">
                <a:latin typeface="Times New Roman"/>
                <a:cs typeface="Times New Roman"/>
              </a:rPr>
              <a:t>pp. 975 </a:t>
            </a:r>
            <a:r>
              <a:rPr dirty="0" sz="2000">
                <a:latin typeface="Times New Roman"/>
                <a:cs typeface="Times New Roman"/>
              </a:rPr>
              <a:t>– </a:t>
            </a:r>
            <a:r>
              <a:rPr dirty="0" sz="2000" spc="10">
                <a:latin typeface="Times New Roman"/>
                <a:cs typeface="Times New Roman"/>
              </a:rPr>
              <a:t>8887 </a:t>
            </a:r>
            <a:r>
              <a:rPr dirty="0" sz="2000">
                <a:latin typeface="Times New Roman"/>
                <a:cs typeface="Times New Roman"/>
              </a:rPr>
              <a:t>, </a:t>
            </a:r>
            <a:r>
              <a:rPr dirty="0" sz="2000" spc="10">
                <a:latin typeface="Times New Roman"/>
                <a:cs typeface="Times New Roman"/>
              </a:rPr>
              <a:t>Volume </a:t>
            </a:r>
            <a:r>
              <a:rPr dirty="0" sz="2000" spc="5">
                <a:latin typeface="Times New Roman"/>
                <a:cs typeface="Times New Roman"/>
              </a:rPr>
              <a:t>52–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No.3,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2021.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305" y="289242"/>
            <a:ext cx="21596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References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2587" y="3093846"/>
            <a:ext cx="28073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>
                <a:solidFill>
                  <a:srgbClr val="006FC0"/>
                </a:solidFill>
              </a:rPr>
              <a:t>TH</a:t>
            </a:r>
            <a:r>
              <a:rPr dirty="0" spc="-10">
                <a:solidFill>
                  <a:srgbClr val="006FC0"/>
                </a:solidFill>
              </a:rPr>
              <a:t>AN</a:t>
            </a:r>
            <a:r>
              <a:rPr dirty="0">
                <a:solidFill>
                  <a:srgbClr val="006FC0"/>
                </a:solidFill>
              </a:rPr>
              <a:t>K</a:t>
            </a:r>
            <a:r>
              <a:rPr dirty="0" spc="-150">
                <a:solidFill>
                  <a:srgbClr val="006FC0"/>
                </a:solidFill>
              </a:rPr>
              <a:t> </a:t>
            </a:r>
            <a:r>
              <a:rPr dirty="0" spc="-5">
                <a:solidFill>
                  <a:srgbClr val="006FC0"/>
                </a:solidFill>
              </a:rPr>
              <a:t>Y</a:t>
            </a:r>
            <a:r>
              <a:rPr dirty="0" spc="-10">
                <a:solidFill>
                  <a:srgbClr val="006FC0"/>
                </a:solidFill>
              </a:rPr>
              <a:t>O</a:t>
            </a:r>
            <a:r>
              <a:rPr dirty="0">
                <a:solidFill>
                  <a:srgbClr val="006FC0"/>
                </a:solidFill>
              </a:rPr>
              <a:t>U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7103" y="3196208"/>
            <a:ext cx="490346" cy="4693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06485" y="6559067"/>
            <a:ext cx="328295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Lucida Sans Unicode"/>
                <a:cs typeface="Lucida Sans Unicode"/>
              </a:rPr>
              <a:t>2</a:t>
            </a:r>
            <a:r>
              <a:rPr dirty="0" sz="1000" spc="-35">
                <a:latin typeface="Lucida Sans Unicode"/>
                <a:cs typeface="Lucida Sans Unicode"/>
              </a:rPr>
              <a:t>/</a:t>
            </a:r>
            <a:r>
              <a:rPr dirty="0" sz="1000" spc="-605">
                <a:latin typeface="Lucida Sans Unicode"/>
                <a:cs typeface="Lucida Sans Unicode"/>
              </a:rPr>
              <a:t>2</a:t>
            </a:r>
            <a:r>
              <a:rPr dirty="0" sz="1000" spc="-40">
                <a:latin typeface="Lucida Sans Unicode"/>
                <a:cs typeface="Lucida Sans Unicode"/>
              </a:rPr>
              <a:t>4</a:t>
            </a:r>
            <a:r>
              <a:rPr dirty="0" sz="1000" spc="-5">
                <a:latin typeface="Lucida Sans Unicode"/>
                <a:cs typeface="Lucida Sans Unicode"/>
              </a:rPr>
              <a:t>0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704" y="1094739"/>
            <a:ext cx="8531860" cy="43503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Objectives</a:t>
            </a:r>
            <a:endParaRPr sz="2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50000"/>
              </a:lnSpc>
              <a:spcBef>
                <a:spcPts val="459"/>
              </a:spcBef>
              <a:buSzPct val="75000"/>
              <a:buFont typeface="Arial MT"/>
              <a:buChar char="•"/>
              <a:tabLst>
                <a:tab pos="469900" algn="l"/>
              </a:tabLst>
            </a:pPr>
            <a:r>
              <a:rPr dirty="0" sz="2800" spc="125">
                <a:latin typeface="Times New Roman"/>
                <a:cs typeface="Times New Roman"/>
              </a:rPr>
              <a:t>Design </a:t>
            </a:r>
            <a:r>
              <a:rPr dirty="0" sz="2800" spc="100">
                <a:latin typeface="Times New Roman"/>
                <a:cs typeface="Times New Roman"/>
              </a:rPr>
              <a:t>and </a:t>
            </a:r>
            <a:r>
              <a:rPr dirty="0" sz="2800" spc="135">
                <a:latin typeface="Times New Roman"/>
                <a:cs typeface="Times New Roman"/>
              </a:rPr>
              <a:t>implement </a:t>
            </a:r>
            <a:r>
              <a:rPr dirty="0" sz="2800" spc="100">
                <a:latin typeface="Times New Roman"/>
                <a:cs typeface="Times New Roman"/>
              </a:rPr>
              <a:t>the </a:t>
            </a:r>
            <a:r>
              <a:rPr dirty="0" sz="2800" spc="135">
                <a:latin typeface="Times New Roman"/>
                <a:cs typeface="Times New Roman"/>
              </a:rPr>
              <a:t>technique </a:t>
            </a:r>
            <a:r>
              <a:rPr dirty="0" sz="2800" spc="100">
                <a:latin typeface="Times New Roman"/>
                <a:cs typeface="Times New Roman"/>
              </a:rPr>
              <a:t>for </a:t>
            </a:r>
            <a:r>
              <a:rPr dirty="0" sz="2800" spc="140">
                <a:latin typeface="Times New Roman"/>
                <a:cs typeface="Times New Roman"/>
              </a:rPr>
              <a:t>detecting </a:t>
            </a:r>
            <a:r>
              <a:rPr dirty="0" sz="2800" spc="145">
                <a:latin typeface="Times New Roman"/>
                <a:cs typeface="Times New Roman"/>
              </a:rPr>
              <a:t> </a:t>
            </a:r>
            <a:r>
              <a:rPr dirty="0" sz="2800" spc="110">
                <a:latin typeface="Times New Roman"/>
                <a:cs typeface="Times New Roman"/>
              </a:rPr>
              <a:t>anomalies </a:t>
            </a:r>
            <a:r>
              <a:rPr dirty="0" sz="2800" spc="60">
                <a:latin typeface="Times New Roman"/>
                <a:cs typeface="Times New Roman"/>
              </a:rPr>
              <a:t>in </a:t>
            </a:r>
            <a:r>
              <a:rPr dirty="0" sz="2800" spc="80">
                <a:latin typeface="Times New Roman"/>
                <a:cs typeface="Times New Roman"/>
              </a:rPr>
              <a:t>the </a:t>
            </a:r>
            <a:r>
              <a:rPr dirty="0" sz="2800" spc="105">
                <a:latin typeface="Times New Roman"/>
                <a:cs typeface="Times New Roman"/>
              </a:rPr>
              <a:t>credit </a:t>
            </a:r>
            <a:r>
              <a:rPr dirty="0" sz="2800" spc="95">
                <a:latin typeface="Times New Roman"/>
                <a:cs typeface="Times New Roman"/>
              </a:rPr>
              <a:t>card </a:t>
            </a:r>
            <a:r>
              <a:rPr dirty="0" sz="2800" spc="110">
                <a:latin typeface="Times New Roman"/>
                <a:cs typeface="Times New Roman"/>
              </a:rPr>
              <a:t>system </a:t>
            </a:r>
            <a:r>
              <a:rPr dirty="0" sz="2800" spc="105">
                <a:latin typeface="Times New Roman"/>
                <a:cs typeface="Times New Roman"/>
              </a:rPr>
              <a:t>using </a:t>
            </a:r>
            <a:r>
              <a:rPr dirty="0" sz="2800" spc="85">
                <a:latin typeface="Times New Roman"/>
                <a:cs typeface="Times New Roman"/>
              </a:rPr>
              <a:t>the </a:t>
            </a:r>
            <a:r>
              <a:rPr dirty="0" sz="2800" spc="114">
                <a:latin typeface="Times New Roman"/>
                <a:cs typeface="Times New Roman"/>
              </a:rPr>
              <a:t>existing </a:t>
            </a:r>
            <a:r>
              <a:rPr dirty="0" sz="2800" spc="1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algorithms.</a:t>
            </a:r>
            <a:endParaRPr sz="2800">
              <a:latin typeface="Times New Roman"/>
              <a:cs typeface="Times New Roman"/>
            </a:endParaRPr>
          </a:p>
          <a:p>
            <a:pPr algn="just" marL="227329" indent="-215265">
              <a:lnSpc>
                <a:spcPct val="100000"/>
              </a:lnSpc>
              <a:spcBef>
                <a:spcPts val="1680"/>
              </a:spcBef>
              <a:buSzPct val="96428"/>
              <a:buFont typeface="Arial MT"/>
              <a:buChar char="○"/>
              <a:tabLst>
                <a:tab pos="227965" algn="l"/>
              </a:tabLst>
            </a:pPr>
            <a:r>
              <a:rPr dirty="0" sz="2800" spc="-5">
                <a:latin typeface="Times New Roman"/>
                <a:cs typeface="Times New Roman"/>
              </a:rPr>
              <a:t>Customizing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existing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bank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authentication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system.</a:t>
            </a:r>
            <a:endParaRPr sz="2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50000"/>
              </a:lnSpc>
              <a:buSzPct val="96428"/>
              <a:buFont typeface="Arial MT"/>
              <a:buChar char="○"/>
              <a:tabLst>
                <a:tab pos="227965" algn="l"/>
              </a:tabLst>
            </a:pPr>
            <a:r>
              <a:rPr dirty="0" sz="2800" spc="180">
                <a:latin typeface="Times New Roman"/>
                <a:cs typeface="Times New Roman"/>
              </a:rPr>
              <a:t>Implement </a:t>
            </a:r>
            <a:r>
              <a:rPr dirty="0" sz="2800" spc="135">
                <a:latin typeface="Times New Roman"/>
                <a:cs typeface="Times New Roman"/>
              </a:rPr>
              <a:t>the </a:t>
            </a:r>
            <a:r>
              <a:rPr dirty="0" sz="2800" spc="175">
                <a:latin typeface="Times New Roman"/>
                <a:cs typeface="Times New Roman"/>
              </a:rPr>
              <a:t>message </a:t>
            </a:r>
            <a:r>
              <a:rPr dirty="0" sz="2800" spc="195">
                <a:latin typeface="Times New Roman"/>
                <a:cs typeface="Times New Roman"/>
              </a:rPr>
              <a:t>authentication </a:t>
            </a:r>
            <a:r>
              <a:rPr dirty="0" sz="2800" spc="175">
                <a:latin typeface="Times New Roman"/>
                <a:cs typeface="Times New Roman"/>
              </a:rPr>
              <a:t>system </a:t>
            </a:r>
            <a:r>
              <a:rPr dirty="0" sz="2800" spc="135">
                <a:latin typeface="Times New Roman"/>
                <a:cs typeface="Times New Roman"/>
              </a:rPr>
              <a:t>for 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successful transaction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user.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305" y="269722"/>
            <a:ext cx="25152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692022"/>
            <a:ext cx="8255000" cy="5214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0000"/>
              </a:lnSpc>
              <a:spcBef>
                <a:spcPts val="100"/>
              </a:spcBef>
              <a:buSzPct val="96428"/>
              <a:buFont typeface="Arial MT"/>
              <a:buChar char="○"/>
              <a:tabLst>
                <a:tab pos="227965" algn="l"/>
              </a:tabLst>
            </a:pPr>
            <a:r>
              <a:rPr dirty="0" sz="2800" spc="-5">
                <a:latin typeface="Times New Roman"/>
                <a:cs typeface="Times New Roman"/>
              </a:rPr>
              <a:t>Ability to identify new customer behaviour patterns and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20">
                <a:latin typeface="Times New Roman"/>
                <a:cs typeface="Times New Roman"/>
              </a:rPr>
              <a:t>adapt </a:t>
            </a:r>
            <a:r>
              <a:rPr dirty="0" sz="2800" spc="10">
                <a:latin typeface="Times New Roman"/>
                <a:cs typeface="Times New Roman"/>
              </a:rPr>
              <a:t>to </a:t>
            </a:r>
            <a:r>
              <a:rPr dirty="0" sz="2800" spc="20">
                <a:latin typeface="Times New Roman"/>
                <a:cs typeface="Times New Roman"/>
              </a:rPr>
              <a:t>changes. Unlike </a:t>
            </a:r>
            <a:r>
              <a:rPr dirty="0" sz="2800" spc="25">
                <a:latin typeface="Times New Roman"/>
                <a:cs typeface="Times New Roman"/>
              </a:rPr>
              <a:t>rule-based systems, algorithms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are to be aligned with a constantly changing environment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 financial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conditions</a:t>
            </a:r>
            <a:endParaRPr sz="280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  <a:spcBef>
                <a:spcPts val="1019"/>
              </a:spcBef>
            </a:pPr>
            <a:r>
              <a:rPr dirty="0" sz="2800" spc="-5" b="1">
                <a:latin typeface="Times New Roman"/>
                <a:cs typeface="Times New Roman"/>
              </a:rPr>
              <a:t>Purpose</a:t>
            </a:r>
            <a:endParaRPr sz="2800">
              <a:latin typeface="Times New Roman"/>
              <a:cs typeface="Times New Roman"/>
            </a:endParaRPr>
          </a:p>
          <a:p>
            <a:pPr marL="400685" marR="5080" indent="-342900">
              <a:lnSpc>
                <a:spcPct val="150000"/>
              </a:lnSpc>
              <a:spcBef>
                <a:spcPts val="459"/>
              </a:spcBef>
              <a:buSzPct val="57142"/>
              <a:buFont typeface="Arial MT"/>
              <a:buChar char="•"/>
              <a:tabLst>
                <a:tab pos="400685" algn="l"/>
                <a:tab pos="401320" algn="l"/>
              </a:tabLst>
            </a:pPr>
            <a:r>
              <a:rPr dirty="0" sz="2800" spc="80">
                <a:latin typeface="Times New Roman"/>
                <a:cs typeface="Times New Roman"/>
              </a:rPr>
              <a:t>Fraud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 spc="90">
                <a:latin typeface="Times New Roman"/>
                <a:cs typeface="Times New Roman"/>
              </a:rPr>
              <a:t>detection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 spc="80">
                <a:latin typeface="Times New Roman"/>
                <a:cs typeface="Times New Roman"/>
              </a:rPr>
              <a:t>costs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 spc="75">
                <a:latin typeface="Times New Roman"/>
                <a:cs typeface="Times New Roman"/>
              </a:rPr>
              <a:t>huge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 spc="80">
                <a:latin typeface="Times New Roman"/>
                <a:cs typeface="Times New Roman"/>
              </a:rPr>
              <a:t>money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 spc="75">
                <a:latin typeface="Times New Roman"/>
                <a:cs typeface="Times New Roman"/>
              </a:rPr>
              <a:t>loss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 spc="50">
                <a:latin typeface="Times New Roman"/>
                <a:cs typeface="Times New Roman"/>
              </a:rPr>
              <a:t>to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 spc="90">
                <a:latin typeface="Times New Roman"/>
                <a:cs typeface="Times New Roman"/>
              </a:rPr>
              <a:t>different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financial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companies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consumers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it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have</a:t>
            </a:r>
            <a:endParaRPr sz="280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  <a:spcBef>
                <a:spcPts val="2420"/>
              </a:spcBef>
            </a:pP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27961" y="6544056"/>
            <a:ext cx="156210" cy="21971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z="1000" spc="-5">
                <a:latin typeface="Lucida Sans Unicode"/>
                <a:cs typeface="Lucida Sans Unicode"/>
              </a:rPr>
              <a:t>8</a:t>
            </a:fld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219" y="616077"/>
            <a:ext cx="8209280" cy="4599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02284" marR="115570" indent="42545">
              <a:lnSpc>
                <a:spcPct val="150000"/>
              </a:lnSpc>
              <a:spcBef>
                <a:spcPts val="100"/>
              </a:spcBef>
            </a:pPr>
            <a:r>
              <a:rPr dirty="0" sz="2800" spc="-5">
                <a:latin typeface="Times New Roman"/>
                <a:cs typeface="Times New Roman"/>
              </a:rPr>
              <a:t>become essential for banks and financial institutions,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 minimize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their losses.</a:t>
            </a:r>
            <a:endParaRPr sz="2800">
              <a:latin typeface="Times New Roman"/>
              <a:cs typeface="Times New Roman"/>
            </a:endParaRPr>
          </a:p>
          <a:p>
            <a:pPr algn="just" marL="469265" marR="5080" indent="-457200">
              <a:lnSpc>
                <a:spcPct val="150000"/>
              </a:lnSpc>
              <a:spcBef>
                <a:spcPts val="740"/>
              </a:spcBef>
              <a:buSzPct val="57142"/>
              <a:buFont typeface="Arial MT"/>
              <a:buChar char="•"/>
              <a:tabLst>
                <a:tab pos="469900" algn="l"/>
              </a:tabLst>
            </a:pPr>
            <a:r>
              <a:rPr dirty="0" sz="2800" spc="-5">
                <a:latin typeface="Times New Roman"/>
                <a:cs typeface="Times New Roman"/>
              </a:rPr>
              <a:t>With digital crime and online fraud of all kinds on the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rise, its more </a:t>
            </a:r>
            <a:r>
              <a:rPr dirty="0" sz="2800" spc="15">
                <a:latin typeface="Times New Roman"/>
                <a:cs typeface="Times New Roman"/>
              </a:rPr>
              <a:t>important </a:t>
            </a:r>
            <a:r>
              <a:rPr dirty="0" sz="2800" spc="10">
                <a:latin typeface="Times New Roman"/>
                <a:cs typeface="Times New Roman"/>
              </a:rPr>
              <a:t>than ever </a:t>
            </a:r>
            <a:r>
              <a:rPr dirty="0" sz="2800" spc="5">
                <a:latin typeface="Times New Roman"/>
                <a:cs typeface="Times New Roman"/>
              </a:rPr>
              <a:t>for </a:t>
            </a:r>
            <a:r>
              <a:rPr dirty="0" sz="2800" spc="15">
                <a:latin typeface="Times New Roman"/>
                <a:cs typeface="Times New Roman"/>
              </a:rPr>
              <a:t>organizations </a:t>
            </a:r>
            <a:r>
              <a:rPr dirty="0" sz="2800" spc="5">
                <a:latin typeface="Times New Roman"/>
                <a:cs typeface="Times New Roman"/>
              </a:rPr>
              <a:t>to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80">
                <a:latin typeface="Times New Roman"/>
                <a:cs typeface="Times New Roman"/>
              </a:rPr>
              <a:t>take firm </a:t>
            </a:r>
            <a:r>
              <a:rPr dirty="0" sz="2800" spc="70">
                <a:latin typeface="Times New Roman"/>
                <a:cs typeface="Times New Roman"/>
              </a:rPr>
              <a:t>and </a:t>
            </a:r>
            <a:r>
              <a:rPr dirty="0" sz="2800" spc="90">
                <a:latin typeface="Times New Roman"/>
                <a:cs typeface="Times New Roman"/>
              </a:rPr>
              <a:t>clear steps </a:t>
            </a:r>
            <a:r>
              <a:rPr dirty="0" sz="2800" spc="55">
                <a:latin typeface="Times New Roman"/>
                <a:cs typeface="Times New Roman"/>
              </a:rPr>
              <a:t>to </a:t>
            </a:r>
            <a:r>
              <a:rPr dirty="0" sz="2800" spc="95">
                <a:latin typeface="Times New Roman"/>
                <a:cs typeface="Times New Roman"/>
              </a:rPr>
              <a:t>prevent </a:t>
            </a:r>
            <a:r>
              <a:rPr dirty="0" sz="2800" spc="100">
                <a:latin typeface="Times New Roman"/>
                <a:cs typeface="Times New Roman"/>
              </a:rPr>
              <a:t>payment </a:t>
            </a:r>
            <a:r>
              <a:rPr dirty="0" sz="2800" spc="85">
                <a:latin typeface="Times New Roman"/>
                <a:cs typeface="Times New Roman"/>
              </a:rPr>
              <a:t>card </a:t>
            </a:r>
            <a:r>
              <a:rPr dirty="0" sz="2800" spc="90">
                <a:latin typeface="Times New Roman"/>
                <a:cs typeface="Times New Roman"/>
              </a:rPr>
              <a:t> </a:t>
            </a:r>
            <a:r>
              <a:rPr dirty="0" sz="2800" spc="155">
                <a:latin typeface="Times New Roman"/>
                <a:cs typeface="Times New Roman"/>
              </a:rPr>
              <a:t>fraud </a:t>
            </a:r>
            <a:r>
              <a:rPr dirty="0" sz="2800" spc="165">
                <a:latin typeface="Times New Roman"/>
                <a:cs typeface="Times New Roman"/>
              </a:rPr>
              <a:t>through </a:t>
            </a:r>
            <a:r>
              <a:rPr dirty="0" sz="2800" spc="170">
                <a:latin typeface="Times New Roman"/>
                <a:cs typeface="Times New Roman"/>
              </a:rPr>
              <a:t>advanced </a:t>
            </a:r>
            <a:r>
              <a:rPr dirty="0" sz="2800" spc="175">
                <a:latin typeface="Times New Roman"/>
                <a:cs typeface="Times New Roman"/>
              </a:rPr>
              <a:t>technology </a:t>
            </a:r>
            <a:r>
              <a:rPr dirty="0" sz="2800" spc="130">
                <a:latin typeface="Times New Roman"/>
                <a:cs typeface="Times New Roman"/>
              </a:rPr>
              <a:t>and </a:t>
            </a:r>
            <a:r>
              <a:rPr dirty="0" sz="2800" spc="165">
                <a:latin typeface="Times New Roman"/>
                <a:cs typeface="Times New Roman"/>
              </a:rPr>
              <a:t>strong </a:t>
            </a:r>
            <a:r>
              <a:rPr dirty="0" sz="2800" spc="17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security measures.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27961" y="6544056"/>
            <a:ext cx="156210" cy="21971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z="1000" spc="-5">
                <a:latin typeface="Lucida Sans Unicode"/>
                <a:cs typeface="Lucida Sans Unicode"/>
              </a:rPr>
              <a:t>8</a:t>
            </a:fld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4947" y="282384"/>
            <a:ext cx="35128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>
                <a:solidFill>
                  <a:srgbClr val="006FC0"/>
                </a:solidFill>
              </a:rPr>
              <a:t>Literature</a:t>
            </a:r>
            <a:r>
              <a:rPr dirty="0" spc="-145">
                <a:solidFill>
                  <a:srgbClr val="006FC0"/>
                </a:solidFill>
              </a:rPr>
              <a:t> </a:t>
            </a:r>
            <a:r>
              <a:rPr dirty="0" spc="-10">
                <a:solidFill>
                  <a:srgbClr val="006FC0"/>
                </a:solidFill>
              </a:rPr>
              <a:t>Survey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27961" y="6544056"/>
            <a:ext cx="156210" cy="21971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z="1000" spc="-5">
                <a:latin typeface="Lucida Sans Unicode"/>
                <a:cs typeface="Lucida Sans Unicode"/>
              </a:rPr>
              <a:t>8</a:t>
            </a:fld>
            <a:endParaRPr sz="1000">
              <a:latin typeface="Lucida Sans Unicode"/>
              <a:cs typeface="Lucida Sans Unicode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4040" y="985710"/>
          <a:ext cx="8665210" cy="5421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760"/>
                <a:gridCol w="2064385"/>
                <a:gridCol w="1778635"/>
                <a:gridCol w="2385694"/>
                <a:gridCol w="1802129"/>
              </a:tblGrid>
              <a:tr h="1163954"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SL.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126364" indent="23558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Author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ea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ublish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478155" marR="811530" indent="-1524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OSE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 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373380" marR="241935" indent="-17907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DR</a:t>
                      </a:r>
                      <a:r>
                        <a:rPr dirty="0" sz="1800" spc="-2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ACK 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LIMITATI 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ONS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</a:tr>
              <a:tr h="394146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 marR="20701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“Credit</a:t>
                      </a:r>
                      <a:r>
                        <a:rPr dirty="0" sz="18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Card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Fraud </a:t>
                      </a:r>
                      <a:r>
                        <a:rPr dirty="0" sz="1800" spc="-43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Detection Using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AdaBoost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Majority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Voting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”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4455" marR="4826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Kuldeep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Randhawa, Chu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Kiong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Loo, 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Manjeevan</a:t>
                      </a:r>
                      <a:r>
                        <a:rPr dirty="0" sz="18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Seera, </a:t>
                      </a:r>
                      <a:r>
                        <a:rPr dirty="0" sz="1800" spc="-43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Chee Peng Lim,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Asoke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K.Nandi 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5" b="1">
                          <a:latin typeface="Times New Roman"/>
                          <a:cs typeface="Times New Roman"/>
                        </a:rPr>
                        <a:t>Year</a:t>
                      </a:r>
                      <a:r>
                        <a:rPr dirty="0" sz="1800" spc="-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2019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 marR="3295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paper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proposes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single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hybrid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machine learning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algorithms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financial applications </a:t>
                      </a:r>
                      <a:r>
                        <a:rPr dirty="0" sz="1800" spc="-43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using AdaBoost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Majority</a:t>
                      </a:r>
                      <a:r>
                        <a:rPr dirty="0" sz="18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Voting.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800" spc="-43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AdaBoost algorithm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needs a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quality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dataset. Noisy data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and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outliers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have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be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avoided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before 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adopting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an 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AdaBoost</a:t>
                      </a:r>
                      <a:r>
                        <a:rPr dirty="0" sz="18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algorithm.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6672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NA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</a:tr>
              <a:tr h="3066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90283" y="837869"/>
          <a:ext cx="8157209" cy="482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440"/>
                <a:gridCol w="1740535"/>
                <a:gridCol w="1673860"/>
                <a:gridCol w="1958975"/>
                <a:gridCol w="2296794"/>
              </a:tblGrid>
              <a:tr h="838200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Sl.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Author</a:t>
                      </a:r>
                      <a:r>
                        <a:rPr dirty="0" sz="1800" spc="-9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800" spc="-1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4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Year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Published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PROPOSED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DR</a:t>
                      </a:r>
                      <a:r>
                        <a:rPr dirty="0" sz="1800" spc="-2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ACK</a:t>
                      </a:r>
                      <a:r>
                        <a:rPr dirty="0" sz="1800" spc="-10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8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LIMITATIONS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</a:tr>
              <a:tr h="397827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79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7843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500" spc="-5">
                          <a:latin typeface="Times New Roman"/>
                          <a:cs typeface="Times New Roman"/>
                        </a:rPr>
                        <a:t>“Credit</a:t>
                      </a:r>
                      <a:r>
                        <a:rPr dirty="0" sz="15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Card</a:t>
                      </a:r>
                      <a:r>
                        <a:rPr dirty="0" sz="15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Fraud </a:t>
                      </a:r>
                      <a:r>
                        <a:rPr dirty="0" sz="1500" spc="-3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Detection using 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Machine Learning 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Algorithms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500">
                          <a:latin typeface="Times New Roman"/>
                          <a:cs typeface="Times New Roman"/>
                        </a:rPr>
                        <a:t>”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4160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500" spc="-5">
                          <a:latin typeface="Times New Roman"/>
                          <a:cs typeface="Times New Roman"/>
                        </a:rPr>
                        <a:t>Vaishnavi Nath 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Dornadula,</a:t>
                      </a:r>
                      <a:r>
                        <a:rPr dirty="0" sz="15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Geetha </a:t>
                      </a:r>
                      <a:r>
                        <a:rPr dirty="0" sz="1500" spc="-3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8034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500" spc="-25" b="1">
                          <a:latin typeface="Times New Roman"/>
                          <a:cs typeface="Times New Roman"/>
                        </a:rPr>
                        <a:t>Year:2019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9969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500" spc="-5">
                          <a:latin typeface="Times New Roman"/>
                          <a:cs typeface="Times New Roman"/>
                        </a:rPr>
                        <a:t>Customers</a:t>
                      </a:r>
                      <a:r>
                        <a:rPr dirty="0" sz="15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dirty="0" sz="15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grouped </a:t>
                      </a:r>
                      <a:r>
                        <a:rPr dirty="0" sz="1500" spc="-3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(low ,medium, 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high)based 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their 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transactions and 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behavioral</a:t>
                      </a:r>
                      <a:r>
                        <a:rPr dirty="0" sz="15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patterns.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85725" marR="9525">
                        <a:lnSpc>
                          <a:spcPct val="100000"/>
                        </a:lnSpc>
                      </a:pPr>
                      <a:r>
                        <a:rPr dirty="0" sz="1500" spc="-5">
                          <a:latin typeface="Times New Roman"/>
                          <a:cs typeface="Times New Roman"/>
                        </a:rPr>
                        <a:t>Then</a:t>
                      </a:r>
                      <a:r>
                        <a:rPr dirty="0" sz="1500" spc="3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different 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classifiers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dirty="0" sz="1500" spc="3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applied 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 on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three different 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 groups. A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feedback 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mechanism to solve the 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problem 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concept drift </a:t>
                      </a:r>
                      <a:r>
                        <a:rPr dirty="0" sz="1500" spc="-3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Oversampling the data 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does 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provide much </a:t>
                      </a:r>
                      <a:r>
                        <a:rPr dirty="0" sz="1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5">
                          <a:latin typeface="Times New Roman"/>
                          <a:cs typeface="Times New Roman"/>
                        </a:rPr>
                        <a:t>better results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500">
                          <a:latin typeface="Times New Roman"/>
                          <a:cs typeface="Times New Roman"/>
                        </a:rPr>
                        <a:t>NA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8727961" y="6544056"/>
            <a:ext cx="156210" cy="21971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z="1000" spc="-5">
                <a:latin typeface="Lucida Sans Unicode"/>
                <a:cs typeface="Lucida Sans Unicode"/>
              </a:rPr>
              <a:t>8</a:t>
            </a:fld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98945" y="708190"/>
          <a:ext cx="8739505" cy="6155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4840"/>
                <a:gridCol w="1860550"/>
                <a:gridCol w="1665605"/>
                <a:gridCol w="2823210"/>
                <a:gridCol w="1750695"/>
              </a:tblGrid>
              <a:tr h="1163955">
                <a:tc>
                  <a:txBody>
                    <a:bodyPr/>
                    <a:lstStyle/>
                    <a:p>
                      <a:pPr marL="84455" marR="2540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Sl. </a:t>
                      </a:r>
                      <a:r>
                        <a:rPr dirty="0" sz="1800" spc="-434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6115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Author</a:t>
                      </a:r>
                      <a:r>
                        <a:rPr dirty="0" sz="1800" spc="-1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dirty="0" sz="1800" spc="-434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4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Year 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ublish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48971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OSE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 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57848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 spc="-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DRAWBA 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CK</a:t>
                      </a:r>
                      <a:r>
                        <a:rPr dirty="0" sz="1800" spc="-10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  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LI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  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</a:tr>
              <a:tr h="3877218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 marR="254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“Credit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Card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Fraud </a:t>
                      </a:r>
                      <a:r>
                        <a:rPr dirty="0" sz="1800" spc="-43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Detection using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Deep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Learning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”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 marR="1123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Andrea Dal 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Pozzolo, Oliver </a:t>
                      </a:r>
                      <a:r>
                        <a:rPr dirty="0" sz="1800" spc="-43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Caelen,</a:t>
                      </a:r>
                      <a:r>
                        <a:rPr dirty="0" sz="1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Reid</a:t>
                      </a:r>
                      <a:r>
                        <a:rPr dirty="0" sz="18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A. </a:t>
                      </a:r>
                      <a:r>
                        <a:rPr dirty="0" sz="1800" spc="-43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Johnson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Gianluca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Bontempi.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1800" spc="-200" b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ea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8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: 2019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1112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method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Fraud Detection </a:t>
                      </a:r>
                      <a:r>
                        <a:rPr dirty="0" sz="1800" spc="-43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which is completely based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dirty="0" sz="1800" spc="-43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Deep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Learning.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We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first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compare it with all the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renowned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methods such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as 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Random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Forest, SVM, etc.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46990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Finally,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we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come across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conclusion that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Neural 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Networks,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even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though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harder </a:t>
                      </a:r>
                      <a:r>
                        <a:rPr dirty="0" sz="1800" spc="-43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to train, would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be a perfect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fit </a:t>
                      </a:r>
                      <a:r>
                        <a:rPr dirty="0" sz="1800" spc="-43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the Model.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66725" marR="501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it will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show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accurate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results</a:t>
                      </a:r>
                      <a:r>
                        <a:rPr dirty="0" sz="18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unless </a:t>
                      </a:r>
                      <a:r>
                        <a:rPr dirty="0" sz="1800" spc="-43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the skewness </a:t>
                      </a:r>
                      <a:r>
                        <a:rPr dirty="0" sz="1800" spc="-43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the data is </a:t>
                      </a:r>
                      <a:r>
                        <a:rPr dirty="0" sz="1800" spc="-43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reduced.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</a:tr>
              <a:tr h="11038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r" marR="7493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9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2023-05-19T13:03:50Z</dcterms:created>
  <dcterms:modified xsi:type="dcterms:W3CDTF">2023-05-19T13:03:50Z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2022-12-16T00:00:00Z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2023-05-19T00:00:00Z</vt:filetime>
  </property>
</Properties>
</file>