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E67C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E67C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E67C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5804916"/>
            <a:ext cx="3308604" cy="10530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784850"/>
            <a:ext cx="3354070" cy="1073150"/>
          </a:xfrm>
          <a:custGeom>
            <a:avLst/>
            <a:gdLst/>
            <a:ahLst/>
            <a:cxnLst/>
            <a:rect l="l" t="t" r="r" b="b"/>
            <a:pathLst>
              <a:path w="3354070" h="1073150">
                <a:moveTo>
                  <a:pt x="3352165" y="1073150"/>
                </a:moveTo>
                <a:lnTo>
                  <a:pt x="3331845" y="1073150"/>
                </a:lnTo>
                <a:lnTo>
                  <a:pt x="0" y="12064"/>
                </a:lnTo>
                <a:lnTo>
                  <a:pt x="0" y="5714"/>
                </a:lnTo>
                <a:lnTo>
                  <a:pt x="1905" y="0"/>
                </a:lnTo>
                <a:lnTo>
                  <a:pt x="3354070" y="1067434"/>
                </a:lnTo>
                <a:lnTo>
                  <a:pt x="3352165" y="1073150"/>
                </a:lnTo>
                <a:close/>
              </a:path>
            </a:pathLst>
          </a:custGeom>
          <a:solidFill>
            <a:srgbClr val="126C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091" y="-27940"/>
            <a:ext cx="72320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E67C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502" y="1346136"/>
            <a:ext cx="8265795" cy="414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34043" y="6508153"/>
            <a:ext cx="23685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" y="83819"/>
            <a:ext cx="1420368" cy="14356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180" y="250824"/>
            <a:ext cx="538988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000000"/>
                </a:solidFill>
              </a:rPr>
              <a:t>BANGALOR</a:t>
            </a:r>
            <a:r>
              <a:rPr dirty="0" sz="2000">
                <a:solidFill>
                  <a:srgbClr val="000000"/>
                </a:solidFill>
              </a:rPr>
              <a:t>E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 spc="-15">
                <a:solidFill>
                  <a:srgbClr val="000000"/>
                </a:solidFill>
              </a:rPr>
              <a:t>IN</a:t>
            </a:r>
            <a:r>
              <a:rPr dirty="0" sz="2000" spc="-20">
                <a:solidFill>
                  <a:srgbClr val="000000"/>
                </a:solidFill>
              </a:rPr>
              <a:t>S</a:t>
            </a:r>
            <a:r>
              <a:rPr dirty="0" sz="2000" spc="-15">
                <a:solidFill>
                  <a:srgbClr val="000000"/>
                </a:solidFill>
              </a:rPr>
              <a:t>TITUT</a:t>
            </a:r>
            <a:r>
              <a:rPr dirty="0" sz="2000">
                <a:solidFill>
                  <a:srgbClr val="000000"/>
                </a:solidFill>
              </a:rPr>
              <a:t>E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O</a:t>
            </a:r>
            <a:r>
              <a:rPr dirty="0" sz="2000">
                <a:solidFill>
                  <a:srgbClr val="000000"/>
                </a:solidFill>
              </a:rPr>
              <a:t>F</a:t>
            </a:r>
            <a:r>
              <a:rPr dirty="0" sz="2000" spc="-114">
                <a:solidFill>
                  <a:srgbClr val="000000"/>
                </a:solidFill>
              </a:rPr>
              <a:t> </a:t>
            </a:r>
            <a:r>
              <a:rPr dirty="0" sz="2000" spc="-15">
                <a:solidFill>
                  <a:srgbClr val="000000"/>
                </a:solidFill>
              </a:rPr>
              <a:t>TECHNOLOG</a:t>
            </a:r>
            <a:r>
              <a:rPr dirty="0" sz="2000">
                <a:solidFill>
                  <a:srgbClr val="000000"/>
                </a:solidFill>
              </a:rPr>
              <a:t>Y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746630" y="558673"/>
            <a:ext cx="704151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637030">
              <a:lnSpc>
                <a:spcPct val="100000"/>
              </a:lnSpc>
              <a:spcBef>
                <a:spcPts val="105"/>
              </a:spcBef>
            </a:pPr>
            <a:r>
              <a:rPr dirty="0" sz="2000" spc="-30" b="1">
                <a:latin typeface="Times New Roman"/>
                <a:cs typeface="Times New Roman"/>
              </a:rPr>
              <a:t>K.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spc="-25" b="1">
                <a:latin typeface="Times New Roman"/>
                <a:cs typeface="Times New Roman"/>
              </a:rPr>
              <a:t>oa</a:t>
            </a:r>
            <a:r>
              <a:rPr dirty="0" sz="2000" spc="-45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V</a:t>
            </a:r>
            <a:r>
              <a:rPr dirty="0" sz="2000" spc="-30" b="1">
                <a:latin typeface="Times New Roman"/>
                <a:cs typeface="Times New Roman"/>
              </a:rPr>
              <a:t>.</a:t>
            </a:r>
            <a:r>
              <a:rPr dirty="0" sz="2000" b="1">
                <a:latin typeface="Times New Roman"/>
                <a:cs typeface="Times New Roman"/>
              </a:rPr>
              <a:t>V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P</a:t>
            </a:r>
            <a:r>
              <a:rPr dirty="0" sz="2000" spc="-45" b="1">
                <a:latin typeface="Times New Roman"/>
                <a:cs typeface="Times New Roman"/>
              </a:rPr>
              <a:t>u</a:t>
            </a:r>
            <a:r>
              <a:rPr dirty="0" sz="2000" spc="-25" b="1">
                <a:latin typeface="Times New Roman"/>
                <a:cs typeface="Times New Roman"/>
              </a:rPr>
              <a:t>ra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Be</a:t>
            </a:r>
            <a:r>
              <a:rPr dirty="0" sz="2000" spc="-45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ga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45" b="1">
                <a:latin typeface="Times New Roman"/>
                <a:cs typeface="Times New Roman"/>
              </a:rPr>
              <a:t>u</a:t>
            </a: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-40" b="1">
                <a:latin typeface="Times New Roman"/>
                <a:cs typeface="Times New Roman"/>
              </a:rPr>
              <a:t>u</a:t>
            </a:r>
            <a:r>
              <a:rPr dirty="0" sz="2000" spc="-30" b="1">
                <a:latin typeface="Times New Roman"/>
                <a:cs typeface="Times New Roman"/>
              </a:rPr>
              <a:t>-</a:t>
            </a:r>
            <a:r>
              <a:rPr dirty="0" sz="2000" spc="-25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4  </a:t>
            </a:r>
            <a:r>
              <a:rPr dirty="0" sz="2000" spc="-15" b="1">
                <a:latin typeface="Times New Roman"/>
                <a:cs typeface="Times New Roman"/>
              </a:rPr>
              <a:t>D</a:t>
            </a:r>
            <a:r>
              <a:rPr dirty="0" sz="2000" spc="-25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P</a:t>
            </a:r>
            <a:r>
              <a:rPr dirty="0" sz="2000" spc="-15" b="1">
                <a:latin typeface="Times New Roman"/>
                <a:cs typeface="Times New Roman"/>
              </a:rPr>
              <a:t>AR</a:t>
            </a:r>
            <a:r>
              <a:rPr dirty="0" sz="2000" spc="-45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M</a:t>
            </a:r>
            <a:r>
              <a:rPr dirty="0" sz="2000" spc="-25" b="1">
                <a:latin typeface="Times New Roman"/>
                <a:cs typeface="Times New Roman"/>
              </a:rPr>
              <a:t>E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F</a:t>
            </a:r>
            <a:r>
              <a:rPr dirty="0" sz="2000" spc="-170" b="1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C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M</a:t>
            </a:r>
            <a:r>
              <a:rPr dirty="0" sz="2000" spc="-30" b="1">
                <a:latin typeface="Times New Roman"/>
                <a:cs typeface="Times New Roman"/>
              </a:rPr>
              <a:t>P</a:t>
            </a:r>
            <a:r>
              <a:rPr dirty="0" sz="2000" spc="-15" b="1">
                <a:latin typeface="Times New Roman"/>
                <a:cs typeface="Times New Roman"/>
              </a:rPr>
              <a:t>U</a:t>
            </a:r>
            <a:r>
              <a:rPr dirty="0" sz="2000" spc="-25" b="1">
                <a:latin typeface="Times New Roman"/>
                <a:cs typeface="Times New Roman"/>
              </a:rPr>
              <a:t>TE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S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spc="-20" b="1">
                <a:latin typeface="Times New Roman"/>
                <a:cs typeface="Times New Roman"/>
              </a:rPr>
              <a:t>I</a:t>
            </a:r>
            <a:r>
              <a:rPr dirty="0" sz="2000" spc="-25" b="1">
                <a:latin typeface="Times New Roman"/>
                <a:cs typeface="Times New Roman"/>
              </a:rPr>
              <a:t>E</a:t>
            </a:r>
            <a:r>
              <a:rPr dirty="0" sz="2000" spc="-15" b="1">
                <a:latin typeface="Times New Roman"/>
                <a:cs typeface="Times New Roman"/>
              </a:rPr>
              <a:t>NC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E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spc="-30" b="1">
                <a:latin typeface="Times New Roman"/>
                <a:cs typeface="Times New Roman"/>
              </a:rPr>
              <a:t>G</a:t>
            </a:r>
            <a:r>
              <a:rPr dirty="0" sz="2000" spc="-20" b="1">
                <a:latin typeface="Times New Roman"/>
                <a:cs typeface="Times New Roman"/>
              </a:rPr>
              <a:t>I</a:t>
            </a:r>
            <a:r>
              <a:rPr dirty="0" sz="2000" spc="-40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EE</a:t>
            </a:r>
            <a:r>
              <a:rPr dirty="0" sz="2000" spc="-15" b="1">
                <a:latin typeface="Times New Roman"/>
                <a:cs typeface="Times New Roman"/>
              </a:rPr>
              <a:t>RIN</a:t>
            </a:r>
            <a:r>
              <a:rPr dirty="0" sz="2000" b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73" y="1408379"/>
            <a:ext cx="8156575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95"/>
              </a:spcBef>
            </a:pPr>
            <a:r>
              <a:rPr dirty="0" sz="4000" spc="-15" b="1">
                <a:latin typeface="Times New Roman"/>
                <a:cs typeface="Times New Roman"/>
              </a:rPr>
              <a:t>“</a:t>
            </a:r>
            <a:r>
              <a:rPr dirty="0" sz="4000" spc="-25">
                <a:solidFill>
                  <a:srgbClr val="375F92"/>
                </a:solidFill>
                <a:latin typeface="Calibri"/>
                <a:cs typeface="Calibri"/>
              </a:rPr>
              <a:t>D</a:t>
            </a:r>
            <a:r>
              <a:rPr dirty="0" sz="4000" spc="-30">
                <a:solidFill>
                  <a:srgbClr val="375F92"/>
                </a:solidFill>
                <a:latin typeface="Calibri"/>
                <a:cs typeface="Calibri"/>
              </a:rPr>
              <a:t>ete</a:t>
            </a:r>
            <a:r>
              <a:rPr dirty="0" sz="4000" spc="-25">
                <a:solidFill>
                  <a:srgbClr val="375F92"/>
                </a:solidFill>
                <a:latin typeface="Calibri"/>
                <a:cs typeface="Calibri"/>
              </a:rPr>
              <a:t>c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-2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-50">
                <a:solidFill>
                  <a:srgbClr val="375F92"/>
                </a:solidFill>
                <a:latin typeface="Calibri"/>
                <a:cs typeface="Calibri"/>
              </a:rPr>
              <a:t>r</a:t>
            </a:r>
            <a:r>
              <a:rPr dirty="0" sz="4000" spc="-25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4000" spc="-20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-40">
                <a:solidFill>
                  <a:srgbClr val="375F92"/>
                </a:solidFill>
                <a:latin typeface="Calibri"/>
                <a:cs typeface="Calibri"/>
              </a:rPr>
              <a:t>s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4000" spc="-25">
                <a:solidFill>
                  <a:srgbClr val="375F92"/>
                </a:solidFill>
                <a:latin typeface="Calibri"/>
                <a:cs typeface="Calibri"/>
              </a:rPr>
              <a:t>c</a:t>
            </a:r>
            <a:r>
              <a:rPr dirty="0" sz="4000" spc="-30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-40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-30">
                <a:solidFill>
                  <a:srgbClr val="375F92"/>
                </a:solidFill>
                <a:latin typeface="Calibri"/>
                <a:cs typeface="Calibri"/>
              </a:rPr>
              <a:t>o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-17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An</a:t>
            </a:r>
            <a:r>
              <a:rPr dirty="0" sz="4000" spc="-15">
                <a:solidFill>
                  <a:srgbClr val="375F92"/>
                </a:solidFill>
                <a:latin typeface="Calibri"/>
                <a:cs typeface="Calibri"/>
              </a:rPr>
              <a:t>o</a:t>
            </a:r>
            <a:r>
              <a:rPr dirty="0" sz="4000" spc="-40">
                <a:solidFill>
                  <a:srgbClr val="375F92"/>
                </a:solidFill>
                <a:latin typeface="Calibri"/>
                <a:cs typeface="Calibri"/>
              </a:rPr>
              <a:t>m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4000" spc="-50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-30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s</a:t>
            </a:r>
            <a:r>
              <a:rPr dirty="0" sz="4000" spc="-19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40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-17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C</a:t>
            </a:r>
            <a:r>
              <a:rPr dirty="0" sz="4000" spc="-40">
                <a:solidFill>
                  <a:srgbClr val="375F92"/>
                </a:solidFill>
                <a:latin typeface="Calibri"/>
                <a:cs typeface="Calibri"/>
              </a:rPr>
              <a:t>r</a:t>
            </a:r>
            <a:r>
              <a:rPr dirty="0" sz="4000" spc="-30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d</a:t>
            </a:r>
            <a:r>
              <a:rPr dirty="0" sz="4000" spc="-35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t  </a:t>
            </a:r>
            <a:r>
              <a:rPr dirty="0" sz="4000" spc="-20">
                <a:solidFill>
                  <a:srgbClr val="375F92"/>
                </a:solidFill>
                <a:latin typeface="Calibri"/>
                <a:cs typeface="Calibri"/>
              </a:rPr>
              <a:t>Card</a:t>
            </a:r>
            <a:r>
              <a:rPr dirty="0" sz="4000" spc="-1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35">
                <a:solidFill>
                  <a:srgbClr val="375F92"/>
                </a:solidFill>
                <a:latin typeface="Calibri"/>
                <a:cs typeface="Calibri"/>
              </a:rPr>
              <a:t>System</a:t>
            </a:r>
            <a:r>
              <a:rPr dirty="0" sz="4000" spc="-1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using</a:t>
            </a:r>
            <a:r>
              <a:rPr dirty="0" sz="4000" spc="-1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Machine</a:t>
            </a:r>
            <a:r>
              <a:rPr dirty="0" sz="4000" spc="-17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375F92"/>
                </a:solidFill>
                <a:latin typeface="Calibri"/>
                <a:cs typeface="Calibri"/>
              </a:rPr>
              <a:t>Learning</a:t>
            </a:r>
            <a:r>
              <a:rPr dirty="0" sz="4000" spc="-10" b="1">
                <a:latin typeface="Times New Roman"/>
                <a:cs typeface="Times New Roman"/>
              </a:rPr>
              <a:t>”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257" y="3359277"/>
            <a:ext cx="7582534" cy="33756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76200" marR="6196965" indent="-64135">
              <a:lnSpc>
                <a:spcPts val="2380"/>
              </a:lnSpc>
              <a:spcBef>
                <a:spcPts val="200"/>
              </a:spcBef>
            </a:pPr>
            <a:r>
              <a:rPr dirty="0" sz="2000" spc="-30" b="1">
                <a:latin typeface="Times New Roman"/>
                <a:cs typeface="Times New Roman"/>
              </a:rPr>
              <a:t>P</a:t>
            </a: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4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40" b="1">
                <a:latin typeface="Times New Roman"/>
                <a:cs typeface="Times New Roman"/>
              </a:rPr>
              <a:t>n</a:t>
            </a:r>
            <a:r>
              <a:rPr dirty="0" sz="2000" spc="-3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Times New Roman"/>
                <a:cs typeface="Times New Roman"/>
              </a:rPr>
              <a:t>y  </a:t>
            </a:r>
            <a:r>
              <a:rPr dirty="0" sz="2000" spc="-5" b="1">
                <a:latin typeface="Times New Roman"/>
                <a:cs typeface="Times New Roman"/>
              </a:rPr>
              <a:t>19P17</a:t>
            </a:r>
            <a:endParaRPr sz="2000">
              <a:latin typeface="Times New Roman"/>
              <a:cs typeface="Times New Roman"/>
            </a:endParaRPr>
          </a:p>
          <a:p>
            <a:pPr marL="927735" marR="2910205">
              <a:lnSpc>
                <a:spcPts val="2380"/>
              </a:lnSpc>
              <a:spcBef>
                <a:spcPts val="20"/>
              </a:spcBef>
            </a:pPr>
            <a:r>
              <a:rPr dirty="0" sz="2000" spc="-20" b="1">
                <a:latin typeface="Times New Roman"/>
                <a:cs typeface="Times New Roman"/>
              </a:rPr>
              <a:t>1BI19C</a:t>
            </a:r>
            <a:r>
              <a:rPr dirty="0" sz="2000" spc="-25" b="1">
                <a:latin typeface="Times New Roman"/>
                <a:cs typeface="Times New Roman"/>
              </a:rPr>
              <a:t>S</a:t>
            </a:r>
            <a:r>
              <a:rPr dirty="0" sz="2000" spc="-20" b="1">
                <a:latin typeface="Times New Roman"/>
                <a:cs typeface="Times New Roman"/>
              </a:rPr>
              <a:t>0</a:t>
            </a:r>
            <a:r>
              <a:rPr dirty="0" sz="2000" spc="-135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A</a:t>
            </a:r>
            <a:r>
              <a:rPr dirty="0" sz="2000" spc="-25" b="1">
                <a:latin typeface="Times New Roman"/>
                <a:cs typeface="Times New Roman"/>
              </a:rPr>
              <a:t>k</a:t>
            </a:r>
            <a:r>
              <a:rPr dirty="0" sz="2000" spc="-20" b="1">
                <a:latin typeface="Times New Roman"/>
                <a:cs typeface="Times New Roman"/>
              </a:rPr>
              <a:t>as</a:t>
            </a: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Jai</a:t>
            </a:r>
            <a:r>
              <a:rPr dirty="0" sz="2000" b="1">
                <a:latin typeface="Times New Roman"/>
                <a:cs typeface="Times New Roman"/>
              </a:rPr>
              <a:t>n  1B</a:t>
            </a:r>
            <a:r>
              <a:rPr dirty="0" sz="2000" spc="-45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19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-25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75" b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27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d</a:t>
            </a:r>
            <a:r>
              <a:rPr dirty="0" sz="2000" spc="-10" b="1">
                <a:latin typeface="Times New Roman"/>
                <a:cs typeface="Times New Roman"/>
              </a:rPr>
              <a:t>it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927735" marR="2924810">
              <a:lnSpc>
                <a:spcPts val="2380"/>
              </a:lnSpc>
              <a:spcBef>
                <a:spcPts val="15"/>
              </a:spcBef>
            </a:pPr>
            <a:r>
              <a:rPr dirty="0" sz="2000" spc="-10" b="1">
                <a:latin typeface="Times New Roman"/>
                <a:cs typeface="Times New Roman"/>
              </a:rPr>
              <a:t>1BI19C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10" b="1">
                <a:latin typeface="Times New Roman"/>
                <a:cs typeface="Times New Roman"/>
              </a:rPr>
              <a:t>02</a:t>
            </a:r>
            <a:r>
              <a:rPr dirty="0" sz="2000" b="1">
                <a:latin typeface="Times New Roman"/>
                <a:cs typeface="Times New Roman"/>
              </a:rPr>
              <a:t>6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15" b="1">
                <a:latin typeface="Times New Roman"/>
                <a:cs typeface="Times New Roman"/>
              </a:rPr>
              <a:t>nd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spc="-10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tt</a:t>
            </a:r>
            <a:r>
              <a:rPr dirty="0" sz="2000" b="1">
                <a:latin typeface="Times New Roman"/>
                <a:cs typeface="Times New Roman"/>
              </a:rPr>
              <a:t>a  </a:t>
            </a:r>
            <a:r>
              <a:rPr dirty="0" sz="2000" spc="-25" b="1">
                <a:latin typeface="Times New Roman"/>
                <a:cs typeface="Times New Roman"/>
              </a:rPr>
              <a:t>1B</a:t>
            </a:r>
            <a:r>
              <a:rPr dirty="0" sz="2000" spc="-45" b="1">
                <a:latin typeface="Times New Roman"/>
                <a:cs typeface="Times New Roman"/>
              </a:rPr>
              <a:t>I</a:t>
            </a:r>
            <a:r>
              <a:rPr dirty="0" sz="2000" spc="-25" b="1">
                <a:latin typeface="Times New Roman"/>
                <a:cs typeface="Times New Roman"/>
              </a:rPr>
              <a:t>19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S</a:t>
            </a:r>
            <a:r>
              <a:rPr dirty="0" sz="2000" spc="-25" b="1">
                <a:latin typeface="Times New Roman"/>
                <a:cs typeface="Times New Roman"/>
              </a:rPr>
              <a:t>14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25" b="1">
                <a:latin typeface="Times New Roman"/>
                <a:cs typeface="Times New Roman"/>
              </a:rPr>
              <a:t>h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-25" b="1">
                <a:latin typeface="Times New Roman"/>
                <a:cs typeface="Times New Roman"/>
              </a:rPr>
              <a:t>va</a:t>
            </a:r>
            <a:r>
              <a:rPr dirty="0" sz="2000" spc="-20" b="1">
                <a:latin typeface="Times New Roman"/>
                <a:cs typeface="Times New Roman"/>
              </a:rPr>
              <a:t>s</a:t>
            </a:r>
            <a:r>
              <a:rPr dirty="0" sz="2000" spc="-45" b="1">
                <a:latin typeface="Times New Roman"/>
                <a:cs typeface="Times New Roman"/>
              </a:rPr>
              <a:t>h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spc="-50" b="1">
                <a:latin typeface="Times New Roman"/>
                <a:cs typeface="Times New Roman"/>
              </a:rPr>
              <a:t>k</a:t>
            </a:r>
            <a:r>
              <a:rPr dirty="0" sz="2000" spc="-2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204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45" b="1">
                <a:latin typeface="Times New Roman"/>
                <a:cs typeface="Times New Roman"/>
              </a:rPr>
              <a:t>k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4827270" marR="266700" indent="39370">
              <a:lnSpc>
                <a:spcPts val="2380"/>
              </a:lnSpc>
              <a:spcBef>
                <a:spcPts val="15"/>
              </a:spcBef>
            </a:pPr>
            <a:r>
              <a:rPr dirty="0" sz="2000" spc="-10" b="1">
                <a:latin typeface="Times New Roman"/>
                <a:cs typeface="Times New Roman"/>
              </a:rPr>
              <a:t>U</a:t>
            </a:r>
            <a:r>
              <a:rPr dirty="0" sz="2000" spc="-15" b="1">
                <a:latin typeface="Times New Roman"/>
                <a:cs typeface="Times New Roman"/>
              </a:rPr>
              <a:t>nd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G</a:t>
            </a:r>
            <a:r>
              <a:rPr dirty="0" sz="2000" spc="-15" b="1">
                <a:latin typeface="Times New Roman"/>
                <a:cs typeface="Times New Roman"/>
              </a:rPr>
              <a:t>u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25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  </a:t>
            </a:r>
            <a:r>
              <a:rPr dirty="0" sz="2000" spc="-65" b="1">
                <a:latin typeface="Times New Roman"/>
                <a:cs typeface="Times New Roman"/>
              </a:rPr>
              <a:t>Dr.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Maya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B.S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Assistant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Professor</a:t>
            </a:r>
            <a:endParaRPr sz="2000">
              <a:latin typeface="Times New Roman"/>
              <a:cs typeface="Times New Roman"/>
            </a:endParaRPr>
          </a:p>
          <a:p>
            <a:pPr marL="4879340" marR="5080" indent="-3683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5" b="1">
                <a:latin typeface="Times New Roman"/>
                <a:cs typeface="Times New Roman"/>
              </a:rPr>
              <a:t>p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spc="-10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f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</a:t>
            </a:r>
            <a:r>
              <a:rPr dirty="0" sz="2000" spc="-15" b="1">
                <a:latin typeface="Times New Roman"/>
                <a:cs typeface="Times New Roman"/>
              </a:rPr>
              <a:t>mpu</a:t>
            </a:r>
            <a:r>
              <a:rPr dirty="0" sz="2000" spc="-1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r  </a:t>
            </a:r>
            <a:r>
              <a:rPr dirty="0" sz="2000" spc="-10" b="1">
                <a:latin typeface="Times New Roman"/>
                <a:cs typeface="Times New Roman"/>
              </a:rPr>
              <a:t>Science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5781675"/>
            <a:ext cx="3354070" cy="1073785"/>
            <a:chOff x="0" y="5781675"/>
            <a:chExt cx="3354070" cy="10737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" y="5801868"/>
              <a:ext cx="3308604" cy="10530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578167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7261" y="699579"/>
          <a:ext cx="8741410" cy="615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/>
                <a:gridCol w="1862455"/>
                <a:gridCol w="1664335"/>
                <a:gridCol w="2822575"/>
                <a:gridCol w="1752600"/>
              </a:tblGrid>
              <a:tr h="1165225">
                <a:tc>
                  <a:txBody>
                    <a:bodyPr/>
                    <a:lstStyle/>
                    <a:p>
                      <a:pPr marL="89535" marR="249554">
                        <a:lnSpc>
                          <a:spcPts val="2140"/>
                        </a:lnSpc>
                        <a:spcBef>
                          <a:spcPts val="4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 </a:t>
                      </a:r>
                      <a:r>
                        <a:rPr dirty="0" sz="1800" spc="-434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609600">
                        <a:lnSpc>
                          <a:spcPts val="214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1482090">
                        <a:lnSpc>
                          <a:spcPts val="2140"/>
                        </a:lnSpc>
                        <a:spcBef>
                          <a:spcPts val="4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78485">
                        <a:lnSpc>
                          <a:spcPts val="2130"/>
                        </a:lnSpc>
                        <a:spcBef>
                          <a:spcPts val="36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 </a:t>
                      </a:r>
                      <a:r>
                        <a:rPr dirty="0" sz="1800" spc="-434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CK AND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90068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22860">
                        <a:lnSpc>
                          <a:spcPts val="2140"/>
                        </a:lnSpc>
                        <a:spcBef>
                          <a:spcPts val="31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rd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Detection using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Learning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”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133985">
                        <a:lnSpc>
                          <a:spcPts val="214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Andrea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Dal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Pozzolo, Oliver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Johnson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Gianluca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Bontempi.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ts val="213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 b="1">
                          <a:latin typeface="Times New Roman"/>
                          <a:cs typeface="Times New Roman"/>
                        </a:rPr>
                        <a:t>201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marR="146685">
                        <a:lnSpc>
                          <a:spcPts val="214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completely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Learning. We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compare it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all the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renowned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such as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Forest,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SVM,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" marR="81280">
                        <a:lnSpc>
                          <a:spcPts val="216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Finally, we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come across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conclusion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that Neural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eve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houg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harder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train, would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be a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perfect fit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Model.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4345" marR="58419">
                        <a:lnSpc>
                          <a:spcPts val="213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show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accurate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skewness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 data is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reduced.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1080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0413" y="1001712"/>
          <a:ext cx="8598535" cy="482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1816735"/>
                <a:gridCol w="1947545"/>
                <a:gridCol w="2106294"/>
                <a:gridCol w="2222500"/>
              </a:tblGrid>
              <a:tr h="7620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02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405574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860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6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Science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33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John</a:t>
                      </a:r>
                      <a:r>
                        <a:rPr dirty="0" sz="16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Richard</a:t>
                      </a:r>
                      <a:r>
                        <a:rPr dirty="0" sz="16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Kho,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Larry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article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listed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out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methods of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along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with their detection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methods(outliers) and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reviewed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recent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findings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field.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also tells,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pseudocode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explan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experimentation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results.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 marR="22415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idea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difficult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implement because it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requires the bank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cooperation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0413" y="1001712"/>
          <a:ext cx="8599805" cy="482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1816735"/>
                <a:gridCol w="1762125"/>
                <a:gridCol w="2347595"/>
                <a:gridCol w="2167889"/>
              </a:tblGrid>
              <a:tr h="7620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02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177879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marR="273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“Imbalanced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Classification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Approaches for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marR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Assaghir, Yehia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Tahir, Rafiqul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Haque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172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This paper report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oro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xp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ti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 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compare the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performance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solutions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that deal with the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imbalance classification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problem.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1535" marR="62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drawbac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k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is while these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approaches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improve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sensitivity, this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improvement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ead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55"/>
                        </a:lnSpc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1535">
                        <a:lnSpc>
                          <a:spcPts val="1755"/>
                        </a:lnSpc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5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ove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sa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153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1778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1535">
                        <a:lnSpc>
                          <a:spcPts val="16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alarm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0413" y="666051"/>
          <a:ext cx="8599170" cy="519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1816735"/>
                <a:gridCol w="1762125"/>
                <a:gridCol w="2228215"/>
                <a:gridCol w="2286635"/>
              </a:tblGrid>
              <a:tr h="762635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02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104568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marR="463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“Implementing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nin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transactio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anomalies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marR="152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Ruttala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Sailusha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V.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Gnaneswar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R.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Ramesh ,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G.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127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ass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transactions in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dataset using Random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Fores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Adaboos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910" marR="142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Drawback is although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some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results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are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satisfactory.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So, we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ou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14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6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9535">
                        <a:lnSpc>
                          <a:spcPts val="1889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7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dee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earn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gor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30"/>
                        </a:lnSpc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2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70"/>
                        </a:lnSpc>
                      </a:pP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2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dat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tra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testing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5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deve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ou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ode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cy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prec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reca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ll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F1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677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0413" y="882459"/>
          <a:ext cx="8599805" cy="491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1816735"/>
                <a:gridCol w="1762125"/>
                <a:gridCol w="1887220"/>
                <a:gridCol w="2628264"/>
              </a:tblGrid>
              <a:tr h="762634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96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4144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07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“Implementing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aria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Nancy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Senthil Kumar,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Veena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304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idea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is to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study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behavior pattern and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classify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attributes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transaction and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construct the logical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graph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behavior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profile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(LGBP).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defines</a:t>
                      </a:r>
                      <a:r>
                        <a:rPr dirty="0" sz="16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transition probability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matrix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and construct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behavior pattern for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transaction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1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>
                          <a:solidFill>
                            <a:srgbClr val="1F1F20"/>
                          </a:solidFill>
                          <a:latin typeface="Times New Roman"/>
                          <a:cs typeface="Times New Roman"/>
                        </a:rPr>
                        <a:t>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205" y="1138872"/>
          <a:ext cx="8910320" cy="442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/>
                <a:gridCol w="1877695"/>
                <a:gridCol w="1819910"/>
                <a:gridCol w="2307590"/>
                <a:gridCol w="2384425"/>
              </a:tblGrid>
              <a:tr h="82931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0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1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</a:t>
                      </a:r>
                      <a:r>
                        <a:rPr dirty="0" sz="16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10540" marR="31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5826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88900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“A machine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credit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usin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go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ith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selection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349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Emmanuel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Ileberi,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Yanxia Sunl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Zenghui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Wang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55244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This paper proposes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 (ML)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based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credit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detection engine using 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genetic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(GA)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feature selection.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After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optimized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chosen, the proposed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detection engine uses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following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ML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classifiers.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4445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35">
                          <a:latin typeface="Times New Roman"/>
                          <a:cs typeface="Times New Roman"/>
                        </a:rPr>
                        <a:t>Main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drawback 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having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limited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source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dataset can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limit 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10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205" y="1138872"/>
          <a:ext cx="8900795" cy="442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/>
                <a:gridCol w="1877695"/>
                <a:gridCol w="1819910"/>
                <a:gridCol w="2326004"/>
                <a:gridCol w="2356485"/>
              </a:tblGrid>
              <a:tr h="82931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</a:t>
                      </a:r>
                      <a:r>
                        <a:rPr dirty="0" sz="1600" spc="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105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5826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58115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ut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fraud detection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approach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04775">
                        <a:lnSpc>
                          <a:spcPts val="1900"/>
                        </a:lnSpc>
                        <a:spcBef>
                          <a:spcPts val="42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Benchaji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I,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Douzi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Ouahidi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5400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This paper proposes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 models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suc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Naiv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bayes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SV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ANN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which have been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utilized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 fraud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credit card system. 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suggested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system‟s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measured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sensitivity,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precision,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accuracy,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rate.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205" y="1138872"/>
          <a:ext cx="8901430" cy="442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/>
                <a:gridCol w="1877695"/>
                <a:gridCol w="1819910"/>
                <a:gridCol w="2307590"/>
                <a:gridCol w="2375534"/>
              </a:tblGrid>
              <a:tr h="82931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0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1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</a:t>
                      </a:r>
                      <a:r>
                        <a:rPr dirty="0" sz="16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10540" marR="31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5826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83185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“Review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 Approach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Credit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Frau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Detection”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724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Rejwan Bin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Sulaiman, Vitaly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Year:2022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15570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idea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utilizing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real-time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datasets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train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in a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privacy-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preserving manner.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federated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learning(decentralized)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ame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enhance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 ca[ability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detel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fraudlent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transactions.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900"/>
                        </a:lnSpc>
                        <a:spcBef>
                          <a:spcPts val="359"/>
                        </a:spcBef>
                      </a:pPr>
                      <a:r>
                        <a:rPr dirty="0" sz="1600" spc="45">
                          <a:latin typeface="Times New Roman"/>
                          <a:cs typeface="Times New Roman"/>
                        </a:rPr>
                        <a:t>although</a:t>
                      </a:r>
                      <a:r>
                        <a:rPr dirty="0" sz="1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6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6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0">
                          <a:latin typeface="Times New Roman"/>
                          <a:cs typeface="Times New Roman"/>
                        </a:rPr>
                        <a:t>centrally,</a:t>
                      </a:r>
                      <a:r>
                        <a:rPr dirty="0" sz="16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trained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model will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going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learn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patterns that can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possibly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decoded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hackers.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148" y="462229"/>
            <a:ext cx="58896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CC0"/>
                </a:solidFill>
              </a:rPr>
              <a:t>Drawbacks</a:t>
            </a:r>
            <a:r>
              <a:rPr dirty="0" spc="-165">
                <a:solidFill>
                  <a:srgbClr val="006CC0"/>
                </a:solidFill>
              </a:rPr>
              <a:t> </a:t>
            </a:r>
            <a:r>
              <a:rPr dirty="0" spc="-5">
                <a:solidFill>
                  <a:srgbClr val="006CC0"/>
                </a:solidFill>
              </a:rPr>
              <a:t>of</a:t>
            </a:r>
            <a:r>
              <a:rPr dirty="0" spc="-120">
                <a:solidFill>
                  <a:srgbClr val="006CC0"/>
                </a:solidFill>
              </a:rPr>
              <a:t> </a:t>
            </a:r>
            <a:r>
              <a:rPr dirty="0" spc="-10">
                <a:solidFill>
                  <a:srgbClr val="006CC0"/>
                </a:solidFill>
              </a:rPr>
              <a:t>Existing</a:t>
            </a:r>
            <a:r>
              <a:rPr dirty="0" spc="-180">
                <a:solidFill>
                  <a:srgbClr val="006CC0"/>
                </a:solidFill>
              </a:rPr>
              <a:t> </a:t>
            </a:r>
            <a:r>
              <a:rPr dirty="0" spc="-5">
                <a:solidFill>
                  <a:srgbClr val="006CC0"/>
                </a:solidFill>
              </a:rPr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7905" y="1089660"/>
            <a:ext cx="8328025" cy="560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40080" marR="88265" indent="-628015">
              <a:lnSpc>
                <a:spcPct val="147900"/>
              </a:lnSpc>
              <a:spcBef>
                <a:spcPts val="100"/>
              </a:spcBef>
              <a:buFont typeface="Tahoma"/>
              <a:buChar char="•"/>
              <a:tabLst>
                <a:tab pos="640715" algn="l"/>
              </a:tabLst>
            </a:pPr>
            <a:r>
              <a:rPr dirty="0" sz="2400" spc="35">
                <a:latin typeface="Times New Roman"/>
                <a:cs typeface="Times New Roman"/>
              </a:rPr>
              <a:t>Enormous </a:t>
            </a:r>
            <a:r>
              <a:rPr dirty="0" sz="2400" spc="30">
                <a:latin typeface="Times New Roman"/>
                <a:cs typeface="Times New Roman"/>
              </a:rPr>
              <a:t>Data </a:t>
            </a:r>
            <a:r>
              <a:rPr dirty="0" sz="2400" spc="20">
                <a:latin typeface="Times New Roman"/>
                <a:cs typeface="Times New Roman"/>
              </a:rPr>
              <a:t>is </a:t>
            </a:r>
            <a:r>
              <a:rPr dirty="0" sz="2400" spc="40">
                <a:latin typeface="Times New Roman"/>
                <a:cs typeface="Times New Roman"/>
              </a:rPr>
              <a:t>processed </a:t>
            </a:r>
            <a:r>
              <a:rPr dirty="0" sz="2400" spc="35">
                <a:latin typeface="Times New Roman"/>
                <a:cs typeface="Times New Roman"/>
              </a:rPr>
              <a:t>every </a:t>
            </a:r>
            <a:r>
              <a:rPr dirty="0" sz="2400" spc="40">
                <a:latin typeface="Times New Roman"/>
                <a:cs typeface="Times New Roman"/>
              </a:rPr>
              <a:t>day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35">
                <a:latin typeface="Times New Roman"/>
                <a:cs typeface="Times New Roman"/>
              </a:rPr>
              <a:t>the </a:t>
            </a:r>
            <a:r>
              <a:rPr dirty="0" sz="2400" spc="40">
                <a:latin typeface="Times New Roman"/>
                <a:cs typeface="Times New Roman"/>
              </a:rPr>
              <a:t>model build 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enough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respond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scam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algn="just" marL="640080" marR="88265" indent="-628015">
              <a:lnSpc>
                <a:spcPct val="147900"/>
              </a:lnSpc>
              <a:spcBef>
                <a:spcPts val="455"/>
              </a:spcBef>
              <a:buFont typeface="Tahoma"/>
              <a:buChar char="•"/>
              <a:tabLst>
                <a:tab pos="640715" algn="l"/>
              </a:tabLst>
            </a:pPr>
            <a:r>
              <a:rPr dirty="0" sz="2400" spc="35">
                <a:latin typeface="Times New Roman"/>
                <a:cs typeface="Times New Roman"/>
              </a:rPr>
              <a:t>Imbalanced </a:t>
            </a:r>
            <a:r>
              <a:rPr dirty="0" sz="2400" spc="30">
                <a:latin typeface="Times New Roman"/>
                <a:cs typeface="Times New Roman"/>
              </a:rPr>
              <a:t>Data </a:t>
            </a:r>
            <a:r>
              <a:rPr dirty="0" sz="2400" spc="35">
                <a:latin typeface="Times New Roman"/>
                <a:cs typeface="Times New Roman"/>
              </a:rPr>
              <a:t>i.e., </a:t>
            </a:r>
            <a:r>
              <a:rPr dirty="0" sz="2400" spc="40">
                <a:latin typeface="Times New Roman"/>
                <a:cs typeface="Times New Roman"/>
              </a:rPr>
              <a:t>most </a:t>
            </a:r>
            <a:r>
              <a:rPr dirty="0" sz="2400" spc="25">
                <a:latin typeface="Times New Roman"/>
                <a:cs typeface="Times New Roman"/>
              </a:rPr>
              <a:t>of </a:t>
            </a:r>
            <a:r>
              <a:rPr dirty="0" sz="2400" spc="30">
                <a:latin typeface="Times New Roman"/>
                <a:cs typeface="Times New Roman"/>
              </a:rPr>
              <a:t>the </a:t>
            </a:r>
            <a:r>
              <a:rPr dirty="0" sz="2400" spc="35">
                <a:latin typeface="Times New Roman"/>
                <a:cs typeface="Times New Roman"/>
              </a:rPr>
              <a:t>transactions</a:t>
            </a:r>
            <a:r>
              <a:rPr dirty="0" sz="2400" spc="67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(99.8%) </a:t>
            </a:r>
            <a:r>
              <a:rPr dirty="0" sz="2400" spc="35">
                <a:latin typeface="Times New Roman"/>
                <a:cs typeface="Times New Roman"/>
              </a:rPr>
              <a:t>are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not </a:t>
            </a:r>
            <a:r>
              <a:rPr dirty="0" sz="2400" spc="160">
                <a:latin typeface="Times New Roman"/>
                <a:cs typeface="Times New Roman"/>
              </a:rPr>
              <a:t>fraudulent </a:t>
            </a:r>
            <a:r>
              <a:rPr dirty="0" sz="2400" spc="140">
                <a:latin typeface="Times New Roman"/>
                <a:cs typeface="Times New Roman"/>
              </a:rPr>
              <a:t>which makes </a:t>
            </a:r>
            <a:r>
              <a:rPr dirty="0" sz="2400" spc="90">
                <a:latin typeface="Times New Roman"/>
                <a:cs typeface="Times New Roman"/>
              </a:rPr>
              <a:t>it </a:t>
            </a:r>
            <a:r>
              <a:rPr dirty="0" sz="2400" spc="130">
                <a:latin typeface="Times New Roman"/>
                <a:cs typeface="Times New Roman"/>
              </a:rPr>
              <a:t>hard </a:t>
            </a:r>
            <a:r>
              <a:rPr dirty="0" sz="2400" spc="120">
                <a:latin typeface="Times New Roman"/>
                <a:cs typeface="Times New Roman"/>
              </a:rPr>
              <a:t>for </a:t>
            </a:r>
            <a:r>
              <a:rPr dirty="0" sz="2400" spc="160">
                <a:latin typeface="Times New Roman"/>
                <a:cs typeface="Times New Roman"/>
              </a:rPr>
              <a:t>detecting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the 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fraudulent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640715" indent="-628015">
              <a:lnSpc>
                <a:spcPct val="100000"/>
              </a:lnSpc>
              <a:buFont typeface="Tahoma"/>
              <a:buChar char="•"/>
              <a:tabLst>
                <a:tab pos="640080" algn="l"/>
                <a:tab pos="640715" algn="l"/>
              </a:tabLst>
            </a:pPr>
            <a:r>
              <a:rPr dirty="0" sz="2400" spc="-10">
                <a:latin typeface="Times New Roman"/>
                <a:cs typeface="Times New Roman"/>
              </a:rPr>
              <a:t>Data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availability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mostly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private.</a:t>
            </a:r>
            <a:endParaRPr sz="2400">
              <a:latin typeface="Times New Roman"/>
              <a:cs typeface="Times New Roman"/>
            </a:endParaRPr>
          </a:p>
          <a:p>
            <a:pPr algn="just" marL="640080" marR="87630" indent="-628015">
              <a:lnSpc>
                <a:spcPct val="150000"/>
              </a:lnSpc>
              <a:spcBef>
                <a:spcPts val="960"/>
              </a:spcBef>
              <a:buFont typeface="Tahoma"/>
              <a:buChar char="•"/>
              <a:tabLst>
                <a:tab pos="640715" algn="l"/>
              </a:tabLst>
            </a:pPr>
            <a:r>
              <a:rPr dirty="0" sz="2400" spc="35">
                <a:latin typeface="Times New Roman"/>
                <a:cs typeface="Times New Roman"/>
              </a:rPr>
              <a:t>Misclassified </a:t>
            </a:r>
            <a:r>
              <a:rPr dirty="0" sz="2400" spc="30">
                <a:latin typeface="Times New Roman"/>
                <a:cs typeface="Times New Roman"/>
              </a:rPr>
              <a:t>Data </a:t>
            </a:r>
            <a:r>
              <a:rPr dirty="0" sz="2400" spc="20">
                <a:latin typeface="Times New Roman"/>
                <a:cs typeface="Times New Roman"/>
              </a:rPr>
              <a:t>can </a:t>
            </a:r>
            <a:r>
              <a:rPr dirty="0" sz="2400" spc="30">
                <a:latin typeface="Times New Roman"/>
                <a:cs typeface="Times New Roman"/>
              </a:rPr>
              <a:t>be </a:t>
            </a:r>
            <a:r>
              <a:rPr dirty="0" sz="2400" spc="45">
                <a:latin typeface="Times New Roman"/>
                <a:cs typeface="Times New Roman"/>
              </a:rPr>
              <a:t>another </a:t>
            </a:r>
            <a:r>
              <a:rPr dirty="0" sz="2400" spc="40">
                <a:latin typeface="Times New Roman"/>
                <a:cs typeface="Times New Roman"/>
              </a:rPr>
              <a:t>major issue, </a:t>
            </a:r>
            <a:r>
              <a:rPr dirty="0" sz="2400" spc="20">
                <a:latin typeface="Times New Roman"/>
                <a:cs typeface="Times New Roman"/>
              </a:rPr>
              <a:t>as </a:t>
            </a:r>
            <a:r>
              <a:rPr dirty="0" sz="2400" spc="35">
                <a:latin typeface="Times New Roman"/>
                <a:cs typeface="Times New Roman"/>
              </a:rPr>
              <a:t>not every 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fraudulent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transaction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caught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640715" indent="-628015">
              <a:lnSpc>
                <a:spcPts val="2785"/>
              </a:lnSpc>
              <a:buFont typeface="Tahoma"/>
              <a:buChar char="•"/>
              <a:tabLst>
                <a:tab pos="640080" algn="l"/>
                <a:tab pos="640715" algn="l"/>
              </a:tabLst>
            </a:pPr>
            <a:r>
              <a:rPr dirty="0" sz="2400" spc="-10">
                <a:latin typeface="Times New Roman"/>
                <a:cs typeface="Times New Roman"/>
              </a:rPr>
              <a:t>Adaptive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techniques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against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by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scammers.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1105"/>
              </a:lnSpc>
            </a:pPr>
            <a:r>
              <a:rPr dirty="0" sz="1000" spc="-5">
                <a:latin typeface="Lucida Sans Unicode"/>
                <a:cs typeface="Lucida Sans Unicode"/>
              </a:rPr>
              <a:t>18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148" y="462229"/>
            <a:ext cx="3749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006CC0"/>
                </a:solidFill>
              </a:rPr>
              <a:t>P</a:t>
            </a:r>
            <a:r>
              <a:rPr dirty="0">
                <a:solidFill>
                  <a:srgbClr val="006CC0"/>
                </a:solidFill>
              </a:rPr>
              <a:t>ro</a:t>
            </a:r>
            <a:r>
              <a:rPr dirty="0" spc="-35">
                <a:solidFill>
                  <a:srgbClr val="006CC0"/>
                </a:solidFill>
              </a:rPr>
              <a:t>b</a:t>
            </a:r>
            <a:r>
              <a:rPr dirty="0" spc="-25">
                <a:solidFill>
                  <a:srgbClr val="006CC0"/>
                </a:solidFill>
              </a:rPr>
              <a:t>l</a:t>
            </a:r>
            <a:r>
              <a:rPr dirty="0">
                <a:solidFill>
                  <a:srgbClr val="006CC0"/>
                </a:solidFill>
              </a:rPr>
              <a:t>em</a:t>
            </a:r>
            <a:r>
              <a:rPr dirty="0" spc="-190">
                <a:solidFill>
                  <a:srgbClr val="006CC0"/>
                </a:solidFill>
              </a:rPr>
              <a:t> </a:t>
            </a:r>
            <a:r>
              <a:rPr dirty="0" spc="-20">
                <a:solidFill>
                  <a:srgbClr val="006CC0"/>
                </a:solidFill>
              </a:rPr>
              <a:t>S</a:t>
            </a:r>
            <a:r>
              <a:rPr dirty="0" spc="-30">
                <a:solidFill>
                  <a:srgbClr val="006CC0"/>
                </a:solidFill>
              </a:rPr>
              <a:t>t</a:t>
            </a:r>
            <a:r>
              <a:rPr dirty="0">
                <a:solidFill>
                  <a:srgbClr val="006CC0"/>
                </a:solidFill>
              </a:rPr>
              <a:t>a</a:t>
            </a:r>
            <a:r>
              <a:rPr dirty="0" spc="-30">
                <a:solidFill>
                  <a:srgbClr val="006CC0"/>
                </a:solidFill>
              </a:rPr>
              <a:t>t</a:t>
            </a:r>
            <a:r>
              <a:rPr dirty="0" spc="-15">
                <a:solidFill>
                  <a:srgbClr val="006CC0"/>
                </a:solidFill>
              </a:rPr>
              <a:t>e</a:t>
            </a:r>
            <a:r>
              <a:rPr dirty="0" spc="-30">
                <a:solidFill>
                  <a:srgbClr val="006CC0"/>
                </a:solidFill>
              </a:rPr>
              <a:t>m</a:t>
            </a:r>
            <a:r>
              <a:rPr dirty="0">
                <a:solidFill>
                  <a:srgbClr val="006CC0"/>
                </a:solidFill>
              </a:rPr>
              <a:t>e</a:t>
            </a:r>
            <a:r>
              <a:rPr dirty="0" spc="-5">
                <a:solidFill>
                  <a:srgbClr val="006CC0"/>
                </a:solidFill>
              </a:rPr>
              <a:t>n</a:t>
            </a:r>
            <a:r>
              <a:rPr dirty="0">
                <a:solidFill>
                  <a:srgbClr val="006CC0"/>
                </a:solidFill>
              </a:rPr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30148" y="1265377"/>
            <a:ext cx="4059554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latin typeface="Times New Roman"/>
                <a:cs typeface="Times New Roman"/>
              </a:rPr>
              <a:t>“</a:t>
            </a:r>
            <a:r>
              <a:rPr dirty="0" sz="2200" spc="-5" b="1">
                <a:latin typeface="Times New Roman"/>
                <a:cs typeface="Times New Roman"/>
              </a:rPr>
              <a:t>Develop</a:t>
            </a:r>
            <a:r>
              <a:rPr dirty="0" sz="2200" spc="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an</a:t>
            </a:r>
            <a:r>
              <a:rPr dirty="0" sz="2200" spc="17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application</a:t>
            </a:r>
            <a:r>
              <a:rPr dirty="0" sz="2200" spc="18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used</a:t>
            </a:r>
            <a:r>
              <a:rPr dirty="0" sz="2200" spc="18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755438" y="1320164"/>
            <a:ext cx="40068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9160" algn="l"/>
                <a:tab pos="2351405" algn="l"/>
              </a:tabLst>
            </a:pPr>
            <a:r>
              <a:rPr dirty="0" sz="2200" spc="-10" b="1">
                <a:latin typeface="Times New Roman"/>
                <a:cs typeface="Times New Roman"/>
              </a:rPr>
              <a:t>detect	</a:t>
            </a:r>
            <a:r>
              <a:rPr dirty="0" sz="2200" spc="30" b="1">
                <a:latin typeface="Times New Roman"/>
                <a:cs typeface="Times New Roman"/>
              </a:rPr>
              <a:t>anomalies	</a:t>
            </a:r>
            <a:r>
              <a:rPr dirty="0" sz="2200" spc="-5" b="1">
                <a:latin typeface="Times New Roman"/>
                <a:cs typeface="Times New Roman"/>
              </a:rPr>
              <a:t>and</a:t>
            </a:r>
            <a:r>
              <a:rPr dirty="0" sz="2200" spc="12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frauds</a:t>
            </a:r>
            <a:r>
              <a:rPr dirty="0" sz="2200" spc="1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956" y="1673191"/>
            <a:ext cx="8270240" cy="412686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4765" marR="57785">
              <a:lnSpc>
                <a:spcPts val="4160"/>
              </a:lnSpc>
              <a:spcBef>
                <a:spcPts val="175"/>
              </a:spcBef>
            </a:pPr>
            <a:r>
              <a:rPr dirty="0" sz="2200" spc="-5" b="1">
                <a:latin typeface="Times New Roman"/>
                <a:cs typeface="Times New Roman"/>
              </a:rPr>
              <a:t>transaction</a:t>
            </a:r>
            <a:r>
              <a:rPr dirty="0" sz="2200" spc="6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of</a:t>
            </a:r>
            <a:r>
              <a:rPr dirty="0" sz="2200" spc="65" b="1">
                <a:latin typeface="Times New Roman"/>
                <a:cs typeface="Times New Roman"/>
              </a:rPr>
              <a:t> </a:t>
            </a:r>
            <a:r>
              <a:rPr dirty="0" sz="2200" spc="-15" b="1">
                <a:latin typeface="Times New Roman"/>
                <a:cs typeface="Times New Roman"/>
              </a:rPr>
              <a:t>credit</a:t>
            </a:r>
            <a:r>
              <a:rPr dirty="0" sz="2200" spc="7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card</a:t>
            </a:r>
            <a:r>
              <a:rPr dirty="0" sz="2200" spc="2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system</a:t>
            </a:r>
            <a:r>
              <a:rPr dirty="0" sz="2200" spc="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for</a:t>
            </a:r>
            <a:r>
              <a:rPr dirty="0" sz="2200" spc="50" b="1">
                <a:latin typeface="Times New Roman"/>
                <a:cs typeface="Times New Roman"/>
              </a:rPr>
              <a:t> </a:t>
            </a:r>
            <a:r>
              <a:rPr dirty="0" sz="2200" spc="-15" b="1">
                <a:latin typeface="Times New Roman"/>
                <a:cs typeface="Times New Roman"/>
              </a:rPr>
              <a:t>providing</a:t>
            </a:r>
            <a:r>
              <a:rPr dirty="0" sz="2200" spc="6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efficient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15" b="1">
                <a:latin typeface="Times New Roman"/>
                <a:cs typeface="Times New Roman"/>
              </a:rPr>
              <a:t>results</a:t>
            </a:r>
            <a:r>
              <a:rPr dirty="0" sz="2200" spc="4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using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Machine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Learning</a:t>
            </a:r>
            <a:r>
              <a:rPr dirty="0" sz="2200" spc="-7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algorithms</a:t>
            </a:r>
            <a:r>
              <a:rPr dirty="0" sz="2400" spc="-10" b="1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695"/>
              </a:spcBef>
            </a:pPr>
            <a:r>
              <a:rPr dirty="0" sz="2200" spc="-10">
                <a:latin typeface="Times New Roman"/>
                <a:cs typeface="Times New Roman"/>
              </a:rPr>
              <a:t>Input:</a:t>
            </a:r>
            <a:endParaRPr sz="2200">
              <a:latin typeface="Times New Roman"/>
              <a:cs typeface="Times New Roman"/>
            </a:endParaRPr>
          </a:p>
          <a:p>
            <a:pPr marL="24765" marR="5080" indent="139700">
              <a:lnSpc>
                <a:spcPct val="100000"/>
              </a:lnSpc>
              <a:spcBef>
                <a:spcPts val="1810"/>
              </a:spcBef>
            </a:pPr>
            <a:r>
              <a:rPr dirty="0" sz="2200" spc="10">
                <a:latin typeface="Times New Roman"/>
                <a:cs typeface="Times New Roman"/>
              </a:rPr>
              <a:t>In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input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we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are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providing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14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features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namely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name,number,cvv,expiry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date,ststus code,amout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latin typeface="Times New Roman"/>
                <a:cs typeface="Times New Roman"/>
              </a:rPr>
              <a:t>Output</a:t>
            </a:r>
            <a:r>
              <a:rPr dirty="0" sz="2200" spc="-1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8270" marR="166370">
              <a:lnSpc>
                <a:spcPct val="100000"/>
              </a:lnSpc>
            </a:pPr>
            <a:r>
              <a:rPr dirty="0" sz="2200" spc="-10">
                <a:latin typeface="Times New Roman"/>
                <a:cs typeface="Times New Roman"/>
              </a:rPr>
              <a:t>Analyzed </a:t>
            </a:r>
            <a:r>
              <a:rPr dirty="0" sz="2200" spc="-5">
                <a:latin typeface="Times New Roman"/>
                <a:cs typeface="Times New Roman"/>
              </a:rPr>
              <a:t>transaction </a:t>
            </a:r>
            <a:r>
              <a:rPr dirty="0" sz="2200" spc="-10">
                <a:latin typeface="Times New Roman"/>
                <a:cs typeface="Times New Roman"/>
              </a:rPr>
              <a:t>whether it </a:t>
            </a:r>
            <a:r>
              <a:rPr dirty="0" sz="2200">
                <a:latin typeface="Times New Roman"/>
                <a:cs typeface="Times New Roman"/>
              </a:rPr>
              <a:t>is </a:t>
            </a:r>
            <a:r>
              <a:rPr dirty="0" sz="2200" spc="-10">
                <a:latin typeface="Times New Roman"/>
                <a:cs typeface="Times New Roman"/>
              </a:rPr>
              <a:t>fraud or not and informing cyber cell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customers </a:t>
            </a:r>
            <a:r>
              <a:rPr dirty="0" sz="2200" spc="-20">
                <a:latin typeface="Times New Roman"/>
                <a:cs typeface="Times New Roman"/>
              </a:rPr>
              <a:t>accordigly.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318973"/>
            <a:ext cx="1520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</a:t>
            </a:r>
            <a:r>
              <a:rPr dirty="0" spc="-20"/>
              <a:t>nd</a:t>
            </a:r>
            <a:r>
              <a:rPr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687695"/>
            <a:ext cx="3354070" cy="1073150"/>
            <a:chOff x="0" y="5687695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07380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68769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2809" y="1323733"/>
            <a:ext cx="5816600" cy="381571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10"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Times New Roman"/>
                <a:cs typeface="Times New Roman"/>
              </a:rPr>
              <a:t>Highlights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lvl="1" marL="1180465" indent="-710565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1179830" algn="l"/>
                <a:tab pos="1180465" algn="l"/>
              </a:tabLst>
            </a:pPr>
            <a:r>
              <a:rPr dirty="0" sz="2800" spc="-5">
                <a:latin typeface="Times New Roman"/>
                <a:cs typeface="Times New Roman"/>
              </a:rPr>
              <a:t>Literature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Survey</a:t>
            </a:r>
            <a:endParaRPr sz="2800">
              <a:latin typeface="Times New Roman"/>
              <a:cs typeface="Times New Roman"/>
            </a:endParaRPr>
          </a:p>
          <a:p>
            <a:pPr lvl="1" marL="1210945" indent="-74104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r>
              <a:rPr dirty="0" sz="2800" spc="-10">
                <a:latin typeface="Times New Roman"/>
                <a:cs typeface="Times New Roman"/>
              </a:rPr>
              <a:t>Requirement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Engineering</a:t>
            </a:r>
            <a:endParaRPr sz="2800">
              <a:latin typeface="Times New Roman"/>
              <a:cs typeface="Times New Roman"/>
            </a:endParaRPr>
          </a:p>
          <a:p>
            <a:pPr lvl="1" marL="1210945" indent="-741045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Planning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167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212121"/>
                </a:solidFill>
                <a:latin typeface="Times New Roman"/>
                <a:cs typeface="Times New Roman"/>
              </a:rPr>
              <a:t>System</a:t>
            </a:r>
            <a:r>
              <a:rPr dirty="0" sz="2800" spc="-1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5080165"/>
            <a:ext cx="5915025" cy="1324610"/>
          </a:xfrm>
          <a:prstGeom prst="rect">
            <a:avLst/>
          </a:prstGeom>
        </p:spPr>
        <p:txBody>
          <a:bodyPr wrap="square" lIns="0" tIns="235585" rIns="0" bIns="0" rtlCol="0" vert="horz">
            <a:spAutoFit/>
          </a:bodyPr>
          <a:lstStyle/>
          <a:p>
            <a:pPr marL="824230" indent="-811530">
              <a:lnSpc>
                <a:spcPct val="100000"/>
              </a:lnSpc>
              <a:spcBef>
                <a:spcPts val="1855"/>
              </a:spcBef>
              <a:buClr>
                <a:srgbClr val="000000"/>
              </a:buClr>
              <a:buFont typeface="Arial MT"/>
              <a:buChar char="•"/>
              <a:tabLst>
                <a:tab pos="823594" algn="l"/>
                <a:tab pos="824230" algn="l"/>
              </a:tabLst>
            </a:pP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Architecture</a:t>
            </a:r>
            <a:endParaRPr sz="2800">
              <a:latin typeface="Times New Roman"/>
              <a:cs typeface="Times New Roman"/>
            </a:endParaRPr>
          </a:p>
          <a:p>
            <a:pPr lvl="1" marL="802640" indent="-726440">
              <a:lnSpc>
                <a:spcPct val="100000"/>
              </a:lnSpc>
              <a:spcBef>
                <a:spcPts val="1755"/>
              </a:spcBef>
              <a:buClr>
                <a:srgbClr val="000000"/>
              </a:buClr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dirty="0" sz="2800" spc="-5">
                <a:solidFill>
                  <a:srgbClr val="212121"/>
                </a:solidFill>
                <a:latin typeface="Times New Roman"/>
                <a:cs typeface="Times New Roman"/>
              </a:rPr>
              <a:t>Module</a:t>
            </a:r>
            <a:r>
              <a:rPr dirty="0" sz="2800" spc="-1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Decomposition/Description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7438" y="6215888"/>
            <a:ext cx="33147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Lucida Sans Unicode"/>
                <a:cs typeface="Lucida Sans Unicode"/>
              </a:rPr>
              <a:t>1</a:t>
            </a:r>
            <a:r>
              <a:rPr dirty="0" sz="1000" spc="-10">
                <a:latin typeface="Lucida Sans Unicode"/>
                <a:cs typeface="Lucida Sans Unicode"/>
              </a:rPr>
              <a:t>/</a:t>
            </a:r>
            <a:r>
              <a:rPr dirty="0" sz="1000" spc="-15">
                <a:latin typeface="Lucida Sans Unicode"/>
                <a:cs typeface="Lucida Sans Unicode"/>
              </a:rPr>
              <a:t>2</a:t>
            </a:r>
            <a:r>
              <a:rPr dirty="0" sz="1000" spc="-5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96" y="227533"/>
            <a:ext cx="33229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006CC0"/>
                </a:solidFill>
              </a:rPr>
              <a:t>P</a:t>
            </a:r>
            <a:r>
              <a:rPr dirty="0">
                <a:solidFill>
                  <a:srgbClr val="006CC0"/>
                </a:solidFill>
              </a:rPr>
              <a:t>ro</a:t>
            </a:r>
            <a:r>
              <a:rPr dirty="0" spc="-35">
                <a:solidFill>
                  <a:srgbClr val="006CC0"/>
                </a:solidFill>
              </a:rPr>
              <a:t>p</a:t>
            </a:r>
            <a:r>
              <a:rPr dirty="0">
                <a:solidFill>
                  <a:srgbClr val="006CC0"/>
                </a:solidFill>
              </a:rPr>
              <a:t>o</a:t>
            </a:r>
            <a:r>
              <a:rPr dirty="0" spc="-5">
                <a:solidFill>
                  <a:srgbClr val="006CC0"/>
                </a:solidFill>
              </a:rPr>
              <a:t>s</a:t>
            </a:r>
            <a:r>
              <a:rPr dirty="0">
                <a:solidFill>
                  <a:srgbClr val="006CC0"/>
                </a:solidFill>
              </a:rPr>
              <a:t>ed</a:t>
            </a:r>
            <a:r>
              <a:rPr dirty="0" spc="-215">
                <a:solidFill>
                  <a:srgbClr val="006CC0"/>
                </a:solidFill>
              </a:rPr>
              <a:t> </a:t>
            </a:r>
            <a:r>
              <a:rPr dirty="0" spc="-45">
                <a:solidFill>
                  <a:srgbClr val="006CC0"/>
                </a:solidFill>
              </a:rPr>
              <a:t>S</a:t>
            </a:r>
            <a:r>
              <a:rPr dirty="0" spc="15">
                <a:solidFill>
                  <a:srgbClr val="006CC0"/>
                </a:solidFill>
              </a:rPr>
              <a:t>y</a:t>
            </a:r>
            <a:r>
              <a:rPr dirty="0" spc="-5">
                <a:solidFill>
                  <a:srgbClr val="006CC0"/>
                </a:solidFill>
              </a:rPr>
              <a:t>s</a:t>
            </a:r>
            <a:r>
              <a:rPr dirty="0" spc="-35">
                <a:solidFill>
                  <a:srgbClr val="006CC0"/>
                </a:solidFill>
              </a:rPr>
              <a:t>t</a:t>
            </a:r>
            <a:r>
              <a:rPr dirty="0" spc="-15">
                <a:solidFill>
                  <a:srgbClr val="006CC0"/>
                </a:solidFill>
              </a:rPr>
              <a:t>e</a:t>
            </a:r>
            <a:r>
              <a:rPr dirty="0">
                <a:solidFill>
                  <a:srgbClr val="006CC0"/>
                </a:solidFill>
              </a:rPr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47801" y="1099514"/>
            <a:ext cx="8335645" cy="261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834" marR="5080" indent="-445134">
              <a:lnSpc>
                <a:spcPct val="148900"/>
              </a:lnSpc>
              <a:spcBef>
                <a:spcPts val="100"/>
              </a:spcBef>
              <a:buSzPct val="81818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2200" spc="-15">
                <a:latin typeface="Times New Roman"/>
                <a:cs typeface="Times New Roman"/>
              </a:rPr>
              <a:t>In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our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Model,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we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will</a:t>
            </a:r>
            <a:r>
              <a:rPr dirty="0" sz="2200" spc="-5">
                <a:latin typeface="Times New Roman"/>
                <a:cs typeface="Times New Roman"/>
              </a:rPr>
              <a:t> be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applying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Random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forest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algorithm,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Naïve 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Bayes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Model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and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Logistic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Regression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algorithm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for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classification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 </a:t>
            </a:r>
            <a:r>
              <a:rPr dirty="0" sz="2200" spc="-1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credit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card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dataset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57834" marR="6350" indent="-445134">
              <a:lnSpc>
                <a:spcPct val="147900"/>
              </a:lnSpc>
              <a:spcBef>
                <a:spcPts val="775"/>
              </a:spcBef>
              <a:buSzPct val="81818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dirty="0" sz="2200" spc="85">
                <a:latin typeface="Times New Roman"/>
                <a:cs typeface="Times New Roman"/>
              </a:rPr>
              <a:t>For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better</a:t>
            </a:r>
            <a:r>
              <a:rPr dirty="0" sz="2200" spc="35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Times New Roman"/>
                <a:cs typeface="Times New Roman"/>
              </a:rPr>
              <a:t>result</a:t>
            </a:r>
            <a:r>
              <a:rPr dirty="0" sz="2200" spc="3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we</a:t>
            </a:r>
            <a:r>
              <a:rPr dirty="0" sz="2200" spc="260">
                <a:latin typeface="Times New Roman"/>
                <a:cs typeface="Times New Roman"/>
              </a:rPr>
              <a:t> </a:t>
            </a:r>
            <a:r>
              <a:rPr dirty="0" sz="2200" spc="125">
                <a:latin typeface="Times New Roman"/>
                <a:cs typeface="Times New Roman"/>
              </a:rPr>
              <a:t>will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be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Times New Roman"/>
                <a:cs typeface="Times New Roman"/>
              </a:rPr>
              <a:t>comparing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with</a:t>
            </a:r>
            <a:r>
              <a:rPr dirty="0" sz="2200" spc="365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Times New Roman"/>
                <a:cs typeface="Times New Roman"/>
              </a:rPr>
              <a:t>Adaboost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XGboost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algorithms.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47801" y="3896512"/>
            <a:ext cx="6414770" cy="852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1484" marR="5080" indent="-439420">
              <a:lnSpc>
                <a:spcPct val="123300"/>
              </a:lnSpc>
              <a:spcBef>
                <a:spcPts val="100"/>
              </a:spcBef>
              <a:buSzPct val="81818"/>
              <a:buFont typeface="Arial MT"/>
              <a:buChar char="•"/>
              <a:tabLst>
                <a:tab pos="457200" algn="l"/>
                <a:tab pos="457834" algn="l"/>
                <a:tab pos="1250315" algn="l"/>
                <a:tab pos="1284605" algn="l"/>
                <a:tab pos="1986280" algn="l"/>
                <a:tab pos="3110230" algn="l"/>
                <a:tab pos="3527425" algn="l"/>
                <a:tab pos="3662045" algn="l"/>
                <a:tab pos="4032250" algn="l"/>
                <a:tab pos="4247515" algn="l"/>
                <a:tab pos="4865370" algn="l"/>
                <a:tab pos="5216525" algn="l"/>
              </a:tabLst>
            </a:pPr>
            <a:r>
              <a:rPr dirty="0" sz="2200" spc="-10">
                <a:latin typeface="Times New Roman"/>
                <a:cs typeface="Times New Roman"/>
              </a:rPr>
              <a:t>No</a:t>
            </a:r>
            <a:r>
              <a:rPr dirty="0" sz="2200" spc="-155">
                <a:latin typeface="Times New Roman"/>
                <a:cs typeface="Times New Roman"/>
              </a:rPr>
              <a:t>w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55">
                <a:latin typeface="Times New Roman"/>
                <a:cs typeface="Times New Roman"/>
              </a:rPr>
              <a:t>Discriminato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has</a:t>
            </a:r>
            <a:r>
              <a:rPr dirty="0" sz="2200">
                <a:latin typeface="Times New Roman"/>
                <a:cs typeface="Times New Roman"/>
              </a:rPr>
              <a:t>		</a:t>
            </a:r>
            <a:r>
              <a:rPr dirty="0" sz="2200" spc="-5">
                <a:latin typeface="Times New Roman"/>
                <a:cs typeface="Times New Roman"/>
              </a:rPr>
              <a:t>one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25">
                <a:latin typeface="Times New Roman"/>
                <a:cs typeface="Times New Roman"/>
              </a:rPr>
              <a:t>mor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	</a:t>
            </a:r>
            <a:r>
              <a:rPr dirty="0" sz="2200" spc="55">
                <a:latin typeface="Times New Roman"/>
                <a:cs typeface="Times New Roman"/>
              </a:rPr>
              <a:t>additiona</a:t>
            </a:r>
            <a:r>
              <a:rPr dirty="0" sz="2200" spc="-5">
                <a:latin typeface="Times New Roman"/>
                <a:cs typeface="Times New Roman"/>
              </a:rPr>
              <a:t>l  </a:t>
            </a:r>
            <a:r>
              <a:rPr dirty="0" sz="2200" spc="70">
                <a:latin typeface="Times New Roman"/>
                <a:cs typeface="Times New Roman"/>
              </a:rPr>
              <a:t>along		</a:t>
            </a:r>
            <a:r>
              <a:rPr dirty="0" sz="2200" spc="65">
                <a:latin typeface="Times New Roman"/>
                <a:cs typeface="Times New Roman"/>
              </a:rPr>
              <a:t>with	</a:t>
            </a:r>
            <a:r>
              <a:rPr dirty="0" sz="2200" spc="95">
                <a:latin typeface="Times New Roman"/>
                <a:cs typeface="Times New Roman"/>
              </a:rPr>
              <a:t>identifying	</a:t>
            </a:r>
            <a:r>
              <a:rPr dirty="0" sz="2200" spc="20">
                <a:latin typeface="Times New Roman"/>
                <a:cs typeface="Times New Roman"/>
              </a:rPr>
              <a:t>the	</a:t>
            </a:r>
            <a:r>
              <a:rPr dirty="0" sz="2200" spc="65">
                <a:latin typeface="Times New Roman"/>
                <a:cs typeface="Times New Roman"/>
              </a:rPr>
              <a:t>given	</a:t>
            </a:r>
            <a:r>
              <a:rPr dirty="0" sz="2200" spc="100">
                <a:latin typeface="Times New Roman"/>
                <a:cs typeface="Times New Roman"/>
              </a:rPr>
              <a:t>transaction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7059" y="3896512"/>
            <a:ext cx="1869439" cy="852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1770">
              <a:lnSpc>
                <a:spcPct val="123300"/>
              </a:lnSpc>
              <a:spcBef>
                <a:spcPts val="100"/>
              </a:spcBef>
            </a:pPr>
            <a:r>
              <a:rPr dirty="0" sz="2200" spc="40">
                <a:latin typeface="Times New Roman"/>
                <a:cs typeface="Times New Roman"/>
              </a:rPr>
              <a:t>responsibilit</a:t>
            </a:r>
            <a:r>
              <a:rPr dirty="0" sz="2200" spc="-105">
                <a:latin typeface="Times New Roman"/>
                <a:cs typeface="Times New Roman"/>
              </a:rPr>
              <a:t>y</a:t>
            </a:r>
            <a:r>
              <a:rPr dirty="0" sz="2200" spc="-5">
                <a:latin typeface="Times New Roman"/>
                <a:cs typeface="Times New Roman"/>
              </a:rPr>
              <a:t>,  </a:t>
            </a:r>
            <a:r>
              <a:rPr dirty="0" sz="2200" spc="25">
                <a:latin typeface="Times New Roman"/>
                <a:cs typeface="Times New Roman"/>
              </a:rPr>
              <a:t>is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fraud,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it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also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789" y="4725543"/>
            <a:ext cx="7816215" cy="101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100"/>
              </a:spcBef>
              <a:tabLst>
                <a:tab pos="1028700" algn="l"/>
                <a:tab pos="1533525" algn="l"/>
                <a:tab pos="2474595" algn="l"/>
                <a:tab pos="3745229" algn="l"/>
                <a:tab pos="4234180" algn="l"/>
                <a:tab pos="4738370" algn="l"/>
              </a:tabLst>
            </a:pPr>
            <a:r>
              <a:rPr dirty="0" sz="2200" spc="75">
                <a:latin typeface="Times New Roman"/>
                <a:cs typeface="Times New Roman"/>
              </a:rPr>
              <a:t>signals	</a:t>
            </a:r>
            <a:r>
              <a:rPr dirty="0" sz="2200" spc="30">
                <a:latin typeface="Times New Roman"/>
                <a:cs typeface="Times New Roman"/>
              </a:rPr>
              <a:t>the	</a:t>
            </a:r>
            <a:r>
              <a:rPr dirty="0" sz="2200" spc="35">
                <a:latin typeface="Times New Roman"/>
                <a:cs typeface="Times New Roman"/>
              </a:rPr>
              <a:t>nearby	</a:t>
            </a:r>
            <a:r>
              <a:rPr dirty="0" sz="2200" spc="70">
                <a:latin typeface="Times New Roman"/>
                <a:cs typeface="Times New Roman"/>
              </a:rPr>
              <a:t>authority	</a:t>
            </a:r>
            <a:r>
              <a:rPr dirty="0" sz="2200" spc="25">
                <a:latin typeface="Times New Roman"/>
                <a:cs typeface="Times New Roman"/>
              </a:rPr>
              <a:t>for	the	</a:t>
            </a:r>
            <a:r>
              <a:rPr dirty="0" sz="2200" spc="30">
                <a:latin typeface="Times New Roman"/>
                <a:cs typeface="Times New Roman"/>
              </a:rPr>
              <a:t>same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and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the</a:t>
            </a:r>
            <a:r>
              <a:rPr dirty="0" sz="2200" spc="18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Credit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Card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Holder.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491" y="62941"/>
            <a:ext cx="50495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CC0"/>
                </a:solidFill>
              </a:rPr>
              <a:t>Requirement</a:t>
            </a:r>
            <a:r>
              <a:rPr dirty="0" spc="-215">
                <a:solidFill>
                  <a:srgbClr val="006CC0"/>
                </a:solidFill>
              </a:rPr>
              <a:t> </a:t>
            </a:r>
            <a:r>
              <a:rPr dirty="0" spc="-15">
                <a:solidFill>
                  <a:srgbClr val="006CC0"/>
                </a:solidFill>
              </a:rPr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56996" y="729691"/>
            <a:ext cx="385635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30" b="1">
                <a:latin typeface="Times New Roman"/>
                <a:cs typeface="Times New Roman"/>
              </a:rPr>
              <a:t>S</a:t>
            </a:r>
            <a:r>
              <a:rPr dirty="0" sz="2800" spc="5" b="1">
                <a:latin typeface="Times New Roman"/>
                <a:cs typeface="Times New Roman"/>
              </a:rPr>
              <a:t>o</a:t>
            </a:r>
            <a:r>
              <a:rPr dirty="0" sz="2800" spc="-35" b="1">
                <a:latin typeface="Times New Roman"/>
                <a:cs typeface="Times New Roman"/>
              </a:rPr>
              <a:t>ft</a:t>
            </a:r>
            <a:r>
              <a:rPr dirty="0" sz="2800" spc="5" b="1">
                <a:latin typeface="Times New Roman"/>
                <a:cs typeface="Times New Roman"/>
              </a:rPr>
              <a:t>w</a:t>
            </a:r>
            <a:r>
              <a:rPr dirty="0" sz="2800" spc="-15" b="1">
                <a:latin typeface="Times New Roman"/>
                <a:cs typeface="Times New Roman"/>
              </a:rPr>
              <a:t>a</a:t>
            </a:r>
            <a:r>
              <a:rPr dirty="0" sz="2800" spc="-3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sz="2800" spc="-17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R</a:t>
            </a:r>
            <a:r>
              <a:rPr dirty="0" sz="3200" spc="-40" b="1">
                <a:latin typeface="Times New Roman"/>
                <a:cs typeface="Times New Roman"/>
              </a:rPr>
              <a:t>e</a:t>
            </a:r>
            <a:r>
              <a:rPr dirty="0" sz="3200" spc="-10" b="1">
                <a:latin typeface="Times New Roman"/>
                <a:cs typeface="Times New Roman"/>
              </a:rPr>
              <a:t>qui</a:t>
            </a:r>
            <a:r>
              <a:rPr dirty="0" sz="3200" spc="-40" b="1">
                <a:latin typeface="Times New Roman"/>
                <a:cs typeface="Times New Roman"/>
              </a:rPr>
              <a:t>re</a:t>
            </a:r>
            <a:r>
              <a:rPr dirty="0" sz="3200" spc="-55" b="1">
                <a:latin typeface="Times New Roman"/>
                <a:cs typeface="Times New Roman"/>
              </a:rPr>
              <a:t>m</a:t>
            </a:r>
            <a:r>
              <a:rPr dirty="0" sz="3200" spc="-10" b="1">
                <a:latin typeface="Times New Roman"/>
                <a:cs typeface="Times New Roman"/>
              </a:rPr>
              <a:t>en</a:t>
            </a:r>
            <a:r>
              <a:rPr dirty="0" sz="3200" spc="-20" b="1">
                <a:latin typeface="Times New Roman"/>
                <a:cs typeface="Times New Roman"/>
              </a:rPr>
              <a:t>t</a:t>
            </a:r>
            <a:r>
              <a:rPr dirty="0" sz="3200" b="1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7502" y="1346136"/>
          <a:ext cx="8265795" cy="4144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620"/>
                <a:gridCol w="6973570"/>
              </a:tblGrid>
              <a:tr h="927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interpreted,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high-level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general-purpose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programming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language.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8900" marR="225425">
                        <a:lnSpc>
                          <a:spcPts val="1989"/>
                        </a:lnSpc>
                        <a:spcBef>
                          <a:spcPts val="110"/>
                        </a:spcBef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Python's</a:t>
                      </a:r>
                      <a:r>
                        <a:rPr dirty="0" sz="1400" spc="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4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philosophy</a:t>
                      </a:r>
                      <a:r>
                        <a:rPr dirty="0" sz="14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emphasizes</a:t>
                      </a:r>
                      <a:r>
                        <a:rPr dirty="0" sz="14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40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readability</a:t>
                      </a:r>
                      <a:r>
                        <a:rPr dirty="0" sz="14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4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notable</a:t>
                      </a:r>
                      <a:r>
                        <a:rPr dirty="0" sz="14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4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significant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whitespace.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76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6909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Pip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27965">
                        <a:lnSpc>
                          <a:spcPts val="1939"/>
                        </a:lnSpc>
                        <a:spcBef>
                          <a:spcPts val="7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Pip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package-management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dirty="0" sz="14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4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packages.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numpy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3302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NumPy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library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programming</a:t>
                      </a:r>
                      <a:r>
                        <a:rPr dirty="0" sz="1400" spc="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language,</a:t>
                      </a:r>
                      <a:r>
                        <a:rPr dirty="0" sz="14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adding</a:t>
                      </a:r>
                      <a:r>
                        <a:rPr dirty="0" sz="14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400" spc="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large,</a:t>
                      </a:r>
                      <a:r>
                        <a:rPr dirty="0" sz="14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multi-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dimensional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arrays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matrices,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along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high-level</a:t>
                      </a:r>
                      <a:r>
                        <a:rPr dirty="0" sz="14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mathematical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operate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these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arrays.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008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Anaconda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754380">
                        <a:lnSpc>
                          <a:spcPts val="1970"/>
                        </a:lnSpc>
                        <a:spcBef>
                          <a:spcPts val="4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Anaconda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programming</a:t>
                      </a:r>
                      <a:r>
                        <a:rPr dirty="0" sz="14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languages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scientific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aims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simplify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package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deployment.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gl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abo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ato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Go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8900" marR="254000">
                        <a:lnSpc>
                          <a:spcPct val="113100"/>
                        </a:lnSpc>
                        <a:spcBef>
                          <a:spcPts val="1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Colab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anybody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write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execute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arbitrary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browser,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especially</a:t>
                      </a:r>
                      <a:r>
                        <a:rPr dirty="0" sz="1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suited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76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440893"/>
            <a:ext cx="5059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DC0"/>
                </a:solidFill>
              </a:rPr>
              <a:t>Requirement</a:t>
            </a:r>
            <a:r>
              <a:rPr dirty="0" spc="-185">
                <a:solidFill>
                  <a:srgbClr val="006DC0"/>
                </a:solidFill>
              </a:rPr>
              <a:t> </a:t>
            </a:r>
            <a:r>
              <a:rPr dirty="0" spc="-10">
                <a:solidFill>
                  <a:srgbClr val="006DC0"/>
                </a:solidFill>
              </a:rPr>
              <a:t>Engineering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13028" y="1226604"/>
            <a:ext cx="4922520" cy="3423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imes New Roman"/>
                <a:cs typeface="Times New Roman"/>
              </a:rPr>
              <a:t>Hardware</a:t>
            </a:r>
            <a:r>
              <a:rPr dirty="0" sz="3200" spc="-16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L="615950" indent="-537210">
              <a:lnSpc>
                <a:spcPct val="100000"/>
              </a:lnSpc>
              <a:spcBef>
                <a:spcPts val="1714"/>
              </a:spcBef>
              <a:buSzPct val="85416"/>
              <a:buFont typeface="Tahoma"/>
              <a:buChar char="•"/>
              <a:tabLst>
                <a:tab pos="615315" algn="l"/>
                <a:tab pos="615950" algn="l"/>
              </a:tabLst>
            </a:pP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ti</a:t>
            </a:r>
            <a:r>
              <a:rPr dirty="0" sz="2400" spc="-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gh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615950" indent="-537210">
              <a:lnSpc>
                <a:spcPct val="100000"/>
              </a:lnSpc>
              <a:spcBef>
                <a:spcPts val="1680"/>
              </a:spcBef>
              <a:buSzPct val="85416"/>
              <a:buFont typeface="Tahoma"/>
              <a:buChar char="•"/>
              <a:tabLst>
                <a:tab pos="615315" algn="l"/>
                <a:tab pos="615950" algn="l"/>
              </a:tabLst>
            </a:pPr>
            <a:r>
              <a:rPr dirty="0" sz="2400">
                <a:latin typeface="Times New Roman"/>
                <a:cs typeface="Times New Roman"/>
              </a:rPr>
              <a:t>25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hard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free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drive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  <a:p>
            <a:pPr marL="615950" indent="-537210">
              <a:lnSpc>
                <a:spcPct val="100000"/>
              </a:lnSpc>
              <a:spcBef>
                <a:spcPts val="1730"/>
              </a:spcBef>
              <a:buSzPct val="85416"/>
              <a:buFont typeface="Tahoma"/>
              <a:buChar char="•"/>
              <a:tabLst>
                <a:tab pos="615315" algn="l"/>
                <a:tab pos="615950" algn="l"/>
              </a:tabLst>
            </a:pP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GB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615950" indent="-537210">
              <a:lnSpc>
                <a:spcPct val="100000"/>
              </a:lnSpc>
              <a:spcBef>
                <a:spcPts val="1705"/>
              </a:spcBef>
              <a:buSzPct val="85416"/>
              <a:buFont typeface="Tahoma"/>
              <a:buChar char="•"/>
              <a:tabLst>
                <a:tab pos="615315" algn="l"/>
                <a:tab pos="615950" algn="l"/>
              </a:tabLst>
            </a:pPr>
            <a:r>
              <a:rPr dirty="0" sz="2400" spc="-10">
                <a:latin typeface="Times New Roman"/>
                <a:cs typeface="Times New Roman"/>
              </a:rPr>
              <a:t>Standard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Keyboard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Mouse</a:t>
            </a:r>
            <a:endParaRPr sz="2400">
              <a:latin typeface="Times New Roman"/>
              <a:cs typeface="Times New Roman"/>
            </a:endParaRPr>
          </a:p>
          <a:p>
            <a:pPr marL="615950" indent="-537210">
              <a:lnSpc>
                <a:spcPct val="100000"/>
              </a:lnSpc>
              <a:spcBef>
                <a:spcPts val="1685"/>
              </a:spcBef>
              <a:buSzPct val="85416"/>
              <a:buFont typeface="Tahoma"/>
              <a:buChar char="•"/>
              <a:tabLst>
                <a:tab pos="615315" algn="l"/>
                <a:tab pos="615950" algn="l"/>
              </a:tabLst>
            </a:pPr>
            <a:r>
              <a:rPr dirty="0" sz="2400" spc="-10">
                <a:latin typeface="Times New Roman"/>
                <a:cs typeface="Times New Roman"/>
              </a:rPr>
              <a:t>VG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 spc="-30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ut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148" y="462229"/>
            <a:ext cx="4311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CC0"/>
                </a:solidFill>
              </a:rPr>
              <a:t>Co</a:t>
            </a:r>
            <a:r>
              <a:rPr dirty="0" spc="-30">
                <a:solidFill>
                  <a:srgbClr val="006CC0"/>
                </a:solidFill>
              </a:rPr>
              <a:t>n</a:t>
            </a:r>
            <a:r>
              <a:rPr dirty="0" spc="-15">
                <a:solidFill>
                  <a:srgbClr val="006CC0"/>
                </a:solidFill>
              </a:rPr>
              <a:t>c</a:t>
            </a:r>
            <a:r>
              <a:rPr dirty="0">
                <a:solidFill>
                  <a:srgbClr val="006CC0"/>
                </a:solidFill>
              </a:rPr>
              <a:t>e</a:t>
            </a:r>
            <a:r>
              <a:rPr dirty="0" spc="-30">
                <a:solidFill>
                  <a:srgbClr val="006CC0"/>
                </a:solidFill>
              </a:rPr>
              <a:t>p</a:t>
            </a:r>
            <a:r>
              <a:rPr dirty="0">
                <a:solidFill>
                  <a:srgbClr val="006CC0"/>
                </a:solidFill>
              </a:rPr>
              <a:t>t</a:t>
            </a:r>
            <a:r>
              <a:rPr dirty="0" spc="-5">
                <a:solidFill>
                  <a:srgbClr val="006CC0"/>
                </a:solidFill>
              </a:rPr>
              <a:t>u</a:t>
            </a:r>
            <a:r>
              <a:rPr dirty="0" spc="-40">
                <a:solidFill>
                  <a:srgbClr val="006CC0"/>
                </a:solidFill>
              </a:rPr>
              <a:t>a</a:t>
            </a:r>
            <a:r>
              <a:rPr dirty="0">
                <a:solidFill>
                  <a:srgbClr val="006CC0"/>
                </a:solidFill>
              </a:rPr>
              <a:t>l</a:t>
            </a:r>
            <a:r>
              <a:rPr dirty="0" spc="-225">
                <a:solidFill>
                  <a:srgbClr val="006CC0"/>
                </a:solidFill>
              </a:rPr>
              <a:t> </a:t>
            </a:r>
            <a:r>
              <a:rPr dirty="0">
                <a:solidFill>
                  <a:srgbClr val="006CC0"/>
                </a:solidFill>
              </a:rPr>
              <a:t>M</a:t>
            </a:r>
            <a:r>
              <a:rPr dirty="0" spc="-15">
                <a:solidFill>
                  <a:srgbClr val="006CC0"/>
                </a:solidFill>
              </a:rPr>
              <a:t>o</a:t>
            </a:r>
            <a:r>
              <a:rPr dirty="0" spc="-20">
                <a:solidFill>
                  <a:srgbClr val="006CC0"/>
                </a:solidFill>
              </a:rPr>
              <a:t>d</a:t>
            </a:r>
            <a:r>
              <a:rPr dirty="0">
                <a:solidFill>
                  <a:srgbClr val="006CC0"/>
                </a:solidFill>
              </a:rPr>
              <a:t>e</a:t>
            </a:r>
            <a:r>
              <a:rPr dirty="0" spc="-5">
                <a:solidFill>
                  <a:srgbClr val="006CC0"/>
                </a:solidFill>
              </a:rPr>
              <a:t>llin</a:t>
            </a:r>
            <a:r>
              <a:rPr dirty="0">
                <a:solidFill>
                  <a:srgbClr val="006CC0"/>
                </a:solidFill>
              </a:rPr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06423" y="1481239"/>
            <a:ext cx="2825750" cy="217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SzPct val="102083"/>
              <a:buFont typeface="Tahoma"/>
              <a:buChar char="•"/>
              <a:tabLst>
                <a:tab pos="548640" algn="l"/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Us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ia</a:t>
            </a:r>
            <a:r>
              <a:rPr dirty="0" sz="2400">
                <a:latin typeface="Times New Roman"/>
                <a:cs typeface="Times New Roman"/>
              </a:rPr>
              <a:t>gr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549275" indent="-536575">
              <a:lnSpc>
                <a:spcPct val="100000"/>
              </a:lnSpc>
              <a:spcBef>
                <a:spcPts val="1800"/>
              </a:spcBef>
              <a:buFont typeface="Tahoma"/>
              <a:buChar char="•"/>
              <a:tabLst>
                <a:tab pos="548640" algn="l"/>
                <a:tab pos="549275" algn="l"/>
              </a:tabLst>
            </a:pPr>
            <a:r>
              <a:rPr dirty="0" sz="2400" spc="-35">
                <a:latin typeface="Times New Roman"/>
                <a:cs typeface="Times New Roman"/>
              </a:rPr>
              <a:t>S</a:t>
            </a:r>
            <a:r>
              <a:rPr dirty="0" sz="2400" spc="-40">
                <a:latin typeface="Times New Roman"/>
                <a:cs typeface="Times New Roman"/>
              </a:rPr>
              <a:t>e</a:t>
            </a:r>
            <a:r>
              <a:rPr dirty="0" sz="2400" spc="-20">
                <a:latin typeface="Times New Roman"/>
                <a:cs typeface="Times New Roman"/>
              </a:rPr>
              <a:t>q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40">
                <a:latin typeface="Times New Roman"/>
                <a:cs typeface="Times New Roman"/>
              </a:rPr>
              <a:t>e</a:t>
            </a:r>
            <a:r>
              <a:rPr dirty="0" sz="2400" spc="-2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Times New Roman"/>
                <a:cs typeface="Times New Roman"/>
              </a:rPr>
              <a:t>ia</a:t>
            </a:r>
            <a:r>
              <a:rPr dirty="0" sz="2400" spc="-5">
                <a:latin typeface="Times New Roman"/>
                <a:cs typeface="Times New Roman"/>
              </a:rPr>
              <a:t>gr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549275" indent="-536575">
              <a:lnSpc>
                <a:spcPct val="100000"/>
              </a:lnSpc>
              <a:spcBef>
                <a:spcPts val="1780"/>
              </a:spcBef>
              <a:buSzPct val="102083"/>
              <a:buFont typeface="Tahoma"/>
              <a:buChar char="•"/>
              <a:tabLst>
                <a:tab pos="548640" algn="l"/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cti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Times New Roman"/>
                <a:cs typeface="Times New Roman"/>
              </a:rPr>
              <a:t>ia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549275" indent="-536575">
              <a:lnSpc>
                <a:spcPct val="100000"/>
              </a:lnSpc>
              <a:spcBef>
                <a:spcPts val="1800"/>
              </a:spcBef>
              <a:buFont typeface="Tahoma"/>
              <a:buChar char="•"/>
              <a:tabLst>
                <a:tab pos="548640" algn="l"/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tat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ia</a:t>
            </a:r>
            <a:r>
              <a:rPr dirty="0" sz="2400">
                <a:latin typeface="Times New Roman"/>
                <a:cs typeface="Times New Roman"/>
              </a:rPr>
              <a:t>gr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83360"/>
            <a:ext cx="8220709" cy="5374640"/>
            <a:chOff x="0" y="1483360"/>
            <a:chExt cx="8220709" cy="5374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1" y="1600200"/>
              <a:ext cx="7636764" cy="48219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5032" y="3144011"/>
              <a:ext cx="1569719" cy="6446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16835" y="1483359"/>
              <a:ext cx="3286125" cy="5053965"/>
            </a:xfrm>
            <a:custGeom>
              <a:avLst/>
              <a:gdLst/>
              <a:ahLst/>
              <a:cxnLst/>
              <a:rect l="l" t="t" r="r" b="b"/>
              <a:pathLst>
                <a:path w="3286125" h="5053965">
                  <a:moveTo>
                    <a:pt x="21590" y="23495"/>
                  </a:moveTo>
                  <a:lnTo>
                    <a:pt x="12065" y="23495"/>
                  </a:lnTo>
                  <a:lnTo>
                    <a:pt x="12065" y="5033645"/>
                  </a:lnTo>
                  <a:lnTo>
                    <a:pt x="21590" y="5033645"/>
                  </a:lnTo>
                  <a:lnTo>
                    <a:pt x="21590" y="23495"/>
                  </a:lnTo>
                  <a:close/>
                </a:path>
                <a:path w="3286125" h="5053965">
                  <a:moveTo>
                    <a:pt x="3281680" y="5034915"/>
                  </a:moveTo>
                  <a:lnTo>
                    <a:pt x="0" y="5044440"/>
                  </a:lnTo>
                  <a:lnTo>
                    <a:pt x="0" y="5053965"/>
                  </a:lnTo>
                  <a:lnTo>
                    <a:pt x="3281680" y="5044440"/>
                  </a:lnTo>
                  <a:lnTo>
                    <a:pt x="3281680" y="5034915"/>
                  </a:lnTo>
                  <a:close/>
                </a:path>
                <a:path w="3286125" h="5053965">
                  <a:moveTo>
                    <a:pt x="3286125" y="5024767"/>
                  </a:moveTo>
                  <a:lnTo>
                    <a:pt x="3268345" y="10160"/>
                  </a:lnTo>
                  <a:lnTo>
                    <a:pt x="3281680" y="10160"/>
                  </a:lnTo>
                  <a:lnTo>
                    <a:pt x="3281680" y="8890"/>
                  </a:lnTo>
                  <a:lnTo>
                    <a:pt x="3281680" y="0"/>
                  </a:lnTo>
                  <a:lnTo>
                    <a:pt x="1750225" y="0"/>
                  </a:lnTo>
                  <a:lnTo>
                    <a:pt x="1750225" y="889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1634159" y="19050"/>
                  </a:lnTo>
                  <a:lnTo>
                    <a:pt x="1634159" y="10160"/>
                  </a:lnTo>
                  <a:lnTo>
                    <a:pt x="3258820" y="10160"/>
                  </a:lnTo>
                  <a:lnTo>
                    <a:pt x="3276600" y="5024767"/>
                  </a:lnTo>
                  <a:lnTo>
                    <a:pt x="3286125" y="502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5303" y="4896612"/>
              <a:ext cx="1597152" cy="7360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45100" y="3462020"/>
              <a:ext cx="2447290" cy="1177290"/>
            </a:xfrm>
            <a:custGeom>
              <a:avLst/>
              <a:gdLst/>
              <a:ahLst/>
              <a:cxnLst/>
              <a:rect l="l" t="t" r="r" b="b"/>
              <a:pathLst>
                <a:path w="2447290" h="1177289">
                  <a:moveTo>
                    <a:pt x="2443479" y="1177289"/>
                  </a:moveTo>
                  <a:lnTo>
                    <a:pt x="0" y="8889"/>
                  </a:lnTo>
                  <a:lnTo>
                    <a:pt x="3810" y="0"/>
                  </a:lnTo>
                  <a:lnTo>
                    <a:pt x="2447290" y="1168400"/>
                  </a:lnTo>
                  <a:lnTo>
                    <a:pt x="2443479" y="11772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609205" y="4430395"/>
            <a:ext cx="452120" cy="1092200"/>
          </a:xfrm>
          <a:custGeom>
            <a:avLst/>
            <a:gdLst/>
            <a:ahLst/>
            <a:cxnLst/>
            <a:rect l="l" t="t" r="r" b="b"/>
            <a:pathLst>
              <a:path w="452120" h="1092200">
                <a:moveTo>
                  <a:pt x="441960" y="1092200"/>
                </a:moveTo>
                <a:lnTo>
                  <a:pt x="10160" y="1092200"/>
                </a:lnTo>
                <a:lnTo>
                  <a:pt x="0" y="1079500"/>
                </a:lnTo>
                <a:lnTo>
                  <a:pt x="0" y="12700"/>
                </a:lnTo>
                <a:lnTo>
                  <a:pt x="12700" y="0"/>
                </a:lnTo>
                <a:lnTo>
                  <a:pt x="426720" y="0"/>
                </a:lnTo>
                <a:lnTo>
                  <a:pt x="42672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078864"/>
                </a:lnTo>
                <a:lnTo>
                  <a:pt x="452120" y="1078864"/>
                </a:lnTo>
                <a:lnTo>
                  <a:pt x="452120" y="1082039"/>
                </a:lnTo>
                <a:lnTo>
                  <a:pt x="441960" y="1092200"/>
                </a:lnTo>
                <a:close/>
              </a:path>
            </a:pathLst>
          </a:custGeom>
          <a:solidFill>
            <a:srgbClr val="385D8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21523" y="4436109"/>
          <a:ext cx="452755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/>
              </a:tblGrid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85D86"/>
                      </a:solidFill>
                      <a:prstDash val="solid"/>
                    </a:lnR>
                    <a:lnB w="9525">
                      <a:solidFill>
                        <a:srgbClr val="467A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85D86"/>
                      </a:solidFill>
                      <a:prstDash val="solid"/>
                    </a:lnR>
                    <a:lnT w="9525">
                      <a:solidFill>
                        <a:srgbClr val="467AB8"/>
                      </a:solidFill>
                      <a:prstDash val="solid"/>
                    </a:lnT>
                    <a:lnB w="9525">
                      <a:solidFill>
                        <a:srgbClr val="467A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85D86"/>
                      </a:solidFill>
                      <a:prstDash val="solid"/>
                    </a:lnR>
                    <a:lnT w="9525">
                      <a:solidFill>
                        <a:srgbClr val="467AB8"/>
                      </a:solidFill>
                      <a:prstDash val="solid"/>
                    </a:lnT>
                    <a:lnB w="9525">
                      <a:solidFill>
                        <a:srgbClr val="467A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9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85D86"/>
                      </a:solidFill>
                      <a:prstDash val="solid"/>
                    </a:lnR>
                    <a:lnT w="9525">
                      <a:solidFill>
                        <a:srgbClr val="467AB8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870959" y="1752600"/>
            <a:ext cx="1115695" cy="306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0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15"/>
              </a:spcBef>
            </a:pPr>
            <a:r>
              <a:rPr dirty="0" sz="1400" spc="-2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il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9832" y="3227832"/>
            <a:ext cx="981710" cy="4908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6510" rIns="0" bIns="0" rtlCol="0" vert="horz">
            <a:spAutoFit/>
          </a:bodyPr>
          <a:lstStyle/>
          <a:p>
            <a:pPr marL="92075" marR="87630">
              <a:lnSpc>
                <a:spcPct val="100000"/>
              </a:lnSpc>
              <a:spcBef>
                <a:spcPts val="130"/>
              </a:spcBef>
            </a:pPr>
            <a:r>
              <a:rPr dirty="0" sz="1300" spc="-5">
                <a:latin typeface="Calibri"/>
                <a:cs typeface="Calibri"/>
              </a:rPr>
              <a:t>C</a:t>
            </a:r>
            <a:r>
              <a:rPr dirty="0" sz="1300" spc="-5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o</a:t>
            </a:r>
            <a:r>
              <a:rPr dirty="0" sz="1300" spc="-5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</a:t>
            </a:r>
            <a:r>
              <a:rPr dirty="0" sz="1300" spc="-6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p</a:t>
            </a:r>
            <a:r>
              <a:rPr dirty="0" sz="1300" spc="-7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</a:t>
            </a:r>
            <a:r>
              <a:rPr dirty="0" sz="1300" spc="-5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r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e  </a:t>
            </a:r>
            <a:r>
              <a:rPr dirty="0" sz="1300" spc="-25">
                <a:latin typeface="Calibri"/>
                <a:cs typeface="Calibri"/>
              </a:rPr>
              <a:t>Transaction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9832" y="4166615"/>
            <a:ext cx="981710" cy="49275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875" rIns="0" bIns="0" rtlCol="0" vert="horz">
            <a:spAutoFit/>
          </a:bodyPr>
          <a:lstStyle/>
          <a:p>
            <a:pPr marL="92075" marR="120014">
              <a:lnSpc>
                <a:spcPct val="100000"/>
              </a:lnSpc>
              <a:spcBef>
                <a:spcPts val="125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n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l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y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s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e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</a:t>
            </a:r>
            <a:r>
              <a:rPr dirty="0" sz="1300" spc="-40">
                <a:latin typeface="Calibri"/>
                <a:cs typeface="Calibri"/>
              </a:rPr>
              <a:t>r</a:t>
            </a:r>
            <a:r>
              <a:rPr dirty="0" sz="1300" spc="-10">
                <a:latin typeface="Calibri"/>
                <a:cs typeface="Calibri"/>
              </a:rPr>
              <a:t>ansactio</a:t>
            </a:r>
            <a:r>
              <a:rPr dirty="0" sz="1300" spc="-5"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0688" y="5809488"/>
            <a:ext cx="989330" cy="523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92710" marR="111760">
              <a:lnSpc>
                <a:spcPts val="1660"/>
              </a:lnSpc>
              <a:spcBef>
                <a:spcPts val="254"/>
              </a:spcBef>
            </a:pPr>
            <a:r>
              <a:rPr dirty="0" sz="1400" spc="90">
                <a:latin typeface="Calibri"/>
                <a:cs typeface="Calibri"/>
              </a:rPr>
              <a:t>G</a:t>
            </a:r>
            <a:r>
              <a:rPr dirty="0" sz="1400" spc="80">
                <a:latin typeface="Calibri"/>
                <a:cs typeface="Calibri"/>
              </a:rPr>
              <a:t>r</a:t>
            </a:r>
            <a:r>
              <a:rPr dirty="0" sz="1400" spc="90">
                <a:latin typeface="Calibri"/>
                <a:cs typeface="Calibri"/>
              </a:rPr>
              <a:t>a</a:t>
            </a:r>
            <a:r>
              <a:rPr dirty="0" sz="1400" spc="70">
                <a:latin typeface="Calibri"/>
                <a:cs typeface="Calibri"/>
              </a:rPr>
              <a:t>ph</a:t>
            </a:r>
            <a:r>
              <a:rPr dirty="0" sz="1400" spc="75">
                <a:latin typeface="Calibri"/>
                <a:cs typeface="Calibri"/>
              </a:rPr>
              <a:t>i</a:t>
            </a:r>
            <a:r>
              <a:rPr dirty="0" sz="1400" spc="95">
                <a:latin typeface="Calibri"/>
                <a:cs typeface="Calibri"/>
              </a:rPr>
              <a:t>c</a:t>
            </a:r>
            <a:r>
              <a:rPr dirty="0" sz="1400" spc="9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l  </a:t>
            </a:r>
            <a:r>
              <a:rPr dirty="0" sz="1400" spc="-10">
                <a:latin typeface="Calibri"/>
                <a:cs typeface="Calibri"/>
              </a:rPr>
              <a:t>Result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6244" y="181813"/>
            <a:ext cx="6109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Conceptual/Analysis</a:t>
            </a:r>
            <a:r>
              <a:rPr dirty="0" spc="-180"/>
              <a:t> </a:t>
            </a:r>
            <a:r>
              <a:rPr dirty="0" spc="-10"/>
              <a:t>Modelling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5012" y="897331"/>
            <a:ext cx="30270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Use</a:t>
            </a:r>
            <a:r>
              <a:rPr dirty="0" sz="3200" spc="-10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case</a:t>
            </a:r>
            <a:r>
              <a:rPr dirty="0" sz="3200" spc="-12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diagram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7723" y="2616707"/>
            <a:ext cx="1085215" cy="2165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540"/>
              </a:lnSpc>
            </a:pPr>
            <a:r>
              <a:rPr dirty="0" sz="1400" spc="-15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il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9478" y="5006975"/>
            <a:ext cx="81343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" marR="5080" indent="-21590">
              <a:lnSpc>
                <a:spcPct val="100000"/>
              </a:lnSpc>
              <a:spcBef>
                <a:spcPts val="95"/>
              </a:spcBef>
            </a:pPr>
            <a:r>
              <a:rPr dirty="0" sz="1300" spc="-20">
                <a:latin typeface="Calibri"/>
                <a:cs typeface="Calibri"/>
              </a:rPr>
              <a:t>Al</a:t>
            </a:r>
            <a:r>
              <a:rPr dirty="0" sz="1300">
                <a:latin typeface="Calibri"/>
                <a:cs typeface="Calibri"/>
              </a:rPr>
              <a:t>l</a:t>
            </a:r>
            <a:r>
              <a:rPr dirty="0" sz="1300" spc="-25">
                <a:latin typeface="Calibri"/>
                <a:cs typeface="Calibri"/>
              </a:rPr>
              <a:t>o</a:t>
            </a:r>
            <a:r>
              <a:rPr dirty="0" sz="1300" spc="-5">
                <a:latin typeface="Calibri"/>
                <a:cs typeface="Calibri"/>
              </a:rPr>
              <a:t>w</a:t>
            </a:r>
            <a:r>
              <a:rPr dirty="0" sz="1300" spc="-20">
                <a:latin typeface="Calibri"/>
                <a:cs typeface="Calibri"/>
              </a:rPr>
              <a:t>/B</a:t>
            </a:r>
            <a:r>
              <a:rPr dirty="0" sz="1300">
                <a:latin typeface="Calibri"/>
                <a:cs typeface="Calibri"/>
              </a:rPr>
              <a:t>l</a:t>
            </a:r>
            <a:r>
              <a:rPr dirty="0" sz="1300" spc="-25">
                <a:latin typeface="Calibri"/>
                <a:cs typeface="Calibri"/>
              </a:rPr>
              <a:t>o</a:t>
            </a:r>
            <a:r>
              <a:rPr dirty="0" sz="1300" spc="-10">
                <a:latin typeface="Calibri"/>
                <a:cs typeface="Calibri"/>
              </a:rPr>
              <a:t>c</a:t>
            </a:r>
            <a:r>
              <a:rPr dirty="0" sz="1300" spc="-5">
                <a:latin typeface="Calibri"/>
                <a:cs typeface="Calibri"/>
              </a:rPr>
              <a:t>k  </a:t>
            </a:r>
            <a:r>
              <a:rPr dirty="0" sz="1300" spc="-10">
                <a:latin typeface="Calibri"/>
                <a:cs typeface="Calibri"/>
              </a:rPr>
              <a:t>transaction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9412"/>
            <a:ext cx="8613775" cy="6228715"/>
            <a:chOff x="0" y="629412"/>
            <a:chExt cx="8613775" cy="622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5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" y="766572"/>
              <a:ext cx="7981188" cy="5326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3471" y="629412"/>
              <a:ext cx="1658112" cy="1886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8475" y="5704840"/>
              <a:ext cx="8115300" cy="383540"/>
            </a:xfrm>
            <a:custGeom>
              <a:avLst/>
              <a:gdLst/>
              <a:ahLst/>
              <a:cxnLst/>
              <a:rect l="l" t="t" r="r" b="b"/>
              <a:pathLst>
                <a:path w="8115300" h="383539">
                  <a:moveTo>
                    <a:pt x="8102600" y="383539"/>
                  </a:moveTo>
                  <a:lnTo>
                    <a:pt x="12700" y="383539"/>
                  </a:lnTo>
                  <a:lnTo>
                    <a:pt x="0" y="370839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8102600" y="0"/>
                  </a:lnTo>
                  <a:lnTo>
                    <a:pt x="8115300" y="12700"/>
                  </a:lnTo>
                  <a:lnTo>
                    <a:pt x="8115300" y="370839"/>
                  </a:lnTo>
                  <a:lnTo>
                    <a:pt x="8102600" y="383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7580" y="0"/>
            <a:ext cx="29444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000000"/>
                </a:solidFill>
              </a:rPr>
              <a:t>Activit</a:t>
            </a:r>
            <a:r>
              <a:rPr dirty="0" sz="3200">
                <a:solidFill>
                  <a:srgbClr val="000000"/>
                </a:solidFill>
              </a:rPr>
              <a:t>y</a:t>
            </a:r>
            <a:r>
              <a:rPr dirty="0" sz="3200" spc="-18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diagra</a:t>
            </a:r>
            <a:r>
              <a:rPr dirty="0" sz="3200">
                <a:solidFill>
                  <a:srgbClr val="000000"/>
                </a:solidFill>
              </a:rPr>
              <a:t>m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6661531" y="687832"/>
            <a:ext cx="1217930" cy="5715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64769" marR="5080" indent="-52069">
              <a:lnSpc>
                <a:spcPts val="2140"/>
              </a:lnSpc>
              <a:spcBef>
                <a:spcPts val="185"/>
              </a:spcBef>
            </a:pPr>
            <a:r>
              <a:rPr dirty="0" sz="1800" spc="-25">
                <a:latin typeface="Calibri"/>
                <a:cs typeface="Calibri"/>
              </a:rPr>
              <a:t>I</a:t>
            </a:r>
            <a:r>
              <a:rPr dirty="0" sz="1800" spc="-40">
                <a:latin typeface="Calibri"/>
                <a:cs typeface="Calibri"/>
              </a:rPr>
              <a:t>n</a:t>
            </a: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Cy</a:t>
            </a:r>
            <a:r>
              <a:rPr dirty="0" sz="1800" spc="-15">
                <a:latin typeface="Calibri"/>
                <a:cs typeface="Calibri"/>
              </a:rPr>
              <a:t>be</a:t>
            </a:r>
            <a:r>
              <a:rPr dirty="0" sz="1800">
                <a:latin typeface="Calibri"/>
                <a:cs typeface="Calibri"/>
              </a:rPr>
              <a:t>r  </a:t>
            </a:r>
            <a:r>
              <a:rPr dirty="0" sz="1800" spc="-5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9696" y="1929257"/>
            <a:ext cx="13519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m  </a:t>
            </a:r>
            <a:r>
              <a:rPr dirty="0" sz="1800" spc="-10">
                <a:latin typeface="Calibri"/>
                <a:cs typeface="Calibri"/>
              </a:rPr>
              <a:t>(SOS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alert)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580" y="104724"/>
            <a:ext cx="279844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</a:rPr>
              <a:t>Sequence</a:t>
            </a:r>
            <a:r>
              <a:rPr dirty="0" sz="2800" spc="-145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diagra</a:t>
            </a:r>
            <a:r>
              <a:rPr dirty="0" sz="2800" spc="-5">
                <a:solidFill>
                  <a:srgbClr val="000000"/>
                </a:solidFill>
              </a:rPr>
              <a:t>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818388"/>
            <a:ext cx="8613775" cy="6040120"/>
            <a:chOff x="0" y="818388"/>
            <a:chExt cx="8613775" cy="6040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7" y="818388"/>
              <a:ext cx="7658100" cy="5433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8475" y="5704840"/>
              <a:ext cx="8115300" cy="576580"/>
            </a:xfrm>
            <a:custGeom>
              <a:avLst/>
              <a:gdLst/>
              <a:ahLst/>
              <a:cxnLst/>
              <a:rect l="l" t="t" r="r" b="b"/>
              <a:pathLst>
                <a:path w="8115300" h="576579">
                  <a:moveTo>
                    <a:pt x="8102600" y="576580"/>
                  </a:moveTo>
                  <a:lnTo>
                    <a:pt x="12700" y="576580"/>
                  </a:lnTo>
                  <a:lnTo>
                    <a:pt x="0" y="56388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8102600" y="0"/>
                  </a:lnTo>
                  <a:lnTo>
                    <a:pt x="8115300" y="12700"/>
                  </a:lnTo>
                  <a:lnTo>
                    <a:pt x="8115300" y="563880"/>
                  </a:lnTo>
                  <a:lnTo>
                    <a:pt x="8102600" y="576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7260"/>
            <a:ext cx="8951595" cy="5920740"/>
            <a:chOff x="0" y="937260"/>
            <a:chExt cx="8951595" cy="5920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80" y="937260"/>
              <a:ext cx="7254240" cy="5335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24200" y="3613150"/>
              <a:ext cx="2900680" cy="1621790"/>
            </a:xfrm>
            <a:custGeom>
              <a:avLst/>
              <a:gdLst/>
              <a:ahLst/>
              <a:cxnLst/>
              <a:rect l="l" t="t" r="r" b="b"/>
              <a:pathLst>
                <a:path w="2900679" h="1621789">
                  <a:moveTo>
                    <a:pt x="2900679" y="1621789"/>
                  </a:moveTo>
                  <a:lnTo>
                    <a:pt x="0" y="1621789"/>
                  </a:lnTo>
                  <a:lnTo>
                    <a:pt x="0" y="0"/>
                  </a:lnTo>
                  <a:lnTo>
                    <a:pt x="2900679" y="0"/>
                  </a:lnTo>
                  <a:lnTo>
                    <a:pt x="2900679" y="1621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14675" y="3602989"/>
              <a:ext cx="2919730" cy="1642110"/>
            </a:xfrm>
            <a:custGeom>
              <a:avLst/>
              <a:gdLst/>
              <a:ahLst/>
              <a:cxnLst/>
              <a:rect l="l" t="t" r="r" b="b"/>
              <a:pathLst>
                <a:path w="2919729" h="1642110">
                  <a:moveTo>
                    <a:pt x="2919730" y="1632585"/>
                  </a:moveTo>
                  <a:lnTo>
                    <a:pt x="2910840" y="1632585"/>
                  </a:lnTo>
                  <a:lnTo>
                    <a:pt x="2910840" y="1623060"/>
                  </a:lnTo>
                  <a:lnTo>
                    <a:pt x="2910840" y="10160"/>
                  </a:lnTo>
                  <a:lnTo>
                    <a:pt x="2910840" y="0"/>
                  </a:lnTo>
                  <a:lnTo>
                    <a:pt x="2900680" y="0"/>
                  </a:lnTo>
                  <a:lnTo>
                    <a:pt x="2900680" y="635"/>
                  </a:lnTo>
                  <a:lnTo>
                    <a:pt x="2900680" y="19685"/>
                  </a:lnTo>
                  <a:lnTo>
                    <a:pt x="2900680" y="1623060"/>
                  </a:lnTo>
                  <a:lnTo>
                    <a:pt x="19050" y="1623060"/>
                  </a:lnTo>
                  <a:lnTo>
                    <a:pt x="19050" y="19685"/>
                  </a:lnTo>
                  <a:lnTo>
                    <a:pt x="2900680" y="19685"/>
                  </a:lnTo>
                  <a:lnTo>
                    <a:pt x="2900680" y="635"/>
                  </a:lnTo>
                  <a:lnTo>
                    <a:pt x="9525" y="635"/>
                  </a:lnTo>
                  <a:lnTo>
                    <a:pt x="0" y="10160"/>
                  </a:lnTo>
                  <a:lnTo>
                    <a:pt x="0" y="1632585"/>
                  </a:lnTo>
                  <a:lnTo>
                    <a:pt x="7620" y="1642110"/>
                  </a:lnTo>
                  <a:lnTo>
                    <a:pt x="2912110" y="1642110"/>
                  </a:lnTo>
                  <a:lnTo>
                    <a:pt x="2919730" y="1634490"/>
                  </a:lnTo>
                  <a:lnTo>
                    <a:pt x="2919730" y="1632585"/>
                  </a:lnTo>
                  <a:close/>
                </a:path>
              </a:pathLst>
            </a:custGeom>
            <a:solidFill>
              <a:srgbClr val="385D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5580" y="3600449"/>
              <a:ext cx="8756015" cy="1647825"/>
            </a:xfrm>
            <a:custGeom>
              <a:avLst/>
              <a:gdLst/>
              <a:ahLst/>
              <a:cxnLst/>
              <a:rect l="l" t="t" r="r" b="b"/>
              <a:pathLst>
                <a:path w="8756015" h="1647825">
                  <a:moveTo>
                    <a:pt x="2926080" y="12700"/>
                  </a:moveTo>
                  <a:lnTo>
                    <a:pt x="2913380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1635125"/>
                  </a:lnTo>
                  <a:lnTo>
                    <a:pt x="12700" y="1647825"/>
                  </a:lnTo>
                  <a:lnTo>
                    <a:pt x="2913380" y="1647825"/>
                  </a:lnTo>
                  <a:lnTo>
                    <a:pt x="2926080" y="1635125"/>
                  </a:lnTo>
                  <a:lnTo>
                    <a:pt x="2926080" y="12700"/>
                  </a:lnTo>
                  <a:close/>
                </a:path>
                <a:path w="8756015" h="1647825">
                  <a:moveTo>
                    <a:pt x="8756015" y="12700"/>
                  </a:moveTo>
                  <a:lnTo>
                    <a:pt x="8743315" y="0"/>
                  </a:lnTo>
                  <a:lnTo>
                    <a:pt x="5842635" y="0"/>
                  </a:lnTo>
                  <a:lnTo>
                    <a:pt x="5829935" y="12700"/>
                  </a:lnTo>
                  <a:lnTo>
                    <a:pt x="5829935" y="1635125"/>
                  </a:lnTo>
                  <a:lnTo>
                    <a:pt x="5842635" y="1647825"/>
                  </a:lnTo>
                  <a:lnTo>
                    <a:pt x="8743315" y="1647825"/>
                  </a:lnTo>
                  <a:lnTo>
                    <a:pt x="8756015" y="1635125"/>
                  </a:lnTo>
                  <a:lnTo>
                    <a:pt x="8756015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24200" y="4415155"/>
              <a:ext cx="2914015" cy="19050"/>
            </a:xfrm>
            <a:custGeom>
              <a:avLst/>
              <a:gdLst/>
              <a:ahLst/>
              <a:cxnLst/>
              <a:rect l="l" t="t" r="r" b="b"/>
              <a:pathLst>
                <a:path w="2914015" h="19050">
                  <a:moveTo>
                    <a:pt x="291401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2914015" y="0"/>
                  </a:lnTo>
                  <a:lnTo>
                    <a:pt x="2914015" y="19050"/>
                  </a:lnTo>
                  <a:close/>
                </a:path>
              </a:pathLst>
            </a:custGeom>
            <a:solidFill>
              <a:srgbClr val="467A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0160" y="2742564"/>
              <a:ext cx="3063240" cy="2945765"/>
            </a:xfrm>
            <a:custGeom>
              <a:avLst/>
              <a:gdLst/>
              <a:ahLst/>
              <a:cxnLst/>
              <a:rect l="l" t="t" r="r" b="b"/>
              <a:pathLst>
                <a:path w="3063240" h="2945765">
                  <a:moveTo>
                    <a:pt x="2978785" y="2945765"/>
                  </a:moveTo>
                  <a:lnTo>
                    <a:pt x="2977515" y="2945765"/>
                  </a:lnTo>
                  <a:lnTo>
                    <a:pt x="2975610" y="2936875"/>
                  </a:lnTo>
                  <a:lnTo>
                    <a:pt x="3035935" y="2900680"/>
                  </a:lnTo>
                  <a:lnTo>
                    <a:pt x="89534" y="2930525"/>
                  </a:lnTo>
                  <a:lnTo>
                    <a:pt x="89534" y="2941320"/>
                  </a:lnTo>
                  <a:lnTo>
                    <a:pt x="80009" y="2941320"/>
                  </a:lnTo>
                  <a:lnTo>
                    <a:pt x="80009" y="2930525"/>
                  </a:lnTo>
                  <a:lnTo>
                    <a:pt x="67309" y="2931160"/>
                  </a:lnTo>
                  <a:lnTo>
                    <a:pt x="67309" y="2921635"/>
                  </a:lnTo>
                  <a:lnTo>
                    <a:pt x="80009" y="2921000"/>
                  </a:lnTo>
                  <a:lnTo>
                    <a:pt x="11430" y="34925"/>
                  </a:lnTo>
                  <a:lnTo>
                    <a:pt x="0" y="34925"/>
                  </a:lnTo>
                  <a:lnTo>
                    <a:pt x="0" y="25400"/>
                  </a:lnTo>
                  <a:lnTo>
                    <a:pt x="10795" y="25400"/>
                  </a:lnTo>
                  <a:lnTo>
                    <a:pt x="10159" y="0"/>
                  </a:lnTo>
                  <a:lnTo>
                    <a:pt x="19684" y="0"/>
                  </a:lnTo>
                  <a:lnTo>
                    <a:pt x="20320" y="25400"/>
                  </a:lnTo>
                  <a:lnTo>
                    <a:pt x="1576070" y="10160"/>
                  </a:lnTo>
                  <a:lnTo>
                    <a:pt x="1576070" y="19685"/>
                  </a:lnTo>
                  <a:lnTo>
                    <a:pt x="20955" y="34925"/>
                  </a:lnTo>
                  <a:lnTo>
                    <a:pt x="89534" y="2921000"/>
                  </a:lnTo>
                  <a:lnTo>
                    <a:pt x="3035935" y="2891155"/>
                  </a:lnTo>
                  <a:lnTo>
                    <a:pt x="2974975" y="2856230"/>
                  </a:lnTo>
                  <a:lnTo>
                    <a:pt x="2972435" y="2853690"/>
                  </a:lnTo>
                  <a:lnTo>
                    <a:pt x="2972435" y="2850515"/>
                  </a:lnTo>
                  <a:lnTo>
                    <a:pt x="2974975" y="2847975"/>
                  </a:lnTo>
                  <a:lnTo>
                    <a:pt x="2976244" y="2847340"/>
                  </a:lnTo>
                  <a:lnTo>
                    <a:pt x="2978150" y="2847340"/>
                  </a:lnTo>
                  <a:lnTo>
                    <a:pt x="3063240" y="2895600"/>
                  </a:lnTo>
                  <a:lnTo>
                    <a:pt x="2980690" y="2945130"/>
                  </a:lnTo>
                  <a:lnTo>
                    <a:pt x="2978785" y="2945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04920" y="4566919"/>
              <a:ext cx="1546860" cy="408305"/>
            </a:xfrm>
            <a:custGeom>
              <a:avLst/>
              <a:gdLst/>
              <a:ahLst/>
              <a:cxnLst/>
              <a:rect l="l" t="t" r="r" b="b"/>
              <a:pathLst>
                <a:path w="1546860" h="408304">
                  <a:moveTo>
                    <a:pt x="1546860" y="5080"/>
                  </a:moveTo>
                  <a:lnTo>
                    <a:pt x="1544637" y="5080"/>
                  </a:lnTo>
                  <a:lnTo>
                    <a:pt x="1544637" y="0"/>
                  </a:lnTo>
                  <a:lnTo>
                    <a:pt x="1537335" y="0"/>
                  </a:lnTo>
                  <a:lnTo>
                    <a:pt x="1537335" y="9525"/>
                  </a:lnTo>
                  <a:lnTo>
                    <a:pt x="1537335" y="398780"/>
                  </a:lnTo>
                  <a:lnTo>
                    <a:pt x="9525" y="398780"/>
                  </a:lnTo>
                  <a:lnTo>
                    <a:pt x="9525" y="9525"/>
                  </a:lnTo>
                  <a:lnTo>
                    <a:pt x="1537335" y="9525"/>
                  </a:lnTo>
                  <a:lnTo>
                    <a:pt x="1537335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403860"/>
                  </a:lnTo>
                  <a:lnTo>
                    <a:pt x="1543685" y="408305"/>
                  </a:lnTo>
                  <a:lnTo>
                    <a:pt x="1544955" y="407670"/>
                  </a:lnTo>
                  <a:lnTo>
                    <a:pt x="1546225" y="406400"/>
                  </a:lnTo>
                  <a:lnTo>
                    <a:pt x="1546860" y="405130"/>
                  </a:lnTo>
                  <a:lnTo>
                    <a:pt x="1546860" y="398780"/>
                  </a:lnTo>
                  <a:lnTo>
                    <a:pt x="1546860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05200" y="2189480"/>
              <a:ext cx="1873250" cy="24765"/>
            </a:xfrm>
            <a:custGeom>
              <a:avLst/>
              <a:gdLst/>
              <a:ahLst/>
              <a:cxnLst/>
              <a:rect l="l" t="t" r="r" b="b"/>
              <a:pathLst>
                <a:path w="1873250" h="24764">
                  <a:moveTo>
                    <a:pt x="0" y="24765"/>
                  </a:moveTo>
                  <a:lnTo>
                    <a:pt x="0" y="15240"/>
                  </a:lnTo>
                  <a:lnTo>
                    <a:pt x="1873250" y="0"/>
                  </a:lnTo>
                  <a:lnTo>
                    <a:pt x="1873250" y="952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955" y="2203704"/>
              <a:ext cx="99060" cy="1584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72205" y="3779519"/>
              <a:ext cx="1978025" cy="440055"/>
            </a:xfrm>
            <a:custGeom>
              <a:avLst/>
              <a:gdLst/>
              <a:ahLst/>
              <a:cxnLst/>
              <a:rect l="l" t="t" r="r" b="b"/>
              <a:pathLst>
                <a:path w="1978025" h="440054">
                  <a:moveTo>
                    <a:pt x="1978025" y="5080"/>
                  </a:moveTo>
                  <a:lnTo>
                    <a:pt x="1975243" y="5080"/>
                  </a:lnTo>
                  <a:lnTo>
                    <a:pt x="1975243" y="0"/>
                  </a:lnTo>
                  <a:lnTo>
                    <a:pt x="1968500" y="0"/>
                  </a:lnTo>
                  <a:lnTo>
                    <a:pt x="1968500" y="635"/>
                  </a:lnTo>
                  <a:lnTo>
                    <a:pt x="1968500" y="10160"/>
                  </a:lnTo>
                  <a:lnTo>
                    <a:pt x="1968500" y="430530"/>
                  </a:lnTo>
                  <a:lnTo>
                    <a:pt x="9525" y="430530"/>
                  </a:lnTo>
                  <a:lnTo>
                    <a:pt x="9525" y="10160"/>
                  </a:lnTo>
                  <a:lnTo>
                    <a:pt x="1968500" y="10160"/>
                  </a:lnTo>
                  <a:lnTo>
                    <a:pt x="1968500" y="635"/>
                  </a:lnTo>
                  <a:lnTo>
                    <a:pt x="5080" y="635"/>
                  </a:lnTo>
                  <a:lnTo>
                    <a:pt x="0" y="5715"/>
                  </a:lnTo>
                  <a:lnTo>
                    <a:pt x="0" y="435610"/>
                  </a:lnTo>
                  <a:lnTo>
                    <a:pt x="1974850" y="440055"/>
                  </a:lnTo>
                  <a:lnTo>
                    <a:pt x="1976120" y="439420"/>
                  </a:lnTo>
                  <a:lnTo>
                    <a:pt x="1977390" y="438150"/>
                  </a:lnTo>
                  <a:lnTo>
                    <a:pt x="1978025" y="436880"/>
                  </a:lnTo>
                  <a:lnTo>
                    <a:pt x="1978025" y="430530"/>
                  </a:lnTo>
                  <a:lnTo>
                    <a:pt x="1978025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24200" y="3774947"/>
            <a:ext cx="2891155" cy="3651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646430" marR="641350">
              <a:lnSpc>
                <a:spcPct val="101899"/>
              </a:lnSpc>
              <a:spcBef>
                <a:spcPts val="80"/>
              </a:spcBef>
            </a:pPr>
            <a:r>
              <a:rPr dirty="0" sz="1100" spc="-1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l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r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15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d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</a:t>
            </a:r>
            <a:r>
              <a:rPr dirty="0" sz="1100" spc="-30">
                <a:latin typeface="Times New Roman"/>
                <a:cs typeface="Times New Roman"/>
              </a:rPr>
              <a:t>y</a:t>
            </a:r>
            <a:r>
              <a:rPr dirty="0" sz="1100" spc="15">
                <a:latin typeface="Times New Roman"/>
                <a:cs typeface="Times New Roman"/>
              </a:rPr>
              <a:t>b</a:t>
            </a:r>
            <a:r>
              <a:rPr dirty="0" sz="1100" spc="-4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r  </a:t>
            </a:r>
            <a:r>
              <a:rPr dirty="0" sz="1100" spc="-5">
                <a:latin typeface="Times New Roman"/>
                <a:cs typeface="Times New Roman"/>
              </a:rPr>
              <a:t>s</a:t>
            </a:r>
            <a:r>
              <a:rPr dirty="0" sz="1100" spc="-10">
                <a:latin typeface="Times New Roman"/>
                <a:cs typeface="Times New Roman"/>
              </a:rPr>
              <a:t>ecurit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i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inform</a:t>
            </a:r>
            <a:r>
              <a:rPr dirty="0" sz="110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0148" y="168478"/>
            <a:ext cx="25120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000000"/>
                </a:solidFill>
              </a:rPr>
              <a:t>Stat</a:t>
            </a:r>
            <a:r>
              <a:rPr dirty="0" sz="3200">
                <a:solidFill>
                  <a:srgbClr val="000000"/>
                </a:solidFill>
              </a:rPr>
              <a:t>e</a:t>
            </a:r>
            <a:r>
              <a:rPr dirty="0" sz="3200" spc="-235">
                <a:solidFill>
                  <a:srgbClr val="000000"/>
                </a:solidFill>
              </a:rPr>
              <a:t> </a:t>
            </a:r>
            <a:r>
              <a:rPr dirty="0" sz="3200" spc="-10">
                <a:solidFill>
                  <a:srgbClr val="000000"/>
                </a:solidFill>
              </a:rPr>
              <a:t>Dia</a:t>
            </a:r>
            <a:r>
              <a:rPr dirty="0" sz="3200" spc="5">
                <a:solidFill>
                  <a:srgbClr val="000000"/>
                </a:solidFill>
              </a:rPr>
              <a:t>g</a:t>
            </a:r>
            <a:r>
              <a:rPr dirty="0" sz="3200" spc="-10">
                <a:solidFill>
                  <a:srgbClr val="000000"/>
                </a:solidFill>
              </a:rPr>
              <a:t>r</a:t>
            </a:r>
            <a:r>
              <a:rPr dirty="0" sz="3200" spc="15">
                <a:solidFill>
                  <a:srgbClr val="000000"/>
                </a:solidFill>
              </a:rPr>
              <a:t>a</a:t>
            </a:r>
            <a:r>
              <a:rPr dirty="0" sz="3200">
                <a:solidFill>
                  <a:srgbClr val="000000"/>
                </a:solidFill>
              </a:rPr>
              <a:t>m</a:t>
            </a:r>
            <a:endParaRPr sz="3200"/>
          </a:p>
        </p:txBody>
      </p:sp>
      <p:sp>
        <p:nvSpPr>
          <p:cNvPr id="17" name="object 17"/>
          <p:cNvSpPr txBox="1"/>
          <p:nvPr/>
        </p:nvSpPr>
        <p:spPr>
          <a:xfrm>
            <a:off x="2112264" y="1136903"/>
            <a:ext cx="1132840" cy="1371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010"/>
              </a:lnSpc>
            </a:pPr>
            <a:r>
              <a:rPr dirty="0" sz="900" spc="5">
                <a:latin typeface="Times New Roman"/>
                <a:cs typeface="Times New Roman"/>
              </a:rPr>
              <a:t>in</a:t>
            </a:r>
            <a:r>
              <a:rPr dirty="0" sz="900" spc="-20">
                <a:latin typeface="Times New Roman"/>
                <a:cs typeface="Times New Roman"/>
              </a:rPr>
              <a:t>co</a:t>
            </a:r>
            <a:r>
              <a:rPr dirty="0" sz="900" spc="-10">
                <a:latin typeface="Times New Roman"/>
                <a:cs typeface="Times New Roman"/>
              </a:rPr>
              <a:t>m</a:t>
            </a:r>
            <a:r>
              <a:rPr dirty="0" sz="900" spc="5">
                <a:latin typeface="Times New Roman"/>
                <a:cs typeface="Times New Roman"/>
              </a:rPr>
              <a:t>in</a:t>
            </a:r>
            <a:r>
              <a:rPr dirty="0" sz="900">
                <a:latin typeface="Times New Roman"/>
                <a:cs typeface="Times New Roman"/>
              </a:rPr>
              <a:t>g</a:t>
            </a:r>
            <a:r>
              <a:rPr dirty="0" sz="900" spc="-5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 spc="-2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an</a:t>
            </a:r>
            <a:r>
              <a:rPr dirty="0" sz="900" spc="-25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a</a:t>
            </a:r>
            <a:r>
              <a:rPr dirty="0" sz="900" spc="-20">
                <a:latin typeface="Times New Roman"/>
                <a:cs typeface="Times New Roman"/>
              </a:rPr>
              <a:t>c</a:t>
            </a:r>
            <a:r>
              <a:rPr dirty="0" sz="900" spc="5">
                <a:latin typeface="Times New Roman"/>
                <a:cs typeface="Times New Roman"/>
              </a:rPr>
              <a:t>ti</a:t>
            </a:r>
            <a:r>
              <a:rPr dirty="0" sz="900" spc="-20">
                <a:latin typeface="Times New Roman"/>
                <a:cs typeface="Times New Roman"/>
              </a:rPr>
              <a:t>o</a:t>
            </a:r>
            <a:r>
              <a:rPr dirty="0" sz="900" spc="5">
                <a:latin typeface="Times New Roman"/>
                <a:cs typeface="Times New Roman"/>
              </a:rPr>
              <a:t>n</a:t>
            </a:r>
            <a:r>
              <a:rPr dirty="0" sz="90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7723" y="1225296"/>
            <a:ext cx="853440" cy="1371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3345">
              <a:lnSpc>
                <a:spcPts val="1010"/>
              </a:lnSpc>
            </a:pPr>
            <a:r>
              <a:rPr dirty="0" sz="900" spc="-10">
                <a:latin typeface="Times New Roman"/>
                <a:cs typeface="Times New Roman"/>
              </a:rPr>
              <a:t>C</a:t>
            </a:r>
            <a:r>
              <a:rPr dirty="0" sz="900">
                <a:latin typeface="Times New Roman"/>
                <a:cs typeface="Times New Roman"/>
              </a:rPr>
              <a:t>C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t</a:t>
            </a:r>
            <a:r>
              <a:rPr dirty="0" sz="900" spc="5">
                <a:latin typeface="Times New Roman"/>
                <a:cs typeface="Times New Roman"/>
              </a:rPr>
              <a:t>ra</a:t>
            </a:r>
            <a:r>
              <a:rPr dirty="0" sz="900" spc="-20">
                <a:latin typeface="Times New Roman"/>
                <a:cs typeface="Times New Roman"/>
              </a:rPr>
              <a:t>n</a:t>
            </a:r>
            <a:r>
              <a:rPr dirty="0" sz="900" spc="-5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a</a:t>
            </a:r>
            <a:r>
              <a:rPr dirty="0" sz="900" spc="-20">
                <a:latin typeface="Times New Roman"/>
                <a:cs typeface="Times New Roman"/>
              </a:rPr>
              <a:t>c</a:t>
            </a:r>
            <a:r>
              <a:rPr dirty="0" sz="900" spc="-15">
                <a:latin typeface="Times New Roman"/>
                <a:cs typeface="Times New Roman"/>
              </a:rPr>
              <a:t>t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 spc="-20">
                <a:latin typeface="Times New Roman"/>
                <a:cs typeface="Times New Roman"/>
              </a:rPr>
              <a:t>o</a:t>
            </a:r>
            <a:r>
              <a:rPr dirty="0" sz="900" spc="5">
                <a:latin typeface="Times New Roman"/>
                <a:cs typeface="Times New Roman"/>
              </a:rPr>
              <a:t>n</a:t>
            </a:r>
            <a:r>
              <a:rPr dirty="0" sz="90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6523" y="1136903"/>
            <a:ext cx="779145" cy="1371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010"/>
              </a:lnSpc>
            </a:pPr>
            <a:r>
              <a:rPr dirty="0" sz="900" spc="-5">
                <a:latin typeface="Times New Roman"/>
                <a:cs typeface="Times New Roman"/>
              </a:rPr>
              <a:t>H</a:t>
            </a:r>
            <a:r>
              <a:rPr dirty="0" sz="900" spc="-45">
                <a:latin typeface="Times New Roman"/>
                <a:cs typeface="Times New Roman"/>
              </a:rPr>
              <a:t>y</a:t>
            </a:r>
            <a:r>
              <a:rPr dirty="0" sz="900" spc="5">
                <a:latin typeface="Times New Roman"/>
                <a:cs typeface="Times New Roman"/>
              </a:rPr>
              <a:t>bri</a:t>
            </a:r>
            <a:r>
              <a:rPr dirty="0" sz="900">
                <a:latin typeface="Times New Roman"/>
                <a:cs typeface="Times New Roman"/>
              </a:rPr>
              <a:t>d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M</a:t>
            </a:r>
            <a:r>
              <a:rPr dirty="0" sz="900" spc="-20">
                <a:latin typeface="Times New Roman"/>
                <a:cs typeface="Times New Roman"/>
              </a:rPr>
              <a:t>o</a:t>
            </a:r>
            <a:r>
              <a:rPr dirty="0" sz="900" spc="5">
                <a:latin typeface="Times New Roman"/>
                <a:cs typeface="Times New Roman"/>
              </a:rPr>
              <a:t>d</a:t>
            </a:r>
            <a:r>
              <a:rPr dirty="0" sz="900" spc="-20">
                <a:latin typeface="Times New Roman"/>
                <a:cs typeface="Times New Roman"/>
              </a:rPr>
              <a:t>e</a:t>
            </a:r>
            <a:r>
              <a:rPr dirty="0" sz="900">
                <a:latin typeface="Times New Roman"/>
                <a:cs typeface="Times New Roman"/>
              </a:rPr>
              <a:t>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5892" y="2488692"/>
            <a:ext cx="1184275" cy="1371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ts val="1005"/>
              </a:lnSpc>
            </a:pPr>
            <a:r>
              <a:rPr dirty="0" sz="900" spc="-5">
                <a:latin typeface="Times New Roman"/>
                <a:cs typeface="Times New Roman"/>
              </a:rPr>
              <a:t>LegitimateTransactions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0891" y="2528316"/>
            <a:ext cx="1096010" cy="1524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115"/>
              </a:lnSpc>
            </a:pPr>
            <a:r>
              <a:rPr dirty="0" sz="1000" spc="-15">
                <a:latin typeface="Times New Roman"/>
                <a:cs typeface="Times New Roman"/>
              </a:rPr>
              <a:t>Frau</a:t>
            </a: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Transaction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7175" y="5246496"/>
            <a:ext cx="16160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latin typeface="Times New Roman"/>
                <a:cs typeface="Times New Roman"/>
              </a:rPr>
              <a:t>S</a:t>
            </a:r>
            <a:r>
              <a:rPr dirty="0" sz="1500" spc="-10">
                <a:latin typeface="Times New Roman"/>
                <a:cs typeface="Times New Roman"/>
              </a:rPr>
              <a:t>u</a:t>
            </a:r>
            <a:r>
              <a:rPr dirty="0" sz="1500">
                <a:latin typeface="Times New Roman"/>
                <a:cs typeface="Times New Roman"/>
              </a:rPr>
              <a:t>c</a:t>
            </a:r>
            <a:r>
              <a:rPr dirty="0" sz="1500" spc="-25">
                <a:latin typeface="Times New Roman"/>
                <a:cs typeface="Times New Roman"/>
              </a:rPr>
              <a:t>ce</a:t>
            </a:r>
            <a:r>
              <a:rPr dirty="0" sz="1500" spc="10">
                <a:latin typeface="Times New Roman"/>
                <a:cs typeface="Times New Roman"/>
              </a:rPr>
              <a:t>s</a:t>
            </a:r>
            <a:r>
              <a:rPr dirty="0" sz="1500" spc="-25">
                <a:latin typeface="Times New Roman"/>
                <a:cs typeface="Times New Roman"/>
              </a:rPr>
              <a:t>f</a:t>
            </a:r>
            <a:r>
              <a:rPr dirty="0" sz="1500" spc="15">
                <a:latin typeface="Times New Roman"/>
                <a:cs typeface="Times New Roman"/>
              </a:rPr>
              <a:t>u</a:t>
            </a:r>
            <a:r>
              <a:rPr dirty="0" sz="1500">
                <a:latin typeface="Times New Roman"/>
                <a:cs typeface="Times New Roman"/>
              </a:rPr>
              <a:t>l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t</a:t>
            </a:r>
            <a:r>
              <a:rPr dirty="0" sz="1500" spc="-25">
                <a:latin typeface="Times New Roman"/>
                <a:cs typeface="Times New Roman"/>
              </a:rPr>
              <a:t>r</a:t>
            </a:r>
            <a:r>
              <a:rPr dirty="0" sz="1500" spc="-30">
                <a:latin typeface="Times New Roman"/>
                <a:cs typeface="Times New Roman"/>
              </a:rPr>
              <a:t>a</a:t>
            </a:r>
            <a:r>
              <a:rPr dirty="0" sz="1500" spc="15">
                <a:latin typeface="Times New Roman"/>
                <a:cs typeface="Times New Roman"/>
              </a:rPr>
              <a:t>n</a:t>
            </a:r>
            <a:r>
              <a:rPr dirty="0" sz="1500" spc="-15">
                <a:latin typeface="Times New Roman"/>
                <a:cs typeface="Times New Roman"/>
              </a:rPr>
              <a:t>s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25">
                <a:latin typeface="Times New Roman"/>
                <a:cs typeface="Times New Roman"/>
              </a:rPr>
              <a:t>c</a:t>
            </a:r>
            <a:r>
              <a:rPr dirty="0" sz="1500" spc="-20">
                <a:latin typeface="Times New Roman"/>
                <a:cs typeface="Times New Roman"/>
              </a:rPr>
              <a:t>t</a:t>
            </a:r>
            <a:r>
              <a:rPr dirty="0" sz="1500" spc="5">
                <a:latin typeface="Times New Roman"/>
                <a:cs typeface="Times New Roman"/>
              </a:rPr>
              <a:t>i</a:t>
            </a:r>
            <a:r>
              <a:rPr dirty="0" sz="1500" spc="-35">
                <a:latin typeface="Times New Roman"/>
                <a:cs typeface="Times New Roman"/>
              </a:rPr>
              <a:t>o</a:t>
            </a:r>
            <a:r>
              <a:rPr dirty="0" sz="150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4200" y="4542282"/>
            <a:ext cx="2891155" cy="3352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778510" marR="878205">
              <a:lnSpc>
                <a:spcPct val="103699"/>
              </a:lnSpc>
              <a:spcBef>
                <a:spcPts val="50"/>
              </a:spcBef>
            </a:pPr>
            <a:r>
              <a:rPr dirty="0" sz="1000" spc="-5">
                <a:latin typeface="Times New Roman"/>
                <a:cs typeface="Times New Roman"/>
              </a:rPr>
              <a:t>OP : </a:t>
            </a:r>
            <a:r>
              <a:rPr dirty="0" sz="1000" spc="-10">
                <a:latin typeface="Times New Roman"/>
                <a:cs typeface="Times New Roman"/>
              </a:rPr>
              <a:t>Graphical Output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15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 spc="-25">
                <a:latin typeface="Times New Roman"/>
                <a:cs typeface="Times New Roman"/>
              </a:rPr>
              <a:t>t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5">
                <a:latin typeface="Times New Roman"/>
                <a:cs typeface="Times New Roman"/>
              </a:rPr>
              <a:t>o</a:t>
            </a:r>
            <a:r>
              <a:rPr dirty="0" sz="1000" spc="15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w</a:t>
            </a:r>
            <a:r>
              <a:rPr dirty="0" sz="1000">
                <a:latin typeface="Times New Roman"/>
                <a:cs typeface="Times New Roman"/>
              </a:rPr>
              <a:t>il</a:t>
            </a:r>
            <a:r>
              <a:rPr dirty="0" sz="1000" spc="-5">
                <a:latin typeface="Times New Roman"/>
                <a:cs typeface="Times New Roman"/>
              </a:rPr>
              <a:t>l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b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ta</a:t>
            </a:r>
            <a:r>
              <a:rPr dirty="0" sz="1000" spc="-5">
                <a:latin typeface="Times New Roman"/>
                <a:cs typeface="Times New Roman"/>
              </a:rPr>
              <a:t>k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7447" y="2830067"/>
            <a:ext cx="1306195" cy="563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130" rIns="0" bIns="0" rtlCol="0" vert="horz">
            <a:spAutoFit/>
          </a:bodyPr>
          <a:lstStyle/>
          <a:p>
            <a:pPr marL="98425" marR="340360">
              <a:lnSpc>
                <a:spcPct val="102899"/>
              </a:lnSpc>
              <a:spcBef>
                <a:spcPts val="190"/>
              </a:spcBef>
            </a:pP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5">
                <a:latin typeface="Times New Roman"/>
                <a:cs typeface="Times New Roman"/>
              </a:rPr>
              <a:t>MS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al</a:t>
            </a:r>
            <a:r>
              <a:rPr dirty="0" sz="1000" spc="-45">
                <a:latin typeface="Times New Roman"/>
                <a:cs typeface="Times New Roman"/>
              </a:rPr>
              <a:t>e</a:t>
            </a:r>
            <a:r>
              <a:rPr dirty="0" sz="1000" spc="1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s  </a:t>
            </a:r>
            <a:r>
              <a:rPr dirty="0" sz="1000" spc="-5">
                <a:latin typeface="Times New Roman"/>
                <a:cs typeface="Times New Roman"/>
              </a:rPr>
              <a:t>sent </a:t>
            </a:r>
            <a:r>
              <a:rPr dirty="0" sz="1000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 spc="-10">
                <a:latin typeface="Times New Roman"/>
                <a:cs typeface="Times New Roman"/>
              </a:rPr>
              <a:t>user 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Mobile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3116" y="2787395"/>
            <a:ext cx="1306195" cy="4089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875" rIns="0" bIns="0" rtlCol="0" vert="horz">
            <a:spAutoFit/>
          </a:bodyPr>
          <a:lstStyle/>
          <a:p>
            <a:pPr marL="96520" marR="248920">
              <a:lnSpc>
                <a:spcPct val="105800"/>
              </a:lnSpc>
              <a:spcBef>
                <a:spcPts val="125"/>
              </a:spcBef>
            </a:pP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nt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o  </a:t>
            </a:r>
            <a:r>
              <a:rPr dirty="0" sz="1000" spc="-10">
                <a:latin typeface="Times New Roman"/>
                <a:cs typeface="Times New Roman"/>
              </a:rPr>
              <a:t>User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6879" y="1459991"/>
            <a:ext cx="1306195" cy="4089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685" rIns="0" bIns="0" rtlCol="0" vert="horz">
            <a:spAutoFit/>
          </a:bodyPr>
          <a:lstStyle/>
          <a:p>
            <a:pPr marL="99060" marR="144145">
              <a:lnSpc>
                <a:spcPct val="103800"/>
              </a:lnSpc>
              <a:spcBef>
                <a:spcPts val="155"/>
              </a:spcBef>
            </a:pP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F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ud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t</a:t>
            </a:r>
            <a:r>
              <a:rPr dirty="0" sz="1000" spc="-20">
                <a:latin typeface="Times New Roman"/>
                <a:cs typeface="Times New Roman"/>
              </a:rPr>
              <a:t>ec</a:t>
            </a:r>
            <a:r>
              <a:rPr dirty="0" sz="1000">
                <a:latin typeface="Times New Roman"/>
                <a:cs typeface="Times New Roman"/>
              </a:rPr>
              <a:t>ti</a:t>
            </a:r>
            <a:r>
              <a:rPr dirty="0" sz="1000" spc="-3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n  </a:t>
            </a:r>
            <a:r>
              <a:rPr dirty="0" sz="1000" spc="-15">
                <a:latin typeface="Times New Roman"/>
                <a:cs typeface="Times New Roman"/>
              </a:rPr>
              <a:t>System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ROC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7223" y="1517903"/>
            <a:ext cx="1306195" cy="4089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685" rIns="0" bIns="0" rtlCol="0" vert="horz">
            <a:spAutoFit/>
          </a:bodyPr>
          <a:lstStyle/>
          <a:p>
            <a:pPr marL="97790" marR="99060">
              <a:lnSpc>
                <a:spcPct val="103800"/>
              </a:lnSpc>
              <a:spcBef>
                <a:spcPts val="155"/>
              </a:spcBef>
            </a:pP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i</a:t>
            </a:r>
            <a:r>
              <a:rPr dirty="0" sz="1000" spc="15">
                <a:latin typeface="Times New Roman"/>
                <a:cs typeface="Times New Roman"/>
              </a:rPr>
              <a:t>n</a:t>
            </a:r>
            <a:r>
              <a:rPr dirty="0" sz="1000" spc="-20">
                <a:latin typeface="Times New Roman"/>
                <a:cs typeface="Times New Roman"/>
              </a:rPr>
              <a:t>c</a:t>
            </a:r>
            <a:r>
              <a:rPr dirty="0" sz="1000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ud</a:t>
            </a:r>
            <a:r>
              <a:rPr dirty="0" sz="1000" spc="-25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s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r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35">
                <a:latin typeface="Times New Roman"/>
                <a:cs typeface="Times New Roman"/>
              </a:rPr>
              <a:t>w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1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,  </a:t>
            </a:r>
            <a:r>
              <a:rPr dirty="0" sz="1000" spc="-10">
                <a:latin typeface="Times New Roman"/>
                <a:cs typeface="Times New Roman"/>
              </a:rPr>
              <a:t>lo</a:t>
            </a:r>
            <a:r>
              <a:rPr dirty="0" sz="1000" spc="-5">
                <a:latin typeface="Times New Roman"/>
                <a:cs typeface="Times New Roman"/>
              </a:rPr>
              <a:t>w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interset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credi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9423" y="1383791"/>
            <a:ext cx="944880" cy="4089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3495" rIns="0" bIns="0" rtlCol="0" vert="horz">
            <a:spAutoFit/>
          </a:bodyPr>
          <a:lstStyle/>
          <a:p>
            <a:pPr marL="94615" marR="142240">
              <a:lnSpc>
                <a:spcPct val="101699"/>
              </a:lnSpc>
              <a:spcBef>
                <a:spcPts val="185"/>
              </a:spcBef>
            </a:pP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P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S</a:t>
            </a:r>
            <a:r>
              <a:rPr dirty="0" sz="1000" spc="-20">
                <a:latin typeface="Times New Roman"/>
                <a:cs typeface="Times New Roman"/>
              </a:rPr>
              <a:t>e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al</a:t>
            </a:r>
            <a:r>
              <a:rPr dirty="0" sz="1000" spc="-5">
                <a:latin typeface="Times New Roman"/>
                <a:cs typeface="Times New Roman"/>
              </a:rPr>
              <a:t>l  </a:t>
            </a:r>
            <a:r>
              <a:rPr dirty="0" sz="1000" spc="-5">
                <a:latin typeface="Times New Roman"/>
                <a:cs typeface="Times New Roman"/>
              </a:rPr>
              <a:t>transactions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0"/>
            <a:ext cx="7232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50"/>
              <a:t> </a:t>
            </a:r>
            <a:r>
              <a:rPr dirty="0" spc="-10"/>
              <a:t>Requirements</a:t>
            </a:r>
            <a:r>
              <a:rPr dirty="0" spc="-75"/>
              <a:t> </a:t>
            </a:r>
            <a:r>
              <a:rPr dirty="0" spc="-10"/>
              <a:t>Specification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18175"/>
            <a:ext cx="3354070" cy="1073150"/>
            <a:chOff x="0" y="5718175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37859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1817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6350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1007" y="821215"/>
            <a:ext cx="8820785" cy="482092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just" marL="76835">
              <a:lnSpc>
                <a:spcPct val="100000"/>
              </a:lnSpc>
              <a:spcBef>
                <a:spcPts val="1770"/>
              </a:spcBef>
            </a:pPr>
            <a:r>
              <a:rPr dirty="0" sz="3200" spc="-10" b="1">
                <a:latin typeface="Times New Roman"/>
                <a:cs typeface="Times New Roman"/>
              </a:rPr>
              <a:t>Functional</a:t>
            </a:r>
            <a:r>
              <a:rPr dirty="0" sz="3200" spc="-145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algn="just" marL="195580" indent="-18288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195580" algn="l"/>
              </a:tabLst>
            </a:pPr>
            <a:r>
              <a:rPr dirty="0" sz="2400" spc="60" b="1">
                <a:latin typeface="Times New Roman"/>
                <a:cs typeface="Times New Roman"/>
              </a:rPr>
              <a:t>Data</a:t>
            </a:r>
            <a:r>
              <a:rPr dirty="0" sz="2400" spc="170" b="1">
                <a:latin typeface="Times New Roman"/>
                <a:cs typeface="Times New Roman"/>
              </a:rPr>
              <a:t> </a:t>
            </a:r>
            <a:r>
              <a:rPr dirty="0" sz="2400" spc="70" b="1">
                <a:latin typeface="Times New Roman"/>
                <a:cs typeface="Times New Roman"/>
              </a:rPr>
              <a:t>Pre-processing:</a:t>
            </a:r>
            <a:r>
              <a:rPr dirty="0" sz="2400" spc="170" b="1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In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this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step,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the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data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is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collected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from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various</a:t>
            </a: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  <a:spcBef>
                <a:spcPts val="35"/>
              </a:spcBef>
            </a:pPr>
            <a:r>
              <a:rPr dirty="0" sz="2200" spc="40">
                <a:latin typeface="Times New Roman"/>
                <a:cs typeface="Times New Roman"/>
              </a:rPr>
              <a:t>sources </a:t>
            </a:r>
            <a:r>
              <a:rPr dirty="0" sz="2200" spc="30">
                <a:latin typeface="Times New Roman"/>
                <a:cs typeface="Times New Roman"/>
              </a:rPr>
              <a:t>and </a:t>
            </a:r>
            <a:r>
              <a:rPr dirty="0" sz="2200" spc="40">
                <a:latin typeface="Times New Roman"/>
                <a:cs typeface="Times New Roman"/>
              </a:rPr>
              <a:t>cleaned, </a:t>
            </a:r>
            <a:r>
              <a:rPr dirty="0" sz="2200" spc="45">
                <a:latin typeface="Times New Roman"/>
                <a:cs typeface="Times New Roman"/>
              </a:rPr>
              <a:t>transformed, </a:t>
            </a:r>
            <a:r>
              <a:rPr dirty="0" sz="2200" spc="30">
                <a:latin typeface="Times New Roman"/>
                <a:cs typeface="Times New Roman"/>
              </a:rPr>
              <a:t>and </a:t>
            </a:r>
            <a:r>
              <a:rPr dirty="0" sz="2200" spc="45">
                <a:latin typeface="Times New Roman"/>
                <a:cs typeface="Times New Roman"/>
              </a:rPr>
              <a:t>prepared </a:t>
            </a:r>
            <a:r>
              <a:rPr dirty="0" sz="2200" spc="30">
                <a:latin typeface="Times New Roman"/>
                <a:cs typeface="Times New Roman"/>
              </a:rPr>
              <a:t>for </a:t>
            </a:r>
            <a:r>
              <a:rPr dirty="0" sz="2200" spc="45">
                <a:latin typeface="Times New Roman"/>
                <a:cs typeface="Times New Roman"/>
              </a:rPr>
              <a:t>analysis. </a:t>
            </a:r>
            <a:r>
              <a:rPr dirty="0" sz="2200" spc="30">
                <a:latin typeface="Times New Roman"/>
                <a:cs typeface="Times New Roman"/>
              </a:rPr>
              <a:t>The </a:t>
            </a:r>
            <a:r>
              <a:rPr dirty="0" sz="2200" spc="35">
                <a:latin typeface="Times New Roman"/>
                <a:cs typeface="Times New Roman"/>
              </a:rPr>
              <a:t>data pre- 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processing includes data </a:t>
            </a:r>
            <a:r>
              <a:rPr dirty="0" sz="2200" spc="20">
                <a:latin typeface="Times New Roman"/>
                <a:cs typeface="Times New Roman"/>
              </a:rPr>
              <a:t>cleaning, </a:t>
            </a:r>
            <a:r>
              <a:rPr dirty="0" sz="2200" spc="15">
                <a:latin typeface="Times New Roman"/>
                <a:cs typeface="Times New Roman"/>
              </a:rPr>
              <a:t>data </a:t>
            </a:r>
            <a:r>
              <a:rPr dirty="0" sz="2200" spc="20">
                <a:latin typeface="Times New Roman"/>
                <a:cs typeface="Times New Roman"/>
              </a:rPr>
              <a:t>integration, </a:t>
            </a:r>
            <a:r>
              <a:rPr dirty="0" sz="2200" spc="15">
                <a:latin typeface="Times New Roman"/>
                <a:cs typeface="Times New Roman"/>
              </a:rPr>
              <a:t>data </a:t>
            </a:r>
            <a:r>
              <a:rPr dirty="0" sz="2200" spc="20">
                <a:latin typeface="Times New Roman"/>
                <a:cs typeface="Times New Roman"/>
              </a:rPr>
              <a:t>transformation, </a:t>
            </a:r>
            <a:r>
              <a:rPr dirty="0" sz="2200" spc="15">
                <a:latin typeface="Times New Roman"/>
                <a:cs typeface="Times New Roman"/>
              </a:rPr>
              <a:t>data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reduction, 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normalization</a:t>
            </a: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7000"/>
              </a:lnSpc>
              <a:spcBef>
                <a:spcPts val="55"/>
              </a:spcBef>
              <a:buFont typeface="Arial MT"/>
              <a:buChar char="•"/>
              <a:tabLst>
                <a:tab pos="189865" algn="l"/>
              </a:tabLst>
            </a:pPr>
            <a:r>
              <a:rPr dirty="0" sz="2400" spc="70" b="1">
                <a:latin typeface="Times New Roman"/>
                <a:cs typeface="Times New Roman"/>
              </a:rPr>
              <a:t>Training: </a:t>
            </a:r>
            <a:r>
              <a:rPr dirty="0" sz="2200" spc="60">
                <a:latin typeface="Times New Roman"/>
                <a:cs typeface="Times New Roman"/>
              </a:rPr>
              <a:t>Once </a:t>
            </a:r>
            <a:r>
              <a:rPr dirty="0" sz="2200" spc="55">
                <a:latin typeface="Times New Roman"/>
                <a:cs typeface="Times New Roman"/>
              </a:rPr>
              <a:t>the </a:t>
            </a:r>
            <a:r>
              <a:rPr dirty="0" sz="2200" spc="65">
                <a:latin typeface="Times New Roman"/>
                <a:cs typeface="Times New Roman"/>
              </a:rPr>
              <a:t>data </a:t>
            </a:r>
            <a:r>
              <a:rPr dirty="0" sz="2200" spc="40">
                <a:latin typeface="Times New Roman"/>
                <a:cs typeface="Times New Roman"/>
              </a:rPr>
              <a:t>is </a:t>
            </a:r>
            <a:r>
              <a:rPr dirty="0" sz="2200" spc="80">
                <a:latin typeface="Times New Roman"/>
                <a:cs typeface="Times New Roman"/>
              </a:rPr>
              <a:t>pre-processed, </a:t>
            </a:r>
            <a:r>
              <a:rPr dirty="0" sz="2200" spc="55">
                <a:latin typeface="Times New Roman"/>
                <a:cs typeface="Times New Roman"/>
              </a:rPr>
              <a:t>the </a:t>
            </a:r>
            <a:r>
              <a:rPr dirty="0" sz="2200" spc="65">
                <a:latin typeface="Times New Roman"/>
                <a:cs typeface="Times New Roman"/>
              </a:rPr>
              <a:t>next step </a:t>
            </a:r>
            <a:r>
              <a:rPr dirty="0" sz="2200" spc="40">
                <a:latin typeface="Times New Roman"/>
                <a:cs typeface="Times New Roman"/>
              </a:rPr>
              <a:t>is to </a:t>
            </a:r>
            <a:r>
              <a:rPr dirty="0" sz="2200" spc="70">
                <a:latin typeface="Times New Roman"/>
                <a:cs typeface="Times New Roman"/>
              </a:rPr>
              <a:t>train </a:t>
            </a:r>
            <a:r>
              <a:rPr dirty="0" sz="2200" spc="55">
                <a:latin typeface="Times New Roman"/>
                <a:cs typeface="Times New Roman"/>
              </a:rPr>
              <a:t>the 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model.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this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step,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the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credit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card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fraud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detection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model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trained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on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large</a:t>
            </a: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2200" spc="75">
                <a:latin typeface="Times New Roman"/>
                <a:cs typeface="Times New Roman"/>
              </a:rPr>
              <a:t>dataset </a:t>
            </a:r>
            <a:r>
              <a:rPr dirty="0" sz="2200" spc="40">
                <a:latin typeface="Times New Roman"/>
                <a:cs typeface="Times New Roman"/>
              </a:rPr>
              <a:t>of </a:t>
            </a:r>
            <a:r>
              <a:rPr dirty="0" sz="2200" spc="70">
                <a:latin typeface="Times New Roman"/>
                <a:cs typeface="Times New Roman"/>
              </a:rPr>
              <a:t>credit </a:t>
            </a:r>
            <a:r>
              <a:rPr dirty="0" sz="2200" spc="65">
                <a:latin typeface="Times New Roman"/>
                <a:cs typeface="Times New Roman"/>
              </a:rPr>
              <a:t>card </a:t>
            </a:r>
            <a:r>
              <a:rPr dirty="0" sz="2200" spc="80">
                <a:latin typeface="Times New Roman"/>
                <a:cs typeface="Times New Roman"/>
              </a:rPr>
              <a:t>transactions </a:t>
            </a:r>
            <a:r>
              <a:rPr dirty="0" sz="2200" spc="65">
                <a:latin typeface="Times New Roman"/>
                <a:cs typeface="Times New Roman"/>
              </a:rPr>
              <a:t>that </a:t>
            </a:r>
            <a:r>
              <a:rPr dirty="0" sz="2200" spc="75">
                <a:latin typeface="Times New Roman"/>
                <a:cs typeface="Times New Roman"/>
              </a:rPr>
              <a:t>include </a:t>
            </a:r>
            <a:r>
              <a:rPr dirty="0" sz="2200" spc="65">
                <a:latin typeface="Times New Roman"/>
                <a:cs typeface="Times New Roman"/>
              </a:rPr>
              <a:t>both </a:t>
            </a:r>
            <a:r>
              <a:rPr dirty="0" sz="2200" spc="80">
                <a:latin typeface="Times New Roman"/>
                <a:cs typeface="Times New Roman"/>
              </a:rPr>
              <a:t>fraudulent </a:t>
            </a:r>
            <a:r>
              <a:rPr dirty="0" sz="2200" spc="60">
                <a:latin typeface="Times New Roman"/>
                <a:cs typeface="Times New Roman"/>
              </a:rPr>
              <a:t>and </a:t>
            </a:r>
            <a:r>
              <a:rPr dirty="0" sz="2200" spc="65">
                <a:latin typeface="Times New Roman"/>
                <a:cs typeface="Times New Roman"/>
              </a:rPr>
              <a:t>non- 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fraudulent transactions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0"/>
            <a:ext cx="7232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50"/>
              <a:t> </a:t>
            </a:r>
            <a:r>
              <a:rPr dirty="0" spc="-10"/>
              <a:t>Requirements</a:t>
            </a:r>
            <a:r>
              <a:rPr dirty="0" spc="-75"/>
              <a:t> </a:t>
            </a:r>
            <a:r>
              <a:rPr dirty="0" spc="-10"/>
              <a:t>Specification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18175"/>
            <a:ext cx="3354070" cy="1073150"/>
            <a:chOff x="0" y="5718175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37859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1817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6350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5143" y="1003577"/>
            <a:ext cx="8756650" cy="3602354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355600" marR="5080" indent="-342900">
              <a:lnSpc>
                <a:spcPct val="149500"/>
              </a:lnSpc>
              <a:spcBef>
                <a:spcPts val="1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Forecasting: </a:t>
            </a:r>
            <a:r>
              <a:rPr dirty="0" sz="2200" spc="10">
                <a:latin typeface="Times New Roman"/>
                <a:cs typeface="Times New Roman"/>
              </a:rPr>
              <a:t>The </a:t>
            </a:r>
            <a:r>
              <a:rPr dirty="0" sz="2200" spc="15">
                <a:latin typeface="Times New Roman"/>
                <a:cs typeface="Times New Roman"/>
              </a:rPr>
              <a:t>final step </a:t>
            </a:r>
            <a:r>
              <a:rPr dirty="0" sz="2200" spc="10">
                <a:latin typeface="Times New Roman"/>
                <a:cs typeface="Times New Roman"/>
              </a:rPr>
              <a:t>in </a:t>
            </a:r>
            <a:r>
              <a:rPr dirty="0" sz="2200" spc="15">
                <a:latin typeface="Times New Roman"/>
                <a:cs typeface="Times New Roman"/>
              </a:rPr>
              <a:t>credit card fraud </a:t>
            </a:r>
            <a:r>
              <a:rPr dirty="0" sz="2200" spc="20">
                <a:latin typeface="Times New Roman"/>
                <a:cs typeface="Times New Roman"/>
              </a:rPr>
              <a:t>detection </a:t>
            </a:r>
            <a:r>
              <a:rPr dirty="0" sz="2200" spc="10">
                <a:latin typeface="Times New Roman"/>
                <a:cs typeface="Times New Roman"/>
              </a:rPr>
              <a:t>is </a:t>
            </a:r>
            <a:r>
              <a:rPr dirty="0" sz="2200" spc="20">
                <a:latin typeface="Times New Roman"/>
                <a:cs typeface="Times New Roman"/>
              </a:rPr>
              <a:t>forecasting.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 this </a:t>
            </a:r>
            <a:r>
              <a:rPr dirty="0" sz="2200" spc="10">
                <a:latin typeface="Times New Roman"/>
                <a:cs typeface="Times New Roman"/>
              </a:rPr>
              <a:t>step, </a:t>
            </a:r>
            <a:r>
              <a:rPr dirty="0" sz="2200" spc="5">
                <a:latin typeface="Times New Roman"/>
                <a:cs typeface="Times New Roman"/>
              </a:rPr>
              <a:t>the </a:t>
            </a:r>
            <a:r>
              <a:rPr dirty="0" sz="2200" spc="10">
                <a:latin typeface="Times New Roman"/>
                <a:cs typeface="Times New Roman"/>
              </a:rPr>
              <a:t>trained </a:t>
            </a:r>
            <a:r>
              <a:rPr dirty="0" sz="2200" spc="5">
                <a:latin typeface="Times New Roman"/>
                <a:cs typeface="Times New Roman"/>
              </a:rPr>
              <a:t>model is </a:t>
            </a:r>
            <a:r>
              <a:rPr dirty="0" sz="2200" spc="10">
                <a:latin typeface="Times New Roman"/>
                <a:cs typeface="Times New Roman"/>
              </a:rPr>
              <a:t>applied </a:t>
            </a:r>
            <a:r>
              <a:rPr dirty="0" sz="2200" spc="5">
                <a:latin typeface="Times New Roman"/>
                <a:cs typeface="Times New Roman"/>
              </a:rPr>
              <a:t>to new </a:t>
            </a:r>
            <a:r>
              <a:rPr dirty="0" sz="2200" spc="10">
                <a:latin typeface="Times New Roman"/>
                <a:cs typeface="Times New Roman"/>
              </a:rPr>
              <a:t>credit </a:t>
            </a:r>
            <a:r>
              <a:rPr dirty="0" sz="2200" spc="5">
                <a:latin typeface="Times New Roman"/>
                <a:cs typeface="Times New Roman"/>
              </a:rPr>
              <a:t>card </a:t>
            </a:r>
            <a:r>
              <a:rPr dirty="0" sz="2200" spc="15">
                <a:latin typeface="Times New Roman"/>
                <a:cs typeface="Times New Roman"/>
              </a:rPr>
              <a:t>transactions </a:t>
            </a:r>
            <a:r>
              <a:rPr dirty="0" sz="2200" spc="5">
                <a:latin typeface="Times New Roman"/>
                <a:cs typeface="Times New Roman"/>
              </a:rPr>
              <a:t>to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detect </a:t>
            </a:r>
            <a:r>
              <a:rPr dirty="0" sz="2200" spc="20">
                <a:latin typeface="Times New Roman"/>
                <a:cs typeface="Times New Roman"/>
              </a:rPr>
              <a:t>fraudulent activities </a:t>
            </a:r>
            <a:r>
              <a:rPr dirty="0" sz="2200" spc="10">
                <a:latin typeface="Times New Roman"/>
                <a:cs typeface="Times New Roman"/>
              </a:rPr>
              <a:t>in </a:t>
            </a:r>
            <a:r>
              <a:rPr dirty="0" sz="2200" spc="20">
                <a:latin typeface="Times New Roman"/>
                <a:cs typeface="Times New Roman"/>
              </a:rPr>
              <a:t>real-time. </a:t>
            </a:r>
            <a:r>
              <a:rPr dirty="0" sz="2200" spc="15">
                <a:latin typeface="Times New Roman"/>
                <a:cs typeface="Times New Roman"/>
              </a:rPr>
              <a:t>The </a:t>
            </a:r>
            <a:r>
              <a:rPr dirty="0" sz="2200" spc="25">
                <a:latin typeface="Times New Roman"/>
                <a:cs typeface="Times New Roman"/>
              </a:rPr>
              <a:t>forecasting </a:t>
            </a:r>
            <a:r>
              <a:rPr dirty="0" sz="2200" spc="20">
                <a:latin typeface="Times New Roman"/>
                <a:cs typeface="Times New Roman"/>
              </a:rPr>
              <a:t>process involves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the </a:t>
            </a:r>
            <a:r>
              <a:rPr dirty="0" sz="2200" spc="20">
                <a:latin typeface="Times New Roman"/>
                <a:cs typeface="Times New Roman"/>
              </a:rPr>
              <a:t>comparison </a:t>
            </a:r>
            <a:r>
              <a:rPr dirty="0" sz="2200" spc="10">
                <a:latin typeface="Times New Roman"/>
                <a:cs typeface="Times New Roman"/>
              </a:rPr>
              <a:t>of new </a:t>
            </a:r>
            <a:r>
              <a:rPr dirty="0" sz="2200" spc="25">
                <a:latin typeface="Times New Roman"/>
                <a:cs typeface="Times New Roman"/>
              </a:rPr>
              <a:t>transactions </a:t>
            </a:r>
            <a:r>
              <a:rPr dirty="0" sz="2200" spc="20">
                <a:latin typeface="Times New Roman"/>
                <a:cs typeface="Times New Roman"/>
              </a:rPr>
              <a:t>with </a:t>
            </a:r>
            <a:r>
              <a:rPr dirty="0" sz="2200" spc="15">
                <a:latin typeface="Times New Roman"/>
                <a:cs typeface="Times New Roman"/>
              </a:rPr>
              <a:t>the </a:t>
            </a:r>
            <a:r>
              <a:rPr dirty="0" sz="2200" spc="20">
                <a:latin typeface="Times New Roman"/>
                <a:cs typeface="Times New Roman"/>
              </a:rPr>
              <a:t>trained model's patterns </a:t>
            </a:r>
            <a:r>
              <a:rPr dirty="0" sz="2200" spc="15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rules. If a transaction is flagged as fraudulent, the system will immediately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block the </a:t>
            </a:r>
            <a:r>
              <a:rPr dirty="0" sz="2200" spc="15">
                <a:latin typeface="Times New Roman"/>
                <a:cs typeface="Times New Roman"/>
              </a:rPr>
              <a:t>transaction, preventing </a:t>
            </a:r>
            <a:r>
              <a:rPr dirty="0" sz="2200" spc="10">
                <a:latin typeface="Times New Roman"/>
                <a:cs typeface="Times New Roman"/>
              </a:rPr>
              <a:t>the </a:t>
            </a:r>
            <a:r>
              <a:rPr dirty="0" sz="2200" spc="20">
                <a:latin typeface="Times New Roman"/>
                <a:cs typeface="Times New Roman"/>
              </a:rPr>
              <a:t>fraudster </a:t>
            </a:r>
            <a:r>
              <a:rPr dirty="0" sz="2200" spc="15">
                <a:latin typeface="Times New Roman"/>
                <a:cs typeface="Times New Roman"/>
              </a:rPr>
              <a:t>from making </a:t>
            </a:r>
            <a:r>
              <a:rPr dirty="0" sz="2200" spc="20">
                <a:latin typeface="Times New Roman"/>
                <a:cs typeface="Times New Roman"/>
              </a:rPr>
              <a:t>unauthorized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purchases.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318973"/>
            <a:ext cx="1520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</a:t>
            </a:r>
            <a:r>
              <a:rPr dirty="0" spc="-20"/>
              <a:t>nd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569" y="1217053"/>
            <a:ext cx="4424680" cy="380936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2540" indent="-81470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800" spc="-10">
                <a:latin typeface="Times New Roman"/>
                <a:cs typeface="Times New Roman"/>
              </a:rPr>
              <a:t>Component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1272540" indent="-81470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800" spc="-10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nte</a:t>
            </a:r>
            <a:r>
              <a:rPr dirty="0" sz="2800" spc="-10">
                <a:latin typeface="Times New Roman"/>
                <a:cs typeface="Times New Roman"/>
              </a:rPr>
              <a:t>rf</a:t>
            </a:r>
            <a:r>
              <a:rPr dirty="0" sz="2800" spc="-5">
                <a:latin typeface="Times New Roman"/>
                <a:cs typeface="Times New Roman"/>
              </a:rPr>
              <a:t>ace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Desig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2540" indent="-81470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Structure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10">
                <a:latin typeface="Times New Roman"/>
                <a:cs typeface="Times New Roman"/>
              </a:rPr>
              <a:t>Algorithm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10">
                <a:latin typeface="Times New Roman"/>
                <a:cs typeface="Times New Roman"/>
              </a:rPr>
              <a:t>Implementation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35"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716904"/>
            <a:ext cx="3354070" cy="1074420"/>
            <a:chOff x="0" y="5716904"/>
            <a:chExt cx="3354070" cy="1074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37859"/>
              <a:ext cx="3308604" cy="1053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716904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5"/>
                  </a:lnTo>
                  <a:lnTo>
                    <a:pt x="0" y="5715"/>
                  </a:lnTo>
                  <a:lnTo>
                    <a:pt x="1905" y="0"/>
                  </a:lnTo>
                  <a:lnTo>
                    <a:pt x="3354070" y="1067435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50"/>
              <a:t> </a:t>
            </a:r>
            <a:r>
              <a:rPr dirty="0" spc="-10"/>
              <a:t>Requirements</a:t>
            </a:r>
            <a:r>
              <a:rPr dirty="0" spc="-75"/>
              <a:t> </a:t>
            </a:r>
            <a:r>
              <a:rPr dirty="0" spc="-10"/>
              <a:t>Specification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57545"/>
            <a:ext cx="3354070" cy="1073150"/>
            <a:chOff x="0" y="5757545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77484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5754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2475" y="388706"/>
            <a:ext cx="8820150" cy="4480560"/>
          </a:xfrm>
          <a:prstGeom prst="rect">
            <a:avLst/>
          </a:prstGeom>
        </p:spPr>
        <p:txBody>
          <a:bodyPr wrap="square" lIns="0" tIns="229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3200" spc="-10" b="1">
                <a:latin typeface="Times New Roman"/>
                <a:cs typeface="Times New Roman"/>
              </a:rPr>
              <a:t>Non-Functional</a:t>
            </a:r>
            <a:r>
              <a:rPr dirty="0" sz="3200" spc="-185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L="524510" marR="71755" indent="-445770">
              <a:lnSpc>
                <a:spcPts val="4230"/>
              </a:lnSpc>
              <a:spcBef>
                <a:spcPts val="290"/>
              </a:spcBef>
              <a:buFont typeface="Tahoma"/>
              <a:buChar char="•"/>
              <a:tabLst>
                <a:tab pos="523875" algn="l"/>
                <a:tab pos="524510" algn="l"/>
                <a:tab pos="1951355" algn="l"/>
                <a:tab pos="4331970" algn="l"/>
                <a:tab pos="7011670" algn="l"/>
                <a:tab pos="8292465" algn="l"/>
              </a:tabLst>
            </a:pPr>
            <a:r>
              <a:rPr dirty="0" sz="2400" spc="70" b="1">
                <a:latin typeface="Times New Roman"/>
                <a:cs typeface="Times New Roman"/>
              </a:rPr>
              <a:t>A</a:t>
            </a:r>
            <a:r>
              <a:rPr dirty="0" sz="2400" spc="65" b="1">
                <a:latin typeface="Times New Roman"/>
                <a:cs typeface="Times New Roman"/>
              </a:rPr>
              <a:t>cc</a:t>
            </a:r>
            <a:r>
              <a:rPr dirty="0" sz="2400" spc="70" b="1">
                <a:latin typeface="Times New Roman"/>
                <a:cs typeface="Times New Roman"/>
              </a:rPr>
              <a:t>u</a:t>
            </a:r>
            <a:r>
              <a:rPr dirty="0" sz="2400" spc="65" b="1">
                <a:latin typeface="Times New Roman"/>
                <a:cs typeface="Times New Roman"/>
              </a:rPr>
              <a:t>r</a:t>
            </a:r>
            <a:r>
              <a:rPr dirty="0" sz="2400" spc="70" b="1">
                <a:latin typeface="Times New Roman"/>
                <a:cs typeface="Times New Roman"/>
              </a:rPr>
              <a:t>a</a:t>
            </a:r>
            <a:r>
              <a:rPr dirty="0" sz="2400" spc="6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y	&amp;</a:t>
            </a:r>
            <a:r>
              <a:rPr dirty="0" sz="2400" spc="155" b="1">
                <a:latin typeface="Times New Roman"/>
                <a:cs typeface="Times New Roman"/>
              </a:rPr>
              <a:t> </a:t>
            </a:r>
            <a:r>
              <a:rPr dirty="0" sz="2400" spc="80" b="1">
                <a:latin typeface="Times New Roman"/>
                <a:cs typeface="Times New Roman"/>
              </a:rPr>
              <a:t>Per</a:t>
            </a:r>
            <a:r>
              <a:rPr dirty="0" sz="2400" spc="85" b="1">
                <a:latin typeface="Times New Roman"/>
                <a:cs typeface="Times New Roman"/>
              </a:rPr>
              <a:t>fo</a:t>
            </a:r>
            <a:r>
              <a:rPr dirty="0" sz="2400" spc="80" b="1">
                <a:latin typeface="Times New Roman"/>
                <a:cs typeface="Times New Roman"/>
              </a:rPr>
              <a:t>r</a:t>
            </a:r>
            <a:r>
              <a:rPr dirty="0" sz="2400" spc="85" b="1">
                <a:latin typeface="Times New Roman"/>
                <a:cs typeface="Times New Roman"/>
              </a:rPr>
              <a:t>man</a:t>
            </a:r>
            <a:r>
              <a:rPr dirty="0" sz="2400" spc="80" b="1">
                <a:latin typeface="Times New Roman"/>
                <a:cs typeface="Times New Roman"/>
              </a:rPr>
              <a:t>ce</a:t>
            </a:r>
            <a:r>
              <a:rPr dirty="0" sz="2400">
                <a:latin typeface="Times New Roman"/>
                <a:cs typeface="Times New Roman"/>
              </a:rPr>
              <a:t>:	</a:t>
            </a:r>
            <a:r>
              <a:rPr dirty="0" sz="2400" spc="65">
                <a:latin typeface="Times New Roman"/>
                <a:cs typeface="Times New Roman"/>
              </a:rPr>
              <a:t>Lea</a:t>
            </a:r>
            <a:r>
              <a:rPr dirty="0" sz="2400" spc="70">
                <a:latin typeface="Times New Roman"/>
                <a:cs typeface="Times New Roman"/>
              </a:rPr>
              <a:t>rn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sz="2400" spc="7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g 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al</a:t>
            </a:r>
            <a:r>
              <a:rPr dirty="0" sz="2400" spc="75">
                <a:latin typeface="Times New Roman"/>
                <a:cs typeface="Times New Roman"/>
              </a:rPr>
              <a:t>gor</a:t>
            </a:r>
            <a:r>
              <a:rPr dirty="0" sz="2400" spc="70">
                <a:latin typeface="Times New Roman"/>
                <a:cs typeface="Times New Roman"/>
              </a:rPr>
              <a:t>it</a:t>
            </a:r>
            <a:r>
              <a:rPr dirty="0" sz="2400" spc="7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m	</a:t>
            </a:r>
            <a:r>
              <a:rPr dirty="0" sz="2400" spc="70">
                <a:latin typeface="Times New Roman"/>
                <a:cs typeface="Times New Roman"/>
              </a:rPr>
              <a:t>acc</a:t>
            </a:r>
            <a:r>
              <a:rPr dirty="0" sz="2400" spc="75">
                <a:latin typeface="Times New Roman"/>
                <a:cs typeface="Times New Roman"/>
              </a:rPr>
              <a:t>ur</a:t>
            </a:r>
            <a:r>
              <a:rPr dirty="0" sz="2400" spc="70">
                <a:latin typeface="Times New Roman"/>
                <a:cs typeface="Times New Roman"/>
              </a:rPr>
              <a:t>ac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 spc="25">
                <a:latin typeface="Times New Roman"/>
                <a:cs typeface="Times New Roman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  </a:t>
            </a:r>
            <a:r>
              <a:rPr dirty="0" sz="2400" spc="-10">
                <a:latin typeface="Times New Roman"/>
                <a:cs typeface="Times New Roman"/>
              </a:rPr>
              <a:t>precision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important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output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compared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true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result.</a:t>
            </a:r>
            <a:endParaRPr sz="2400">
              <a:latin typeface="Times New Roman"/>
              <a:cs typeface="Times New Roman"/>
            </a:endParaRPr>
          </a:p>
          <a:p>
            <a:pPr marL="524510" marR="17780" indent="-445770">
              <a:lnSpc>
                <a:spcPts val="4040"/>
              </a:lnSpc>
              <a:spcBef>
                <a:spcPts val="110"/>
              </a:spcBef>
              <a:buFont typeface="Tahoma"/>
              <a:buChar char="•"/>
              <a:tabLst>
                <a:tab pos="523875" algn="l"/>
                <a:tab pos="524510" algn="l"/>
                <a:tab pos="2143125" algn="l"/>
                <a:tab pos="3201035" algn="l"/>
                <a:tab pos="4039235" algn="l"/>
                <a:tab pos="4606290" algn="l"/>
                <a:tab pos="5006340" algn="l"/>
                <a:tab pos="5454015" algn="l"/>
                <a:tab pos="6006465" algn="l"/>
                <a:tab pos="6523990" algn="l"/>
                <a:tab pos="7945120" algn="l"/>
                <a:tab pos="842137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spc="-2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ty:	</a:t>
            </a:r>
            <a:r>
              <a:rPr dirty="0" sz="2400" spc="-2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ur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2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	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ort	h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s	to	be	put	for	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y	in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  </a:t>
            </a:r>
            <a:r>
              <a:rPr dirty="0" sz="2400" spc="-10">
                <a:latin typeface="Times New Roman"/>
                <a:cs typeface="Times New Roman"/>
              </a:rPr>
              <a:t>system,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like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looking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reliability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individual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ML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predictions,</a:t>
            </a:r>
            <a:endParaRPr sz="24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1045"/>
              </a:spcBef>
            </a:pPr>
            <a:r>
              <a:rPr dirty="0" sz="2400" spc="-10">
                <a:latin typeface="Times New Roman"/>
                <a:cs typeface="Times New Roman"/>
              </a:rPr>
              <a:t>focusing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reliability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estimation</a:t>
            </a:r>
            <a:endParaRPr sz="2400">
              <a:latin typeface="Times New Roman"/>
              <a:cs typeface="Times New Roman"/>
            </a:endParaRPr>
          </a:p>
          <a:p>
            <a:pPr marL="524510" marR="5080" indent="-445770">
              <a:lnSpc>
                <a:spcPct val="150000"/>
              </a:lnSpc>
              <a:spcBef>
                <a:spcPts val="25"/>
              </a:spcBef>
              <a:buFont typeface="Tahoma"/>
              <a:buChar char="•"/>
              <a:tabLst>
                <a:tab pos="600075" algn="l"/>
                <a:tab pos="600710" algn="l"/>
              </a:tabLst>
            </a:pPr>
            <a:r>
              <a:rPr dirty="0"/>
              <a:t>	</a:t>
            </a:r>
            <a:r>
              <a:rPr dirty="0" sz="2400" spc="30" b="1">
                <a:latin typeface="Times New Roman"/>
                <a:cs typeface="Times New Roman"/>
              </a:rPr>
              <a:t>Flexibility</a:t>
            </a:r>
            <a:r>
              <a:rPr dirty="0" sz="2400" spc="30">
                <a:latin typeface="Times New Roman"/>
                <a:cs typeface="Times New Roman"/>
              </a:rPr>
              <a:t>: </a:t>
            </a:r>
            <a:r>
              <a:rPr dirty="0" sz="2400" spc="25">
                <a:latin typeface="Times New Roman"/>
                <a:cs typeface="Times New Roman"/>
              </a:rPr>
              <a:t>The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system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is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required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to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be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flexible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and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adaptive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similar problems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unseen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6854"/>
            <a:ext cx="5746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CC0"/>
                </a:solidFill>
              </a:rPr>
              <a:t>Project</a:t>
            </a:r>
            <a:r>
              <a:rPr dirty="0" spc="-204">
                <a:solidFill>
                  <a:srgbClr val="006CC0"/>
                </a:solidFill>
              </a:rPr>
              <a:t> </a:t>
            </a:r>
            <a:r>
              <a:rPr dirty="0" spc="-10">
                <a:solidFill>
                  <a:srgbClr val="006CC0"/>
                </a:solidFill>
              </a:rPr>
              <a:t>Planning</a:t>
            </a:r>
            <a:r>
              <a:rPr dirty="0" spc="-210">
                <a:solidFill>
                  <a:srgbClr val="006CC0"/>
                </a:solidFill>
              </a:rPr>
              <a:t> </a:t>
            </a:r>
            <a:r>
              <a:rPr dirty="0">
                <a:solidFill>
                  <a:srgbClr val="006CC0"/>
                </a:solidFill>
              </a:rPr>
              <a:t>/</a:t>
            </a:r>
            <a:r>
              <a:rPr dirty="0" spc="-185">
                <a:solidFill>
                  <a:srgbClr val="006CC0"/>
                </a:solidFill>
              </a:rPr>
              <a:t> </a:t>
            </a:r>
            <a:r>
              <a:rPr dirty="0" spc="-10">
                <a:solidFill>
                  <a:srgbClr val="006CC0"/>
                </a:solidFill>
              </a:rPr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73420"/>
            <a:ext cx="3354070" cy="1073150"/>
            <a:chOff x="0" y="577342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92724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7342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756395" y="6548119"/>
            <a:ext cx="18732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Lucida Sans Unicode"/>
                <a:cs typeface="Lucida Sans Unicode"/>
              </a:rPr>
              <a:t>3</a:t>
            </a:r>
            <a:r>
              <a:rPr dirty="0" sz="1000" spc="-5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12" y="1295400"/>
            <a:ext cx="8386146" cy="39257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2847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DC0"/>
                </a:solidFill>
              </a:rPr>
              <a:t>System</a:t>
            </a:r>
            <a:r>
              <a:rPr dirty="0" spc="-135">
                <a:solidFill>
                  <a:srgbClr val="006DC0"/>
                </a:solidFill>
              </a:rPr>
              <a:t> </a:t>
            </a:r>
            <a:r>
              <a:rPr dirty="0" spc="-5">
                <a:solidFill>
                  <a:srgbClr val="006DC0"/>
                </a:solidFill>
              </a:rPr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295400"/>
            <a:ext cx="8133588" cy="40218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3883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DC0"/>
                </a:solidFill>
              </a:rPr>
              <a:t>Module</a:t>
            </a:r>
            <a:r>
              <a:rPr dirty="0" spc="-85">
                <a:solidFill>
                  <a:srgbClr val="006DC0"/>
                </a:solidFill>
              </a:rPr>
              <a:t> </a:t>
            </a:r>
            <a:r>
              <a:rPr dirty="0" spc="-10">
                <a:solidFill>
                  <a:srgbClr val="006DC0"/>
                </a:solidFill>
              </a:rPr>
              <a:t>Description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31140" y="898524"/>
            <a:ext cx="8637270" cy="496316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preprocessing:</a:t>
            </a:r>
            <a:endParaRPr sz="2400">
              <a:latin typeface="Times New Roman"/>
              <a:cs typeface="Times New Roman"/>
            </a:endParaRPr>
          </a:p>
          <a:p>
            <a:pPr marL="355600" marR="5080" indent="38100">
              <a:lnSpc>
                <a:spcPct val="150000"/>
              </a:lnSpc>
            </a:pPr>
            <a:r>
              <a:rPr dirty="0" sz="2400" spc="10">
                <a:latin typeface="Times New Roman"/>
                <a:cs typeface="Times New Roman"/>
              </a:rPr>
              <a:t>Data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pre-processing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used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to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remove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the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noisy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data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,inconsistent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data, remove the missing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6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ETL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steps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included are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Extract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step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involves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gathering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from </a:t>
            </a:r>
            <a:r>
              <a:rPr dirty="0" sz="2400" spc="-5">
                <a:latin typeface="Times New Roman"/>
                <a:cs typeface="Times New Roman"/>
              </a:rPr>
              <a:t>various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Transform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step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involves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cleaning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and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processing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data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ensure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quality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consistency.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latin typeface="Times New Roman"/>
                <a:cs typeface="Times New Roman"/>
              </a:rPr>
              <a:t>Finally,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Load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step,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the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transformed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and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cleaned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data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loaded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data warehouse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database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analysis.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12724"/>
            <a:ext cx="8637270" cy="66090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Training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Module: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38100">
              <a:lnSpc>
                <a:spcPct val="150000"/>
              </a:lnSpc>
            </a:pPr>
            <a:r>
              <a:rPr dirty="0" sz="2400" spc="10">
                <a:latin typeface="Times New Roman"/>
                <a:cs typeface="Times New Roman"/>
              </a:rPr>
              <a:t>It </a:t>
            </a:r>
            <a:r>
              <a:rPr dirty="0" sz="2400" spc="15">
                <a:latin typeface="Times New Roman"/>
                <a:cs typeface="Times New Roman"/>
              </a:rPr>
              <a:t>consists </a:t>
            </a:r>
            <a:r>
              <a:rPr dirty="0" sz="2400" spc="10">
                <a:latin typeface="Times New Roman"/>
                <a:cs typeface="Times New Roman"/>
              </a:rPr>
              <a:t>of the </a:t>
            </a:r>
            <a:r>
              <a:rPr dirty="0" sz="2400" spc="15">
                <a:latin typeface="Times New Roman"/>
                <a:cs typeface="Times New Roman"/>
              </a:rPr>
              <a:t>sample </a:t>
            </a:r>
            <a:r>
              <a:rPr dirty="0" sz="2400" spc="20">
                <a:latin typeface="Times New Roman"/>
                <a:cs typeface="Times New Roman"/>
              </a:rPr>
              <a:t>output </a:t>
            </a:r>
            <a:r>
              <a:rPr dirty="0" sz="2400" spc="15">
                <a:latin typeface="Times New Roman"/>
                <a:cs typeface="Times New Roman"/>
              </a:rPr>
              <a:t>data and the </a:t>
            </a:r>
            <a:r>
              <a:rPr dirty="0" sz="2400" spc="20">
                <a:latin typeface="Times New Roman"/>
                <a:cs typeface="Times New Roman"/>
              </a:rPr>
              <a:t>corresponding </a:t>
            </a:r>
            <a:r>
              <a:rPr dirty="0" sz="2400" spc="15">
                <a:latin typeface="Times New Roman"/>
                <a:cs typeface="Times New Roman"/>
              </a:rPr>
              <a:t>sets </a:t>
            </a:r>
            <a:r>
              <a:rPr dirty="0" sz="2400" spc="1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input data that have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5">
                <a:latin typeface="Times New Roman"/>
                <a:cs typeface="Times New Roman"/>
              </a:rPr>
              <a:t>influence on the output. Model </a:t>
            </a:r>
            <a:r>
              <a:rPr dirty="0" sz="2400" spc="10">
                <a:latin typeface="Times New Roman"/>
                <a:cs typeface="Times New Roman"/>
              </a:rPr>
              <a:t>validation </a:t>
            </a:r>
            <a:r>
              <a:rPr dirty="0" sz="2400" spc="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5">
                <a:latin typeface="Times New Roman"/>
                <a:cs typeface="Times New Roman"/>
              </a:rPr>
              <a:t>set of </a:t>
            </a:r>
            <a:r>
              <a:rPr dirty="0" sz="2400" spc="25">
                <a:latin typeface="Times New Roman"/>
                <a:cs typeface="Times New Roman"/>
              </a:rPr>
              <a:t>processes </a:t>
            </a:r>
            <a:r>
              <a:rPr dirty="0" sz="2400" spc="15">
                <a:latin typeface="Times New Roman"/>
                <a:cs typeface="Times New Roman"/>
              </a:rPr>
              <a:t>and </a:t>
            </a:r>
            <a:r>
              <a:rPr dirty="0" sz="2400" spc="25">
                <a:latin typeface="Times New Roman"/>
                <a:cs typeface="Times New Roman"/>
              </a:rPr>
              <a:t>activities designed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25">
                <a:latin typeface="Times New Roman"/>
                <a:cs typeface="Times New Roman"/>
              </a:rPr>
              <a:t>ensure </a:t>
            </a:r>
            <a:r>
              <a:rPr dirty="0" sz="2400" spc="20">
                <a:latin typeface="Times New Roman"/>
                <a:cs typeface="Times New Roman"/>
              </a:rPr>
              <a:t>that </a:t>
            </a:r>
            <a:r>
              <a:rPr dirty="0" sz="2400" spc="15">
                <a:latin typeface="Times New Roman"/>
                <a:cs typeface="Times New Roman"/>
              </a:rPr>
              <a:t>an </a:t>
            </a:r>
            <a:r>
              <a:rPr dirty="0" sz="2400" spc="25">
                <a:latin typeface="Times New Roman"/>
                <a:cs typeface="Times New Roman"/>
              </a:rPr>
              <a:t>ML/AI 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model </a:t>
            </a:r>
            <a:r>
              <a:rPr dirty="0" sz="2400" spc="75">
                <a:latin typeface="Times New Roman"/>
                <a:cs typeface="Times New Roman"/>
              </a:rPr>
              <a:t>is </a:t>
            </a:r>
            <a:r>
              <a:rPr dirty="0" sz="2400" spc="135">
                <a:latin typeface="Times New Roman"/>
                <a:cs typeface="Times New Roman"/>
              </a:rPr>
              <a:t>performing </a:t>
            </a:r>
            <a:r>
              <a:rPr dirty="0" sz="2400" spc="75">
                <a:latin typeface="Times New Roman"/>
                <a:cs typeface="Times New Roman"/>
              </a:rPr>
              <a:t>as it </a:t>
            </a:r>
            <a:r>
              <a:rPr dirty="0" sz="2400" spc="130">
                <a:latin typeface="Times New Roman"/>
                <a:cs typeface="Times New Roman"/>
              </a:rPr>
              <a:t>should, </a:t>
            </a:r>
            <a:r>
              <a:rPr dirty="0" sz="2400" spc="140">
                <a:latin typeface="Times New Roman"/>
                <a:cs typeface="Times New Roman"/>
              </a:rPr>
              <a:t>including </a:t>
            </a:r>
            <a:r>
              <a:rPr dirty="0" sz="2400" spc="114">
                <a:latin typeface="Times New Roman"/>
                <a:cs typeface="Times New Roman"/>
              </a:rPr>
              <a:t>both </a:t>
            </a:r>
            <a:r>
              <a:rPr dirty="0" sz="2400" spc="100">
                <a:latin typeface="Times New Roman"/>
                <a:cs typeface="Times New Roman"/>
              </a:rPr>
              <a:t>its </a:t>
            </a:r>
            <a:r>
              <a:rPr dirty="0" sz="2400" spc="130">
                <a:latin typeface="Times New Roman"/>
                <a:cs typeface="Times New Roman"/>
              </a:rPr>
              <a:t>design 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objectives 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utility</a:t>
            </a:r>
            <a:r>
              <a:rPr dirty="0" sz="2400">
                <a:latin typeface="Times New Roman"/>
                <a:cs typeface="Times New Roman"/>
              </a:rPr>
              <a:t> for </a:t>
            </a:r>
            <a:r>
              <a:rPr dirty="0" sz="2400" spc="-5">
                <a:latin typeface="Times New Roman"/>
                <a:cs typeface="Times New Roman"/>
              </a:rPr>
              <a:t>the end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Geolocation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Module: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8100">
              <a:lnSpc>
                <a:spcPct val="150000"/>
              </a:lnSpc>
            </a:pPr>
            <a:r>
              <a:rPr dirty="0" sz="2400" spc="30">
                <a:latin typeface="Times New Roman"/>
                <a:cs typeface="Times New Roman"/>
              </a:rPr>
              <a:t>An </a:t>
            </a:r>
            <a:r>
              <a:rPr dirty="0" sz="2400" spc="55">
                <a:latin typeface="Times New Roman"/>
                <a:cs typeface="Times New Roman"/>
              </a:rPr>
              <a:t>IP-based geolocation </a:t>
            </a:r>
            <a:r>
              <a:rPr dirty="0" sz="2400" spc="50">
                <a:latin typeface="Times New Roman"/>
                <a:cs typeface="Times New Roman"/>
              </a:rPr>
              <a:t>module </a:t>
            </a:r>
            <a:r>
              <a:rPr dirty="0" sz="2400" spc="30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component </a:t>
            </a:r>
            <a:r>
              <a:rPr dirty="0" sz="2400" spc="30">
                <a:latin typeface="Times New Roman"/>
                <a:cs typeface="Times New Roman"/>
              </a:rPr>
              <a:t>or </a:t>
            </a:r>
            <a:r>
              <a:rPr dirty="0" sz="2400" spc="50">
                <a:latin typeface="Times New Roman"/>
                <a:cs typeface="Times New Roman"/>
              </a:rPr>
              <a:t>service </a:t>
            </a:r>
            <a:r>
              <a:rPr dirty="0" sz="2400" spc="45">
                <a:latin typeface="Times New Roman"/>
                <a:cs typeface="Times New Roman"/>
              </a:rPr>
              <a:t>that 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uses </a:t>
            </a:r>
            <a:r>
              <a:rPr dirty="0" sz="2400" spc="75">
                <a:latin typeface="Times New Roman"/>
                <a:cs typeface="Times New Roman"/>
              </a:rPr>
              <a:t>the </a:t>
            </a:r>
            <a:r>
              <a:rPr dirty="0" sz="2400" spc="60">
                <a:latin typeface="Times New Roman"/>
                <a:cs typeface="Times New Roman"/>
              </a:rPr>
              <a:t>IP </a:t>
            </a:r>
            <a:r>
              <a:rPr dirty="0" sz="2400" spc="100">
                <a:latin typeface="Times New Roman"/>
                <a:cs typeface="Times New Roman"/>
              </a:rPr>
              <a:t>address </a:t>
            </a:r>
            <a:r>
              <a:rPr dirty="0" sz="2400" spc="60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95">
                <a:latin typeface="Times New Roman"/>
                <a:cs typeface="Times New Roman"/>
              </a:rPr>
              <a:t>device </a:t>
            </a:r>
            <a:r>
              <a:rPr dirty="0" sz="2400" spc="55">
                <a:latin typeface="Times New Roman"/>
                <a:cs typeface="Times New Roman"/>
              </a:rPr>
              <a:t>to </a:t>
            </a:r>
            <a:r>
              <a:rPr dirty="0" sz="2400" spc="100">
                <a:latin typeface="Times New Roman"/>
                <a:cs typeface="Times New Roman"/>
              </a:rPr>
              <a:t>determine </a:t>
            </a:r>
            <a:r>
              <a:rPr dirty="0" sz="2400" spc="75">
                <a:latin typeface="Times New Roman"/>
                <a:cs typeface="Times New Roman"/>
              </a:rPr>
              <a:t>its </a:t>
            </a:r>
            <a:r>
              <a:rPr dirty="0" sz="2400" spc="110">
                <a:latin typeface="Times New Roman"/>
                <a:cs typeface="Times New Roman"/>
              </a:rPr>
              <a:t>geographical 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location </a:t>
            </a:r>
            <a:r>
              <a:rPr dirty="0" sz="2400" spc="80">
                <a:latin typeface="Times New Roman"/>
                <a:cs typeface="Times New Roman"/>
              </a:rPr>
              <a:t>using </a:t>
            </a:r>
            <a:r>
              <a:rPr dirty="0" sz="2400" spc="75">
                <a:latin typeface="Times New Roman"/>
                <a:cs typeface="Times New Roman"/>
              </a:rPr>
              <a:t>IPv4 </a:t>
            </a:r>
            <a:r>
              <a:rPr dirty="0" sz="2400" spc="70">
                <a:latin typeface="Times New Roman"/>
                <a:cs typeface="Times New Roman"/>
              </a:rPr>
              <a:t>and </a:t>
            </a:r>
            <a:r>
              <a:rPr dirty="0" sz="2400" spc="85">
                <a:latin typeface="Times New Roman"/>
                <a:cs typeface="Times New Roman"/>
              </a:rPr>
              <a:t>locate </a:t>
            </a:r>
            <a:r>
              <a:rPr dirty="0" sz="2400" spc="70">
                <a:latin typeface="Times New Roman"/>
                <a:cs typeface="Times New Roman"/>
              </a:rPr>
              <a:t>the </a:t>
            </a:r>
            <a:r>
              <a:rPr dirty="0" sz="2400" spc="90">
                <a:latin typeface="Times New Roman"/>
                <a:cs typeface="Times New Roman"/>
              </a:rPr>
              <a:t>nearest </a:t>
            </a:r>
            <a:r>
              <a:rPr dirty="0" sz="2400" spc="95">
                <a:latin typeface="Times New Roman"/>
                <a:cs typeface="Times New Roman"/>
              </a:rPr>
              <a:t>Cybercell </a:t>
            </a:r>
            <a:r>
              <a:rPr dirty="0" sz="2400" spc="90">
                <a:latin typeface="Times New Roman"/>
                <a:cs typeface="Times New Roman"/>
              </a:rPr>
              <a:t>Station </a:t>
            </a:r>
            <a:r>
              <a:rPr dirty="0" sz="2400">
                <a:latin typeface="Times New Roman"/>
                <a:cs typeface="Times New Roman"/>
              </a:rPr>
              <a:t>.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Cybercell </a:t>
            </a:r>
            <a:r>
              <a:rPr dirty="0" sz="2400" spc="65">
                <a:latin typeface="Times New Roman"/>
                <a:cs typeface="Times New Roman"/>
              </a:rPr>
              <a:t>team </a:t>
            </a:r>
            <a:r>
              <a:rPr dirty="0" sz="2400" spc="60">
                <a:latin typeface="Times New Roman"/>
                <a:cs typeface="Times New Roman"/>
              </a:rPr>
              <a:t>can use </a:t>
            </a:r>
            <a:r>
              <a:rPr dirty="0" sz="2400" spc="80">
                <a:latin typeface="Times New Roman"/>
                <a:cs typeface="Times New Roman"/>
              </a:rPr>
              <a:t>geolocation </a:t>
            </a:r>
            <a:r>
              <a:rPr dirty="0" sz="2400" spc="65">
                <a:latin typeface="Times New Roman"/>
                <a:cs typeface="Times New Roman"/>
              </a:rPr>
              <a:t>data </a:t>
            </a:r>
            <a:r>
              <a:rPr dirty="0" sz="2400" spc="45">
                <a:latin typeface="Times New Roman"/>
                <a:cs typeface="Times New Roman"/>
              </a:rPr>
              <a:t>to </a:t>
            </a:r>
            <a:r>
              <a:rPr dirty="0" sz="2400" spc="75">
                <a:latin typeface="Times New Roman"/>
                <a:cs typeface="Times New Roman"/>
              </a:rPr>
              <a:t>detect </a:t>
            </a:r>
            <a:r>
              <a:rPr dirty="0" sz="2400" spc="65">
                <a:latin typeface="Times New Roman"/>
                <a:cs typeface="Times New Roman"/>
              </a:rPr>
              <a:t>and </a:t>
            </a:r>
            <a:r>
              <a:rPr dirty="0" sz="2400" spc="80">
                <a:latin typeface="Times New Roman"/>
                <a:cs typeface="Times New Roman"/>
              </a:rPr>
              <a:t>prevent 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fraudulent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transactions.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12724"/>
            <a:ext cx="8637270" cy="276860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Alert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Module: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8100">
              <a:lnSpc>
                <a:spcPct val="150000"/>
              </a:lnSpc>
            </a:pPr>
            <a:r>
              <a:rPr dirty="0" sz="2400" spc="-5">
                <a:latin typeface="Times New Roman"/>
                <a:cs typeface="Times New Roman"/>
              </a:rPr>
              <a:t>The messaging module can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integrated into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larger system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be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55">
                <a:latin typeface="Times New Roman"/>
                <a:cs typeface="Times New Roman"/>
              </a:rPr>
              <a:t>standalone application. </a:t>
            </a:r>
            <a:r>
              <a:rPr dirty="0" sz="2400" spc="40">
                <a:latin typeface="Times New Roman"/>
                <a:cs typeface="Times New Roman"/>
              </a:rPr>
              <a:t>The </a:t>
            </a:r>
            <a:r>
              <a:rPr dirty="0" sz="2400" spc="55">
                <a:latin typeface="Times New Roman"/>
                <a:cs typeface="Times New Roman"/>
              </a:rPr>
              <a:t>messaging </a:t>
            </a:r>
            <a:r>
              <a:rPr dirty="0" sz="2400" spc="50">
                <a:latin typeface="Times New Roman"/>
                <a:cs typeface="Times New Roman"/>
              </a:rPr>
              <a:t>module </a:t>
            </a:r>
            <a:r>
              <a:rPr dirty="0" sz="2400" spc="40">
                <a:latin typeface="Times New Roman"/>
                <a:cs typeface="Times New Roman"/>
              </a:rPr>
              <a:t>can </a:t>
            </a:r>
            <a:r>
              <a:rPr dirty="0" sz="2400" spc="55">
                <a:latin typeface="Times New Roman"/>
                <a:cs typeface="Times New Roman"/>
              </a:rPr>
              <a:t>support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various </a:t>
            </a:r>
            <a:r>
              <a:rPr dirty="0" sz="2400" spc="75">
                <a:latin typeface="Times New Roman"/>
                <a:cs typeface="Times New Roman"/>
              </a:rPr>
              <a:t>communication </a:t>
            </a:r>
            <a:r>
              <a:rPr dirty="0" sz="2400" spc="70">
                <a:latin typeface="Times New Roman"/>
                <a:cs typeface="Times New Roman"/>
              </a:rPr>
              <a:t>channels </a:t>
            </a:r>
            <a:r>
              <a:rPr dirty="0" sz="2400" spc="60">
                <a:latin typeface="Times New Roman"/>
                <a:cs typeface="Times New Roman"/>
              </a:rPr>
              <a:t>like </a:t>
            </a:r>
            <a:r>
              <a:rPr dirty="0" sz="2400" spc="65">
                <a:latin typeface="Times New Roman"/>
                <a:cs typeface="Times New Roman"/>
              </a:rPr>
              <a:t>SMS, MMS, </a:t>
            </a:r>
            <a:r>
              <a:rPr dirty="0" sz="2400" spc="70">
                <a:latin typeface="Times New Roman"/>
                <a:cs typeface="Times New Roman"/>
              </a:rPr>
              <a:t>email, </a:t>
            </a:r>
            <a:r>
              <a:rPr dirty="0" sz="2400" spc="65">
                <a:latin typeface="Times New Roman"/>
                <a:cs typeface="Times New Roman"/>
              </a:rPr>
              <a:t>push 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notifications,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messaging,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social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media messaging.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" y="139065"/>
            <a:ext cx="84785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Component</a:t>
            </a:r>
            <a:r>
              <a:rPr dirty="0"/>
              <a:t> </a:t>
            </a:r>
            <a:r>
              <a:rPr dirty="0" spc="-10"/>
              <a:t>Design/Detailed</a:t>
            </a:r>
            <a:r>
              <a:rPr dirty="0" spc="15"/>
              <a:t> </a:t>
            </a:r>
            <a:r>
              <a:rPr dirty="0" spc="-10"/>
              <a:t>Class</a:t>
            </a:r>
            <a:r>
              <a:rPr dirty="0" spc="-5"/>
              <a:t> 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739" y="593724"/>
            <a:ext cx="9101455" cy="606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40" b="1">
                <a:latin typeface="Times New Roman"/>
                <a:cs typeface="Times New Roman"/>
              </a:rPr>
              <a:t>Data </a:t>
            </a:r>
            <a:r>
              <a:rPr dirty="0" sz="2400" spc="45" b="1">
                <a:latin typeface="Times New Roman"/>
                <a:cs typeface="Times New Roman"/>
              </a:rPr>
              <a:t>loading </a:t>
            </a:r>
            <a:r>
              <a:rPr dirty="0" sz="2400" spc="35" b="1">
                <a:latin typeface="Times New Roman"/>
                <a:cs typeface="Times New Roman"/>
              </a:rPr>
              <a:t>and </a:t>
            </a:r>
            <a:r>
              <a:rPr dirty="0" sz="2400" spc="40" b="1">
                <a:latin typeface="Times New Roman"/>
                <a:cs typeface="Times New Roman"/>
              </a:rPr>
              <a:t>preprocessing: </a:t>
            </a:r>
            <a:r>
              <a:rPr dirty="0" sz="2400" spc="35">
                <a:latin typeface="Times New Roman"/>
                <a:cs typeface="Times New Roman"/>
              </a:rPr>
              <a:t>This </a:t>
            </a:r>
            <a:r>
              <a:rPr dirty="0" sz="2400" spc="45">
                <a:latin typeface="Times New Roman"/>
                <a:cs typeface="Times New Roman"/>
              </a:rPr>
              <a:t>component involves loading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the </a:t>
            </a:r>
            <a:r>
              <a:rPr dirty="0" sz="2400" spc="95">
                <a:latin typeface="Times New Roman"/>
                <a:cs typeface="Times New Roman"/>
              </a:rPr>
              <a:t>dataset </a:t>
            </a:r>
            <a:r>
              <a:rPr dirty="0" sz="2400" spc="75">
                <a:latin typeface="Times New Roman"/>
                <a:cs typeface="Times New Roman"/>
              </a:rPr>
              <a:t>and </a:t>
            </a:r>
            <a:r>
              <a:rPr dirty="0" sz="2400" spc="100">
                <a:latin typeface="Times New Roman"/>
                <a:cs typeface="Times New Roman"/>
              </a:rPr>
              <a:t>preprocessing </a:t>
            </a:r>
            <a:r>
              <a:rPr dirty="0" sz="2400" spc="55">
                <a:latin typeface="Times New Roman"/>
                <a:cs typeface="Times New Roman"/>
              </a:rPr>
              <a:t>it to </a:t>
            </a:r>
            <a:r>
              <a:rPr dirty="0" sz="2400" spc="95">
                <a:latin typeface="Times New Roman"/>
                <a:cs typeface="Times New Roman"/>
              </a:rPr>
              <a:t>remove </a:t>
            </a:r>
            <a:r>
              <a:rPr dirty="0" sz="2400" spc="75">
                <a:latin typeface="Times New Roman"/>
                <a:cs typeface="Times New Roman"/>
              </a:rPr>
              <a:t>any </a:t>
            </a:r>
            <a:r>
              <a:rPr dirty="0" sz="2400" spc="100">
                <a:latin typeface="Times New Roman"/>
                <a:cs typeface="Times New Roman"/>
              </a:rPr>
              <a:t>missing </a:t>
            </a:r>
            <a:r>
              <a:rPr dirty="0" sz="2400" spc="95">
                <a:latin typeface="Times New Roman"/>
                <a:cs typeface="Times New Roman"/>
              </a:rPr>
              <a:t>values </a:t>
            </a:r>
            <a:r>
              <a:rPr dirty="0" sz="2400" spc="60">
                <a:latin typeface="Times New Roman"/>
                <a:cs typeface="Times New Roman"/>
              </a:rPr>
              <a:t>or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outliers.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35" b="1">
                <a:latin typeface="Times New Roman"/>
                <a:cs typeface="Times New Roman"/>
              </a:rPr>
              <a:t>Data </a:t>
            </a:r>
            <a:r>
              <a:rPr dirty="0" sz="2400" spc="45" b="1">
                <a:latin typeface="Times New Roman"/>
                <a:cs typeface="Times New Roman"/>
              </a:rPr>
              <a:t>segmentation: </a:t>
            </a:r>
            <a:r>
              <a:rPr dirty="0" sz="2400" spc="35">
                <a:latin typeface="Times New Roman"/>
                <a:cs typeface="Times New Roman"/>
              </a:rPr>
              <a:t>This </a:t>
            </a:r>
            <a:r>
              <a:rPr dirty="0" sz="2400" spc="45">
                <a:latin typeface="Times New Roman"/>
                <a:cs typeface="Times New Roman"/>
              </a:rPr>
              <a:t>component involves dividing </a:t>
            </a:r>
            <a:r>
              <a:rPr dirty="0" sz="2400" spc="35">
                <a:latin typeface="Times New Roman"/>
                <a:cs typeface="Times New Roman"/>
              </a:rPr>
              <a:t>the data into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segments</a:t>
            </a:r>
            <a:r>
              <a:rPr dirty="0" sz="2400">
                <a:latin typeface="Times New Roman"/>
                <a:cs typeface="Times New Roman"/>
              </a:rPr>
              <a:t> -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fraudulent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non-fraudulent transactions.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45" b="1">
                <a:latin typeface="Times New Roman"/>
                <a:cs typeface="Times New Roman"/>
              </a:rPr>
              <a:t>Exploratory data </a:t>
            </a:r>
            <a:r>
              <a:rPr dirty="0" sz="2400" spc="50" b="1">
                <a:latin typeface="Times New Roman"/>
                <a:cs typeface="Times New Roman"/>
              </a:rPr>
              <a:t>analysis: </a:t>
            </a:r>
            <a:r>
              <a:rPr dirty="0" sz="2400" spc="40">
                <a:latin typeface="Times New Roman"/>
                <a:cs typeface="Times New Roman"/>
              </a:rPr>
              <a:t>This </a:t>
            </a:r>
            <a:r>
              <a:rPr dirty="0" sz="2400" spc="50">
                <a:latin typeface="Times New Roman"/>
                <a:cs typeface="Times New Roman"/>
              </a:rPr>
              <a:t>component involves analyzing </a:t>
            </a:r>
            <a:r>
              <a:rPr dirty="0" sz="2400" spc="3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dataset 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identify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patterns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correlations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between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25" b="1">
                <a:latin typeface="Times New Roman"/>
                <a:cs typeface="Times New Roman"/>
              </a:rPr>
              <a:t>Model </a:t>
            </a:r>
            <a:r>
              <a:rPr dirty="0" sz="2400" spc="30" b="1">
                <a:latin typeface="Times New Roman"/>
                <a:cs typeface="Times New Roman"/>
              </a:rPr>
              <a:t>building</a:t>
            </a:r>
            <a:r>
              <a:rPr dirty="0" sz="2400" spc="30">
                <a:latin typeface="Times New Roman"/>
                <a:cs typeface="Times New Roman"/>
              </a:rPr>
              <a:t>: </a:t>
            </a:r>
            <a:r>
              <a:rPr dirty="0" sz="2400" spc="25">
                <a:latin typeface="Times New Roman"/>
                <a:cs typeface="Times New Roman"/>
              </a:rPr>
              <a:t>This </a:t>
            </a:r>
            <a:r>
              <a:rPr dirty="0" sz="2400" spc="30">
                <a:latin typeface="Times New Roman"/>
                <a:cs typeface="Times New Roman"/>
              </a:rPr>
              <a:t>component involves building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30">
                <a:latin typeface="Times New Roman"/>
                <a:cs typeface="Times New Roman"/>
              </a:rPr>
              <a:t>Random Forest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Classifier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 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predict fraudulent transactions.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165" b="1">
                <a:latin typeface="Times New Roman"/>
                <a:cs typeface="Times New Roman"/>
              </a:rPr>
              <a:t>Model </a:t>
            </a:r>
            <a:r>
              <a:rPr dirty="0" sz="2400" spc="190" b="1">
                <a:latin typeface="Times New Roman"/>
                <a:cs typeface="Times New Roman"/>
              </a:rPr>
              <a:t>evaluation </a:t>
            </a:r>
            <a:r>
              <a:rPr dirty="0" sz="2400">
                <a:latin typeface="Times New Roman"/>
                <a:cs typeface="Times New Roman"/>
              </a:rPr>
              <a:t>: </a:t>
            </a:r>
            <a:r>
              <a:rPr dirty="0" sz="2400" spc="155">
                <a:latin typeface="Times New Roman"/>
                <a:cs typeface="Times New Roman"/>
              </a:rPr>
              <a:t>This </a:t>
            </a:r>
            <a:r>
              <a:rPr dirty="0" sz="2400" spc="185">
                <a:latin typeface="Times New Roman"/>
                <a:cs typeface="Times New Roman"/>
              </a:rPr>
              <a:t>component involves </a:t>
            </a:r>
            <a:r>
              <a:rPr dirty="0" sz="2400" spc="190">
                <a:latin typeface="Times New Roman"/>
                <a:cs typeface="Times New Roman"/>
              </a:rPr>
              <a:t>evaluating </a:t>
            </a:r>
            <a:r>
              <a:rPr dirty="0" sz="2400" spc="140">
                <a:latin typeface="Times New Roman"/>
                <a:cs typeface="Times New Roman"/>
              </a:rPr>
              <a:t>the 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metrics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accuracy,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precision.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6854"/>
            <a:ext cx="322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Interface</a:t>
            </a:r>
            <a:r>
              <a:rPr dirty="0" spc="-95"/>
              <a:t> </a:t>
            </a:r>
            <a:r>
              <a:rPr dirty="0" spc="-1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90600"/>
            <a:ext cx="8305800" cy="5867400"/>
            <a:chOff x="0" y="990600"/>
            <a:chExt cx="8305800" cy="586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5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990600"/>
              <a:ext cx="8001000" cy="55290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56204" y="2229611"/>
            <a:ext cx="1118870" cy="26098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Times New Roman"/>
                <a:cs typeface="Times New Roman"/>
              </a:rPr>
              <a:t>Random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Forest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722" y="670039"/>
            <a:ext cx="8287384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5440">
              <a:lnSpc>
                <a:spcPct val="150000"/>
              </a:lnSpc>
              <a:spcBef>
                <a:spcPts val="100"/>
              </a:spcBef>
              <a:buClr>
                <a:srgbClr val="2CA1BE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2400" spc="40">
                <a:latin typeface="Times New Roman"/>
                <a:cs typeface="Times New Roman"/>
              </a:rPr>
              <a:t>User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interface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is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front-end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application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view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to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which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user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interacts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use</a:t>
            </a:r>
            <a:r>
              <a:rPr dirty="0" sz="2400" spc="-5">
                <a:latin typeface="Times New Roman"/>
                <a:cs typeface="Times New Roman"/>
              </a:rPr>
              <a:t> the software.</a:t>
            </a:r>
            <a:endParaRPr sz="2400">
              <a:latin typeface="Times New Roman"/>
              <a:cs typeface="Times New Roman"/>
            </a:endParaRPr>
          </a:p>
          <a:p>
            <a:pPr marL="358140" marR="5080" indent="-345440">
              <a:lnSpc>
                <a:spcPct val="150000"/>
              </a:lnSpc>
              <a:spcBef>
                <a:spcPts val="400"/>
              </a:spcBef>
              <a:buClr>
                <a:srgbClr val="2CA1BE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2400" spc="30">
                <a:latin typeface="Times New Roman"/>
                <a:cs typeface="Times New Roman"/>
              </a:rPr>
              <a:t>The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visual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part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computer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application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or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operating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system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through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client interacts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computer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spcBef>
                <a:spcPts val="1839"/>
              </a:spcBef>
              <a:buClr>
                <a:srgbClr val="2CA1BE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text boxes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details</a:t>
            </a:r>
            <a:r>
              <a:rPr dirty="0" sz="2400">
                <a:latin typeface="Times New Roman"/>
                <a:cs typeface="Times New Roman"/>
              </a:rPr>
              <a:t> .</a:t>
            </a:r>
            <a:endParaRPr sz="2400">
              <a:latin typeface="Times New Roman"/>
              <a:cs typeface="Times New Roman"/>
            </a:endParaRPr>
          </a:p>
          <a:p>
            <a:pPr marL="358140" marR="5080" indent="-345440">
              <a:lnSpc>
                <a:spcPct val="150000"/>
              </a:lnSpc>
              <a:spcBef>
                <a:spcPts val="400"/>
              </a:spcBef>
              <a:buClr>
                <a:srgbClr val="2CA1BE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 sz="2400" spc="75">
                <a:latin typeface="Times New Roman"/>
                <a:cs typeface="Times New Roman"/>
              </a:rPr>
              <a:t>There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are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buttons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to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predict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transactios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and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to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reset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entered 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04" y="200355"/>
            <a:ext cx="4383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Structure</a:t>
            </a:r>
            <a:r>
              <a:rPr dirty="0" spc="-40"/>
              <a:t> </a:t>
            </a:r>
            <a:r>
              <a:rPr dirty="0" spc="-5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9700" y="746124"/>
            <a:ext cx="8864600" cy="606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20" b="1">
                <a:latin typeface="Times New Roman"/>
                <a:cs typeface="Times New Roman"/>
              </a:rPr>
              <a:t>Pandas DataFrame: </a:t>
            </a:r>
            <a:r>
              <a:rPr dirty="0" sz="2400" spc="15">
                <a:latin typeface="Times New Roman"/>
                <a:cs typeface="Times New Roman"/>
              </a:rPr>
              <a:t>The </a:t>
            </a:r>
            <a:r>
              <a:rPr dirty="0" sz="2400" spc="20">
                <a:latin typeface="Times New Roman"/>
                <a:cs typeface="Times New Roman"/>
              </a:rPr>
              <a:t>credit card dataset </a:t>
            </a:r>
            <a:r>
              <a:rPr dirty="0" sz="2400" spc="10">
                <a:latin typeface="Times New Roman"/>
                <a:cs typeface="Times New Roman"/>
              </a:rPr>
              <a:t>is </a:t>
            </a:r>
            <a:r>
              <a:rPr dirty="0" sz="2400" spc="20">
                <a:latin typeface="Times New Roman"/>
                <a:cs typeface="Times New Roman"/>
              </a:rPr>
              <a:t>loaded into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20">
                <a:latin typeface="Times New Roman"/>
                <a:cs typeface="Times New Roman"/>
              </a:rPr>
              <a:t>Pandas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DataFrame, which 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0">
                <a:latin typeface="Times New Roman"/>
                <a:cs typeface="Times New Roman"/>
              </a:rPr>
              <a:t>two-dimensional table-like </a:t>
            </a:r>
            <a:r>
              <a:rPr dirty="0" sz="2400" spc="5">
                <a:latin typeface="Times New Roman"/>
                <a:cs typeface="Times New Roman"/>
              </a:rPr>
              <a:t>data </a:t>
            </a:r>
            <a:r>
              <a:rPr dirty="0" sz="2400" spc="10">
                <a:latin typeface="Times New Roman"/>
                <a:cs typeface="Times New Roman"/>
              </a:rPr>
              <a:t>structure </a:t>
            </a:r>
            <a:r>
              <a:rPr dirty="0" sz="2400" spc="5">
                <a:latin typeface="Times New Roman"/>
                <a:cs typeface="Times New Roman"/>
              </a:rPr>
              <a:t>with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labeled rows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40">
                <a:latin typeface="Times New Roman"/>
                <a:cs typeface="Times New Roman"/>
              </a:rPr>
              <a:t>columns. </a:t>
            </a:r>
            <a:r>
              <a:rPr dirty="0" sz="2400" spc="25">
                <a:latin typeface="Times New Roman"/>
                <a:cs typeface="Times New Roman"/>
              </a:rPr>
              <a:t>It </a:t>
            </a:r>
            <a:r>
              <a:rPr dirty="0" sz="2400" spc="20">
                <a:latin typeface="Times New Roman"/>
                <a:cs typeface="Times New Roman"/>
              </a:rPr>
              <a:t>is </a:t>
            </a:r>
            <a:r>
              <a:rPr dirty="0" sz="2400" spc="35">
                <a:latin typeface="Times New Roman"/>
                <a:cs typeface="Times New Roman"/>
              </a:rPr>
              <a:t>used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40">
                <a:latin typeface="Times New Roman"/>
                <a:cs typeface="Times New Roman"/>
              </a:rPr>
              <a:t>manipulate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40">
                <a:latin typeface="Times New Roman"/>
                <a:cs typeface="Times New Roman"/>
              </a:rPr>
              <a:t>analyze </a:t>
            </a:r>
            <a:r>
              <a:rPr dirty="0" sz="2400" spc="30">
                <a:latin typeface="Times New Roman"/>
                <a:cs typeface="Times New Roman"/>
              </a:rPr>
              <a:t>the 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data, </a:t>
            </a:r>
            <a:r>
              <a:rPr dirty="0" sz="2400" spc="25">
                <a:latin typeface="Times New Roman"/>
                <a:cs typeface="Times New Roman"/>
              </a:rPr>
              <a:t>as </a:t>
            </a:r>
            <a:r>
              <a:rPr dirty="0" sz="2400" spc="35">
                <a:latin typeface="Times New Roman"/>
                <a:cs typeface="Times New Roman"/>
              </a:rPr>
              <a:t>well </a:t>
            </a:r>
            <a:r>
              <a:rPr dirty="0" sz="2400" spc="25">
                <a:latin typeface="Times New Roman"/>
                <a:cs typeface="Times New Roman"/>
              </a:rPr>
              <a:t>as </a:t>
            </a:r>
            <a:r>
              <a:rPr dirty="0" sz="2400" spc="50">
                <a:latin typeface="Times New Roman"/>
                <a:cs typeface="Times New Roman"/>
              </a:rPr>
              <a:t>perform operations </a:t>
            </a:r>
            <a:r>
              <a:rPr dirty="0" sz="2400" spc="40">
                <a:latin typeface="Times New Roman"/>
                <a:cs typeface="Times New Roman"/>
              </a:rPr>
              <a:t>such </a:t>
            </a:r>
            <a:r>
              <a:rPr dirty="0" sz="2400" spc="25">
                <a:latin typeface="Times New Roman"/>
                <a:cs typeface="Times New Roman"/>
              </a:rPr>
              <a:t>as </a:t>
            </a:r>
            <a:r>
              <a:rPr dirty="0" sz="2400" spc="50">
                <a:latin typeface="Times New Roman"/>
                <a:cs typeface="Times New Roman"/>
              </a:rPr>
              <a:t>selecting </a:t>
            </a:r>
            <a:r>
              <a:rPr dirty="0" sz="2400" spc="35">
                <a:latin typeface="Times New Roman"/>
                <a:cs typeface="Times New Roman"/>
              </a:rPr>
              <a:t>and </a:t>
            </a:r>
            <a:r>
              <a:rPr dirty="0" sz="2400" spc="50">
                <a:latin typeface="Times New Roman"/>
                <a:cs typeface="Times New Roman"/>
              </a:rPr>
              <a:t>dropping 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columns, splitting </a:t>
            </a:r>
            <a:r>
              <a:rPr dirty="0" sz="2400" spc="35">
                <a:latin typeface="Times New Roman"/>
                <a:cs typeface="Times New Roman"/>
              </a:rPr>
              <a:t>data into </a:t>
            </a:r>
            <a:r>
              <a:rPr dirty="0" sz="2400" spc="40">
                <a:latin typeface="Times New Roman"/>
                <a:cs typeface="Times New Roman"/>
              </a:rPr>
              <a:t>input </a:t>
            </a:r>
            <a:r>
              <a:rPr dirty="0" sz="2400" spc="50">
                <a:latin typeface="Times New Roman"/>
                <a:cs typeface="Times New Roman"/>
              </a:rPr>
              <a:t>features </a:t>
            </a:r>
            <a:r>
              <a:rPr dirty="0" sz="2400" spc="35">
                <a:latin typeface="Times New Roman"/>
                <a:cs typeface="Times New Roman"/>
              </a:rPr>
              <a:t>and </a:t>
            </a:r>
            <a:r>
              <a:rPr dirty="0" sz="2400" spc="45">
                <a:latin typeface="Times New Roman"/>
                <a:cs typeface="Times New Roman"/>
              </a:rPr>
              <a:t>output </a:t>
            </a:r>
            <a:r>
              <a:rPr dirty="0" sz="2400" spc="50">
                <a:latin typeface="Times New Roman"/>
                <a:cs typeface="Times New Roman"/>
              </a:rPr>
              <a:t>features, </a:t>
            </a:r>
            <a:r>
              <a:rPr dirty="0" sz="2400" spc="35">
                <a:latin typeface="Times New Roman"/>
                <a:cs typeface="Times New Roman"/>
              </a:rPr>
              <a:t>and 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filtering </a:t>
            </a:r>
            <a:r>
              <a:rPr dirty="0" sz="2400">
                <a:latin typeface="Times New Roman"/>
                <a:cs typeface="Times New Roman"/>
              </a:rPr>
              <a:t>rows.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35" b="1">
                <a:latin typeface="Times New Roman"/>
                <a:cs typeface="Times New Roman"/>
              </a:rPr>
              <a:t>NumPy </a:t>
            </a:r>
            <a:r>
              <a:rPr dirty="0" sz="2400" spc="40" b="1">
                <a:latin typeface="Times New Roman"/>
                <a:cs typeface="Times New Roman"/>
              </a:rPr>
              <a:t>arrays: </a:t>
            </a:r>
            <a:r>
              <a:rPr dirty="0" sz="2400" spc="30">
                <a:latin typeface="Times New Roman"/>
                <a:cs typeface="Times New Roman"/>
              </a:rPr>
              <a:t>The </a:t>
            </a:r>
            <a:r>
              <a:rPr dirty="0" sz="2400" spc="35">
                <a:latin typeface="Times New Roman"/>
                <a:cs typeface="Times New Roman"/>
              </a:rPr>
              <a:t>input </a:t>
            </a:r>
            <a:r>
              <a:rPr dirty="0" sz="2400" spc="40">
                <a:latin typeface="Times New Roman"/>
                <a:cs typeface="Times New Roman"/>
              </a:rPr>
              <a:t>features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40">
                <a:latin typeface="Times New Roman"/>
                <a:cs typeface="Times New Roman"/>
              </a:rPr>
              <a:t>output feature </a:t>
            </a:r>
            <a:r>
              <a:rPr dirty="0" sz="2400" spc="25">
                <a:latin typeface="Times New Roman"/>
                <a:cs typeface="Times New Roman"/>
              </a:rPr>
              <a:t>of </a:t>
            </a:r>
            <a:r>
              <a:rPr dirty="0" sz="2400" spc="35">
                <a:latin typeface="Times New Roman"/>
                <a:cs typeface="Times New Roman"/>
              </a:rPr>
              <a:t>the </a:t>
            </a:r>
            <a:r>
              <a:rPr dirty="0" sz="2400" spc="40">
                <a:latin typeface="Times New Roman"/>
                <a:cs typeface="Times New Roman"/>
              </a:rPr>
              <a:t>credit 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75">
                <a:latin typeface="Times New Roman"/>
                <a:cs typeface="Times New Roman"/>
              </a:rPr>
              <a:t>card </a:t>
            </a:r>
            <a:r>
              <a:rPr dirty="0" sz="2400" spc="200">
                <a:latin typeface="Times New Roman"/>
                <a:cs typeface="Times New Roman"/>
              </a:rPr>
              <a:t>dataset </a:t>
            </a:r>
            <a:r>
              <a:rPr dirty="0" sz="2400" spc="155">
                <a:latin typeface="Times New Roman"/>
                <a:cs typeface="Times New Roman"/>
              </a:rPr>
              <a:t>are </a:t>
            </a:r>
            <a:r>
              <a:rPr dirty="0" sz="2400" spc="210">
                <a:latin typeface="Times New Roman"/>
                <a:cs typeface="Times New Roman"/>
              </a:rPr>
              <a:t>converted </a:t>
            </a:r>
            <a:r>
              <a:rPr dirty="0" sz="2400" spc="175">
                <a:latin typeface="Times New Roman"/>
                <a:cs typeface="Times New Roman"/>
              </a:rPr>
              <a:t>into </a:t>
            </a:r>
            <a:r>
              <a:rPr dirty="0" sz="2400" spc="160">
                <a:latin typeface="Times New Roman"/>
                <a:cs typeface="Times New Roman"/>
              </a:rPr>
              <a:t>Num </a:t>
            </a:r>
            <a:r>
              <a:rPr dirty="0" sz="2400" spc="120">
                <a:latin typeface="Times New Roman"/>
                <a:cs typeface="Times New Roman"/>
              </a:rPr>
              <a:t>Py </a:t>
            </a:r>
            <a:r>
              <a:rPr dirty="0" sz="2400" spc="204">
                <a:latin typeface="Times New Roman"/>
                <a:cs typeface="Times New Roman"/>
              </a:rPr>
              <a:t>arrays, </a:t>
            </a:r>
            <a:r>
              <a:rPr dirty="0" sz="2400" spc="190">
                <a:latin typeface="Times New Roman"/>
                <a:cs typeface="Times New Roman"/>
              </a:rPr>
              <a:t>which </a:t>
            </a:r>
            <a:r>
              <a:rPr dirty="0" sz="2400" spc="160">
                <a:latin typeface="Times New Roman"/>
                <a:cs typeface="Times New Roman"/>
              </a:rPr>
              <a:t>are 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homogeneous </a:t>
            </a:r>
            <a:r>
              <a:rPr dirty="0" sz="2400" spc="114">
                <a:latin typeface="Times New Roman"/>
                <a:cs typeface="Times New Roman"/>
              </a:rPr>
              <a:t>arrays </a:t>
            </a:r>
            <a:r>
              <a:rPr dirty="0" sz="2400" spc="70">
                <a:latin typeface="Times New Roman"/>
                <a:cs typeface="Times New Roman"/>
              </a:rPr>
              <a:t>of </a:t>
            </a:r>
            <a:r>
              <a:rPr dirty="0" sz="2400" spc="110">
                <a:latin typeface="Times New Roman"/>
                <a:cs typeface="Times New Roman"/>
              </a:rPr>
              <a:t>fixed </a:t>
            </a:r>
            <a:r>
              <a:rPr dirty="0" sz="2400" spc="100">
                <a:latin typeface="Times New Roman"/>
                <a:cs typeface="Times New Roman"/>
              </a:rPr>
              <a:t>size with </a:t>
            </a:r>
            <a:r>
              <a:rPr dirty="0" sz="2400" spc="114">
                <a:latin typeface="Times New Roman"/>
                <a:cs typeface="Times New Roman"/>
              </a:rPr>
              <a:t>efficient </a:t>
            </a:r>
            <a:r>
              <a:rPr dirty="0" sz="2400" spc="125">
                <a:latin typeface="Times New Roman"/>
                <a:cs typeface="Times New Roman"/>
              </a:rPr>
              <a:t>element-wise 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operations. They are used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5">
                <a:latin typeface="Times New Roman"/>
                <a:cs typeface="Times New Roman"/>
              </a:rPr>
              <a:t>store and </a:t>
            </a:r>
            <a:r>
              <a:rPr dirty="0" sz="2400" spc="10">
                <a:latin typeface="Times New Roman"/>
                <a:cs typeface="Times New Roman"/>
              </a:rPr>
              <a:t>manipulate numerical </a:t>
            </a:r>
            <a:r>
              <a:rPr dirty="0" sz="2400" spc="5">
                <a:latin typeface="Times New Roman"/>
                <a:cs typeface="Times New Roman"/>
              </a:rPr>
              <a:t>data 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popular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 structure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 learning.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21437"/>
            <a:ext cx="2508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74054"/>
            <a:ext cx="3354070" cy="1073785"/>
            <a:chOff x="0" y="5774054"/>
            <a:chExt cx="3354070" cy="1073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94247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74054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5"/>
                  </a:lnTo>
                  <a:lnTo>
                    <a:pt x="0" y="5715"/>
                  </a:lnTo>
                  <a:lnTo>
                    <a:pt x="1905" y="0"/>
                  </a:lnTo>
                  <a:lnTo>
                    <a:pt x="3354070" y="1067435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30148" y="520238"/>
            <a:ext cx="3663315" cy="1373505"/>
          </a:xfrm>
          <a:prstGeom prst="rect">
            <a:avLst/>
          </a:prstGeom>
        </p:spPr>
        <p:txBody>
          <a:bodyPr wrap="square" lIns="0" tIns="295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dirty="0" sz="3200" spc="-10" b="1"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402590" indent="-354965">
              <a:lnSpc>
                <a:spcPct val="100000"/>
              </a:lnSpc>
              <a:spcBef>
                <a:spcPts val="1664"/>
              </a:spcBef>
              <a:buSzPct val="95833"/>
              <a:buFont typeface="Tahoma"/>
              <a:buChar char="•"/>
              <a:tabLst>
                <a:tab pos="401955" algn="l"/>
                <a:tab pos="402590" algn="l"/>
                <a:tab pos="1670050" algn="l"/>
                <a:tab pos="2277110" algn="l"/>
              </a:tabLst>
            </a:pPr>
            <a:r>
              <a:rPr dirty="0" sz="2400" spc="100">
                <a:latin typeface="Times New Roman"/>
                <a:cs typeface="Times New Roman"/>
              </a:rPr>
              <a:t>Despite	</a:t>
            </a:r>
            <a:r>
              <a:rPr dirty="0" sz="2400" spc="35">
                <a:latin typeface="Times New Roman"/>
                <a:cs typeface="Times New Roman"/>
              </a:rPr>
              <a:t>the	</a:t>
            </a:r>
            <a:r>
              <a:rPr dirty="0" sz="2400" spc="114">
                <a:latin typeface="Times New Roman"/>
                <a:cs typeface="Times New Roman"/>
              </a:rPr>
              <a:t>promising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615" y="1502409"/>
            <a:ext cx="406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7320" algn="l"/>
                <a:tab pos="2334895" algn="l"/>
                <a:tab pos="2774315" algn="l"/>
              </a:tabLst>
            </a:pPr>
            <a:r>
              <a:rPr dirty="0" sz="2400" spc="135">
                <a:latin typeface="Times New Roman"/>
                <a:cs typeface="Times New Roman"/>
              </a:rPr>
              <a:t>progress	</a:t>
            </a:r>
            <a:r>
              <a:rPr dirty="0" sz="2400" spc="75">
                <a:latin typeface="Times New Roman"/>
                <a:cs typeface="Times New Roman"/>
              </a:rPr>
              <a:t>made	</a:t>
            </a:r>
            <a:r>
              <a:rPr dirty="0" sz="2400" spc="10">
                <a:latin typeface="Times New Roman"/>
                <a:cs typeface="Times New Roman"/>
              </a:rPr>
              <a:t>in	</a:t>
            </a:r>
            <a:r>
              <a:rPr dirty="0" sz="2400" spc="140">
                <a:latin typeface="Times New Roman"/>
                <a:cs typeface="Times New Roman"/>
              </a:rPr>
              <a:t>detecting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089" y="2134234"/>
            <a:ext cx="7964805" cy="415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6395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latin typeface="Times New Roman"/>
                <a:cs typeface="Times New Roman"/>
              </a:rPr>
              <a:t>anomalies 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day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day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transactions,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identifying 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frauds</a:t>
            </a:r>
            <a:endParaRPr sz="2400">
              <a:latin typeface="Times New Roman"/>
              <a:cs typeface="Times New Roman"/>
            </a:endParaRPr>
          </a:p>
          <a:p>
            <a:pPr algn="just" marL="366395" marR="5080">
              <a:lnSpc>
                <a:spcPts val="4980"/>
              </a:lnSpc>
              <a:spcBef>
                <a:spcPts val="165"/>
              </a:spcBef>
            </a:pPr>
            <a:r>
              <a:rPr dirty="0" sz="2400" spc="75">
                <a:latin typeface="Times New Roman"/>
                <a:cs typeface="Times New Roman"/>
              </a:rPr>
              <a:t>remains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85">
                <a:latin typeface="Times New Roman"/>
                <a:cs typeface="Times New Roman"/>
              </a:rPr>
              <a:t>challenging </a:t>
            </a:r>
            <a:r>
              <a:rPr dirty="0" sz="2400" spc="40">
                <a:latin typeface="Times New Roman"/>
                <a:cs typeface="Times New Roman"/>
              </a:rPr>
              <a:t>task due </a:t>
            </a:r>
            <a:r>
              <a:rPr dirty="0" sz="2400" spc="25">
                <a:latin typeface="Times New Roman"/>
                <a:cs typeface="Times New Roman"/>
              </a:rPr>
              <a:t>to </a:t>
            </a:r>
            <a:r>
              <a:rPr dirty="0" sz="2400" spc="85">
                <a:latin typeface="Times New Roman"/>
                <a:cs typeface="Times New Roman"/>
              </a:rPr>
              <a:t>semantic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gap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between 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the </a:t>
            </a:r>
            <a:r>
              <a:rPr dirty="0" sz="2400" spc="204">
                <a:latin typeface="Times New Roman"/>
                <a:cs typeface="Times New Roman"/>
              </a:rPr>
              <a:t>various </a:t>
            </a:r>
            <a:r>
              <a:rPr dirty="0" sz="2400" spc="240">
                <a:latin typeface="Times New Roman"/>
                <a:cs typeface="Times New Roman"/>
              </a:rPr>
              <a:t>predefined </a:t>
            </a:r>
            <a:r>
              <a:rPr dirty="0" sz="2400" spc="175">
                <a:latin typeface="Times New Roman"/>
                <a:cs typeface="Times New Roman"/>
              </a:rPr>
              <a:t>fraud </a:t>
            </a:r>
            <a:r>
              <a:rPr dirty="0" sz="2400" spc="229">
                <a:latin typeface="Times New Roman"/>
                <a:cs typeface="Times New Roman"/>
              </a:rPr>
              <a:t>detection </a:t>
            </a:r>
            <a:r>
              <a:rPr dirty="0" sz="2400" spc="185">
                <a:latin typeface="Times New Roman"/>
                <a:cs typeface="Times New Roman"/>
              </a:rPr>
              <a:t>models </a:t>
            </a:r>
            <a:r>
              <a:rPr dirty="0" sz="2400" spc="114">
                <a:latin typeface="Times New Roman"/>
                <a:cs typeface="Times New Roman"/>
              </a:rPr>
              <a:t>and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diversities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implementing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algn="just" marL="366395" marR="14604" indent="-353695">
              <a:lnSpc>
                <a:spcPts val="4960"/>
              </a:lnSpc>
              <a:spcBef>
                <a:spcPts val="105"/>
              </a:spcBef>
              <a:buSzPct val="95833"/>
              <a:buFont typeface="Tahoma"/>
              <a:buChar char="•"/>
              <a:tabLst>
                <a:tab pos="366395" algn="l"/>
              </a:tabLst>
            </a:pPr>
            <a:r>
              <a:rPr dirty="0" sz="2400" spc="-10">
                <a:latin typeface="Times New Roman"/>
                <a:cs typeface="Times New Roman"/>
              </a:rPr>
              <a:t>Digital </a:t>
            </a:r>
            <a:r>
              <a:rPr dirty="0" sz="2400" spc="35">
                <a:latin typeface="Times New Roman"/>
                <a:cs typeface="Times New Roman"/>
              </a:rPr>
              <a:t>transactions  </a:t>
            </a:r>
            <a:r>
              <a:rPr dirty="0" sz="2400" spc="-1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take place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phone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internet.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Accendential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disclosure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any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algn="just" marL="366395">
              <a:lnSpc>
                <a:spcPct val="100000"/>
              </a:lnSpc>
              <a:spcBef>
                <a:spcPts val="1590"/>
              </a:spcBef>
            </a:pPr>
            <a:r>
              <a:rPr dirty="0" sz="2400" spc="-10">
                <a:latin typeface="Times New Roman"/>
                <a:cs typeface="Times New Roman"/>
              </a:rPr>
              <a:t>leads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serious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disruptions.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2845" y="6569456"/>
            <a:ext cx="33147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Lucida Sans Unicode"/>
                <a:cs typeface="Lucida Sans Unicode"/>
              </a:rPr>
              <a:t>2</a:t>
            </a:r>
            <a:r>
              <a:rPr dirty="0" sz="1000" spc="-10">
                <a:latin typeface="Lucida Sans Unicode"/>
                <a:cs typeface="Lucida Sans Unicode"/>
              </a:rPr>
              <a:t>/</a:t>
            </a:r>
            <a:r>
              <a:rPr dirty="0" sz="1000" spc="-15">
                <a:latin typeface="Lucida Sans Unicode"/>
                <a:cs typeface="Lucida Sans Unicode"/>
              </a:rPr>
              <a:t>2</a:t>
            </a:r>
            <a:r>
              <a:rPr dirty="0" sz="1000" spc="-5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822324"/>
            <a:ext cx="8864600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35" b="1">
                <a:latin typeface="Times New Roman"/>
                <a:cs typeface="Times New Roman"/>
              </a:rPr>
              <a:t>StandardScaler: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35">
                <a:latin typeface="Times New Roman"/>
                <a:cs typeface="Times New Roman"/>
              </a:rPr>
              <a:t>StandardScaler object </a:t>
            </a:r>
            <a:r>
              <a:rPr dirty="0" sz="2400" spc="20">
                <a:latin typeface="Times New Roman"/>
                <a:cs typeface="Times New Roman"/>
              </a:rPr>
              <a:t>is </a:t>
            </a:r>
            <a:r>
              <a:rPr dirty="0" sz="2400" spc="30">
                <a:latin typeface="Times New Roman"/>
                <a:cs typeface="Times New Roman"/>
              </a:rPr>
              <a:t>used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30">
                <a:latin typeface="Times New Roman"/>
                <a:cs typeface="Times New Roman"/>
              </a:rPr>
              <a:t>scale </a:t>
            </a:r>
            <a:r>
              <a:rPr dirty="0" sz="2400" spc="25">
                <a:latin typeface="Times New Roman"/>
                <a:cs typeface="Times New Roman"/>
              </a:rPr>
              <a:t>the </a:t>
            </a:r>
            <a:r>
              <a:rPr dirty="0" sz="2400" spc="35">
                <a:latin typeface="Times New Roman"/>
                <a:cs typeface="Times New Roman"/>
              </a:rPr>
              <a:t>input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features </a:t>
            </a:r>
            <a:r>
              <a:rPr dirty="0" sz="2400" spc="40">
                <a:latin typeface="Times New Roman"/>
                <a:cs typeface="Times New Roman"/>
              </a:rPr>
              <a:t>to </a:t>
            </a:r>
            <a:r>
              <a:rPr dirty="0" sz="2400" spc="65">
                <a:latin typeface="Times New Roman"/>
                <a:cs typeface="Times New Roman"/>
              </a:rPr>
              <a:t>have zero </a:t>
            </a:r>
            <a:r>
              <a:rPr dirty="0" sz="2400" spc="60">
                <a:latin typeface="Times New Roman"/>
                <a:cs typeface="Times New Roman"/>
              </a:rPr>
              <a:t>mean </a:t>
            </a:r>
            <a:r>
              <a:rPr dirty="0" sz="2400" spc="55">
                <a:latin typeface="Times New Roman"/>
                <a:cs typeface="Times New Roman"/>
              </a:rPr>
              <a:t>and </a:t>
            </a:r>
            <a:r>
              <a:rPr dirty="0" sz="2400" spc="65">
                <a:latin typeface="Times New Roman"/>
                <a:cs typeface="Times New Roman"/>
              </a:rPr>
              <a:t>unit </a:t>
            </a:r>
            <a:r>
              <a:rPr dirty="0" sz="2400" spc="80">
                <a:latin typeface="Times New Roman"/>
                <a:cs typeface="Times New Roman"/>
              </a:rPr>
              <a:t>variance. </a:t>
            </a:r>
            <a:r>
              <a:rPr dirty="0" sz="2400" spc="45">
                <a:latin typeface="Times New Roman"/>
                <a:cs typeface="Times New Roman"/>
              </a:rPr>
              <a:t>It is </a:t>
            </a:r>
            <a:r>
              <a:rPr dirty="0" sz="2400" spc="75">
                <a:latin typeface="Times New Roman"/>
                <a:cs typeface="Times New Roman"/>
              </a:rPr>
              <a:t>applied </a:t>
            </a:r>
            <a:r>
              <a:rPr dirty="0" sz="2400" spc="45">
                <a:latin typeface="Times New Roman"/>
                <a:cs typeface="Times New Roman"/>
              </a:rPr>
              <a:t>to </a:t>
            </a:r>
            <a:r>
              <a:rPr dirty="0" sz="2400" spc="60">
                <a:latin typeface="Times New Roman"/>
                <a:cs typeface="Times New Roman"/>
              </a:rPr>
              <a:t>the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NumPy </a:t>
            </a:r>
            <a:r>
              <a:rPr dirty="0" sz="2400" spc="60">
                <a:latin typeface="Times New Roman"/>
                <a:cs typeface="Times New Roman"/>
              </a:rPr>
              <a:t>arrays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 spc="45">
                <a:latin typeface="Times New Roman"/>
                <a:cs typeface="Times New Roman"/>
              </a:rPr>
              <a:t>the </a:t>
            </a:r>
            <a:r>
              <a:rPr dirty="0" sz="2400" spc="65">
                <a:latin typeface="Times New Roman"/>
                <a:cs typeface="Times New Roman"/>
              </a:rPr>
              <a:t>training </a:t>
            </a:r>
            <a:r>
              <a:rPr dirty="0" sz="2400" spc="50">
                <a:latin typeface="Times New Roman"/>
                <a:cs typeface="Times New Roman"/>
              </a:rPr>
              <a:t>and </a:t>
            </a:r>
            <a:r>
              <a:rPr dirty="0" sz="2400" spc="65">
                <a:latin typeface="Times New Roman"/>
                <a:cs typeface="Times New Roman"/>
              </a:rPr>
              <a:t>testing </a:t>
            </a:r>
            <a:r>
              <a:rPr dirty="0" sz="2400" spc="55">
                <a:latin typeface="Times New Roman"/>
                <a:cs typeface="Times New Roman"/>
              </a:rPr>
              <a:t>sets </a:t>
            </a:r>
            <a:r>
              <a:rPr dirty="0" sz="2400" spc="50">
                <a:latin typeface="Times New Roman"/>
                <a:cs typeface="Times New Roman"/>
              </a:rPr>
              <a:t>and </a:t>
            </a:r>
            <a:r>
              <a:rPr dirty="0" sz="2400" spc="3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65">
                <a:latin typeface="Times New Roman"/>
                <a:cs typeface="Times New Roman"/>
              </a:rPr>
              <a:t>useful </a:t>
            </a:r>
            <a:r>
              <a:rPr dirty="0" sz="2400" spc="55">
                <a:latin typeface="Times New Roman"/>
                <a:cs typeface="Times New Roman"/>
              </a:rPr>
              <a:t>data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structure </a:t>
            </a:r>
            <a:r>
              <a:rPr dirty="0" sz="2400" spc="40">
                <a:latin typeface="Times New Roman"/>
                <a:cs typeface="Times New Roman"/>
              </a:rPr>
              <a:t>for </a:t>
            </a:r>
            <a:r>
              <a:rPr dirty="0" sz="2400" spc="55">
                <a:latin typeface="Times New Roman"/>
                <a:cs typeface="Times New Roman"/>
              </a:rPr>
              <a:t>preprocessing </a:t>
            </a:r>
            <a:r>
              <a:rPr dirty="0" sz="2400" spc="45">
                <a:latin typeface="Times New Roman"/>
                <a:cs typeface="Times New Roman"/>
              </a:rPr>
              <a:t>data </a:t>
            </a:r>
            <a:r>
              <a:rPr dirty="0" sz="2400" spc="50">
                <a:latin typeface="Times New Roman"/>
                <a:cs typeface="Times New Roman"/>
              </a:rPr>
              <a:t>before </a:t>
            </a:r>
            <a:r>
              <a:rPr dirty="0" sz="2400" spc="55">
                <a:latin typeface="Times New Roman"/>
                <a:cs typeface="Times New Roman"/>
              </a:rPr>
              <a:t>applying </a:t>
            </a:r>
            <a:r>
              <a:rPr dirty="0" sz="2400" spc="50">
                <a:latin typeface="Times New Roman"/>
                <a:cs typeface="Times New Roman"/>
              </a:rPr>
              <a:t>machine learning 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 algn="just" marL="298450" marR="448945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Lists: </a:t>
            </a:r>
            <a:r>
              <a:rPr dirty="0" sz="2400" spc="-5">
                <a:latin typeface="Times New Roman"/>
                <a:cs typeface="Times New Roman"/>
              </a:rPr>
              <a:t>Lists are used to specify the column names to load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CSV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point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make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predictions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algn="just" marL="298450" marR="49657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-25" b="1">
                <a:latin typeface="Times New Roman"/>
                <a:cs typeface="Times New Roman"/>
              </a:rPr>
              <a:t>Variables: </a:t>
            </a:r>
            <a:r>
              <a:rPr dirty="0" sz="2400" spc="-35">
                <a:latin typeface="Times New Roman"/>
                <a:cs typeface="Times New Roman"/>
              </a:rPr>
              <a:t>Variables </a:t>
            </a:r>
            <a:r>
              <a:rPr dirty="0" sz="2400" spc="-5">
                <a:latin typeface="Times New Roman"/>
                <a:cs typeface="Times New Roman"/>
              </a:rPr>
              <a:t>are used to store the various objects and data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structures,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X_train,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y_train,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04" y="124155"/>
            <a:ext cx="223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31140" y="593724"/>
            <a:ext cx="8270875" cy="606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Collect the </a:t>
            </a:r>
            <a:r>
              <a:rPr dirty="0" sz="2400" spc="15" b="1">
                <a:latin typeface="Times New Roman"/>
                <a:cs typeface="Times New Roman"/>
              </a:rPr>
              <a:t>dataset</a:t>
            </a:r>
            <a:r>
              <a:rPr dirty="0" sz="2400" spc="15">
                <a:latin typeface="Times New Roman"/>
                <a:cs typeface="Times New Roman"/>
              </a:rPr>
              <a:t>: </a:t>
            </a:r>
            <a:r>
              <a:rPr dirty="0" sz="2400" spc="10">
                <a:latin typeface="Times New Roman"/>
                <a:cs typeface="Times New Roman"/>
              </a:rPr>
              <a:t>Gather the credit card data you will use </a:t>
            </a:r>
            <a:r>
              <a:rPr dirty="0" sz="2400" spc="15">
                <a:latin typeface="Times New Roman"/>
                <a:cs typeface="Times New Roman"/>
              </a:rPr>
              <a:t>for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training 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testing</a:t>
            </a:r>
            <a:r>
              <a:rPr dirty="0" sz="2400">
                <a:latin typeface="Times New Roman"/>
                <a:cs typeface="Times New Roman"/>
              </a:rPr>
              <a:t> your </a:t>
            </a:r>
            <a:r>
              <a:rPr dirty="0" sz="2400" spc="-5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Prepare </a:t>
            </a:r>
            <a:r>
              <a:rPr dirty="0" sz="2400" spc="10" b="1">
                <a:latin typeface="Times New Roman"/>
                <a:cs typeface="Times New Roman"/>
              </a:rPr>
              <a:t>the data: </a:t>
            </a:r>
            <a:r>
              <a:rPr dirty="0" sz="2400" spc="10">
                <a:latin typeface="Times New Roman"/>
                <a:cs typeface="Times New Roman"/>
              </a:rPr>
              <a:t>Preprocess </a:t>
            </a:r>
            <a:r>
              <a:rPr dirty="0" sz="2400" spc="5">
                <a:latin typeface="Times New Roman"/>
                <a:cs typeface="Times New Roman"/>
              </a:rPr>
              <a:t>the data, clean it, and </a:t>
            </a:r>
            <a:r>
              <a:rPr dirty="0" sz="2400" spc="10">
                <a:latin typeface="Times New Roman"/>
                <a:cs typeface="Times New Roman"/>
              </a:rPr>
              <a:t>transform </a:t>
            </a:r>
            <a:r>
              <a:rPr dirty="0" sz="2400" spc="5">
                <a:latin typeface="Times New Roman"/>
                <a:cs typeface="Times New Roman"/>
              </a:rPr>
              <a:t>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format that can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used</a:t>
            </a:r>
            <a:r>
              <a:rPr dirty="0" sz="2400">
                <a:latin typeface="Times New Roman"/>
                <a:cs typeface="Times New Roman"/>
              </a:rPr>
              <a:t> by </a:t>
            </a:r>
            <a:r>
              <a:rPr dirty="0" sz="2400" spc="-5">
                <a:latin typeface="Times New Roman"/>
                <a:cs typeface="Times New Roman"/>
              </a:rPr>
              <a:t>the algorithm.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Split the </a:t>
            </a:r>
            <a:r>
              <a:rPr dirty="0" sz="2400" spc="10" b="1">
                <a:latin typeface="Times New Roman"/>
                <a:cs typeface="Times New Roman"/>
              </a:rPr>
              <a:t>data: </a:t>
            </a:r>
            <a:r>
              <a:rPr dirty="0" sz="2400" spc="10">
                <a:latin typeface="Times New Roman"/>
                <a:cs typeface="Times New Roman"/>
              </a:rPr>
              <a:t>Split </a:t>
            </a:r>
            <a:r>
              <a:rPr dirty="0" sz="2400" spc="5">
                <a:latin typeface="Times New Roman"/>
                <a:cs typeface="Times New Roman"/>
              </a:rPr>
              <a:t>the data into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0">
                <a:latin typeface="Times New Roman"/>
                <a:cs typeface="Times New Roman"/>
              </a:rPr>
              <a:t>training </a:t>
            </a:r>
            <a:r>
              <a:rPr dirty="0" sz="2400" spc="5">
                <a:latin typeface="Times New Roman"/>
                <a:cs typeface="Times New Roman"/>
              </a:rPr>
              <a:t>set and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0">
                <a:latin typeface="Times New Roman"/>
                <a:cs typeface="Times New Roman"/>
              </a:rPr>
              <a:t>testing </a:t>
            </a:r>
            <a:r>
              <a:rPr dirty="0" sz="2400" spc="5">
                <a:latin typeface="Times New Roman"/>
                <a:cs typeface="Times New Roman"/>
              </a:rPr>
              <a:t>set.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The </a:t>
            </a:r>
            <a:r>
              <a:rPr dirty="0" sz="2400" spc="85">
                <a:latin typeface="Times New Roman"/>
                <a:cs typeface="Times New Roman"/>
              </a:rPr>
              <a:t>training </a:t>
            </a:r>
            <a:r>
              <a:rPr dirty="0" sz="2400" spc="65">
                <a:latin typeface="Times New Roman"/>
                <a:cs typeface="Times New Roman"/>
              </a:rPr>
              <a:t>set </a:t>
            </a:r>
            <a:r>
              <a:rPr dirty="0" sz="2400" spc="75">
                <a:latin typeface="Times New Roman"/>
                <a:cs typeface="Times New Roman"/>
              </a:rPr>
              <a:t>will </a:t>
            </a:r>
            <a:r>
              <a:rPr dirty="0" sz="2400" spc="50">
                <a:latin typeface="Times New Roman"/>
                <a:cs typeface="Times New Roman"/>
              </a:rPr>
              <a:t>be </a:t>
            </a:r>
            <a:r>
              <a:rPr dirty="0" sz="2400" spc="75">
                <a:latin typeface="Times New Roman"/>
                <a:cs typeface="Times New Roman"/>
              </a:rPr>
              <a:t>used </a:t>
            </a:r>
            <a:r>
              <a:rPr dirty="0" sz="2400" spc="50">
                <a:latin typeface="Times New Roman"/>
                <a:cs typeface="Times New Roman"/>
              </a:rPr>
              <a:t>to </a:t>
            </a:r>
            <a:r>
              <a:rPr dirty="0" sz="2400" spc="80">
                <a:latin typeface="Times New Roman"/>
                <a:cs typeface="Times New Roman"/>
              </a:rPr>
              <a:t>train </a:t>
            </a:r>
            <a:r>
              <a:rPr dirty="0" sz="2400" spc="65">
                <a:latin typeface="Times New Roman"/>
                <a:cs typeface="Times New Roman"/>
              </a:rPr>
              <a:t>the </a:t>
            </a:r>
            <a:r>
              <a:rPr dirty="0" sz="2400" spc="90">
                <a:latin typeface="Times New Roman"/>
                <a:cs typeface="Times New Roman"/>
              </a:rPr>
              <a:t>algorithm, </a:t>
            </a:r>
            <a:r>
              <a:rPr dirty="0" sz="2400" spc="65">
                <a:latin typeface="Times New Roman"/>
                <a:cs typeface="Times New Roman"/>
              </a:rPr>
              <a:t>and </a:t>
            </a:r>
            <a:r>
              <a:rPr dirty="0" sz="2400" spc="70">
                <a:latin typeface="Times New Roman"/>
                <a:cs typeface="Times New Roman"/>
              </a:rPr>
              <a:t>the 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testing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 will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used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evaluate 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70" b="1">
                <a:latin typeface="Times New Roman"/>
                <a:cs typeface="Times New Roman"/>
              </a:rPr>
              <a:t>Train </a:t>
            </a:r>
            <a:r>
              <a:rPr dirty="0" sz="2400" spc="90" b="1">
                <a:latin typeface="Times New Roman"/>
                <a:cs typeface="Times New Roman"/>
              </a:rPr>
              <a:t>the </a:t>
            </a:r>
            <a:r>
              <a:rPr dirty="0" sz="2400" spc="114" b="1">
                <a:latin typeface="Times New Roman"/>
                <a:cs typeface="Times New Roman"/>
              </a:rPr>
              <a:t>model</a:t>
            </a:r>
            <a:r>
              <a:rPr dirty="0" sz="2400" spc="114">
                <a:latin typeface="Times New Roman"/>
                <a:cs typeface="Times New Roman"/>
              </a:rPr>
              <a:t>: </a:t>
            </a:r>
            <a:r>
              <a:rPr dirty="0" sz="2400" spc="90">
                <a:latin typeface="Times New Roman"/>
                <a:cs typeface="Times New Roman"/>
              </a:rPr>
              <a:t>Fit the </a:t>
            </a:r>
            <a:r>
              <a:rPr dirty="0" sz="2400" spc="114">
                <a:latin typeface="Times New Roman"/>
                <a:cs typeface="Times New Roman"/>
              </a:rPr>
              <a:t>Random Forest </a:t>
            </a:r>
            <a:r>
              <a:rPr dirty="0" sz="2400" spc="120">
                <a:latin typeface="Times New Roman"/>
                <a:cs typeface="Times New Roman"/>
              </a:rPr>
              <a:t>Classifier </a:t>
            </a:r>
            <a:r>
              <a:rPr dirty="0" sz="2400" spc="70">
                <a:latin typeface="Times New Roman"/>
                <a:cs typeface="Times New Roman"/>
              </a:rPr>
              <a:t>to </a:t>
            </a:r>
            <a:r>
              <a:rPr dirty="0" sz="2400" spc="95">
                <a:latin typeface="Times New Roman"/>
                <a:cs typeface="Times New Roman"/>
              </a:rPr>
              <a:t>the 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training data.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30" b="1">
                <a:latin typeface="Times New Roman"/>
                <a:cs typeface="Times New Roman"/>
              </a:rPr>
              <a:t>Make </a:t>
            </a:r>
            <a:r>
              <a:rPr dirty="0" sz="2400" spc="40" b="1">
                <a:latin typeface="Times New Roman"/>
                <a:cs typeface="Times New Roman"/>
              </a:rPr>
              <a:t>predictions</a:t>
            </a:r>
            <a:r>
              <a:rPr dirty="0" sz="2400" spc="40">
                <a:latin typeface="Times New Roman"/>
                <a:cs typeface="Times New Roman"/>
              </a:rPr>
              <a:t>: </a:t>
            </a:r>
            <a:r>
              <a:rPr dirty="0" sz="2400" spc="30">
                <a:latin typeface="Times New Roman"/>
                <a:cs typeface="Times New Roman"/>
              </a:rPr>
              <a:t>Use the </a:t>
            </a:r>
            <a:r>
              <a:rPr dirty="0" sz="2400" spc="40">
                <a:latin typeface="Times New Roman"/>
                <a:cs typeface="Times New Roman"/>
              </a:rPr>
              <a:t>trained </a:t>
            </a:r>
            <a:r>
              <a:rPr dirty="0" sz="2400" spc="35">
                <a:latin typeface="Times New Roman"/>
                <a:cs typeface="Times New Roman"/>
              </a:rPr>
              <a:t>model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35">
                <a:latin typeface="Times New Roman"/>
                <a:cs typeface="Times New Roman"/>
              </a:rPr>
              <a:t>make </a:t>
            </a:r>
            <a:r>
              <a:rPr dirty="0" sz="2400" spc="40">
                <a:latin typeface="Times New Roman"/>
                <a:cs typeface="Times New Roman"/>
              </a:rPr>
              <a:t>predictions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the testing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22324"/>
            <a:ext cx="8270875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60" b="1">
                <a:latin typeface="Times New Roman"/>
                <a:cs typeface="Times New Roman"/>
              </a:rPr>
              <a:t>Evaluate </a:t>
            </a:r>
            <a:r>
              <a:rPr dirty="0" sz="2400" spc="50" b="1">
                <a:latin typeface="Times New Roman"/>
                <a:cs typeface="Times New Roman"/>
              </a:rPr>
              <a:t>the </a:t>
            </a:r>
            <a:r>
              <a:rPr dirty="0" sz="2400" spc="60" b="1">
                <a:latin typeface="Times New Roman"/>
                <a:cs typeface="Times New Roman"/>
              </a:rPr>
              <a:t>model: </a:t>
            </a:r>
            <a:r>
              <a:rPr dirty="0" sz="2400" spc="65">
                <a:latin typeface="Times New Roman"/>
                <a:cs typeface="Times New Roman"/>
              </a:rPr>
              <a:t>Measure </a:t>
            </a:r>
            <a:r>
              <a:rPr dirty="0" sz="2400" spc="50">
                <a:latin typeface="Times New Roman"/>
                <a:cs typeface="Times New Roman"/>
              </a:rPr>
              <a:t>the </a:t>
            </a:r>
            <a:r>
              <a:rPr dirty="0" sz="2400" spc="70">
                <a:latin typeface="Times New Roman"/>
                <a:cs typeface="Times New Roman"/>
              </a:rPr>
              <a:t>performance </a:t>
            </a:r>
            <a:r>
              <a:rPr dirty="0" sz="2400" spc="40">
                <a:latin typeface="Times New Roman"/>
                <a:cs typeface="Times New Roman"/>
              </a:rPr>
              <a:t>of </a:t>
            </a:r>
            <a:r>
              <a:rPr dirty="0" sz="2400" spc="50">
                <a:latin typeface="Times New Roman"/>
                <a:cs typeface="Times New Roman"/>
              </a:rPr>
              <a:t>the </a:t>
            </a:r>
            <a:r>
              <a:rPr dirty="0" sz="2400" spc="60">
                <a:latin typeface="Times New Roman"/>
                <a:cs typeface="Times New Roman"/>
              </a:rPr>
              <a:t>model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using </a:t>
            </a:r>
            <a:r>
              <a:rPr dirty="0" sz="2400" spc="60">
                <a:latin typeface="Times New Roman"/>
                <a:cs typeface="Times New Roman"/>
              </a:rPr>
              <a:t>various metrics </a:t>
            </a:r>
            <a:r>
              <a:rPr dirty="0" sz="2400" spc="55">
                <a:latin typeface="Times New Roman"/>
                <a:cs typeface="Times New Roman"/>
              </a:rPr>
              <a:t>such </a:t>
            </a:r>
            <a:r>
              <a:rPr dirty="0" sz="2400" spc="35">
                <a:latin typeface="Times New Roman"/>
                <a:cs typeface="Times New Roman"/>
              </a:rPr>
              <a:t>as </a:t>
            </a:r>
            <a:r>
              <a:rPr dirty="0" sz="2400" spc="45">
                <a:latin typeface="Times New Roman"/>
                <a:cs typeface="Times New Roman"/>
              </a:rPr>
              <a:t>accuracy, </a:t>
            </a:r>
            <a:r>
              <a:rPr dirty="0" sz="2400" spc="65">
                <a:latin typeface="Times New Roman"/>
                <a:cs typeface="Times New Roman"/>
              </a:rPr>
              <a:t>precision, </a:t>
            </a:r>
            <a:r>
              <a:rPr dirty="0" sz="2400" spc="60">
                <a:latin typeface="Times New Roman"/>
                <a:cs typeface="Times New Roman"/>
              </a:rPr>
              <a:t>recall, </a:t>
            </a:r>
            <a:r>
              <a:rPr dirty="0" sz="2400" spc="50">
                <a:latin typeface="Times New Roman"/>
                <a:cs typeface="Times New Roman"/>
              </a:rPr>
              <a:t>F1- 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score,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Matthews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correlation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coefficient.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70" b="1">
                <a:latin typeface="Times New Roman"/>
                <a:cs typeface="Times New Roman"/>
              </a:rPr>
              <a:t>Tune </a:t>
            </a:r>
            <a:r>
              <a:rPr dirty="0" sz="2400" spc="110" b="1">
                <a:latin typeface="Times New Roman"/>
                <a:cs typeface="Times New Roman"/>
              </a:rPr>
              <a:t>the </a:t>
            </a:r>
            <a:r>
              <a:rPr dirty="0" sz="2400" spc="140" b="1">
                <a:latin typeface="Times New Roman"/>
                <a:cs typeface="Times New Roman"/>
              </a:rPr>
              <a:t>model</a:t>
            </a:r>
            <a:r>
              <a:rPr dirty="0" sz="2400" spc="140">
                <a:latin typeface="Times New Roman"/>
                <a:cs typeface="Times New Roman"/>
              </a:rPr>
              <a:t>: </a:t>
            </a:r>
            <a:r>
              <a:rPr dirty="0" sz="2400" spc="85">
                <a:latin typeface="Times New Roman"/>
                <a:cs typeface="Times New Roman"/>
              </a:rPr>
              <a:t>If </a:t>
            </a:r>
            <a:r>
              <a:rPr dirty="0" sz="2400" spc="114">
                <a:latin typeface="Times New Roman"/>
                <a:cs typeface="Times New Roman"/>
              </a:rPr>
              <a:t>the </a:t>
            </a:r>
            <a:r>
              <a:rPr dirty="0" sz="2400" spc="155">
                <a:latin typeface="Times New Roman"/>
                <a:cs typeface="Times New Roman"/>
              </a:rPr>
              <a:t>performance </a:t>
            </a:r>
            <a:r>
              <a:rPr dirty="0" sz="2400" spc="85">
                <a:latin typeface="Times New Roman"/>
                <a:cs typeface="Times New Roman"/>
              </a:rPr>
              <a:t>of </a:t>
            </a:r>
            <a:r>
              <a:rPr dirty="0" sz="2400" spc="114">
                <a:latin typeface="Times New Roman"/>
                <a:cs typeface="Times New Roman"/>
              </a:rPr>
              <a:t>the </a:t>
            </a:r>
            <a:r>
              <a:rPr dirty="0" sz="2400" spc="135">
                <a:latin typeface="Times New Roman"/>
                <a:cs typeface="Times New Roman"/>
              </a:rPr>
              <a:t>model </a:t>
            </a:r>
            <a:r>
              <a:rPr dirty="0" sz="2400" spc="85">
                <a:latin typeface="Times New Roman"/>
                <a:cs typeface="Times New Roman"/>
              </a:rPr>
              <a:t>is </a:t>
            </a:r>
            <a:r>
              <a:rPr dirty="0" sz="2400" spc="114">
                <a:latin typeface="Times New Roman"/>
                <a:cs typeface="Times New Roman"/>
              </a:rPr>
              <a:t>not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satisfactory,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can adjust the hyperparameters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algorithm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 improve 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Deploy the model: </a:t>
            </a:r>
            <a:r>
              <a:rPr dirty="0" sz="2400" spc="10">
                <a:latin typeface="Times New Roman"/>
                <a:cs typeface="Times New Roman"/>
              </a:rPr>
              <a:t>Once you </a:t>
            </a:r>
            <a:r>
              <a:rPr dirty="0" sz="2400" spc="5">
                <a:latin typeface="Times New Roman"/>
                <a:cs typeface="Times New Roman"/>
              </a:rPr>
              <a:t>are </a:t>
            </a:r>
            <a:r>
              <a:rPr dirty="0" sz="2400" spc="10">
                <a:latin typeface="Times New Roman"/>
                <a:cs typeface="Times New Roman"/>
              </a:rPr>
              <a:t>satisfied </a:t>
            </a:r>
            <a:r>
              <a:rPr dirty="0" sz="2400" spc="5">
                <a:latin typeface="Times New Roman"/>
                <a:cs typeface="Times New Roman"/>
              </a:rPr>
              <a:t>with the </a:t>
            </a:r>
            <a:r>
              <a:rPr dirty="0" sz="2400" spc="10">
                <a:latin typeface="Times New Roman"/>
                <a:cs typeface="Times New Roman"/>
              </a:rPr>
              <a:t>performance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 </a:t>
            </a:r>
            <a:r>
              <a:rPr dirty="0" sz="2400" spc="25">
                <a:latin typeface="Times New Roman"/>
                <a:cs typeface="Times New Roman"/>
              </a:rPr>
              <a:t>the </a:t>
            </a:r>
            <a:r>
              <a:rPr dirty="0" sz="2400" spc="30">
                <a:latin typeface="Times New Roman"/>
                <a:cs typeface="Times New Roman"/>
              </a:rPr>
              <a:t>model, </a:t>
            </a:r>
            <a:r>
              <a:rPr dirty="0" sz="2400" spc="25">
                <a:latin typeface="Times New Roman"/>
                <a:cs typeface="Times New Roman"/>
              </a:rPr>
              <a:t>you </a:t>
            </a:r>
            <a:r>
              <a:rPr dirty="0" sz="2400" spc="20">
                <a:latin typeface="Times New Roman"/>
                <a:cs typeface="Times New Roman"/>
              </a:rPr>
              <a:t>can </a:t>
            </a:r>
            <a:r>
              <a:rPr dirty="0" sz="2400" spc="30">
                <a:latin typeface="Times New Roman"/>
                <a:cs typeface="Times New Roman"/>
              </a:rPr>
              <a:t>deploy </a:t>
            </a:r>
            <a:r>
              <a:rPr dirty="0" sz="2400" spc="15">
                <a:latin typeface="Times New Roman"/>
                <a:cs typeface="Times New Roman"/>
              </a:rPr>
              <a:t>it in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30">
                <a:latin typeface="Times New Roman"/>
                <a:cs typeface="Times New Roman"/>
              </a:rPr>
              <a:t>production environment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make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predictions</a:t>
            </a:r>
            <a:r>
              <a:rPr dirty="0" sz="2400">
                <a:latin typeface="Times New Roman"/>
                <a:cs typeface="Times New Roman"/>
              </a:rPr>
              <a:t> on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3141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7340" y="1283842"/>
            <a:ext cx="8228965" cy="455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2069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200" spc="175">
                <a:latin typeface="Times New Roman"/>
                <a:cs typeface="Times New Roman"/>
              </a:rPr>
              <a:t>First,</a:t>
            </a:r>
            <a:r>
              <a:rPr dirty="0" sz="2200" spc="43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the</a:t>
            </a:r>
            <a:r>
              <a:rPr dirty="0" sz="2200" spc="434">
                <a:latin typeface="Times New Roman"/>
                <a:cs typeface="Times New Roman"/>
              </a:rPr>
              <a:t> </a:t>
            </a:r>
            <a:r>
              <a:rPr dirty="0" sz="2200" spc="185">
                <a:latin typeface="Times New Roman"/>
                <a:cs typeface="Times New Roman"/>
              </a:rPr>
              <a:t>necessary</a:t>
            </a:r>
            <a:r>
              <a:rPr dirty="0" sz="2200" spc="434">
                <a:latin typeface="Times New Roman"/>
                <a:cs typeface="Times New Roman"/>
              </a:rPr>
              <a:t> </a:t>
            </a:r>
            <a:r>
              <a:rPr dirty="0" sz="2200" spc="185">
                <a:latin typeface="Times New Roman"/>
                <a:cs typeface="Times New Roman"/>
              </a:rPr>
              <a:t>packages</a:t>
            </a:r>
            <a:r>
              <a:rPr dirty="0" sz="2200" spc="434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are</a:t>
            </a:r>
            <a:r>
              <a:rPr dirty="0" sz="2200" spc="434">
                <a:latin typeface="Times New Roman"/>
                <a:cs typeface="Times New Roman"/>
              </a:rPr>
              <a:t> </a:t>
            </a:r>
            <a:r>
              <a:rPr dirty="0" sz="2200" spc="185">
                <a:latin typeface="Times New Roman"/>
                <a:cs typeface="Times New Roman"/>
              </a:rPr>
              <a:t>imported,</a:t>
            </a:r>
            <a:r>
              <a:rPr dirty="0" sz="2200" spc="434">
                <a:latin typeface="Times New Roman"/>
                <a:cs typeface="Times New Roman"/>
              </a:rPr>
              <a:t> </a:t>
            </a:r>
            <a:r>
              <a:rPr dirty="0" sz="2200" spc="190">
                <a:latin typeface="Times New Roman"/>
                <a:cs typeface="Times New Roman"/>
              </a:rPr>
              <a:t>including</a:t>
            </a:r>
            <a:r>
              <a:rPr dirty="0" sz="2200" spc="445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RandomForestClassifier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sklearn.ensemble.</a:t>
            </a:r>
            <a:endParaRPr sz="2200">
              <a:latin typeface="Times New Roman"/>
              <a:cs typeface="Times New Roman"/>
            </a:endParaRPr>
          </a:p>
          <a:p>
            <a:pPr marL="298450" marR="5270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200" spc="55">
                <a:latin typeface="Times New Roman"/>
                <a:cs typeface="Times New Roman"/>
              </a:rPr>
              <a:t>The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credit</a:t>
            </a:r>
            <a:r>
              <a:rPr dirty="0" sz="2200" spc="18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card</a:t>
            </a:r>
            <a:r>
              <a:rPr dirty="0" sz="2200" spc="185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transaction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data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is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loaded</a:t>
            </a:r>
            <a:r>
              <a:rPr dirty="0" sz="2200" spc="19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from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CSV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file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using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Pandas,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list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columns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analysis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created.</a:t>
            </a:r>
            <a:endParaRPr sz="2200">
              <a:latin typeface="Times New Roman"/>
              <a:cs typeface="Times New Roman"/>
            </a:endParaRPr>
          </a:p>
          <a:p>
            <a:pPr marL="298450" marR="5270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200" spc="30">
                <a:latin typeface="Times New Roman"/>
                <a:cs typeface="Times New Roman"/>
              </a:rPr>
              <a:t>The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data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is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then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subset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using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the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list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of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columns,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and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its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shape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descriptive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statistics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printed.</a:t>
            </a:r>
            <a:endParaRPr sz="2200">
              <a:latin typeface="Times New Roman"/>
              <a:cs typeface="Times New Roman"/>
            </a:endParaRPr>
          </a:p>
          <a:p>
            <a:pPr marL="298450" marR="52705" indent="-285750">
              <a:lnSpc>
                <a:spcPct val="15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200" spc="30">
                <a:latin typeface="Times New Roman"/>
                <a:cs typeface="Times New Roman"/>
              </a:rPr>
              <a:t>The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fraction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of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fraud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cases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in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the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dataset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is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calculated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and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printed,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along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number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fraudulent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valid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transactions.</a:t>
            </a:r>
            <a:endParaRPr sz="22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amount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details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fraudulent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valid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transactions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printed.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3141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2140" y="796290"/>
            <a:ext cx="7607934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85">
                <a:latin typeface="Times New Roman"/>
                <a:cs typeface="Times New Roman"/>
              </a:rPr>
              <a:t>correlation </a:t>
            </a:r>
            <a:r>
              <a:rPr dirty="0" sz="2400" spc="80">
                <a:latin typeface="Times New Roman"/>
                <a:cs typeface="Times New Roman"/>
              </a:rPr>
              <a:t>matrix </a:t>
            </a:r>
            <a:r>
              <a:rPr dirty="0" sz="2400" spc="45">
                <a:latin typeface="Times New Roman"/>
                <a:cs typeface="Times New Roman"/>
              </a:rPr>
              <a:t>is </a:t>
            </a:r>
            <a:r>
              <a:rPr dirty="0" sz="2400" spc="80">
                <a:latin typeface="Times New Roman"/>
                <a:cs typeface="Times New Roman"/>
              </a:rPr>
              <a:t>created </a:t>
            </a:r>
            <a:r>
              <a:rPr dirty="0" sz="2400" spc="75">
                <a:latin typeface="Times New Roman"/>
                <a:cs typeface="Times New Roman"/>
              </a:rPr>
              <a:t>using </a:t>
            </a:r>
            <a:r>
              <a:rPr dirty="0" sz="2400" spc="65">
                <a:latin typeface="Times New Roman"/>
                <a:cs typeface="Times New Roman"/>
              </a:rPr>
              <a:t>the </a:t>
            </a:r>
            <a:r>
              <a:rPr dirty="0" sz="2400" spc="75">
                <a:latin typeface="Times New Roman"/>
                <a:cs typeface="Times New Roman"/>
              </a:rPr>
              <a:t>data, </a:t>
            </a:r>
            <a:r>
              <a:rPr dirty="0" sz="2400" spc="65">
                <a:latin typeface="Times New Roman"/>
                <a:cs typeface="Times New Roman"/>
              </a:rPr>
              <a:t>and </a:t>
            </a:r>
            <a:r>
              <a:rPr dirty="0" sz="2400" spc="45">
                <a:latin typeface="Times New Roman"/>
                <a:cs typeface="Times New Roman"/>
              </a:rPr>
              <a:t>it is 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displayed as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heatmap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Seaborn.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15">
                <a:latin typeface="Times New Roman"/>
                <a:cs typeface="Times New Roman"/>
              </a:rPr>
              <a:t>The </a:t>
            </a:r>
            <a:r>
              <a:rPr dirty="0" sz="2400" spc="20">
                <a:latin typeface="Times New Roman"/>
                <a:cs typeface="Times New Roman"/>
              </a:rPr>
              <a:t>data </a:t>
            </a:r>
            <a:r>
              <a:rPr dirty="0" sz="2400" spc="15">
                <a:latin typeface="Times New Roman"/>
                <a:cs typeface="Times New Roman"/>
              </a:rPr>
              <a:t>is </a:t>
            </a:r>
            <a:r>
              <a:rPr dirty="0" sz="2400" spc="25">
                <a:latin typeface="Times New Roman"/>
                <a:cs typeface="Times New Roman"/>
              </a:rPr>
              <a:t>divided </a:t>
            </a:r>
            <a:r>
              <a:rPr dirty="0" sz="2400" spc="20">
                <a:latin typeface="Times New Roman"/>
                <a:cs typeface="Times New Roman"/>
              </a:rPr>
              <a:t>into </a:t>
            </a:r>
            <a:r>
              <a:rPr dirty="0" sz="2400" spc="25">
                <a:latin typeface="Times New Roman"/>
                <a:cs typeface="Times New Roman"/>
              </a:rPr>
              <a:t>predictors </a:t>
            </a:r>
            <a:r>
              <a:rPr dirty="0" sz="2400" spc="20">
                <a:latin typeface="Times New Roman"/>
                <a:cs typeface="Times New Roman"/>
              </a:rPr>
              <a:t>(X) and </a:t>
            </a:r>
            <a:r>
              <a:rPr dirty="0" sz="2400" spc="15">
                <a:latin typeface="Times New Roman"/>
                <a:cs typeface="Times New Roman"/>
              </a:rPr>
              <a:t>target </a:t>
            </a:r>
            <a:r>
              <a:rPr dirty="0" sz="2400" spc="25">
                <a:latin typeface="Times New Roman"/>
                <a:cs typeface="Times New Roman"/>
              </a:rPr>
              <a:t>(Y), </a:t>
            </a:r>
            <a:r>
              <a:rPr dirty="0" sz="2400" spc="20">
                <a:latin typeface="Times New Roman"/>
                <a:cs typeface="Times New Roman"/>
              </a:rPr>
              <a:t>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then converted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Numpy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arrays.</a:t>
            </a:r>
            <a:endParaRPr sz="2400">
              <a:latin typeface="Times New Roman"/>
              <a:cs typeface="Times New Roman"/>
            </a:endParaRPr>
          </a:p>
          <a:p>
            <a:pPr algn="just" marL="298450" marR="66675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data is then split into training and testing sets using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train_test_split function</a:t>
            </a:r>
            <a:r>
              <a:rPr dirty="0" sz="2400">
                <a:latin typeface="Times New Roman"/>
                <a:cs typeface="Times New Roman"/>
              </a:rPr>
              <a:t> from </a:t>
            </a:r>
            <a:r>
              <a:rPr dirty="0" sz="2400" spc="-5">
                <a:latin typeface="Times New Roman"/>
                <a:cs typeface="Times New Roman"/>
              </a:rPr>
              <a:t>sklearn.model_selection.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45">
                <a:latin typeface="Times New Roman"/>
                <a:cs typeface="Times New Roman"/>
              </a:rPr>
              <a:t>Random Forest </a:t>
            </a:r>
            <a:r>
              <a:rPr dirty="0" sz="2400" spc="155">
                <a:latin typeface="Times New Roman"/>
                <a:cs typeface="Times New Roman"/>
              </a:rPr>
              <a:t>Classifier </a:t>
            </a:r>
            <a:r>
              <a:rPr dirty="0" sz="2400" spc="140">
                <a:latin typeface="Times New Roman"/>
                <a:cs typeface="Times New Roman"/>
              </a:rPr>
              <a:t>model </a:t>
            </a:r>
            <a:r>
              <a:rPr dirty="0" sz="2400" spc="85">
                <a:latin typeface="Times New Roman"/>
                <a:cs typeface="Times New Roman"/>
              </a:rPr>
              <a:t>is </a:t>
            </a:r>
            <a:r>
              <a:rPr dirty="0" sz="2400" spc="150">
                <a:latin typeface="Times New Roman"/>
                <a:cs typeface="Times New Roman"/>
              </a:rPr>
              <a:t>created </a:t>
            </a:r>
            <a:r>
              <a:rPr dirty="0" sz="2400" spc="140">
                <a:latin typeface="Times New Roman"/>
                <a:cs typeface="Times New Roman"/>
              </a:rPr>
              <a:t>using 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RandomForestClassifier() from </a:t>
            </a:r>
            <a:r>
              <a:rPr dirty="0" sz="2400" spc="10">
                <a:latin typeface="Times New Roman"/>
                <a:cs typeface="Times New Roman"/>
              </a:rPr>
              <a:t>sklearn.ensemble, </a:t>
            </a:r>
            <a:r>
              <a:rPr dirty="0" sz="2400" spc="5">
                <a:latin typeface="Times New Roman"/>
                <a:cs typeface="Times New Roman"/>
              </a:rPr>
              <a:t>and then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fit 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training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 using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fit()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796290"/>
            <a:ext cx="7608570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25">
                <a:latin typeface="Times New Roman"/>
                <a:cs typeface="Times New Roman"/>
              </a:rPr>
              <a:t>The </a:t>
            </a:r>
            <a:r>
              <a:rPr dirty="0" sz="2400" spc="30">
                <a:latin typeface="Times New Roman"/>
                <a:cs typeface="Times New Roman"/>
              </a:rPr>
              <a:t>model </a:t>
            </a:r>
            <a:r>
              <a:rPr dirty="0" sz="2400" spc="15">
                <a:latin typeface="Times New Roman"/>
                <a:cs typeface="Times New Roman"/>
              </a:rPr>
              <a:t>is </a:t>
            </a:r>
            <a:r>
              <a:rPr dirty="0" sz="2400" spc="25">
                <a:latin typeface="Times New Roman"/>
                <a:cs typeface="Times New Roman"/>
              </a:rPr>
              <a:t>used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25">
                <a:latin typeface="Times New Roman"/>
                <a:cs typeface="Times New Roman"/>
              </a:rPr>
              <a:t>make </a:t>
            </a:r>
            <a:r>
              <a:rPr dirty="0" sz="2400" spc="30">
                <a:latin typeface="Times New Roman"/>
                <a:cs typeface="Times New Roman"/>
              </a:rPr>
              <a:t>predictions </a:t>
            </a:r>
            <a:r>
              <a:rPr dirty="0" sz="2400" spc="20">
                <a:latin typeface="Times New Roman"/>
                <a:cs typeface="Times New Roman"/>
              </a:rPr>
              <a:t>on </a:t>
            </a:r>
            <a:r>
              <a:rPr dirty="0" sz="2400" spc="25">
                <a:latin typeface="Times New Roman"/>
                <a:cs typeface="Times New Roman"/>
              </a:rPr>
              <a:t>the </a:t>
            </a:r>
            <a:r>
              <a:rPr dirty="0" sz="2400" spc="35">
                <a:latin typeface="Times New Roman"/>
                <a:cs typeface="Times New Roman"/>
              </a:rPr>
              <a:t>testing </a:t>
            </a:r>
            <a:r>
              <a:rPr dirty="0" sz="2400" spc="30">
                <a:latin typeface="Times New Roman"/>
                <a:cs typeface="Times New Roman"/>
              </a:rPr>
              <a:t>data 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 predict()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400" spc="70">
                <a:latin typeface="Times New Roman"/>
                <a:cs typeface="Times New Roman"/>
              </a:rPr>
              <a:t>The </a:t>
            </a:r>
            <a:r>
              <a:rPr dirty="0" sz="2400" spc="95">
                <a:latin typeface="Times New Roman"/>
                <a:cs typeface="Times New Roman"/>
              </a:rPr>
              <a:t>performance </a:t>
            </a:r>
            <a:r>
              <a:rPr dirty="0" sz="2400" spc="55">
                <a:latin typeface="Times New Roman"/>
                <a:cs typeface="Times New Roman"/>
              </a:rPr>
              <a:t>of </a:t>
            </a:r>
            <a:r>
              <a:rPr dirty="0" sz="2400" spc="70">
                <a:latin typeface="Times New Roman"/>
                <a:cs typeface="Times New Roman"/>
              </a:rPr>
              <a:t>the </a:t>
            </a:r>
            <a:r>
              <a:rPr dirty="0" sz="2400" spc="90">
                <a:latin typeface="Times New Roman"/>
                <a:cs typeface="Times New Roman"/>
              </a:rPr>
              <a:t>model </a:t>
            </a:r>
            <a:r>
              <a:rPr dirty="0" sz="2400" spc="55">
                <a:latin typeface="Times New Roman"/>
                <a:cs typeface="Times New Roman"/>
              </a:rPr>
              <a:t>is </a:t>
            </a:r>
            <a:r>
              <a:rPr dirty="0" sz="2400" spc="80">
                <a:latin typeface="Times New Roman"/>
                <a:cs typeface="Times New Roman"/>
              </a:rPr>
              <a:t>then </a:t>
            </a:r>
            <a:r>
              <a:rPr dirty="0" sz="2400" spc="95">
                <a:latin typeface="Times New Roman"/>
                <a:cs typeface="Times New Roman"/>
              </a:rPr>
              <a:t>evaluated </a:t>
            </a:r>
            <a:r>
              <a:rPr dirty="0" sz="2400" spc="90">
                <a:latin typeface="Times New Roman"/>
                <a:cs typeface="Times New Roman"/>
              </a:rPr>
              <a:t>using 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various </a:t>
            </a:r>
            <a:r>
              <a:rPr dirty="0" sz="2400" spc="35">
                <a:latin typeface="Times New Roman"/>
                <a:cs typeface="Times New Roman"/>
              </a:rPr>
              <a:t>metrics </a:t>
            </a:r>
            <a:r>
              <a:rPr dirty="0" sz="2400" spc="45">
                <a:latin typeface="Times New Roman"/>
                <a:cs typeface="Times New Roman"/>
              </a:rPr>
              <a:t>including </a:t>
            </a:r>
            <a:r>
              <a:rPr dirty="0" sz="2400" spc="25">
                <a:latin typeface="Times New Roman"/>
                <a:cs typeface="Times New Roman"/>
              </a:rPr>
              <a:t>accuracy, </a:t>
            </a:r>
            <a:r>
              <a:rPr dirty="0" sz="2400" spc="45">
                <a:latin typeface="Times New Roman"/>
                <a:cs typeface="Times New Roman"/>
              </a:rPr>
              <a:t>precision, </a:t>
            </a:r>
            <a:r>
              <a:rPr dirty="0" sz="2400" spc="40">
                <a:latin typeface="Times New Roman"/>
                <a:cs typeface="Times New Roman"/>
              </a:rPr>
              <a:t>recall, </a:t>
            </a:r>
            <a:r>
              <a:rPr dirty="0" sz="2400" spc="35">
                <a:latin typeface="Times New Roman"/>
                <a:cs typeface="Times New Roman"/>
              </a:rPr>
              <a:t>F1-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score,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40">
                <a:latin typeface="Times New Roman"/>
                <a:cs typeface="Times New Roman"/>
              </a:rPr>
              <a:t>Matthews </a:t>
            </a:r>
            <a:r>
              <a:rPr dirty="0" sz="2400" spc="45">
                <a:latin typeface="Times New Roman"/>
                <a:cs typeface="Times New Roman"/>
              </a:rPr>
              <a:t>correlation </a:t>
            </a:r>
            <a:r>
              <a:rPr dirty="0" sz="2400" spc="40">
                <a:latin typeface="Times New Roman"/>
                <a:cs typeface="Times New Roman"/>
              </a:rPr>
              <a:t>coefficient. </a:t>
            </a:r>
            <a:r>
              <a:rPr dirty="0" sz="2400" spc="35">
                <a:latin typeface="Times New Roman"/>
                <a:cs typeface="Times New Roman"/>
              </a:rPr>
              <a:t>This </a:t>
            </a:r>
            <a:r>
              <a:rPr dirty="0" sz="2400" spc="25">
                <a:latin typeface="Times New Roman"/>
                <a:cs typeface="Times New Roman"/>
              </a:rPr>
              <a:t>is </a:t>
            </a:r>
            <a:r>
              <a:rPr dirty="0" sz="2400" spc="40">
                <a:latin typeface="Times New Roman"/>
                <a:cs typeface="Times New Roman"/>
              </a:rPr>
              <a:t>done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 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 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 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  </a:t>
            </a:r>
            <a:r>
              <a:rPr dirty="0" sz="2400" spc="145">
                <a:latin typeface="Times New Roman"/>
                <a:cs typeface="Times New Roman"/>
              </a:rPr>
              <a:t>accuracy_score(), precision_score(), </a:t>
            </a:r>
            <a:r>
              <a:rPr dirty="0" sz="2400" spc="150">
                <a:latin typeface="Times New Roman"/>
                <a:cs typeface="Times New Roman"/>
              </a:rPr>
              <a:t>recall_score(),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f1_score(), </a:t>
            </a:r>
            <a:r>
              <a:rPr dirty="0" sz="2400" spc="35">
                <a:latin typeface="Times New Roman"/>
                <a:cs typeface="Times New Roman"/>
              </a:rPr>
              <a:t>and </a:t>
            </a:r>
            <a:r>
              <a:rPr dirty="0" sz="2400" spc="50">
                <a:latin typeface="Times New Roman"/>
                <a:cs typeface="Times New Roman"/>
              </a:rPr>
              <a:t>matthews_corrcoef(). </a:t>
            </a:r>
            <a:r>
              <a:rPr dirty="0" sz="2400" spc="35">
                <a:latin typeface="Times New Roman"/>
                <a:cs typeface="Times New Roman"/>
              </a:rPr>
              <a:t>The </a:t>
            </a:r>
            <a:r>
              <a:rPr dirty="0" sz="2400" spc="45">
                <a:latin typeface="Times New Roman"/>
                <a:cs typeface="Times New Roman"/>
              </a:rPr>
              <a:t>results </a:t>
            </a:r>
            <a:r>
              <a:rPr dirty="0" sz="2400" spc="25">
                <a:latin typeface="Times New Roman"/>
                <a:cs typeface="Times New Roman"/>
              </a:rPr>
              <a:t>of </a:t>
            </a:r>
            <a:r>
              <a:rPr dirty="0" sz="2400" spc="35">
                <a:latin typeface="Times New Roman"/>
                <a:cs typeface="Times New Roman"/>
              </a:rPr>
              <a:t>each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metric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printed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console.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2305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Pseudocode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35940" y="758824"/>
            <a:ext cx="8342630" cy="53746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Import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necessary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packages</a:t>
            </a:r>
            <a:endParaRPr sz="180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Load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the csv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pandas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 indent="285750">
              <a:lnSpc>
                <a:spcPct val="150000"/>
              </a:lnSpc>
            </a:pPr>
            <a:r>
              <a:rPr dirty="0" sz="1800" spc="10">
                <a:latin typeface="Times New Roman"/>
                <a:cs typeface="Times New Roman"/>
              </a:rPr>
              <a:t>listofcol </a:t>
            </a:r>
            <a:r>
              <a:rPr dirty="0" sz="1800">
                <a:latin typeface="Times New Roman"/>
                <a:cs typeface="Times New Roman"/>
              </a:rPr>
              <a:t>= ["Time", </a:t>
            </a:r>
            <a:r>
              <a:rPr dirty="0" sz="1800" spc="10">
                <a:latin typeface="Times New Roman"/>
                <a:cs typeface="Times New Roman"/>
              </a:rPr>
              <a:t>"Name", "Phone number", "CVV", "expiry </a:t>
            </a:r>
            <a:r>
              <a:rPr dirty="0" sz="1800" spc="15">
                <a:latin typeface="Times New Roman"/>
                <a:cs typeface="Times New Roman"/>
              </a:rPr>
              <a:t>date", </a:t>
            </a:r>
            <a:r>
              <a:rPr dirty="0" sz="1800" spc="10">
                <a:latin typeface="Times New Roman"/>
                <a:cs typeface="Times New Roman"/>
              </a:rPr>
              <a:t>"CC 1", </a:t>
            </a:r>
            <a:r>
              <a:rPr dirty="0" sz="1800" spc="15">
                <a:latin typeface="Times New Roman"/>
                <a:cs typeface="Times New Roman"/>
              </a:rPr>
              <a:t>"CC2",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"CC3", </a:t>
            </a:r>
            <a:r>
              <a:rPr dirty="0" sz="1800" spc="105">
                <a:latin typeface="Times New Roman"/>
                <a:cs typeface="Times New Roman"/>
              </a:rPr>
              <a:t>"Location", </a:t>
            </a:r>
            <a:r>
              <a:rPr dirty="0" sz="1800" spc="75">
                <a:latin typeface="Times New Roman"/>
                <a:cs typeface="Times New Roman"/>
              </a:rPr>
              <a:t>"CC </a:t>
            </a:r>
            <a:r>
              <a:rPr dirty="0" sz="1800" spc="100">
                <a:latin typeface="Times New Roman"/>
                <a:cs typeface="Times New Roman"/>
              </a:rPr>
              <a:t>Status", </a:t>
            </a:r>
            <a:r>
              <a:rPr dirty="0" sz="1800" spc="105">
                <a:latin typeface="Times New Roman"/>
                <a:cs typeface="Times New Roman"/>
              </a:rPr>
              <a:t>"Merchant </a:t>
            </a:r>
            <a:r>
              <a:rPr dirty="0" sz="1800" spc="100">
                <a:latin typeface="Times New Roman"/>
                <a:cs typeface="Times New Roman"/>
              </a:rPr>
              <a:t>Category </a:t>
            </a:r>
            <a:r>
              <a:rPr dirty="0" sz="1800" spc="95">
                <a:latin typeface="Times New Roman"/>
                <a:cs typeface="Times New Roman"/>
              </a:rPr>
              <a:t>Code", </a:t>
            </a:r>
            <a:r>
              <a:rPr dirty="0" sz="1800" spc="105">
                <a:latin typeface="Times New Roman"/>
                <a:cs typeface="Times New Roman"/>
              </a:rPr>
              <a:t>"Gateway </a:t>
            </a:r>
            <a:r>
              <a:rPr dirty="0" sz="1800" spc="100">
                <a:latin typeface="Times New Roman"/>
                <a:cs typeface="Times New Roman"/>
              </a:rPr>
              <a:t>code", 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"Frequency",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"Customer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Behavior",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"Amount",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"Class"]</a:t>
            </a:r>
            <a:endParaRPr sz="1800">
              <a:latin typeface="Times New Roman"/>
              <a:cs typeface="Times New Roman"/>
            </a:endParaRPr>
          </a:p>
          <a:p>
            <a:pPr marL="12700" marR="2658110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pd.read_csv("modifycreditcard.csv",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usecols=listofcol)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3.Print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shape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descriptive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statistics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print(data.shape)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imes New Roman"/>
                <a:cs typeface="Times New Roman"/>
              </a:rPr>
              <a:t>print(data.describe())</a:t>
            </a:r>
            <a:endParaRPr sz="1800">
              <a:latin typeface="Times New Roman"/>
              <a:cs typeface="Times New Roman"/>
            </a:endParaRPr>
          </a:p>
          <a:p>
            <a:pPr marL="12700" marR="3590925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4.Calculate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fraction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fraud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dataset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data[data['Class']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== </a:t>
            </a:r>
            <a:r>
              <a:rPr dirty="0" sz="1800">
                <a:latin typeface="Times New Roman"/>
                <a:cs typeface="Times New Roman"/>
              </a:rPr>
              <a:t>1]</a:t>
            </a:r>
            <a:endParaRPr sz="1800">
              <a:latin typeface="Times New Roman"/>
              <a:cs typeface="Times New Roman"/>
            </a:endParaRPr>
          </a:p>
          <a:p>
            <a:pPr marL="12700" marR="4281805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valid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data[data['Class']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== </a:t>
            </a:r>
            <a:r>
              <a:rPr dirty="0" sz="1800">
                <a:latin typeface="Times New Roman"/>
                <a:cs typeface="Times New Roman"/>
              </a:rPr>
              <a:t>0]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outlierFraction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len(fraud)/float(len(valid))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684" y="301624"/>
            <a:ext cx="6109970" cy="537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6580">
              <a:lnSpc>
                <a:spcPct val="150000"/>
              </a:lnSpc>
              <a:spcBef>
                <a:spcPts val="100"/>
              </a:spcBef>
              <a:buSzPct val="94444"/>
              <a:buAutoNum type="arabicPeriod" startAt="5"/>
              <a:tabLst>
                <a:tab pos="184785" algn="l"/>
              </a:tabLst>
            </a:pPr>
            <a:r>
              <a:rPr dirty="0" sz="1800" spc="-5">
                <a:latin typeface="Times New Roman"/>
                <a:cs typeface="Times New Roman"/>
              </a:rPr>
              <a:t>Print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of fraud and </a:t>
            </a:r>
            <a:r>
              <a:rPr dirty="0" sz="1800" spc="-5">
                <a:latin typeface="Times New Roman"/>
                <a:cs typeface="Times New Roman"/>
              </a:rPr>
              <a:t>valid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print('Fraud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Cases: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{}'.format(len(data[data['Class']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==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1])))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20">
                <a:latin typeface="Times New Roman"/>
                <a:cs typeface="Times New Roman"/>
              </a:rPr>
              <a:t>print('Valid </a:t>
            </a:r>
            <a:r>
              <a:rPr dirty="0" sz="1800" spc="-10">
                <a:latin typeface="Times New Roman"/>
                <a:cs typeface="Times New Roman"/>
              </a:rPr>
              <a:t>Transactions: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{}'.format(len(data[data['Class']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==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0])))</a:t>
            </a:r>
            <a:endParaRPr sz="1800">
              <a:latin typeface="Times New Roman"/>
              <a:cs typeface="Times New Roman"/>
            </a:endParaRPr>
          </a:p>
          <a:p>
            <a:pPr marL="12700" marR="50165">
              <a:lnSpc>
                <a:spcPct val="150000"/>
              </a:lnSpc>
              <a:buSzPct val="94444"/>
              <a:buAutoNum type="arabicPeriod" startAt="6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Print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amount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details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fraudulent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valid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print('Amount details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fraudulent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transaction')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fraud.Amount.describe()</a:t>
            </a:r>
            <a:endParaRPr sz="1800">
              <a:latin typeface="Times New Roman"/>
              <a:cs typeface="Times New Roman"/>
            </a:endParaRPr>
          </a:p>
          <a:p>
            <a:pPr marL="12700" marR="2953385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print('Details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valid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transaction')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valid.Amount.describe()</a:t>
            </a:r>
            <a:endParaRPr sz="1800">
              <a:latin typeface="Times New Roman"/>
              <a:cs typeface="Times New Roman"/>
            </a:endParaRPr>
          </a:p>
          <a:p>
            <a:pPr marL="12700" marR="932815">
              <a:lnSpc>
                <a:spcPct val="150000"/>
              </a:lnSpc>
              <a:buSzPct val="94444"/>
              <a:buAutoNum type="arabicPeriod" startAt="7"/>
              <a:tabLst>
                <a:tab pos="184785" algn="l"/>
              </a:tabLst>
            </a:pP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correlation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matrix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display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 </a:t>
            </a:r>
            <a:r>
              <a:rPr dirty="0" sz="1800">
                <a:latin typeface="Times New Roman"/>
                <a:cs typeface="Times New Roman"/>
              </a:rPr>
              <a:t>as a </a:t>
            </a:r>
            <a:r>
              <a:rPr dirty="0" sz="1800" spc="-5">
                <a:latin typeface="Times New Roman"/>
                <a:cs typeface="Times New Roman"/>
              </a:rPr>
              <a:t>heatmap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corrmat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data.corr()</a:t>
            </a:r>
            <a:endParaRPr sz="1800">
              <a:latin typeface="Times New Roman"/>
              <a:cs typeface="Times New Roman"/>
            </a:endParaRPr>
          </a:p>
          <a:p>
            <a:pPr marL="12700" marR="1916430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fig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plt.figure(figsize=(12,</a:t>
            </a:r>
            <a:r>
              <a:rPr dirty="0" sz="1800">
                <a:latin typeface="Times New Roman"/>
                <a:cs typeface="Times New Roman"/>
              </a:rPr>
              <a:t> 9))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sns.heatmap(corrmat,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vmax=.8,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square=True)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plt.show()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64160"/>
            <a:ext cx="6118860" cy="578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2880">
              <a:lnSpc>
                <a:spcPct val="150000"/>
              </a:lnSpc>
              <a:spcBef>
                <a:spcPts val="100"/>
              </a:spcBef>
              <a:buSzPct val="94444"/>
              <a:buAutoNum type="arabicPeriod" startAt="8"/>
              <a:tabLst>
                <a:tab pos="184785" algn="l"/>
              </a:tabLst>
            </a:pPr>
            <a:r>
              <a:rPr dirty="0" sz="1800" spc="-5">
                <a:latin typeface="Times New Roman"/>
                <a:cs typeface="Times New Roman"/>
              </a:rPr>
              <a:t>Divide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(predictors)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(target)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data.drop(['Class'],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axis=1)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data["Class"]</a:t>
            </a:r>
            <a:endParaRPr sz="1800">
              <a:latin typeface="Times New Roman"/>
              <a:cs typeface="Times New Roman"/>
            </a:endParaRPr>
          </a:p>
          <a:p>
            <a:pPr marL="12700" marR="2832735">
              <a:lnSpc>
                <a:spcPct val="150000"/>
              </a:lnSpc>
              <a:buSzPct val="94444"/>
              <a:buAutoNum type="arabicPeriod" startAt="9"/>
              <a:tabLst>
                <a:tab pos="184785" algn="l"/>
              </a:tabLst>
            </a:pPr>
            <a:r>
              <a:rPr dirty="0" sz="1800" spc="-5">
                <a:latin typeface="Times New Roman"/>
                <a:cs typeface="Times New Roman"/>
              </a:rPr>
              <a:t>Convert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numpy </a:t>
            </a:r>
            <a:r>
              <a:rPr dirty="0" sz="1800">
                <a:latin typeface="Times New Roman"/>
                <a:cs typeface="Times New Roman"/>
              </a:rPr>
              <a:t>arrays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xData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X.values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imes New Roman"/>
                <a:cs typeface="Times New Roman"/>
              </a:rPr>
              <a:t>yData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Y.values</a:t>
            </a:r>
            <a:endParaRPr sz="1800">
              <a:latin typeface="Times New Roman"/>
              <a:cs typeface="Times New Roman"/>
            </a:endParaRPr>
          </a:p>
          <a:p>
            <a:pPr algn="just" marL="12700" marR="1795145">
              <a:lnSpc>
                <a:spcPct val="150000"/>
              </a:lnSpc>
              <a:buSzPct val="94444"/>
              <a:buAutoNum type="arabicPeriod" startAt="10"/>
              <a:tabLst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Split the data into training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testing sets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xTrain, </a:t>
            </a:r>
            <a:r>
              <a:rPr dirty="0" sz="1800" spc="-25">
                <a:latin typeface="Times New Roman"/>
                <a:cs typeface="Times New Roman"/>
              </a:rPr>
              <a:t>xTest, </a:t>
            </a:r>
            <a:r>
              <a:rPr dirty="0" sz="1800" spc="-10">
                <a:latin typeface="Times New Roman"/>
                <a:cs typeface="Times New Roman"/>
              </a:rPr>
              <a:t>yTrain, </a:t>
            </a:r>
            <a:r>
              <a:rPr dirty="0" sz="1800" spc="-30">
                <a:latin typeface="Times New Roman"/>
                <a:cs typeface="Times New Roman"/>
              </a:rPr>
              <a:t>yTest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train_test_split(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xData,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yData,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test_size=0.2,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random_state=42)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SzPct val="94444"/>
              <a:buAutoNum type="arabicPeriod" startAt="10"/>
              <a:tabLst>
                <a:tab pos="346710" algn="l"/>
              </a:tabLst>
            </a:pP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Random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Forest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Classifier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training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rfc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RandomForestClassifier()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latin typeface="Times New Roman"/>
                <a:cs typeface="Times New Roman"/>
              </a:rPr>
              <a:t>rfc.fit(xTrain,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yTrain)</a:t>
            </a:r>
            <a:endParaRPr sz="1800">
              <a:latin typeface="Times New Roman"/>
              <a:cs typeface="Times New Roman"/>
            </a:endParaRPr>
          </a:p>
          <a:p>
            <a:pPr marL="12700" marR="224154">
              <a:lnSpc>
                <a:spcPct val="150000"/>
              </a:lnSpc>
              <a:buSzPct val="94444"/>
              <a:buAutoNum type="arabicPeriod" startAt="12"/>
              <a:tabLst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predictions</a:t>
            </a:r>
            <a:r>
              <a:rPr dirty="0" sz="1800">
                <a:latin typeface="Times New Roman"/>
                <a:cs typeface="Times New Roman"/>
              </a:rPr>
              <a:t> 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trained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yPred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rfc.predict(xTest)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9224"/>
            <a:ext cx="7833359" cy="619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13.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Evaluate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various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metrics,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including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accuracy,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precision,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recall,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F1-score,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Matthews correlation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coefficient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imes New Roman"/>
                <a:cs typeface="Times New Roman"/>
              </a:rPr>
              <a:t>n_outliers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len(fraud)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n_errors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(yPred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!=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yTest).sum()</a:t>
            </a:r>
            <a:endParaRPr sz="1800">
              <a:latin typeface="Times New Roman"/>
              <a:cs typeface="Times New Roman"/>
            </a:endParaRPr>
          </a:p>
          <a:p>
            <a:pPr marL="12700" marR="3028950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print("The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Random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Forest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classifier")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accuracy_score(yTest,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yPred)</a:t>
            </a:r>
            <a:endParaRPr sz="1800">
              <a:latin typeface="Times New Roman"/>
              <a:cs typeface="Times New Roman"/>
            </a:endParaRPr>
          </a:p>
          <a:p>
            <a:pPr marL="12700" marR="4091940">
              <a:lnSpc>
                <a:spcPct val="150000"/>
              </a:lnSpc>
            </a:pPr>
            <a:r>
              <a:rPr dirty="0" sz="1800" spc="-5">
                <a:latin typeface="Times New Roman"/>
                <a:cs typeface="Times New Roman"/>
              </a:rPr>
              <a:t>print("The</a:t>
            </a:r>
            <a:r>
              <a:rPr dirty="0" sz="1800">
                <a:latin typeface="Times New Roman"/>
                <a:cs typeface="Times New Roman"/>
              </a:rPr>
              <a:t> accuracy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{}".format(acc)) </a:t>
            </a:r>
            <a:r>
              <a:rPr dirty="0" sz="1800">
                <a:latin typeface="Times New Roman"/>
                <a:cs typeface="Times New Roman"/>
              </a:rPr>
              <a:t> prec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precision_score(yTest,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yPred)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print("The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precision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{}".format(prec))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 = </a:t>
            </a:r>
            <a:r>
              <a:rPr dirty="0" sz="1800" spc="-10">
                <a:latin typeface="Times New Roman"/>
                <a:cs typeface="Times New Roman"/>
              </a:rPr>
              <a:t>recall_score(yTest, </a:t>
            </a:r>
            <a:r>
              <a:rPr dirty="0" sz="1800" spc="-5">
                <a:latin typeface="Times New Roman"/>
                <a:cs typeface="Times New Roman"/>
              </a:rPr>
              <a:t>yPred)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print("The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recall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{}".format(rec))</a:t>
            </a:r>
            <a:endParaRPr sz="1800">
              <a:latin typeface="Times New Roman"/>
              <a:cs typeface="Times New Roman"/>
            </a:endParaRPr>
          </a:p>
          <a:p>
            <a:pPr marL="12700" marR="4295140">
              <a:lnSpc>
                <a:spcPct val="150000"/>
              </a:lnSpc>
            </a:pPr>
            <a:r>
              <a:rPr dirty="0" sz="1800">
                <a:latin typeface="Times New Roman"/>
                <a:cs typeface="Times New Roman"/>
              </a:rPr>
              <a:t>f1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10">
                <a:latin typeface="Times New Roman"/>
                <a:cs typeface="Times New Roman"/>
              </a:rPr>
              <a:t>f1_score(yTest,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yPred)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print("The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F1-Score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{}".format(f1))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imes New Roman"/>
                <a:cs typeface="Times New Roman"/>
              </a:rPr>
              <a:t>MCC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matthews_corrcoef(yTest,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yPred)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imes New Roman"/>
                <a:cs typeface="Times New Roman"/>
              </a:rPr>
              <a:t>print("The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Matthews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correlation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coefficient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is{}".format(MCC))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21437"/>
            <a:ext cx="2508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68975"/>
            <a:ext cx="3354070" cy="1073785"/>
            <a:chOff x="0" y="5768975"/>
            <a:chExt cx="3354070" cy="1073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89675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6897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6089" y="773469"/>
            <a:ext cx="8254365" cy="4269740"/>
          </a:xfrm>
          <a:prstGeom prst="rect">
            <a:avLst/>
          </a:prstGeom>
        </p:spPr>
        <p:txBody>
          <a:bodyPr wrap="square" lIns="0" tIns="28575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2250"/>
              </a:spcBef>
            </a:pPr>
            <a:r>
              <a:rPr dirty="0" sz="3200" spc="-10" b="1">
                <a:latin typeface="Times New Roman"/>
                <a:cs typeface="Times New Roman"/>
              </a:rPr>
              <a:t>Objectives</a:t>
            </a:r>
            <a:endParaRPr sz="3200">
              <a:latin typeface="Times New Roman"/>
              <a:cs typeface="Times New Roman"/>
            </a:endParaRPr>
          </a:p>
          <a:p>
            <a:pPr algn="just" marL="461009" marR="5080" indent="-448309">
              <a:lnSpc>
                <a:spcPct val="147300"/>
              </a:lnSpc>
              <a:spcBef>
                <a:spcPts val="250"/>
              </a:spcBef>
              <a:buSzPct val="75000"/>
              <a:buFont typeface="Tahoma"/>
              <a:buChar char="•"/>
              <a:tabLst>
                <a:tab pos="461009" algn="l"/>
              </a:tabLst>
            </a:pPr>
            <a:r>
              <a:rPr dirty="0" sz="2400" spc="65">
                <a:latin typeface="Times New Roman"/>
                <a:cs typeface="Times New Roman"/>
              </a:rPr>
              <a:t>Design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and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implement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the</a:t>
            </a:r>
            <a:r>
              <a:rPr dirty="0" sz="2400" spc="67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technique</a:t>
            </a:r>
            <a:r>
              <a:rPr dirty="0" sz="2400" spc="77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for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detecting 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anomalies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credit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card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system</a:t>
            </a:r>
            <a:r>
              <a:rPr dirty="0" sz="2400" spc="65">
                <a:latin typeface="Times New Roman"/>
                <a:cs typeface="Times New Roman"/>
              </a:rPr>
              <a:t> using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existing 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algorithms.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lvl="1" marL="821055" indent="-363855">
              <a:lnSpc>
                <a:spcPct val="100000"/>
              </a:lnSpc>
              <a:buSzPct val="95833"/>
              <a:buFont typeface="Arial MT"/>
              <a:buChar char="•"/>
              <a:tabLst>
                <a:tab pos="820419" algn="l"/>
                <a:tab pos="821055" algn="l"/>
              </a:tabLst>
            </a:pPr>
            <a:r>
              <a:rPr dirty="0" sz="2400" spc="-10">
                <a:latin typeface="Times New Roman"/>
                <a:cs typeface="Times New Roman"/>
              </a:rPr>
              <a:t>Customizing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existing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bank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authentication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lvl="1" marL="821055" marR="5080" indent="-363220">
              <a:lnSpc>
                <a:spcPts val="4240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820419" algn="l"/>
                <a:tab pos="821055" algn="l"/>
                <a:tab pos="2512060" algn="l"/>
                <a:tab pos="3115945" algn="l"/>
                <a:tab pos="4472940" algn="l"/>
                <a:tab pos="6708140" algn="l"/>
                <a:tab pos="7866380" algn="l"/>
              </a:tabLst>
            </a:pPr>
            <a:r>
              <a:rPr dirty="0" sz="2400" spc="110">
                <a:latin typeface="Times New Roman"/>
                <a:cs typeface="Times New Roman"/>
              </a:rPr>
              <a:t>I</a:t>
            </a:r>
            <a:r>
              <a:rPr dirty="0" sz="2400" spc="165">
                <a:latin typeface="Times New Roman"/>
                <a:cs typeface="Times New Roman"/>
              </a:rPr>
              <a:t>m</a:t>
            </a:r>
            <a:r>
              <a:rPr dirty="0" sz="2400" spc="140">
                <a:latin typeface="Times New Roman"/>
                <a:cs typeface="Times New Roman"/>
              </a:rPr>
              <a:t>pl</a:t>
            </a:r>
            <a:r>
              <a:rPr dirty="0" sz="2400" spc="125">
                <a:latin typeface="Times New Roman"/>
                <a:cs typeface="Times New Roman"/>
              </a:rPr>
              <a:t>e</a:t>
            </a:r>
            <a:r>
              <a:rPr dirty="0" sz="2400" spc="165">
                <a:latin typeface="Times New Roman"/>
                <a:cs typeface="Times New Roman"/>
              </a:rPr>
              <a:t>m</a:t>
            </a:r>
            <a:r>
              <a:rPr dirty="0" sz="2400" spc="125">
                <a:latin typeface="Times New Roman"/>
                <a:cs typeface="Times New Roman"/>
              </a:rPr>
              <a:t>e</a:t>
            </a:r>
            <a:r>
              <a:rPr dirty="0" sz="2400" spc="14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	</a:t>
            </a:r>
            <a:r>
              <a:rPr dirty="0" sz="2400" spc="90">
                <a:latin typeface="Times New Roman"/>
                <a:cs typeface="Times New Roman"/>
              </a:rPr>
              <a:t>th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spc="140">
                <a:latin typeface="Times New Roman"/>
                <a:cs typeface="Times New Roman"/>
              </a:rPr>
              <a:t>m</a:t>
            </a:r>
            <a:r>
              <a:rPr dirty="0" sz="2400" spc="125">
                <a:latin typeface="Times New Roman"/>
                <a:cs typeface="Times New Roman"/>
              </a:rPr>
              <a:t>e</a:t>
            </a:r>
            <a:r>
              <a:rPr dirty="0" sz="2400" spc="135">
                <a:latin typeface="Times New Roman"/>
                <a:cs typeface="Times New Roman"/>
              </a:rPr>
              <a:t>s</a:t>
            </a:r>
            <a:r>
              <a:rPr dirty="0" sz="2400" spc="110">
                <a:latin typeface="Times New Roman"/>
                <a:cs typeface="Times New Roman"/>
              </a:rPr>
              <a:t>s</a:t>
            </a:r>
            <a:r>
              <a:rPr dirty="0" sz="2400" spc="125">
                <a:latin typeface="Times New Roman"/>
                <a:cs typeface="Times New Roman"/>
              </a:rPr>
              <a:t>a</a:t>
            </a:r>
            <a:r>
              <a:rPr dirty="0" sz="2400" spc="140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spc="150">
                <a:latin typeface="Times New Roman"/>
                <a:cs typeface="Times New Roman"/>
              </a:rPr>
              <a:t>a</a:t>
            </a:r>
            <a:r>
              <a:rPr dirty="0" sz="2400" spc="165">
                <a:latin typeface="Times New Roman"/>
                <a:cs typeface="Times New Roman"/>
              </a:rPr>
              <a:t>ut</a:t>
            </a:r>
            <a:r>
              <a:rPr dirty="0" sz="2400" spc="185">
                <a:latin typeface="Times New Roman"/>
                <a:cs typeface="Times New Roman"/>
              </a:rPr>
              <a:t>h</a:t>
            </a:r>
            <a:r>
              <a:rPr dirty="0" sz="2400" spc="150">
                <a:latin typeface="Times New Roman"/>
                <a:cs typeface="Times New Roman"/>
              </a:rPr>
              <a:t>e</a:t>
            </a:r>
            <a:r>
              <a:rPr dirty="0" sz="2400" spc="165">
                <a:latin typeface="Times New Roman"/>
                <a:cs typeface="Times New Roman"/>
              </a:rPr>
              <a:t>nti</a:t>
            </a:r>
            <a:r>
              <a:rPr dirty="0" sz="2400" spc="175">
                <a:latin typeface="Times New Roman"/>
                <a:cs typeface="Times New Roman"/>
              </a:rPr>
              <a:t>c</a:t>
            </a:r>
            <a:r>
              <a:rPr dirty="0" sz="2400" spc="150">
                <a:latin typeface="Times New Roman"/>
                <a:cs typeface="Times New Roman"/>
              </a:rPr>
              <a:t>a</a:t>
            </a:r>
            <a:r>
              <a:rPr dirty="0" sz="2400" spc="165">
                <a:latin typeface="Times New Roman"/>
                <a:cs typeface="Times New Roman"/>
              </a:rPr>
              <a:t>tio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135">
                <a:latin typeface="Times New Roman"/>
                <a:cs typeface="Times New Roman"/>
              </a:rPr>
              <a:t>s</a:t>
            </a:r>
            <a:r>
              <a:rPr dirty="0" sz="2400" spc="90">
                <a:latin typeface="Times New Roman"/>
                <a:cs typeface="Times New Roman"/>
              </a:rPr>
              <a:t>y</a:t>
            </a:r>
            <a:r>
              <a:rPr dirty="0" sz="2400" spc="160">
                <a:latin typeface="Times New Roman"/>
                <a:cs typeface="Times New Roman"/>
              </a:rPr>
              <a:t>s</a:t>
            </a:r>
            <a:r>
              <a:rPr dirty="0" sz="2400" spc="140">
                <a:latin typeface="Times New Roman"/>
                <a:cs typeface="Times New Roman"/>
              </a:rPr>
              <a:t>t</a:t>
            </a:r>
            <a:r>
              <a:rPr dirty="0" sz="2400" spc="12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m	</a:t>
            </a:r>
            <a:r>
              <a:rPr dirty="0" sz="2400" spc="60">
                <a:latin typeface="Times New Roman"/>
                <a:cs typeface="Times New Roman"/>
              </a:rPr>
              <a:t>f</a:t>
            </a:r>
            <a:r>
              <a:rPr dirty="0" sz="2400" spc="9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  </a:t>
            </a:r>
            <a:r>
              <a:rPr dirty="0" sz="2400" spc="-10">
                <a:latin typeface="Times New Roman"/>
                <a:cs typeface="Times New Roman"/>
              </a:rPr>
              <a:t>successful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transaction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user.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6188" y="6548119"/>
            <a:ext cx="3175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Lucida Sans Unicode"/>
                <a:cs typeface="Lucida Sans Unicode"/>
              </a:rPr>
              <a:t>2</a:t>
            </a:r>
            <a:r>
              <a:rPr dirty="0" sz="1000" spc="-55">
                <a:latin typeface="Lucida Sans Unicode"/>
                <a:cs typeface="Lucida Sans Unicode"/>
              </a:rPr>
              <a:t>/</a:t>
            </a:r>
            <a:r>
              <a:rPr dirty="0" sz="1000" spc="-620">
                <a:latin typeface="Lucida Sans Unicode"/>
                <a:cs typeface="Lucida Sans Unicode"/>
              </a:rPr>
              <a:t>2</a:t>
            </a:r>
            <a:r>
              <a:rPr dirty="0" sz="1000" spc="-70">
                <a:latin typeface="Lucida Sans Unicode"/>
                <a:cs typeface="Lucida Sans Unicode"/>
              </a:rPr>
              <a:t>4</a:t>
            </a:r>
            <a:r>
              <a:rPr dirty="0" sz="1000" spc="-5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78500"/>
            <a:ext cx="3354070" cy="1073785"/>
            <a:chOff x="0" y="5778500"/>
            <a:chExt cx="3354070" cy="1073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98820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7850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486994"/>
            <a:ext cx="2204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761" y="1261744"/>
            <a:ext cx="823849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50000"/>
              </a:lnSpc>
              <a:spcBef>
                <a:spcPts val="100"/>
              </a:spcBef>
              <a:buSzPct val="64583"/>
              <a:buFont typeface="Tahoma"/>
              <a:buChar char="•"/>
              <a:tabLst>
                <a:tab pos="469900" algn="l"/>
              </a:tabLst>
            </a:pPr>
            <a:r>
              <a:rPr dirty="0" sz="2400" spc="30">
                <a:latin typeface="Times New Roman"/>
                <a:cs typeface="Times New Roman"/>
              </a:rPr>
              <a:t>In </a:t>
            </a:r>
            <a:r>
              <a:rPr dirty="0" sz="2400" spc="60">
                <a:latin typeface="Times New Roman"/>
                <a:cs typeface="Times New Roman"/>
              </a:rPr>
              <a:t>this </a:t>
            </a:r>
            <a:r>
              <a:rPr dirty="0" sz="2400" spc="65">
                <a:latin typeface="Times New Roman"/>
                <a:cs typeface="Times New Roman"/>
              </a:rPr>
              <a:t>project, </a:t>
            </a:r>
            <a:r>
              <a:rPr dirty="0" sz="2400" spc="70">
                <a:latin typeface="Times New Roman"/>
                <a:cs typeface="Times New Roman"/>
              </a:rPr>
              <a:t>Machine </a:t>
            </a:r>
            <a:r>
              <a:rPr dirty="0" sz="2400" spc="65">
                <a:latin typeface="Times New Roman"/>
                <a:cs typeface="Times New Roman"/>
              </a:rPr>
              <a:t>Learning </a:t>
            </a:r>
            <a:r>
              <a:rPr dirty="0" sz="2400" spc="70">
                <a:latin typeface="Times New Roman"/>
                <a:cs typeface="Times New Roman"/>
              </a:rPr>
              <a:t>techniques </a:t>
            </a:r>
            <a:r>
              <a:rPr dirty="0" sz="2400" spc="65">
                <a:latin typeface="Times New Roman"/>
                <a:cs typeface="Times New Roman"/>
              </a:rPr>
              <a:t>like </a:t>
            </a:r>
            <a:r>
              <a:rPr dirty="0" sz="2400" spc="70">
                <a:latin typeface="Times New Roman"/>
                <a:cs typeface="Times New Roman"/>
              </a:rPr>
              <a:t>Decision 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Tree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Random </a:t>
            </a:r>
            <a:r>
              <a:rPr dirty="0" sz="2400" spc="-5">
                <a:latin typeface="Times New Roman"/>
                <a:cs typeface="Times New Roman"/>
              </a:rPr>
              <a:t>Forest were used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detect </a:t>
            </a:r>
            <a:r>
              <a:rPr dirty="0" sz="2400" spc="-5">
                <a:latin typeface="Times New Roman"/>
                <a:cs typeface="Times New Roman"/>
              </a:rPr>
              <a:t>the fraud in </a:t>
            </a:r>
            <a:r>
              <a:rPr dirty="0" sz="2400" spc="-10">
                <a:latin typeface="Times New Roman"/>
                <a:cs typeface="Times New Roman"/>
              </a:rPr>
              <a:t>credit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algn="just" marL="469900" marR="5715" indent="-457200">
              <a:lnSpc>
                <a:spcPct val="150000"/>
              </a:lnSpc>
              <a:buSzPct val="64583"/>
              <a:buFont typeface="Tahoma"/>
              <a:buChar char="•"/>
              <a:tabLst>
                <a:tab pos="469900" algn="l"/>
              </a:tabLst>
            </a:pPr>
            <a:r>
              <a:rPr dirty="0" sz="2400" spc="40">
                <a:latin typeface="Times New Roman"/>
                <a:cs typeface="Times New Roman"/>
              </a:rPr>
              <a:t>Sensitivity, Specificity, </a:t>
            </a:r>
            <a:r>
              <a:rPr dirty="0" sz="2400" spc="60">
                <a:latin typeface="Times New Roman"/>
                <a:cs typeface="Times New Roman"/>
              </a:rPr>
              <a:t>Accuracy </a:t>
            </a:r>
            <a:r>
              <a:rPr dirty="0" sz="2400" spc="45">
                <a:latin typeface="Times New Roman"/>
                <a:cs typeface="Times New Roman"/>
              </a:rPr>
              <a:t>and </a:t>
            </a:r>
            <a:r>
              <a:rPr dirty="0" sz="2400" spc="55">
                <a:latin typeface="Times New Roman"/>
                <a:cs typeface="Times New Roman"/>
              </a:rPr>
              <a:t>Error </a:t>
            </a:r>
            <a:r>
              <a:rPr dirty="0" sz="2400" spc="50">
                <a:latin typeface="Times New Roman"/>
                <a:cs typeface="Times New Roman"/>
              </a:rPr>
              <a:t>rate </a:t>
            </a:r>
            <a:r>
              <a:rPr dirty="0" sz="2400" spc="45">
                <a:latin typeface="Times New Roman"/>
                <a:cs typeface="Times New Roman"/>
              </a:rPr>
              <a:t>are </a:t>
            </a:r>
            <a:r>
              <a:rPr dirty="0" sz="2400" spc="55">
                <a:latin typeface="Times New Roman"/>
                <a:cs typeface="Times New Roman"/>
              </a:rPr>
              <a:t>used </a:t>
            </a:r>
            <a:r>
              <a:rPr dirty="0" sz="2400" spc="35">
                <a:latin typeface="Times New Roman"/>
                <a:cs typeface="Times New Roman"/>
              </a:rPr>
              <a:t>to 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evaluate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performance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proposed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340359"/>
            <a:ext cx="4178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Future</a:t>
            </a:r>
            <a:r>
              <a:rPr dirty="0" spc="-45"/>
              <a:t> </a:t>
            </a:r>
            <a:r>
              <a:rPr dirty="0" spc="-5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266825"/>
            <a:ext cx="6426200" cy="1701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55">
                <a:latin typeface="Times New Roman"/>
                <a:cs typeface="Times New Roman"/>
              </a:rPr>
              <a:t>In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our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project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the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following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enhancemnts</a:t>
            </a:r>
            <a:r>
              <a:rPr dirty="0" sz="2200" spc="25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are</a:t>
            </a:r>
            <a:r>
              <a:rPr dirty="0" sz="2200" spc="25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to</a:t>
            </a:r>
            <a:r>
              <a:rPr dirty="0" sz="2200" spc="25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be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included -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337820" algn="l"/>
              </a:tabLst>
            </a:pPr>
            <a:r>
              <a:rPr dirty="0" sz="2200" spc="75">
                <a:latin typeface="Times New Roman"/>
                <a:cs typeface="Times New Roman"/>
              </a:rPr>
              <a:t>SMS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Module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:SMS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will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be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triggered</a:t>
            </a:r>
            <a:r>
              <a:rPr dirty="0" sz="2200" spc="250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upon</a:t>
            </a:r>
            <a:r>
              <a:rPr dirty="0" sz="2200" spc="25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fraud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detection</a:t>
            </a:r>
            <a:endParaRPr sz="2200">
              <a:latin typeface="Times New Roman"/>
              <a:cs typeface="Times New Roman"/>
            </a:endParaRPr>
          </a:p>
          <a:p>
            <a:pPr marL="292100" indent="-279400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dirty="0" sz="2200" spc="-5">
                <a:latin typeface="Times New Roman"/>
                <a:cs typeface="Times New Roman"/>
              </a:rPr>
              <a:t>Geolocation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Module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2159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65800"/>
            <a:ext cx="3354070" cy="1074420"/>
            <a:chOff x="0" y="5765800"/>
            <a:chExt cx="3354070" cy="1074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86627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6580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8761" y="786129"/>
            <a:ext cx="8261984" cy="279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240" marR="5080" indent="-256540">
              <a:lnSpc>
                <a:spcPct val="150000"/>
              </a:lnSpc>
              <a:spcBef>
                <a:spcPts val="100"/>
              </a:spcBef>
              <a:buAutoNum type="arabicPlain"/>
              <a:tabLst>
                <a:tab pos="269240" algn="l"/>
              </a:tabLst>
            </a:pPr>
            <a:r>
              <a:rPr dirty="0" sz="2400" spc="90">
                <a:latin typeface="Times New Roman"/>
                <a:cs typeface="Times New Roman"/>
              </a:rPr>
              <a:t>S. </a:t>
            </a:r>
            <a:r>
              <a:rPr dirty="0" sz="2400" spc="175">
                <a:latin typeface="Times New Roman"/>
                <a:cs typeface="Times New Roman"/>
              </a:rPr>
              <a:t>Xuan, </a:t>
            </a:r>
            <a:r>
              <a:rPr dirty="0" sz="2400" spc="90">
                <a:latin typeface="Times New Roman"/>
                <a:cs typeface="Times New Roman"/>
              </a:rPr>
              <a:t>G. </a:t>
            </a:r>
            <a:r>
              <a:rPr dirty="0" sz="2400" spc="150">
                <a:latin typeface="Times New Roman"/>
                <a:cs typeface="Times New Roman"/>
              </a:rPr>
              <a:t>Liu, </a:t>
            </a:r>
            <a:r>
              <a:rPr dirty="0" sz="2400" spc="80">
                <a:latin typeface="Times New Roman"/>
                <a:cs typeface="Times New Roman"/>
              </a:rPr>
              <a:t>Z. </a:t>
            </a:r>
            <a:r>
              <a:rPr dirty="0" sz="2400" spc="110">
                <a:latin typeface="Times New Roman"/>
                <a:cs typeface="Times New Roman"/>
              </a:rPr>
              <a:t>Li, </a:t>
            </a:r>
            <a:r>
              <a:rPr dirty="0" sz="2400" spc="80">
                <a:latin typeface="Times New Roman"/>
                <a:cs typeface="Times New Roman"/>
              </a:rPr>
              <a:t>L. </a:t>
            </a:r>
            <a:r>
              <a:rPr dirty="0" sz="2400" spc="190">
                <a:latin typeface="Times New Roman"/>
                <a:cs typeface="Times New Roman"/>
              </a:rPr>
              <a:t>Zheng, </a:t>
            </a:r>
            <a:r>
              <a:rPr dirty="0" sz="2400" spc="95">
                <a:latin typeface="Times New Roman"/>
                <a:cs typeface="Times New Roman"/>
              </a:rPr>
              <a:t>S. </a:t>
            </a:r>
            <a:r>
              <a:rPr dirty="0" sz="2400" spc="105">
                <a:latin typeface="Times New Roman"/>
                <a:cs typeface="Times New Roman"/>
              </a:rPr>
              <a:t>Wang,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and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G.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N. 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Surname, </a:t>
            </a:r>
            <a:r>
              <a:rPr dirty="0" sz="2400" spc="65">
                <a:latin typeface="Times New Roman"/>
                <a:cs typeface="Times New Roman"/>
              </a:rPr>
              <a:t>“Random </a:t>
            </a:r>
            <a:r>
              <a:rPr dirty="0" sz="2400" spc="70">
                <a:latin typeface="Times New Roman"/>
                <a:cs typeface="Times New Roman"/>
              </a:rPr>
              <a:t>forest </a:t>
            </a:r>
            <a:r>
              <a:rPr dirty="0" sz="2400" spc="55">
                <a:latin typeface="Times New Roman"/>
                <a:cs typeface="Times New Roman"/>
              </a:rPr>
              <a:t>for </a:t>
            </a:r>
            <a:r>
              <a:rPr dirty="0" sz="2400" spc="60">
                <a:latin typeface="Times New Roman"/>
                <a:cs typeface="Times New Roman"/>
              </a:rPr>
              <a:t>credit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card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fraud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detection”, 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IEEE </a:t>
            </a:r>
            <a:r>
              <a:rPr dirty="0" sz="2400" spc="40">
                <a:latin typeface="Times New Roman"/>
                <a:cs typeface="Times New Roman"/>
              </a:rPr>
              <a:t>15th International</a:t>
            </a:r>
            <a:r>
              <a:rPr dirty="0" sz="2400" spc="45">
                <a:latin typeface="Times New Roman"/>
                <a:cs typeface="Times New Roman"/>
              </a:rPr>
              <a:t> Conference </a:t>
            </a:r>
            <a:r>
              <a:rPr dirty="0" sz="2400" spc="30">
                <a:latin typeface="Times New Roman"/>
                <a:cs typeface="Times New Roman"/>
              </a:rPr>
              <a:t>on </a:t>
            </a:r>
            <a:r>
              <a:rPr dirty="0" sz="2400" spc="50">
                <a:latin typeface="Times New Roman"/>
                <a:cs typeface="Times New Roman"/>
              </a:rPr>
              <a:t>Networking, Sensing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Control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(ICNSC)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pp.123-345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2022.</a:t>
            </a:r>
            <a:endParaRPr sz="2400">
              <a:latin typeface="Times New Roman"/>
              <a:cs typeface="Times New Roman"/>
            </a:endParaRPr>
          </a:p>
          <a:p>
            <a:pPr algn="just" marL="269240" indent="-256540">
              <a:lnSpc>
                <a:spcPct val="100000"/>
              </a:lnSpc>
              <a:spcBef>
                <a:spcPts val="1680"/>
              </a:spcBef>
              <a:buAutoNum type="arabicPlain"/>
              <a:tabLst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Satvik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Vats,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Surya</a:t>
            </a:r>
            <a:r>
              <a:rPr dirty="0" sz="2400" spc="6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Kant</a:t>
            </a:r>
            <a:r>
              <a:rPr dirty="0" sz="2400" spc="60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Dubey,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Naveen</a:t>
            </a:r>
            <a:r>
              <a:rPr dirty="0" sz="2400" spc="6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Kumar</a:t>
            </a:r>
            <a:r>
              <a:rPr dirty="0" sz="2400" spc="62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Pandey,</a:t>
            </a:r>
            <a:r>
              <a:rPr dirty="0" sz="2400" spc="6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428" y="3526790"/>
            <a:ext cx="59486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74065" algn="l"/>
                <a:tab pos="1313815" algn="l"/>
                <a:tab pos="1609725" algn="l"/>
                <a:tab pos="2676525" algn="l"/>
                <a:tab pos="3295650" algn="l"/>
                <a:tab pos="4118610" algn="l"/>
                <a:tab pos="4384040" algn="l"/>
                <a:tab pos="4560570" algn="l"/>
                <a:tab pos="5682615" algn="l"/>
              </a:tabLst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ool	for	</a:t>
            </a:r>
            <a:r>
              <a:rPr dirty="0" sz="2400" spc="35">
                <a:latin typeface="Times New Roman"/>
                <a:cs typeface="Times New Roman"/>
              </a:rPr>
              <a:t>Ef</a:t>
            </a:r>
            <a:r>
              <a:rPr dirty="0" sz="2400" spc="60">
                <a:latin typeface="Times New Roman"/>
                <a:cs typeface="Times New Roman"/>
              </a:rPr>
              <a:t>f</a:t>
            </a:r>
            <a:r>
              <a:rPr dirty="0" sz="2400" spc="30">
                <a:latin typeface="Times New Roman"/>
                <a:cs typeface="Times New Roman"/>
              </a:rPr>
              <a:t>ec</a:t>
            </a:r>
            <a:r>
              <a:rPr dirty="0" sz="2400" spc="45">
                <a:latin typeface="Times New Roman"/>
                <a:cs typeface="Times New Roman"/>
              </a:rPr>
              <a:t>tiv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spc="55">
                <a:latin typeface="Times New Roman"/>
                <a:cs typeface="Times New Roman"/>
              </a:rPr>
              <a:t>De</a:t>
            </a:r>
            <a:r>
              <a:rPr dirty="0" sz="2400" spc="45">
                <a:latin typeface="Times New Roman"/>
                <a:cs typeface="Times New Roman"/>
              </a:rPr>
              <a:t>t</a:t>
            </a:r>
            <a:r>
              <a:rPr dirty="0" sz="2400" spc="30">
                <a:latin typeface="Times New Roman"/>
                <a:cs typeface="Times New Roman"/>
              </a:rPr>
              <a:t>ec</a:t>
            </a:r>
            <a:r>
              <a:rPr dirty="0" sz="2400" spc="65">
                <a:latin typeface="Times New Roman"/>
                <a:cs typeface="Times New Roman"/>
              </a:rPr>
              <a:t>t</a:t>
            </a:r>
            <a:r>
              <a:rPr dirty="0" sz="2400" spc="45">
                <a:latin typeface="Times New Roman"/>
                <a:cs typeface="Times New Roman"/>
              </a:rPr>
              <a:t>io</a:t>
            </a:r>
            <a:r>
              <a:rPr dirty="0" sz="2400">
                <a:latin typeface="Times New Roman"/>
                <a:cs typeface="Times New Roman"/>
              </a:rPr>
              <a:t>n	of		</a:t>
            </a:r>
            <a:r>
              <a:rPr dirty="0" sz="2400" spc="25">
                <a:latin typeface="Times New Roman"/>
                <a:cs typeface="Times New Roman"/>
              </a:rPr>
              <a:t>F</a:t>
            </a: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sz="2400" spc="30">
                <a:latin typeface="Times New Roman"/>
                <a:cs typeface="Times New Roman"/>
              </a:rPr>
              <a:t>a</a:t>
            </a:r>
            <a:r>
              <a:rPr dirty="0" sz="2400" spc="4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d	in  </a:t>
            </a:r>
            <a:r>
              <a:rPr dirty="0" sz="2400" spc="7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45">
                <a:latin typeface="Times New Roman"/>
                <a:cs typeface="Times New Roman"/>
              </a:rPr>
              <a:t>s</a:t>
            </a:r>
            <a:r>
              <a:rPr dirty="0" sz="2400" spc="65">
                <a:latin typeface="Times New Roman"/>
                <a:cs typeface="Times New Roman"/>
              </a:rPr>
              <a:t>t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65">
                <a:latin typeface="Times New Roman"/>
                <a:cs typeface="Times New Roman"/>
              </a:rPr>
              <a:t>m</a:t>
            </a:r>
            <a:r>
              <a:rPr dirty="0" sz="2400" spc="30">
                <a:latin typeface="Times New Roman"/>
                <a:cs typeface="Times New Roman"/>
              </a:rPr>
              <a:t>”</a:t>
            </a:r>
            <a:r>
              <a:rPr dirty="0" sz="2400">
                <a:latin typeface="Times New Roman"/>
                <a:cs typeface="Times New Roman"/>
              </a:rPr>
              <a:t>,		</a:t>
            </a:r>
            <a:r>
              <a:rPr dirty="0" sz="2400" spc="45">
                <a:latin typeface="Times New Roman"/>
                <a:cs typeface="Times New Roman"/>
              </a:rPr>
              <a:t>pu</a:t>
            </a:r>
            <a:r>
              <a:rPr dirty="0" sz="2400" spc="65">
                <a:latin typeface="Times New Roman"/>
                <a:cs typeface="Times New Roman"/>
              </a:rPr>
              <a:t>b</a:t>
            </a:r>
            <a:r>
              <a:rPr dirty="0" sz="2400" spc="45">
                <a:latin typeface="Times New Roman"/>
                <a:cs typeface="Times New Roman"/>
              </a:rPr>
              <a:t>li</a:t>
            </a:r>
            <a:r>
              <a:rPr dirty="0" sz="2400" spc="40">
                <a:latin typeface="Times New Roman"/>
                <a:cs typeface="Times New Roman"/>
              </a:rPr>
              <a:t>s</a:t>
            </a:r>
            <a:r>
              <a:rPr dirty="0" sz="2400" spc="65">
                <a:latin typeface="Times New Roman"/>
                <a:cs typeface="Times New Roman"/>
              </a:rPr>
              <a:t>h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in		</a:t>
            </a:r>
            <a:r>
              <a:rPr dirty="0" sz="2400" spc="-3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rn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ion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9102" y="3526790"/>
            <a:ext cx="18014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marR="5080" indent="-186055">
              <a:lnSpc>
                <a:spcPct val="150000"/>
              </a:lnSpc>
              <a:spcBef>
                <a:spcPts val="100"/>
              </a:spcBef>
              <a:tabLst>
                <a:tab pos="1195070" algn="l"/>
                <a:tab pos="1534160" algn="l"/>
              </a:tabLst>
            </a:pPr>
            <a:r>
              <a:rPr dirty="0" sz="2400" spc="45">
                <a:latin typeface="Times New Roman"/>
                <a:cs typeface="Times New Roman"/>
              </a:rPr>
              <a:t>C</a:t>
            </a: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45">
                <a:latin typeface="Times New Roman"/>
                <a:cs typeface="Times New Roman"/>
              </a:rPr>
              <a:t>di</a:t>
            </a:r>
            <a:r>
              <a:rPr dirty="0" sz="2400">
                <a:latin typeface="Times New Roman"/>
                <a:cs typeface="Times New Roman"/>
              </a:rPr>
              <a:t>t	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rd  </a:t>
            </a:r>
            <a:r>
              <a:rPr dirty="0" sz="2400" spc="15">
                <a:latin typeface="Times New Roman"/>
                <a:cs typeface="Times New Roman"/>
              </a:rPr>
              <a:t>J</a:t>
            </a:r>
            <a:r>
              <a:rPr dirty="0" sz="2400">
                <a:latin typeface="Times New Roman"/>
                <a:cs typeface="Times New Roman"/>
              </a:rPr>
              <a:t>ourn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		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428" y="4835905"/>
            <a:ext cx="5750560" cy="97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Communication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Network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Security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ISSN: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2231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1882,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31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e-</a:t>
            </a:r>
            <a:r>
              <a:rPr dirty="0" sz="2400">
                <a:latin typeface="Times New Roman"/>
                <a:cs typeface="Times New Roman"/>
              </a:rPr>
              <a:t>2,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ssu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1,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51917"/>
            <a:ext cx="2159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70879"/>
            <a:ext cx="3354070" cy="1073785"/>
            <a:chOff x="0" y="5770879"/>
            <a:chExt cx="3354070" cy="1073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91199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70879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5"/>
                  </a:lnTo>
                  <a:lnTo>
                    <a:pt x="0" y="6350"/>
                  </a:lnTo>
                  <a:lnTo>
                    <a:pt x="1905" y="0"/>
                  </a:lnTo>
                  <a:lnTo>
                    <a:pt x="3354070" y="1067435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3897" y="990218"/>
            <a:ext cx="8171815" cy="551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715" indent="-256540">
              <a:lnSpc>
                <a:spcPct val="150000"/>
              </a:lnSpc>
              <a:spcBef>
                <a:spcPts val="100"/>
              </a:spcBef>
              <a:buAutoNum type="arabicPlain" startAt="3"/>
              <a:tabLst>
                <a:tab pos="269240" algn="l"/>
              </a:tabLst>
            </a:pPr>
            <a:r>
              <a:rPr dirty="0" sz="2400" spc="135">
                <a:latin typeface="Times New Roman"/>
                <a:cs typeface="Times New Roman"/>
              </a:rPr>
              <a:t>Rinky </a:t>
            </a:r>
            <a:r>
              <a:rPr dirty="0" sz="2400" spc="55">
                <a:latin typeface="Times New Roman"/>
                <a:cs typeface="Times New Roman"/>
              </a:rPr>
              <a:t>D. </a:t>
            </a:r>
            <a:r>
              <a:rPr dirty="0" sz="2400" spc="125">
                <a:latin typeface="Times New Roman"/>
                <a:cs typeface="Times New Roman"/>
              </a:rPr>
              <a:t>Patel </a:t>
            </a:r>
            <a:r>
              <a:rPr dirty="0" sz="2400" spc="90">
                <a:latin typeface="Times New Roman"/>
                <a:cs typeface="Times New Roman"/>
              </a:rPr>
              <a:t>and </a:t>
            </a:r>
            <a:r>
              <a:rPr dirty="0" sz="2400" spc="155">
                <a:latin typeface="Times New Roman"/>
                <a:cs typeface="Times New Roman"/>
              </a:rPr>
              <a:t>Dheeraj </a:t>
            </a:r>
            <a:r>
              <a:rPr dirty="0" sz="2400" spc="130">
                <a:latin typeface="Times New Roman"/>
                <a:cs typeface="Times New Roman"/>
              </a:rPr>
              <a:t>Kumar </a:t>
            </a:r>
            <a:r>
              <a:rPr dirty="0" sz="2400" spc="145">
                <a:latin typeface="Times New Roman"/>
                <a:cs typeface="Times New Roman"/>
              </a:rPr>
              <a:t>Singh, </a:t>
            </a:r>
            <a:r>
              <a:rPr dirty="0" sz="2400" spc="150">
                <a:latin typeface="Times New Roman"/>
                <a:cs typeface="Times New Roman"/>
              </a:rPr>
              <a:t>“Credit </a:t>
            </a:r>
            <a:r>
              <a:rPr dirty="0" sz="2400" spc="114">
                <a:latin typeface="Times New Roman"/>
                <a:cs typeface="Times New Roman"/>
              </a:rPr>
              <a:t>Card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185">
                <a:latin typeface="Times New Roman"/>
                <a:cs typeface="Times New Roman"/>
              </a:rPr>
              <a:t>Fraud </a:t>
            </a:r>
            <a:r>
              <a:rPr dirty="0" sz="2400" spc="160">
                <a:latin typeface="Times New Roman"/>
                <a:cs typeface="Times New Roman"/>
              </a:rPr>
              <a:t>Detection </a:t>
            </a:r>
            <a:r>
              <a:rPr dirty="0" sz="2400">
                <a:latin typeface="Times New Roman"/>
                <a:cs typeface="Times New Roman"/>
              </a:rPr>
              <a:t>&amp; </a:t>
            </a:r>
            <a:r>
              <a:rPr dirty="0" sz="2400" spc="170">
                <a:latin typeface="Times New Roman"/>
                <a:cs typeface="Times New Roman"/>
              </a:rPr>
              <a:t>Prevention </a:t>
            </a:r>
            <a:r>
              <a:rPr dirty="0" sz="2400" spc="95">
                <a:latin typeface="Times New Roman"/>
                <a:cs typeface="Times New Roman"/>
              </a:rPr>
              <a:t>of </a:t>
            </a:r>
            <a:r>
              <a:rPr dirty="0" sz="2400" spc="150">
                <a:latin typeface="Times New Roman"/>
                <a:cs typeface="Times New Roman"/>
              </a:rPr>
              <a:t>Fraud </a:t>
            </a:r>
            <a:r>
              <a:rPr dirty="0" sz="2400" spc="155">
                <a:latin typeface="Times New Roman"/>
                <a:cs typeface="Times New Roman"/>
              </a:rPr>
              <a:t>Using </a:t>
            </a:r>
            <a:r>
              <a:rPr dirty="0" sz="2400" spc="160">
                <a:latin typeface="Times New Roman"/>
                <a:cs typeface="Times New Roman"/>
              </a:rPr>
              <a:t>Genetic 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Algorithm”, </a:t>
            </a:r>
            <a:r>
              <a:rPr dirty="0" sz="2400" spc="155">
                <a:latin typeface="Times New Roman"/>
                <a:cs typeface="Times New Roman"/>
              </a:rPr>
              <a:t>published </a:t>
            </a:r>
            <a:r>
              <a:rPr dirty="0" sz="2400" spc="100">
                <a:latin typeface="Times New Roman"/>
                <a:cs typeface="Times New Roman"/>
              </a:rPr>
              <a:t>by </a:t>
            </a:r>
            <a:r>
              <a:rPr dirty="0" sz="2400" spc="165">
                <a:latin typeface="Times New Roman"/>
                <a:cs typeface="Times New Roman"/>
              </a:rPr>
              <a:t>International </a:t>
            </a:r>
            <a:r>
              <a:rPr dirty="0" sz="2400" spc="155">
                <a:latin typeface="Times New Roman"/>
                <a:cs typeface="Times New Roman"/>
              </a:rPr>
              <a:t>Journal </a:t>
            </a:r>
            <a:r>
              <a:rPr dirty="0" sz="2400" spc="95">
                <a:latin typeface="Times New Roman"/>
                <a:cs typeface="Times New Roman"/>
              </a:rPr>
              <a:t>of </a:t>
            </a:r>
            <a:r>
              <a:rPr dirty="0" sz="2400" spc="140">
                <a:latin typeface="Times New Roman"/>
                <a:cs typeface="Times New Roman"/>
              </a:rPr>
              <a:t>Soft 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Computing </a:t>
            </a:r>
            <a:r>
              <a:rPr dirty="0" sz="2400" spc="105">
                <a:latin typeface="Times New Roman"/>
                <a:cs typeface="Times New Roman"/>
              </a:rPr>
              <a:t>and </a:t>
            </a:r>
            <a:r>
              <a:rPr dirty="0" sz="2400" spc="145">
                <a:latin typeface="Times New Roman"/>
                <a:cs typeface="Times New Roman"/>
              </a:rPr>
              <a:t>Engineering </a:t>
            </a:r>
            <a:r>
              <a:rPr dirty="0" sz="2400" spc="135">
                <a:latin typeface="Times New Roman"/>
                <a:cs typeface="Times New Roman"/>
              </a:rPr>
              <a:t>(IJSCE) </a:t>
            </a:r>
            <a:r>
              <a:rPr dirty="0" sz="2400" spc="120">
                <a:latin typeface="Times New Roman"/>
                <a:cs typeface="Times New Roman"/>
              </a:rPr>
              <a:t>ISSN: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2231-2307, 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Volume-2,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Issue-6,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January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2019.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50000"/>
              </a:lnSpc>
              <a:spcBef>
                <a:spcPts val="45"/>
              </a:spcBef>
              <a:buAutoNum type="arabicPlain" startAt="3"/>
              <a:tabLst>
                <a:tab pos="269240" algn="l"/>
              </a:tabLst>
            </a:pPr>
            <a:r>
              <a:rPr dirty="0" sz="2400" spc="35">
                <a:latin typeface="Times New Roman"/>
                <a:cs typeface="Times New Roman"/>
              </a:rPr>
              <a:t>Rinky </a:t>
            </a:r>
            <a:r>
              <a:rPr dirty="0" sz="2400" spc="20">
                <a:latin typeface="Times New Roman"/>
                <a:cs typeface="Times New Roman"/>
              </a:rPr>
              <a:t>D. </a:t>
            </a:r>
            <a:r>
              <a:rPr dirty="0" sz="2400" spc="25">
                <a:latin typeface="Times New Roman"/>
                <a:cs typeface="Times New Roman"/>
              </a:rPr>
              <a:t>Patel and </a:t>
            </a:r>
            <a:r>
              <a:rPr dirty="0" sz="2400" spc="30">
                <a:latin typeface="Times New Roman"/>
                <a:cs typeface="Times New Roman"/>
              </a:rPr>
              <a:t>Dheeraj Kumar </a:t>
            </a:r>
            <a:r>
              <a:rPr dirty="0" sz="2400" spc="35">
                <a:latin typeface="Times New Roman"/>
                <a:cs typeface="Times New Roman"/>
              </a:rPr>
              <a:t>Singh, “Credit </a:t>
            </a:r>
            <a:r>
              <a:rPr dirty="0" sz="2400" spc="30">
                <a:latin typeface="Times New Roman"/>
                <a:cs typeface="Times New Roman"/>
              </a:rPr>
              <a:t>Card </a:t>
            </a:r>
            <a:r>
              <a:rPr dirty="0" sz="2400" spc="35">
                <a:latin typeface="Times New Roman"/>
                <a:cs typeface="Times New Roman"/>
              </a:rPr>
              <a:t>Fraud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Detection </a:t>
            </a:r>
            <a:r>
              <a:rPr dirty="0" sz="2400">
                <a:latin typeface="Times New Roman"/>
                <a:cs typeface="Times New Roman"/>
              </a:rPr>
              <a:t>&amp; </a:t>
            </a:r>
            <a:r>
              <a:rPr dirty="0" sz="2400" spc="65">
                <a:latin typeface="Times New Roman"/>
                <a:cs typeface="Times New Roman"/>
              </a:rPr>
              <a:t>Prevention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 spc="50">
                <a:latin typeface="Times New Roman"/>
                <a:cs typeface="Times New Roman"/>
              </a:rPr>
              <a:t>Fraud </a:t>
            </a:r>
            <a:r>
              <a:rPr dirty="0" sz="2400" spc="55">
                <a:latin typeface="Times New Roman"/>
                <a:cs typeface="Times New Roman"/>
              </a:rPr>
              <a:t>Using Genetic </a:t>
            </a:r>
            <a:r>
              <a:rPr dirty="0" sz="2400" spc="65">
                <a:latin typeface="Times New Roman"/>
                <a:cs typeface="Times New Roman"/>
              </a:rPr>
              <a:t>Algorithm”,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published </a:t>
            </a:r>
            <a:r>
              <a:rPr dirty="0" sz="2400" spc="60">
                <a:latin typeface="Times New Roman"/>
                <a:cs typeface="Times New Roman"/>
              </a:rPr>
              <a:t>by </a:t>
            </a:r>
            <a:r>
              <a:rPr dirty="0" sz="2400" spc="90">
                <a:latin typeface="Times New Roman"/>
                <a:cs typeface="Times New Roman"/>
              </a:rPr>
              <a:t>International </a:t>
            </a:r>
            <a:r>
              <a:rPr dirty="0" sz="2400" spc="120">
                <a:latin typeface="Times New Roman"/>
                <a:cs typeface="Times New Roman"/>
              </a:rPr>
              <a:t>Journal </a:t>
            </a:r>
            <a:r>
              <a:rPr dirty="0" sz="2400" spc="55">
                <a:latin typeface="Times New Roman"/>
                <a:cs typeface="Times New Roman"/>
              </a:rPr>
              <a:t>of </a:t>
            </a:r>
            <a:r>
              <a:rPr dirty="0" sz="2400" spc="80">
                <a:latin typeface="Times New Roman"/>
                <a:cs typeface="Times New Roman"/>
              </a:rPr>
              <a:t>Soft </a:t>
            </a:r>
            <a:r>
              <a:rPr dirty="0" sz="2400" spc="125">
                <a:latin typeface="Times New Roman"/>
                <a:cs typeface="Times New Roman"/>
              </a:rPr>
              <a:t>Computing </a:t>
            </a:r>
            <a:r>
              <a:rPr dirty="0" sz="2400" spc="65">
                <a:latin typeface="Times New Roman"/>
                <a:cs typeface="Times New Roman"/>
              </a:rPr>
              <a:t>and 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Engineering </a:t>
            </a:r>
            <a:r>
              <a:rPr dirty="0" sz="2400" spc="90">
                <a:latin typeface="Times New Roman"/>
                <a:cs typeface="Times New Roman"/>
              </a:rPr>
              <a:t>(IJSCE) </a:t>
            </a:r>
            <a:r>
              <a:rPr dirty="0" sz="2400" spc="50">
                <a:latin typeface="Times New Roman"/>
                <a:cs typeface="Times New Roman"/>
              </a:rPr>
              <a:t>ISSN: </a:t>
            </a:r>
            <a:r>
              <a:rPr dirty="0" sz="2400" spc="105">
                <a:latin typeface="Times New Roman"/>
                <a:cs typeface="Times New Roman"/>
              </a:rPr>
              <a:t>2231-2307, </a:t>
            </a:r>
            <a:r>
              <a:rPr dirty="0" sz="2400" spc="30">
                <a:latin typeface="Times New Roman"/>
                <a:cs typeface="Times New Roman"/>
              </a:rPr>
              <a:t>Volume-2, </a:t>
            </a:r>
            <a:r>
              <a:rPr dirty="0" sz="2400" spc="60">
                <a:latin typeface="Times New Roman"/>
                <a:cs typeface="Times New Roman"/>
              </a:rPr>
              <a:t>Issue-6,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January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2019.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04" y="209245"/>
            <a:ext cx="2159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66434"/>
            <a:ext cx="3354070" cy="1073785"/>
            <a:chOff x="0" y="5766434"/>
            <a:chExt cx="3354070" cy="1073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86627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66434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49"/>
                  </a:moveTo>
                  <a:lnTo>
                    <a:pt x="3331845" y="1073149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5"/>
                  </a:lnTo>
                  <a:lnTo>
                    <a:pt x="3352165" y="1073149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8761" y="1066418"/>
            <a:ext cx="8333740" cy="552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335" marR="5715">
              <a:lnSpc>
                <a:spcPct val="150000"/>
              </a:lnSpc>
              <a:spcBef>
                <a:spcPts val="100"/>
              </a:spcBef>
            </a:pPr>
            <a:r>
              <a:rPr dirty="0" sz="2400" spc="110">
                <a:latin typeface="Times New Roman"/>
                <a:cs typeface="Times New Roman"/>
              </a:rPr>
              <a:t>5Wen-Fang </a:t>
            </a:r>
            <a:r>
              <a:rPr dirty="0" sz="2400" spc="80">
                <a:latin typeface="Times New Roman"/>
                <a:cs typeface="Times New Roman"/>
              </a:rPr>
              <a:t>YU, </a:t>
            </a:r>
            <a:r>
              <a:rPr dirty="0" sz="2400" spc="65">
                <a:latin typeface="Times New Roman"/>
                <a:cs typeface="Times New Roman"/>
              </a:rPr>
              <a:t>Na </a:t>
            </a:r>
            <a:r>
              <a:rPr dirty="0" sz="2400" spc="100">
                <a:latin typeface="Times New Roman"/>
                <a:cs typeface="Times New Roman"/>
              </a:rPr>
              <a:t>Wang,“ </a:t>
            </a:r>
            <a:r>
              <a:rPr dirty="0" sz="2400" spc="145">
                <a:latin typeface="Times New Roman"/>
                <a:cs typeface="Times New Roman"/>
              </a:rPr>
              <a:t>Research </a:t>
            </a:r>
            <a:r>
              <a:rPr dirty="0" sz="2400" spc="60">
                <a:latin typeface="Times New Roman"/>
                <a:cs typeface="Times New Roman"/>
              </a:rPr>
              <a:t>on </a:t>
            </a:r>
            <a:r>
              <a:rPr dirty="0" sz="2400" spc="130">
                <a:latin typeface="Times New Roman"/>
                <a:cs typeface="Times New Roman"/>
              </a:rPr>
              <a:t>Credit </a:t>
            </a:r>
            <a:r>
              <a:rPr dirty="0" sz="2400" spc="90">
                <a:latin typeface="Times New Roman"/>
                <a:cs typeface="Times New Roman"/>
              </a:rPr>
              <a:t>Card </a:t>
            </a:r>
            <a:r>
              <a:rPr dirty="0" sz="2400" spc="120">
                <a:latin typeface="Times New Roman"/>
                <a:cs typeface="Times New Roman"/>
              </a:rPr>
              <a:t>Fraud 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Detection </a:t>
            </a:r>
            <a:r>
              <a:rPr dirty="0" sz="2400" spc="55">
                <a:latin typeface="Times New Roman"/>
                <a:cs typeface="Times New Roman"/>
              </a:rPr>
              <a:t>Model </a:t>
            </a:r>
            <a:r>
              <a:rPr dirty="0" sz="2400" spc="45">
                <a:latin typeface="Times New Roman"/>
                <a:cs typeface="Times New Roman"/>
              </a:rPr>
              <a:t>Based </a:t>
            </a:r>
            <a:r>
              <a:rPr dirty="0" sz="2400" spc="35">
                <a:latin typeface="Times New Roman"/>
                <a:cs typeface="Times New Roman"/>
              </a:rPr>
              <a:t>on </a:t>
            </a:r>
            <a:r>
              <a:rPr dirty="0" sz="2400" spc="85">
                <a:latin typeface="Times New Roman"/>
                <a:cs typeface="Times New Roman"/>
              </a:rPr>
              <a:t>Distance </a:t>
            </a:r>
            <a:r>
              <a:rPr dirty="0" sz="2400" spc="60">
                <a:latin typeface="Times New Roman"/>
                <a:cs typeface="Times New Roman"/>
              </a:rPr>
              <a:t>Sum”, </a:t>
            </a:r>
            <a:r>
              <a:rPr dirty="0" sz="2400" spc="100">
                <a:latin typeface="Times New Roman"/>
                <a:cs typeface="Times New Roman"/>
              </a:rPr>
              <a:t>published </a:t>
            </a:r>
            <a:r>
              <a:rPr dirty="0" sz="2400" spc="45">
                <a:latin typeface="Times New Roman"/>
                <a:cs typeface="Times New Roman"/>
              </a:rPr>
              <a:t>by </a:t>
            </a:r>
            <a:r>
              <a:rPr dirty="0" sz="2400" spc="50">
                <a:latin typeface="Times New Roman"/>
                <a:cs typeface="Times New Roman"/>
              </a:rPr>
              <a:t>IEEE 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International </a:t>
            </a:r>
            <a:r>
              <a:rPr dirty="0" sz="2400" spc="35">
                <a:latin typeface="Times New Roman"/>
                <a:cs typeface="Times New Roman"/>
              </a:rPr>
              <a:t>Joint </a:t>
            </a:r>
            <a:r>
              <a:rPr dirty="0" sz="2400" spc="25">
                <a:latin typeface="Times New Roman"/>
                <a:cs typeface="Times New Roman"/>
              </a:rPr>
              <a:t>Conference </a:t>
            </a:r>
            <a:r>
              <a:rPr dirty="0" sz="2400" spc="20">
                <a:latin typeface="Times New Roman"/>
                <a:cs typeface="Times New Roman"/>
              </a:rPr>
              <a:t>on </a:t>
            </a:r>
            <a:r>
              <a:rPr dirty="0" sz="2400" spc="30">
                <a:latin typeface="Times New Roman"/>
                <a:cs typeface="Times New Roman"/>
              </a:rPr>
              <a:t>Artificial Intelligence, </a:t>
            </a:r>
            <a:r>
              <a:rPr dirty="0" sz="2400" spc="45">
                <a:latin typeface="Times New Roman"/>
                <a:cs typeface="Times New Roman"/>
              </a:rPr>
              <a:t>pp.243-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256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2020.</a:t>
            </a:r>
            <a:endParaRPr sz="2400">
              <a:latin typeface="Times New Roman"/>
              <a:cs typeface="Times New Roman"/>
            </a:endParaRPr>
          </a:p>
          <a:p>
            <a:pPr algn="just" marL="13335" marR="5715">
              <a:lnSpc>
                <a:spcPct val="149000"/>
              </a:lnSpc>
              <a:spcBef>
                <a:spcPts val="25"/>
              </a:spcBef>
            </a:pPr>
            <a:r>
              <a:rPr dirty="0" sz="2400" spc="40">
                <a:latin typeface="Times New Roman"/>
                <a:cs typeface="Times New Roman"/>
              </a:rPr>
              <a:t>6Andreas </a:t>
            </a:r>
            <a:r>
              <a:rPr dirty="0" sz="2400" spc="25">
                <a:latin typeface="Times New Roman"/>
                <a:cs typeface="Times New Roman"/>
              </a:rPr>
              <a:t>L. </a:t>
            </a:r>
            <a:r>
              <a:rPr dirty="0" sz="2400" spc="55">
                <a:latin typeface="Times New Roman"/>
                <a:cs typeface="Times New Roman"/>
              </a:rPr>
              <a:t>Prodromidis </a:t>
            </a:r>
            <a:r>
              <a:rPr dirty="0" sz="2400" spc="40">
                <a:latin typeface="Times New Roman"/>
                <a:cs typeface="Times New Roman"/>
              </a:rPr>
              <a:t>and </a:t>
            </a:r>
            <a:r>
              <a:rPr dirty="0" sz="2400" spc="60">
                <a:latin typeface="Times New Roman"/>
                <a:cs typeface="Times New Roman"/>
              </a:rPr>
              <a:t>Salvatore </a:t>
            </a:r>
            <a:r>
              <a:rPr dirty="0" sz="2400" spc="40">
                <a:latin typeface="Times New Roman"/>
                <a:cs typeface="Times New Roman"/>
              </a:rPr>
              <a:t>J. </a:t>
            </a:r>
            <a:r>
              <a:rPr dirty="0" sz="2400" spc="55">
                <a:latin typeface="Times New Roman"/>
                <a:cs typeface="Times New Roman"/>
              </a:rPr>
              <a:t>Stolfo; </a:t>
            </a:r>
            <a:r>
              <a:rPr dirty="0" sz="2400" spc="60">
                <a:latin typeface="Times New Roman"/>
                <a:cs typeface="Times New Roman"/>
              </a:rPr>
              <a:t>"Agent-Based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Distributed Learning </a:t>
            </a:r>
            <a:r>
              <a:rPr dirty="0" sz="2400" spc="30">
                <a:latin typeface="Times New Roman"/>
                <a:cs typeface="Times New Roman"/>
              </a:rPr>
              <a:t>Applied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20">
                <a:latin typeface="Times New Roman"/>
                <a:cs typeface="Times New Roman"/>
              </a:rPr>
              <a:t>Fraud </a:t>
            </a:r>
            <a:r>
              <a:rPr dirty="0" sz="2400" spc="25">
                <a:latin typeface="Times New Roman"/>
                <a:cs typeface="Times New Roman"/>
              </a:rPr>
              <a:t>Detection"; </a:t>
            </a:r>
            <a:r>
              <a:rPr dirty="0" sz="2400" spc="30">
                <a:latin typeface="Times New Roman"/>
                <a:cs typeface="Times New Roman"/>
              </a:rPr>
              <a:t>Department </a:t>
            </a:r>
            <a:r>
              <a:rPr dirty="0" sz="2400" spc="2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Science-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Columbia</a:t>
            </a:r>
            <a:r>
              <a:rPr dirty="0" sz="2400" spc="-25">
                <a:latin typeface="Times New Roman"/>
                <a:cs typeface="Times New Roman"/>
              </a:rPr>
              <a:t> University, </a:t>
            </a:r>
            <a:r>
              <a:rPr dirty="0" sz="2400">
                <a:latin typeface="Times New Roman"/>
                <a:cs typeface="Times New Roman"/>
              </a:rPr>
              <a:t>pp.145-167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2021.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700"/>
              </a:spcBef>
            </a:pPr>
            <a:r>
              <a:rPr dirty="0" sz="2400">
                <a:latin typeface="Times New Roman"/>
                <a:cs typeface="Times New Roman"/>
              </a:rPr>
              <a:t>7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P.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K.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Chan,</a:t>
            </a:r>
            <a:r>
              <a:rPr dirty="0" sz="2400" spc="795">
                <a:latin typeface="Times New Roman"/>
                <a:cs typeface="Times New Roman"/>
              </a:rPr>
              <a:t> </a:t>
            </a:r>
            <a:r>
              <a:rPr dirty="0" sz="2400" spc="-114">
                <a:latin typeface="Times New Roman"/>
                <a:cs typeface="Times New Roman"/>
              </a:rPr>
              <a:t>W.</a:t>
            </a:r>
            <a:r>
              <a:rPr dirty="0" sz="2400" spc="8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Fan,</a:t>
            </a:r>
            <a:r>
              <a:rPr dirty="0" sz="2400" spc="8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A.</a:t>
            </a:r>
            <a:r>
              <a:rPr dirty="0" sz="2400" spc="7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L.</a:t>
            </a:r>
            <a:r>
              <a:rPr dirty="0" sz="2400" spc="7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Prodromidis,</a:t>
            </a:r>
            <a:r>
              <a:rPr dirty="0" sz="2400" spc="8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7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S.</a:t>
            </a:r>
            <a:r>
              <a:rPr dirty="0" sz="2400" spc="78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J. 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Stolfo,</a:t>
            </a:r>
            <a:endParaRPr sz="2400">
              <a:latin typeface="Times New Roman"/>
              <a:cs typeface="Times New Roman"/>
            </a:endParaRPr>
          </a:p>
          <a:p>
            <a:pPr algn="just" marL="13335" marR="5080">
              <a:lnSpc>
                <a:spcPts val="4320"/>
              </a:lnSpc>
              <a:spcBef>
                <a:spcPts val="85"/>
              </a:spcBef>
            </a:pPr>
            <a:r>
              <a:rPr dirty="0" sz="2400" spc="45">
                <a:latin typeface="Times New Roman"/>
                <a:cs typeface="Times New Roman"/>
              </a:rPr>
              <a:t>„„Distributed </a:t>
            </a:r>
            <a:r>
              <a:rPr dirty="0" sz="2400" spc="35">
                <a:latin typeface="Times New Roman"/>
                <a:cs typeface="Times New Roman"/>
              </a:rPr>
              <a:t>data </a:t>
            </a:r>
            <a:r>
              <a:rPr dirty="0" sz="2400" spc="45">
                <a:latin typeface="Times New Roman"/>
                <a:cs typeface="Times New Roman"/>
              </a:rPr>
              <a:t>mining </a:t>
            </a:r>
            <a:r>
              <a:rPr dirty="0" sz="2400" spc="25">
                <a:latin typeface="Times New Roman"/>
                <a:cs typeface="Times New Roman"/>
              </a:rPr>
              <a:t>in </a:t>
            </a:r>
            <a:r>
              <a:rPr dirty="0" sz="2400" spc="40">
                <a:latin typeface="Times New Roman"/>
                <a:cs typeface="Times New Roman"/>
              </a:rPr>
              <a:t>credit </a:t>
            </a:r>
            <a:r>
              <a:rPr dirty="0" sz="2400" spc="45">
                <a:latin typeface="Times New Roman"/>
                <a:cs typeface="Times New Roman"/>
              </a:rPr>
              <a:t>card fraud </a:t>
            </a:r>
            <a:r>
              <a:rPr dirty="0" sz="2400" spc="50">
                <a:latin typeface="Times New Roman"/>
                <a:cs typeface="Times New Roman"/>
              </a:rPr>
              <a:t>detection,‟‟ </a:t>
            </a:r>
            <a:r>
              <a:rPr dirty="0" sz="2400" spc="35">
                <a:latin typeface="Times New Roman"/>
                <a:cs typeface="Times New Roman"/>
              </a:rPr>
              <a:t>IEEE 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Intell. </a:t>
            </a:r>
            <a:r>
              <a:rPr dirty="0" sz="2400" spc="-5">
                <a:latin typeface="Times New Roman"/>
                <a:cs typeface="Times New Roman"/>
              </a:rPr>
              <a:t>Syst.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Appl.,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pp.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67–74,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36677"/>
            <a:ext cx="2159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58815"/>
            <a:ext cx="3354070" cy="1073785"/>
            <a:chOff x="0" y="5758815"/>
            <a:chExt cx="3354070" cy="1073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79008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58815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5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7580" y="726421"/>
            <a:ext cx="8386445" cy="6033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45200"/>
              </a:lnSpc>
              <a:spcBef>
                <a:spcPts val="114"/>
              </a:spcBef>
            </a:pPr>
            <a:r>
              <a:rPr dirty="0" sz="2400" spc="60">
                <a:latin typeface="Times New Roman"/>
                <a:cs typeface="Times New Roman"/>
              </a:rPr>
              <a:t>8</a:t>
            </a:r>
            <a:r>
              <a:rPr dirty="0" sz="2200" spc="60">
                <a:latin typeface="Times New Roman"/>
                <a:cs typeface="Times New Roman"/>
              </a:rPr>
              <a:t>Soltani, </a:t>
            </a:r>
            <a:r>
              <a:rPr dirty="0" sz="2200" spc="50">
                <a:latin typeface="Times New Roman"/>
                <a:cs typeface="Times New Roman"/>
              </a:rPr>
              <a:t>N., </a:t>
            </a:r>
            <a:r>
              <a:rPr dirty="0" sz="2200" spc="65">
                <a:latin typeface="Times New Roman"/>
                <a:cs typeface="Times New Roman"/>
              </a:rPr>
              <a:t>Akbari, </a:t>
            </a:r>
            <a:r>
              <a:rPr dirty="0" sz="2200" spc="60">
                <a:latin typeface="Times New Roman"/>
                <a:cs typeface="Times New Roman"/>
              </a:rPr>
              <a:t>M.K., </a:t>
            </a:r>
            <a:r>
              <a:rPr dirty="0" sz="2200" spc="75">
                <a:latin typeface="Times New Roman"/>
                <a:cs typeface="Times New Roman"/>
              </a:rPr>
              <a:t>SargolzaeiJavan, </a:t>
            </a:r>
            <a:r>
              <a:rPr dirty="0" sz="2200" spc="55">
                <a:latin typeface="Times New Roman"/>
                <a:cs typeface="Times New Roman"/>
              </a:rPr>
              <a:t>M., </a:t>
            </a:r>
            <a:r>
              <a:rPr dirty="0" sz="2200" spc="40">
                <a:latin typeface="Times New Roman"/>
                <a:cs typeface="Times New Roman"/>
              </a:rPr>
              <a:t>“A </a:t>
            </a:r>
            <a:r>
              <a:rPr dirty="0" sz="2200" spc="55">
                <a:latin typeface="Times New Roman"/>
                <a:cs typeface="Times New Roman"/>
              </a:rPr>
              <a:t>new </a:t>
            </a:r>
            <a:r>
              <a:rPr dirty="0" sz="2200" spc="65">
                <a:latin typeface="Times New Roman"/>
                <a:cs typeface="Times New Roman"/>
              </a:rPr>
              <a:t>user-based 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model </a:t>
            </a:r>
            <a:r>
              <a:rPr dirty="0" sz="2200" spc="75">
                <a:latin typeface="Times New Roman"/>
                <a:cs typeface="Times New Roman"/>
              </a:rPr>
              <a:t>for </a:t>
            </a:r>
            <a:r>
              <a:rPr dirty="0" sz="2200" spc="90">
                <a:latin typeface="Times New Roman"/>
                <a:cs typeface="Times New Roman"/>
              </a:rPr>
              <a:t>credit </a:t>
            </a:r>
            <a:r>
              <a:rPr dirty="0" sz="2200" spc="80">
                <a:latin typeface="Times New Roman"/>
                <a:cs typeface="Times New Roman"/>
              </a:rPr>
              <a:t>card </a:t>
            </a:r>
            <a:r>
              <a:rPr dirty="0" sz="2200" spc="85">
                <a:latin typeface="Times New Roman"/>
                <a:cs typeface="Times New Roman"/>
              </a:rPr>
              <a:t>fraud </a:t>
            </a:r>
            <a:r>
              <a:rPr dirty="0" sz="2200" spc="100">
                <a:latin typeface="Times New Roman"/>
                <a:cs typeface="Times New Roman"/>
              </a:rPr>
              <a:t>detection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based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on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artificial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immune 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system,” Artificial Intelligence </a:t>
            </a:r>
            <a:r>
              <a:rPr dirty="0" sz="2200" spc="30">
                <a:latin typeface="Times New Roman"/>
                <a:cs typeface="Times New Roman"/>
              </a:rPr>
              <a:t>and </a:t>
            </a:r>
            <a:r>
              <a:rPr dirty="0" sz="2200" spc="40">
                <a:latin typeface="Times New Roman"/>
                <a:cs typeface="Times New Roman"/>
              </a:rPr>
              <a:t>Signal Processing </a:t>
            </a:r>
            <a:r>
              <a:rPr dirty="0" sz="2200" spc="45">
                <a:latin typeface="Times New Roman"/>
                <a:cs typeface="Times New Roman"/>
              </a:rPr>
              <a:t>(AISP),16th </a:t>
            </a:r>
            <a:r>
              <a:rPr dirty="0" sz="2200" spc="35">
                <a:latin typeface="Times New Roman"/>
                <a:cs typeface="Times New Roman"/>
              </a:rPr>
              <a:t>CSI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International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Symposium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on.,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IEEE,</a:t>
            </a:r>
            <a:r>
              <a:rPr dirty="0" sz="2200" spc="-5">
                <a:latin typeface="Times New Roman"/>
                <a:cs typeface="Times New Roman"/>
              </a:rPr>
              <a:t> pp.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029-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033,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2021.</a:t>
            </a:r>
            <a:endParaRPr sz="2200">
              <a:latin typeface="Times New Roman"/>
              <a:cs typeface="Times New Roman"/>
            </a:endParaRPr>
          </a:p>
          <a:p>
            <a:pPr algn="just" marL="12700" marR="20320">
              <a:lnSpc>
                <a:spcPct val="150200"/>
              </a:lnSpc>
              <a:spcBef>
                <a:spcPts val="330"/>
              </a:spcBef>
            </a:pPr>
            <a:r>
              <a:rPr dirty="0" sz="2200" spc="-10">
                <a:latin typeface="Times New Roman"/>
                <a:cs typeface="Times New Roman"/>
              </a:rPr>
              <a:t>9S. </a:t>
            </a:r>
            <a:r>
              <a:rPr dirty="0" sz="2200" spc="-5">
                <a:latin typeface="Times New Roman"/>
                <a:cs typeface="Times New Roman"/>
              </a:rPr>
              <a:t>Ghosh and </a:t>
            </a:r>
            <a:r>
              <a:rPr dirty="0" sz="2200" spc="-10">
                <a:latin typeface="Times New Roman"/>
                <a:cs typeface="Times New Roman"/>
              </a:rPr>
              <a:t>D. </a:t>
            </a:r>
            <a:r>
              <a:rPr dirty="0" sz="2200" spc="-5">
                <a:latin typeface="Times New Roman"/>
                <a:cs typeface="Times New Roman"/>
              </a:rPr>
              <a:t>L. </a:t>
            </a:r>
            <a:r>
              <a:rPr dirty="0" sz="2200" spc="-10">
                <a:latin typeface="Times New Roman"/>
                <a:cs typeface="Times New Roman"/>
              </a:rPr>
              <a:t>Reilly, </a:t>
            </a:r>
            <a:r>
              <a:rPr dirty="0" sz="2200" spc="35">
                <a:latin typeface="Times New Roman"/>
                <a:cs typeface="Times New Roman"/>
              </a:rPr>
              <a:t>“Credit    </a:t>
            </a:r>
            <a:r>
              <a:rPr dirty="0" sz="2200" spc="-5">
                <a:latin typeface="Times New Roman"/>
                <a:cs typeface="Times New Roman"/>
              </a:rPr>
              <a:t>card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fraud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detection </a:t>
            </a:r>
            <a:r>
              <a:rPr dirty="0" sz="2200" spc="6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with</a:t>
            </a:r>
            <a:r>
              <a:rPr dirty="0" sz="2200" spc="5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neural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network”,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 i="1">
                <a:latin typeface="Times New Roman"/>
                <a:cs typeface="Times New Roman"/>
              </a:rPr>
              <a:t>Proceedings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15" i="1">
                <a:latin typeface="Times New Roman"/>
                <a:cs typeface="Times New Roman"/>
              </a:rPr>
              <a:t>of</a:t>
            </a:r>
            <a:r>
              <a:rPr dirty="0" sz="2200" spc="1055" i="1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the</a:t>
            </a:r>
            <a:r>
              <a:rPr dirty="0" sz="2200" spc="535" i="1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27th</a:t>
            </a:r>
            <a:r>
              <a:rPr dirty="0" sz="2200" spc="535" i="1">
                <a:latin typeface="Times New Roman"/>
                <a:cs typeface="Times New Roman"/>
              </a:rPr>
              <a:t> </a:t>
            </a:r>
            <a:r>
              <a:rPr dirty="0" sz="2200" spc="-15" i="1">
                <a:latin typeface="Times New Roman"/>
                <a:cs typeface="Times New Roman"/>
              </a:rPr>
              <a:t>Annual</a:t>
            </a:r>
            <a:r>
              <a:rPr dirty="0" sz="2200" spc="1055" i="1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Conference</a:t>
            </a:r>
            <a:r>
              <a:rPr dirty="0" sz="2200" spc="535" i="1">
                <a:latin typeface="Times New Roman"/>
                <a:cs typeface="Times New Roman"/>
              </a:rPr>
              <a:t> </a:t>
            </a:r>
            <a:r>
              <a:rPr dirty="0" sz="2200" spc="-15" i="1">
                <a:latin typeface="Times New Roman"/>
                <a:cs typeface="Times New Roman"/>
              </a:rPr>
              <a:t>on 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System </a:t>
            </a:r>
            <a:r>
              <a:rPr dirty="0" sz="2200" spc="-10" i="1">
                <a:latin typeface="Times New Roman"/>
                <a:cs typeface="Times New Roman"/>
              </a:rPr>
              <a:t>Science, </a:t>
            </a:r>
            <a:r>
              <a:rPr dirty="0" sz="2200" spc="-50" i="1">
                <a:latin typeface="Times New Roman"/>
                <a:cs typeface="Times New Roman"/>
              </a:rPr>
              <a:t>Volume </a:t>
            </a:r>
            <a:r>
              <a:rPr dirty="0" sz="2200" spc="-10" i="1">
                <a:latin typeface="Times New Roman"/>
                <a:cs typeface="Times New Roman"/>
              </a:rPr>
              <a:t>3: </a:t>
            </a:r>
            <a:r>
              <a:rPr dirty="0" sz="2200" spc="-5">
                <a:latin typeface="Times New Roman"/>
                <a:cs typeface="Times New Roman"/>
              </a:rPr>
              <a:t>Information </a:t>
            </a:r>
            <a:r>
              <a:rPr dirty="0" sz="2200" spc="-15">
                <a:latin typeface="Times New Roman"/>
                <a:cs typeface="Times New Roman"/>
              </a:rPr>
              <a:t>Systems: </a:t>
            </a:r>
            <a:r>
              <a:rPr dirty="0" sz="2200" spc="-10">
                <a:latin typeface="Times New Roman"/>
                <a:cs typeface="Times New Roman"/>
              </a:rPr>
              <a:t>DSS/ Knowledge Based 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Systems,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pp.621-630,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2021.</a:t>
            </a:r>
            <a:endParaRPr sz="2200">
              <a:latin typeface="Times New Roman"/>
              <a:cs typeface="Times New Roman"/>
            </a:endParaRPr>
          </a:p>
          <a:p>
            <a:pPr marL="12700" marR="22860">
              <a:lnSpc>
                <a:spcPct val="143200"/>
              </a:lnSpc>
              <a:spcBef>
                <a:spcPts val="195"/>
              </a:spcBef>
              <a:tabLst>
                <a:tab pos="1344295" algn="l"/>
                <a:tab pos="1529715" algn="l"/>
                <a:tab pos="2353310" algn="l"/>
                <a:tab pos="3228340" algn="l"/>
                <a:tab pos="3670300" algn="l"/>
                <a:tab pos="4652010" algn="l"/>
                <a:tab pos="5277485" algn="l"/>
                <a:tab pos="6082030" algn="l"/>
                <a:tab pos="6752590" algn="l"/>
                <a:tab pos="7511415" algn="l"/>
                <a:tab pos="8125459" algn="l"/>
              </a:tabLst>
            </a:pPr>
            <a:r>
              <a:rPr dirty="0" sz="2200">
                <a:latin typeface="Times New Roman"/>
                <a:cs typeface="Times New Roman"/>
              </a:rPr>
              <a:t>10Ma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2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u</a:t>
            </a:r>
            <a:r>
              <a:rPr dirty="0" sz="2200" spc="-40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10">
                <a:latin typeface="Times New Roman"/>
                <a:cs typeface="Times New Roman"/>
              </a:rPr>
              <a:t>h</a:t>
            </a:r>
            <a:r>
              <a:rPr dirty="0" sz="2200" spc="-35">
                <a:latin typeface="Times New Roman"/>
                <a:cs typeface="Times New Roman"/>
              </a:rPr>
              <a:t>Z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eapo</a:t>
            </a:r>
            <a:r>
              <a:rPr dirty="0" sz="2200" spc="-30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25">
                <a:latin typeface="Times New Roman"/>
                <a:cs typeface="Times New Roman"/>
              </a:rPr>
              <a:t>ee</a:t>
            </a:r>
            <a:r>
              <a:rPr dirty="0" sz="2200" spc="25">
                <a:latin typeface="Times New Roman"/>
                <a:cs typeface="Times New Roman"/>
              </a:rPr>
              <a:t>j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25">
                <a:latin typeface="Times New Roman"/>
                <a:cs typeface="Times New Roman"/>
              </a:rPr>
              <a:t>.</a:t>
            </a:r>
            <a:r>
              <a:rPr dirty="0" sz="2200" spc="10">
                <a:latin typeface="Times New Roman"/>
                <a:cs typeface="Times New Roman"/>
              </a:rPr>
              <a:t>K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M.</a:t>
            </a:r>
            <a:r>
              <a:rPr dirty="0" sz="2200" spc="-30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f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25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35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“Anal</a:t>
            </a:r>
            <a:r>
              <a:rPr dirty="0" sz="2200" spc="-30">
                <a:latin typeface="Times New Roman"/>
                <a:cs typeface="Times New Roman"/>
              </a:rPr>
              <a:t>y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3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f  </a:t>
            </a:r>
            <a:r>
              <a:rPr dirty="0" sz="2200" spc="-5">
                <a:latin typeface="Times New Roman"/>
                <a:cs typeface="Times New Roman"/>
              </a:rPr>
              <a:t>Credit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Card	</a:t>
            </a:r>
            <a:r>
              <a:rPr dirty="0" sz="2200" spc="40">
                <a:latin typeface="Times New Roman"/>
                <a:cs typeface="Times New Roman"/>
              </a:rPr>
              <a:t>Fraud	</a:t>
            </a:r>
            <a:r>
              <a:rPr dirty="0" sz="2200" spc="65">
                <a:latin typeface="Times New Roman"/>
                <a:cs typeface="Times New Roman"/>
              </a:rPr>
              <a:t>Detection	</a:t>
            </a:r>
            <a:r>
              <a:rPr dirty="0" sz="2200" spc="60">
                <a:latin typeface="Times New Roman"/>
                <a:cs typeface="Times New Roman"/>
              </a:rPr>
              <a:t>Techniques:	</a:t>
            </a:r>
            <a:r>
              <a:rPr dirty="0" sz="2200" spc="40">
                <a:latin typeface="Times New Roman"/>
                <a:cs typeface="Times New Roman"/>
              </a:rPr>
              <a:t>based	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Certain	</a:t>
            </a:r>
            <a:r>
              <a:rPr dirty="0" sz="2200" spc="45">
                <a:latin typeface="Times New Roman"/>
                <a:cs typeface="Times New Roman"/>
              </a:rPr>
              <a:t>Design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Criteria”,	</a:t>
            </a:r>
            <a:r>
              <a:rPr dirty="0" sz="2200" spc="-10">
                <a:latin typeface="Times New Roman"/>
                <a:cs typeface="Times New Roman"/>
              </a:rPr>
              <a:t>International</a:t>
            </a:r>
            <a:r>
              <a:rPr dirty="0" sz="2200" spc="-5">
                <a:latin typeface="Times New Roman"/>
                <a:cs typeface="Times New Roman"/>
              </a:rPr>
              <a:t> Journal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Computer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Applications</a:t>
            </a:r>
            <a:r>
              <a:rPr dirty="0" sz="2200" spc="-5">
                <a:latin typeface="Times New Roman"/>
                <a:cs typeface="Times New Roman"/>
              </a:rPr>
              <a:t> 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pp. 975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–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8887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Volume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52–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No.3,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2021.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829" y="3051251"/>
            <a:ext cx="2808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CC0"/>
                </a:solidFill>
              </a:rPr>
              <a:t>TH</a:t>
            </a:r>
            <a:r>
              <a:rPr dirty="0">
                <a:solidFill>
                  <a:srgbClr val="006CC0"/>
                </a:solidFill>
              </a:rPr>
              <a:t>A</a:t>
            </a:r>
            <a:r>
              <a:rPr dirty="0" spc="-15">
                <a:solidFill>
                  <a:srgbClr val="006CC0"/>
                </a:solidFill>
              </a:rPr>
              <a:t>N</a:t>
            </a:r>
            <a:r>
              <a:rPr dirty="0">
                <a:solidFill>
                  <a:srgbClr val="006CC0"/>
                </a:solidFill>
              </a:rPr>
              <a:t>K</a:t>
            </a:r>
            <a:r>
              <a:rPr dirty="0" spc="-175">
                <a:solidFill>
                  <a:srgbClr val="006CC0"/>
                </a:solidFill>
              </a:rPr>
              <a:t> </a:t>
            </a:r>
            <a:r>
              <a:rPr dirty="0">
                <a:solidFill>
                  <a:srgbClr val="006CC0"/>
                </a:solidFill>
              </a:rPr>
              <a:t>Y</a:t>
            </a:r>
            <a:r>
              <a:rPr dirty="0" spc="-5">
                <a:solidFill>
                  <a:srgbClr val="006CC0"/>
                </a:solidFill>
              </a:rPr>
              <a:t>O</a:t>
            </a:r>
            <a:r>
              <a:rPr dirty="0">
                <a:solidFill>
                  <a:srgbClr val="006CC0"/>
                </a:solidFill>
              </a:rPr>
              <a:t>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75959"/>
            <a:ext cx="3354070" cy="1073150"/>
            <a:chOff x="0" y="5775959"/>
            <a:chExt cx="3354070" cy="107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795771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75959"/>
              <a:ext cx="3354070" cy="1072515"/>
            </a:xfrm>
            <a:custGeom>
              <a:avLst/>
              <a:gdLst/>
              <a:ahLst/>
              <a:cxnLst/>
              <a:rect l="l" t="t" r="r" b="b"/>
              <a:pathLst>
                <a:path w="3354070" h="1072515">
                  <a:moveTo>
                    <a:pt x="3352165" y="1072514"/>
                  </a:moveTo>
                  <a:lnTo>
                    <a:pt x="3331845" y="1072514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6799"/>
                  </a:lnTo>
                  <a:lnTo>
                    <a:pt x="3352165" y="1072514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03884" y="562355"/>
            <a:ext cx="8019415" cy="287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23594" marR="5080" indent="-366395">
              <a:lnSpc>
                <a:spcPct val="15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823594" algn="l"/>
              </a:tabLst>
            </a:pPr>
            <a:r>
              <a:rPr dirty="0" sz="2400" spc="40">
                <a:latin typeface="Times New Roman"/>
                <a:cs typeface="Times New Roman"/>
              </a:rPr>
              <a:t>Ability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45">
                <a:latin typeface="Times New Roman"/>
                <a:cs typeface="Times New Roman"/>
              </a:rPr>
              <a:t>identify </a:t>
            </a:r>
            <a:r>
              <a:rPr dirty="0" sz="2400" spc="30">
                <a:latin typeface="Times New Roman"/>
                <a:cs typeface="Times New Roman"/>
              </a:rPr>
              <a:t>new </a:t>
            </a:r>
            <a:r>
              <a:rPr dirty="0" sz="2400" spc="40">
                <a:latin typeface="Times New Roman"/>
                <a:cs typeface="Times New Roman"/>
              </a:rPr>
              <a:t>customer behaviour </a:t>
            </a:r>
            <a:r>
              <a:rPr dirty="0" sz="2400" spc="45">
                <a:latin typeface="Times New Roman"/>
                <a:cs typeface="Times New Roman"/>
              </a:rPr>
              <a:t>patterns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adapt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35">
                <a:latin typeface="Times New Roman"/>
                <a:cs typeface="Times New Roman"/>
              </a:rPr>
              <a:t>changes. </a:t>
            </a:r>
            <a:r>
              <a:rPr dirty="0" sz="2400" spc="40">
                <a:latin typeface="Times New Roman"/>
                <a:cs typeface="Times New Roman"/>
              </a:rPr>
              <a:t>Unlike rule-based </a:t>
            </a:r>
            <a:r>
              <a:rPr dirty="0" sz="2400" spc="35">
                <a:latin typeface="Times New Roman"/>
                <a:cs typeface="Times New Roman"/>
              </a:rPr>
              <a:t>systems, </a:t>
            </a:r>
            <a:r>
              <a:rPr dirty="0" sz="2400" spc="40">
                <a:latin typeface="Times New Roman"/>
                <a:cs typeface="Times New Roman"/>
              </a:rPr>
              <a:t>algorithms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are to </a:t>
            </a:r>
            <a:r>
              <a:rPr dirty="0" sz="2400" spc="15">
                <a:latin typeface="Times New Roman"/>
                <a:cs typeface="Times New Roman"/>
              </a:rPr>
              <a:t>be aligned </a:t>
            </a:r>
            <a:r>
              <a:rPr dirty="0" sz="2400" spc="2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20">
                <a:latin typeface="Times New Roman"/>
                <a:cs typeface="Times New Roman"/>
              </a:rPr>
              <a:t>constantly changing environment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financial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conditions.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2800" spc="-5" b="1">
                <a:latin typeface="Times New Roman"/>
                <a:cs typeface="Times New Roman"/>
              </a:rPr>
              <a:t>Purpose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524" y="6583298"/>
            <a:ext cx="1143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49" y="3557270"/>
            <a:ext cx="5865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" indent="-353695">
              <a:lnSpc>
                <a:spcPct val="100000"/>
              </a:lnSpc>
              <a:spcBef>
                <a:spcPts val="100"/>
              </a:spcBef>
              <a:buSzPct val="56250"/>
              <a:buFont typeface="Tahoma"/>
              <a:buChar char="•"/>
              <a:tabLst>
                <a:tab pos="365760" algn="l"/>
                <a:tab pos="366395" algn="l"/>
                <a:tab pos="1350645" algn="l"/>
                <a:tab pos="2778125" algn="l"/>
                <a:tab pos="3655695" algn="l"/>
                <a:tab pos="4500245" algn="l"/>
              </a:tabLst>
            </a:pPr>
            <a:r>
              <a:rPr dirty="0" sz="2400" spc="45">
                <a:latin typeface="Times New Roman"/>
                <a:cs typeface="Times New Roman"/>
              </a:rPr>
              <a:t>Fr</a:t>
            </a:r>
            <a:r>
              <a:rPr dirty="0" sz="2400" spc="40">
                <a:latin typeface="Times New Roman"/>
                <a:cs typeface="Times New Roman"/>
              </a:rPr>
              <a:t>a</a:t>
            </a:r>
            <a:r>
              <a:rPr dirty="0" sz="2400" spc="4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 spc="55">
                <a:latin typeface="Times New Roman"/>
                <a:cs typeface="Times New Roman"/>
              </a:rPr>
              <a:t>d</a:t>
            </a:r>
            <a:r>
              <a:rPr dirty="0" sz="2400" spc="50">
                <a:latin typeface="Times New Roman"/>
                <a:cs typeface="Times New Roman"/>
              </a:rPr>
              <a:t>etecti</a:t>
            </a:r>
            <a:r>
              <a:rPr dirty="0" sz="2400" spc="5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35">
                <a:latin typeface="Times New Roman"/>
                <a:cs typeface="Times New Roman"/>
              </a:rPr>
              <a:t>c</a:t>
            </a:r>
            <a:r>
              <a:rPr dirty="0" sz="2400" spc="40">
                <a:latin typeface="Times New Roman"/>
                <a:cs typeface="Times New Roman"/>
              </a:rPr>
              <a:t>os</a:t>
            </a:r>
            <a:r>
              <a:rPr dirty="0" sz="2400" spc="3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s	</a:t>
            </a:r>
            <a:r>
              <a:rPr dirty="0" sz="2400" spc="30">
                <a:latin typeface="Times New Roman"/>
                <a:cs typeface="Times New Roman"/>
              </a:rPr>
              <a:t>hug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spc="50">
                <a:latin typeface="Times New Roman"/>
                <a:cs typeface="Times New Roman"/>
              </a:rPr>
              <a:t>m</a:t>
            </a:r>
            <a:r>
              <a:rPr dirty="0" sz="2400" spc="55">
                <a:latin typeface="Times New Roman"/>
                <a:cs typeface="Times New Roman"/>
              </a:rPr>
              <a:t>on</a:t>
            </a:r>
            <a:r>
              <a:rPr dirty="0" sz="2400" spc="50">
                <a:latin typeface="Times New Roman"/>
                <a:cs typeface="Times New Roman"/>
              </a:rPr>
              <a:t>e</a:t>
            </a:r>
            <a:r>
              <a:rPr dirty="0" sz="2400" spc="70">
                <a:latin typeface="Times New Roman"/>
                <a:cs typeface="Times New Roman"/>
              </a:rPr>
              <a:t>y</a:t>
            </a: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30">
                <a:latin typeface="Times New Roman"/>
                <a:cs typeface="Times New Roman"/>
              </a:rPr>
              <a:t>os</a:t>
            </a: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944" y="4105909"/>
            <a:ext cx="569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  <a:tab pos="2823210" algn="l"/>
                <a:tab pos="3488054" algn="l"/>
                <a:tab pos="5012690" algn="l"/>
                <a:tab pos="5506720" algn="l"/>
              </a:tabLst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cia</a:t>
            </a:r>
            <a:r>
              <a:rPr dirty="0" sz="2400">
                <a:latin typeface="Times New Roman"/>
                <a:cs typeface="Times New Roman"/>
              </a:rPr>
              <a:t>l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ie</a:t>
            </a:r>
            <a:r>
              <a:rPr dirty="0" sz="2400">
                <a:latin typeface="Times New Roman"/>
                <a:cs typeface="Times New Roman"/>
              </a:rPr>
              <a:t>s	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onsu</a:t>
            </a:r>
            <a:r>
              <a:rPr dirty="0" sz="2400" spc="-10">
                <a:latin typeface="Times New Roman"/>
                <a:cs typeface="Times New Roman"/>
              </a:rPr>
              <a:t>me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s	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	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5248" y="3374390"/>
            <a:ext cx="17665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50000"/>
              </a:lnSpc>
              <a:spcBef>
                <a:spcPts val="100"/>
              </a:spcBef>
              <a:tabLst>
                <a:tab pos="627380" algn="l"/>
                <a:tab pos="804545" algn="l"/>
              </a:tabLst>
            </a:pPr>
            <a:r>
              <a:rPr dirty="0" sz="2400" spc="10">
                <a:latin typeface="Times New Roman"/>
                <a:cs typeface="Times New Roman"/>
              </a:rPr>
              <a:t>to	</a:t>
            </a:r>
            <a:r>
              <a:rPr dirty="0" sz="2400" spc="45">
                <a:latin typeface="Times New Roman"/>
                <a:cs typeface="Times New Roman"/>
              </a:rPr>
              <a:t>different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4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		b</a:t>
            </a:r>
            <a:r>
              <a:rPr dirty="0" sz="2400" spc="-1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452" y="4470146"/>
            <a:ext cx="76314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essential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banks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financial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institutions,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minimize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their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losses.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9443" y="6551168"/>
            <a:ext cx="10541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969" y="483997"/>
            <a:ext cx="797623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72745" marR="5080" indent="-360045">
              <a:lnSpc>
                <a:spcPct val="150000"/>
              </a:lnSpc>
              <a:spcBef>
                <a:spcPts val="100"/>
              </a:spcBef>
              <a:buSzPct val="56250"/>
              <a:buFont typeface="Tahoma"/>
              <a:buChar char="•"/>
              <a:tabLst>
                <a:tab pos="372745" algn="l"/>
              </a:tabLst>
            </a:pPr>
            <a:r>
              <a:rPr dirty="0" sz="2400" spc="-30">
                <a:latin typeface="Times New Roman"/>
                <a:cs typeface="Times New Roman"/>
              </a:rPr>
              <a:t>With </a:t>
            </a:r>
            <a:r>
              <a:rPr dirty="0" sz="2400" spc="-10">
                <a:latin typeface="Times New Roman"/>
                <a:cs typeface="Times New Roman"/>
              </a:rPr>
              <a:t>digital crime </a:t>
            </a:r>
            <a:r>
              <a:rPr dirty="0" sz="2400" spc="-5">
                <a:latin typeface="Times New Roman"/>
                <a:cs typeface="Times New Roman"/>
              </a:rPr>
              <a:t>and online fraud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all </a:t>
            </a:r>
            <a:r>
              <a:rPr dirty="0" sz="2400" spc="-5">
                <a:latin typeface="Times New Roman"/>
                <a:cs typeface="Times New Roman"/>
              </a:rPr>
              <a:t>kinds </a:t>
            </a:r>
            <a:r>
              <a:rPr dirty="0" sz="2400" spc="5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rise, </a:t>
            </a:r>
            <a:r>
              <a:rPr dirty="0" sz="2400" spc="-5">
                <a:latin typeface="Times New Roman"/>
                <a:cs typeface="Times New Roman"/>
              </a:rPr>
              <a:t>its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more important than ever </a:t>
            </a:r>
            <a:r>
              <a:rPr dirty="0" sz="2400" spc="30">
                <a:latin typeface="Times New Roman"/>
                <a:cs typeface="Times New Roman"/>
              </a:rPr>
              <a:t>for organizations </a:t>
            </a:r>
            <a:r>
              <a:rPr dirty="0" sz="2400" spc="20">
                <a:latin typeface="Times New Roman"/>
                <a:cs typeface="Times New Roman"/>
              </a:rPr>
              <a:t>to </a:t>
            </a:r>
            <a:r>
              <a:rPr dirty="0" sz="2400" spc="60">
                <a:latin typeface="Times New Roman"/>
                <a:cs typeface="Times New Roman"/>
              </a:rPr>
              <a:t>take </a:t>
            </a:r>
            <a:r>
              <a:rPr dirty="0" sz="2400" spc="55">
                <a:latin typeface="Times New Roman"/>
                <a:cs typeface="Times New Roman"/>
              </a:rPr>
              <a:t>firm </a:t>
            </a:r>
            <a:r>
              <a:rPr dirty="0" sz="2400" spc="25">
                <a:latin typeface="Times New Roman"/>
                <a:cs typeface="Times New Roman"/>
              </a:rPr>
              <a:t>and 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Times New Roman"/>
                <a:cs typeface="Times New Roman"/>
              </a:rPr>
              <a:t>clea</a:t>
            </a:r>
            <a:r>
              <a:rPr dirty="0" sz="2400">
                <a:latin typeface="Times New Roman"/>
                <a:cs typeface="Times New Roman"/>
              </a:rPr>
              <a:t>r 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Times New Roman"/>
                <a:cs typeface="Times New Roman"/>
              </a:rPr>
              <a:t>s</a:t>
            </a:r>
            <a:r>
              <a:rPr dirty="0" sz="2400" spc="229">
                <a:latin typeface="Times New Roman"/>
                <a:cs typeface="Times New Roman"/>
              </a:rPr>
              <a:t>te</a:t>
            </a:r>
            <a:r>
              <a:rPr dirty="0" sz="2400" spc="23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s 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18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 spc="245">
                <a:latin typeface="Times New Roman"/>
                <a:cs typeface="Times New Roman"/>
              </a:rPr>
              <a:t>pr</a:t>
            </a:r>
            <a:r>
              <a:rPr dirty="0" sz="2400" spc="240">
                <a:latin typeface="Times New Roman"/>
                <a:cs typeface="Times New Roman"/>
              </a:rPr>
              <a:t>e</a:t>
            </a:r>
            <a:r>
              <a:rPr dirty="0" sz="2400" spc="245">
                <a:latin typeface="Times New Roman"/>
                <a:cs typeface="Times New Roman"/>
              </a:rPr>
              <a:t>v</a:t>
            </a:r>
            <a:r>
              <a:rPr dirty="0" sz="2400" spc="240">
                <a:latin typeface="Times New Roman"/>
                <a:cs typeface="Times New Roman"/>
              </a:rPr>
              <a:t>e</a:t>
            </a:r>
            <a:r>
              <a:rPr dirty="0" sz="2400" spc="24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 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245">
                <a:latin typeface="Times New Roman"/>
                <a:cs typeface="Times New Roman"/>
              </a:rPr>
              <a:t>p</a:t>
            </a:r>
            <a:r>
              <a:rPr dirty="0" sz="2400" spc="240">
                <a:latin typeface="Times New Roman"/>
                <a:cs typeface="Times New Roman"/>
              </a:rPr>
              <a:t>a</a:t>
            </a:r>
            <a:r>
              <a:rPr dirty="0" sz="2400" spc="245">
                <a:latin typeface="Times New Roman"/>
                <a:cs typeface="Times New Roman"/>
              </a:rPr>
              <a:t>y</a:t>
            </a:r>
            <a:r>
              <a:rPr dirty="0" sz="2400" spc="240">
                <a:latin typeface="Times New Roman"/>
                <a:cs typeface="Times New Roman"/>
              </a:rPr>
              <a:t>me</a:t>
            </a:r>
            <a:r>
              <a:rPr dirty="0" sz="2400" spc="24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 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229">
                <a:latin typeface="Times New Roman"/>
                <a:cs typeface="Times New Roman"/>
              </a:rPr>
              <a:t>ca</a:t>
            </a:r>
            <a:r>
              <a:rPr dirty="0" sz="2400" spc="23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d 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sz="2400" spc="275">
                <a:latin typeface="Times New Roman"/>
                <a:cs typeface="Times New Roman"/>
              </a:rPr>
              <a:t>r</a:t>
            </a:r>
            <a:r>
              <a:rPr dirty="0" sz="2400" spc="270">
                <a:latin typeface="Times New Roman"/>
                <a:cs typeface="Times New Roman"/>
              </a:rPr>
              <a:t>a</a:t>
            </a:r>
            <a:r>
              <a:rPr dirty="0" sz="2400" spc="27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d 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  </a:t>
            </a:r>
            <a:r>
              <a:rPr dirty="0" sz="2400" spc="90">
                <a:latin typeface="Times New Roman"/>
                <a:cs typeface="Times New Roman"/>
              </a:rPr>
              <a:t>advanced</a:t>
            </a:r>
            <a:r>
              <a:rPr dirty="0" sz="2400" spc="62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technology</a:t>
            </a:r>
            <a:r>
              <a:rPr dirty="0" sz="2400" spc="64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and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strong</a:t>
            </a:r>
            <a:r>
              <a:rPr dirty="0" sz="2400" spc="6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security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measures.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4043" y="6508153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9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4850"/>
            <a:ext cx="3354070" cy="1073150"/>
            <a:chOff x="0" y="5784850"/>
            <a:chExt cx="3354070" cy="107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5804916"/>
              <a:ext cx="3308604" cy="1053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784850"/>
              <a:ext cx="3354070" cy="1073150"/>
            </a:xfrm>
            <a:custGeom>
              <a:avLst/>
              <a:gdLst/>
              <a:ahLst/>
              <a:cxnLst/>
              <a:rect l="l" t="t" r="r" b="b"/>
              <a:pathLst>
                <a:path w="3354070" h="1073150">
                  <a:moveTo>
                    <a:pt x="3352165" y="1073150"/>
                  </a:moveTo>
                  <a:lnTo>
                    <a:pt x="3331845" y="1073150"/>
                  </a:lnTo>
                  <a:lnTo>
                    <a:pt x="0" y="12064"/>
                  </a:lnTo>
                  <a:lnTo>
                    <a:pt x="0" y="5714"/>
                  </a:lnTo>
                  <a:lnTo>
                    <a:pt x="1905" y="0"/>
                  </a:lnTo>
                  <a:lnTo>
                    <a:pt x="3354070" y="1067434"/>
                  </a:lnTo>
                  <a:lnTo>
                    <a:pt x="3352165" y="1073150"/>
                  </a:lnTo>
                  <a:close/>
                </a:path>
              </a:pathLst>
            </a:custGeom>
            <a:solidFill>
              <a:srgbClr val="126C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4541" y="236677"/>
            <a:ext cx="34988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CC0"/>
                </a:solidFill>
              </a:rPr>
              <a:t>Li</a:t>
            </a:r>
            <a:r>
              <a:rPr dirty="0" spc="-25">
                <a:solidFill>
                  <a:srgbClr val="006CC0"/>
                </a:solidFill>
              </a:rPr>
              <a:t>t</a:t>
            </a:r>
            <a:r>
              <a:rPr dirty="0">
                <a:solidFill>
                  <a:srgbClr val="006CC0"/>
                </a:solidFill>
              </a:rPr>
              <a:t>e</a:t>
            </a:r>
            <a:r>
              <a:rPr dirty="0" spc="10">
                <a:solidFill>
                  <a:srgbClr val="006CC0"/>
                </a:solidFill>
              </a:rPr>
              <a:t>r</a:t>
            </a:r>
            <a:r>
              <a:rPr dirty="0" spc="-30">
                <a:solidFill>
                  <a:srgbClr val="006CC0"/>
                </a:solidFill>
              </a:rPr>
              <a:t>a</a:t>
            </a:r>
            <a:r>
              <a:rPr dirty="0">
                <a:solidFill>
                  <a:srgbClr val="006CC0"/>
                </a:solidFill>
              </a:rPr>
              <a:t>t</a:t>
            </a:r>
            <a:r>
              <a:rPr dirty="0" spc="-5">
                <a:solidFill>
                  <a:srgbClr val="006CC0"/>
                </a:solidFill>
              </a:rPr>
              <a:t>u</a:t>
            </a:r>
            <a:r>
              <a:rPr dirty="0" spc="-30">
                <a:solidFill>
                  <a:srgbClr val="006CC0"/>
                </a:solidFill>
              </a:rPr>
              <a:t>r</a:t>
            </a:r>
            <a:r>
              <a:rPr dirty="0">
                <a:solidFill>
                  <a:srgbClr val="006CC0"/>
                </a:solidFill>
              </a:rPr>
              <a:t>e</a:t>
            </a:r>
            <a:r>
              <a:rPr dirty="0" spc="-210">
                <a:solidFill>
                  <a:srgbClr val="006CC0"/>
                </a:solidFill>
              </a:rPr>
              <a:t> </a:t>
            </a:r>
            <a:r>
              <a:rPr dirty="0" spc="-20">
                <a:solidFill>
                  <a:srgbClr val="006CC0"/>
                </a:solidFill>
              </a:rPr>
              <a:t>Su</a:t>
            </a:r>
            <a:r>
              <a:rPr dirty="0">
                <a:solidFill>
                  <a:srgbClr val="006CC0"/>
                </a:solidFill>
              </a:rPr>
              <a:t>r</a:t>
            </a:r>
            <a:r>
              <a:rPr dirty="0" spc="-20">
                <a:solidFill>
                  <a:srgbClr val="006CC0"/>
                </a:solidFill>
              </a:rPr>
              <a:t>v</a:t>
            </a:r>
            <a:r>
              <a:rPr dirty="0" spc="-15">
                <a:solidFill>
                  <a:srgbClr val="006CC0"/>
                </a:solidFill>
              </a:rPr>
              <a:t>e</a:t>
            </a:r>
            <a:r>
              <a:rPr dirty="0">
                <a:solidFill>
                  <a:srgbClr val="006CC0"/>
                </a:solidFill>
              </a:rPr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34043" y="6508153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9</a:t>
            </a:fld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4693" y="977328"/>
          <a:ext cx="8670290" cy="542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2064385"/>
                <a:gridCol w="1781175"/>
                <a:gridCol w="2388235"/>
                <a:gridCol w="1802764"/>
              </a:tblGrid>
              <a:tr h="116141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132080" indent="231775">
                        <a:lnSpc>
                          <a:spcPts val="214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806450" indent="-152400">
                        <a:lnSpc>
                          <a:spcPts val="2140"/>
                        </a:lnSpc>
                        <a:spcBef>
                          <a:spcPts val="4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240029" indent="-180340">
                        <a:lnSpc>
                          <a:spcPts val="2130"/>
                        </a:lnSpc>
                        <a:spcBef>
                          <a:spcPts val="36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LIMITATI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8992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marR="224790">
                        <a:lnSpc>
                          <a:spcPts val="2130"/>
                        </a:lnSpc>
                        <a:spcBef>
                          <a:spcPts val="34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rd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Detection Using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AdaBoost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Vo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”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 marR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Kuldeep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Randhawa, Chu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Kiong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Loo,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eeva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eera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Chee Peng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Lim,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Asoke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K.Nandi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marR="347980">
                        <a:lnSpc>
                          <a:spcPts val="2140"/>
                        </a:lnSpc>
                        <a:spcBef>
                          <a:spcPts val="32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paper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proposes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hybrid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algorithms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AdaBoost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M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ty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AdaBoost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algorithm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quality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dataset.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Noisy data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outliers have to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be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avoided before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adopting an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35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0174" y="827595"/>
          <a:ext cx="8157845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1741170"/>
                <a:gridCol w="1673860"/>
                <a:gridCol w="1960245"/>
                <a:gridCol w="2295525"/>
              </a:tblGrid>
              <a:tr h="83883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CC0"/>
                    </a:solidFill>
                  </a:tcPr>
                </a:tc>
              </a:tr>
              <a:tr h="39827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12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5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2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Machine Learning </a:t>
                      </a:r>
                      <a:r>
                        <a:rPr dirty="0" sz="15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Algorithms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”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682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Vaishnavi Nath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5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a  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500" spc="-5" b="1">
                          <a:latin typeface="Times New Roman"/>
                          <a:cs typeface="Times New Roman"/>
                        </a:rPr>
                        <a:t>Year:2019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3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500" spc="-4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dirty="0" sz="15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5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(low ,medium,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high)based on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transactions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5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atte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rns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9535" marR="45085">
                        <a:lnSpc>
                          <a:spcPts val="1780"/>
                        </a:lnSpc>
                        <a:spcBef>
                          <a:spcPts val="100"/>
                        </a:spcBef>
                      </a:pP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Then different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classifiers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5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applied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on three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groups. A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feedback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mechanism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solve the </a:t>
                      </a:r>
                      <a:r>
                        <a:rPr dirty="0" sz="15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5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5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5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5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5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00" spc="-2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Oversampling the data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much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 better</a:t>
                      </a:r>
                      <a:r>
                        <a:rPr dirty="0" sz="15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latin typeface="Times New Roman"/>
                          <a:cs typeface="Times New Roman"/>
                        </a:rPr>
                        <a:t>results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NA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34043" y="6508153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9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2023-05-19T13:03:24Z</dcterms:created>
  <dcterms:modified xsi:type="dcterms:W3CDTF">2023-05-19T13:03:24Z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2023-05-19T00:00:00Z</vt:filetime>
  </property>
</Properties>
</file>