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709" y="296037"/>
            <a:ext cx="209613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8263" y="1979269"/>
            <a:ext cx="7475473" cy="3263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770" y="321945"/>
            <a:ext cx="6503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BANGALORE</a:t>
            </a:r>
            <a:r>
              <a:rPr dirty="0" sz="2400" spc="20"/>
              <a:t> </a:t>
            </a:r>
            <a:r>
              <a:rPr dirty="0" sz="2400" spc="-5"/>
              <a:t>INSTITUTE</a:t>
            </a:r>
            <a:r>
              <a:rPr dirty="0" sz="2400" spc="15"/>
              <a:t> </a:t>
            </a:r>
            <a:r>
              <a:rPr dirty="0" sz="2400"/>
              <a:t>OF</a:t>
            </a:r>
            <a:r>
              <a:rPr dirty="0" sz="2400" spc="-150"/>
              <a:t> </a:t>
            </a:r>
            <a:r>
              <a:rPr dirty="0" sz="2400" spc="-5"/>
              <a:t>TECHNOLOGY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61815" y="670940"/>
            <a:ext cx="34848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K.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.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oa</a:t>
            </a:r>
            <a:r>
              <a:rPr dirty="0" sz="1400" b="1">
                <a:latin typeface="Times New Roman"/>
                <a:cs typeface="Times New Roman"/>
              </a:rPr>
              <a:t>d,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90" b="1">
                <a:latin typeface="Times New Roman"/>
                <a:cs typeface="Times New Roman"/>
              </a:rPr>
              <a:t>V</a:t>
            </a:r>
            <a:r>
              <a:rPr dirty="0" sz="1400" b="1">
                <a:latin typeface="Times New Roman"/>
                <a:cs typeface="Times New Roman"/>
              </a:rPr>
              <a:t>.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90" b="1">
                <a:latin typeface="Times New Roman"/>
                <a:cs typeface="Times New Roman"/>
              </a:rPr>
              <a:t>V</a:t>
            </a:r>
            <a:r>
              <a:rPr dirty="0" sz="1400" b="1">
                <a:latin typeface="Times New Roman"/>
                <a:cs typeface="Times New Roman"/>
              </a:rPr>
              <a:t>.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</a:t>
            </a:r>
            <a:r>
              <a:rPr dirty="0" sz="1400" b="1">
                <a:latin typeface="Times New Roman"/>
                <a:cs typeface="Times New Roman"/>
              </a:rPr>
              <a:t>ura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Bengal</a:t>
            </a:r>
            <a:r>
              <a:rPr dirty="0" sz="1400" b="1">
                <a:latin typeface="Times New Roman"/>
                <a:cs typeface="Times New Roman"/>
              </a:rPr>
              <a:t>uru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560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725"/>
              </a:spcBef>
            </a:pPr>
            <a:r>
              <a:rPr dirty="0" spc="-20"/>
              <a:t>DEPARTMENT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COMPUTER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105"/>
              <a:t> </a:t>
            </a:r>
            <a:r>
              <a:rPr dirty="0"/>
              <a:t>AND ENGINEERING</a:t>
            </a:r>
          </a:p>
          <a:p>
            <a:pPr algn="ctr" marL="3173730" marR="3146425">
              <a:lnSpc>
                <a:spcPts val="2160"/>
              </a:lnSpc>
              <a:spcBef>
                <a:spcPts val="894"/>
              </a:spcBef>
            </a:pPr>
            <a:r>
              <a:rPr dirty="0"/>
              <a:t>Internship  </a:t>
            </a:r>
            <a:r>
              <a:rPr dirty="0" spc="5"/>
              <a:t>on</a:t>
            </a:r>
          </a:p>
          <a:p>
            <a:pPr algn="ctr" marL="17780">
              <a:lnSpc>
                <a:spcPct val="100000"/>
              </a:lnSpc>
              <a:spcBef>
                <a:spcPts val="1889"/>
              </a:spcBef>
            </a:pPr>
            <a:r>
              <a:rPr dirty="0" spc="-5"/>
              <a:t>“Online</a:t>
            </a:r>
            <a:r>
              <a:rPr dirty="0" spc="-40"/>
              <a:t> </a:t>
            </a:r>
            <a:r>
              <a:rPr dirty="0"/>
              <a:t>General</a:t>
            </a:r>
            <a:r>
              <a:rPr dirty="0" spc="-30"/>
              <a:t> </a:t>
            </a:r>
            <a:r>
              <a:rPr dirty="0" spc="-10"/>
              <a:t>Store</a:t>
            </a:r>
            <a:r>
              <a:rPr dirty="0" spc="-60"/>
              <a:t> </a:t>
            </a:r>
            <a:r>
              <a:rPr dirty="0" spc="-15"/>
              <a:t>Website”</a:t>
            </a:r>
          </a:p>
          <a:p>
            <a:pPr marL="17145"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algn="ctr" marL="3046095" marR="3021330">
              <a:lnSpc>
                <a:spcPts val="2160"/>
              </a:lnSpc>
            </a:pPr>
            <a:r>
              <a:rPr dirty="0" spc="-5"/>
              <a:t>Presented</a:t>
            </a:r>
            <a:r>
              <a:rPr dirty="0" spc="-90"/>
              <a:t> </a:t>
            </a:r>
            <a:r>
              <a:rPr dirty="0"/>
              <a:t>by </a:t>
            </a:r>
            <a:r>
              <a:rPr dirty="0" spc="-484"/>
              <a:t> </a:t>
            </a:r>
            <a:r>
              <a:rPr dirty="0"/>
              <a:t>Akash Jain </a:t>
            </a:r>
            <a:r>
              <a:rPr dirty="0" spc="5"/>
              <a:t> </a:t>
            </a:r>
            <a:r>
              <a:rPr dirty="0" spc="-10"/>
              <a:t>1BI19CS011</a:t>
            </a:r>
          </a:p>
          <a:p>
            <a:pPr algn="ctr" marL="17145">
              <a:lnSpc>
                <a:spcPct val="100000"/>
              </a:lnSpc>
              <a:spcBef>
                <a:spcPts val="1885"/>
              </a:spcBef>
            </a:pPr>
            <a:r>
              <a:rPr dirty="0"/>
              <a:t>Under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Guidance</a:t>
            </a:r>
            <a:r>
              <a:rPr dirty="0" spc="-50"/>
              <a:t> </a:t>
            </a:r>
            <a:r>
              <a:rPr dirty="0"/>
              <a:t>of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9689" y="1001471"/>
            <a:ext cx="930643" cy="96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0997" y="5430723"/>
            <a:ext cx="1910714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0" b="1">
                <a:latin typeface="Times New Roman"/>
                <a:cs typeface="Times New Roman"/>
              </a:rPr>
              <a:t>Dr.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Maya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B.S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 sz="1600" spc="-5" b="1">
                <a:latin typeface="Times New Roman"/>
                <a:cs typeface="Times New Roman"/>
              </a:rPr>
              <a:t>Assistant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Professor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Department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CS&amp;E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35" b="1">
                <a:latin typeface="Times New Roman"/>
                <a:cs typeface="Times New Roman"/>
              </a:rPr>
              <a:t>BIT,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Bengaluru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2697" y="5430723"/>
            <a:ext cx="2496185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V</a:t>
            </a:r>
            <a:r>
              <a:rPr dirty="0" sz="2000" b="1">
                <a:latin typeface="Times New Roman"/>
                <a:cs typeface="Times New Roman"/>
              </a:rPr>
              <a:t>ishnuvard</a:t>
            </a:r>
            <a:r>
              <a:rPr dirty="0" sz="2000" spc="5" b="1">
                <a:latin typeface="Times New Roman"/>
                <a:cs typeface="Times New Roman"/>
              </a:rPr>
              <a:t>h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 spc="-40" b="1">
                <a:latin typeface="Times New Roman"/>
                <a:cs typeface="Times New Roman"/>
              </a:rPr>
              <a:t>Team </a:t>
            </a:r>
            <a:r>
              <a:rPr dirty="0" sz="1600" spc="-5" b="1">
                <a:latin typeface="Times New Roman"/>
                <a:cs typeface="Times New Roman"/>
              </a:rPr>
              <a:t>Lead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Exposys Data Labs Pvt. Ltd.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Bangalore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514045"/>
            <a:ext cx="110109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pc="-10">
                <a:uFill>
                  <a:solidFill>
                    <a:srgbClr val="000000"/>
                  </a:solidFill>
                </a:uFill>
              </a:rPr>
              <a:t>B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ts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pc="-10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6746" y="1271778"/>
            <a:ext cx="9668510" cy="490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Bootstrap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HTML, CSS and JS library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focuses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simplifying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development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informative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pages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(as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opposed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applications).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primary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purpose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adding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to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apply Bootstrap's </a:t>
            </a:r>
            <a:r>
              <a:rPr dirty="0" sz="1800">
                <a:latin typeface="Times New Roman"/>
                <a:cs typeface="Times New Roman"/>
              </a:rPr>
              <a:t>choices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color, </a:t>
            </a:r>
            <a:r>
              <a:rPr dirty="0" sz="1800" spc="-5">
                <a:latin typeface="Times New Roman"/>
                <a:cs typeface="Times New Roman"/>
              </a:rPr>
              <a:t>size, </a:t>
            </a:r>
            <a:r>
              <a:rPr dirty="0" sz="1800">
                <a:latin typeface="Times New Roman"/>
                <a:cs typeface="Times New Roman"/>
              </a:rPr>
              <a:t>font </a:t>
            </a:r>
            <a:r>
              <a:rPr dirty="0" sz="1800" spc="-5">
                <a:latin typeface="Times New Roman"/>
                <a:cs typeface="Times New Roman"/>
              </a:rPr>
              <a:t>and layout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>
                <a:latin typeface="Times New Roman"/>
                <a:cs typeface="Times New Roman"/>
              </a:rPr>
              <a:t>project. </a:t>
            </a:r>
            <a:r>
              <a:rPr dirty="0" sz="1800" spc="-5">
                <a:latin typeface="Times New Roman"/>
                <a:cs typeface="Times New Roman"/>
              </a:rPr>
              <a:t>Bootstrap </a:t>
            </a:r>
            <a:r>
              <a:rPr dirty="0" sz="1800">
                <a:latin typeface="Times New Roman"/>
                <a:cs typeface="Times New Roman"/>
              </a:rPr>
              <a:t>provides </a:t>
            </a:r>
            <a:r>
              <a:rPr dirty="0" sz="1800" spc="-5">
                <a:latin typeface="Times New Roman"/>
                <a:cs typeface="Times New Roman"/>
              </a:rPr>
              <a:t>basic style </a:t>
            </a:r>
            <a:r>
              <a:rPr dirty="0" sz="1800">
                <a:latin typeface="Times New Roman"/>
                <a:cs typeface="Times New Roman"/>
              </a:rPr>
              <a:t> definitions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1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MySQL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 b="1">
                <a:latin typeface="Times New Roman"/>
                <a:cs typeface="Times New Roman"/>
              </a:rPr>
              <a:t>MySQL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open-source relational database management system (RDBMS). </a:t>
            </a:r>
            <a:r>
              <a:rPr dirty="0" sz="1800">
                <a:latin typeface="Times New Roman"/>
                <a:cs typeface="Times New Roman"/>
              </a:rPr>
              <a:t>In addition to </a:t>
            </a:r>
            <a:r>
              <a:rPr dirty="0" sz="1800" spc="-5">
                <a:latin typeface="Times New Roman"/>
                <a:cs typeface="Times New Roman"/>
              </a:rPr>
              <a:t>relational </a:t>
            </a:r>
            <a:r>
              <a:rPr dirty="0" sz="1800">
                <a:latin typeface="Times New Roman"/>
                <a:cs typeface="Times New Roman"/>
              </a:rPr>
              <a:t> databases and </a:t>
            </a:r>
            <a:r>
              <a:rPr dirty="0" sz="1800" spc="-10">
                <a:latin typeface="Times New Roman"/>
                <a:cs typeface="Times New Roman"/>
              </a:rPr>
              <a:t>SQL,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RDBMS </a:t>
            </a:r>
            <a:r>
              <a:rPr dirty="0" sz="1800">
                <a:latin typeface="Times New Roman"/>
                <a:cs typeface="Times New Roman"/>
              </a:rPr>
              <a:t>like </a:t>
            </a:r>
            <a:r>
              <a:rPr dirty="0" sz="1800" spc="-5">
                <a:latin typeface="Times New Roman"/>
                <a:cs typeface="Times New Roman"/>
              </a:rPr>
              <a:t>MySQL works </a:t>
            </a:r>
            <a:r>
              <a:rPr dirty="0" sz="1800">
                <a:latin typeface="Times New Roman"/>
                <a:cs typeface="Times New Roman"/>
              </a:rPr>
              <a:t>with an </a:t>
            </a:r>
            <a:r>
              <a:rPr dirty="0" sz="1800" spc="-5">
                <a:latin typeface="Times New Roman"/>
                <a:cs typeface="Times New Roman"/>
              </a:rPr>
              <a:t>operating system </a:t>
            </a:r>
            <a:r>
              <a:rPr dirty="0" sz="1800">
                <a:latin typeface="Times New Roman"/>
                <a:cs typeface="Times New Roman"/>
              </a:rPr>
              <a:t>to implement a </a:t>
            </a:r>
            <a:r>
              <a:rPr dirty="0" sz="1800" spc="-5">
                <a:latin typeface="Times New Roman"/>
                <a:cs typeface="Times New Roman"/>
              </a:rPr>
              <a:t>relational </a:t>
            </a:r>
            <a:r>
              <a:rPr dirty="0" sz="1800">
                <a:latin typeface="Times New Roman"/>
                <a:cs typeface="Times New Roman"/>
              </a:rPr>
              <a:t> database in a </a:t>
            </a:r>
            <a:r>
              <a:rPr dirty="0" sz="1800" spc="-5">
                <a:latin typeface="Times New Roman"/>
                <a:cs typeface="Times New Roman"/>
              </a:rPr>
              <a:t>computer's </a:t>
            </a:r>
            <a:r>
              <a:rPr dirty="0" sz="1800">
                <a:latin typeface="Times New Roman"/>
                <a:cs typeface="Times New Roman"/>
              </a:rPr>
              <a:t>storage system, </a:t>
            </a:r>
            <a:r>
              <a:rPr dirty="0" sz="1800" spc="-5">
                <a:latin typeface="Times New Roman"/>
                <a:cs typeface="Times New Roman"/>
              </a:rPr>
              <a:t>manages users, </a:t>
            </a:r>
            <a:r>
              <a:rPr dirty="0" sz="1800">
                <a:latin typeface="Times New Roman"/>
                <a:cs typeface="Times New Roman"/>
              </a:rPr>
              <a:t>allows for network </a:t>
            </a:r>
            <a:r>
              <a:rPr dirty="0" sz="1800" spc="-5">
                <a:latin typeface="Times New Roman"/>
                <a:cs typeface="Times New Roman"/>
              </a:rPr>
              <a:t>access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facilitates testing </a:t>
            </a:r>
            <a:r>
              <a:rPr dirty="0" sz="1800">
                <a:latin typeface="Times New Roman"/>
                <a:cs typeface="Times New Roman"/>
              </a:rPr>
              <a:t> database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integrity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backups.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176" y="484047"/>
            <a:ext cx="389966" cy="389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7869" y="2931439"/>
            <a:ext cx="560298" cy="560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855" y="732789"/>
            <a:ext cx="23545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Python(Flask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27855" y="789796"/>
            <a:ext cx="135890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b="1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855" y="1869312"/>
            <a:ext cx="977582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Flask</a:t>
            </a:r>
            <a:r>
              <a:rPr dirty="0" sz="1800" spc="13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micro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web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written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Python.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classified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microframework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because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does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require particular </a:t>
            </a:r>
            <a:r>
              <a:rPr dirty="0" sz="1800">
                <a:latin typeface="Times New Roman"/>
                <a:cs typeface="Times New Roman"/>
              </a:rPr>
              <a:t>tools or </a:t>
            </a:r>
            <a:r>
              <a:rPr dirty="0" sz="1800" spc="-5">
                <a:latin typeface="Times New Roman"/>
                <a:cs typeface="Times New Roman"/>
              </a:rPr>
              <a:t>libraries. </a:t>
            </a:r>
            <a:r>
              <a:rPr dirty="0" sz="1800" spc="-1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no database </a:t>
            </a:r>
            <a:r>
              <a:rPr dirty="0" sz="1800" spc="-5">
                <a:latin typeface="Times New Roman"/>
                <a:cs typeface="Times New Roman"/>
              </a:rPr>
              <a:t>abstraction </a:t>
            </a:r>
            <a:r>
              <a:rPr dirty="0" sz="1800" spc="-15">
                <a:latin typeface="Times New Roman"/>
                <a:cs typeface="Times New Roman"/>
              </a:rPr>
              <a:t>layer, </a:t>
            </a:r>
            <a:r>
              <a:rPr dirty="0" sz="1800">
                <a:latin typeface="Times New Roman"/>
                <a:cs typeface="Times New Roman"/>
              </a:rPr>
              <a:t>form </a:t>
            </a:r>
            <a:r>
              <a:rPr dirty="0" sz="1800" spc="-5">
                <a:latin typeface="Times New Roman"/>
                <a:cs typeface="Times New Roman"/>
              </a:rPr>
              <a:t>validation,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any other </a:t>
            </a:r>
            <a:r>
              <a:rPr dirty="0" sz="1800">
                <a:latin typeface="Times New Roman"/>
                <a:cs typeface="Times New Roman"/>
              </a:rPr>
              <a:t> components </a:t>
            </a:r>
            <a:r>
              <a:rPr dirty="0" sz="1800" spc="-5">
                <a:latin typeface="Times New Roman"/>
                <a:cs typeface="Times New Roman"/>
              </a:rPr>
              <a:t>where pre-existing third-party libraries provide common </a:t>
            </a:r>
            <a:r>
              <a:rPr dirty="0" sz="1800">
                <a:latin typeface="Times New Roman"/>
                <a:cs typeface="Times New Roman"/>
              </a:rPr>
              <a:t>functions. </a:t>
            </a:r>
            <a:r>
              <a:rPr dirty="0" sz="1800" spc="-15">
                <a:latin typeface="Times New Roman"/>
                <a:cs typeface="Times New Roman"/>
              </a:rPr>
              <a:t>However, </a:t>
            </a:r>
            <a:r>
              <a:rPr dirty="0" sz="1800" spc="-5">
                <a:latin typeface="Times New Roman"/>
                <a:cs typeface="Times New Roman"/>
              </a:rPr>
              <a:t>Flask </a:t>
            </a:r>
            <a:r>
              <a:rPr dirty="0" sz="1800">
                <a:latin typeface="Times New Roman"/>
                <a:cs typeface="Times New Roman"/>
              </a:rPr>
              <a:t>supports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extensions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 application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if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were implemented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Flask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itself.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533" y="786593"/>
            <a:ext cx="454380" cy="3722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1017523"/>
            <a:ext cx="34950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02588" y="2403475"/>
            <a:ext cx="5740400" cy="278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287020" algn="l"/>
              </a:tabLst>
            </a:pPr>
            <a:r>
              <a:rPr dirty="0" sz="2000" b="1">
                <a:latin typeface="Times New Roman"/>
                <a:cs typeface="Times New Roman"/>
              </a:rPr>
              <a:t>Homepage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arenR"/>
            </a:pPr>
            <a:endParaRPr sz="2750">
              <a:latin typeface="Times New Roman"/>
              <a:cs typeface="Times New Roman"/>
            </a:endParaRPr>
          </a:p>
          <a:p>
            <a:pPr algn="just" lvl="1" marL="756285" marR="5715" indent="-287020">
              <a:lnSpc>
                <a:spcPts val="2160"/>
              </a:lnSpc>
              <a:buFont typeface="Arial MT"/>
              <a:buChar char="•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created the frontend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Navigation Bar </a:t>
            </a:r>
            <a:r>
              <a:rPr dirty="0" sz="2000" spc="-1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5">
                <a:latin typeface="Times New Roman"/>
                <a:cs typeface="Times New Roman"/>
              </a:rPr>
              <a:t>user </a:t>
            </a:r>
            <a:r>
              <a:rPr dirty="0" sz="2000" spc="-10">
                <a:latin typeface="Times New Roman"/>
                <a:cs typeface="Times New Roman"/>
              </a:rPr>
              <a:t>click </a:t>
            </a:r>
            <a:r>
              <a:rPr dirty="0" sz="2000">
                <a:latin typeface="Times New Roman"/>
                <a:cs typeface="Times New Roman"/>
              </a:rPr>
              <a:t>any of </a:t>
            </a:r>
            <a:r>
              <a:rPr dirty="0" sz="2000" spc="-5">
                <a:latin typeface="Times New Roman"/>
                <a:cs typeface="Times New Roman"/>
              </a:rPr>
              <a:t>the options, the user is </a:t>
            </a:r>
            <a:r>
              <a:rPr dirty="0" sz="2000">
                <a:latin typeface="Times New Roman"/>
                <a:cs typeface="Times New Roman"/>
              </a:rPr>
              <a:t> routed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section.</a:t>
            </a:r>
            <a:endParaRPr sz="20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used Bootstrap </a:t>
            </a:r>
            <a:r>
              <a:rPr dirty="0" sz="2000" spc="-10">
                <a:latin typeface="Times New Roman"/>
                <a:cs typeface="Times New Roman"/>
              </a:rPr>
              <a:t>card template </a:t>
            </a:r>
            <a:r>
              <a:rPr dirty="0" sz="2000" spc="-5">
                <a:latin typeface="Times New Roman"/>
                <a:cs typeface="Times New Roman"/>
              </a:rPr>
              <a:t>to create Features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sections</a:t>
            </a:r>
            <a:endParaRPr sz="2000">
              <a:latin typeface="Times New Roman"/>
              <a:cs typeface="Times New Roman"/>
            </a:endParaRPr>
          </a:p>
          <a:p>
            <a:pPr algn="just" lvl="1" marL="756285" marR="6350" indent="-28702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>
                <a:latin typeface="Times New Roman"/>
                <a:cs typeface="Times New Roman"/>
              </a:rPr>
              <a:t>basic </a:t>
            </a:r>
            <a:r>
              <a:rPr dirty="0" sz="2000" spc="-5">
                <a:latin typeface="Times New Roman"/>
                <a:cs typeface="Times New Roman"/>
              </a:rPr>
              <a:t>javascript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 more responsive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Cart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Login/Logout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0770" y="1272743"/>
            <a:ext cx="5067554" cy="6726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6931" y="2453513"/>
            <a:ext cx="4170299" cy="29824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43341" y="1989581"/>
            <a:ext cx="1798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Fig.1.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Navigation Bar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9286" y="5463946"/>
            <a:ext cx="2216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Fig.2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HTML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Snippet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519" y="525271"/>
            <a:ext cx="2238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/>
              <a:t>2)</a:t>
            </a:r>
            <a:r>
              <a:rPr dirty="0" sz="1800" spc="-65"/>
              <a:t> </a:t>
            </a:r>
            <a:r>
              <a:rPr dirty="0" spc="-5"/>
              <a:t>Products</a:t>
            </a:r>
            <a:r>
              <a:rPr dirty="0" spc="-40"/>
              <a:t> </a:t>
            </a:r>
            <a:r>
              <a:rPr dirty="0"/>
              <a:t>section</a:t>
            </a:r>
            <a:r>
              <a:rPr dirty="0" spc="-50"/>
              <a:t> </a:t>
            </a:r>
            <a:r>
              <a:rPr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0519" y="1269238"/>
            <a:ext cx="10527030" cy="385317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155700" marR="6985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1800" spc="-5">
                <a:latin typeface="Times New Roman"/>
                <a:cs typeface="Times New Roman"/>
              </a:rPr>
              <a:t>Browse </a:t>
            </a:r>
            <a:r>
              <a:rPr dirty="0" sz="1800">
                <a:latin typeface="Times New Roman"/>
                <a:cs typeface="Times New Roman"/>
              </a:rPr>
              <a:t>products –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see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products. GET </a:t>
            </a:r>
            <a:r>
              <a:rPr dirty="0" sz="1800" spc="-5">
                <a:latin typeface="Times New Roman"/>
                <a:cs typeface="Times New Roman"/>
              </a:rPr>
              <a:t>request is </a:t>
            </a:r>
            <a:r>
              <a:rPr dirty="0" sz="1800">
                <a:latin typeface="Times New Roman"/>
                <a:cs typeface="Times New Roman"/>
              </a:rPr>
              <a:t>done </a:t>
            </a:r>
            <a:r>
              <a:rPr dirty="0" sz="1800" spc="-5">
                <a:latin typeface="Times New Roman"/>
                <a:cs typeface="Times New Roman"/>
              </a:rPr>
              <a:t>from </a:t>
            </a:r>
            <a:r>
              <a:rPr dirty="0" sz="1800">
                <a:latin typeface="Times New Roman"/>
                <a:cs typeface="Times New Roman"/>
              </a:rPr>
              <a:t>backend to </a:t>
            </a:r>
            <a:r>
              <a:rPr dirty="0" sz="1800" spc="-5">
                <a:latin typeface="Times New Roman"/>
                <a:cs typeface="Times New Roman"/>
              </a:rPr>
              <a:t>add </a:t>
            </a:r>
            <a:r>
              <a:rPr dirty="0" sz="1800">
                <a:latin typeface="Times New Roman"/>
                <a:cs typeface="Times New Roman"/>
              </a:rPr>
              <a:t> products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cart.</a:t>
            </a:r>
            <a:endParaRPr sz="1800">
              <a:latin typeface="Times New Roman"/>
              <a:cs typeface="Times New Roman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view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cost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frontend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side.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buSzPct val="90000"/>
              <a:buAutoNum type="arabicParenR" startAt="3"/>
              <a:tabLst>
                <a:tab pos="259715" algn="l"/>
              </a:tabLst>
            </a:pPr>
            <a:r>
              <a:rPr dirty="0" sz="2000" b="1">
                <a:latin typeface="Times New Roman"/>
                <a:cs typeface="Times New Roman"/>
              </a:rPr>
              <a:t>Backend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arenR" startAt="3"/>
            </a:pPr>
            <a:endParaRPr sz="2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admin 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SQL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the database.</a:t>
            </a:r>
            <a:endParaRPr sz="2000">
              <a:latin typeface="Times New Roman"/>
              <a:cs typeface="Times New Roman"/>
            </a:endParaRPr>
          </a:p>
          <a:p>
            <a:pPr algn="just" lvl="1" marL="1178560" marR="6350" indent="-269875">
              <a:lnSpc>
                <a:spcPct val="90000"/>
              </a:lnSpc>
              <a:spcBef>
                <a:spcPts val="509"/>
              </a:spcBef>
              <a:buFont typeface="Arial MT"/>
              <a:buChar char="•"/>
              <a:tabLst>
                <a:tab pos="1179195" algn="l"/>
              </a:tabLst>
            </a:pPr>
            <a:r>
              <a:rPr dirty="0" sz="1800" spc="-5">
                <a:latin typeface="Times New Roman"/>
                <a:cs typeface="Times New Roman"/>
              </a:rPr>
              <a:t>Admin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update </a:t>
            </a:r>
            <a:r>
              <a:rPr dirty="0" sz="1800">
                <a:latin typeface="Times New Roman"/>
                <a:cs typeface="Times New Roman"/>
              </a:rPr>
              <a:t>a product : </a:t>
            </a: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updating </a:t>
            </a:r>
            <a:r>
              <a:rPr dirty="0" sz="1800" spc="-5">
                <a:latin typeface="Times New Roman"/>
                <a:cs typeface="Times New Roman"/>
              </a:rPr>
              <a:t>the product is first retrieved </a:t>
            </a:r>
            <a:r>
              <a:rPr dirty="0" sz="1800">
                <a:latin typeface="Times New Roman"/>
                <a:cs typeface="Times New Roman"/>
              </a:rPr>
              <a:t>from the </a:t>
            </a:r>
            <a:r>
              <a:rPr dirty="0" sz="1800" spc="-5">
                <a:latin typeface="Times New Roman"/>
                <a:cs typeface="Times New Roman"/>
              </a:rPr>
              <a:t>database using </a:t>
            </a:r>
            <a:r>
              <a:rPr dirty="0" sz="1800">
                <a:latin typeface="Times New Roman"/>
                <a:cs typeface="Times New Roman"/>
              </a:rPr>
              <a:t> product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displayed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admin.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Once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done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update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backend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PUT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request.</a:t>
            </a:r>
            <a:endParaRPr sz="1800">
              <a:latin typeface="Times New Roman"/>
              <a:cs typeface="Times New Roman"/>
            </a:endParaRPr>
          </a:p>
          <a:p>
            <a:pPr algn="just" lvl="1" marL="1178560" marR="5080" indent="-269875">
              <a:lnSpc>
                <a:spcPts val="1939"/>
              </a:lnSpc>
              <a:spcBef>
                <a:spcPts val="525"/>
              </a:spcBef>
              <a:buFont typeface="Arial MT"/>
              <a:buChar char="•"/>
              <a:tabLst>
                <a:tab pos="1179195" algn="l"/>
              </a:tabLst>
            </a:pPr>
            <a:r>
              <a:rPr dirty="0" sz="1800" spc="-5">
                <a:latin typeface="Times New Roman"/>
                <a:cs typeface="Times New Roman"/>
              </a:rPr>
              <a:t>Admin</a:t>
            </a:r>
            <a:r>
              <a:rPr dirty="0" sz="1800">
                <a:latin typeface="Times New Roman"/>
                <a:cs typeface="Times New Roman"/>
              </a:rPr>
              <a:t> can </a:t>
            </a:r>
            <a:r>
              <a:rPr dirty="0" sz="1800" spc="-5">
                <a:latin typeface="Times New Roman"/>
                <a:cs typeface="Times New Roman"/>
              </a:rPr>
              <a:t>delete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product 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Times New Roman"/>
                <a:cs typeface="Times New Roman"/>
              </a:rPr>
              <a:t>Admin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 delete a product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clicking on </a:t>
            </a:r>
            <a:r>
              <a:rPr dirty="0" sz="1800" spc="-5">
                <a:latin typeface="Times New Roman"/>
                <a:cs typeface="Times New Roman"/>
              </a:rPr>
              <a:t>delete </a:t>
            </a:r>
            <a:r>
              <a:rPr dirty="0" sz="1800">
                <a:latin typeface="Times New Roman"/>
                <a:cs typeface="Times New Roman"/>
              </a:rPr>
              <a:t>button which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 send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DELETE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backend.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4)</a:t>
            </a:r>
            <a:r>
              <a:rPr dirty="0" spc="-50"/>
              <a:t> </a:t>
            </a:r>
            <a:r>
              <a:rPr dirty="0" spc="-5"/>
              <a:t>Features</a:t>
            </a:r>
            <a:r>
              <a:rPr dirty="0" spc="-45"/>
              <a:t> </a:t>
            </a:r>
            <a:r>
              <a:rPr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9135" y="603885"/>
            <a:ext cx="9260205" cy="274828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just" marL="299085" indent="-28702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Information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items(Delivery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 Payment)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details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items available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website</a:t>
            </a:r>
            <a:endParaRPr sz="18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Users </a:t>
            </a:r>
            <a:r>
              <a:rPr dirty="0" sz="1800">
                <a:latin typeface="Times New Roman"/>
                <a:cs typeface="Times New Roman"/>
              </a:rPr>
              <a:t>can go </a:t>
            </a:r>
            <a:r>
              <a:rPr dirty="0" sz="1800" spc="-5">
                <a:latin typeface="Times New Roman"/>
                <a:cs typeface="Times New Roman"/>
              </a:rPr>
              <a:t>through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delivery policy </a:t>
            </a:r>
            <a:r>
              <a:rPr dirty="0" sz="1800">
                <a:latin typeface="Times New Roman"/>
                <a:cs typeface="Times New Roman"/>
              </a:rPr>
              <a:t>and can avail </a:t>
            </a:r>
            <a:r>
              <a:rPr dirty="0" sz="1800" spc="-5">
                <a:latin typeface="Times New Roman"/>
                <a:cs typeface="Times New Roman"/>
              </a:rPr>
              <a:t>option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their </a:t>
            </a:r>
            <a:r>
              <a:rPr dirty="0" sz="1800" spc="-5">
                <a:latin typeface="Times New Roman"/>
                <a:cs typeface="Times New Roman"/>
              </a:rPr>
              <a:t>choice. </a:t>
            </a:r>
            <a:r>
              <a:rPr dirty="0" sz="1800" spc="-1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on order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processing,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option is </a:t>
            </a:r>
            <a:r>
              <a:rPr dirty="0" sz="1800">
                <a:latin typeface="Times New Roman"/>
                <a:cs typeface="Times New Roman"/>
              </a:rPr>
              <a:t>stored </a:t>
            </a:r>
            <a:r>
              <a:rPr dirty="0" sz="1800" spc="-1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database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link of the </a:t>
            </a:r>
            <a:r>
              <a:rPr dirty="0" sz="1800" spc="-10">
                <a:latin typeface="Times New Roman"/>
                <a:cs typeface="Times New Roman"/>
              </a:rPr>
              <a:t>same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send to </a:t>
            </a:r>
            <a:r>
              <a:rPr dirty="0" sz="1800" spc="-5">
                <a:latin typeface="Times New Roman"/>
                <a:cs typeface="Times New Roman"/>
              </a:rPr>
              <a:t>the backend </a:t>
            </a:r>
            <a:r>
              <a:rPr dirty="0" sz="1800">
                <a:latin typeface="Times New Roman"/>
                <a:cs typeface="Times New Roman"/>
              </a:rPr>
              <a:t> 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request.</a:t>
            </a:r>
            <a:endParaRPr sz="1800">
              <a:latin typeface="Times New Roman"/>
              <a:cs typeface="Times New Roman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can also </a:t>
            </a:r>
            <a:r>
              <a:rPr dirty="0" sz="1800" spc="-5">
                <a:latin typeface="Times New Roman"/>
                <a:cs typeface="Times New Roman"/>
              </a:rPr>
              <a:t>learn </a:t>
            </a:r>
            <a:r>
              <a:rPr dirty="0" sz="1800">
                <a:latin typeface="Times New Roman"/>
                <a:cs typeface="Times New Roman"/>
              </a:rPr>
              <a:t>about </a:t>
            </a:r>
            <a:r>
              <a:rPr dirty="0" sz="1800" spc="-10">
                <a:latin typeface="Times New Roman"/>
                <a:cs typeface="Times New Roman"/>
              </a:rPr>
              <a:t>different </a:t>
            </a:r>
            <a:r>
              <a:rPr dirty="0" sz="1800" spc="-5">
                <a:latin typeface="Times New Roman"/>
                <a:cs typeface="Times New Roman"/>
              </a:rPr>
              <a:t>payment policy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related discount offers(if </a:t>
            </a:r>
            <a:r>
              <a:rPr dirty="0" sz="1800">
                <a:latin typeface="Times New Roman"/>
                <a:cs typeface="Times New Roman"/>
              </a:rPr>
              <a:t>any) Once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add </a:t>
            </a:r>
            <a:r>
              <a:rPr dirty="0" sz="1800" spc="-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item into </a:t>
            </a:r>
            <a:r>
              <a:rPr dirty="0" sz="1800" spc="-5">
                <a:latin typeface="Times New Roman"/>
                <a:cs typeface="Times New Roman"/>
              </a:rPr>
              <a:t>the cart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status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order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 spc="-10">
                <a:latin typeface="Times New Roman"/>
                <a:cs typeface="Times New Roman"/>
              </a:rPr>
              <a:t>be </a:t>
            </a:r>
            <a:r>
              <a:rPr dirty="0" sz="1800" spc="-5" b="1">
                <a:latin typeface="Times New Roman"/>
                <a:cs typeface="Times New Roman"/>
              </a:rPr>
              <a:t>pending </a:t>
            </a:r>
            <a:r>
              <a:rPr dirty="0" sz="1800">
                <a:latin typeface="Times New Roman"/>
                <a:cs typeface="Times New Roman"/>
              </a:rPr>
              <a:t>in the database.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Once the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clear </a:t>
            </a:r>
            <a:r>
              <a:rPr dirty="0" sz="1800" spc="-5">
                <a:latin typeface="Times New Roman"/>
                <a:cs typeface="Times New Roman"/>
              </a:rPr>
              <a:t>the payment, </a:t>
            </a:r>
            <a:r>
              <a:rPr dirty="0" sz="1800">
                <a:latin typeface="Times New Roman"/>
                <a:cs typeface="Times New Roman"/>
              </a:rPr>
              <a:t>the status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10" b="1">
                <a:latin typeface="Times New Roman"/>
                <a:cs typeface="Times New Roman"/>
              </a:rPr>
              <a:t>approved</a:t>
            </a:r>
            <a:r>
              <a:rPr dirty="0" sz="1800" spc="-1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shown </a:t>
            </a:r>
            <a:r>
              <a:rPr dirty="0" sz="1800">
                <a:latin typeface="Times New Roman"/>
                <a:cs typeface="Times New Roman"/>
              </a:rPr>
              <a:t>in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frontend.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920" y="3413378"/>
            <a:ext cx="7659497" cy="25302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2728" y="6036970"/>
            <a:ext cx="1816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Fig.3 Features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2620"/>
            <a:ext cx="23596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5)</a:t>
            </a:r>
            <a:r>
              <a:rPr dirty="0" sz="1800" spc="-25"/>
              <a:t> </a:t>
            </a:r>
            <a:r>
              <a:rPr dirty="0" sz="1800"/>
              <a:t>Other</a:t>
            </a:r>
            <a:r>
              <a:rPr dirty="0" sz="1800" spc="-35"/>
              <a:t> </a:t>
            </a:r>
            <a:r>
              <a:rPr dirty="0" sz="1800" spc="-5"/>
              <a:t>Functionalities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173" y="1434464"/>
            <a:ext cx="2129536" cy="24293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467" y="1326845"/>
            <a:ext cx="10558145" cy="287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4940" indent="-180975">
              <a:lnSpc>
                <a:spcPts val="2050"/>
              </a:lnSpc>
              <a:spcBef>
                <a:spcPts val="100"/>
              </a:spcBef>
              <a:buFont typeface="Arial MT"/>
              <a:buChar char="•"/>
              <a:tabLst>
                <a:tab pos="2695575" algn="l"/>
                <a:tab pos="711454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login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User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credentials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captured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	</a:t>
            </a:r>
            <a:r>
              <a:rPr dirty="0" sz="1800" spc="-10">
                <a:latin typeface="Times New Roman"/>
                <a:cs typeface="Times New Roman"/>
              </a:rPr>
              <a:t>POST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send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backend</a:t>
            </a:r>
            <a:endParaRPr sz="1800">
              <a:latin typeface="Times New Roman"/>
              <a:cs typeface="Times New Roman"/>
            </a:endParaRPr>
          </a:p>
          <a:p>
            <a:pPr marL="2694940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verify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credentials.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algn="just" marL="2694940" marR="5080" indent="-180340">
              <a:lnSpc>
                <a:spcPts val="1939"/>
              </a:lnSpc>
              <a:buFont typeface="Arial MT"/>
              <a:buChar char="•"/>
              <a:tabLst>
                <a:tab pos="2695575" algn="l"/>
              </a:tabLst>
            </a:pP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Cart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view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backend </a:t>
            </a:r>
            <a:r>
              <a:rPr dirty="0" sz="1800">
                <a:latin typeface="Times New Roman"/>
                <a:cs typeface="Times New Roman"/>
              </a:rPr>
              <a:t>and when the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click on the </a:t>
            </a:r>
            <a:r>
              <a:rPr dirty="0" sz="1800" spc="-5">
                <a:latin typeface="Times New Roman"/>
                <a:cs typeface="Times New Roman"/>
              </a:rPr>
              <a:t>checkout button,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GET </a:t>
            </a:r>
            <a:r>
              <a:rPr dirty="0" sz="1800">
                <a:latin typeface="Times New Roman"/>
                <a:cs typeface="Times New Roman"/>
              </a:rPr>
              <a:t>request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sent </a:t>
            </a:r>
            <a:r>
              <a:rPr dirty="0" sz="1800" spc="-1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further</a:t>
            </a:r>
            <a:r>
              <a:rPr dirty="0" sz="1800" spc="-5">
                <a:latin typeface="Times New Roman"/>
                <a:cs typeface="Times New Roman"/>
              </a:rPr>
              <a:t> steps.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algn="just" marL="2694940" marR="7620" indent="-180340">
              <a:lnSpc>
                <a:spcPts val="1939"/>
              </a:lnSpc>
              <a:buFont typeface="Arial MT"/>
              <a:buChar char="•"/>
              <a:tabLst>
                <a:tab pos="2695575" algn="l"/>
              </a:tabLst>
            </a:pPr>
            <a:r>
              <a:rPr dirty="0" sz="1800">
                <a:latin typeface="Times New Roman"/>
                <a:cs typeface="Times New Roman"/>
              </a:rPr>
              <a:t>Footer </a:t>
            </a:r>
            <a:r>
              <a:rPr dirty="0" sz="1800" spc="-5">
                <a:latin typeface="Times New Roman"/>
                <a:cs typeface="Times New Roman"/>
              </a:rPr>
              <a:t>:A wholesome </a:t>
            </a:r>
            <a:r>
              <a:rPr dirty="0" sz="1800">
                <a:latin typeface="Times New Roman"/>
                <a:cs typeface="Times New Roman"/>
              </a:rPr>
              <a:t>display of the information and </a:t>
            </a:r>
            <a:r>
              <a:rPr dirty="0" sz="1800" spc="-5">
                <a:latin typeface="Times New Roman"/>
                <a:cs typeface="Times New Roman"/>
              </a:rPr>
              <a:t>the related </a:t>
            </a:r>
            <a:r>
              <a:rPr dirty="0" sz="1800">
                <a:latin typeface="Times New Roman"/>
                <a:cs typeface="Times New Roman"/>
              </a:rPr>
              <a:t>links of the </a:t>
            </a:r>
            <a:r>
              <a:rPr dirty="0" sz="1800" spc="-5">
                <a:latin typeface="Times New Roman"/>
                <a:cs typeface="Times New Roman"/>
              </a:rPr>
              <a:t>social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media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company.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 spc="-5">
                <a:latin typeface="Times New Roman"/>
                <a:cs typeface="Times New Roman"/>
              </a:rPr>
              <a:t>Fig.4 Javascript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 Snippet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3220" y="281178"/>
            <a:ext cx="1447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018" y="1518564"/>
            <a:ext cx="10058400" cy="42905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4546" y="5883960"/>
            <a:ext cx="2424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 5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Navigation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076" y="2333269"/>
            <a:ext cx="3892550" cy="34758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514" y="628891"/>
            <a:ext cx="10058400" cy="1033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333269"/>
            <a:ext cx="3487292" cy="34758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127" y="1679193"/>
            <a:ext cx="1447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6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Search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9473" y="5875426"/>
            <a:ext cx="1419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Fig.7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1431" y="5854090"/>
            <a:ext cx="1284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Fig.8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Cart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568" y="1048766"/>
            <a:ext cx="10052812" cy="43210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3452" y="5394147"/>
            <a:ext cx="186626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9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Features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163" y="1191637"/>
            <a:ext cx="9075673" cy="4348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60441" y="5568188"/>
            <a:ext cx="1990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 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328" y="281178"/>
            <a:ext cx="2006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AGENDA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88872" y="1145514"/>
            <a:ext cx="2879090" cy="45986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About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About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Sys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em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chit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ure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30">
                <a:latin typeface="Times New Roman"/>
                <a:cs typeface="Times New Roman"/>
              </a:rPr>
              <a:t>Tasks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Performed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20">
                <a:latin typeface="Times New Roman"/>
                <a:cs typeface="Times New Roman"/>
              </a:rPr>
              <a:t>Tools/Technologies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Results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Reflection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Notes</a:t>
            </a:r>
            <a:endParaRPr sz="20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585" y="1147444"/>
            <a:ext cx="8821292" cy="41617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81421" y="5360923"/>
            <a:ext cx="1694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Times New Roman"/>
                <a:cs typeface="Times New Roman"/>
              </a:rPr>
              <a:t>Fig.11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Blogs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75739"/>
            <a:ext cx="10515600" cy="37999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82971" y="5275833"/>
            <a:ext cx="2833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Fig.12 </a:t>
            </a:r>
            <a:r>
              <a:rPr dirty="0" sz="1600" spc="-10">
                <a:latin typeface="Times New Roman"/>
                <a:cs typeface="Times New Roman"/>
              </a:rPr>
              <a:t>Customer’s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Review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570" y="281178"/>
            <a:ext cx="3211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Reflection</a:t>
            </a:r>
            <a:r>
              <a:rPr dirty="0" sz="3600" spc="-25"/>
              <a:t> </a:t>
            </a:r>
            <a:r>
              <a:rPr dirty="0" sz="3600" spc="-5"/>
              <a:t>Notes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4394" y="1204341"/>
            <a:ext cx="9728835" cy="480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 am </a:t>
            </a:r>
            <a:r>
              <a:rPr dirty="0" sz="1800" spc="-5">
                <a:latin typeface="Times New Roman"/>
                <a:cs typeface="Times New Roman"/>
              </a:rPr>
              <a:t>thankful to </a:t>
            </a:r>
            <a:r>
              <a:rPr dirty="0" sz="1800">
                <a:latin typeface="Times New Roman"/>
                <a:cs typeface="Times New Roman"/>
              </a:rPr>
              <a:t>having </a:t>
            </a:r>
            <a:r>
              <a:rPr dirty="0" sz="1800" spc="-5">
                <a:latin typeface="Times New Roman"/>
                <a:cs typeface="Times New Roman"/>
              </a:rPr>
              <a:t>the opportunity </a:t>
            </a:r>
            <a:r>
              <a:rPr dirty="0" sz="1800">
                <a:latin typeface="Times New Roman"/>
                <a:cs typeface="Times New Roman"/>
              </a:rPr>
              <a:t>to work with Exposys Data </a:t>
            </a:r>
            <a:r>
              <a:rPr dirty="0" sz="1800" spc="-5">
                <a:latin typeface="Times New Roman"/>
                <a:cs typeface="Times New Roman"/>
              </a:rPr>
              <a:t>Labs because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discovered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 that I would </a:t>
            </a:r>
            <a:r>
              <a:rPr dirty="0" sz="1800" spc="-5">
                <a:latin typeface="Times New Roman"/>
                <a:cs typeface="Times New Roman"/>
              </a:rPr>
              <a:t>like </a:t>
            </a:r>
            <a:r>
              <a:rPr dirty="0" sz="1800">
                <a:latin typeface="Times New Roman"/>
                <a:cs typeface="Times New Roman"/>
              </a:rPr>
              <a:t>to work with and at the </a:t>
            </a:r>
            <a:r>
              <a:rPr dirty="0" sz="1800" spc="-5">
                <a:latin typeface="Times New Roman"/>
                <a:cs typeface="Times New Roman"/>
              </a:rPr>
              <a:t>same time gained </a:t>
            </a:r>
            <a:r>
              <a:rPr dirty="0" sz="1800">
                <a:latin typeface="Times New Roman"/>
                <a:cs typeface="Times New Roman"/>
              </a:rPr>
              <a:t>fabulous ideas to </a:t>
            </a:r>
            <a:r>
              <a:rPr dirty="0" sz="1800" spc="-5">
                <a:latin typeface="Times New Roman"/>
                <a:cs typeface="Times New Roman"/>
              </a:rPr>
              <a:t>develop </a:t>
            </a:r>
            <a:r>
              <a:rPr dirty="0" sz="1800">
                <a:latin typeface="Times New Roman"/>
                <a:cs typeface="Times New Roman"/>
              </a:rPr>
              <a:t>projects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Web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Development.</a:t>
            </a:r>
            <a:endParaRPr sz="18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50100"/>
              </a:lnSpc>
              <a:spcBef>
                <a:spcPts val="48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spent at Exposys Data </a:t>
            </a:r>
            <a:r>
              <a:rPr dirty="0" sz="1800">
                <a:latin typeface="Times New Roman"/>
                <a:cs typeface="Times New Roman"/>
              </a:rPr>
              <a:t>Labs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intern was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memorable </a:t>
            </a:r>
            <a:r>
              <a:rPr dirty="0" sz="1800">
                <a:latin typeface="Times New Roman"/>
                <a:cs typeface="Times New Roman"/>
              </a:rPr>
              <a:t>one for </a:t>
            </a:r>
            <a:r>
              <a:rPr dirty="0" sz="1800" spc="-5">
                <a:latin typeface="Times New Roman"/>
                <a:cs typeface="Times New Roman"/>
              </a:rPr>
              <a:t>me as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was rich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sharing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helped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discover</a:t>
            </a:r>
            <a:r>
              <a:rPr dirty="0" sz="1800" spc="-5">
                <a:latin typeface="Times New Roman"/>
                <a:cs typeface="Times New Roman"/>
              </a:rPr>
              <a:t> my</a:t>
            </a:r>
            <a:r>
              <a:rPr dirty="0" sz="1800">
                <a:latin typeface="Times New Roman"/>
                <a:cs typeface="Times New Roman"/>
              </a:rPr>
              <a:t> potential.</a:t>
            </a:r>
            <a:endParaRPr sz="18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50000"/>
              </a:lnSpc>
              <a:spcBef>
                <a:spcPts val="5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 had </a:t>
            </a:r>
            <a:r>
              <a:rPr dirty="0" sz="1800" spc="-5">
                <a:latin typeface="Times New Roman"/>
                <a:cs typeface="Times New Roman"/>
              </a:rPr>
              <a:t>so many experiences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opportunities that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personally believe will forever </a:t>
            </a:r>
            <a:r>
              <a:rPr dirty="0" sz="1800">
                <a:latin typeface="Times New Roman"/>
                <a:cs typeface="Times New Roman"/>
              </a:rPr>
              <a:t>shape and </a:t>
            </a:r>
            <a:r>
              <a:rPr dirty="0" sz="1800" spc="-5">
                <a:latin typeface="Times New Roman"/>
                <a:cs typeface="Times New Roman"/>
              </a:rPr>
              <a:t>influence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professional</a:t>
            </a:r>
            <a:r>
              <a:rPr dirty="0" sz="1800">
                <a:latin typeface="Times New Roman"/>
                <a:cs typeface="Times New Roman"/>
              </a:rPr>
              <a:t> life while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fostering personal growth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development.</a:t>
            </a:r>
            <a:endParaRPr sz="18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15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enhance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knowledge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skills,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Exposys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opportunity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their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period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-5">
                <a:latin typeface="Times New Roman"/>
                <a:cs typeface="Times New Roman"/>
              </a:rPr>
              <a:t> weeks.</a:t>
            </a:r>
            <a:endParaRPr sz="18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50100"/>
              </a:lnSpc>
              <a:spcBef>
                <a:spcPts val="48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been a </a:t>
            </a:r>
            <a:r>
              <a:rPr dirty="0" sz="1800" spc="-5">
                <a:latin typeface="Times New Roman"/>
                <a:cs typeface="Times New Roman"/>
              </a:rPr>
              <a:t>great </a:t>
            </a:r>
            <a:r>
              <a:rPr dirty="0" sz="1800">
                <a:latin typeface="Times New Roman"/>
                <a:cs typeface="Times New Roman"/>
              </a:rPr>
              <a:t>pleasure </a:t>
            </a:r>
            <a:r>
              <a:rPr dirty="0" sz="1800" spc="-5">
                <a:latin typeface="Times New Roman"/>
                <a:cs typeface="Times New Roman"/>
              </a:rPr>
              <a:t>working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getting </a:t>
            </a:r>
            <a:r>
              <a:rPr dirty="0" sz="1800">
                <a:latin typeface="Times New Roman"/>
                <a:cs typeface="Times New Roman"/>
              </a:rPr>
              <a:t>qualified with colorful grades from Exposys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>
                <a:latin typeface="Times New Roman"/>
                <a:cs typeface="Times New Roman"/>
              </a:rPr>
              <a:t> Labs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it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opportunity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 leadership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skills.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2220" y="281178"/>
            <a:ext cx="221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4394" y="1204341"/>
            <a:ext cx="9800590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 would like to conclude that </a:t>
            </a:r>
            <a:r>
              <a:rPr dirty="0" sz="1800" spc="-1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been a </a:t>
            </a:r>
            <a:r>
              <a:rPr dirty="0" sz="1800" spc="-5">
                <a:latin typeface="Times New Roman"/>
                <a:cs typeface="Times New Roman"/>
              </a:rPr>
              <a:t>great opportunity </a:t>
            </a:r>
            <a:r>
              <a:rPr dirty="0" sz="1800">
                <a:latin typeface="Times New Roman"/>
                <a:cs typeface="Times New Roman"/>
              </a:rPr>
              <a:t>to work with such a good </a:t>
            </a:r>
            <a:r>
              <a:rPr dirty="0" sz="1800" spc="-5">
                <a:latin typeface="Times New Roman"/>
                <a:cs typeface="Times New Roman"/>
              </a:rPr>
              <a:t>company </a:t>
            </a:r>
            <a:r>
              <a:rPr dirty="0" sz="1800">
                <a:latin typeface="Times New Roman"/>
                <a:cs typeface="Times New Roman"/>
              </a:rPr>
              <a:t>with 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good </a:t>
            </a:r>
            <a:r>
              <a:rPr dirty="0" sz="1800" spc="-5">
                <a:latin typeface="Times New Roman"/>
                <a:cs typeface="Times New Roman"/>
              </a:rPr>
              <a:t>team. </a:t>
            </a:r>
            <a:r>
              <a:rPr dirty="0" sz="1800" spc="-20">
                <a:latin typeface="Times New Roman"/>
                <a:cs typeface="Times New Roman"/>
              </a:rPr>
              <a:t>Firstly, </a:t>
            </a:r>
            <a:r>
              <a:rPr dirty="0" sz="1800">
                <a:latin typeface="Times New Roman"/>
                <a:cs typeface="Times New Roman"/>
              </a:rPr>
              <a:t>I would also </a:t>
            </a:r>
            <a:r>
              <a:rPr dirty="0" sz="1800" spc="-5">
                <a:latin typeface="Times New Roman"/>
                <a:cs typeface="Times New Roman"/>
              </a:rPr>
              <a:t>like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thank </a:t>
            </a:r>
            <a:r>
              <a:rPr dirty="0" sz="1800" spc="-15">
                <a:latin typeface="Times New Roman"/>
                <a:cs typeface="Times New Roman"/>
              </a:rPr>
              <a:t>my </a:t>
            </a:r>
            <a:r>
              <a:rPr dirty="0" sz="1800" spc="-5">
                <a:latin typeface="Times New Roman"/>
                <a:cs typeface="Times New Roman"/>
              </a:rPr>
              <a:t>Computer Science department for making me capable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grab such </a:t>
            </a:r>
            <a:r>
              <a:rPr dirty="0" sz="1800" spc="-5">
                <a:latin typeface="Times New Roman"/>
                <a:cs typeface="Times New Roman"/>
              </a:rPr>
              <a:t>amazing opportunities. This internship </a:t>
            </a:r>
            <a:r>
              <a:rPr dirty="0" sz="1800">
                <a:latin typeface="Times New Roman"/>
                <a:cs typeface="Times New Roman"/>
              </a:rPr>
              <a:t>gave </a:t>
            </a:r>
            <a:r>
              <a:rPr dirty="0" sz="1800" spc="-5">
                <a:latin typeface="Times New Roman"/>
                <a:cs typeface="Times New Roman"/>
              </a:rPr>
              <a:t>me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confidence </a:t>
            </a:r>
            <a:r>
              <a:rPr dirty="0" sz="1800">
                <a:latin typeface="Times New Roman"/>
                <a:cs typeface="Times New Roman"/>
              </a:rPr>
              <a:t>to work </a:t>
            </a:r>
            <a:r>
              <a:rPr dirty="0" sz="1800" spc="-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a team and </a:t>
            </a:r>
            <a:r>
              <a:rPr dirty="0" sz="1800" spc="-10">
                <a:latin typeface="Times New Roman"/>
                <a:cs typeface="Times New Roman"/>
              </a:rPr>
              <a:t>gave me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industrial </a:t>
            </a:r>
            <a:r>
              <a:rPr dirty="0" sz="1800" spc="-5">
                <a:latin typeface="Times New Roman"/>
                <a:cs typeface="Times New Roman"/>
              </a:rPr>
              <a:t>exposure.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understood </a:t>
            </a:r>
            <a:r>
              <a:rPr dirty="0" sz="1800">
                <a:latin typeface="Times New Roman"/>
                <a:cs typeface="Times New Roman"/>
              </a:rPr>
              <a:t>how to </a:t>
            </a:r>
            <a:r>
              <a:rPr dirty="0" sz="1800" spc="-5">
                <a:latin typeface="Times New Roman"/>
                <a:cs typeface="Times New Roman"/>
              </a:rPr>
              <a:t>deploy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on a </a:t>
            </a:r>
            <a:r>
              <a:rPr dirty="0" sz="1800" spc="-5">
                <a:latin typeface="Times New Roman"/>
                <a:cs typeface="Times New Roman"/>
              </a:rPr>
              <a:t>live server using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domain name </a:t>
            </a:r>
            <a:r>
              <a:rPr dirty="0" sz="1800">
                <a:latin typeface="Times New Roman"/>
                <a:cs typeface="Times New Roman"/>
              </a:rPr>
              <a:t>and I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ways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input.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138" y="2777439"/>
            <a:ext cx="42005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5" i="1">
                <a:solidFill>
                  <a:srgbClr val="FF0000"/>
                </a:solidFill>
                <a:latin typeface="Georgia"/>
                <a:cs typeface="Georgia"/>
              </a:rPr>
              <a:t>THANK</a:t>
            </a:r>
            <a:r>
              <a:rPr dirty="0" sz="4800" spc="330" i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4800" spc="5" i="1">
                <a:solidFill>
                  <a:srgbClr val="FF0000"/>
                </a:solidFill>
                <a:latin typeface="Georgia"/>
                <a:cs typeface="Georgia"/>
              </a:rPr>
              <a:t>YOU</a:t>
            </a:r>
            <a:endParaRPr sz="4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097" y="281178"/>
            <a:ext cx="4672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About</a:t>
            </a:r>
            <a:r>
              <a:rPr dirty="0" sz="3600" spc="-15"/>
              <a:t> </a:t>
            </a:r>
            <a:r>
              <a:rPr dirty="0" sz="3600" spc="-5"/>
              <a:t>the</a:t>
            </a:r>
            <a:r>
              <a:rPr dirty="0" sz="3600" spc="-10"/>
              <a:t> </a:t>
            </a:r>
            <a:r>
              <a:rPr dirty="0" sz="3600" spc="-5"/>
              <a:t>Organization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48334" y="1204341"/>
            <a:ext cx="10352405" cy="452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Exposys </a:t>
            </a:r>
            <a:r>
              <a:rPr dirty="0" sz="1800" b="1">
                <a:latin typeface="Times New Roman"/>
                <a:cs typeface="Times New Roman"/>
              </a:rPr>
              <a:t>Data </a:t>
            </a:r>
            <a:r>
              <a:rPr dirty="0" sz="1800" spc="-5" b="1">
                <a:latin typeface="Times New Roman"/>
                <a:cs typeface="Times New Roman"/>
              </a:rPr>
              <a:t>Labs </a:t>
            </a:r>
            <a:r>
              <a:rPr dirty="0" sz="1800">
                <a:latin typeface="Times New Roman"/>
                <a:cs typeface="Times New Roman"/>
              </a:rPr>
              <a:t>founded in 2017 </a:t>
            </a:r>
            <a:r>
              <a:rPr dirty="0" sz="1800" spc="-5">
                <a:latin typeface="Times New Roman"/>
                <a:cs typeface="Times New Roman"/>
              </a:rPr>
              <a:t>aims </a:t>
            </a:r>
            <a:r>
              <a:rPr dirty="0" sz="1800">
                <a:latin typeface="Times New Roman"/>
                <a:cs typeface="Times New Roman"/>
              </a:rPr>
              <a:t>to solve real world </a:t>
            </a:r>
            <a:r>
              <a:rPr dirty="0" sz="1800" spc="-5">
                <a:latin typeface="Times New Roman"/>
                <a:cs typeface="Times New Roman"/>
              </a:rPr>
              <a:t>business problems </a:t>
            </a:r>
            <a:r>
              <a:rPr dirty="0" sz="1800">
                <a:latin typeface="Times New Roman"/>
                <a:cs typeface="Times New Roman"/>
              </a:rPr>
              <a:t>like </a:t>
            </a:r>
            <a:r>
              <a:rPr dirty="0" sz="1800" spc="-5">
                <a:latin typeface="Times New Roman"/>
                <a:cs typeface="Times New Roman"/>
              </a:rPr>
              <a:t>Automation, </a:t>
            </a:r>
            <a:r>
              <a:rPr dirty="0" sz="1800">
                <a:latin typeface="Times New Roman"/>
                <a:cs typeface="Times New Roman"/>
              </a:rPr>
              <a:t>Big Data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 data Science. </a:t>
            </a:r>
            <a:r>
              <a:rPr dirty="0" sz="1800" spc="-5">
                <a:latin typeface="Times New Roman"/>
                <a:cs typeface="Times New Roman"/>
              </a:rPr>
              <a:t>Their </a:t>
            </a:r>
            <a:r>
              <a:rPr dirty="0" sz="1800">
                <a:latin typeface="Times New Roman"/>
                <a:cs typeface="Times New Roman"/>
              </a:rPr>
              <a:t>core team of experts in </a:t>
            </a:r>
            <a:r>
              <a:rPr dirty="0" sz="1800" spc="-5">
                <a:latin typeface="Times New Roman"/>
                <a:cs typeface="Times New Roman"/>
              </a:rPr>
              <a:t>various </a:t>
            </a:r>
            <a:r>
              <a:rPr dirty="0" sz="1800">
                <a:latin typeface="Times New Roman"/>
                <a:cs typeface="Times New Roman"/>
              </a:rPr>
              <a:t>technologies </a:t>
            </a:r>
            <a:r>
              <a:rPr dirty="0" sz="1800" spc="-5">
                <a:latin typeface="Times New Roman"/>
                <a:cs typeface="Times New Roman"/>
              </a:rPr>
              <a:t>help businesses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identify issues, </a:t>
            </a:r>
            <a:r>
              <a:rPr dirty="0" sz="1800">
                <a:latin typeface="Times New Roman"/>
                <a:cs typeface="Times New Roman"/>
              </a:rPr>
              <a:t>oppurtunities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prototype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solutions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trending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technologies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AI,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ML,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Deep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Science.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human-focussed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 driven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approach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achieve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success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endeavours.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75"/>
              </a:spcBef>
            </a:pPr>
            <a:r>
              <a:rPr dirty="0" sz="1800">
                <a:latin typeface="Times New Roman"/>
                <a:cs typeface="Times New Roman"/>
              </a:rPr>
              <a:t>Specialized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enabling</a:t>
            </a:r>
            <a:r>
              <a:rPr dirty="0" sz="1800" spc="-5">
                <a:latin typeface="Times New Roman"/>
                <a:cs typeface="Times New Roman"/>
              </a:rPr>
              <a:t> organizations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meet</a:t>
            </a:r>
            <a:r>
              <a:rPr dirty="0" sz="1800">
                <a:latin typeface="Times New Roman"/>
                <a:cs typeface="Times New Roman"/>
              </a:rPr>
              <a:t> 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customized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dirty="0" u="sng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sng" sz="1800" spc="-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eb</a:t>
            </a:r>
            <a:r>
              <a:rPr dirty="0" u="sng" sz="180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ion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 sources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85"/>
              </a:spcBef>
            </a:pPr>
            <a:r>
              <a:rPr dirty="0" sz="1800">
                <a:latin typeface="Times New Roman"/>
                <a:cs typeface="Times New Roman"/>
              </a:rPr>
              <a:t>Exposys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Labs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>
                <a:latin typeface="Times New Roman"/>
                <a:cs typeface="Times New Roman"/>
              </a:rPr>
              <a:t> and customers 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motto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85"/>
              </a:spcBef>
            </a:pPr>
            <a:r>
              <a:rPr dirty="0" sz="1800" b="1">
                <a:latin typeface="Times New Roman"/>
                <a:cs typeface="Times New Roman"/>
              </a:rPr>
              <a:t>“Our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discoveries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are</a:t>
            </a:r>
            <a:r>
              <a:rPr dirty="0" sz="1800" b="1">
                <a:latin typeface="Times New Roman"/>
                <a:cs typeface="Times New Roman"/>
              </a:rPr>
              <a:t> beyond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belief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b="1">
                <a:latin typeface="Times New Roman"/>
                <a:cs typeface="Times New Roman"/>
              </a:rPr>
              <a:t> if</a:t>
            </a:r>
            <a:r>
              <a:rPr dirty="0" sz="1800" spc="-5" b="1">
                <a:latin typeface="Times New Roman"/>
                <a:cs typeface="Times New Roman"/>
              </a:rPr>
              <a:t> you’re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us,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you’ll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discover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newer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way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think!”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417702"/>
            <a:ext cx="33045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0">
                <a:latin typeface="Times New Roman"/>
                <a:cs typeface="Times New Roman"/>
              </a:rPr>
              <a:t>What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Exposys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Data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Labs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does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734" y="1202817"/>
            <a:ext cx="10073005" cy="369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6350" indent="-2292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DELIVER</a:t>
            </a:r>
            <a:r>
              <a:rPr dirty="0" sz="1800" spc="24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VALUE</a:t>
            </a:r>
            <a:r>
              <a:rPr dirty="0" sz="1800" spc="25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&amp;</a:t>
            </a:r>
            <a:r>
              <a:rPr dirty="0" sz="1800" spc="2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QUALITY</a:t>
            </a:r>
            <a:r>
              <a:rPr dirty="0" sz="1800" spc="1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26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believe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world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quality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flexible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timelines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60" b="1">
                <a:latin typeface="Times New Roman"/>
                <a:cs typeface="Times New Roman"/>
              </a:rPr>
              <a:t>HAVE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STRONG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CAPABILITIES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blend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cutting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edge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technologies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potential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acumen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e-business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enterprises</a:t>
            </a:r>
            <a:endParaRPr sz="1800">
              <a:latin typeface="Times New Roman"/>
              <a:cs typeface="Times New Roman"/>
            </a:endParaRPr>
          </a:p>
          <a:p>
            <a:pPr marL="241300" marR="5715" indent="-229235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15" b="1">
                <a:latin typeface="Times New Roman"/>
                <a:cs typeface="Times New Roman"/>
              </a:rPr>
              <a:t>UNDERSTAND</a:t>
            </a:r>
            <a:r>
              <a:rPr dirty="0" sz="1800" spc="285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WHAT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YOU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NEED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believe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transforming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imagination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reality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well-equipped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brand</a:t>
            </a:r>
            <a:r>
              <a:rPr dirty="0" sz="1800" spc="-5">
                <a:latin typeface="Times New Roman"/>
                <a:cs typeface="Times New Roman"/>
              </a:rPr>
              <a:t> with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dream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CREATE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YOUR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DIGITAL </a:t>
            </a:r>
            <a:r>
              <a:rPr dirty="0" sz="1800" spc="-5" b="1">
                <a:latin typeface="Times New Roman"/>
                <a:cs typeface="Times New Roman"/>
              </a:rPr>
              <a:t>IDENTITY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combination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knowledge</a:t>
            </a:r>
            <a:r>
              <a:rPr dirty="0" sz="1800">
                <a:latin typeface="Times New Roman"/>
                <a:cs typeface="Times New Roman"/>
              </a:rPr>
              <a:t> and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technology,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deliver result-oriented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cost-effective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manner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maximize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productivity.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873" y="281178"/>
            <a:ext cx="4443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About</a:t>
            </a:r>
            <a:r>
              <a:rPr dirty="0" sz="3600" spc="-35"/>
              <a:t> </a:t>
            </a:r>
            <a:r>
              <a:rPr dirty="0" sz="3600" spc="-5"/>
              <a:t>the</a:t>
            </a:r>
            <a:r>
              <a:rPr dirty="0" sz="3600" spc="-30"/>
              <a:t> </a:t>
            </a:r>
            <a:r>
              <a:rPr dirty="0" sz="3600"/>
              <a:t>Department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1511" y="1450593"/>
            <a:ext cx="10101580" cy="226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9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</a:t>
            </a:r>
            <a:r>
              <a:rPr dirty="0" u="heavy" sz="1900" spc="-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</a:t>
            </a:r>
            <a:r>
              <a:rPr dirty="0" u="heavy" sz="19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</a:t>
            </a:r>
            <a:r>
              <a:rPr dirty="0" u="heavy" sz="190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department</a:t>
            </a:r>
            <a:r>
              <a:rPr dirty="0" u="heavy" sz="1900" spc="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just" marL="550545" indent="-538480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551180" algn="l"/>
              </a:tabLst>
            </a:pPr>
            <a:r>
              <a:rPr dirty="0" sz="1800">
                <a:latin typeface="Times New Roman"/>
                <a:cs typeface="Times New Roman"/>
              </a:rPr>
              <a:t>Exposys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Labs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focused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 </a:t>
            </a:r>
            <a:r>
              <a:rPr dirty="0" sz="1800">
                <a:latin typeface="Times New Roman"/>
                <a:cs typeface="Times New Roman"/>
              </a:rPr>
              <a:t>helping brands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grow through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digital</a:t>
            </a:r>
            <a:r>
              <a:rPr dirty="0" sz="1800" spc="-5">
                <a:latin typeface="Times New Roman"/>
                <a:cs typeface="Times New Roman"/>
              </a:rPr>
              <a:t> transformation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 algn="just" marL="550545" marR="5080" indent="-538480">
              <a:lnSpc>
                <a:spcPct val="130000"/>
              </a:lnSpc>
              <a:spcBef>
                <a:spcPts val="1010"/>
              </a:spcBef>
              <a:buFont typeface="Arial MT"/>
              <a:buChar char="•"/>
              <a:tabLst>
                <a:tab pos="551180" algn="l"/>
              </a:tabLst>
            </a:pPr>
            <a:r>
              <a:rPr dirty="0" sz="1800">
                <a:latin typeface="Times New Roman"/>
                <a:cs typeface="Times New Roman"/>
              </a:rPr>
              <a:t>Their software </a:t>
            </a:r>
            <a:r>
              <a:rPr dirty="0" sz="1800" spc="-5">
                <a:latin typeface="Times New Roman"/>
                <a:cs typeface="Times New Roman"/>
              </a:rPr>
              <a:t>and hardware, design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development services range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5">
                <a:latin typeface="Times New Roman"/>
                <a:cs typeface="Times New Roman"/>
              </a:rPr>
              <a:t>business-critical applications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powerful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Augmented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Virtual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Reality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applications</a:t>
            </a:r>
            <a:r>
              <a:rPr dirty="0" sz="1800">
                <a:latin typeface="Times New Roman"/>
                <a:cs typeface="Times New Roman"/>
              </a:rPr>
              <a:t> 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push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boundaries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consumer,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industrial,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experiential,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commerce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20">
                <a:latin typeface="Times New Roman"/>
                <a:cs typeface="Times New Roman"/>
              </a:rPr>
              <a:t>world’s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innovative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brands.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1" y="4736972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511" y="3814952"/>
            <a:ext cx="10104755" cy="157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marR="6350" indent="-538480">
              <a:lnSpc>
                <a:spcPct val="130000"/>
              </a:lnSpc>
              <a:spcBef>
                <a:spcPts val="100"/>
              </a:spcBef>
              <a:buFont typeface="Arial MT"/>
              <a:buChar char="•"/>
              <a:tabLst>
                <a:tab pos="596265" algn="l"/>
                <a:tab pos="596900" algn="l"/>
              </a:tabLst>
            </a:pPr>
            <a:r>
              <a:rPr dirty="0"/>
              <a:t>	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recognized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global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leader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development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design,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proactive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growth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empowers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exceed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integrating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theirs.</a:t>
            </a:r>
            <a:endParaRPr sz="1800">
              <a:latin typeface="Times New Roman"/>
              <a:cs typeface="Times New Roman"/>
            </a:endParaRPr>
          </a:p>
          <a:p>
            <a:pPr marL="603885">
              <a:lnSpc>
                <a:spcPct val="100000"/>
              </a:lnSpc>
              <a:spcBef>
                <a:spcPts val="1645"/>
              </a:spcBef>
              <a:tabLst>
                <a:tab pos="1225550" algn="l"/>
                <a:tab pos="2164715" algn="l"/>
                <a:tab pos="3141345" algn="l"/>
                <a:tab pos="4505960" algn="l"/>
                <a:tab pos="5444490" algn="l"/>
                <a:tab pos="6287770" algn="l"/>
                <a:tab pos="6769100" algn="l"/>
                <a:tab pos="7886065" algn="l"/>
                <a:tab pos="8900160" algn="l"/>
                <a:tab pos="9229090" algn="l"/>
                <a:tab pos="9671050" algn="l"/>
              </a:tabLst>
            </a:pPr>
            <a:r>
              <a:rPr dirty="0" sz="1800">
                <a:latin typeface="Times New Roman"/>
                <a:cs typeface="Times New Roman"/>
              </a:rPr>
              <a:t>They	combine	powerful	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nolog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es,</a:t>
            </a:r>
            <a:r>
              <a:rPr dirty="0" sz="1800">
                <a:latin typeface="Times New Roman"/>
                <a:cs typeface="Times New Roman"/>
              </a:rPr>
              <a:t>	stunn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ng	visu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ls,</a:t>
            </a:r>
            <a:r>
              <a:rPr dirty="0" sz="1800">
                <a:latin typeface="Times New Roman"/>
                <a:cs typeface="Times New Roman"/>
              </a:rPr>
              <a:t>	and	inno</a:t>
            </a:r>
            <a:r>
              <a:rPr dirty="0" sz="1800" spc="-1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e	</a:t>
            </a:r>
            <a:r>
              <a:rPr dirty="0" sz="1800" spc="-5">
                <a:latin typeface="Times New Roman"/>
                <a:cs typeface="Times New Roman"/>
              </a:rPr>
              <a:t>st</a:t>
            </a:r>
            <a:r>
              <a:rPr dirty="0" sz="1800" spc="-2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egies	to	tell	</a:t>
            </a:r>
            <a:r>
              <a:rPr dirty="0" sz="1800" spc="1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our</a:t>
            </a:r>
            <a:endParaRPr sz="18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650"/>
              </a:spcBef>
            </a:pPr>
            <a:r>
              <a:rPr dirty="0" sz="1800" spc="-10">
                <a:latin typeface="Times New Roman"/>
                <a:cs typeface="Times New Roman"/>
              </a:rPr>
              <a:t>organization’s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while </a:t>
            </a:r>
            <a:r>
              <a:rPr dirty="0" sz="1800">
                <a:latin typeface="Times New Roman"/>
                <a:cs typeface="Times New Roman"/>
              </a:rPr>
              <a:t>delivering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data-driven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721" y="698372"/>
            <a:ext cx="3685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INT</a:t>
            </a:r>
            <a:r>
              <a:rPr dirty="0" sz="3600"/>
              <a:t>R</a:t>
            </a:r>
            <a:r>
              <a:rPr dirty="0" sz="3600" spc="-5"/>
              <a:t>ODUCT</a:t>
            </a:r>
            <a:r>
              <a:rPr dirty="0" sz="3600"/>
              <a:t>I</a:t>
            </a:r>
            <a:r>
              <a:rPr dirty="0" sz="3600" spc="-5"/>
              <a:t>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360025" cy="411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9525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b="1">
                <a:latin typeface="Times New Roman"/>
                <a:cs typeface="Times New Roman"/>
              </a:rPr>
              <a:t>Online  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shopping</a:t>
            </a:r>
            <a:r>
              <a:rPr dirty="0" sz="1800" spc="89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8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form</a:t>
            </a:r>
            <a:r>
              <a:rPr dirty="0" sz="1800" spc="4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of    </a:t>
            </a:r>
            <a:r>
              <a:rPr dirty="0" sz="1800" spc="-5">
                <a:latin typeface="Times New Roman"/>
                <a:cs typeface="Times New Roman"/>
              </a:rPr>
              <a:t>electronic</a:t>
            </a:r>
            <a:r>
              <a:rPr dirty="0" sz="1800" spc="440">
                <a:latin typeface="Times New Roman"/>
                <a:cs typeface="Times New Roman"/>
              </a:rPr>
              <a:t>  </a:t>
            </a:r>
            <a:r>
              <a:rPr dirty="0" sz="1800" spc="-5">
                <a:latin typeface="Times New Roman"/>
                <a:cs typeface="Times New Roman"/>
              </a:rPr>
              <a:t>commerce</a:t>
            </a:r>
            <a:r>
              <a:rPr dirty="0" sz="1800" spc="4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which    </a:t>
            </a:r>
            <a:r>
              <a:rPr dirty="0" sz="1800" spc="-5">
                <a:latin typeface="Times New Roman"/>
                <a:cs typeface="Times New Roman"/>
              </a:rPr>
              <a:t>allows</a:t>
            </a:r>
            <a:r>
              <a:rPr dirty="0" sz="1800" spc="440">
                <a:latin typeface="Times New Roman"/>
                <a:cs typeface="Times New Roman"/>
              </a:rPr>
              <a:t>  </a:t>
            </a:r>
            <a:r>
              <a:rPr dirty="0" sz="1800" spc="-5">
                <a:latin typeface="Times New Roman"/>
                <a:cs typeface="Times New Roman"/>
              </a:rPr>
              <a:t>consumers</a:t>
            </a:r>
            <a:r>
              <a:rPr dirty="0" sz="1800" spc="4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    </a:t>
            </a:r>
            <a:r>
              <a:rPr dirty="0" sz="1800" spc="-5">
                <a:latin typeface="Times New Roman"/>
                <a:cs typeface="Times New Roman"/>
              </a:rPr>
              <a:t>directly </a:t>
            </a:r>
            <a:r>
              <a:rPr dirty="0" sz="1800">
                <a:latin typeface="Times New Roman"/>
                <a:cs typeface="Times New Roman"/>
              </a:rPr>
              <a:t> buy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goods 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seller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Internet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browser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mobile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app.</a:t>
            </a:r>
            <a:endParaRPr sz="18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/>
              <a:t>	</a:t>
            </a:r>
            <a:r>
              <a:rPr dirty="0" sz="1800" spc="-5">
                <a:latin typeface="Times New Roman"/>
                <a:cs typeface="Times New Roman"/>
              </a:rPr>
              <a:t>Consumers </a:t>
            </a:r>
            <a:r>
              <a:rPr dirty="0" sz="1800">
                <a:latin typeface="Times New Roman"/>
                <a:cs typeface="Times New Roman"/>
              </a:rPr>
              <a:t>find a product of interest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visiting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retailer directly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searching </a:t>
            </a:r>
            <a:r>
              <a:rPr dirty="0" sz="1800">
                <a:latin typeface="Times New Roman"/>
                <a:cs typeface="Times New Roman"/>
              </a:rPr>
              <a:t>among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alternative vendors </a:t>
            </a:r>
            <a:r>
              <a:rPr dirty="0" sz="1800">
                <a:latin typeface="Times New Roman"/>
                <a:cs typeface="Times New Roman"/>
              </a:rPr>
              <a:t>using a shopping </a:t>
            </a:r>
            <a:r>
              <a:rPr dirty="0" sz="1800" spc="-5">
                <a:latin typeface="Times New Roman"/>
                <a:cs typeface="Times New Roman"/>
              </a:rPr>
              <a:t>search </a:t>
            </a:r>
            <a:r>
              <a:rPr dirty="0" sz="1800">
                <a:latin typeface="Times New Roman"/>
                <a:cs typeface="Times New Roman"/>
              </a:rPr>
              <a:t>engine, which </a:t>
            </a:r>
            <a:r>
              <a:rPr dirty="0" sz="1800" spc="-5">
                <a:latin typeface="Times New Roman"/>
                <a:cs typeface="Times New Roman"/>
              </a:rPr>
              <a:t>displays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same product's availability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pricing </a:t>
            </a:r>
            <a:r>
              <a:rPr dirty="0" sz="1800">
                <a:latin typeface="Times New Roman"/>
                <a:cs typeface="Times New Roman"/>
              </a:rPr>
              <a:t> at</a:t>
            </a:r>
            <a:r>
              <a:rPr dirty="0" sz="1800" spc="-5">
                <a:latin typeface="Times New Roman"/>
                <a:cs typeface="Times New Roman"/>
              </a:rPr>
              <a:t> different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e-retailers.</a:t>
            </a:r>
            <a:endParaRPr sz="18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5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online</a:t>
            </a:r>
            <a:r>
              <a:rPr dirty="0" sz="1800">
                <a:latin typeface="Times New Roman"/>
                <a:cs typeface="Times New Roman"/>
              </a:rPr>
              <a:t> shop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evokes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physical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analogy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buying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regular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"bricks-and-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mortar"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retailer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shopping </a:t>
            </a:r>
            <a:r>
              <a:rPr dirty="0" sz="1800" spc="-10">
                <a:latin typeface="Times New Roman"/>
                <a:cs typeface="Times New Roman"/>
              </a:rPr>
              <a:t>center,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process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called</a:t>
            </a:r>
            <a:r>
              <a:rPr dirty="0" sz="1800" spc="-5">
                <a:latin typeface="Times New Roman"/>
                <a:cs typeface="Times New Roman"/>
              </a:rPr>
              <a:t> business-to-consumer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(B2C)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online </a:t>
            </a:r>
            <a:r>
              <a:rPr dirty="0" sz="1800" spc="-5" b="1">
                <a:latin typeface="Times New Roman"/>
                <a:cs typeface="Times New Roman"/>
              </a:rPr>
              <a:t>shopping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Online </a:t>
            </a:r>
            <a:r>
              <a:rPr dirty="0" sz="1800" spc="-5">
                <a:latin typeface="Times New Roman"/>
                <a:cs typeface="Times New Roman"/>
              </a:rPr>
              <a:t>customers must have access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the Internet </a:t>
            </a:r>
            <a:r>
              <a:rPr dirty="0" sz="1800">
                <a:latin typeface="Times New Roman"/>
                <a:cs typeface="Times New Roman"/>
              </a:rPr>
              <a:t>and a </a:t>
            </a:r>
            <a:r>
              <a:rPr dirty="0" sz="1800" spc="-5">
                <a:latin typeface="Times New Roman"/>
                <a:cs typeface="Times New Roman"/>
              </a:rPr>
              <a:t>valid method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payment </a:t>
            </a:r>
            <a:r>
              <a:rPr dirty="0" sz="1800">
                <a:latin typeface="Times New Roman"/>
                <a:cs typeface="Times New Roman"/>
              </a:rPr>
              <a:t>in order </a:t>
            </a:r>
            <a:r>
              <a:rPr dirty="0" sz="1800" spc="-5">
                <a:latin typeface="Times New Roman"/>
                <a:cs typeface="Times New Roman"/>
              </a:rPr>
              <a:t>to complete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credit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card,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debit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card,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687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521" y="281178"/>
            <a:ext cx="39833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System</a:t>
            </a:r>
            <a:r>
              <a:rPr dirty="0" sz="3600" spc="-200"/>
              <a:t> </a:t>
            </a:r>
            <a:r>
              <a:rPr dirty="0" sz="3600" spc="-5"/>
              <a:t>A</a:t>
            </a:r>
            <a:r>
              <a:rPr dirty="0" sz="3600" spc="-65"/>
              <a:t>r</a:t>
            </a:r>
            <a:r>
              <a:rPr dirty="0" sz="3600" spc="-5"/>
              <a:t>chitectu</a:t>
            </a:r>
            <a:r>
              <a:rPr dirty="0" sz="3600" spc="-75"/>
              <a:t>r</a:t>
            </a:r>
            <a:r>
              <a:rPr dirty="0" sz="3600"/>
              <a:t>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891538" y="1045698"/>
            <a:ext cx="8171815" cy="5724525"/>
            <a:chOff x="1891538" y="1045698"/>
            <a:chExt cx="8171815" cy="5724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3552" y="1045698"/>
              <a:ext cx="8059293" cy="5724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538" y="4867859"/>
              <a:ext cx="8077200" cy="15608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038" y="281178"/>
            <a:ext cx="3346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Tasks</a:t>
            </a:r>
            <a:r>
              <a:rPr dirty="0" sz="3600" spc="-55"/>
              <a:t> </a:t>
            </a:r>
            <a:r>
              <a:rPr dirty="0" sz="3600" spc="-5"/>
              <a:t>Performed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4394" y="1341501"/>
            <a:ext cx="7040880" cy="457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During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internship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 worked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frontend part of</a:t>
            </a:r>
            <a:r>
              <a:rPr dirty="0" sz="1800" spc="-5">
                <a:latin typeface="Times New Roman"/>
                <a:cs typeface="Times New Roman"/>
              </a:rPr>
              <a:t> E-commerce</a:t>
            </a:r>
            <a:r>
              <a:rPr dirty="0" sz="1800" spc="-20">
                <a:latin typeface="Times New Roman"/>
                <a:cs typeface="Times New Roman"/>
              </a:rPr>
              <a:t> Website.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following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Created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homepage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25">
                <a:latin typeface="Times New Roman"/>
                <a:cs typeface="Times New Roman"/>
              </a:rPr>
              <a:t>Worked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5">
                <a:latin typeface="Times New Roman"/>
                <a:cs typeface="Times New Roman"/>
              </a:rPr>
              <a:t> Products</a:t>
            </a:r>
            <a:r>
              <a:rPr dirty="0" sz="1800">
                <a:latin typeface="Times New Roman"/>
                <a:cs typeface="Times New Roman"/>
              </a:rPr>
              <a:t> section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website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>
                <a:latin typeface="Times New Roman"/>
                <a:cs typeface="Times New Roman"/>
              </a:rPr>
              <a:t> Bootstrap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templates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attractive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Routing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sections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same</a:t>
            </a:r>
            <a:r>
              <a:rPr dirty="0" sz="1800">
                <a:latin typeface="Times New Roman"/>
                <a:cs typeface="Times New Roman"/>
              </a:rPr>
              <a:t> page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Participated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overview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website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lvl="1" marL="992505" indent="-343535">
              <a:lnSpc>
                <a:spcPct val="100000"/>
              </a:lnSpc>
              <a:spcBef>
                <a:spcPts val="1575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functionality</a:t>
            </a:r>
            <a:endParaRPr sz="1800">
              <a:latin typeface="Times New Roman"/>
              <a:cs typeface="Times New Roman"/>
            </a:endParaRPr>
          </a:p>
          <a:p>
            <a:pPr lvl="1" marL="992505" indent="-343535">
              <a:lnSpc>
                <a:spcPct val="100000"/>
              </a:lnSpc>
              <a:spcBef>
                <a:spcPts val="1585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800">
                <a:latin typeface="Times New Roman"/>
                <a:cs typeface="Times New Roman"/>
              </a:rPr>
              <a:t>Login/Logout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lvl="1" marL="992505" indent="-343535">
              <a:lnSpc>
                <a:spcPct val="100000"/>
              </a:lnSpc>
              <a:spcBef>
                <a:spcPts val="1585"/>
              </a:spcBef>
              <a:buFont typeface="Wingdings"/>
              <a:buChar char=""/>
              <a:tabLst>
                <a:tab pos="992505" algn="l"/>
                <a:tab pos="993140" algn="l"/>
              </a:tabLst>
            </a:pPr>
            <a:r>
              <a:rPr dirty="0" sz="1800">
                <a:latin typeface="Times New Roman"/>
                <a:cs typeface="Times New Roman"/>
              </a:rPr>
              <a:t>Backend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functionality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(Database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backend)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1970" y="281178"/>
            <a:ext cx="36722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40"/>
              <a:t>T</a:t>
            </a:r>
            <a:r>
              <a:rPr dirty="0" sz="3600"/>
              <a:t>ools/</a:t>
            </a:r>
            <a:r>
              <a:rPr dirty="0" sz="3600" spc="-345"/>
              <a:t>T</a:t>
            </a:r>
            <a:r>
              <a:rPr dirty="0" sz="3600"/>
              <a:t>echnologi</a:t>
            </a:r>
            <a:r>
              <a:rPr dirty="0" sz="3600" spc="-15"/>
              <a:t>e</a:t>
            </a:r>
            <a:r>
              <a:rPr dirty="0" sz="3600" spc="-5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4394" y="1172083"/>
            <a:ext cx="9752965" cy="1886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20" b="1">
                <a:latin typeface="Times New Roman"/>
                <a:cs typeface="Times New Roman"/>
              </a:rPr>
              <a:t>HyperText </a:t>
            </a:r>
            <a:r>
              <a:rPr dirty="0" sz="1800" spc="-5" b="1">
                <a:latin typeface="Times New Roman"/>
                <a:cs typeface="Times New Roman"/>
              </a:rPr>
              <a:t>Markup Language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b="1">
                <a:latin typeface="Times New Roman"/>
                <a:cs typeface="Times New Roman"/>
              </a:rPr>
              <a:t>HTML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standard markup languages </a:t>
            </a:r>
            <a:r>
              <a:rPr dirty="0" sz="1800">
                <a:latin typeface="Times New Roman"/>
                <a:cs typeface="Times New Roman"/>
              </a:rPr>
              <a:t>for documents </a:t>
            </a:r>
            <a:r>
              <a:rPr dirty="0" sz="1800" spc="-5">
                <a:latin typeface="Times New Roman"/>
                <a:cs typeface="Times New Roman"/>
              </a:rPr>
              <a:t>designed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be </a:t>
            </a:r>
            <a:r>
              <a:rPr dirty="0" sz="1800" spc="-5">
                <a:latin typeface="Times New Roman"/>
                <a:cs typeface="Times New Roman"/>
              </a:rPr>
              <a:t>displayed </a:t>
            </a:r>
            <a:r>
              <a:rPr dirty="0" sz="1800">
                <a:latin typeface="Times New Roman"/>
                <a:cs typeface="Times New Roman"/>
              </a:rPr>
              <a:t>in a </a:t>
            </a:r>
            <a:r>
              <a:rPr dirty="0" sz="1800" spc="-5">
                <a:latin typeface="Times New Roman"/>
                <a:cs typeface="Times New Roman"/>
              </a:rPr>
              <a:t>web </a:t>
            </a:r>
            <a:r>
              <a:rPr dirty="0" sz="1800" spc="-15">
                <a:latin typeface="Times New Roman"/>
                <a:cs typeface="Times New Roman"/>
              </a:rPr>
              <a:t>browser.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often </a:t>
            </a:r>
            <a:r>
              <a:rPr dirty="0" sz="1800" spc="-5">
                <a:latin typeface="Times New Roman"/>
                <a:cs typeface="Times New Roman"/>
              </a:rPr>
              <a:t>assisted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technologies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Cascading </a:t>
            </a:r>
            <a:r>
              <a:rPr dirty="0" sz="1800" spc="-5">
                <a:latin typeface="Times New Roman"/>
                <a:cs typeface="Times New Roman"/>
              </a:rPr>
              <a:t>Style Sheets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(CSS)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scripting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JavaScript.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3856482"/>
            <a:ext cx="9755505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Cascading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Style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Sheets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5" b="1">
                <a:latin typeface="Times New Roman"/>
                <a:cs typeface="Times New Roman"/>
              </a:rPr>
              <a:t>CSS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style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sheet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language</a:t>
            </a:r>
            <a:r>
              <a:rPr dirty="0" sz="1800">
                <a:latin typeface="Times New Roman"/>
                <a:cs typeface="Times New Roman"/>
              </a:rPr>
              <a:t> 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describing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presentation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document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written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markup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language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6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5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XML</a:t>
            </a:r>
            <a:r>
              <a:rPr dirty="0" sz="1800" spc="5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(including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XML</a:t>
            </a:r>
            <a:r>
              <a:rPr dirty="0" sz="1800" spc="5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dialects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SVG, MathML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XHTML). CSS 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cornerstone technology </a:t>
            </a:r>
            <a:r>
              <a:rPr dirty="0" sz="1800">
                <a:latin typeface="Times New Roman"/>
                <a:cs typeface="Times New Roman"/>
              </a:rPr>
              <a:t>of the </a:t>
            </a:r>
            <a:r>
              <a:rPr dirty="0" sz="1800" spc="-35">
                <a:latin typeface="Times New Roman"/>
                <a:cs typeface="Times New Roman"/>
              </a:rPr>
              <a:t>World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Wide </a:t>
            </a:r>
            <a:r>
              <a:rPr dirty="0" sz="1800" spc="-40">
                <a:latin typeface="Times New Roman"/>
                <a:cs typeface="Times New Roman"/>
              </a:rPr>
              <a:t>Web,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alongside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HTML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JavaScript.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105" y="1146403"/>
            <a:ext cx="405150" cy="566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579" y="3504539"/>
            <a:ext cx="566204" cy="566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Thanuja Narasimahamurthy</dc:creator>
  <dc:title>PowerPoint Presentation</dc:title>
  <dcterms:created xsi:type="dcterms:W3CDTF">2023-05-19T12:18:42Z</dcterms:created>
  <dcterms:modified xsi:type="dcterms:W3CDTF">2023-05-19T12:18:42Z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2023-05-19T00:00:00Z</vt:filetime>
  </property>
</Properties>
</file>