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57" r:id="rId3"/>
    <p:sldId id="258" r:id="rId4"/>
    <p:sldId id="259" r:id="rId5"/>
    <p:sldId id="260" r:id="rId6"/>
    <p:sldId id="267" r:id="rId7"/>
    <p:sldId id="290" r:id="rId8"/>
    <p:sldId id="291" r:id="rId9"/>
    <p:sldId id="268" r:id="rId10"/>
    <p:sldId id="285" r:id="rId11"/>
    <p:sldId id="269" r:id="rId12"/>
    <p:sldId id="286" r:id="rId13"/>
    <p:sldId id="270" r:id="rId14"/>
    <p:sldId id="278" r:id="rId15"/>
    <p:sldId id="271" r:id="rId16"/>
    <p:sldId id="281" r:id="rId17"/>
    <p:sldId id="272" r:id="rId18"/>
    <p:sldId id="287" r:id="rId19"/>
    <p:sldId id="273" r:id="rId20"/>
    <p:sldId id="275" r:id="rId21"/>
    <p:sldId id="288" r:id="rId22"/>
    <p:sldId id="276" r:id="rId23"/>
    <p:sldId id="284" r:id="rId24"/>
    <p:sldId id="265" r:id="rId25"/>
    <p:sldId id="266" r:id="rId26"/>
    <p:sldId id="264" r:id="rId27"/>
    <p:sldId id="261" r:id="rId28"/>
    <p:sldId id="262" r:id="rId29"/>
    <p:sldId id="263" r:id="rId30"/>
    <p:sldId id="28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23" autoAdjust="0"/>
    <p:restoredTop sz="94660"/>
  </p:normalViewPr>
  <p:slideViewPr>
    <p:cSldViewPr snapToGrid="0">
      <p:cViewPr>
        <p:scale>
          <a:sx n="93" d="100"/>
          <a:sy n="93" d="100"/>
        </p:scale>
        <p:origin x="-1051" y="-10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3FBE8A-9B46-4222-9E90-F6841754C0C4}" type="datetimeFigureOut">
              <a:rPr lang="en-US" smtClean="0"/>
              <a:t>12/5/2022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00E94D-7948-46B7-A9A5-B8E0D75020D6}" type="slidenum">
              <a:rPr lang="en-US" smtClean="0"/>
              <a:t>‹#›</a:t>
            </a:fld>
            <a:endParaRPr lang="en-US"/>
          </a:p>
        </p:txBody>
      </p:sp>
    </p:spTree>
    <p:extLst>
      <p:ext uri="{BB962C8B-B14F-4D97-AF65-F5344CB8AC3E}">
        <p14:creationId xmlns:p14="http://schemas.microsoft.com/office/powerpoint/2010/main" val="2902250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35415"/>
            <a:ext cx="7772400" cy="2074548"/>
          </a:xfrm>
          <a:prstGeom prst="rect">
            <a:avLst/>
          </a:prstGeo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5"/>
          <p:cNvSpPr>
            <a:spLocks noGrp="1"/>
          </p:cNvSpPr>
          <p:nvPr>
            <p:ph type="sldNum" sz="quarter" idx="12"/>
          </p:nvPr>
        </p:nvSpPr>
        <p:spPr>
          <a:xfrm>
            <a:off x="7761587" y="6283470"/>
            <a:ext cx="1257220" cy="395626"/>
          </a:xfrm>
        </p:spPr>
        <p:txBody>
          <a:bodyPr/>
          <a:lstStyle/>
          <a:p>
            <a:fld id="{F2A2ECFF-DF79-4F29-AB95-6E0CF4AE0BD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2A2ECFF-DF79-4F29-AB95-6E0CF4AE0BD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2A2ECFF-DF79-4F29-AB95-6E0CF4AE0BD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2A2ECFF-DF79-4F29-AB95-6E0CF4AE0BDD}" type="slidenum">
              <a:rPr lang="en-US" smtClean="0"/>
              <a:t>‹#›</a:t>
            </a:fld>
            <a:endParaRPr lang="en-US"/>
          </a:p>
        </p:txBody>
      </p:sp>
      <p:sp>
        <p:nvSpPr>
          <p:cNvPr id="6" name="Title 1"/>
          <p:cNvSpPr txBox="1"/>
          <p:nvPr userDrawn="1"/>
        </p:nvSpPr>
        <p:spPr>
          <a:xfrm>
            <a:off x="0" y="3307"/>
            <a:ext cx="9144000" cy="1211132"/>
          </a:xfrm>
          <a:prstGeom prst="rect">
            <a:avLst/>
          </a:prstGeom>
          <a:solidFill>
            <a:srgbClr val="0070C0"/>
          </a:solidFill>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bg1"/>
                </a:solidFill>
                <a:latin typeface="Times New Roman" panose="02020603050405020304" pitchFamily="18" charset="0"/>
                <a:cs typeface="Times New Roman" panose="02020603050405020304" pitchFamily="18" charset="0"/>
              </a:rPr>
              <a:t>Bangalore Institute of Technology</a:t>
            </a:r>
            <a:r>
              <a:rPr lang="en-US" sz="2800" b="1" dirty="0">
                <a:solidFill>
                  <a:schemeClr val="bg1"/>
                </a:solidFill>
                <a:latin typeface="Times New Roman" panose="02020603050405020304" pitchFamily="18" charset="0"/>
                <a:cs typeface="Times New Roman" panose="02020603050405020304" pitchFamily="18" charset="0"/>
              </a:rPr>
              <a:t/>
            </a:r>
            <a:br>
              <a:rPr lang="en-US" sz="2800" b="1" dirty="0">
                <a:solidFill>
                  <a:schemeClr val="bg1"/>
                </a:solidFill>
                <a:latin typeface="Times New Roman" panose="02020603050405020304" pitchFamily="18" charset="0"/>
                <a:cs typeface="Times New Roman" panose="02020603050405020304" pitchFamily="18" charset="0"/>
              </a:rPr>
            </a:br>
            <a:r>
              <a:rPr lang="en-US" sz="1600" dirty="0">
                <a:solidFill>
                  <a:schemeClr val="bg1"/>
                </a:solidFill>
                <a:latin typeface="Times New Roman" panose="02020603050405020304" pitchFamily="18" charset="0"/>
                <a:cs typeface="Times New Roman" panose="02020603050405020304" pitchFamily="18" charset="0"/>
              </a:rPr>
              <a:t>K.R. Road, V.V. Pura, Bengaluru.-560004.</a:t>
            </a:r>
            <a:br>
              <a:rPr lang="en-US" sz="1600" dirty="0">
                <a:solidFill>
                  <a:schemeClr val="bg1"/>
                </a:solidFill>
                <a:latin typeface="Times New Roman" panose="02020603050405020304" pitchFamily="18" charset="0"/>
                <a:cs typeface="Times New Roman" panose="02020603050405020304" pitchFamily="18" charset="0"/>
              </a:rPr>
            </a:br>
            <a:r>
              <a:rPr lang="en-US" sz="2400" b="1" dirty="0">
                <a:solidFill>
                  <a:schemeClr val="bg1"/>
                </a:solidFill>
                <a:latin typeface="Times New Roman" panose="02020603050405020304" pitchFamily="18" charset="0"/>
                <a:cs typeface="Times New Roman" panose="02020603050405020304" pitchFamily="18" charset="0"/>
              </a:rPr>
              <a:t>D</a:t>
            </a:r>
            <a:r>
              <a:rPr lang="en-US" sz="2000" b="1" dirty="0">
                <a:solidFill>
                  <a:schemeClr val="bg1"/>
                </a:solidFill>
                <a:latin typeface="Times New Roman" panose="02020603050405020304" pitchFamily="18" charset="0"/>
                <a:cs typeface="Times New Roman" panose="02020603050405020304" pitchFamily="18" charset="0"/>
              </a:rPr>
              <a:t>epartment of Computer Science &amp; Engineering</a:t>
            </a:r>
            <a:br>
              <a:rPr lang="en-US" sz="2000" b="1" dirty="0">
                <a:solidFill>
                  <a:schemeClr val="bg1"/>
                </a:solidFill>
                <a:latin typeface="Times New Roman" panose="02020603050405020304" pitchFamily="18" charset="0"/>
                <a:cs typeface="Times New Roman" panose="02020603050405020304" pitchFamily="18" charset="0"/>
              </a:rPr>
            </a:br>
            <a:r>
              <a:rPr lang="en-US" sz="2000" b="1" dirty="0">
                <a:solidFill>
                  <a:schemeClr val="bg1"/>
                </a:solidFill>
                <a:latin typeface="Times New Roman" panose="02020603050405020304" pitchFamily="18" charset="0"/>
                <a:cs typeface="Times New Roman" panose="02020603050405020304" pitchFamily="18" charset="0"/>
              </a:rPr>
              <a:t>M. Tech. </a:t>
            </a:r>
            <a:r>
              <a:rPr lang="en-US" sz="2000" b="1" dirty="0" err="1">
                <a:solidFill>
                  <a:schemeClr val="bg1"/>
                </a:solidFill>
                <a:latin typeface="Times New Roman" panose="02020603050405020304" pitchFamily="18" charset="0"/>
                <a:cs typeface="Times New Roman" panose="02020603050405020304" pitchFamily="18" charset="0"/>
              </a:rPr>
              <a:t>Programme</a:t>
            </a: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2A2ECFF-DF79-4F29-AB95-6E0CF4AE0BD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F2A2ECFF-DF79-4F29-AB95-6E0CF4AE0BD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09381" y="1666599"/>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666599"/>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F2A2ECFF-DF79-4F29-AB95-6E0CF4AE0BD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442627"/>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266539"/>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42627"/>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266539"/>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lstStyle/>
          <a:p>
            <a:fld id="{F2A2ECFF-DF79-4F29-AB95-6E0CF4AE0BD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2A2ECFF-DF79-4F29-AB95-6E0CF4AE0BD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2A2ECFF-DF79-4F29-AB95-6E0CF4AE0BD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1311964"/>
            <a:ext cx="2949178" cy="1600200"/>
          </a:xfrm>
          <a:prstGeom prst="rect">
            <a:avLst/>
          </a:prstGeo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935895" y="1490870"/>
            <a:ext cx="4580645" cy="437018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961860"/>
            <a:ext cx="2949178" cy="290712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F2A2ECFF-DF79-4F29-AB95-6E0CF4AE0BD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8650" y="1312792"/>
            <a:ext cx="2949178"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1312792"/>
            <a:ext cx="4629150" cy="454825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3160642"/>
            <a:ext cx="2949178" cy="270834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F2A2ECFF-DF79-4F29-AB95-6E0CF4AE0BD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589558"/>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7" name="Group 16"/>
          <p:cNvGrpSpPr/>
          <p:nvPr userDrawn="1"/>
        </p:nvGrpSpPr>
        <p:grpSpPr>
          <a:xfrm>
            <a:off x="0" y="6082418"/>
            <a:ext cx="9144000" cy="837478"/>
            <a:chOff x="-4763" y="5993829"/>
            <a:chExt cx="9144000" cy="837478"/>
          </a:xfrm>
        </p:grpSpPr>
        <p:grpSp>
          <p:nvGrpSpPr>
            <p:cNvPr id="11" name="Group 10"/>
            <p:cNvGrpSpPr/>
            <p:nvPr userDrawn="1"/>
          </p:nvGrpSpPr>
          <p:grpSpPr>
            <a:xfrm>
              <a:off x="-4763" y="5993829"/>
              <a:ext cx="9144000" cy="837478"/>
              <a:chOff x="180680" y="6107904"/>
              <a:chExt cx="8935040" cy="748942"/>
            </a:xfrm>
            <a:solidFill>
              <a:srgbClr val="0070C0"/>
            </a:solidFill>
          </p:grpSpPr>
          <p:sp>
            <p:nvSpPr>
              <p:cNvPr id="12" name="Title 1"/>
              <p:cNvSpPr txBox="1"/>
              <p:nvPr/>
            </p:nvSpPr>
            <p:spPr>
              <a:xfrm>
                <a:off x="180680" y="6108569"/>
                <a:ext cx="8935040" cy="748010"/>
              </a:xfrm>
              <a:prstGeom prst="rect">
                <a:avLst/>
              </a:prstGeom>
              <a:grpFill/>
            </p:spPr>
            <p:txBody>
              <a:bodyPr vert="horz" lIns="91440" tIns="45720" rIns="91440" bIns="45720" rtlCol="0" anchor="t" anchorCtr="0">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solidFill>
                      <a:schemeClr val="tx1"/>
                    </a:solidFill>
                    <a:latin typeface="Times New Roman" panose="02020603050405020304" pitchFamily="18" charset="0"/>
                    <a:cs typeface="Times New Roman" panose="02020603050405020304" pitchFamily="18" charset="0"/>
                  </a:rPr>
                  <a:t/>
                </a:r>
                <a:br>
                  <a:rPr lang="en-US" sz="2400" b="1" dirty="0">
                    <a:solidFill>
                      <a:schemeClr val="tx1"/>
                    </a:solidFill>
                    <a:latin typeface="Times New Roman" panose="02020603050405020304" pitchFamily="18" charset="0"/>
                    <a:cs typeface="Times New Roman" panose="02020603050405020304" pitchFamily="18" charset="0"/>
                  </a:rPr>
                </a:b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10246" y="6133310"/>
                <a:ext cx="958032" cy="715329"/>
              </a:xfrm>
              <a:prstGeom prst="rect">
                <a:avLst/>
              </a:prstGeom>
              <a:grpFill/>
            </p:spPr>
          </p:pic>
          <p:pic>
            <p:nvPicPr>
              <p:cNvPr id="14" name="Picture 1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87875" y="6133311"/>
                <a:ext cx="873158" cy="698524"/>
              </a:xfrm>
              <a:prstGeom prst="rect">
                <a:avLst/>
              </a:prstGeom>
              <a:grpFill/>
            </p:spPr>
          </p:pic>
          <p:pic>
            <p:nvPicPr>
              <p:cNvPr id="15" name="Picture 1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933281" y="6107904"/>
                <a:ext cx="1624896" cy="748942"/>
              </a:xfrm>
              <a:prstGeom prst="rect">
                <a:avLst/>
              </a:prstGeom>
              <a:grpFill/>
            </p:spPr>
          </p:pic>
        </p:grpSp>
        <p:pic>
          <p:nvPicPr>
            <p:cNvPr id="16" name="Picture 15"/>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5245309" y="6022238"/>
              <a:ext cx="1484385" cy="742193"/>
            </a:xfrm>
            <a:prstGeom prst="rect">
              <a:avLst/>
            </a:prstGeom>
          </p:spPr>
        </p:pic>
      </p:grpSp>
      <p:grpSp>
        <p:nvGrpSpPr>
          <p:cNvPr id="7" name="Group 6"/>
          <p:cNvGrpSpPr/>
          <p:nvPr userDrawn="1"/>
        </p:nvGrpSpPr>
        <p:grpSpPr>
          <a:xfrm>
            <a:off x="0" y="1"/>
            <a:ext cx="9144000" cy="1192696"/>
            <a:chOff x="0" y="0"/>
            <a:chExt cx="9144000" cy="1284197"/>
          </a:xfrm>
        </p:grpSpPr>
        <p:sp>
          <p:nvSpPr>
            <p:cNvPr id="8" name="Title 1"/>
            <p:cNvSpPr txBox="1"/>
            <p:nvPr userDrawn="1"/>
          </p:nvSpPr>
          <p:spPr>
            <a:xfrm>
              <a:off x="0" y="3307"/>
              <a:ext cx="9144000" cy="1211132"/>
            </a:xfrm>
            <a:prstGeom prst="rect">
              <a:avLst/>
            </a:prstGeom>
            <a:solidFill>
              <a:srgbClr val="0070C0"/>
            </a:solidFill>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bg1"/>
                  </a:solidFill>
                  <a:latin typeface="Times New Roman" panose="02020603050405020304" pitchFamily="18" charset="0"/>
                  <a:cs typeface="Times New Roman" panose="02020603050405020304" pitchFamily="18" charset="0"/>
                </a:rPr>
                <a:t>Bangalore Institute of Technology</a:t>
              </a:r>
              <a:r>
                <a:rPr lang="en-US" sz="2800" b="1" dirty="0">
                  <a:solidFill>
                    <a:schemeClr val="bg1"/>
                  </a:solidFill>
                  <a:latin typeface="Times New Roman" panose="02020603050405020304" pitchFamily="18" charset="0"/>
                  <a:cs typeface="Times New Roman" panose="02020603050405020304" pitchFamily="18" charset="0"/>
                </a:rPr>
                <a:t/>
              </a:r>
              <a:br>
                <a:rPr lang="en-US" sz="2800" b="1" dirty="0">
                  <a:solidFill>
                    <a:schemeClr val="bg1"/>
                  </a:solidFill>
                  <a:latin typeface="Times New Roman" panose="02020603050405020304" pitchFamily="18" charset="0"/>
                  <a:cs typeface="Times New Roman" panose="02020603050405020304" pitchFamily="18" charset="0"/>
                </a:rPr>
              </a:br>
              <a:r>
                <a:rPr lang="en-US" sz="1600" dirty="0">
                  <a:solidFill>
                    <a:schemeClr val="bg1"/>
                  </a:solidFill>
                  <a:latin typeface="Times New Roman" panose="02020603050405020304" pitchFamily="18" charset="0"/>
                  <a:cs typeface="Times New Roman" panose="02020603050405020304" pitchFamily="18" charset="0"/>
                </a:rPr>
                <a:t>K.R. Road, V.V. Pura, Bengaluru.-560004.</a:t>
              </a:r>
              <a:br>
                <a:rPr lang="en-US" sz="1600" dirty="0">
                  <a:solidFill>
                    <a:schemeClr val="bg1"/>
                  </a:solidFill>
                  <a:latin typeface="Times New Roman" panose="02020603050405020304" pitchFamily="18" charset="0"/>
                  <a:cs typeface="Times New Roman" panose="02020603050405020304" pitchFamily="18" charset="0"/>
                </a:rPr>
              </a:br>
              <a:r>
                <a:rPr lang="en-US" sz="2400" b="1" dirty="0">
                  <a:solidFill>
                    <a:schemeClr val="bg1"/>
                  </a:solidFill>
                  <a:latin typeface="Times New Roman" panose="02020603050405020304" pitchFamily="18" charset="0"/>
                  <a:cs typeface="Times New Roman" panose="02020603050405020304" pitchFamily="18" charset="0"/>
                </a:rPr>
                <a:t>D</a:t>
              </a:r>
              <a:r>
                <a:rPr lang="en-US" sz="2000" b="1" dirty="0">
                  <a:solidFill>
                    <a:schemeClr val="bg1"/>
                  </a:solidFill>
                  <a:latin typeface="Times New Roman" panose="02020603050405020304" pitchFamily="18" charset="0"/>
                  <a:cs typeface="Times New Roman" panose="02020603050405020304" pitchFamily="18" charset="0"/>
                </a:rPr>
                <a:t>epartment of Computer Science &amp; Engineering</a:t>
              </a:r>
              <a:endParaRPr lang="en-US" sz="2400" b="1"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152400" y="0"/>
              <a:ext cx="1081429" cy="1284197"/>
            </a:xfrm>
            <a:prstGeom prst="rect">
              <a:avLst/>
            </a:prstGeom>
          </p:spPr>
        </p:pic>
        <p:pic>
          <p:nvPicPr>
            <p:cNvPr id="10" name="Picture 9"/>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7990107" y="76200"/>
              <a:ext cx="1081430" cy="1070317"/>
            </a:xfrm>
            <a:prstGeom prst="rect">
              <a:avLst/>
            </a:prstGeom>
          </p:spPr>
        </p:pic>
      </p:grpSp>
      <p:sp>
        <p:nvSpPr>
          <p:cNvPr id="6" name="Slide Number Placeholder 5"/>
          <p:cNvSpPr>
            <a:spLocks noGrp="1"/>
          </p:cNvSpPr>
          <p:nvPr>
            <p:ph type="sldNum" sz="quarter" idx="4"/>
          </p:nvPr>
        </p:nvSpPr>
        <p:spPr>
          <a:xfrm>
            <a:off x="6789254" y="6423024"/>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A2ECFF-DF79-4F29-AB95-6E0CF4AE0BD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b="1" dirty="0">
                <a:latin typeface="Times New Roman" panose="02020603050405020304" pitchFamily="18" charset="0"/>
                <a:cs typeface="Times New Roman" panose="02020603050405020304" pitchFamily="18" charset="0"/>
              </a:rPr>
              <a:t>Technical seminar on</a:t>
            </a:r>
            <a:br>
              <a:rPr lang="en-US" sz="3200" b="1" dirty="0">
                <a:latin typeface="Times New Roman" panose="02020603050405020304" pitchFamily="18" charset="0"/>
                <a:cs typeface="Times New Roman" panose="02020603050405020304" pitchFamily="18" charset="0"/>
              </a:rPr>
            </a:br>
            <a:r>
              <a:rPr lang="en-US" sz="3200" b="1" dirty="0">
                <a:solidFill>
                  <a:srgbClr val="FF0000"/>
                </a:solidFill>
                <a:latin typeface="Times New Roman" panose="02020603050405020304" pitchFamily="18" charset="0"/>
                <a:cs typeface="Times New Roman" panose="02020603050405020304" pitchFamily="18" charset="0"/>
              </a:rPr>
              <a:t>"</a:t>
            </a:r>
            <a:r>
              <a:rPr lang="en-US" sz="2400" b="1" kern="0" dirty="0">
                <a:solidFill>
                  <a:srgbClr val="FF0000"/>
                </a:solidFill>
                <a:effectLst/>
                <a:latin typeface="Times New Roman" panose="02020603050405020304" pitchFamily="18" charset="0"/>
                <a:ea typeface="Times New Roman" panose="02020603050405020304" pitchFamily="18" charset="0"/>
              </a:rPr>
              <a:t>WEAPON DETECTION IN </a:t>
            </a:r>
            <a:r>
              <a:rPr lang="en-US" sz="2400" b="1" kern="0" dirty="0" smtClean="0">
                <a:solidFill>
                  <a:srgbClr val="FF0000"/>
                </a:solidFill>
                <a:latin typeface="Times New Roman" panose="02020603050405020304" pitchFamily="18" charset="0"/>
                <a:ea typeface="Times New Roman" panose="02020603050405020304" pitchFamily="18" charset="0"/>
              </a:rPr>
              <a:t>CCTV IMAGE USING DEEP LEARNING”</a:t>
            </a:r>
            <a:r>
              <a:rPr lang="en-IN" sz="2400" b="1" kern="0" dirty="0">
                <a:solidFill>
                  <a:srgbClr val="FF0000"/>
                </a:solidFill>
                <a:effectLst/>
                <a:latin typeface="Times New Roman" panose="02020603050405020304" pitchFamily="18" charset="0"/>
                <a:ea typeface="Times New Roman" panose="02020603050405020304" pitchFamily="18" charset="0"/>
              </a:rPr>
              <a:t/>
            </a:r>
            <a:br>
              <a:rPr lang="en-IN" sz="2400" b="1" kern="0" dirty="0">
                <a:solidFill>
                  <a:srgbClr val="FF0000"/>
                </a:solidFill>
                <a:effectLst/>
                <a:latin typeface="Times New Roman" panose="02020603050405020304" pitchFamily="18" charset="0"/>
                <a:ea typeface="Times New Roman" panose="02020603050405020304" pitchFamily="18" charset="0"/>
              </a:rPr>
            </a:br>
            <a:endParaRPr lang="en-US" sz="32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44147" y="3429001"/>
            <a:ext cx="6855705" cy="2324100"/>
          </a:xfrm>
        </p:spPr>
        <p:txBody>
          <a:bodyPr>
            <a:normAutofit/>
          </a:bodyPr>
          <a:lstStyle/>
          <a:p>
            <a:r>
              <a:rPr lang="en-US" sz="1800" b="1" dirty="0">
                <a:latin typeface="Times New Roman" panose="02020603050405020304" pitchFamily="18" charset="0"/>
                <a:cs typeface="Times New Roman" panose="02020603050405020304" pitchFamily="18" charset="0"/>
              </a:rPr>
              <a:t>By: </a:t>
            </a:r>
          </a:p>
          <a:p>
            <a:r>
              <a:rPr lang="en-US" sz="1800" dirty="0" err="1" smtClean="0">
                <a:latin typeface="Times New Roman" panose="02020603050405020304" pitchFamily="18" charset="0"/>
                <a:cs typeface="Times New Roman" panose="02020603050405020304" pitchFamily="18" charset="0"/>
              </a:rPr>
              <a:t>Akash</a:t>
            </a:r>
            <a:r>
              <a:rPr lang="en-US" sz="1800" dirty="0" smtClean="0">
                <a:latin typeface="Times New Roman" panose="02020603050405020304" pitchFamily="18" charset="0"/>
                <a:cs typeface="Times New Roman" panose="02020603050405020304" pitchFamily="18" charset="0"/>
              </a:rPr>
              <a:t> Jain </a:t>
            </a:r>
            <a:r>
              <a:rPr lang="en-US" sz="1800" dirty="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1BI19CS011)</a:t>
            </a:r>
            <a:endParaRPr lang="en-US"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Under the Guidance </a:t>
            </a:r>
          </a:p>
          <a:p>
            <a:r>
              <a:rPr lang="en-IN" sz="1800" b="1" dirty="0">
                <a:latin typeface="Times New Roman" panose="02020603050405020304" pitchFamily="18" charset="0"/>
                <a:cs typeface="Times New Roman" panose="02020603050405020304" pitchFamily="18" charset="0"/>
              </a:rPr>
              <a:t>of </a:t>
            </a:r>
          </a:p>
          <a:p>
            <a:r>
              <a:rPr lang="en-US" sz="1800" dirty="0" smtClean="0"/>
              <a:t>Dr. Maya B.S</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Assistant Professor</a:t>
            </a:r>
          </a:p>
          <a:p>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25151" y="1556397"/>
            <a:ext cx="7893698" cy="4368541"/>
          </a:xfrm>
        </p:spPr>
        <p:txBody>
          <a:bodyPr>
            <a:normAutofit/>
          </a:bodyPr>
          <a:lstStyle/>
          <a:p>
            <a:pPr algn="just">
              <a:lnSpc>
                <a:spcPct val="100000"/>
              </a:lnSpc>
              <a:buFont typeface="Arial" panose="020B0604020202020204" pitchFamily="34" charset="0"/>
            </a:pPr>
            <a:r>
              <a:rPr lang="en-IN" b="1" dirty="0"/>
              <a:t>Pros:</a:t>
            </a:r>
          </a:p>
          <a:p>
            <a:pPr marL="342900" indent="-342900" algn="just">
              <a:lnSpc>
                <a:spcPct val="100000"/>
              </a:lnSpc>
              <a:buFont typeface="Arial" panose="020B0604020202020204" pitchFamily="34" charset="0"/>
              <a:buChar char="•"/>
            </a:pPr>
            <a:r>
              <a:rPr lang="en-IN" sz="2000" dirty="0"/>
              <a:t>The experiments shown that the YOLOv3-based contraband detection method for the PMMW images and can do the real-time detection even during large passenger flows. </a:t>
            </a:r>
          </a:p>
          <a:p>
            <a:pPr marL="342900" indent="-342900" algn="just">
              <a:lnSpc>
                <a:spcPct val="100000"/>
              </a:lnSpc>
              <a:buFont typeface="Arial" panose="020B0604020202020204" pitchFamily="34" charset="0"/>
              <a:buChar char="•"/>
            </a:pPr>
            <a:r>
              <a:rPr lang="en-IN" sz="2000" dirty="0"/>
              <a:t>In terms of detection accuracy, detection speed, and computation resource, the YOLOv3-53 model is more better and effective, even with an insufficient sample dataset.</a:t>
            </a:r>
            <a:endParaRPr lang="en-US" sz="2000" b="1" dirty="0">
              <a:sym typeface="+mn-ea"/>
            </a:endParaRPr>
          </a:p>
          <a:p>
            <a:pPr algn="just"/>
            <a:endParaRPr lang="en-US" dirty="0"/>
          </a:p>
        </p:txBody>
      </p:sp>
    </p:spTree>
    <p:extLst>
      <p:ext uri="{BB962C8B-B14F-4D97-AF65-F5344CB8AC3E}">
        <p14:creationId xmlns:p14="http://schemas.microsoft.com/office/powerpoint/2010/main" val="96997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22300" y="1295400"/>
            <a:ext cx="7899400" cy="4368800"/>
          </a:xfrm>
        </p:spPr>
        <p:txBody>
          <a:bodyPr>
            <a:normAutofit lnSpcReduction="10000"/>
          </a:bodyPr>
          <a:lstStyle/>
          <a:p>
            <a:pPr algn="just"/>
            <a:r>
              <a:rPr lang="en-US" dirty="0">
                <a:effectLst/>
                <a:latin typeface="Times New Roman" panose="02020603050405020304" pitchFamily="18" charset="0"/>
                <a:ea typeface="Times New Roman" panose="02020603050405020304" pitchFamily="18" charset="0"/>
              </a:rPr>
              <a:t>"Real-time gun detection in CCTV: An open problem.“, González, Jose L. Salazar, Carlos Zaccaro, Juan A. Álvarez-García, </a:t>
            </a:r>
            <a:r>
              <a:rPr lang="en-US" i="1" dirty="0">
                <a:effectLst/>
                <a:latin typeface="Times New Roman" panose="02020603050405020304" pitchFamily="18" charset="0"/>
                <a:ea typeface="Times New Roman" panose="02020603050405020304" pitchFamily="18" charset="0"/>
              </a:rPr>
              <a:t>Neural networks</a:t>
            </a:r>
          </a:p>
          <a:p>
            <a:pPr marL="342900" indent="-342900" algn="just">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This paper was published in year 2020</a:t>
            </a:r>
          </a:p>
          <a:p>
            <a:pPr algn="just"/>
            <a:r>
              <a:rPr lang="en-US" b="1" dirty="0"/>
              <a:t>Proposed System:</a:t>
            </a:r>
          </a:p>
          <a:p>
            <a:pPr marL="342900" indent="-342900" algn="just">
              <a:buFont typeface="Arial" panose="020B0604020202020204" pitchFamily="34" charset="0"/>
              <a:buChar char="•"/>
            </a:pPr>
            <a:r>
              <a:rPr lang="en-US" sz="2000" b="0" i="0" dirty="0">
                <a:solidFill>
                  <a:srgbClr val="333333"/>
                </a:solidFill>
                <a:effectLst/>
              </a:rPr>
              <a:t>In this paper, it </a:t>
            </a:r>
            <a:r>
              <a:rPr lang="en-IN" sz="2000" dirty="0"/>
              <a:t>presented the behaviour of a Faster R-CNN object detector using FPN and trained using synthetic and real images in a real CCTV</a:t>
            </a:r>
          </a:p>
          <a:p>
            <a:pPr marL="342900" indent="-342900" algn="just">
              <a:buFont typeface="Arial" panose="020B0604020202020204" pitchFamily="34" charset="0"/>
              <a:buChar char="•"/>
            </a:pPr>
            <a:r>
              <a:rPr lang="en-US" sz="2000" dirty="0">
                <a:solidFill>
                  <a:srgbClr val="231F20"/>
                </a:solidFill>
                <a:effectLst/>
                <a:latin typeface="Times New Roman" panose="02020603050405020304" pitchFamily="18" charset="0"/>
                <a:ea typeface="Times New Roman" panose="02020603050405020304" pitchFamily="18" charset="0"/>
              </a:rPr>
              <a:t>using artificial datasets and trained Faster–RCNN using Feature Pyramid Network with Resnet50 and improves the previous state of the art by 3.91 %.</a:t>
            </a:r>
            <a:endParaRPr lang="en-US" sz="2000" b="0" i="0" dirty="0">
              <a:solidFill>
                <a:srgbClr val="333333"/>
              </a:solidFill>
              <a:effectLst/>
            </a:endParaRPr>
          </a:p>
          <a:p>
            <a:pPr algn="just"/>
            <a:r>
              <a:rPr lang="en-US" sz="2000" b="1" dirty="0">
                <a:latin typeface="Times New Roman" panose="02020603050405020304" pitchFamily="18" charset="0"/>
                <a:cs typeface="Times New Roman" panose="02020603050405020304" pitchFamily="18" charset="0"/>
              </a:rPr>
              <a:t>Methodology:</a:t>
            </a:r>
          </a:p>
          <a:p>
            <a:pPr marL="342900" indent="-342900" algn="just">
              <a:buFont typeface="Arial" panose="020B0604020202020204" pitchFamily="34" charset="0"/>
              <a:buChar char="•"/>
            </a:pPr>
            <a:r>
              <a:rPr lang="en-US" sz="2000" dirty="0">
                <a:solidFill>
                  <a:srgbClr val="333333"/>
                </a:solidFill>
              </a:rPr>
              <a:t>R-CNN and RESNET-50</a:t>
            </a:r>
          </a:p>
          <a:p>
            <a:pPr marL="342900" indent="-342900" algn="just">
              <a:buFont typeface="Arial" panose="020B0604020202020204" pitchFamily="34" charset="0"/>
              <a:buChar char="•"/>
            </a:pP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22300" y="1295400"/>
            <a:ext cx="7899400" cy="4368800"/>
          </a:xfrm>
        </p:spPr>
        <p:txBody>
          <a:bodyPr>
            <a:normAutofit/>
          </a:bodyPr>
          <a:lstStyle/>
          <a:p>
            <a:pPr algn="just"/>
            <a:r>
              <a:rPr lang="en-US" sz="2200" b="1" dirty="0"/>
              <a:t>Limitations:</a:t>
            </a:r>
          </a:p>
          <a:p>
            <a:pPr marL="342900" indent="-342900" algn="just">
              <a:buFont typeface="Arial" panose="020B0604020202020204" pitchFamily="34" charset="0"/>
              <a:buChar char="•"/>
            </a:pPr>
            <a:r>
              <a:rPr lang="en-IN" sz="2000" dirty="0"/>
              <a:t>Because of the small size of weapons at that distance and the partial in many frames, weapon detection in real CCTV scenarios is a challenging task to perform.</a:t>
            </a:r>
          </a:p>
          <a:p>
            <a:pPr algn="just"/>
            <a:r>
              <a:rPr lang="en-IN" sz="2200" b="1" kern="1200" dirty="0">
                <a:solidFill>
                  <a:srgbClr val="000000"/>
                </a:solidFill>
                <a:effectLst/>
                <a:latin typeface="Times New Roman" panose="02020603050405020304" pitchFamily="18" charset="0"/>
                <a:ea typeface="+mn-ea"/>
                <a:cs typeface="Times New Roman" panose="02020603050405020304" pitchFamily="18" charset="0"/>
              </a:rPr>
              <a:t>Architecture:</a:t>
            </a:r>
            <a:endParaRPr lang="en-IN" sz="2200" dirty="0">
              <a:effectLst/>
            </a:endParaRPr>
          </a:p>
          <a:p>
            <a:pPr algn="just"/>
            <a:endParaRPr lang="en-IN" sz="1600" dirty="0">
              <a:effectLst/>
            </a:endParaRPr>
          </a:p>
        </p:txBody>
      </p:sp>
      <p:pic>
        <p:nvPicPr>
          <p:cNvPr id="4" name="Picture 3">
            <a:extLst>
              <a:ext uri="{FF2B5EF4-FFF2-40B4-BE49-F238E27FC236}">
                <a16:creationId xmlns:a16="http://schemas.microsoft.com/office/drawing/2014/main" xmlns="" id="{EE0727DA-4C29-456B-474A-0F0380CBAA10}"/>
              </a:ext>
            </a:extLst>
          </p:cNvPr>
          <p:cNvPicPr>
            <a:picLocks noChangeAspect="1"/>
          </p:cNvPicPr>
          <p:nvPr/>
        </p:nvPicPr>
        <p:blipFill>
          <a:blip r:embed="rId2"/>
          <a:stretch>
            <a:fillRect/>
          </a:stretch>
        </p:blipFill>
        <p:spPr>
          <a:xfrm>
            <a:off x="1289534" y="3001617"/>
            <a:ext cx="7232166" cy="2961861"/>
          </a:xfrm>
          <a:prstGeom prst="rect">
            <a:avLst/>
          </a:prstGeom>
        </p:spPr>
      </p:pic>
    </p:spTree>
    <p:extLst>
      <p:ext uri="{BB962C8B-B14F-4D97-AF65-F5344CB8AC3E}">
        <p14:creationId xmlns:p14="http://schemas.microsoft.com/office/powerpoint/2010/main" val="3093513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622300" y="1295400"/>
            <a:ext cx="7899400" cy="3937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b="1" dirty="0">
                <a:ea typeface="Times New Roman" panose="02020603050405020304" pitchFamily="18" charset="0"/>
              </a:rPr>
              <a:t>“</a:t>
            </a:r>
            <a:r>
              <a:rPr lang="en-US" sz="2000" b="1" dirty="0">
                <a:effectLst/>
                <a:ea typeface="Times New Roman" panose="02020603050405020304" pitchFamily="18" charset="0"/>
              </a:rPr>
              <a:t>Weapon Detection in Real-Time CCTV Videos Using Deep Learning,“, M. T. Bhatti, M. G. Khan, in </a:t>
            </a:r>
            <a:r>
              <a:rPr lang="en-US" sz="2000" b="1" i="1" dirty="0">
                <a:effectLst/>
                <a:ea typeface="Times New Roman" panose="02020603050405020304" pitchFamily="18" charset="0"/>
              </a:rPr>
              <a:t>IEEE Access</a:t>
            </a:r>
            <a:r>
              <a:rPr lang="en-US" sz="2000" b="1" dirty="0">
                <a:effectLst/>
                <a:ea typeface="Times New Roman" panose="02020603050405020304" pitchFamily="18" charset="0"/>
              </a:rPr>
              <a:t>, </a:t>
            </a:r>
          </a:p>
          <a:p>
            <a:pPr algn="just"/>
            <a:r>
              <a:rPr lang="en-US" sz="2000" dirty="0"/>
              <a:t>This paper was published in 2021.</a:t>
            </a:r>
          </a:p>
          <a:p>
            <a:pPr marL="0" indent="0" algn="just">
              <a:buNone/>
            </a:pPr>
            <a:r>
              <a:rPr lang="en-US" b="1" dirty="0"/>
              <a:t>Proposed System:</a:t>
            </a:r>
          </a:p>
          <a:p>
            <a:pPr marL="342900" indent="-342900" algn="just"/>
            <a:r>
              <a:rPr lang="en-IN" sz="2000" dirty="0"/>
              <a:t>This work has presented a novel automatic weapon detection system in real-time.</a:t>
            </a:r>
          </a:p>
          <a:p>
            <a:pPr marL="342900" indent="-342900" algn="just"/>
            <a:r>
              <a:rPr lang="en-IN" sz="2000" dirty="0"/>
              <a:t>Focused on detecting the weapon in live CCTV streams and at the same time reduced the false negatives and positives</a:t>
            </a: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8500" y="1727200"/>
            <a:ext cx="7759700" cy="3302000"/>
          </a:xfrm>
        </p:spPr>
        <p:txBody>
          <a:bodyPr>
            <a:normAutofit fontScale="92500"/>
          </a:bodyPr>
          <a:lstStyle/>
          <a:p>
            <a:pPr algn="l"/>
            <a:r>
              <a:rPr lang="en-IN" b="1" dirty="0"/>
              <a:t>Methodology :</a:t>
            </a:r>
          </a:p>
          <a:p>
            <a:pPr marL="342900" indent="-342900" algn="just">
              <a:buFont typeface="Arial" panose="020B0604020202020204" pitchFamily="34" charset="0"/>
              <a:buChar char="•"/>
            </a:pPr>
            <a:r>
              <a:rPr lang="en-IN" sz="2200" dirty="0"/>
              <a:t>Yolov4 gave very few false positive and negative values, hence achieved the most successful results. </a:t>
            </a:r>
          </a:p>
          <a:p>
            <a:pPr marL="342900" indent="-342900" algn="just">
              <a:buFont typeface="Arial" panose="020B0604020202020204" pitchFamily="34" charset="0"/>
              <a:buChar char="•"/>
            </a:pPr>
            <a:r>
              <a:rPr lang="en-IN" sz="2200" dirty="0"/>
              <a:t>It gave 91.73% mean average precision (MAP) and a F1-score of 91% with almost 99% confidence score on all types of images and videos</a:t>
            </a:r>
            <a:r>
              <a:rPr lang="en-US" sz="2200" dirty="0"/>
              <a:t>.</a:t>
            </a:r>
          </a:p>
          <a:p>
            <a:pPr algn="just">
              <a:buFont typeface="Arial" panose="020B0604020202020204" pitchFamily="34" charset="0"/>
            </a:pPr>
            <a:r>
              <a:rPr lang="en-US" sz="2000" dirty="0"/>
              <a:t> </a:t>
            </a:r>
          </a:p>
          <a:p>
            <a:pPr algn="just"/>
            <a:r>
              <a:rPr lang="en-US" b="1" dirty="0"/>
              <a:t>Limitations:</a:t>
            </a:r>
          </a:p>
          <a:p>
            <a:pPr marL="342900" indent="-342900" algn="just">
              <a:buFont typeface="Arial" panose="020B0604020202020204" pitchFamily="34" charset="0"/>
              <a:buChar char="•"/>
            </a:pPr>
            <a:r>
              <a:rPr lang="en-IN" dirty="0"/>
              <a:t>The false positives and negatives even more as there is still a need for improvement.</a:t>
            </a:r>
            <a:endParaRPr lang="en-US" b="1" dirty="0"/>
          </a:p>
          <a:p>
            <a:pPr algn="just">
              <a:buFont typeface="Arial" panose="020B0604020202020204" pitchFamily="34" charset="0"/>
            </a:pPr>
            <a:endParaRPr lang="en-IN"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622300" y="1610194"/>
            <a:ext cx="7899400" cy="430800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2000" dirty="0">
                <a:effectLst/>
                <a:latin typeface="Times New Roman" panose="02020603050405020304" pitchFamily="18" charset="0"/>
                <a:ea typeface="Times New Roman" panose="02020603050405020304" pitchFamily="18" charset="0"/>
              </a:rPr>
              <a:t>“</a:t>
            </a:r>
            <a:r>
              <a:rPr lang="en-US" sz="2000" dirty="0" smtClean="0">
                <a:effectLst/>
                <a:latin typeface="Times New Roman" panose="02020603050405020304" pitchFamily="18" charset="0"/>
                <a:ea typeface="Times New Roman" panose="02020603050405020304" pitchFamily="18" charset="0"/>
              </a:rPr>
              <a:t>Feedback-based </a:t>
            </a:r>
            <a:r>
              <a:rPr lang="en-US" sz="2000" dirty="0">
                <a:effectLst/>
                <a:latin typeface="Times New Roman" panose="02020603050405020304" pitchFamily="18" charset="0"/>
                <a:ea typeface="Times New Roman" panose="02020603050405020304" pitchFamily="18" charset="0"/>
              </a:rPr>
              <a:t>object detection for multi-person pose estimation”, </a:t>
            </a:r>
            <a:r>
              <a:rPr lang="en-US" sz="2000" dirty="0" err="1">
                <a:effectLst/>
                <a:latin typeface="Times New Roman" panose="02020603050405020304" pitchFamily="18" charset="0"/>
                <a:ea typeface="Times New Roman" panose="02020603050405020304" pitchFamily="18" charset="0"/>
              </a:rPr>
              <a:t>Jaeseo</a:t>
            </a:r>
            <a:r>
              <a:rPr lang="en-US" sz="2000" dirty="0">
                <a:effectLst/>
                <a:latin typeface="Times New Roman" panose="02020603050405020304" pitchFamily="18" charset="0"/>
                <a:ea typeface="Times New Roman" panose="02020603050405020304" pitchFamily="18" charset="0"/>
              </a:rPr>
              <a:t> Park, </a:t>
            </a:r>
            <a:r>
              <a:rPr lang="en-US" sz="2000" dirty="0" smtClean="0">
                <a:effectLst/>
                <a:latin typeface="Times New Roman" panose="02020603050405020304" pitchFamily="18" charset="0"/>
                <a:ea typeface="Times New Roman" panose="02020603050405020304" pitchFamily="18" charset="0"/>
              </a:rPr>
              <a:t>Signal Processing:</a:t>
            </a:r>
            <a:r>
              <a:rPr lang="en-US" sz="2000" i="1" dirty="0" smtClean="0">
                <a:effectLst/>
                <a:latin typeface="Times New Roman" panose="02020603050405020304" pitchFamily="18" charset="0"/>
                <a:ea typeface="Times New Roman" panose="02020603050405020304" pitchFamily="18" charset="0"/>
              </a:rPr>
              <a:t> Image Communication</a:t>
            </a:r>
            <a:r>
              <a:rPr lang="en-US" sz="2000" dirty="0" smtClean="0">
                <a:effectLst/>
                <a:latin typeface="Times New Roman" panose="02020603050405020304" pitchFamily="18"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algn="just">
              <a:lnSpc>
                <a:spcPct val="100000"/>
              </a:lnSpc>
            </a:pPr>
            <a:r>
              <a:rPr lang="en-US" sz="2000" dirty="0"/>
              <a:t>This paper was published in 2021.</a:t>
            </a:r>
          </a:p>
          <a:p>
            <a:pPr marL="0" indent="0" algn="just">
              <a:lnSpc>
                <a:spcPct val="100000"/>
              </a:lnSpc>
              <a:buNone/>
            </a:pPr>
            <a:r>
              <a:rPr lang="en-US" sz="2400" b="1" dirty="0"/>
              <a:t>Proposed System:</a:t>
            </a:r>
          </a:p>
          <a:p>
            <a:pPr marL="342900" indent="-342900" algn="just">
              <a:lnSpc>
                <a:spcPct val="100000"/>
              </a:lnSpc>
            </a:pPr>
            <a:r>
              <a:rPr lang="en-IN" sz="2000" dirty="0"/>
              <a:t>proposed a novel methodology for re-calibrating and optimizing object detectors for MPPE</a:t>
            </a:r>
          </a:p>
          <a:p>
            <a:pPr marL="342900" indent="-342900" algn="just">
              <a:lnSpc>
                <a:spcPct val="100000"/>
              </a:lnSpc>
            </a:pPr>
            <a:r>
              <a:rPr lang="en-IN" sz="2000" dirty="0"/>
              <a:t>presented a feedback-based loss optimization that uses </a:t>
            </a:r>
            <a:r>
              <a:rPr lang="en-IN" sz="2000" dirty="0" err="1"/>
              <a:t>keypoint</a:t>
            </a:r>
            <a:r>
              <a:rPr lang="en-IN" sz="2000" dirty="0"/>
              <a:t> prediction accuracy as a penalty for the bounding box detectors</a:t>
            </a:r>
            <a:r>
              <a:rPr lang="en-US" sz="2000" b="0" i="0" dirty="0">
                <a:solidFill>
                  <a:srgbClr val="212529"/>
                </a:solidFill>
                <a:effectLst/>
              </a:rPr>
              <a:t>.</a:t>
            </a:r>
          </a:p>
          <a:p>
            <a:pPr marL="342900" indent="-342900" algn="just">
              <a:lnSpc>
                <a:spcPct val="100000"/>
              </a:lnSpc>
            </a:pPr>
            <a:r>
              <a:rPr lang="en-IN" sz="2000" dirty="0"/>
              <a:t>The proposed bounding box expander reduces the feature loss during the key-point estimation step</a:t>
            </a:r>
            <a:r>
              <a:rPr lang="en-US" sz="2000" dirty="0"/>
              <a:t>.</a:t>
            </a:r>
          </a:p>
          <a:p>
            <a:pPr marL="342900" indent="-342900" algn="just">
              <a:lnSpc>
                <a:spcPct val="100000"/>
              </a:lnSpc>
            </a:pPr>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4597" y="1379095"/>
            <a:ext cx="7899816" cy="4182256"/>
          </a:xfrm>
        </p:spPr>
        <p:txBody>
          <a:bodyPr>
            <a:normAutofit/>
          </a:bodyPr>
          <a:lstStyle/>
          <a:p>
            <a:pPr algn="l"/>
            <a:r>
              <a:rPr lang="en-US" b="1" dirty="0"/>
              <a:t>Pros:</a:t>
            </a:r>
          </a:p>
          <a:p>
            <a:pPr marL="342900" indent="-342900" algn="l">
              <a:buFont typeface="Arial" panose="020B0604020202020204" pitchFamily="34" charset="0"/>
              <a:buChar char="•"/>
            </a:pPr>
            <a:r>
              <a:rPr lang="en-IN" sz="2200" dirty="0"/>
              <a:t>The experimental results showed that the proposed loss function and bounding box expansion method can perform real-time operations at 11 fps, which is similar to the performance of baseline models. </a:t>
            </a:r>
          </a:p>
          <a:p>
            <a:pPr marL="342900" indent="-342900" algn="l">
              <a:buFont typeface="Arial" panose="020B0604020202020204" pitchFamily="34" charset="0"/>
              <a:buChar char="•"/>
            </a:pPr>
            <a:r>
              <a:rPr lang="en-IN" sz="2200" dirty="0"/>
              <a:t>In addition, the proposed model achieved an accuracy of 74.2 AP, which is higher than the latest model including the human detector used in the experiment.</a:t>
            </a:r>
            <a:endParaRPr lang="en-US" sz="22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622300" y="1524000"/>
            <a:ext cx="7899400" cy="4038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a:effectLst/>
                <a:ea typeface="Times New Roman" panose="02020603050405020304" pitchFamily="18" charset="0"/>
              </a:rPr>
              <a:t>“Using human pose information for handgun detection”, Velasco-Mata, A, </a:t>
            </a:r>
            <a:r>
              <a:rPr lang="en-US" sz="2000" i="1" dirty="0">
                <a:effectLst/>
                <a:ea typeface="Times New Roman" panose="02020603050405020304" pitchFamily="18" charset="0"/>
              </a:rPr>
              <a:t>Neural </a:t>
            </a:r>
            <a:r>
              <a:rPr lang="en-US" sz="2000" i="1" dirty="0" err="1">
                <a:effectLst/>
                <a:ea typeface="Times New Roman" panose="02020603050405020304" pitchFamily="18" charset="0"/>
              </a:rPr>
              <a:t>Comput</a:t>
            </a:r>
            <a:r>
              <a:rPr lang="en-US" sz="2000" i="1" dirty="0">
                <a:effectLst/>
                <a:ea typeface="Times New Roman" panose="02020603050405020304" pitchFamily="18" charset="0"/>
              </a:rPr>
              <a:t> &amp; </a:t>
            </a:r>
            <a:r>
              <a:rPr lang="en-US" sz="2000" i="1" dirty="0" err="1">
                <a:effectLst/>
                <a:ea typeface="Times New Roman" panose="02020603050405020304" pitchFamily="18" charset="0"/>
              </a:rPr>
              <a:t>Applic</a:t>
            </a:r>
            <a:r>
              <a:rPr lang="en-US" sz="2000" dirty="0">
                <a:effectLst/>
                <a:ea typeface="Times New Roman" panose="02020603050405020304" pitchFamily="18" charset="0"/>
              </a:rPr>
              <a:t> 33, </a:t>
            </a:r>
            <a:endParaRPr lang="en-US" sz="2000" dirty="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This paper was published in 2</a:t>
            </a:r>
            <a:r>
              <a:rPr lang="en-US" sz="2000" dirty="0">
                <a:ea typeface="Times New Roman" panose="02020603050405020304" pitchFamily="18" charset="0"/>
              </a:rPr>
              <a:t>021.</a:t>
            </a:r>
            <a:endParaRPr lang="en-IN" sz="2000" dirty="0">
              <a:effectLst/>
              <a:latin typeface="Times New Roman" panose="02020603050405020304" pitchFamily="18" charset="0"/>
              <a:ea typeface="Times New Roman" panose="02020603050405020304" pitchFamily="18" charset="0"/>
            </a:endParaRPr>
          </a:p>
          <a:p>
            <a:pPr marL="0" indent="0" algn="just">
              <a:buNone/>
            </a:pPr>
            <a:r>
              <a:rPr lang="en-US" sz="2000" b="1" dirty="0"/>
              <a:t>Proposed System:</a:t>
            </a:r>
          </a:p>
          <a:p>
            <a:pPr marL="342900" indent="-342900" algn="just"/>
            <a:r>
              <a:rPr lang="en-IN" sz="2000" dirty="0"/>
              <a:t>A novel method that combines in the same architecture the visual appearance of the handgun with the 2D human pose information is proposed</a:t>
            </a:r>
            <a:r>
              <a:rPr lang="en-US" sz="2000" dirty="0"/>
              <a:t>.</a:t>
            </a:r>
          </a:p>
          <a:p>
            <a:pPr marL="342900" indent="-342900" algn="just"/>
            <a:r>
              <a:rPr lang="en-IN" sz="2000" dirty="0"/>
              <a:t>There are certain situations in which the object cannot be viewed correctly due to camera distance, poor lighting conditions or partial or total occlusion</a:t>
            </a:r>
          </a:p>
          <a:p>
            <a:pPr marL="0" indent="0" algn="just">
              <a:buNone/>
            </a:pPr>
            <a:r>
              <a:rPr lang="en-US" sz="2000" b="1" dirty="0" err="1"/>
              <a:t>Methodolgy</a:t>
            </a:r>
            <a:r>
              <a:rPr lang="en-US" sz="2000" b="1" dirty="0"/>
              <a:t>:</a:t>
            </a:r>
          </a:p>
          <a:p>
            <a:pPr algn="just">
              <a:buFont typeface="Arial" panose="020B0604020202020204" pitchFamily="34" charset="0"/>
              <a:buChar char="•"/>
            </a:pPr>
            <a:r>
              <a:rPr lang="en-US" sz="2000" b="1" dirty="0"/>
              <a:t> </a:t>
            </a:r>
            <a:r>
              <a:rPr lang="en-IN" sz="2000" dirty="0"/>
              <a:t>HRC+P (Hand Region Classifier + Pose data), using YOLOv3, this model identifies weapon focussing on hand and pose data.</a:t>
            </a:r>
            <a:endParaRPr lang="en-US" sz="2000" dirty="0"/>
          </a:p>
          <a:p>
            <a:pPr marL="0" indent="0" algn="just">
              <a:buNone/>
            </a:pPr>
            <a:endParaRPr lang="en-US" sz="2000" dirty="0"/>
          </a:p>
          <a:p>
            <a:pPr marL="342900" indent="-342900" algn="just"/>
            <a:endParaRPr lang="en-US" sz="2000" dirty="0"/>
          </a:p>
          <a:p>
            <a:pPr marL="342900" indent="-342900" algn="just"/>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622300" y="1524000"/>
            <a:ext cx="7899400" cy="4038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b="1" dirty="0"/>
              <a:t>Pros:</a:t>
            </a:r>
          </a:p>
          <a:p>
            <a:pPr algn="just"/>
            <a:r>
              <a:rPr lang="en-IN" sz="2000" dirty="0"/>
              <a:t>The tests performed with the different datasets show that the proposed method using the pose combination obtains better results in all cases.</a:t>
            </a:r>
            <a:endParaRPr lang="en-US" sz="2000" b="1" dirty="0"/>
          </a:p>
          <a:p>
            <a:pPr marL="0" indent="0" algn="just">
              <a:buNone/>
            </a:pPr>
            <a:r>
              <a:rPr lang="en-US" sz="2400" b="1" dirty="0"/>
              <a:t>Limitations:</a:t>
            </a:r>
          </a:p>
          <a:p>
            <a:pPr algn="just"/>
            <a:r>
              <a:rPr lang="en-IN" sz="2000" dirty="0"/>
              <a:t>In real scenarios common hand-held objects such as cell phones, keys or wallets may be an important source of false positives.</a:t>
            </a:r>
            <a:endParaRPr lang="en-US" sz="2000" b="1" dirty="0"/>
          </a:p>
          <a:p>
            <a:pPr marL="0" indent="0" algn="just">
              <a:buNone/>
            </a:pPr>
            <a:endParaRPr lang="en-US" sz="2400" b="1" dirty="0"/>
          </a:p>
          <a:p>
            <a:pPr marL="0" indent="0" algn="just">
              <a:buNone/>
            </a:pPr>
            <a:endParaRPr lang="en-US" sz="2000" dirty="0"/>
          </a:p>
          <a:p>
            <a:pPr marL="342900" indent="-342900" algn="just"/>
            <a:endParaRPr lang="en-US" sz="2000" dirty="0"/>
          </a:p>
          <a:p>
            <a:pPr marL="342900" indent="-342900" algn="just"/>
            <a:endParaRPr lang="en-US" sz="2000" dirty="0"/>
          </a:p>
        </p:txBody>
      </p:sp>
    </p:spTree>
    <p:extLst>
      <p:ext uri="{BB962C8B-B14F-4D97-AF65-F5344CB8AC3E}">
        <p14:creationId xmlns:p14="http://schemas.microsoft.com/office/powerpoint/2010/main" val="260681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622300" y="1334052"/>
            <a:ext cx="7899400" cy="4368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a:effectLst/>
                <a:latin typeface="Times New Roman" panose="02020603050405020304" pitchFamily="18" charset="0"/>
                <a:ea typeface="Times New Roman" panose="02020603050405020304" pitchFamily="18" charset="0"/>
              </a:rPr>
              <a:t>‘‘Automatic handgun detection with deep learning in video surveillance images’’ J. </a:t>
            </a:r>
            <a:r>
              <a:rPr lang="en-US" sz="2000" dirty="0" err="1">
                <a:effectLst/>
                <a:latin typeface="Times New Roman" panose="02020603050405020304" pitchFamily="18" charset="0"/>
                <a:ea typeface="Times New Roman" panose="02020603050405020304" pitchFamily="18" charset="0"/>
              </a:rPr>
              <a:t>Salido</a:t>
            </a:r>
            <a:r>
              <a:rPr lang="en-US" sz="2000" dirty="0">
                <a:effectLst/>
                <a:latin typeface="Times New Roman" panose="02020603050405020304" pitchFamily="18" charset="0"/>
                <a:ea typeface="Times New Roman" panose="02020603050405020304" pitchFamily="18" charset="0"/>
              </a:rPr>
              <a:t>, V. Lomas ,Appl. Sci., </a:t>
            </a:r>
          </a:p>
          <a:p>
            <a:pPr algn="just"/>
            <a:r>
              <a:rPr lang="en-US" sz="2000" dirty="0">
                <a:effectLst/>
                <a:latin typeface="Times New Roman" panose="02020603050405020304" pitchFamily="18" charset="0"/>
                <a:ea typeface="Times New Roman" panose="02020603050405020304" pitchFamily="18" charset="0"/>
              </a:rPr>
              <a:t>This paper was published in 2</a:t>
            </a:r>
            <a:r>
              <a:rPr lang="en-US" sz="2000" dirty="0">
                <a:ea typeface="Times New Roman" panose="02020603050405020304" pitchFamily="18" charset="0"/>
              </a:rPr>
              <a:t>021.</a:t>
            </a:r>
            <a:endParaRPr lang="en-US" sz="2000" dirty="0">
              <a:effectLst/>
              <a:latin typeface="Times New Roman" panose="02020603050405020304" pitchFamily="18" charset="0"/>
              <a:ea typeface="Times New Roman" panose="02020603050405020304" pitchFamily="18" charset="0"/>
            </a:endParaRPr>
          </a:p>
          <a:p>
            <a:pPr marL="0" indent="0" algn="just">
              <a:buNone/>
            </a:pPr>
            <a:r>
              <a:rPr lang="en-US" sz="2400" b="1" dirty="0"/>
              <a:t>Proposed System:</a:t>
            </a:r>
          </a:p>
          <a:p>
            <a:pPr algn="just"/>
            <a:r>
              <a:rPr lang="en-IN" sz="2000" dirty="0"/>
              <a:t>Two main purposes of this work were:</a:t>
            </a:r>
          </a:p>
          <a:p>
            <a:pPr marL="342900" indent="-342900" algn="just">
              <a:buFont typeface="+mj-lt"/>
              <a:buAutoNum type="arabicPeriod"/>
            </a:pPr>
            <a:r>
              <a:rPr lang="en-IN" sz="2000" dirty="0"/>
              <a:t> The analysis of three object CNN-based detection models applied to handgun detection; and </a:t>
            </a:r>
          </a:p>
          <a:p>
            <a:pPr marL="342900" indent="-342900" algn="just">
              <a:buFont typeface="+mj-lt"/>
              <a:buAutoNum type="arabicPeriod"/>
            </a:pPr>
            <a:r>
              <a:rPr lang="en-IN" sz="2000" dirty="0"/>
              <a:t> The analysis of the influence of incorporating explicit pose information on the quality of the results of such learning models</a:t>
            </a:r>
            <a:endParaRPr lang="en-US" sz="2000" b="1" dirty="0"/>
          </a:p>
          <a:p>
            <a:pPr marL="0" indent="0" algn="just">
              <a:buNone/>
            </a:pPr>
            <a:r>
              <a:rPr lang="en-US" sz="2400" b="1" dirty="0"/>
              <a:t>Methodology:</a:t>
            </a:r>
          </a:p>
          <a:p>
            <a:pPr marL="342900" indent="-342900" algn="just"/>
            <a:r>
              <a:rPr lang="en-IN" sz="2000" dirty="0"/>
              <a:t>YOLOv3</a:t>
            </a:r>
          </a:p>
          <a:p>
            <a:pPr marL="342900" indent="-342900" algn="just"/>
            <a:r>
              <a:rPr lang="en-IN" sz="2000" dirty="0"/>
              <a:t>The Faster R-CNN</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2445319"/>
            <a:ext cx="6858000" cy="3078680"/>
          </a:xfrm>
        </p:spPr>
        <p:txBody>
          <a:bodyPr>
            <a:normAutofit/>
          </a:bodyPr>
          <a:lstStyle/>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INTRODUCTION</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OBJECTIVES</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Wingdings" panose="05000000000000000000" pitchFamily="2" charset="2"/>
              </a:rPr>
              <a:t>LITERATURE REVIEW</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Wingdings" panose="05000000000000000000" pitchFamily="2" charset="2"/>
              </a:rPr>
              <a:t>PROPOSED SYSTEM</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Wingdings" panose="05000000000000000000" pitchFamily="2" charset="2"/>
              </a:rPr>
              <a:t>APPLICATIONS</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Wingdings" panose="05000000000000000000" pitchFamily="2" charset="2"/>
              </a:rPr>
              <a:t>REFERENCES</a:t>
            </a:r>
          </a:p>
          <a:p>
            <a:pPr marL="342900" indent="-342900" algn="l">
              <a:buFont typeface="Arial" panose="020B0604020202020204" pitchFamily="34" charset="0"/>
              <a:buChar char="•"/>
            </a:pPr>
            <a:endParaRPr lang="en-IN" dirty="0"/>
          </a:p>
          <a:p>
            <a:pPr marL="342900" indent="-342900" algn="l">
              <a:buFont typeface="Arial" panose="020B0604020202020204" pitchFamily="34" charset="0"/>
              <a:buChar char="•"/>
            </a:pPr>
            <a:endParaRPr lang="en-US" dirty="0"/>
          </a:p>
        </p:txBody>
      </p:sp>
      <p:sp>
        <p:nvSpPr>
          <p:cNvPr id="6" name="Title 1"/>
          <p:cNvSpPr>
            <a:spLocks noGrp="1"/>
          </p:cNvSpPr>
          <p:nvPr>
            <p:ph type="ctrTitle"/>
          </p:nvPr>
        </p:nvSpPr>
        <p:spPr>
          <a:xfrm>
            <a:off x="84687" y="900099"/>
            <a:ext cx="3582988" cy="1222375"/>
          </a:xfrm>
        </p:spPr>
        <p:txBody>
          <a:bodyPr>
            <a:normAutofit/>
          </a:bodyPr>
          <a:lstStyle/>
          <a:p>
            <a:r>
              <a:rPr lang="en-IN" sz="3800" dirty="0">
                <a:latin typeface="Times New Roman" panose="02020603050405020304" pitchFamily="18" charset="0"/>
                <a:cs typeface="Times New Roman" panose="02020603050405020304" pitchFamily="18" charset="0"/>
              </a:rPr>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622300" y="1485900"/>
            <a:ext cx="7899400" cy="41529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200" dirty="0">
                <a:effectLst/>
                <a:latin typeface="Times New Roman" panose="02020603050405020304" pitchFamily="18" charset="0"/>
                <a:ea typeface="Times New Roman" panose="02020603050405020304" pitchFamily="18" charset="0"/>
              </a:rPr>
              <a:t>“Adaptive Technique for Brightness Enhancement of Automated Knife Detection in Surveillance Video with Deep Learning”, </a:t>
            </a:r>
            <a:r>
              <a:rPr lang="en-US" sz="2200" dirty="0" err="1">
                <a:effectLst/>
                <a:latin typeface="Times New Roman" panose="02020603050405020304" pitchFamily="18" charset="0"/>
                <a:ea typeface="Times New Roman" panose="02020603050405020304" pitchFamily="18" charset="0"/>
              </a:rPr>
              <a:t>Galab</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M.K.,</a:t>
            </a:r>
            <a:r>
              <a:rPr lang="en-US" sz="2200" i="1" dirty="0" err="1">
                <a:effectLst/>
                <a:latin typeface="Times New Roman" panose="02020603050405020304" pitchFamily="18" charset="0"/>
                <a:ea typeface="Times New Roman" panose="02020603050405020304" pitchFamily="18" charset="0"/>
              </a:rPr>
              <a:t>Arab</a:t>
            </a:r>
            <a:r>
              <a:rPr lang="en-US" sz="2200" i="1" dirty="0">
                <a:effectLst/>
                <a:latin typeface="Times New Roman" panose="02020603050405020304" pitchFamily="18" charset="0"/>
                <a:ea typeface="Times New Roman" panose="02020603050405020304" pitchFamily="18" charset="0"/>
              </a:rPr>
              <a:t> J Sci</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Eng</a:t>
            </a:r>
            <a:r>
              <a:rPr lang="en-US" sz="2200" dirty="0">
                <a:effectLst/>
                <a:latin typeface="Times New Roman" panose="02020603050405020304" pitchFamily="18" charset="0"/>
                <a:ea typeface="Times New Roman" panose="02020603050405020304" pitchFamily="18" charset="0"/>
              </a:rPr>
              <a:t> 46, 4049–4058 (2021)</a:t>
            </a:r>
            <a:endParaRPr lang="en-US" sz="2200" dirty="0">
              <a:latin typeface="Times New Roman" panose="02020603050405020304" pitchFamily="18" charset="0"/>
              <a:cs typeface="Times New Roman" panose="02020603050405020304" pitchFamily="18" charset="0"/>
            </a:endParaRPr>
          </a:p>
          <a:p>
            <a:pPr marL="0" indent="0" algn="just">
              <a:buNone/>
            </a:pPr>
            <a:r>
              <a:rPr lang="en-US" sz="2400" b="1" dirty="0"/>
              <a:t>Proposed System:</a:t>
            </a:r>
            <a:endParaRPr lang="en-US" sz="2000" dirty="0"/>
          </a:p>
          <a:p>
            <a:pPr algn="just"/>
            <a:r>
              <a:rPr lang="en-US" sz="2000" dirty="0"/>
              <a:t>In this paper, the problem of light reflection is addressed in knife detection.</a:t>
            </a:r>
          </a:p>
          <a:p>
            <a:pPr algn="just"/>
            <a:r>
              <a:rPr lang="en-IN" sz="2000" dirty="0"/>
              <a:t>This paper presents an adaptive technique for brightness enhancement of knife detection in surveillance systems. </a:t>
            </a:r>
          </a:p>
          <a:p>
            <a:pPr algn="just"/>
            <a:r>
              <a:rPr lang="en-IN" sz="2000" dirty="0"/>
              <a:t>This technique overcomes the brightness problem that faces the steel weapons and improves the knife detection process</a:t>
            </a:r>
            <a:endParaRPr lang="en-US" sz="2000" dirty="0"/>
          </a:p>
          <a:p>
            <a:pPr marL="342900" indent="-342900" algn="just"/>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622300" y="1485900"/>
            <a:ext cx="7899400" cy="41529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endParaRPr lang="en-US" dirty="0"/>
          </a:p>
        </p:txBody>
      </p:sp>
      <p:sp>
        <p:nvSpPr>
          <p:cNvPr id="4" name="TextBox 3">
            <a:extLst>
              <a:ext uri="{FF2B5EF4-FFF2-40B4-BE49-F238E27FC236}">
                <a16:creationId xmlns:a16="http://schemas.microsoft.com/office/drawing/2014/main" xmlns="" id="{D68A2DAA-2604-823F-AEAA-F044B2ABD1D6}"/>
              </a:ext>
            </a:extLst>
          </p:cNvPr>
          <p:cNvSpPr txBox="1"/>
          <p:nvPr/>
        </p:nvSpPr>
        <p:spPr>
          <a:xfrm>
            <a:off x="785191" y="1485900"/>
            <a:ext cx="7573617" cy="2585323"/>
          </a:xfrm>
          <a:prstGeom prst="rect">
            <a:avLst/>
          </a:prstGeom>
          <a:noFill/>
        </p:spPr>
        <p:txBody>
          <a:bodyPr wrap="square">
            <a:spAutoFit/>
          </a:bodyPr>
          <a:lstStyle/>
          <a:p>
            <a:pPr algn="l"/>
            <a:r>
              <a:rPr lang="en-IN" sz="2400" b="1" dirty="0">
                <a:latin typeface="Times New Roman" panose="02020603050405020304" pitchFamily="18" charset="0"/>
                <a:cs typeface="Times New Roman" panose="02020603050405020304" pitchFamily="18" charset="0"/>
              </a:rPr>
              <a:t>Methodology:</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Applying DL as a feature extractor and a </a:t>
            </a:r>
            <a:r>
              <a:rPr lang="en-IN" sz="2000" dirty="0" err="1">
                <a:latin typeface="Times New Roman" panose="02020603050405020304" pitchFamily="18" charset="0"/>
                <a:cs typeface="Times New Roman" panose="02020603050405020304" pitchFamily="18" charset="0"/>
              </a:rPr>
              <a:t>classifer</a:t>
            </a:r>
            <a:r>
              <a:rPr lang="en-IN" sz="2000" dirty="0">
                <a:latin typeface="Times New Roman" panose="02020603050405020304" pitchFamily="18" charset="0"/>
                <a:cs typeface="Times New Roman" panose="02020603050405020304" pitchFamily="18" charset="0"/>
              </a:rPr>
              <a:t> makes the proposed technique very suitable for real-life situations. </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We analyze the CNN pre-trained networks to select the best network in the detection process for the knives</a:t>
            </a:r>
            <a:r>
              <a:rPr lang="en-US" sz="2000" dirty="0">
                <a:latin typeface="Times New Roman" panose="02020603050405020304" pitchFamily="18" charset="0"/>
                <a:cs typeface="Times New Roman" panose="02020603050405020304" pitchFamily="18" charset="0"/>
              </a:rPr>
              <a:t>.</a:t>
            </a:r>
            <a:endParaRPr lang="en-US" sz="2000" dirty="0"/>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achieves an accuracy, </a:t>
            </a:r>
            <a:r>
              <a:rPr lang="en-IN" sz="2000" dirty="0" err="1">
                <a:latin typeface="Times New Roman" panose="02020603050405020304" pitchFamily="18" charset="0"/>
                <a:cs typeface="Times New Roman" panose="02020603050405020304" pitchFamily="18" charset="0"/>
              </a:rPr>
              <a:t>specifcity</a:t>
            </a:r>
            <a:r>
              <a:rPr lang="en-IN" sz="2000" dirty="0">
                <a:latin typeface="Times New Roman" panose="02020603050405020304" pitchFamily="18" charset="0"/>
                <a:cs typeface="Times New Roman" panose="02020603050405020304" pitchFamily="18" charset="0"/>
              </a:rPr>
              <a:t>, sensitivity, and F1-score equal to 99.38%, 99.1%, 98.3%, and 96.1%, respectively. </a:t>
            </a:r>
            <a:endParaRPr lang="en-US" sz="2000" dirty="0">
              <a:latin typeface="Times New Roman" panose="02020603050405020304" pitchFamily="18" charset="0"/>
              <a:cs typeface="Times New Roman" panose="02020603050405020304" pitchFamily="18" charset="0"/>
            </a:endParaRPr>
          </a:p>
          <a:p>
            <a:pPr algn="l"/>
            <a:endParaRPr lang="en-US" sz="1800" dirty="0"/>
          </a:p>
        </p:txBody>
      </p:sp>
    </p:spTree>
    <p:extLst>
      <p:ext uri="{BB962C8B-B14F-4D97-AF65-F5344CB8AC3E}">
        <p14:creationId xmlns:p14="http://schemas.microsoft.com/office/powerpoint/2010/main" val="3252779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622300" y="1397000"/>
            <a:ext cx="7899400" cy="4368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b="1" dirty="0">
                <a:effectLst/>
                <a:latin typeface="Times New Roman" panose="02020603050405020304" pitchFamily="18" charset="0"/>
                <a:ea typeface="Times New Roman" panose="02020603050405020304" pitchFamily="18" charset="0"/>
              </a:rPr>
              <a:t> </a:t>
            </a:r>
            <a:r>
              <a:rPr lang="en-US" sz="2400" dirty="0">
                <a:effectLst/>
                <a:ea typeface="Times New Roman" panose="02020603050405020304" pitchFamily="18" charset="0"/>
              </a:rPr>
              <a:t>“A multi-stream CNN for deep violence detection in video sequences using handcrafted features”. </a:t>
            </a:r>
            <a:r>
              <a:rPr lang="en-US" sz="2400" dirty="0" err="1">
                <a:effectLst/>
                <a:ea typeface="Times New Roman" panose="02020603050405020304" pitchFamily="18" charset="0"/>
              </a:rPr>
              <a:t>Mohtavipour</a:t>
            </a:r>
            <a:r>
              <a:rPr lang="en-US" sz="2400" dirty="0">
                <a:effectLst/>
                <a:ea typeface="Times New Roman" panose="02020603050405020304" pitchFamily="18" charset="0"/>
              </a:rPr>
              <a:t>, S.M., </a:t>
            </a:r>
            <a:r>
              <a:rPr lang="en-US" sz="2400" dirty="0" err="1">
                <a:effectLst/>
                <a:ea typeface="Times New Roman" panose="02020603050405020304" pitchFamily="18" charset="0"/>
              </a:rPr>
              <a:t>Saeidi</a:t>
            </a:r>
            <a:r>
              <a:rPr lang="en-US" sz="2400" dirty="0">
                <a:effectLst/>
                <a:ea typeface="Times New Roman" panose="02020603050405020304" pitchFamily="18" charset="0"/>
              </a:rPr>
              <a:t>, </a:t>
            </a:r>
            <a:r>
              <a:rPr lang="en-US" sz="2400" i="1" dirty="0">
                <a:effectLst/>
                <a:ea typeface="Times New Roman" panose="02020603050405020304" pitchFamily="18" charset="0"/>
              </a:rPr>
              <a:t>Vis </a:t>
            </a:r>
            <a:r>
              <a:rPr lang="en-US" sz="2400" i="1" dirty="0" err="1">
                <a:effectLst/>
                <a:ea typeface="Times New Roman" panose="02020603050405020304" pitchFamily="18" charset="0"/>
              </a:rPr>
              <a:t>Comput</a:t>
            </a:r>
            <a:r>
              <a:rPr lang="en-US" sz="2400" i="1" dirty="0">
                <a:effectLst/>
                <a:ea typeface="Times New Roman" panose="02020603050405020304" pitchFamily="18" charset="0"/>
              </a:rPr>
              <a:t> </a:t>
            </a:r>
            <a:r>
              <a:rPr lang="en-US" sz="2400" dirty="0">
                <a:effectLst/>
                <a:ea typeface="Times New Roman" panose="02020603050405020304" pitchFamily="18" charset="0"/>
              </a:rPr>
              <a:t>38, </a:t>
            </a:r>
            <a:endParaRPr lang="en-US" sz="2400" dirty="0">
              <a:ea typeface="Times New Roman" panose="02020603050405020304" pitchFamily="18" charset="0"/>
            </a:endParaRPr>
          </a:p>
          <a:p>
            <a:pPr algn="just"/>
            <a:r>
              <a:rPr lang="en-US" sz="2400" dirty="0">
                <a:effectLst/>
                <a:latin typeface="Times New Roman" panose="02020603050405020304" pitchFamily="18" charset="0"/>
                <a:ea typeface="Times New Roman" panose="02020603050405020304" pitchFamily="18" charset="0"/>
              </a:rPr>
              <a:t>This paper was published in 2</a:t>
            </a:r>
            <a:r>
              <a:rPr lang="en-US" sz="2400" dirty="0">
                <a:ea typeface="Times New Roman" panose="02020603050405020304" pitchFamily="18" charset="0"/>
              </a:rPr>
              <a:t>022.</a:t>
            </a:r>
            <a:endParaRPr lang="en-US" sz="2400" dirty="0"/>
          </a:p>
          <a:p>
            <a:pPr marL="0" indent="0" algn="just">
              <a:buNone/>
            </a:pPr>
            <a:r>
              <a:rPr lang="en-US" sz="2400" b="1" dirty="0"/>
              <a:t>Proposed System:</a:t>
            </a:r>
          </a:p>
          <a:p>
            <a:pPr algn="just"/>
            <a:r>
              <a:rPr lang="en-IN" sz="2200" dirty="0"/>
              <a:t>This paper introduced a novel multi-stream CNN for deep violence detection that covered most aspects of abnormal behaviour between persons.</a:t>
            </a:r>
            <a:endParaRPr lang="en-US" sz="2200" b="1" dirty="0"/>
          </a:p>
          <a:p>
            <a:pPr algn="just"/>
            <a:r>
              <a:rPr lang="en-IN" sz="2200" dirty="0"/>
              <a:t>The proposed network architecture included two handcrafted and deep learning parts which are used for feature extraction and data classification.</a:t>
            </a:r>
            <a:endParaRPr lang="en-US" sz="22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60400" y="1536700"/>
            <a:ext cx="7759700" cy="4127500"/>
          </a:xfrm>
        </p:spPr>
        <p:txBody>
          <a:bodyPr>
            <a:normAutofit/>
          </a:bodyPr>
          <a:lstStyle/>
          <a:p>
            <a:pPr algn="l"/>
            <a:r>
              <a:rPr lang="en-IN" b="1" dirty="0"/>
              <a:t>Methodology:</a:t>
            </a:r>
          </a:p>
          <a:p>
            <a:pPr marL="342900" indent="-342900" algn="l">
              <a:buFont typeface="Arial" panose="020B0604020202020204" pitchFamily="34" charset="0"/>
              <a:buChar char="•"/>
            </a:pPr>
            <a:r>
              <a:rPr lang="en-IN" sz="2000" dirty="0"/>
              <a:t>DMOF and DMEI were two novel discriminative features that trained well the CNN network to predict all input frames of datasets.</a:t>
            </a:r>
            <a:endParaRPr lang="en-US" sz="2000" b="1" dirty="0"/>
          </a:p>
          <a:p>
            <a:pPr algn="l"/>
            <a:r>
              <a:rPr lang="en-US" b="1" dirty="0"/>
              <a:t>Pros:</a:t>
            </a:r>
          </a:p>
          <a:p>
            <a:pPr marL="342900" indent="-342900" algn="l">
              <a:buFont typeface="Arial" panose="020B0604020202020204" pitchFamily="34" charset="0"/>
              <a:buChar char="•"/>
            </a:pPr>
            <a:r>
              <a:rPr lang="en-IN" sz="2000" dirty="0"/>
              <a:t>The experimental results showed that violence detection accuracy is obtained approximately 100% for both crowded and uncrowded environments. </a:t>
            </a:r>
          </a:p>
          <a:p>
            <a:pPr marL="342900" indent="-342900" algn="l">
              <a:buFont typeface="Arial" panose="020B0604020202020204" pitchFamily="34" charset="0"/>
              <a:buChar char="•"/>
            </a:pPr>
            <a:r>
              <a:rPr lang="en-IN" sz="2000" dirty="0"/>
              <a:t>After the training phase of the network, processing time for evaluation of one sample is obtained about 0.14 s which is suitable for online violence detection</a:t>
            </a:r>
            <a:endParaRPr 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92515"/>
            <a:ext cx="7772400" cy="698185"/>
          </a:xfrm>
        </p:spPr>
        <p:txBody>
          <a:bodyPr/>
          <a:lstStyle/>
          <a:p>
            <a:r>
              <a:rPr lang="en-US" sz="3800" b="1" dirty="0">
                <a:latin typeface="Times New Roman" panose="02020603050405020304" pitchFamily="18" charset="0"/>
                <a:cs typeface="Times New Roman" panose="02020603050405020304" pitchFamily="18" charset="0"/>
              </a:rPr>
              <a:t>PROPOSED SYSTEM</a:t>
            </a:r>
            <a:endParaRPr lang="en-US" sz="3800" dirty="0"/>
          </a:p>
        </p:txBody>
      </p:sp>
      <p:sp>
        <p:nvSpPr>
          <p:cNvPr id="3" name="Subtitle 2"/>
          <p:cNvSpPr>
            <a:spLocks noGrp="1"/>
          </p:cNvSpPr>
          <p:nvPr>
            <p:ph type="subTitle" idx="1"/>
          </p:nvPr>
        </p:nvSpPr>
        <p:spPr>
          <a:xfrm>
            <a:off x="685800" y="2044699"/>
            <a:ext cx="7772400" cy="3885885"/>
          </a:xfrm>
        </p:spPr>
        <p:txBody>
          <a:bodyPr>
            <a:normAutofit fontScale="92500"/>
          </a:bodyPr>
          <a:lstStyle/>
          <a:p>
            <a:pPr marR="66675" lvl="0" algn="just">
              <a:lnSpc>
                <a:spcPct val="110000"/>
              </a:lnSpc>
              <a:buSzPts val="1200"/>
              <a:tabLst>
                <a:tab pos="318770" algn="l"/>
              </a:tabLst>
            </a:pPr>
            <a:r>
              <a:rPr lang="en-US" dirty="0">
                <a:effectLst/>
                <a:ea typeface="Times New Roman" panose="02020603050405020304" pitchFamily="18" charset="0"/>
              </a:rPr>
              <a:t>"A neural network aided attuned scheme for gun detection in video surveillance images.“, Manikandan, V. P., and U. </a:t>
            </a:r>
            <a:r>
              <a:rPr lang="en-US" dirty="0" err="1">
                <a:effectLst/>
                <a:ea typeface="Times New Roman" panose="02020603050405020304" pitchFamily="18" charset="0"/>
              </a:rPr>
              <a:t>Rahamathunnisa</a:t>
            </a:r>
            <a:r>
              <a:rPr lang="en-US" dirty="0">
                <a:ea typeface="Times New Roman" panose="02020603050405020304" pitchFamily="18" charset="0"/>
              </a:rPr>
              <a:t>,</a:t>
            </a:r>
            <a:r>
              <a:rPr lang="en-US" dirty="0">
                <a:effectLst/>
                <a:ea typeface="Times New Roman" panose="02020603050405020304" pitchFamily="18" charset="0"/>
              </a:rPr>
              <a:t> </a:t>
            </a:r>
            <a:r>
              <a:rPr lang="en-US" i="1" dirty="0">
                <a:effectLst/>
                <a:ea typeface="Times New Roman" panose="02020603050405020304" pitchFamily="18" charset="0"/>
              </a:rPr>
              <a:t>Image and Vision Computing</a:t>
            </a:r>
            <a:r>
              <a:rPr lang="en-US" dirty="0">
                <a:effectLst/>
                <a:ea typeface="Times New Roman" panose="02020603050405020304" pitchFamily="18" charset="0"/>
              </a:rPr>
              <a:t> </a:t>
            </a:r>
          </a:p>
          <a:p>
            <a:pPr marL="342900" marR="66675" indent="-342900" algn="just">
              <a:lnSpc>
                <a:spcPct val="110000"/>
              </a:lnSpc>
              <a:buSzPts val="1200"/>
              <a:buFont typeface="Arial" panose="020B0604020202020204" pitchFamily="34" charset="0"/>
              <a:buChar char="•"/>
              <a:tabLst>
                <a:tab pos="318770" algn="l"/>
              </a:tabLst>
            </a:pPr>
            <a:r>
              <a:rPr lang="en-US" sz="2400" dirty="0">
                <a:effectLst/>
                <a:latin typeface="Times New Roman" panose="02020603050405020304" pitchFamily="18" charset="0"/>
                <a:ea typeface="Times New Roman" panose="02020603050405020304" pitchFamily="18" charset="0"/>
              </a:rPr>
              <a:t>This paper was published in 2</a:t>
            </a:r>
            <a:r>
              <a:rPr lang="en-US" sz="2400" dirty="0">
                <a:ea typeface="Times New Roman" panose="02020603050405020304" pitchFamily="18" charset="0"/>
              </a:rPr>
              <a:t>022.</a:t>
            </a:r>
            <a:endParaRPr lang="en-IN" b="1" dirty="0">
              <a:effectLst/>
              <a:latin typeface="Times New Roman" panose="02020603050405020304" pitchFamily="18" charset="0"/>
              <a:ea typeface="Times New Roman" panose="02020603050405020304" pitchFamily="18" charset="0"/>
            </a:endParaRPr>
          </a:p>
          <a:p>
            <a:pPr algn="just"/>
            <a:r>
              <a:rPr lang="en-US" b="1" dirty="0">
                <a:sym typeface="+mn-ea"/>
              </a:rPr>
              <a:t>Proposed System:</a:t>
            </a:r>
            <a:endParaRPr lang="en-US" b="1" dirty="0"/>
          </a:p>
          <a:p>
            <a:pPr marL="342900" indent="-342900" algn="just">
              <a:buFont typeface="Arial" panose="020B0604020202020204" pitchFamily="34" charset="0"/>
              <a:buChar char="•"/>
            </a:pPr>
            <a:r>
              <a:rPr lang="en-IN" dirty="0"/>
              <a:t>This article introduces an attuned object detection scheme for high accuracy hazardous object detection from CCTV images.</a:t>
            </a:r>
          </a:p>
          <a:p>
            <a:pPr marL="342900" indent="-342900" algn="just">
              <a:buFont typeface="Arial" panose="020B0604020202020204" pitchFamily="34" charset="0"/>
              <a:buChar char="•"/>
            </a:pPr>
            <a:r>
              <a:rPr lang="en-IN" dirty="0"/>
              <a:t>The Attuned Object Detection Scheme and other methods will be considered for this several have been proposed for the problem of action recognition.</a:t>
            </a:r>
            <a:endParaRPr lang="en-US" b="1" dirty="0"/>
          </a:p>
          <a:p>
            <a:pPr marL="342900" indent="-342900" algn="l">
              <a:buFont typeface="Arial" panose="020B0604020202020204" pitchFamily="34" charset="0"/>
              <a:buChar char="•"/>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82350" y="1343609"/>
            <a:ext cx="3424335" cy="1261884"/>
          </a:xfrm>
          <a:prstGeom prst="rect">
            <a:avLst/>
          </a:prstGeom>
          <a:noFill/>
        </p:spPr>
        <p:txBody>
          <a:bodyPr wrap="square" rtlCol="0">
            <a:spAutoFit/>
          </a:bodyPr>
          <a:lstStyle/>
          <a:p>
            <a:r>
              <a:rPr lang="en-US" sz="3800" b="1" dirty="0">
                <a:latin typeface="Times New Roman" panose="02020603050405020304" pitchFamily="18" charset="0"/>
                <a:cs typeface="Times New Roman" panose="02020603050405020304" pitchFamily="18" charset="0"/>
              </a:rPr>
              <a:t>Architecture</a:t>
            </a:r>
          </a:p>
          <a:p>
            <a:endParaRPr lang="en-US" sz="3800" dirty="0"/>
          </a:p>
        </p:txBody>
      </p:sp>
      <p:pic>
        <p:nvPicPr>
          <p:cNvPr id="2" name="Picture 1">
            <a:extLst>
              <a:ext uri="{FF2B5EF4-FFF2-40B4-BE49-F238E27FC236}">
                <a16:creationId xmlns:a16="http://schemas.microsoft.com/office/drawing/2014/main" xmlns="" id="{C90538EA-B793-748F-1B24-F3C1B6DAC7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2230" y="2355574"/>
            <a:ext cx="6479540" cy="2663687"/>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03615"/>
            <a:ext cx="7772400" cy="863285"/>
          </a:xfrm>
        </p:spPr>
        <p:txBody>
          <a:bodyPr/>
          <a:lstStyle/>
          <a:p>
            <a:r>
              <a:rPr lang="en-US" sz="3800" b="1" dirty="0">
                <a:latin typeface="Times New Roman" panose="02020603050405020304" pitchFamily="18" charset="0"/>
                <a:cs typeface="Times New Roman" panose="02020603050405020304" pitchFamily="18" charset="0"/>
              </a:rPr>
              <a:t>APPLICATIONS</a:t>
            </a:r>
            <a:endParaRPr lang="en-US" sz="3800" dirty="0"/>
          </a:p>
        </p:txBody>
      </p:sp>
      <p:sp>
        <p:nvSpPr>
          <p:cNvPr id="3" name="Subtitle 2"/>
          <p:cNvSpPr>
            <a:spLocks noGrp="1"/>
          </p:cNvSpPr>
          <p:nvPr>
            <p:ph type="subTitle" idx="1"/>
          </p:nvPr>
        </p:nvSpPr>
        <p:spPr>
          <a:xfrm>
            <a:off x="1143000" y="1968500"/>
            <a:ext cx="6858000" cy="3289300"/>
          </a:xfrm>
        </p:spPr>
        <p:txBody>
          <a:bodyPr>
            <a:normAutofit/>
          </a:bodyPr>
          <a:lstStyle/>
          <a:p>
            <a:pPr algn="just">
              <a:lnSpc>
                <a:spcPct val="150000"/>
              </a:lnSpc>
            </a:pPr>
            <a:r>
              <a:rPr lang="en-US" sz="2000" dirty="0"/>
              <a:t>The applications of the proposed system are as follows:</a:t>
            </a:r>
          </a:p>
          <a:p>
            <a:pPr marL="342900" indent="-342900" algn="just">
              <a:lnSpc>
                <a:spcPct val="150000"/>
              </a:lnSpc>
              <a:buFont typeface="Arial" panose="020B0604020202020204" pitchFamily="34" charset="0"/>
              <a:buChar char="•"/>
            </a:pPr>
            <a:r>
              <a:rPr lang="en-US" sz="2000" dirty="0"/>
              <a:t>Weapon detection in surveillance systems.</a:t>
            </a:r>
          </a:p>
          <a:p>
            <a:pPr marL="342900" indent="-342900" algn="just">
              <a:lnSpc>
                <a:spcPct val="150000"/>
              </a:lnSpc>
              <a:buFont typeface="Arial" panose="020B0604020202020204" pitchFamily="34" charset="0"/>
              <a:buChar char="•"/>
            </a:pPr>
            <a:r>
              <a:rPr lang="en-US" sz="2000" dirty="0"/>
              <a:t>Detection of weapon using pose information.</a:t>
            </a:r>
          </a:p>
          <a:p>
            <a:pPr marL="342900" indent="-342900" algn="just">
              <a:lnSpc>
                <a:spcPct val="150000"/>
              </a:lnSpc>
              <a:buFont typeface="Arial" panose="020B0604020202020204" pitchFamily="34" charset="0"/>
              <a:buChar char="•"/>
            </a:pPr>
            <a:r>
              <a:rPr lang="en-US" sz="2000" dirty="0"/>
              <a:t>Cold steel weapon detection.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79815"/>
            <a:ext cx="7772400" cy="672785"/>
          </a:xfrm>
        </p:spPr>
        <p:txBody>
          <a:bodyPr/>
          <a:lstStyle/>
          <a:p>
            <a:r>
              <a:rPr lang="en-US" sz="3800" b="1" dirty="0">
                <a:latin typeface="Times New Roman" panose="02020603050405020304" pitchFamily="18" charset="0"/>
                <a:cs typeface="Times New Roman" panose="02020603050405020304" pitchFamily="18" charset="0"/>
              </a:rPr>
              <a:t>REFERENCES</a:t>
            </a:r>
            <a:endParaRPr lang="en-US" sz="3800" dirty="0"/>
          </a:p>
        </p:txBody>
      </p:sp>
      <p:sp>
        <p:nvSpPr>
          <p:cNvPr id="3" name="Subtitle 2"/>
          <p:cNvSpPr>
            <a:spLocks noGrp="1"/>
          </p:cNvSpPr>
          <p:nvPr>
            <p:ph type="subTitle" idx="1"/>
          </p:nvPr>
        </p:nvSpPr>
        <p:spPr>
          <a:xfrm>
            <a:off x="685800" y="1752600"/>
            <a:ext cx="7772400" cy="4241800"/>
          </a:xfrm>
        </p:spPr>
        <p:txBody>
          <a:bodyPr>
            <a:noAutofit/>
          </a:bodyPr>
          <a:lstStyle/>
          <a:p>
            <a:pPr marR="66675" lvl="0" algn="just">
              <a:lnSpc>
                <a:spcPct val="150000"/>
              </a:lnSpc>
              <a:buSzPts val="1200"/>
              <a:tabLst>
                <a:tab pos="318770" algn="l"/>
              </a:tabLst>
            </a:pPr>
            <a:r>
              <a:rPr lang="en-US" sz="1800" dirty="0">
                <a:effectLst/>
                <a:latin typeface="Times New Roman" panose="02020603050405020304" pitchFamily="18" charset="0"/>
                <a:ea typeface="Times New Roman" panose="02020603050405020304" pitchFamily="18" charset="0"/>
              </a:rPr>
              <a:t>[1] M. T. Bhatti, M. G. Khan, M. Aslam and M. J. </a:t>
            </a:r>
            <a:r>
              <a:rPr lang="en-US" sz="1800" dirty="0" err="1">
                <a:effectLst/>
                <a:latin typeface="Times New Roman" panose="02020603050405020304" pitchFamily="18" charset="0"/>
                <a:ea typeface="Times New Roman" panose="02020603050405020304" pitchFamily="18" charset="0"/>
              </a:rPr>
              <a:t>Fiaz</a:t>
            </a:r>
            <a:r>
              <a:rPr lang="en-US" sz="1800" dirty="0">
                <a:effectLst/>
                <a:latin typeface="Times New Roman" panose="02020603050405020304" pitchFamily="18" charset="0"/>
                <a:ea typeface="Times New Roman" panose="02020603050405020304" pitchFamily="18" charset="0"/>
              </a:rPr>
              <a:t>, "Weapon Detection in Real-Time CCTV Videos Using Deep Learning," in </a:t>
            </a:r>
            <a:r>
              <a:rPr lang="en-US" sz="1800" i="1" dirty="0">
                <a:effectLst/>
                <a:latin typeface="Times New Roman" panose="02020603050405020304" pitchFamily="18" charset="0"/>
                <a:ea typeface="Times New Roman" panose="02020603050405020304" pitchFamily="18" charset="0"/>
              </a:rPr>
              <a:t>IEEE Access</a:t>
            </a:r>
            <a:r>
              <a:rPr lang="en-US" sz="1800" dirty="0">
                <a:effectLst/>
                <a:latin typeface="Times New Roman" panose="02020603050405020304" pitchFamily="18" charset="0"/>
                <a:ea typeface="Times New Roman" panose="02020603050405020304" pitchFamily="18" charset="0"/>
              </a:rPr>
              <a:t>, vol. 9, pp. 34366-34382, 2021, </a:t>
            </a:r>
            <a:endParaRPr lang="en-IN" sz="1800" dirty="0">
              <a:ea typeface="Times New Roman" panose="02020603050405020304" pitchFamily="18" charset="0"/>
            </a:endParaRPr>
          </a:p>
          <a:p>
            <a:pPr marR="66675" lvl="0" algn="just">
              <a:lnSpc>
                <a:spcPct val="150000"/>
              </a:lnSpc>
              <a:buSzPts val="1200"/>
              <a:tabLst>
                <a:tab pos="318770" algn="l"/>
              </a:tabLst>
            </a:pPr>
            <a:r>
              <a:rPr lang="en-US" sz="1800" dirty="0">
                <a:effectLst/>
                <a:latin typeface="Times New Roman" panose="02020603050405020304" pitchFamily="18" charset="0"/>
                <a:ea typeface="Times New Roman" panose="02020603050405020304" pitchFamily="18" charset="0"/>
              </a:rPr>
              <a:t>[2] </a:t>
            </a:r>
            <a:r>
              <a:rPr lang="en-US" sz="1800" dirty="0" err="1">
                <a:effectLst/>
                <a:latin typeface="Times New Roman" panose="02020603050405020304" pitchFamily="18" charset="0"/>
                <a:ea typeface="Times New Roman" panose="02020603050405020304" pitchFamily="18" charset="0"/>
              </a:rPr>
              <a:t>Galab</a:t>
            </a:r>
            <a:r>
              <a:rPr lang="en-US" sz="1800" dirty="0">
                <a:effectLst/>
                <a:latin typeface="Times New Roman" panose="02020603050405020304" pitchFamily="18" charset="0"/>
                <a:ea typeface="Times New Roman" panose="02020603050405020304" pitchFamily="18" charset="0"/>
              </a:rPr>
              <a:t>, M.K., Taha, A. &amp; Zayed, H.H. “Adaptive Technique for Brightness Enhancement of Automated Knife Detection in Surveillance Video with Deep Learning”.</a:t>
            </a:r>
            <a:r>
              <a:rPr lang="en-US" sz="1800" i="1" dirty="0">
                <a:effectLst/>
                <a:latin typeface="Times New Roman" panose="02020603050405020304" pitchFamily="18" charset="0"/>
                <a:ea typeface="Times New Roman" panose="02020603050405020304" pitchFamily="18" charset="0"/>
              </a:rPr>
              <a:t> Arab J Sci,</a:t>
            </a:r>
            <a:r>
              <a:rPr lang="en-US" sz="1800" dirty="0">
                <a:effectLst/>
                <a:latin typeface="Times New Roman" panose="02020603050405020304" pitchFamily="18" charset="0"/>
                <a:ea typeface="Times New Roman" panose="02020603050405020304" pitchFamily="18" charset="0"/>
              </a:rPr>
              <a:t> </a:t>
            </a:r>
            <a:r>
              <a:rPr lang="en-US" sz="1800" dirty="0">
                <a:ea typeface="Times New Roman" panose="02020603050405020304" pitchFamily="18" charset="0"/>
              </a:rPr>
              <a:t>vol</a:t>
            </a:r>
            <a:r>
              <a:rPr lang="en-US" sz="1800" dirty="0">
                <a:effectLst/>
                <a:latin typeface="Times New Roman" panose="02020603050405020304" pitchFamily="18" charset="0"/>
                <a:ea typeface="Times New Roman" panose="02020603050405020304" pitchFamily="18" charset="0"/>
              </a:rPr>
              <a:t> 46, pp.4049–4058 (2021)”</a:t>
            </a:r>
            <a:endParaRPr lang="en-IN" sz="1800" dirty="0">
              <a:effectLst/>
              <a:latin typeface="Times New Roman" panose="02020603050405020304" pitchFamily="18" charset="0"/>
              <a:ea typeface="Times New Roman" panose="02020603050405020304" pitchFamily="18" charset="0"/>
            </a:endParaRPr>
          </a:p>
          <a:p>
            <a:pPr marR="66675" algn="just">
              <a:lnSpc>
                <a:spcPct val="150000"/>
              </a:lnSpc>
              <a:spcBef>
                <a:spcPts val="155"/>
              </a:spcBef>
              <a:buSzPts val="1200"/>
              <a:tabLst>
                <a:tab pos="318770" algn="l"/>
              </a:tabLst>
            </a:pPr>
            <a:r>
              <a:rPr lang="en-US" sz="1800" dirty="0">
                <a:effectLst/>
                <a:latin typeface="Times New Roman" panose="02020603050405020304" pitchFamily="18" charset="0"/>
                <a:ea typeface="Times New Roman" panose="02020603050405020304" pitchFamily="18" charset="0"/>
              </a:rPr>
              <a:t>[3] A. </a:t>
            </a:r>
            <a:r>
              <a:rPr lang="en-US" sz="1800" dirty="0" err="1">
                <a:effectLst/>
                <a:latin typeface="Times New Roman" panose="02020603050405020304" pitchFamily="18" charset="0"/>
                <a:ea typeface="Times New Roman" panose="02020603050405020304" pitchFamily="18" charset="0"/>
              </a:rPr>
              <a:t>Egiazarov</a:t>
            </a:r>
            <a:r>
              <a:rPr lang="en-US" sz="1800" dirty="0">
                <a:effectLst/>
                <a:latin typeface="Times New Roman" panose="02020603050405020304" pitchFamily="18" charset="0"/>
                <a:ea typeface="Times New Roman" panose="02020603050405020304" pitchFamily="18" charset="0"/>
              </a:rPr>
              <a:t>, V. </a:t>
            </a:r>
            <a:r>
              <a:rPr lang="en-US" sz="1800" dirty="0" err="1">
                <a:effectLst/>
                <a:latin typeface="Times New Roman" panose="02020603050405020304" pitchFamily="18" charset="0"/>
                <a:ea typeface="Times New Roman" panose="02020603050405020304" pitchFamily="18" charset="0"/>
              </a:rPr>
              <a:t>Mavroeidis</a:t>
            </a:r>
            <a:r>
              <a:rPr lang="en-US" sz="1800" dirty="0">
                <a:effectLst/>
                <a:latin typeface="Times New Roman" panose="02020603050405020304" pitchFamily="18" charset="0"/>
                <a:ea typeface="Times New Roman" panose="02020603050405020304" pitchFamily="18" charset="0"/>
              </a:rPr>
              <a:t>, F. M. </a:t>
            </a:r>
            <a:r>
              <a:rPr lang="en-US" sz="1800" dirty="0" err="1">
                <a:effectLst/>
                <a:latin typeface="Times New Roman" panose="02020603050405020304" pitchFamily="18" charset="0"/>
                <a:ea typeface="Times New Roman" panose="02020603050405020304" pitchFamily="18" charset="0"/>
              </a:rPr>
              <a:t>Zennaro</a:t>
            </a:r>
            <a:r>
              <a:rPr lang="en-US" sz="1800" dirty="0">
                <a:effectLst/>
                <a:latin typeface="Times New Roman" panose="02020603050405020304" pitchFamily="18" charset="0"/>
                <a:ea typeface="Times New Roman" panose="02020603050405020304" pitchFamily="18" charset="0"/>
              </a:rPr>
              <a:t> and K. </a:t>
            </a:r>
            <a:r>
              <a:rPr lang="en-US" sz="1800" dirty="0" err="1">
                <a:effectLst/>
                <a:latin typeface="Times New Roman" panose="02020603050405020304" pitchFamily="18" charset="0"/>
                <a:ea typeface="Times New Roman" panose="02020603050405020304" pitchFamily="18" charset="0"/>
              </a:rPr>
              <a:t>Vishi</a:t>
            </a:r>
            <a:r>
              <a:rPr lang="en-US" sz="1800" dirty="0">
                <a:effectLst/>
                <a:latin typeface="Times New Roman" panose="02020603050405020304" pitchFamily="18" charset="0"/>
                <a:ea typeface="Times New Roman" panose="02020603050405020304" pitchFamily="18" charset="0"/>
              </a:rPr>
              <a:t>, "Firearm Detection and Segmentation Using an Ensemble of Semantic Neural Networks," 2019 European Intelligence and Security Informatics Conference (EISIC), pp.70-77, 2019</a:t>
            </a:r>
            <a:endParaRPr lang="en-US" sz="19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23900" y="1549400"/>
            <a:ext cx="7747000" cy="4394200"/>
          </a:xfrm>
        </p:spPr>
        <p:txBody>
          <a:bodyPr>
            <a:normAutofit fontScale="92500" lnSpcReduction="20000"/>
          </a:bodyPr>
          <a:lstStyle/>
          <a:p>
            <a:pPr algn="l">
              <a:lnSpc>
                <a:spcPct val="150000"/>
              </a:lnSpc>
            </a:pPr>
            <a:r>
              <a:rPr lang="en-US" sz="2000" dirty="0"/>
              <a:t>[4] </a:t>
            </a:r>
            <a:r>
              <a:rPr lang="en-US" sz="2000" dirty="0">
                <a:effectLst/>
                <a:latin typeface="Times New Roman" panose="02020603050405020304" pitchFamily="18" charset="0"/>
                <a:ea typeface="Times New Roman" panose="02020603050405020304" pitchFamily="18" charset="0"/>
              </a:rPr>
              <a:t>L. Pang, H. Liu, Y. Chen, and J. Miao, “Real-time concealed object detection from passive millimeter wave images based on the YOLOv3 algorithm,” </a:t>
            </a:r>
            <a:r>
              <a:rPr lang="en-US" sz="2000" i="1" dirty="0">
                <a:effectLst/>
                <a:latin typeface="Times New Roman" panose="02020603050405020304" pitchFamily="18" charset="0"/>
                <a:ea typeface="Times New Roman" panose="02020603050405020304" pitchFamily="18" charset="0"/>
              </a:rPr>
              <a:t>Sensors</a:t>
            </a:r>
            <a:r>
              <a:rPr lang="en-US" sz="2000" dirty="0">
                <a:effectLst/>
                <a:latin typeface="Times New Roman" panose="02020603050405020304" pitchFamily="18" charset="0"/>
                <a:ea typeface="Times New Roman" panose="02020603050405020304" pitchFamily="18" charset="0"/>
              </a:rPr>
              <a:t>, vol. 20, no. 6, p. 1678, 2020.</a:t>
            </a:r>
            <a:endParaRPr lang="en-US" sz="2000" dirty="0"/>
          </a:p>
          <a:p>
            <a:pPr marR="66675" lvl="0" algn="just">
              <a:lnSpc>
                <a:spcPct val="150000"/>
              </a:lnSpc>
              <a:buSzPts val="1200"/>
              <a:tabLst>
                <a:tab pos="318770" algn="l"/>
              </a:tabLst>
            </a:pPr>
            <a:r>
              <a:rPr lang="en-US" sz="2000" dirty="0"/>
              <a:t>[5] </a:t>
            </a:r>
            <a:r>
              <a:rPr lang="en-US" sz="2000" dirty="0" err="1">
                <a:effectLst/>
                <a:latin typeface="Times New Roman" panose="02020603050405020304" pitchFamily="18" charset="0"/>
                <a:ea typeface="Times New Roman" panose="02020603050405020304" pitchFamily="18" charset="0"/>
              </a:rPr>
              <a:t>Mohtavipour</a:t>
            </a:r>
            <a:r>
              <a:rPr lang="en-US" sz="2000" dirty="0">
                <a:effectLst/>
                <a:latin typeface="Times New Roman" panose="02020603050405020304" pitchFamily="18" charset="0"/>
                <a:ea typeface="Times New Roman" panose="02020603050405020304" pitchFamily="18" charset="0"/>
              </a:rPr>
              <a:t>, S.M., </a:t>
            </a:r>
            <a:r>
              <a:rPr lang="en-US" sz="2000" dirty="0" err="1">
                <a:effectLst/>
                <a:latin typeface="Times New Roman" panose="02020603050405020304" pitchFamily="18" charset="0"/>
                <a:ea typeface="Times New Roman" panose="02020603050405020304" pitchFamily="18" charset="0"/>
              </a:rPr>
              <a:t>Saeidi</a:t>
            </a:r>
            <a:r>
              <a:rPr lang="en-US" sz="2000" dirty="0">
                <a:effectLst/>
                <a:latin typeface="Times New Roman" panose="02020603050405020304" pitchFamily="18" charset="0"/>
                <a:ea typeface="Times New Roman" panose="02020603050405020304" pitchFamily="18" charset="0"/>
              </a:rPr>
              <a:t>, M. &amp; </a:t>
            </a:r>
            <a:r>
              <a:rPr lang="en-US" sz="2000" dirty="0" err="1">
                <a:effectLst/>
                <a:latin typeface="Times New Roman" panose="02020603050405020304" pitchFamily="18" charset="0"/>
                <a:ea typeface="Times New Roman" panose="02020603050405020304" pitchFamily="18" charset="0"/>
              </a:rPr>
              <a:t>Arabsorkhi</a:t>
            </a:r>
            <a:r>
              <a:rPr lang="en-US" sz="2000" dirty="0">
                <a:effectLst/>
                <a:latin typeface="Times New Roman" panose="02020603050405020304" pitchFamily="18" charset="0"/>
                <a:ea typeface="Times New Roman" panose="02020603050405020304" pitchFamily="18" charset="0"/>
              </a:rPr>
              <a:t>, A” A multi-stream CNN for deep violence detection in video sequences using handcrafted features”. </a:t>
            </a:r>
            <a:r>
              <a:rPr lang="en-US" sz="2000" i="1" dirty="0">
                <a:effectLst/>
                <a:latin typeface="Times New Roman" panose="02020603050405020304" pitchFamily="18" charset="0"/>
                <a:ea typeface="Times New Roman" panose="02020603050405020304" pitchFamily="18" charset="0"/>
              </a:rPr>
              <a:t>Vis </a:t>
            </a:r>
            <a:r>
              <a:rPr lang="en-US" sz="2000" i="1" dirty="0" err="1">
                <a:effectLst/>
                <a:latin typeface="Times New Roman" panose="02020603050405020304" pitchFamily="18" charset="0"/>
                <a:ea typeface="Times New Roman" panose="02020603050405020304" pitchFamily="18" charset="0"/>
              </a:rPr>
              <a:t>Comput</a:t>
            </a:r>
            <a:r>
              <a:rPr lang="en-US" sz="2000" i="1" dirty="0">
                <a:effectLst/>
                <a:latin typeface="Times New Roman" panose="02020603050405020304" pitchFamily="18" charset="0"/>
                <a:ea typeface="Times New Roman" panose="02020603050405020304" pitchFamily="18" charset="0"/>
              </a:rPr>
              <a:t> vol. </a:t>
            </a:r>
            <a:r>
              <a:rPr lang="en-US" sz="2000" dirty="0">
                <a:effectLst/>
                <a:latin typeface="Times New Roman" panose="02020603050405020304" pitchFamily="18" charset="0"/>
                <a:ea typeface="Times New Roman" panose="02020603050405020304" pitchFamily="18" charset="0"/>
              </a:rPr>
              <a:t>38, Pages 2057–2072 (2022).</a:t>
            </a:r>
            <a:endParaRPr lang="en-US" sz="2000" dirty="0"/>
          </a:p>
          <a:p>
            <a:pPr algn="l">
              <a:lnSpc>
                <a:spcPct val="150000"/>
              </a:lnSpc>
            </a:pPr>
            <a:r>
              <a:rPr lang="en-US" sz="2000" dirty="0"/>
              <a:t>[6]</a:t>
            </a:r>
            <a:r>
              <a:rPr lang="en-US" sz="2000" dirty="0">
                <a:effectLst/>
                <a:latin typeface="Times New Roman" panose="02020603050405020304" pitchFamily="18" charset="0"/>
                <a:ea typeface="Times New Roman" panose="02020603050405020304" pitchFamily="18" charset="0"/>
              </a:rPr>
              <a:t> González, Jose L. Salazar, Carlos Zaccaro, Juan A. Álvarez-García, Luis M. Soria </a:t>
            </a:r>
            <a:r>
              <a:rPr lang="en-US" sz="2000" dirty="0" err="1">
                <a:effectLst/>
                <a:latin typeface="Times New Roman" panose="02020603050405020304" pitchFamily="18" charset="0"/>
                <a:ea typeface="Times New Roman" panose="02020603050405020304" pitchFamily="18" charset="0"/>
              </a:rPr>
              <a:t>Morillo</a:t>
            </a:r>
            <a:r>
              <a:rPr lang="en-US" sz="2000" dirty="0">
                <a:effectLst/>
                <a:latin typeface="Times New Roman" panose="02020603050405020304" pitchFamily="18" charset="0"/>
                <a:ea typeface="Times New Roman" panose="02020603050405020304" pitchFamily="18" charset="0"/>
              </a:rPr>
              <a:t>, and Fernando Sancho </a:t>
            </a:r>
            <a:r>
              <a:rPr lang="en-US" sz="2000" dirty="0" err="1">
                <a:effectLst/>
                <a:latin typeface="Times New Roman" panose="02020603050405020304" pitchFamily="18" charset="0"/>
                <a:ea typeface="Times New Roman" panose="02020603050405020304" pitchFamily="18" charset="0"/>
              </a:rPr>
              <a:t>Caparrini</a:t>
            </a:r>
            <a:r>
              <a:rPr lang="en-US" sz="2000" dirty="0">
                <a:effectLst/>
                <a:latin typeface="Times New Roman" panose="02020603050405020304" pitchFamily="18" charset="0"/>
                <a:ea typeface="Times New Roman" panose="02020603050405020304" pitchFamily="18" charset="0"/>
              </a:rPr>
              <a:t>. "Real-time gun detection in CCTV: An open problem." </a:t>
            </a:r>
            <a:r>
              <a:rPr lang="en-US" sz="2000" i="1" dirty="0">
                <a:effectLst/>
                <a:latin typeface="Times New Roman" panose="02020603050405020304" pitchFamily="18" charset="0"/>
                <a:ea typeface="Times New Roman" panose="02020603050405020304" pitchFamily="18" charset="0"/>
              </a:rPr>
              <a:t>Neural networks vol.</a:t>
            </a:r>
            <a:r>
              <a:rPr lang="en-US" sz="2000" dirty="0">
                <a:effectLst/>
                <a:latin typeface="Times New Roman" panose="02020603050405020304" pitchFamily="18" charset="0"/>
                <a:ea typeface="Times New Roman" panose="02020603050405020304" pitchFamily="18" charset="0"/>
              </a:rPr>
              <a:t> 132, Pages 297-308 (2020): </a:t>
            </a:r>
            <a:r>
              <a:rPr lang="en-US" sz="2000" spc="2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96900" y="1562100"/>
            <a:ext cx="7899400" cy="4165600"/>
          </a:xfrm>
        </p:spPr>
        <p:txBody>
          <a:bodyPr>
            <a:noAutofit/>
          </a:bodyPr>
          <a:lstStyle/>
          <a:p>
            <a:pPr marR="66675" lvl="0" algn="just">
              <a:lnSpc>
                <a:spcPct val="150000"/>
              </a:lnSpc>
              <a:buSzPts val="1200"/>
              <a:tabLst>
                <a:tab pos="318770" algn="l"/>
              </a:tabLst>
            </a:pPr>
            <a:r>
              <a:rPr lang="en-US" sz="1800" dirty="0">
                <a:effectLst/>
                <a:latin typeface="Times New Roman" panose="02020603050405020304" pitchFamily="18" charset="0"/>
                <a:ea typeface="Times New Roman" panose="02020603050405020304" pitchFamily="18" charset="0"/>
              </a:rPr>
              <a:t>[7] </a:t>
            </a:r>
            <a:r>
              <a:rPr lang="en-IN" sz="1800" b="0" i="0" dirty="0">
                <a:solidFill>
                  <a:srgbClr val="333333"/>
                </a:solidFill>
                <a:effectLst/>
              </a:rPr>
              <a:t>J. Ruiz-</a:t>
            </a:r>
            <a:r>
              <a:rPr lang="en-IN" sz="1800" b="0" i="0" dirty="0" err="1">
                <a:solidFill>
                  <a:srgbClr val="333333"/>
                </a:solidFill>
                <a:effectLst/>
              </a:rPr>
              <a:t>Santaquiteria</a:t>
            </a:r>
            <a:r>
              <a:rPr lang="en-IN" sz="1800" b="0" i="0" dirty="0">
                <a:solidFill>
                  <a:srgbClr val="333333"/>
                </a:solidFill>
                <a:effectLst/>
              </a:rPr>
              <a:t>, A. Velasco-Mata, N. </a:t>
            </a:r>
            <a:r>
              <a:rPr lang="en-IN" sz="1800" b="0" i="0" dirty="0" err="1">
                <a:solidFill>
                  <a:srgbClr val="333333"/>
                </a:solidFill>
                <a:effectLst/>
              </a:rPr>
              <a:t>Vallez</a:t>
            </a:r>
            <a:r>
              <a:rPr lang="en-IN" sz="1800" b="0" i="0" dirty="0">
                <a:solidFill>
                  <a:srgbClr val="333333"/>
                </a:solidFill>
                <a:effectLst/>
              </a:rPr>
              <a:t>, G. Bueno, J. A. Álvarez-García and O. Deniz, "Handgun Detection Using Combined Human Pose and Weapon Appearance," in </a:t>
            </a:r>
            <a:r>
              <a:rPr lang="en-IN" sz="1800" b="0" i="1" dirty="0">
                <a:solidFill>
                  <a:srgbClr val="333333"/>
                </a:solidFill>
                <a:effectLst/>
              </a:rPr>
              <a:t>IEEE Access</a:t>
            </a:r>
            <a:r>
              <a:rPr lang="en-IN" sz="1800" b="0" i="0" dirty="0">
                <a:solidFill>
                  <a:srgbClr val="333333"/>
                </a:solidFill>
                <a:effectLst/>
              </a:rPr>
              <a:t>, vol. 9, pp. 123815-123826, 2021</a:t>
            </a:r>
          </a:p>
          <a:p>
            <a:pPr marR="66675" lvl="0" algn="just">
              <a:lnSpc>
                <a:spcPct val="150000"/>
              </a:lnSpc>
              <a:buSzPts val="1200"/>
              <a:tabLst>
                <a:tab pos="318770" algn="l"/>
              </a:tabLst>
            </a:pPr>
            <a:r>
              <a:rPr lang="en-US" sz="1800" dirty="0">
                <a:effectLst/>
                <a:latin typeface="Times New Roman" panose="02020603050405020304" pitchFamily="18" charset="0"/>
                <a:ea typeface="Times New Roman" panose="02020603050405020304" pitchFamily="18" charset="0"/>
              </a:rPr>
              <a:t>[8] J. </a:t>
            </a:r>
            <a:r>
              <a:rPr lang="en-US" sz="1800" dirty="0" err="1">
                <a:effectLst/>
                <a:latin typeface="Times New Roman" panose="02020603050405020304" pitchFamily="18" charset="0"/>
                <a:ea typeface="Times New Roman" panose="02020603050405020304" pitchFamily="18" charset="0"/>
              </a:rPr>
              <a:t>Salido</a:t>
            </a:r>
            <a:r>
              <a:rPr lang="en-US" sz="1800" dirty="0">
                <a:effectLst/>
                <a:latin typeface="Times New Roman" panose="02020603050405020304" pitchFamily="18" charset="0"/>
                <a:ea typeface="Times New Roman" panose="02020603050405020304" pitchFamily="18" charset="0"/>
              </a:rPr>
              <a:t>, V. Lomas, J. Ruiz-</a:t>
            </a:r>
            <a:r>
              <a:rPr lang="en-US" sz="1800" dirty="0" err="1">
                <a:effectLst/>
                <a:latin typeface="Times New Roman" panose="02020603050405020304" pitchFamily="18" charset="0"/>
                <a:ea typeface="Times New Roman" panose="02020603050405020304" pitchFamily="18" charset="0"/>
              </a:rPr>
              <a:t>Santaquiteria</a:t>
            </a:r>
            <a:r>
              <a:rPr lang="en-US" sz="1800" dirty="0">
                <a:effectLst/>
                <a:latin typeface="Times New Roman" panose="02020603050405020304" pitchFamily="18" charset="0"/>
                <a:ea typeface="Times New Roman" panose="02020603050405020304" pitchFamily="18" charset="0"/>
              </a:rPr>
              <a:t>, and O. Deniz, ‘‘Automatic handgun detection with deep learning in video surveillance images,’’ Appl. Sci., vol. 11, no. 13, </a:t>
            </a:r>
            <a:r>
              <a:rPr lang="en-US" sz="1800" dirty="0">
                <a:ea typeface="Times New Roman" panose="02020603050405020304" pitchFamily="18" charset="0"/>
              </a:rPr>
              <a:t>Pages</a:t>
            </a:r>
            <a:r>
              <a:rPr lang="en-US" sz="1800" dirty="0">
                <a:effectLst/>
                <a:latin typeface="Times New Roman" panose="02020603050405020304" pitchFamily="18" charset="0"/>
                <a:ea typeface="Times New Roman" panose="02020603050405020304" pitchFamily="18" charset="0"/>
              </a:rPr>
              <a:t> 6085, Jun. 2021.</a:t>
            </a:r>
            <a:endParaRPr lang="en-IN" sz="1800" dirty="0">
              <a:effectLst/>
              <a:latin typeface="Times New Roman" panose="02020603050405020304" pitchFamily="18" charset="0"/>
              <a:ea typeface="Times New Roman" panose="02020603050405020304" pitchFamily="18" charset="0"/>
            </a:endParaRPr>
          </a:p>
          <a:p>
            <a:pPr marR="66675" lvl="0" algn="just">
              <a:lnSpc>
                <a:spcPct val="150000"/>
              </a:lnSpc>
              <a:buSzPts val="1200"/>
              <a:tabLst>
                <a:tab pos="318770" algn="l"/>
              </a:tabLst>
            </a:pPr>
            <a:r>
              <a:rPr lang="en-US" sz="1800" dirty="0">
                <a:effectLst/>
                <a:latin typeface="Times New Roman" panose="02020603050405020304" pitchFamily="18" charset="0"/>
                <a:ea typeface="Times New Roman" panose="02020603050405020304" pitchFamily="18" charset="0"/>
              </a:rPr>
              <a:t>[9] </a:t>
            </a:r>
            <a:r>
              <a:rPr lang="en-US" sz="1800" dirty="0" err="1">
                <a:effectLst/>
                <a:latin typeface="Times New Roman" panose="02020603050405020304" pitchFamily="18" charset="0"/>
                <a:ea typeface="Times New Roman" panose="02020603050405020304" pitchFamily="18" charset="0"/>
              </a:rPr>
              <a:t>Jaeseo</a:t>
            </a:r>
            <a:r>
              <a:rPr lang="en-US" sz="1800" dirty="0">
                <a:effectLst/>
                <a:latin typeface="Times New Roman" panose="02020603050405020304" pitchFamily="18" charset="0"/>
                <a:ea typeface="Times New Roman" panose="02020603050405020304" pitchFamily="18" charset="0"/>
              </a:rPr>
              <a:t> Park, </a:t>
            </a:r>
            <a:r>
              <a:rPr lang="en-US" sz="1800" dirty="0" err="1">
                <a:effectLst/>
                <a:latin typeface="Times New Roman" panose="02020603050405020304" pitchFamily="18" charset="0"/>
                <a:ea typeface="Times New Roman" panose="02020603050405020304" pitchFamily="18" charset="0"/>
              </a:rPr>
              <a:t>Junho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Heo</a:t>
            </a:r>
            <a:r>
              <a:rPr lang="en-US" sz="1800" dirty="0">
                <a:effectLst/>
                <a:latin typeface="Times New Roman" panose="02020603050405020304" pitchFamily="18" charset="0"/>
                <a:ea typeface="Times New Roman" panose="02020603050405020304" pitchFamily="18" charset="0"/>
              </a:rPr>
              <a:t>, Suk-Ju </a:t>
            </a:r>
            <a:r>
              <a:rPr lang="en-US" sz="1800" dirty="0" err="1">
                <a:effectLst/>
                <a:latin typeface="Times New Roman" panose="02020603050405020304" pitchFamily="18" charset="0"/>
                <a:ea typeface="Times New Roman" panose="02020603050405020304" pitchFamily="18" charset="0"/>
              </a:rPr>
              <a:t>Kan“Feedback</a:t>
            </a:r>
            <a:r>
              <a:rPr lang="en-US" sz="1800" dirty="0">
                <a:effectLst/>
                <a:latin typeface="Times New Roman" panose="02020603050405020304" pitchFamily="18" charset="0"/>
                <a:ea typeface="Times New Roman" panose="02020603050405020304" pitchFamily="18" charset="0"/>
              </a:rPr>
              <a:t>-based object detection for multi-person pose </a:t>
            </a:r>
            <a:r>
              <a:rPr lang="en-US" sz="1800" dirty="0" err="1">
                <a:effectLst/>
                <a:latin typeface="Times New Roman" panose="02020603050405020304" pitchFamily="18" charset="0"/>
                <a:ea typeface="Times New Roman" panose="02020603050405020304" pitchFamily="18" charset="0"/>
              </a:rPr>
              <a:t>estimation,Signal</a:t>
            </a:r>
            <a:r>
              <a:rPr lang="en-US" sz="1800" dirty="0">
                <a:effectLst/>
                <a:latin typeface="Times New Roman" panose="02020603050405020304" pitchFamily="18" charset="0"/>
                <a:ea typeface="Times New Roman" panose="02020603050405020304" pitchFamily="18" charset="0"/>
              </a:rPr>
              <a:t> Processing”:</a:t>
            </a:r>
            <a:r>
              <a:rPr lang="en-US" sz="1800" i="1" dirty="0">
                <a:effectLst/>
                <a:latin typeface="Times New Roman" panose="02020603050405020304" pitchFamily="18" charset="0"/>
                <a:ea typeface="Times New Roman" panose="02020603050405020304" pitchFamily="18" charset="0"/>
              </a:rPr>
              <a:t> Image </a:t>
            </a:r>
            <a:r>
              <a:rPr lang="en-US" sz="1800" i="1" dirty="0" err="1">
                <a:effectLst/>
                <a:latin typeface="Times New Roman" panose="02020603050405020304" pitchFamily="18" charset="0"/>
                <a:ea typeface="Times New Roman" panose="02020603050405020304" pitchFamily="18" charset="0"/>
              </a:rPr>
              <a:t>Communication</a:t>
            </a:r>
            <a:r>
              <a:rPr lang="en-US" sz="1800" dirty="0" err="1">
                <a:effectLst/>
                <a:latin typeface="Times New Roman" panose="02020603050405020304" pitchFamily="18" charset="0"/>
                <a:ea typeface="Times New Roman" panose="02020603050405020304" pitchFamily="18" charset="0"/>
              </a:rPr>
              <a:t>,Volume</a:t>
            </a:r>
            <a:r>
              <a:rPr lang="en-US" sz="1800" dirty="0">
                <a:effectLst/>
                <a:latin typeface="Times New Roman" panose="02020603050405020304" pitchFamily="18" charset="0"/>
                <a:ea typeface="Times New Roman" panose="02020603050405020304" pitchFamily="18" charset="0"/>
              </a:rPr>
              <a:t> 99,2021,</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045029"/>
            <a:ext cx="7315200" cy="890966"/>
          </a:xfrm>
        </p:spPr>
        <p:txBody>
          <a:bodyPr/>
          <a:lstStyle/>
          <a:p>
            <a:r>
              <a:rPr lang="en-IN" sz="3800" dirty="0">
                <a:latin typeface="Times New Roman" panose="02020603050405020304" pitchFamily="18" charset="0"/>
                <a:cs typeface="Times New Roman" panose="02020603050405020304" pitchFamily="18" charset="0"/>
              </a:rPr>
              <a:t>	</a:t>
            </a:r>
            <a:r>
              <a:rPr lang="en-US" sz="3800" b="1" dirty="0">
                <a:latin typeface="Times New Roman" panose="02020603050405020304" pitchFamily="18" charset="0"/>
                <a:cs typeface="Times New Roman" panose="02020603050405020304" pitchFamily="18" charset="0"/>
              </a:rPr>
              <a:t>INTRODUCTION</a:t>
            </a:r>
            <a:endParaRPr lang="en-US" sz="3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98376" y="2052735"/>
            <a:ext cx="7753737" cy="3946849"/>
          </a:xfrm>
        </p:spPr>
        <p:txBody>
          <a:bodyPr>
            <a:normAutofit fontScale="42500" lnSpcReduction="20000"/>
          </a:bodyPr>
          <a:lstStyle/>
          <a:p>
            <a:pPr algn="l"/>
            <a:r>
              <a:rPr lang="en-IN" sz="4400" b="1" dirty="0">
                <a:latin typeface="Times New Roman" panose="02020603050405020304" pitchFamily="18" charset="0"/>
                <a:cs typeface="Times New Roman" panose="02020603050405020304" pitchFamily="18" charset="0"/>
              </a:rPr>
              <a:t>DOMAIN KNOWLEDGE</a:t>
            </a:r>
          </a:p>
          <a:p>
            <a:pPr marL="342900" indent="-342900" algn="just">
              <a:lnSpc>
                <a:spcPct val="150000"/>
              </a:lnSpc>
              <a:buFont typeface="Arial" panose="020B0604020202020204" pitchFamily="34" charset="0"/>
              <a:buChar char="•"/>
            </a:pPr>
            <a:r>
              <a:rPr lang="en-US" sz="4000" dirty="0">
                <a:effectLst/>
                <a:latin typeface="Times New Roman" panose="02020603050405020304" pitchFamily="18" charset="0"/>
                <a:ea typeface="Times New Roman" panose="02020603050405020304" pitchFamily="18" charset="0"/>
              </a:rPr>
              <a:t>The global death toll from use of guns may be as high as 1,000 dead each day. From street crimes to an individual institution attack, many precious lives suffered.</a:t>
            </a:r>
          </a:p>
          <a:p>
            <a:pPr marL="342900" indent="-342900" algn="just">
              <a:lnSpc>
                <a:spcPct val="150000"/>
              </a:lnSpc>
              <a:buFont typeface="Arial" panose="020B0604020202020204" pitchFamily="34" charset="0"/>
              <a:buChar char="•"/>
            </a:pPr>
            <a:r>
              <a:rPr lang="en-US" sz="4000" dirty="0">
                <a:solidFill>
                  <a:srgbClr val="231F20"/>
                </a:solidFill>
                <a:effectLst/>
                <a:latin typeface="Times New Roman" panose="02020603050405020304" pitchFamily="18" charset="0"/>
                <a:ea typeface="Times New Roman" panose="02020603050405020304" pitchFamily="18" charset="0"/>
              </a:rPr>
              <a:t>The main aim of object classification is to identify the features of an image with more accuracy. Object classification combines object localization and object detection to classify objects in an image or video.</a:t>
            </a:r>
          </a:p>
          <a:p>
            <a:pPr marL="342900" indent="-342900" algn="just">
              <a:lnSpc>
                <a:spcPct val="170000"/>
              </a:lnSpc>
              <a:buFont typeface="Arial" panose="020B0604020202020204" pitchFamily="34" charset="0"/>
              <a:buChar char="•"/>
            </a:pPr>
            <a:r>
              <a:rPr lang="en-US" sz="4000" dirty="0">
                <a:effectLst/>
                <a:latin typeface="Times New Roman" panose="02020603050405020304" pitchFamily="18" charset="0"/>
                <a:ea typeface="Times New Roman" panose="02020603050405020304" pitchFamily="18" charset="0"/>
              </a:rPr>
              <a:t>DNN based regression is used in object detection to detect low-resolution images and helps to capture detailed information about the objects. CNN is a deep learning technique used to detect objects from an image and analyze the visual imagery of an image.</a:t>
            </a:r>
            <a:endParaRPr lang="en-IN" sz="4000" dirty="0">
              <a:latin typeface="Times New Roman" panose="02020603050405020304" pitchFamily="18" charset="0"/>
              <a:cs typeface="Times New Roman" panose="02020603050405020304" pitchFamily="18" charset="0"/>
            </a:endParaRPr>
          </a:p>
          <a:p>
            <a:pPr algn="l"/>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94BDD87-2907-3A49-BBE1-B0B6491AACAF}"/>
              </a:ext>
            </a:extLst>
          </p:cNvPr>
          <p:cNvSpPr txBox="1"/>
          <p:nvPr/>
        </p:nvSpPr>
        <p:spPr>
          <a:xfrm>
            <a:off x="944217" y="1610139"/>
            <a:ext cx="7653131" cy="1200329"/>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[10] Manikandan, V. P., and U. </a:t>
            </a:r>
            <a:r>
              <a:rPr lang="en-US" sz="1800" dirty="0" err="1">
                <a:effectLst/>
                <a:latin typeface="Times New Roman" panose="02020603050405020304" pitchFamily="18" charset="0"/>
                <a:ea typeface="Times New Roman" panose="02020603050405020304" pitchFamily="18" charset="0"/>
              </a:rPr>
              <a:t>Rahamathunnisa</a:t>
            </a:r>
            <a:r>
              <a:rPr lang="en-US" sz="1800" dirty="0">
                <a:effectLst/>
                <a:latin typeface="Times New Roman" panose="02020603050405020304" pitchFamily="18" charset="0"/>
                <a:ea typeface="Times New Roman" panose="02020603050405020304" pitchFamily="18" charset="0"/>
              </a:rPr>
              <a:t>. "A neural network aided attuned scheme for gun detection in video surveillance images." </a:t>
            </a:r>
            <a:r>
              <a:rPr lang="en-US" sz="1800" i="1" dirty="0">
                <a:effectLst/>
                <a:latin typeface="Times New Roman" panose="02020603050405020304" pitchFamily="18" charset="0"/>
                <a:ea typeface="Times New Roman" panose="02020603050405020304" pitchFamily="18" charset="0"/>
              </a:rPr>
              <a:t>Image and Vision Computing</a:t>
            </a:r>
            <a:r>
              <a:rPr lang="en-US" sz="1800" dirty="0">
                <a:effectLst/>
                <a:latin typeface="Times New Roman" panose="02020603050405020304" pitchFamily="18" charset="0"/>
                <a:ea typeface="Times New Roman" panose="02020603050405020304" pitchFamily="18" charset="0"/>
              </a:rPr>
              <a:t> 120 (2022).</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35613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0600" y="1620838"/>
            <a:ext cx="6896100" cy="4043362"/>
          </a:xfrm>
        </p:spPr>
        <p:txBody>
          <a:bodyPr>
            <a:normAutofit fontScale="70000" lnSpcReduction="20000"/>
          </a:bodyPr>
          <a:lstStyle/>
          <a:p>
            <a:pPr algn="l"/>
            <a:r>
              <a:rPr lang="en-IN" sz="4000" b="1" dirty="0">
                <a:latin typeface="Times New Roman" panose="02020603050405020304" pitchFamily="18" charset="0"/>
                <a:cs typeface="Times New Roman" panose="02020603050405020304" pitchFamily="18" charset="0"/>
              </a:rPr>
              <a:t>OBJECTIVES</a:t>
            </a:r>
            <a:endParaRPr lang="en-IN" sz="3000" b="1"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900" dirty="0"/>
              <a:t>The goal is to build  a </a:t>
            </a:r>
            <a:r>
              <a:rPr lang="en-US" sz="2900" dirty="0">
                <a:effectLst/>
                <a:latin typeface="Times New Roman" panose="02020603050405020304" pitchFamily="18" charset="0"/>
                <a:ea typeface="Times New Roman" panose="02020603050405020304" pitchFamily="18" charset="0"/>
              </a:rPr>
              <a:t>CNN Attuned Object Detection Scheme (AODS) is initiated for harmful object detection from CCTV inputs.</a:t>
            </a:r>
          </a:p>
          <a:p>
            <a:pPr marL="342900" indent="-342900" algn="just">
              <a:lnSpc>
                <a:spcPct val="150000"/>
              </a:lnSpc>
              <a:buFont typeface="Arial" panose="020B0604020202020204" pitchFamily="34" charset="0"/>
              <a:buChar char="•"/>
            </a:pPr>
            <a:r>
              <a:rPr lang="en-US" sz="2900" dirty="0"/>
              <a:t>Once a CNN is built, it can be used to classify the contents of different images. </a:t>
            </a:r>
          </a:p>
          <a:p>
            <a:pPr marL="342900" indent="-342900" algn="just">
              <a:lnSpc>
                <a:spcPct val="150000"/>
              </a:lnSpc>
              <a:buFont typeface="Arial" panose="020B0604020202020204" pitchFamily="34" charset="0"/>
              <a:buChar char="•"/>
            </a:pPr>
            <a:r>
              <a:rPr lang="en-US" sz="2900" dirty="0"/>
              <a:t>CNNs can classify images by detecting features, like how the human brain detects features to identify objects. Images are made up of pixels.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7700" y="1022507"/>
            <a:ext cx="7848600" cy="799785"/>
          </a:xfrm>
        </p:spPr>
        <p:txBody>
          <a:bodyPr/>
          <a:lstStyle/>
          <a:p>
            <a:r>
              <a:rPr lang="en-IN" sz="3800" dirty="0">
                <a:latin typeface="Times New Roman" panose="02020603050405020304" pitchFamily="18" charset="0"/>
                <a:cs typeface="Times New Roman" panose="02020603050405020304" pitchFamily="18" charset="0"/>
              </a:rPr>
              <a:t>	</a:t>
            </a:r>
            <a:r>
              <a:rPr lang="en-US" sz="3800" b="1" dirty="0">
                <a:latin typeface="Times New Roman" panose="02020603050405020304" pitchFamily="18" charset="0"/>
                <a:cs typeface="Times New Roman" panose="02020603050405020304" pitchFamily="18" charset="0"/>
              </a:rPr>
              <a:t>LITERATURE REVIEW</a:t>
            </a:r>
            <a:endParaRPr lang="en-US" sz="3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7700" y="1822292"/>
            <a:ext cx="7848600" cy="3570285"/>
          </a:xfrm>
        </p:spPr>
        <p:txBody>
          <a:bodyPr>
            <a:normAutofit lnSpcReduction="10000"/>
          </a:bodyPr>
          <a:lstStyle/>
          <a:p>
            <a:pPr algn="just"/>
            <a:r>
              <a:rPr lang="en-US" dirty="0"/>
              <a:t>"Firearm Detection and Segmentation Using an Ensemble of Semantic Neural Networks," 2019 European Intelligence and Security Informatics Conference (EISIC), </a:t>
            </a:r>
          </a:p>
          <a:p>
            <a:pPr marL="342900" indent="-342900" algn="just">
              <a:buFont typeface="Arial" panose="020B0604020202020204" pitchFamily="34" charset="0"/>
              <a:buChar char="•"/>
            </a:pPr>
            <a:r>
              <a:rPr lang="en-US" sz="2000" dirty="0"/>
              <a:t>The paper was published in year 2019</a:t>
            </a:r>
          </a:p>
          <a:p>
            <a:pPr algn="just"/>
            <a:r>
              <a:rPr lang="en-US" b="1" dirty="0"/>
              <a:t>Proposed System:</a:t>
            </a:r>
          </a:p>
          <a:p>
            <a:pPr marL="342900" indent="-342900" algn="just">
              <a:buFont typeface="Arial" panose="020B0604020202020204" pitchFamily="34" charset="0"/>
              <a:buChar char="•"/>
            </a:pPr>
            <a:r>
              <a:rPr lang="en-US" sz="2000" dirty="0"/>
              <a:t>This paper is based</a:t>
            </a:r>
            <a:r>
              <a:rPr lang="en-IN" sz="2000" dirty="0"/>
              <a:t> on a weapon detection system that was developed using deep Convolutional Neural Networks (CNNs) for detecting individual parts of a firearm in images and videos.</a:t>
            </a:r>
          </a:p>
          <a:p>
            <a:pPr marL="342900" indent="-342900" algn="just">
              <a:buFont typeface="Arial" panose="020B0604020202020204" pitchFamily="34" charset="0"/>
              <a:buChar char="•"/>
            </a:pPr>
            <a:r>
              <a:rPr lang="en-IN" sz="2000" dirty="0"/>
              <a:t>The proposed method can be used for real-time detection of weapons in places where video surveillance is available (e.g., airports, stadiums, other public places),</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7184" y="1900853"/>
            <a:ext cx="7747000" cy="3398935"/>
          </a:xfrm>
        </p:spPr>
        <p:txBody>
          <a:bodyPr>
            <a:normAutofit/>
          </a:bodyPr>
          <a:lstStyle/>
          <a:p>
            <a:pPr algn="l">
              <a:lnSpc>
                <a:spcPct val="100000"/>
              </a:lnSpc>
            </a:pPr>
            <a:r>
              <a:rPr lang="en-IN" b="1" dirty="0"/>
              <a:t>Methodology:</a:t>
            </a:r>
            <a:endParaRPr lang="en-IN" sz="2000" b="1" dirty="0">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en-US" sz="2000" dirty="0"/>
              <a:t>This paper is based on detecting weapons based on deep learning method called CNN.</a:t>
            </a:r>
          </a:p>
          <a:p>
            <a:pPr algn="just">
              <a:lnSpc>
                <a:spcPct val="100000"/>
              </a:lnSpc>
            </a:pPr>
            <a:r>
              <a:rPr lang="en-IN" b="1" dirty="0"/>
              <a:t>Pros:</a:t>
            </a:r>
          </a:p>
          <a:p>
            <a:pPr marL="342900" indent="-342900" algn="just">
              <a:lnSpc>
                <a:spcPct val="100000"/>
              </a:lnSpc>
              <a:buFont typeface="Arial" panose="020B0604020202020204" pitchFamily="34" charset="0"/>
              <a:buChar char="•"/>
            </a:pPr>
            <a:r>
              <a:rPr lang="en-IN" sz="1900" dirty="0"/>
              <a:t>The obtained detection model shows a high potential even in low quality videos and provides satisfactory results as an automatic alarm system.</a:t>
            </a:r>
            <a:endParaRPr lang="en-US" sz="1900" b="1" dirty="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AC384F8-E90E-EB18-67DF-3DD45A4931B4}"/>
              </a:ext>
            </a:extLst>
          </p:cNvPr>
          <p:cNvSpPr txBox="1"/>
          <p:nvPr/>
        </p:nvSpPr>
        <p:spPr>
          <a:xfrm>
            <a:off x="651013" y="1391478"/>
            <a:ext cx="7841974" cy="400110"/>
          </a:xfrm>
          <a:prstGeom prst="rect">
            <a:avLst/>
          </a:prstGeom>
          <a:noFill/>
        </p:spPr>
        <p:txBody>
          <a:bodyPr wrap="square" rtlCol="0">
            <a:spAutoFit/>
          </a:bodyPr>
          <a:lstStyle/>
          <a:p>
            <a:pPr marL="0" indent="0" algn="l" rtl="0" eaLnBrk="1" latinLnBrk="0" hangingPunct="1">
              <a:spcBef>
                <a:spcPts val="1000"/>
              </a:spcBef>
              <a:spcAft>
                <a:spcPts val="0"/>
              </a:spcAft>
            </a:pPr>
            <a:r>
              <a:rPr lang="en-IN" sz="2000" b="1" kern="1200" dirty="0">
                <a:solidFill>
                  <a:srgbClr val="000000"/>
                </a:solidFill>
                <a:effectLst/>
                <a:latin typeface="Times New Roman" panose="02020603050405020304" pitchFamily="18" charset="0"/>
                <a:ea typeface="+mn-ea"/>
                <a:cs typeface="Times New Roman" panose="02020603050405020304" pitchFamily="18" charset="0"/>
              </a:rPr>
              <a:t>Architecture:</a:t>
            </a:r>
            <a:endParaRPr lang="en-IN" sz="2000" dirty="0">
              <a:effectLst/>
            </a:endParaRPr>
          </a:p>
        </p:txBody>
      </p:sp>
      <p:pic>
        <p:nvPicPr>
          <p:cNvPr id="4" name="Picture 3">
            <a:extLst>
              <a:ext uri="{FF2B5EF4-FFF2-40B4-BE49-F238E27FC236}">
                <a16:creationId xmlns:a16="http://schemas.microsoft.com/office/drawing/2014/main" xmlns="" id="{4AD14D65-D343-1F0B-02CC-04D46F5C73BB}"/>
              </a:ext>
            </a:extLst>
          </p:cNvPr>
          <p:cNvPicPr>
            <a:picLocks noChangeAspect="1"/>
          </p:cNvPicPr>
          <p:nvPr/>
        </p:nvPicPr>
        <p:blipFill>
          <a:blip r:embed="rId2"/>
          <a:stretch>
            <a:fillRect/>
          </a:stretch>
        </p:blipFill>
        <p:spPr>
          <a:xfrm>
            <a:off x="2552525" y="1504924"/>
            <a:ext cx="4038950" cy="4404742"/>
          </a:xfrm>
          <a:prstGeom prst="rect">
            <a:avLst/>
          </a:prstGeom>
        </p:spPr>
      </p:pic>
    </p:spTree>
    <p:extLst>
      <p:ext uri="{BB962C8B-B14F-4D97-AF65-F5344CB8AC3E}">
        <p14:creationId xmlns:p14="http://schemas.microsoft.com/office/powerpoint/2010/main" val="4287597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8DB6ECC-1063-9DAA-DEBF-83021C9A1503}"/>
              </a:ext>
            </a:extLst>
          </p:cNvPr>
          <p:cNvPicPr>
            <a:picLocks noChangeAspect="1"/>
          </p:cNvPicPr>
          <p:nvPr/>
        </p:nvPicPr>
        <p:blipFill>
          <a:blip r:embed="rId2"/>
          <a:stretch>
            <a:fillRect/>
          </a:stretch>
        </p:blipFill>
        <p:spPr>
          <a:xfrm>
            <a:off x="2385374" y="2086089"/>
            <a:ext cx="4214225" cy="2685821"/>
          </a:xfrm>
          <a:prstGeom prst="rect">
            <a:avLst/>
          </a:prstGeom>
        </p:spPr>
      </p:pic>
    </p:spTree>
    <p:extLst>
      <p:ext uri="{BB962C8B-B14F-4D97-AF65-F5344CB8AC3E}">
        <p14:creationId xmlns:p14="http://schemas.microsoft.com/office/powerpoint/2010/main" val="453533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25151" y="1556397"/>
            <a:ext cx="7893698" cy="4368541"/>
          </a:xfrm>
        </p:spPr>
        <p:txBody>
          <a:bodyPr>
            <a:normAutofit lnSpcReduction="10000"/>
          </a:bodyPr>
          <a:lstStyle/>
          <a:p>
            <a:pPr algn="just"/>
            <a:r>
              <a:rPr lang="en-US" dirty="0">
                <a:effectLst/>
                <a:latin typeface="Times New Roman" panose="02020603050405020304" pitchFamily="18" charset="0"/>
                <a:ea typeface="Times New Roman" panose="02020603050405020304" pitchFamily="18" charset="0"/>
              </a:rPr>
              <a:t>“Real-time concealed object detection from passive millimeter wave images based on the YOLOv3 algorithm,” L. Pang, H. Liu,  </a:t>
            </a:r>
            <a:r>
              <a:rPr lang="en-US" i="1" dirty="0">
                <a:effectLst/>
                <a:latin typeface="Times New Roman" panose="02020603050405020304" pitchFamily="18" charset="0"/>
                <a:ea typeface="Times New Roman" panose="02020603050405020304" pitchFamily="18" charset="0"/>
              </a:rPr>
              <a:t>Sensors</a:t>
            </a:r>
            <a:r>
              <a:rPr lang="en-US" dirty="0">
                <a:effectLst/>
                <a:latin typeface="Times New Roman" panose="02020603050405020304" pitchFamily="18" charset="0"/>
                <a:ea typeface="Times New Roman" panose="02020603050405020304" pitchFamily="18" charset="0"/>
              </a:rPr>
              <a:t>,</a:t>
            </a:r>
          </a:p>
          <a:p>
            <a:pPr marL="342900" indent="-342900" algn="just">
              <a:buFont typeface="Arial" panose="020B0604020202020204" pitchFamily="34" charset="0"/>
              <a:buChar char="•"/>
            </a:pPr>
            <a:r>
              <a:rPr lang="en-IN" sz="2200" dirty="0">
                <a:effectLst/>
                <a:latin typeface="Times New Roman" panose="02020603050405020304" pitchFamily="18" charset="0"/>
                <a:ea typeface="Times New Roman" panose="02020603050405020304" pitchFamily="18" charset="0"/>
              </a:rPr>
              <a:t>This paper was published in year 2020</a:t>
            </a:r>
          </a:p>
          <a:p>
            <a:pPr algn="just"/>
            <a:r>
              <a:rPr lang="en-US" b="1" dirty="0"/>
              <a:t>Proposed System:</a:t>
            </a:r>
          </a:p>
          <a:p>
            <a:pPr marL="342900" indent="-342900" algn="just">
              <a:buFont typeface="Arial" panose="020B0604020202020204" pitchFamily="34" charset="0"/>
              <a:buChar char="•"/>
            </a:pPr>
            <a:r>
              <a:rPr lang="en-IN" sz="2200" dirty="0"/>
              <a:t>This paper focused on the real-time metal contraband detection from human body for PMMW images with a small sample dataset and YOLOv3 algorithms. </a:t>
            </a:r>
          </a:p>
          <a:p>
            <a:pPr algn="just"/>
            <a:r>
              <a:rPr lang="en-US" b="1" dirty="0"/>
              <a:t>Methodology:</a:t>
            </a:r>
          </a:p>
          <a:p>
            <a:pPr marL="342900" indent="-342900" algn="just">
              <a:buFont typeface="Arial" panose="020B0604020202020204" pitchFamily="34" charset="0"/>
              <a:buChar char="•"/>
            </a:pPr>
            <a:r>
              <a:rPr lang="en-IN" dirty="0"/>
              <a:t>T</a:t>
            </a:r>
            <a:r>
              <a:rPr lang="en-IN" sz="2200" dirty="0"/>
              <a:t>he Yolov3-13 and Yolov3-53 target detection models with different convolutional layers were trained, and their advantages and disadvantages were analysed.</a:t>
            </a:r>
            <a:endParaRPr lang="en-US" sz="2200"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683</TotalTime>
  <Words>1457</Words>
  <Application>Microsoft Office PowerPoint</Application>
  <PresentationFormat>On-screen Show (4:3)</PresentationFormat>
  <Paragraphs>138</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Technical seminar on "WEAPON DETECTION IN CCTV IMAGE USING DEEP LEARNING” </vt:lpstr>
      <vt:lpstr>Agenda</vt:lpstr>
      <vt:lpstr> INTRODUCTION</vt:lpstr>
      <vt:lpstr>PowerPoint Presentation</vt:lpstr>
      <vt:lpstr> 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PROPOSED SYSTEM</vt:lpstr>
      <vt:lpstr>PowerPoint Presentation</vt:lpstr>
      <vt:lpstr>APPLICATIONS</vt:lpstr>
      <vt:lpstr>REFERENCES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Aaryan Kumar Mishra</cp:lastModifiedBy>
  <cp:revision>46</cp:revision>
  <dcterms:created xsi:type="dcterms:W3CDTF">2022-09-06T03:27:00Z</dcterms:created>
  <dcterms:modified xsi:type="dcterms:W3CDTF">2022-12-05T15:01:44Z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2A76373D463C4681A390D115FE7FCCB6</vt:lpwstr>
  </property>
  <property fmtid="{D5CDD505-2E9C-101B-9397-08002B2CF9AE}" pid="3" name="KSOProductBuildVer">
    <vt:lpwstr>1033-11.2.0.11214</vt:lpwstr>
  </property>
</Properties>
</file>