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58" r:id="rId4"/>
    <p:sldId id="259" r:id="rId5"/>
    <p:sldId id="276" r:id="rId6"/>
    <p:sldId id="260" r:id="rId7"/>
    <p:sldId id="279" r:id="rId8"/>
    <p:sldId id="286" r:id="rId9"/>
    <p:sldId id="278" r:id="rId10"/>
    <p:sldId id="287" r:id="rId11"/>
    <p:sldId id="283" r:id="rId12"/>
    <p:sldId id="288" r:id="rId13"/>
    <p:sldId id="290" r:id="rId14"/>
    <p:sldId id="282" r:id="rId15"/>
    <p:sldId id="291" r:id="rId16"/>
    <p:sldId id="285" r:id="rId17"/>
    <p:sldId id="294" r:id="rId18"/>
    <p:sldId id="262" r:id="rId19"/>
    <p:sldId id="26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70" autoAdjust="0"/>
  </p:normalViewPr>
  <p:slideViewPr>
    <p:cSldViewPr snapToGrid="0">
      <p:cViewPr varScale="1">
        <p:scale>
          <a:sx n="79" d="100"/>
          <a:sy n="79" d="100"/>
        </p:scale>
        <p:origin x="1598"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3FBE8A-9B46-4222-9E90-F6841754C0C4}" type="datetimeFigureOut">
              <a:rPr lang="en-US" smtClean="0"/>
              <a:t>4/16/2023</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00E94D-7948-46B7-A9A5-B8E0D75020D6}" type="slidenum">
              <a:rPr lang="en-US" smtClean="0"/>
              <a:t>‹#›</a:t>
            </a:fld>
            <a:endParaRPr lang="en-US" dirty="0"/>
          </a:p>
        </p:txBody>
      </p:sp>
    </p:spTree>
    <p:extLst>
      <p:ext uri="{BB962C8B-B14F-4D97-AF65-F5344CB8AC3E}">
        <p14:creationId xmlns:p14="http://schemas.microsoft.com/office/powerpoint/2010/main" val="3787716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35415"/>
            <a:ext cx="7772400" cy="2074548"/>
          </a:xfrm>
          <a:prstGeom prst="rect">
            <a:avLst/>
          </a:prstGeo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Slide Number Placeholder 5"/>
          <p:cNvSpPr>
            <a:spLocks noGrp="1"/>
          </p:cNvSpPr>
          <p:nvPr>
            <p:ph type="sldNum" sz="quarter" idx="12"/>
          </p:nvPr>
        </p:nvSpPr>
        <p:spPr>
          <a:xfrm>
            <a:off x="7761587" y="6283470"/>
            <a:ext cx="1257220" cy="395626"/>
          </a:xfrm>
        </p:spPr>
        <p:txBody>
          <a:bodyPr/>
          <a:lstStyle/>
          <a:p>
            <a:fld id="{F2A2ECFF-DF79-4F29-AB95-6E0CF4AE0BDD}" type="slidenum">
              <a:rPr lang="en-US" smtClean="0"/>
              <a:t>‹#›</a:t>
            </a:fld>
            <a:endParaRPr lang="en-US" dirty="0"/>
          </a:p>
        </p:txBody>
      </p:sp>
    </p:spTree>
    <p:extLst>
      <p:ext uri="{BB962C8B-B14F-4D97-AF65-F5344CB8AC3E}">
        <p14:creationId xmlns:p14="http://schemas.microsoft.com/office/powerpoint/2010/main" val="2051451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2A2ECFF-DF79-4F29-AB95-6E0CF4AE0BDD}" type="slidenum">
              <a:rPr lang="en-US" smtClean="0"/>
              <a:t>‹#›</a:t>
            </a:fld>
            <a:endParaRPr lang="en-US" dirty="0"/>
          </a:p>
        </p:txBody>
      </p:sp>
    </p:spTree>
    <p:extLst>
      <p:ext uri="{BB962C8B-B14F-4D97-AF65-F5344CB8AC3E}">
        <p14:creationId xmlns:p14="http://schemas.microsoft.com/office/powerpoint/2010/main" val="2874638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2A2ECFF-DF79-4F29-AB95-6E0CF4AE0BDD}" type="slidenum">
              <a:rPr lang="en-US" smtClean="0"/>
              <a:t>‹#›</a:t>
            </a:fld>
            <a:endParaRPr lang="en-US" dirty="0"/>
          </a:p>
        </p:txBody>
      </p:sp>
    </p:spTree>
    <p:extLst>
      <p:ext uri="{BB962C8B-B14F-4D97-AF65-F5344CB8AC3E}">
        <p14:creationId xmlns:p14="http://schemas.microsoft.com/office/powerpoint/2010/main" val="28137407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F2A2ECFF-DF79-4F29-AB95-6E0CF4AE0BDD}" type="slidenum">
              <a:rPr lang="en-US" smtClean="0"/>
              <a:t>‹#›</a:t>
            </a:fld>
            <a:endParaRPr lang="en-US" dirty="0"/>
          </a:p>
        </p:txBody>
      </p:sp>
      <p:sp>
        <p:nvSpPr>
          <p:cNvPr id="6" name="Title 1"/>
          <p:cNvSpPr txBox="1">
            <a:spLocks/>
          </p:cNvSpPr>
          <p:nvPr userDrawn="1"/>
        </p:nvSpPr>
        <p:spPr>
          <a:xfrm>
            <a:off x="0" y="3307"/>
            <a:ext cx="9144000" cy="1211132"/>
          </a:xfrm>
          <a:prstGeom prst="rect">
            <a:avLst/>
          </a:prstGeom>
          <a:solidFill>
            <a:srgbClr val="0070C0"/>
          </a:solidFill>
        </p:spPr>
        <p:txBody>
          <a:bodyPr vert="horz" lIns="91440" tIns="45720" rIns="91440" bIns="4572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solidFill>
                  <a:schemeClr val="bg1"/>
                </a:solidFill>
                <a:latin typeface="Times New Roman" panose="02020603050405020304" pitchFamily="18" charset="0"/>
                <a:cs typeface="Times New Roman" panose="02020603050405020304" pitchFamily="18" charset="0"/>
              </a:rPr>
              <a:t>Bangalore Institute of Technology</a:t>
            </a:r>
            <a:br>
              <a:rPr lang="en-US" sz="2800" b="1" dirty="0">
                <a:solidFill>
                  <a:schemeClr val="bg1"/>
                </a:solidFill>
                <a:latin typeface="Times New Roman" panose="02020603050405020304" pitchFamily="18" charset="0"/>
                <a:cs typeface="Times New Roman" panose="02020603050405020304" pitchFamily="18" charset="0"/>
              </a:rPr>
            </a:br>
            <a:r>
              <a:rPr lang="en-US" sz="1600" dirty="0">
                <a:solidFill>
                  <a:schemeClr val="bg1"/>
                </a:solidFill>
                <a:latin typeface="Times New Roman" panose="02020603050405020304" pitchFamily="18" charset="0"/>
                <a:cs typeface="Times New Roman" panose="02020603050405020304" pitchFamily="18" charset="0"/>
              </a:rPr>
              <a:t>K.R. Road, V.V. Pura, Bengaluru.-560004.</a:t>
            </a:r>
            <a:br>
              <a:rPr lang="en-US" sz="1600" dirty="0">
                <a:solidFill>
                  <a:schemeClr val="bg1"/>
                </a:solidFill>
                <a:latin typeface="Times New Roman" panose="02020603050405020304" pitchFamily="18" charset="0"/>
                <a:cs typeface="Times New Roman" panose="02020603050405020304" pitchFamily="18" charset="0"/>
              </a:rPr>
            </a:br>
            <a:r>
              <a:rPr lang="en-US" sz="2400" b="1" dirty="0">
                <a:solidFill>
                  <a:schemeClr val="bg1"/>
                </a:solidFill>
                <a:latin typeface="Times New Roman" panose="02020603050405020304" pitchFamily="18" charset="0"/>
                <a:cs typeface="Times New Roman" panose="02020603050405020304" pitchFamily="18" charset="0"/>
              </a:rPr>
              <a:t>D</a:t>
            </a:r>
            <a:r>
              <a:rPr lang="en-US" sz="2000" b="1" dirty="0">
                <a:solidFill>
                  <a:schemeClr val="bg1"/>
                </a:solidFill>
                <a:latin typeface="Times New Roman" panose="02020603050405020304" pitchFamily="18" charset="0"/>
                <a:cs typeface="Times New Roman" panose="02020603050405020304" pitchFamily="18" charset="0"/>
              </a:rPr>
              <a:t>epartment of Computer Science &amp; Engineering</a:t>
            </a:r>
            <a:br>
              <a:rPr lang="en-US" sz="2000" b="1" dirty="0">
                <a:solidFill>
                  <a:schemeClr val="bg1"/>
                </a:solidFill>
                <a:latin typeface="Times New Roman" panose="02020603050405020304" pitchFamily="18" charset="0"/>
                <a:cs typeface="Times New Roman" panose="02020603050405020304" pitchFamily="18" charset="0"/>
              </a:rPr>
            </a:br>
            <a:r>
              <a:rPr lang="en-US" sz="2000" b="1" dirty="0">
                <a:solidFill>
                  <a:schemeClr val="bg1"/>
                </a:solidFill>
                <a:latin typeface="Times New Roman" panose="02020603050405020304" pitchFamily="18" charset="0"/>
                <a:cs typeface="Times New Roman" panose="02020603050405020304" pitchFamily="18" charset="0"/>
              </a:rPr>
              <a:t>M. Tech. Programme</a:t>
            </a:r>
            <a:br>
              <a:rPr 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545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2A2ECFF-DF79-4F29-AB95-6E0CF4AE0BDD}" type="slidenum">
              <a:rPr lang="en-US" smtClean="0"/>
              <a:t>‹#›</a:t>
            </a:fld>
            <a:endParaRPr lang="en-US" dirty="0"/>
          </a:p>
        </p:txBody>
      </p:sp>
    </p:spTree>
    <p:extLst>
      <p:ext uri="{BB962C8B-B14F-4D97-AF65-F5344CB8AC3E}">
        <p14:creationId xmlns:p14="http://schemas.microsoft.com/office/powerpoint/2010/main" val="2845446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F2A2ECFF-DF79-4F29-AB95-6E0CF4AE0BDD}" type="slidenum">
              <a:rPr lang="en-US" smtClean="0"/>
              <a:t>‹#›</a:t>
            </a:fld>
            <a:endParaRPr lang="en-US" dirty="0"/>
          </a:p>
        </p:txBody>
      </p:sp>
    </p:spTree>
    <p:extLst>
      <p:ext uri="{BB962C8B-B14F-4D97-AF65-F5344CB8AC3E}">
        <p14:creationId xmlns:p14="http://schemas.microsoft.com/office/powerpoint/2010/main" val="2451950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09381" y="1666599"/>
            <a:ext cx="38862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666599"/>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fld id="{F2A2ECFF-DF79-4F29-AB95-6E0CF4AE0BDD}" type="slidenum">
              <a:rPr lang="en-US" smtClean="0"/>
              <a:t>‹#›</a:t>
            </a:fld>
            <a:endParaRPr lang="en-US" dirty="0"/>
          </a:p>
        </p:txBody>
      </p:sp>
    </p:spTree>
    <p:extLst>
      <p:ext uri="{BB962C8B-B14F-4D97-AF65-F5344CB8AC3E}">
        <p14:creationId xmlns:p14="http://schemas.microsoft.com/office/powerpoint/2010/main" val="3149184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442627"/>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266539"/>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42627"/>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266539"/>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lstStyle/>
          <a:p>
            <a:fld id="{F2A2ECFF-DF79-4F29-AB95-6E0CF4AE0BDD}" type="slidenum">
              <a:rPr lang="en-US" smtClean="0"/>
              <a:t>‹#›</a:t>
            </a:fld>
            <a:endParaRPr lang="en-US" dirty="0"/>
          </a:p>
        </p:txBody>
      </p:sp>
    </p:spTree>
    <p:extLst>
      <p:ext uri="{BB962C8B-B14F-4D97-AF65-F5344CB8AC3E}">
        <p14:creationId xmlns:p14="http://schemas.microsoft.com/office/powerpoint/2010/main" val="168788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F2A2ECFF-DF79-4F29-AB95-6E0CF4AE0BDD}" type="slidenum">
              <a:rPr lang="en-US" smtClean="0"/>
              <a:t>‹#›</a:t>
            </a:fld>
            <a:endParaRPr lang="en-US" dirty="0"/>
          </a:p>
        </p:txBody>
      </p:sp>
    </p:spTree>
    <p:extLst>
      <p:ext uri="{BB962C8B-B14F-4D97-AF65-F5344CB8AC3E}">
        <p14:creationId xmlns:p14="http://schemas.microsoft.com/office/powerpoint/2010/main" val="3932919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2A2ECFF-DF79-4F29-AB95-6E0CF4AE0BDD}" type="slidenum">
              <a:rPr lang="en-US" smtClean="0"/>
              <a:t>‹#›</a:t>
            </a:fld>
            <a:endParaRPr lang="en-US" dirty="0"/>
          </a:p>
        </p:txBody>
      </p:sp>
    </p:spTree>
    <p:extLst>
      <p:ext uri="{BB962C8B-B14F-4D97-AF65-F5344CB8AC3E}">
        <p14:creationId xmlns:p14="http://schemas.microsoft.com/office/powerpoint/2010/main" val="2103374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1311964"/>
            <a:ext cx="2949178" cy="1600200"/>
          </a:xfrm>
          <a:prstGeom prst="rect">
            <a:avLst/>
          </a:prstGeo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935895" y="1490870"/>
            <a:ext cx="4580645" cy="437018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961860"/>
            <a:ext cx="2949178" cy="290712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F2A2ECFF-DF79-4F29-AB95-6E0CF4AE0BDD}" type="slidenum">
              <a:rPr lang="en-US" smtClean="0"/>
              <a:t>‹#›</a:t>
            </a:fld>
            <a:endParaRPr lang="en-US" dirty="0"/>
          </a:p>
        </p:txBody>
      </p:sp>
    </p:spTree>
    <p:extLst>
      <p:ext uri="{BB962C8B-B14F-4D97-AF65-F5344CB8AC3E}">
        <p14:creationId xmlns:p14="http://schemas.microsoft.com/office/powerpoint/2010/main" val="4088743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8650" y="1312792"/>
            <a:ext cx="2949178" cy="1600200"/>
          </a:xfrm>
          <a:prstGeom prst="rect">
            <a:avLst/>
          </a:prstGeo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1312792"/>
            <a:ext cx="4629150" cy="454825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3160642"/>
            <a:ext cx="2949178" cy="270834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F2A2ECFF-DF79-4F29-AB95-6E0CF4AE0BDD}" type="slidenum">
              <a:rPr lang="en-US" smtClean="0"/>
              <a:t>‹#›</a:t>
            </a:fld>
            <a:endParaRPr lang="en-US" dirty="0"/>
          </a:p>
        </p:txBody>
      </p:sp>
    </p:spTree>
    <p:extLst>
      <p:ext uri="{BB962C8B-B14F-4D97-AF65-F5344CB8AC3E}">
        <p14:creationId xmlns:p14="http://schemas.microsoft.com/office/powerpoint/2010/main" val="1682345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image" Target="../media/image6.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589558"/>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7" name="Group 16"/>
          <p:cNvGrpSpPr/>
          <p:nvPr userDrawn="1"/>
        </p:nvGrpSpPr>
        <p:grpSpPr>
          <a:xfrm>
            <a:off x="0" y="6082418"/>
            <a:ext cx="9144000" cy="837478"/>
            <a:chOff x="-4763" y="5993829"/>
            <a:chExt cx="9144000" cy="837478"/>
          </a:xfrm>
        </p:grpSpPr>
        <p:grpSp>
          <p:nvGrpSpPr>
            <p:cNvPr id="11" name="Group 10">
              <a:extLst>
                <a:ext uri="{FF2B5EF4-FFF2-40B4-BE49-F238E27FC236}">
                  <a16:creationId xmlns:a16="http://schemas.microsoft.com/office/drawing/2014/main" id="{1B0CFC91-BA8F-BC3C-B5B4-CD7A7052B27C}"/>
                </a:ext>
              </a:extLst>
            </p:cNvPr>
            <p:cNvGrpSpPr/>
            <p:nvPr userDrawn="1"/>
          </p:nvGrpSpPr>
          <p:grpSpPr>
            <a:xfrm>
              <a:off x="-4763" y="5993829"/>
              <a:ext cx="9144000" cy="837478"/>
              <a:chOff x="180680" y="6107904"/>
              <a:chExt cx="8935040" cy="748942"/>
            </a:xfrm>
            <a:solidFill>
              <a:srgbClr val="0070C0"/>
            </a:solidFill>
          </p:grpSpPr>
          <p:sp>
            <p:nvSpPr>
              <p:cNvPr id="12" name="Title 1">
                <a:extLst>
                  <a:ext uri="{FF2B5EF4-FFF2-40B4-BE49-F238E27FC236}">
                    <a16:creationId xmlns:a16="http://schemas.microsoft.com/office/drawing/2014/main" id="{7C41A605-AAC9-E0CC-FCE4-AC6D3385BEDB}"/>
                  </a:ext>
                </a:extLst>
              </p:cNvPr>
              <p:cNvSpPr txBox="1">
                <a:spLocks/>
              </p:cNvSpPr>
              <p:nvPr/>
            </p:nvSpPr>
            <p:spPr>
              <a:xfrm>
                <a:off x="180680" y="6108569"/>
                <a:ext cx="8935040" cy="748010"/>
              </a:xfrm>
              <a:prstGeom prst="rect">
                <a:avLst/>
              </a:prstGeom>
              <a:grpFill/>
            </p:spPr>
            <p:txBody>
              <a:bodyPr vert="horz" lIns="91440" tIns="45720" rIns="91440" bIns="45720" rtlCol="0" anchor="t" anchorCtr="0">
                <a:no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br>
                  <a:rPr lang="en-US" sz="2400" b="1" dirty="0">
                    <a:solidFill>
                      <a:schemeClr val="tx1"/>
                    </a:solidFill>
                    <a:latin typeface="Times New Roman" panose="02020603050405020304" pitchFamily="18" charset="0"/>
                    <a:cs typeface="Times New Roman" panose="02020603050405020304" pitchFamily="18" charset="0"/>
                  </a:rPr>
                </a:br>
                <a:endParaRPr lang="en-US" sz="2400" b="1" dirty="0">
                  <a:solidFill>
                    <a:schemeClr val="tx1"/>
                  </a:solidFill>
                  <a:latin typeface="Times New Roman" panose="02020603050405020304" pitchFamily="18" charset="0"/>
                  <a:cs typeface="Times New Roman" panose="02020603050405020304" pitchFamily="18" charset="0"/>
                </a:endParaRPr>
              </a:p>
            </p:txBody>
          </p:sp>
          <p:pic>
            <p:nvPicPr>
              <p:cNvPr id="13" name="Picture 1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910246" y="6133310"/>
                <a:ext cx="958032" cy="715329"/>
              </a:xfrm>
              <a:prstGeom prst="rect">
                <a:avLst/>
              </a:prstGeom>
              <a:grpFill/>
            </p:spPr>
          </p:pic>
          <p:pic>
            <p:nvPicPr>
              <p:cNvPr id="14" name="Picture 13"/>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87875" y="6133311"/>
                <a:ext cx="873158" cy="698524"/>
              </a:xfrm>
              <a:prstGeom prst="rect">
                <a:avLst/>
              </a:prstGeom>
              <a:grpFill/>
            </p:spPr>
          </p:pic>
          <p:pic>
            <p:nvPicPr>
              <p:cNvPr id="15" name="Picture 14"/>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933281" y="6107904"/>
                <a:ext cx="1624896" cy="748942"/>
              </a:xfrm>
              <a:prstGeom prst="rect">
                <a:avLst/>
              </a:prstGeom>
              <a:grpFill/>
            </p:spPr>
          </p:pic>
        </p:grpSp>
        <p:pic>
          <p:nvPicPr>
            <p:cNvPr id="16" name="Picture 15"/>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5245309" y="6022238"/>
              <a:ext cx="1484385" cy="742193"/>
            </a:xfrm>
            <a:prstGeom prst="rect">
              <a:avLst/>
            </a:prstGeom>
          </p:spPr>
        </p:pic>
      </p:grpSp>
      <p:grpSp>
        <p:nvGrpSpPr>
          <p:cNvPr id="7" name="Group 6"/>
          <p:cNvGrpSpPr/>
          <p:nvPr userDrawn="1"/>
        </p:nvGrpSpPr>
        <p:grpSpPr>
          <a:xfrm>
            <a:off x="0" y="1"/>
            <a:ext cx="9144000" cy="1192696"/>
            <a:chOff x="0" y="0"/>
            <a:chExt cx="9144000" cy="1284197"/>
          </a:xfrm>
        </p:grpSpPr>
        <p:sp>
          <p:nvSpPr>
            <p:cNvPr id="8" name="Title 1"/>
            <p:cNvSpPr txBox="1">
              <a:spLocks/>
            </p:cNvSpPr>
            <p:nvPr userDrawn="1"/>
          </p:nvSpPr>
          <p:spPr>
            <a:xfrm>
              <a:off x="0" y="3307"/>
              <a:ext cx="9144000" cy="1211132"/>
            </a:xfrm>
            <a:prstGeom prst="rect">
              <a:avLst/>
            </a:prstGeom>
            <a:solidFill>
              <a:srgbClr val="0070C0"/>
            </a:solidFill>
          </p:spPr>
          <p:txBody>
            <a:bodyPr vert="horz" lIns="91440" tIns="45720" rIns="91440" bIns="4572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solidFill>
                    <a:schemeClr val="bg1"/>
                  </a:solidFill>
                  <a:latin typeface="Times New Roman" panose="02020603050405020304" pitchFamily="18" charset="0"/>
                  <a:cs typeface="Times New Roman" panose="02020603050405020304" pitchFamily="18" charset="0"/>
                </a:rPr>
                <a:t>Bangalore Institute of Technology</a:t>
              </a:r>
              <a:br>
                <a:rPr lang="en-US" sz="2800" b="1" dirty="0">
                  <a:solidFill>
                    <a:schemeClr val="bg1"/>
                  </a:solidFill>
                  <a:latin typeface="Times New Roman" panose="02020603050405020304" pitchFamily="18" charset="0"/>
                  <a:cs typeface="Times New Roman" panose="02020603050405020304" pitchFamily="18" charset="0"/>
                </a:rPr>
              </a:br>
              <a:r>
                <a:rPr lang="en-US" sz="1600" dirty="0">
                  <a:solidFill>
                    <a:schemeClr val="bg1"/>
                  </a:solidFill>
                  <a:latin typeface="Times New Roman" panose="02020603050405020304" pitchFamily="18" charset="0"/>
                  <a:cs typeface="Times New Roman" panose="02020603050405020304" pitchFamily="18" charset="0"/>
                </a:rPr>
                <a:t>K.R. Road, V.V. Pura, Bengaluru.-560004.</a:t>
              </a:r>
              <a:br>
                <a:rPr lang="en-US" sz="1600" dirty="0">
                  <a:solidFill>
                    <a:schemeClr val="bg1"/>
                  </a:solidFill>
                  <a:latin typeface="Times New Roman" panose="02020603050405020304" pitchFamily="18" charset="0"/>
                  <a:cs typeface="Times New Roman" panose="02020603050405020304" pitchFamily="18" charset="0"/>
                </a:rPr>
              </a:br>
              <a:r>
                <a:rPr lang="en-US" sz="2400" b="1" dirty="0">
                  <a:solidFill>
                    <a:schemeClr val="bg1"/>
                  </a:solidFill>
                  <a:latin typeface="Times New Roman" panose="02020603050405020304" pitchFamily="18" charset="0"/>
                  <a:cs typeface="Times New Roman" panose="02020603050405020304" pitchFamily="18" charset="0"/>
                </a:rPr>
                <a:t>D</a:t>
              </a:r>
              <a:r>
                <a:rPr lang="en-US" sz="2000" b="1" dirty="0">
                  <a:solidFill>
                    <a:schemeClr val="bg1"/>
                  </a:solidFill>
                  <a:latin typeface="Times New Roman" panose="02020603050405020304" pitchFamily="18" charset="0"/>
                  <a:cs typeface="Times New Roman" panose="02020603050405020304" pitchFamily="18" charset="0"/>
                </a:rPr>
                <a:t>epartment of Computer Science &amp; Engineering</a:t>
              </a:r>
              <a:endParaRPr lang="en-US" sz="2400" b="1"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152400" y="0"/>
              <a:ext cx="1081429" cy="1284197"/>
            </a:xfrm>
            <a:prstGeom prst="rect">
              <a:avLst/>
            </a:prstGeom>
          </p:spPr>
        </p:pic>
        <p:pic>
          <p:nvPicPr>
            <p:cNvPr id="10" name="Picture 9"/>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7990107" y="76200"/>
              <a:ext cx="1081430" cy="1070317"/>
            </a:xfrm>
            <a:prstGeom prst="rect">
              <a:avLst/>
            </a:prstGeom>
          </p:spPr>
        </p:pic>
      </p:grpSp>
      <p:sp>
        <p:nvSpPr>
          <p:cNvPr id="6" name="Slide Number Placeholder 5"/>
          <p:cNvSpPr>
            <a:spLocks noGrp="1"/>
          </p:cNvSpPr>
          <p:nvPr>
            <p:ph type="sldNum" sz="quarter" idx="4"/>
          </p:nvPr>
        </p:nvSpPr>
        <p:spPr>
          <a:xfrm>
            <a:off x="6789254" y="6423024"/>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A2ECFF-DF79-4F29-AB95-6E0CF4AE0BDD}" type="slidenum">
              <a:rPr lang="en-US" smtClean="0"/>
              <a:t>‹#›</a:t>
            </a:fld>
            <a:endParaRPr lang="en-US" dirty="0"/>
          </a:p>
        </p:txBody>
      </p:sp>
    </p:spTree>
    <p:extLst>
      <p:ext uri="{BB962C8B-B14F-4D97-AF65-F5344CB8AC3E}">
        <p14:creationId xmlns:p14="http://schemas.microsoft.com/office/powerpoint/2010/main" val="15143948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44B670-7C95-409C-28FF-78D5EB616E72}"/>
              </a:ext>
            </a:extLst>
          </p:cNvPr>
          <p:cNvSpPr txBox="1">
            <a:spLocks noGrp="1"/>
          </p:cNvSpPr>
          <p:nvPr>
            <p:ph type="ctrTitle"/>
          </p:nvPr>
        </p:nvSpPr>
        <p:spPr>
          <a:xfrm>
            <a:off x="685800" y="897288"/>
            <a:ext cx="7772400" cy="20748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400" b="1" dirty="0">
                <a:latin typeface="Times New Roman" panose="02020603050405020304" pitchFamily="18" charset="0"/>
                <a:cs typeface="Times New Roman" panose="02020603050405020304" pitchFamily="18" charset="0"/>
              </a:rPr>
              <a:t>BANGALORE INSTITUTE OF TECHNOLOGY</a:t>
            </a:r>
            <a:br>
              <a:rPr lang="en-IN" sz="20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K. R. Road, V. V. Pura, Bengaluru – 560004</a:t>
            </a:r>
            <a:br>
              <a:rPr lang="en-IN" sz="1600" dirty="0">
                <a:latin typeface="Times New Roman" panose="02020603050405020304" pitchFamily="18" charset="0"/>
                <a:cs typeface="Times New Roman" panose="02020603050405020304" pitchFamily="18" charset="0"/>
              </a:rPr>
            </a:br>
            <a:br>
              <a:rPr lang="en-IN" sz="1600" dirty="0">
                <a:latin typeface="Times New Roman" panose="02020603050405020304" pitchFamily="18" charset="0"/>
                <a:cs typeface="Times New Roman" panose="02020603050405020304" pitchFamily="18" charset="0"/>
              </a:rPr>
            </a:br>
            <a:br>
              <a:rPr lang="en-IN" sz="1600" dirty="0">
                <a:latin typeface="Times New Roman" panose="02020603050405020304" pitchFamily="18" charset="0"/>
                <a:cs typeface="Times New Roman" panose="02020603050405020304" pitchFamily="18" charset="0"/>
              </a:rPr>
            </a:br>
            <a:br>
              <a:rPr lang="en-IN" sz="2000" dirty="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Department of Computer Science and Engineering</a:t>
            </a:r>
          </a:p>
        </p:txBody>
      </p:sp>
      <p:sp>
        <p:nvSpPr>
          <p:cNvPr id="5" name="Title 1">
            <a:extLst>
              <a:ext uri="{FF2B5EF4-FFF2-40B4-BE49-F238E27FC236}">
                <a16:creationId xmlns:a16="http://schemas.microsoft.com/office/drawing/2014/main" id="{70841C6A-8E3B-73D9-6E59-B525C2BF69D4}"/>
              </a:ext>
            </a:extLst>
          </p:cNvPr>
          <p:cNvSpPr txBox="1">
            <a:spLocks/>
          </p:cNvSpPr>
          <p:nvPr/>
        </p:nvSpPr>
        <p:spPr>
          <a:xfrm>
            <a:off x="0" y="3049130"/>
            <a:ext cx="9144000" cy="836720"/>
          </a:xfrm>
          <a:prstGeom prst="rect">
            <a:avLst/>
          </a:prstGeom>
        </p:spPr>
        <p:txBody>
          <a:bodyPr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b="1" kern="0" dirty="0">
                <a:solidFill>
                  <a:srgbClr val="FF0000"/>
                </a:solidFill>
                <a:effectLst/>
                <a:latin typeface="Times New Roman" panose="02020603050405020304" pitchFamily="18" charset="0"/>
                <a:ea typeface="Times New Roman" panose="02020603050405020304" pitchFamily="18" charset="0"/>
              </a:rPr>
              <a:t>WEAPON DETECTION IN SURVIELLANCE USING </a:t>
            </a:r>
            <a:r>
              <a:rPr lang="en-US" sz="2800" b="1" kern="0" dirty="0">
                <a:solidFill>
                  <a:srgbClr val="FF0000"/>
                </a:solidFill>
                <a:latin typeface="Times New Roman" panose="02020603050405020304" pitchFamily="18" charset="0"/>
                <a:ea typeface="Times New Roman" panose="02020603050405020304" pitchFamily="18" charset="0"/>
              </a:rPr>
              <a:t>DEEP LEARNING METHODS</a:t>
            </a:r>
            <a:endParaRPr lang="en-US" sz="2800" b="1" dirty="0">
              <a:latin typeface="Times New Roman" panose="02020603050405020304" pitchFamily="18" charset="0"/>
              <a:cs typeface="Times New Roman" panose="02020603050405020304" pitchFamily="18" charset="0"/>
            </a:endParaRPr>
          </a:p>
        </p:txBody>
      </p:sp>
      <p:sp>
        <p:nvSpPr>
          <p:cNvPr id="6" name="Subtitle 2">
            <a:extLst>
              <a:ext uri="{FF2B5EF4-FFF2-40B4-BE49-F238E27FC236}">
                <a16:creationId xmlns:a16="http://schemas.microsoft.com/office/drawing/2014/main" id="{38F3589C-1287-47E9-9409-D4BD2266B601}"/>
              </a:ext>
            </a:extLst>
          </p:cNvPr>
          <p:cNvSpPr>
            <a:spLocks noGrp="1"/>
          </p:cNvSpPr>
          <p:nvPr>
            <p:ph type="subTitle" idx="1"/>
          </p:nvPr>
        </p:nvSpPr>
        <p:spPr>
          <a:xfrm>
            <a:off x="-179325" y="3962829"/>
            <a:ext cx="9144000" cy="2159570"/>
          </a:xfrm>
        </p:spPr>
        <p:txBody>
          <a:bodyPr>
            <a:normAutofit fontScale="85000" lnSpcReduction="20000"/>
          </a:bodyPr>
          <a:lstStyle/>
          <a:p>
            <a:r>
              <a:rPr lang="en-US" sz="1900" b="1" dirty="0">
                <a:latin typeface="Times New Roman" panose="02020603050405020304" pitchFamily="18" charset="0"/>
                <a:cs typeface="Times New Roman" panose="02020603050405020304" pitchFamily="18" charset="0"/>
              </a:rPr>
              <a:t>By: </a:t>
            </a:r>
          </a:p>
          <a:p>
            <a:r>
              <a:rPr lang="en-US" sz="1900" dirty="0"/>
              <a:t>Akash Jain</a:t>
            </a:r>
            <a:r>
              <a:rPr lang="en-US" sz="1900" dirty="0">
                <a:latin typeface="Times New Roman" panose="02020603050405020304" pitchFamily="18" charset="0"/>
                <a:cs typeface="Times New Roman" panose="02020603050405020304" pitchFamily="18" charset="0"/>
              </a:rPr>
              <a:t>(1BI19CS011)</a:t>
            </a:r>
          </a:p>
          <a:p>
            <a:r>
              <a:rPr lang="en-IN" sz="1900" dirty="0">
                <a:latin typeface="Times New Roman" panose="02020603050405020304" pitchFamily="18" charset="0"/>
                <a:cs typeface="Times New Roman" panose="02020603050405020304" pitchFamily="18" charset="0"/>
              </a:rPr>
              <a:t>Under the Guidance </a:t>
            </a:r>
          </a:p>
          <a:p>
            <a:r>
              <a:rPr lang="en-IN" sz="1900" dirty="0">
                <a:latin typeface="Times New Roman" panose="02020603050405020304" pitchFamily="18" charset="0"/>
                <a:cs typeface="Times New Roman" panose="02020603050405020304" pitchFamily="18" charset="0"/>
              </a:rPr>
              <a:t>of </a:t>
            </a:r>
          </a:p>
          <a:p>
            <a:r>
              <a:rPr lang="en-IN" sz="1900" b="1" dirty="0" err="1"/>
              <a:t>Dr.</a:t>
            </a:r>
            <a:r>
              <a:rPr lang="en-IN" sz="1900" b="1" dirty="0"/>
              <a:t> Maya B.S</a:t>
            </a:r>
            <a:endParaRPr lang="en-IN" sz="1900" b="1" dirty="0">
              <a:latin typeface="Times New Roman" panose="02020603050405020304" pitchFamily="18" charset="0"/>
              <a:cs typeface="Times New Roman" panose="02020603050405020304" pitchFamily="18" charset="0"/>
            </a:endParaRPr>
          </a:p>
          <a:p>
            <a:r>
              <a:rPr lang="en-IN" sz="1900" dirty="0">
                <a:latin typeface="Times New Roman" panose="02020603050405020304" pitchFamily="18" charset="0"/>
                <a:cs typeface="Times New Roman" panose="02020603050405020304" pitchFamily="18" charset="0"/>
              </a:rPr>
              <a:t>Assistant Professor</a:t>
            </a:r>
          </a:p>
          <a:p>
            <a:r>
              <a:rPr lang="en-IN" sz="1900" dirty="0">
                <a:latin typeface="Times New Roman" panose="02020603050405020304" pitchFamily="18" charset="0"/>
                <a:cs typeface="Times New Roman" panose="02020603050405020304" pitchFamily="18" charset="0"/>
              </a:rPr>
              <a:t>Dept. of CSE</a:t>
            </a:r>
          </a:p>
          <a:p>
            <a:endParaRPr lang="en-US" sz="1600" dirty="0">
              <a:latin typeface="Times New Roman" panose="02020603050405020304" pitchFamily="18" charset="0"/>
              <a:cs typeface="Times New Roman" panose="02020603050405020304" pitchFamily="18" charset="0"/>
            </a:endParaRPr>
          </a:p>
        </p:txBody>
      </p:sp>
      <p:pic>
        <p:nvPicPr>
          <p:cNvPr id="7" name="Picture 6" descr="Description: C:\Users\Abhilash\Desktop\thumbnail.aspx.jpg">
            <a:extLst>
              <a:ext uri="{FF2B5EF4-FFF2-40B4-BE49-F238E27FC236}">
                <a16:creationId xmlns:a16="http://schemas.microsoft.com/office/drawing/2014/main" id="{DA8B31FA-3B96-06F1-0A70-3D9C9978EAC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060087" y="1959237"/>
            <a:ext cx="665177" cy="736411"/>
          </a:xfrm>
          <a:prstGeom prst="rect">
            <a:avLst/>
          </a:prstGeom>
          <a:noFill/>
          <a:ln>
            <a:noFill/>
          </a:ln>
        </p:spPr>
      </p:pic>
    </p:spTree>
    <p:extLst>
      <p:ext uri="{BB962C8B-B14F-4D97-AF65-F5344CB8AC3E}">
        <p14:creationId xmlns:p14="http://schemas.microsoft.com/office/powerpoint/2010/main" val="452568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8620" y="1082350"/>
            <a:ext cx="4730620" cy="649303"/>
          </a:xfrm>
        </p:spPr>
        <p:txBody>
          <a:bodyPr/>
          <a:lstStyle/>
          <a:p>
            <a:r>
              <a:rPr lang="en-US" sz="3200" b="1" dirty="0">
                <a:latin typeface="Times New Roman" panose="02020603050405020304" pitchFamily="18" charset="0"/>
                <a:cs typeface="Times New Roman" panose="02020603050405020304" pitchFamily="18" charset="0"/>
              </a:rPr>
              <a:t>Architecture</a:t>
            </a:r>
          </a:p>
        </p:txBody>
      </p:sp>
      <p:sp>
        <p:nvSpPr>
          <p:cNvPr id="7" name="TextBox 6">
            <a:extLst>
              <a:ext uri="{FF2B5EF4-FFF2-40B4-BE49-F238E27FC236}">
                <a16:creationId xmlns:a16="http://schemas.microsoft.com/office/drawing/2014/main" id="{7FB7E333-8203-D7DA-4974-02C14DBD9CC2}"/>
              </a:ext>
            </a:extLst>
          </p:cNvPr>
          <p:cNvSpPr txBox="1"/>
          <p:nvPr/>
        </p:nvSpPr>
        <p:spPr>
          <a:xfrm>
            <a:off x="3069769" y="5046870"/>
            <a:ext cx="7296539" cy="369332"/>
          </a:xfrm>
          <a:prstGeom prst="rect">
            <a:avLst/>
          </a:prstGeom>
          <a:noFill/>
        </p:spPr>
        <p:txBody>
          <a:bodyPr wrap="square">
            <a:spAutoFit/>
          </a:bodyPr>
          <a:lstStyle/>
          <a:p>
            <a:pPr algn="just"/>
            <a:r>
              <a:rPr lang="en-IN" dirty="0">
                <a:latin typeface="Times New Roman" panose="02020603050405020304" pitchFamily="18" charset="0"/>
                <a:cs typeface="Times New Roman" panose="02020603050405020304" pitchFamily="18" charset="0"/>
              </a:rPr>
              <a:t>Fig. 2 Model Overview</a:t>
            </a:r>
          </a:p>
        </p:txBody>
      </p:sp>
      <p:pic>
        <p:nvPicPr>
          <p:cNvPr id="4" name="Picture 3">
            <a:extLst>
              <a:ext uri="{FF2B5EF4-FFF2-40B4-BE49-F238E27FC236}">
                <a16:creationId xmlns:a16="http://schemas.microsoft.com/office/drawing/2014/main" id="{BB45B6D6-EB8A-A7CA-E140-314934D334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600" y="2324004"/>
            <a:ext cx="7376799" cy="2209992"/>
          </a:xfrm>
          <a:prstGeom prst="rect">
            <a:avLst/>
          </a:prstGeom>
        </p:spPr>
      </p:pic>
    </p:spTree>
    <p:extLst>
      <p:ext uri="{BB962C8B-B14F-4D97-AF65-F5344CB8AC3E}">
        <p14:creationId xmlns:p14="http://schemas.microsoft.com/office/powerpoint/2010/main" val="939535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959" y="1119673"/>
            <a:ext cx="7324530" cy="649303"/>
          </a:xfrm>
        </p:spPr>
        <p:txBody>
          <a:bodyPr/>
          <a:lstStyle/>
          <a:p>
            <a:r>
              <a:rPr lang="en-US" sz="3200" b="1" dirty="0">
                <a:latin typeface="Times New Roman" panose="02020603050405020304" pitchFamily="18" charset="0"/>
                <a:cs typeface="Times New Roman" panose="02020603050405020304" pitchFamily="18" charset="0"/>
              </a:rPr>
              <a:t>Methodology</a:t>
            </a:r>
          </a:p>
        </p:txBody>
      </p:sp>
      <p:sp>
        <p:nvSpPr>
          <p:cNvPr id="3" name="Subtitle 2"/>
          <p:cNvSpPr>
            <a:spLocks noGrp="1"/>
          </p:cNvSpPr>
          <p:nvPr>
            <p:ph type="subTitle" idx="1"/>
          </p:nvPr>
        </p:nvSpPr>
        <p:spPr>
          <a:xfrm>
            <a:off x="0" y="1974250"/>
            <a:ext cx="9144000" cy="4127970"/>
          </a:xfrm>
        </p:spPr>
        <p:txBody>
          <a:bodyPr>
            <a:noAutofit/>
          </a:bodyPr>
          <a:lstStyle/>
          <a:p>
            <a:pPr algn="just"/>
            <a:r>
              <a:rPr lang="en-IN" b="0" i="0" u="none" strike="noStrike" baseline="0" dirty="0">
                <a:solidFill>
                  <a:srgbClr val="131413"/>
                </a:solidFill>
              </a:rPr>
              <a:t>Data Pre-processing:</a:t>
            </a:r>
            <a:endParaRPr lang="en-US" dirty="0"/>
          </a:p>
          <a:p>
            <a:pPr marL="342900" indent="-342900" algn="just">
              <a:buFont typeface="Arial" panose="020B0604020202020204" pitchFamily="34" charset="0"/>
              <a:buChar char="•"/>
            </a:pPr>
            <a:r>
              <a:rPr lang="en-IN" sz="2000" b="0" i="0" dirty="0">
                <a:effectLst/>
              </a:rPr>
              <a:t>First, the input image is converted to grayscale and resized to a standard size.</a:t>
            </a:r>
            <a:r>
              <a:rPr lang="en-US" sz="2000" dirty="0"/>
              <a:t> </a:t>
            </a:r>
          </a:p>
          <a:p>
            <a:pPr marL="342900" indent="-342900" algn="just">
              <a:buFont typeface="Arial" panose="020B0604020202020204" pitchFamily="34" charset="0"/>
              <a:buChar char="•"/>
            </a:pPr>
            <a:r>
              <a:rPr lang="en-US" sz="2000" b="0" i="0" dirty="0">
                <a:effectLst/>
              </a:rPr>
              <a:t>T</a:t>
            </a:r>
            <a:r>
              <a:rPr lang="en-IN" sz="2000" b="0" i="0" dirty="0">
                <a:effectLst/>
              </a:rPr>
              <a:t>he image is pre-processed using Histogram of Oriented Gradients (HOG) and Local Binary Patterns (LBP) features to extract relevant information from the image.</a:t>
            </a:r>
            <a:endParaRPr lang="en-US" sz="2000" dirty="0"/>
          </a:p>
          <a:p>
            <a:pPr marL="342900" indent="-342900" algn="just">
              <a:buFont typeface="Arial" panose="020B0604020202020204" pitchFamily="34" charset="0"/>
              <a:buChar char="•"/>
            </a:pPr>
            <a:r>
              <a:rPr lang="en-IN" sz="2000" b="0" i="0" dirty="0">
                <a:effectLst/>
              </a:rPr>
              <a:t>After extracting these features, the image is segmented into regions of interest (ROIs) using the Selective Search algorithm.</a:t>
            </a:r>
            <a:endParaRPr lang="en-US" sz="2000" dirty="0"/>
          </a:p>
          <a:p>
            <a:pPr marL="342900" indent="-342900" algn="just">
              <a:buFont typeface="Arial" panose="020B0604020202020204" pitchFamily="34" charset="0"/>
              <a:buChar char="•"/>
            </a:pPr>
            <a:r>
              <a:rPr lang="en-IN" sz="2000" dirty="0"/>
              <a:t>The CNN is trained using an external dataset and the SoftMax classifier is used to classify the ROIs into hazardous or non-hazardous object</a:t>
            </a:r>
            <a:r>
              <a:rPr lang="en-IN" sz="2000" dirty="0">
                <a:solidFill>
                  <a:srgbClr val="374151"/>
                </a:solidFill>
              </a:rPr>
              <a:t>s.</a:t>
            </a:r>
            <a:endParaRPr lang="en-US" sz="2000" dirty="0"/>
          </a:p>
        </p:txBody>
      </p:sp>
    </p:spTree>
    <p:extLst>
      <p:ext uri="{BB962C8B-B14F-4D97-AF65-F5344CB8AC3E}">
        <p14:creationId xmlns:p14="http://schemas.microsoft.com/office/powerpoint/2010/main" val="1349049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4523" y="1026935"/>
            <a:ext cx="7324530" cy="649303"/>
          </a:xfrm>
        </p:spPr>
        <p:txBody>
          <a:bodyPr/>
          <a:lstStyle/>
          <a:p>
            <a:r>
              <a:rPr lang="en-US" sz="3200" b="1" dirty="0">
                <a:latin typeface="Times New Roman" panose="02020603050405020304" pitchFamily="18" charset="0"/>
                <a:cs typeface="Times New Roman" panose="02020603050405020304" pitchFamily="18" charset="0"/>
              </a:rPr>
              <a:t>Methodology</a:t>
            </a:r>
          </a:p>
        </p:txBody>
      </p:sp>
      <p:sp>
        <p:nvSpPr>
          <p:cNvPr id="4" name="Subtitle 2">
            <a:extLst>
              <a:ext uri="{FF2B5EF4-FFF2-40B4-BE49-F238E27FC236}">
                <a16:creationId xmlns:a16="http://schemas.microsoft.com/office/drawing/2014/main" id="{1BA01351-2B79-FBC4-E5A5-D7A266663578}"/>
              </a:ext>
            </a:extLst>
          </p:cNvPr>
          <p:cNvSpPr txBox="1">
            <a:spLocks/>
          </p:cNvSpPr>
          <p:nvPr/>
        </p:nvSpPr>
        <p:spPr>
          <a:xfrm>
            <a:off x="0" y="1797537"/>
            <a:ext cx="9144000" cy="400610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IN" dirty="0">
                <a:solidFill>
                  <a:srgbClr val="131413"/>
                </a:solidFill>
              </a:rPr>
              <a:t>Model training on external dataset:</a:t>
            </a:r>
          </a:p>
          <a:p>
            <a:pPr marL="342900" indent="-342900" algn="just">
              <a:buFont typeface="Arial" panose="020B0604020202020204" pitchFamily="34" charset="0"/>
              <a:buChar char="•"/>
            </a:pPr>
            <a:r>
              <a:rPr lang="en-IN" sz="2000" b="0" i="0" dirty="0">
                <a:effectLst/>
              </a:rPr>
              <a:t>The extracted features are used to train the model using a labelled dataset. During training, the model learns to classify objects based on the extracted features</a:t>
            </a:r>
            <a:r>
              <a:rPr lang="en-US" sz="2000" b="0" i="0" dirty="0">
                <a:effectLst/>
              </a:rPr>
              <a:t>. </a:t>
            </a:r>
          </a:p>
          <a:p>
            <a:pPr marL="342900" indent="-342900" algn="just">
              <a:buFont typeface="Arial" panose="020B0604020202020204" pitchFamily="34" charset="0"/>
              <a:buChar char="•"/>
            </a:pPr>
            <a:r>
              <a:rPr lang="en-IN" sz="2000" b="0" i="0" dirty="0">
                <a:effectLst/>
              </a:rPr>
              <a:t>The proposed scheme also uses an external dataset to improve the accuracy of the model. The external dataset is used to fine-tune the CNN and improve its ability to classify objects accurately</a:t>
            </a:r>
            <a:r>
              <a:rPr lang="en-US" sz="2000" b="0" i="0" dirty="0">
                <a:effectLst/>
              </a:rPr>
              <a:t>.</a:t>
            </a:r>
          </a:p>
          <a:p>
            <a:pPr marL="342900" indent="-342900" algn="just">
              <a:buFont typeface="Arial" panose="020B0604020202020204" pitchFamily="34" charset="0"/>
              <a:buChar char="•"/>
            </a:pPr>
            <a:r>
              <a:rPr lang="en-IN" sz="2000" i="0" dirty="0">
                <a:effectLst/>
              </a:rPr>
              <a:t>Overall, the model training process involves iterative training and validation steps to ensure that the model is accurate and reliable</a:t>
            </a:r>
            <a:r>
              <a:rPr lang="en-US" sz="2000" dirty="0"/>
              <a:t>.</a:t>
            </a:r>
            <a:endParaRPr lang="en-US" sz="2000" i="0" dirty="0">
              <a:effectLst/>
            </a:endParaRPr>
          </a:p>
          <a:p>
            <a:pPr algn="just"/>
            <a:br>
              <a:rPr lang="en-US" sz="1400" b="0" i="0" dirty="0">
                <a:solidFill>
                  <a:srgbClr val="000000"/>
                </a:solidFill>
                <a:effectLst/>
              </a:rPr>
            </a:br>
            <a:endParaRPr lang="en-US" sz="1800" dirty="0"/>
          </a:p>
        </p:txBody>
      </p:sp>
    </p:spTree>
    <p:extLst>
      <p:ext uri="{BB962C8B-B14F-4D97-AF65-F5344CB8AC3E}">
        <p14:creationId xmlns:p14="http://schemas.microsoft.com/office/powerpoint/2010/main" val="2577317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4523" y="989611"/>
            <a:ext cx="7324530" cy="649303"/>
          </a:xfrm>
        </p:spPr>
        <p:txBody>
          <a:bodyPr/>
          <a:lstStyle/>
          <a:p>
            <a:r>
              <a:rPr lang="en-US" sz="3200" b="1" dirty="0">
                <a:latin typeface="Times New Roman" panose="02020603050405020304" pitchFamily="18" charset="0"/>
                <a:cs typeface="Times New Roman" panose="02020603050405020304" pitchFamily="18" charset="0"/>
              </a:rPr>
              <a:t>Methodology</a:t>
            </a:r>
          </a:p>
        </p:txBody>
      </p:sp>
      <p:sp>
        <p:nvSpPr>
          <p:cNvPr id="8" name="TextBox 7">
            <a:extLst>
              <a:ext uri="{FF2B5EF4-FFF2-40B4-BE49-F238E27FC236}">
                <a16:creationId xmlns:a16="http://schemas.microsoft.com/office/drawing/2014/main" id="{F367B538-FA10-7D38-685C-3B940F098352}"/>
              </a:ext>
            </a:extLst>
          </p:cNvPr>
          <p:cNvSpPr txBox="1"/>
          <p:nvPr/>
        </p:nvSpPr>
        <p:spPr>
          <a:xfrm>
            <a:off x="731784" y="5606896"/>
            <a:ext cx="7680431" cy="369332"/>
          </a:xfrm>
          <a:prstGeom prst="rect">
            <a:avLst/>
          </a:prstGeom>
          <a:noFill/>
        </p:spPr>
        <p:txBody>
          <a:bodyPr wrap="square">
            <a:spAutoFit/>
          </a:bodyPr>
          <a:lstStyle/>
          <a:p>
            <a:pPr algn="ctr"/>
            <a:r>
              <a:rPr lang="en-IN" dirty="0">
                <a:latin typeface="Times New Roman" panose="02020603050405020304" pitchFamily="18" charset="0"/>
                <a:cs typeface="Times New Roman" panose="02020603050405020304" pitchFamily="18" charset="0"/>
              </a:rPr>
              <a:t>Fig. 3: Sample Outputs for Input</a:t>
            </a:r>
          </a:p>
        </p:txBody>
      </p:sp>
      <p:pic>
        <p:nvPicPr>
          <p:cNvPr id="9" name="Picture 8">
            <a:extLst>
              <a:ext uri="{FF2B5EF4-FFF2-40B4-BE49-F238E27FC236}">
                <a16:creationId xmlns:a16="http://schemas.microsoft.com/office/drawing/2014/main" id="{7D0B8CEC-9294-B9DA-62F6-38D82ACCA9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9287" y="1638914"/>
            <a:ext cx="5983355" cy="3887689"/>
          </a:xfrm>
          <a:prstGeom prst="rect">
            <a:avLst/>
          </a:prstGeom>
        </p:spPr>
      </p:pic>
    </p:spTree>
    <p:extLst>
      <p:ext uri="{BB962C8B-B14F-4D97-AF65-F5344CB8AC3E}">
        <p14:creationId xmlns:p14="http://schemas.microsoft.com/office/powerpoint/2010/main" val="3517756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959" y="1119673"/>
            <a:ext cx="7324530" cy="649303"/>
          </a:xfrm>
        </p:spPr>
        <p:txBody>
          <a:bodyPr/>
          <a:lstStyle/>
          <a:p>
            <a:r>
              <a:rPr lang="en-US" sz="3200" b="1" dirty="0">
                <a:latin typeface="Times New Roman" panose="02020603050405020304" pitchFamily="18" charset="0"/>
                <a:cs typeface="Times New Roman" panose="02020603050405020304" pitchFamily="18" charset="0"/>
              </a:rPr>
              <a:t>Results</a:t>
            </a:r>
          </a:p>
        </p:txBody>
      </p:sp>
      <p:sp>
        <p:nvSpPr>
          <p:cNvPr id="3" name="Subtitle 2"/>
          <p:cNvSpPr>
            <a:spLocks noGrp="1"/>
          </p:cNvSpPr>
          <p:nvPr>
            <p:ph type="subTitle" idx="1"/>
          </p:nvPr>
        </p:nvSpPr>
        <p:spPr>
          <a:xfrm>
            <a:off x="-3" y="1657008"/>
            <a:ext cx="9144003" cy="2200888"/>
          </a:xfrm>
        </p:spPr>
        <p:txBody>
          <a:bodyPr>
            <a:noAutofit/>
          </a:bodyPr>
          <a:lstStyle/>
          <a:p>
            <a:pPr marL="342900" indent="-342900" algn="just">
              <a:buFont typeface="Arial" panose="020B0604020202020204" pitchFamily="34" charset="0"/>
              <a:buChar char="•"/>
            </a:pPr>
            <a:r>
              <a:rPr lang="en-IN" sz="2000" dirty="0"/>
              <a:t>T</a:t>
            </a:r>
            <a:r>
              <a:rPr lang="en-IN" sz="2000" b="0" i="0" dirty="0">
                <a:effectLst/>
              </a:rPr>
              <a:t>he proposed attuned object detection scheme achieved an accuracy of 91.8% on the test dataset</a:t>
            </a:r>
            <a:r>
              <a:rPr lang="en-US" sz="2000" dirty="0"/>
              <a:t>.</a:t>
            </a:r>
          </a:p>
          <a:p>
            <a:pPr marL="342900" indent="-342900" algn="just">
              <a:buFont typeface="Arial" panose="020B0604020202020204" pitchFamily="34" charset="0"/>
              <a:buChar char="•"/>
            </a:pPr>
            <a:r>
              <a:rPr lang="en-IN" sz="2000" b="0" i="0" dirty="0">
                <a:effectLst/>
              </a:rPr>
              <a:t>The accuracy improved to 99.07% with the addition of an external dataset for training</a:t>
            </a:r>
            <a:r>
              <a:rPr lang="en-US" sz="2000" dirty="0"/>
              <a:t>.</a:t>
            </a:r>
          </a:p>
          <a:p>
            <a:pPr marL="342900" indent="-342900" algn="just">
              <a:buFont typeface="Arial" panose="020B0604020202020204" pitchFamily="34" charset="0"/>
              <a:buChar char="•"/>
            </a:pPr>
            <a:r>
              <a:rPr lang="en-IN" sz="2000" b="0" i="0" dirty="0">
                <a:effectLst/>
              </a:rPr>
              <a:t>The proposed scheme showed an improvement in accuracy by 8.08%, reduced error by 7.47% and complexity by 8.23% compared to other methods</a:t>
            </a:r>
            <a:r>
              <a:rPr lang="en-US" sz="2000" dirty="0"/>
              <a:t>.</a:t>
            </a:r>
          </a:p>
        </p:txBody>
      </p:sp>
      <p:sp>
        <p:nvSpPr>
          <p:cNvPr id="7" name="TextBox 6">
            <a:extLst>
              <a:ext uri="{FF2B5EF4-FFF2-40B4-BE49-F238E27FC236}">
                <a16:creationId xmlns:a16="http://schemas.microsoft.com/office/drawing/2014/main" id="{E7D87C72-E74A-BAC3-E532-6195F28F0337}"/>
              </a:ext>
            </a:extLst>
          </p:cNvPr>
          <p:cNvSpPr txBox="1"/>
          <p:nvPr/>
        </p:nvSpPr>
        <p:spPr>
          <a:xfrm>
            <a:off x="-3" y="5771570"/>
            <a:ext cx="9143999" cy="369332"/>
          </a:xfrm>
          <a:prstGeom prst="rect">
            <a:avLst/>
          </a:prstGeom>
          <a:noFill/>
        </p:spPr>
        <p:txBody>
          <a:bodyPr wrap="square">
            <a:spAutoFit/>
          </a:bodyPr>
          <a:lstStyle/>
          <a:p>
            <a:pPr algn="ctr"/>
            <a:r>
              <a:rPr lang="en-IN" dirty="0">
                <a:latin typeface="Times New Roman" panose="02020603050405020304" pitchFamily="18" charset="0"/>
                <a:cs typeface="Times New Roman" panose="02020603050405020304" pitchFamily="18" charset="0"/>
              </a:rPr>
              <a:t>Fig. 6.a Accuracy Comparison among AODS, and other models.</a:t>
            </a:r>
          </a:p>
        </p:txBody>
      </p:sp>
      <p:pic>
        <p:nvPicPr>
          <p:cNvPr id="8" name="Picture 7">
            <a:extLst>
              <a:ext uri="{FF2B5EF4-FFF2-40B4-BE49-F238E27FC236}">
                <a16:creationId xmlns:a16="http://schemas.microsoft.com/office/drawing/2014/main" id="{D93167B2-DA3B-F75E-C2BE-76A7692DB6B8}"/>
              </a:ext>
            </a:extLst>
          </p:cNvPr>
          <p:cNvPicPr>
            <a:picLocks noChangeAspect="1"/>
          </p:cNvPicPr>
          <p:nvPr/>
        </p:nvPicPr>
        <p:blipFill>
          <a:blip r:embed="rId2"/>
          <a:stretch>
            <a:fillRect/>
          </a:stretch>
        </p:blipFill>
        <p:spPr>
          <a:xfrm>
            <a:off x="581021" y="3593198"/>
            <a:ext cx="7981950" cy="2273586"/>
          </a:xfrm>
          <a:prstGeom prst="rect">
            <a:avLst/>
          </a:prstGeom>
        </p:spPr>
      </p:pic>
    </p:spTree>
    <p:extLst>
      <p:ext uri="{BB962C8B-B14F-4D97-AF65-F5344CB8AC3E}">
        <p14:creationId xmlns:p14="http://schemas.microsoft.com/office/powerpoint/2010/main" val="1090743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7098" y="1157396"/>
            <a:ext cx="7324530" cy="649303"/>
          </a:xfrm>
        </p:spPr>
        <p:txBody>
          <a:bodyPr/>
          <a:lstStyle/>
          <a:p>
            <a:r>
              <a:rPr lang="en-US" sz="3200" b="1" dirty="0">
                <a:latin typeface="Times New Roman" panose="02020603050405020304" pitchFamily="18" charset="0"/>
                <a:cs typeface="Times New Roman" panose="02020603050405020304" pitchFamily="18" charset="0"/>
              </a:rPr>
              <a:t>Applications</a:t>
            </a:r>
          </a:p>
        </p:txBody>
      </p:sp>
      <p:sp>
        <p:nvSpPr>
          <p:cNvPr id="3" name="Subtitle 2"/>
          <p:cNvSpPr>
            <a:spLocks noGrp="1"/>
          </p:cNvSpPr>
          <p:nvPr>
            <p:ph type="subTitle" idx="1"/>
          </p:nvPr>
        </p:nvSpPr>
        <p:spPr>
          <a:xfrm>
            <a:off x="0" y="1915948"/>
            <a:ext cx="9144000" cy="2318122"/>
          </a:xfrm>
        </p:spPr>
        <p:txBody>
          <a:bodyPr>
            <a:noAutofit/>
          </a:bodyPr>
          <a:lstStyle/>
          <a:p>
            <a:pPr marL="342900" indent="-342900" algn="just">
              <a:lnSpc>
                <a:spcPct val="100000"/>
              </a:lnSpc>
              <a:buFont typeface="Arial" panose="020B0604020202020204" pitchFamily="34" charset="0"/>
              <a:buChar char="•"/>
            </a:pPr>
            <a:r>
              <a:rPr lang="en-IN" sz="2000" dirty="0"/>
              <a:t>A</a:t>
            </a:r>
            <a:r>
              <a:rPr lang="en-IN" sz="2000" b="0" i="0" dirty="0">
                <a:effectLst/>
              </a:rPr>
              <a:t>pplications in security and surveillance systems where it can be used for identifying hazardous objects such as guns or explosives.</a:t>
            </a:r>
            <a:endParaRPr lang="en-IN" sz="2000" i="0" u="none" strike="noStrike" baseline="0" dirty="0"/>
          </a:p>
          <a:p>
            <a:pPr marL="342900" indent="-342900" algn="just">
              <a:lnSpc>
                <a:spcPct val="100000"/>
              </a:lnSpc>
              <a:buFont typeface="Arial" panose="020B0604020202020204" pitchFamily="34" charset="0"/>
              <a:buChar char="•"/>
            </a:pPr>
            <a:r>
              <a:rPr lang="en-IN" sz="2000" b="0" i="0" dirty="0">
                <a:effectLst/>
              </a:rPr>
              <a:t>It can also be used by law enforcement agencies to track and identify suspects carrying dangerous weapons in crowded places</a:t>
            </a:r>
          </a:p>
          <a:p>
            <a:pPr marL="342900" indent="-342900" algn="just">
              <a:lnSpc>
                <a:spcPct val="100000"/>
              </a:lnSpc>
              <a:buFont typeface="Arial" panose="020B0604020202020204" pitchFamily="34" charset="0"/>
              <a:buChar char="•"/>
            </a:pPr>
            <a:r>
              <a:rPr lang="en-IN" sz="2000" dirty="0"/>
              <a:t>T</a:t>
            </a:r>
            <a:r>
              <a:rPr lang="en-IN" sz="2000" b="0" i="0" dirty="0">
                <a:effectLst/>
              </a:rPr>
              <a:t>he model can be used for automated surveillance in industries and factories to detect any hazardous objects that can pose a threat to workers' safety.</a:t>
            </a:r>
          </a:p>
        </p:txBody>
      </p:sp>
    </p:spTree>
    <p:extLst>
      <p:ext uri="{BB962C8B-B14F-4D97-AF65-F5344CB8AC3E}">
        <p14:creationId xmlns:p14="http://schemas.microsoft.com/office/powerpoint/2010/main" val="7410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959" y="1119673"/>
            <a:ext cx="7324530" cy="649303"/>
          </a:xfrm>
        </p:spPr>
        <p:txBody>
          <a:bodyPr/>
          <a:lstStyle/>
          <a:p>
            <a:r>
              <a:rPr lang="en-US" sz="3200" b="1" dirty="0">
                <a:latin typeface="Times New Roman" panose="02020603050405020304" pitchFamily="18" charset="0"/>
                <a:cs typeface="Times New Roman" panose="02020603050405020304" pitchFamily="18" charset="0"/>
              </a:rPr>
              <a:t>Conclusion</a:t>
            </a:r>
          </a:p>
        </p:txBody>
      </p:sp>
      <p:sp>
        <p:nvSpPr>
          <p:cNvPr id="3" name="Subtitle 2"/>
          <p:cNvSpPr>
            <a:spLocks noGrp="1"/>
          </p:cNvSpPr>
          <p:nvPr>
            <p:ph type="subTitle" idx="1"/>
          </p:nvPr>
        </p:nvSpPr>
        <p:spPr>
          <a:xfrm>
            <a:off x="0" y="1884797"/>
            <a:ext cx="9144000" cy="4058803"/>
          </a:xfrm>
        </p:spPr>
        <p:txBody>
          <a:bodyPr>
            <a:noAutofit/>
          </a:bodyPr>
          <a:lstStyle/>
          <a:p>
            <a:pPr marL="342900" indent="-342900" algn="just">
              <a:buFont typeface="Arial" panose="020B0604020202020204" pitchFamily="34" charset="0"/>
              <a:buChar char="•"/>
            </a:pPr>
            <a:r>
              <a:rPr lang="en-IN" sz="2000" dirty="0"/>
              <a:t>T</a:t>
            </a:r>
            <a:r>
              <a:rPr lang="en-IN" sz="2000" b="0" i="0" dirty="0">
                <a:effectLst/>
              </a:rPr>
              <a:t>he article presents a novel attuned object detection scheme for accurately detecting hazardous objects such as guns from CCTV images. </a:t>
            </a:r>
          </a:p>
          <a:p>
            <a:pPr marL="342900" indent="-342900" algn="just">
              <a:buFont typeface="Arial" panose="020B0604020202020204" pitchFamily="34" charset="0"/>
              <a:buChar char="•"/>
            </a:pPr>
            <a:r>
              <a:rPr lang="en-IN" sz="2000" b="0" i="0" dirty="0">
                <a:effectLst/>
              </a:rPr>
              <a:t>The proposed scheme employs a combination of dimension representation, region detection and classification using a convolutional neural network with constraint mitigation to achieve high accuracy and error reduction. </a:t>
            </a:r>
          </a:p>
          <a:p>
            <a:pPr marL="342900" indent="-342900" algn="just">
              <a:buFont typeface="Arial" panose="020B0604020202020204" pitchFamily="34" charset="0"/>
              <a:buChar char="•"/>
            </a:pPr>
            <a:r>
              <a:rPr lang="en-IN" sz="2000" b="0" i="0" dirty="0">
                <a:effectLst/>
              </a:rPr>
              <a:t>The results obtained show that the proposed scheme outperforms existing methods in terms of accuracy, error reduction, and complexity. The scheme has potential applications in various fields such as surveillance, law enforcement, and security</a:t>
            </a:r>
            <a:endParaRPr lang="en-US" sz="2000" b="0" i="0" dirty="0">
              <a:effectLst/>
            </a:endParaRPr>
          </a:p>
          <a:p>
            <a:pPr algn="just"/>
            <a:r>
              <a:rPr lang="en-US" dirty="0"/>
              <a:t>Future enhancements can be –</a:t>
            </a:r>
          </a:p>
          <a:p>
            <a:pPr marL="342900" indent="-342900" algn="just">
              <a:buFont typeface="Arial" panose="020B0604020202020204" pitchFamily="34" charset="0"/>
              <a:buChar char="•"/>
            </a:pPr>
            <a:r>
              <a:rPr lang="en-US" sz="2000" dirty="0"/>
              <a:t>I</a:t>
            </a:r>
            <a:r>
              <a:rPr lang="en-IN" sz="2000" b="0" i="0" dirty="0">
                <a:effectLst/>
              </a:rPr>
              <a:t>ncorporating object classification based on labels for identifying object categories and </a:t>
            </a:r>
          </a:p>
          <a:p>
            <a:pPr marL="342900" indent="-342900" algn="just">
              <a:buFont typeface="Arial" panose="020B0604020202020204" pitchFamily="34" charset="0"/>
              <a:buChar char="•"/>
            </a:pPr>
            <a:r>
              <a:rPr lang="en-IN" sz="2000" dirty="0"/>
              <a:t>I</a:t>
            </a:r>
            <a:r>
              <a:rPr lang="en-IN" sz="2000" b="0" i="0" dirty="0">
                <a:effectLst/>
              </a:rPr>
              <a:t>mproving object detection for high-speed framed inputs.</a:t>
            </a:r>
            <a:endParaRPr lang="en-US" sz="2000" dirty="0"/>
          </a:p>
        </p:txBody>
      </p:sp>
    </p:spTree>
    <p:extLst>
      <p:ext uri="{BB962C8B-B14F-4D97-AF65-F5344CB8AC3E}">
        <p14:creationId xmlns:p14="http://schemas.microsoft.com/office/powerpoint/2010/main" val="867327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79815"/>
            <a:ext cx="7772400" cy="672785"/>
          </a:xfrm>
        </p:spPr>
        <p:txBody>
          <a:bodyPr/>
          <a:lstStyle/>
          <a:p>
            <a:r>
              <a:rPr lang="en-US" sz="3200" b="1" dirty="0">
                <a:latin typeface="Times New Roman" panose="02020603050405020304" pitchFamily="18" charset="0"/>
                <a:cs typeface="Times New Roman" panose="02020603050405020304" pitchFamily="18" charset="0"/>
              </a:rPr>
              <a:t>REFERENCES</a:t>
            </a:r>
            <a:endParaRPr lang="en-US" sz="3200" dirty="0"/>
          </a:p>
        </p:txBody>
      </p:sp>
      <p:sp>
        <p:nvSpPr>
          <p:cNvPr id="3" name="Subtitle 2"/>
          <p:cNvSpPr>
            <a:spLocks noGrp="1"/>
          </p:cNvSpPr>
          <p:nvPr>
            <p:ph type="subTitle" idx="1"/>
          </p:nvPr>
        </p:nvSpPr>
        <p:spPr>
          <a:xfrm>
            <a:off x="685800" y="1752600"/>
            <a:ext cx="7772400" cy="4241800"/>
          </a:xfrm>
        </p:spPr>
        <p:txBody>
          <a:bodyPr>
            <a:noAutofit/>
          </a:bodyPr>
          <a:lstStyle/>
          <a:p>
            <a:pPr algn="just"/>
            <a:r>
              <a:rPr lang="en-US" sz="2000" dirty="0"/>
              <a:t>[1] </a:t>
            </a:r>
            <a:r>
              <a:rPr lang="en-US" sz="2000" dirty="0">
                <a:effectLst/>
                <a:latin typeface="Times New Roman" panose="02020603050405020304" pitchFamily="18" charset="0"/>
                <a:ea typeface="Times New Roman" panose="02020603050405020304" pitchFamily="18" charset="0"/>
              </a:rPr>
              <a:t>M. T. Bhatti, M. G. Khan, M. Aslam and M. J. </a:t>
            </a:r>
            <a:r>
              <a:rPr lang="en-US" sz="2000" dirty="0" err="1">
                <a:effectLst/>
                <a:latin typeface="Times New Roman" panose="02020603050405020304" pitchFamily="18" charset="0"/>
                <a:ea typeface="Times New Roman" panose="02020603050405020304" pitchFamily="18" charset="0"/>
              </a:rPr>
              <a:t>Fiaz</a:t>
            </a:r>
            <a:r>
              <a:rPr lang="en-US" sz="2000" dirty="0">
                <a:effectLst/>
                <a:latin typeface="Times New Roman" panose="02020603050405020304" pitchFamily="18" charset="0"/>
                <a:ea typeface="Times New Roman" panose="02020603050405020304" pitchFamily="18" charset="0"/>
              </a:rPr>
              <a:t>, "Weapon Detection in Real-Time CCTV Videos Using Deep Learning," in </a:t>
            </a:r>
            <a:r>
              <a:rPr lang="en-US" sz="2000" i="1" dirty="0">
                <a:effectLst/>
                <a:latin typeface="Times New Roman" panose="02020603050405020304" pitchFamily="18" charset="0"/>
                <a:ea typeface="Times New Roman" panose="02020603050405020304" pitchFamily="18" charset="0"/>
              </a:rPr>
              <a:t>IEEE Access</a:t>
            </a:r>
            <a:r>
              <a:rPr lang="en-US" sz="2000" dirty="0">
                <a:effectLst/>
                <a:latin typeface="Times New Roman" panose="02020603050405020304" pitchFamily="18" charset="0"/>
                <a:ea typeface="Times New Roman" panose="02020603050405020304" pitchFamily="18" charset="0"/>
              </a:rPr>
              <a:t>, vol. 9, pp. 34366-34382, 2021, </a:t>
            </a:r>
            <a:endParaRPr lang="en-US" sz="2000" dirty="0"/>
          </a:p>
          <a:p>
            <a:pPr algn="just"/>
            <a:r>
              <a:rPr lang="en-US" sz="2000" dirty="0"/>
              <a:t>[2]</a:t>
            </a:r>
            <a:r>
              <a:rPr lang="en-US" sz="2000" dirty="0">
                <a:effectLst/>
                <a:latin typeface="Times New Roman" panose="02020603050405020304" pitchFamily="18" charset="0"/>
                <a:ea typeface="Times New Roman" panose="02020603050405020304" pitchFamily="18" charset="0"/>
              </a:rPr>
              <a:t> Galab, M.K., Taha, A. &amp; Zayed, H.H. “Adaptive Technique for Brightness Enhancement of Automated Knife Detection in Surveillance Video with Deep Learning”.</a:t>
            </a:r>
            <a:r>
              <a:rPr lang="en-US" sz="2000" i="1" dirty="0">
                <a:effectLst/>
                <a:latin typeface="Times New Roman" panose="02020603050405020304" pitchFamily="18" charset="0"/>
                <a:ea typeface="Times New Roman" panose="02020603050405020304" pitchFamily="18" charset="0"/>
              </a:rPr>
              <a:t> Arab J Sci,</a:t>
            </a:r>
            <a:r>
              <a:rPr lang="en-US" sz="2000" dirty="0">
                <a:effectLst/>
                <a:latin typeface="Times New Roman" panose="02020603050405020304" pitchFamily="18" charset="0"/>
                <a:ea typeface="Times New Roman" panose="02020603050405020304" pitchFamily="18" charset="0"/>
              </a:rPr>
              <a:t> </a:t>
            </a:r>
            <a:r>
              <a:rPr lang="en-US" sz="2000" dirty="0">
                <a:ea typeface="Times New Roman" panose="02020603050405020304" pitchFamily="18" charset="0"/>
              </a:rPr>
              <a:t>vol</a:t>
            </a:r>
            <a:r>
              <a:rPr lang="en-US" sz="2000" dirty="0">
                <a:effectLst/>
                <a:latin typeface="Times New Roman" panose="02020603050405020304" pitchFamily="18" charset="0"/>
                <a:ea typeface="Times New Roman" panose="02020603050405020304" pitchFamily="18" charset="0"/>
              </a:rPr>
              <a:t> 46, pp.4049–4058 (2021)</a:t>
            </a:r>
            <a:r>
              <a:rPr lang="en-US" sz="2000" dirty="0"/>
              <a:t>. </a:t>
            </a:r>
          </a:p>
          <a:p>
            <a:pPr marL="0" indent="0" algn="just">
              <a:buNone/>
            </a:pPr>
            <a:r>
              <a:rPr lang="en-US" sz="2000" dirty="0"/>
              <a:t>[3]</a:t>
            </a:r>
            <a:r>
              <a:rPr lang="en-US" sz="2000" dirty="0">
                <a:effectLst/>
                <a:latin typeface="Times New Roman" panose="02020603050405020304" pitchFamily="18" charset="0"/>
                <a:ea typeface="Times New Roman" panose="02020603050405020304" pitchFamily="18" charset="0"/>
              </a:rPr>
              <a:t> A. Egiazarov, V. Mavroeidis, F. M. Zennaro and K. Vishi, "Firearm Detection and Segmentation Using an Ensemble of Semantic Neural Networks," 2019 European Intelligence and Security Informatics Conference (EISIC), pp.70-77, 2019</a:t>
            </a:r>
            <a:r>
              <a:rPr lang="en-US" sz="2000" dirty="0"/>
              <a:t>. </a:t>
            </a:r>
          </a:p>
          <a:p>
            <a:pPr algn="just"/>
            <a:r>
              <a:rPr lang="en-US" sz="2000" dirty="0"/>
              <a:t>[4]  </a:t>
            </a:r>
            <a:r>
              <a:rPr lang="en-US" sz="2000" dirty="0">
                <a:effectLst/>
                <a:latin typeface="Times New Roman" panose="02020603050405020304" pitchFamily="18" charset="0"/>
                <a:ea typeface="Times New Roman" panose="02020603050405020304" pitchFamily="18" charset="0"/>
              </a:rPr>
              <a:t>L. Pang, H. Liu, Y. Chen, and J. Miao, “Real-time concealed object detection from passive millimeter wave images based on the YOLOv3 algorithm,” </a:t>
            </a:r>
            <a:r>
              <a:rPr lang="en-US" sz="2000" i="1" dirty="0">
                <a:effectLst/>
                <a:latin typeface="Times New Roman" panose="02020603050405020304" pitchFamily="18" charset="0"/>
                <a:ea typeface="Times New Roman" panose="02020603050405020304" pitchFamily="18" charset="0"/>
              </a:rPr>
              <a:t>Sensors</a:t>
            </a:r>
            <a:r>
              <a:rPr lang="en-US" sz="2000" dirty="0">
                <a:effectLst/>
                <a:latin typeface="Times New Roman" panose="02020603050405020304" pitchFamily="18" charset="0"/>
                <a:ea typeface="Times New Roman" panose="02020603050405020304" pitchFamily="18" charset="0"/>
              </a:rPr>
              <a:t>, vol. 20, no. 6, p. 1678, 2020.</a:t>
            </a:r>
            <a:endParaRPr lang="en-US" sz="2000" dirty="0"/>
          </a:p>
          <a:p>
            <a:pPr marL="0" indent="0" algn="just">
              <a:buNone/>
            </a:pPr>
            <a:endParaRPr lang="en-US"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23900" y="1549400"/>
            <a:ext cx="7747000" cy="4394200"/>
          </a:xfrm>
        </p:spPr>
        <p:txBody>
          <a:bodyPr>
            <a:normAutofit/>
          </a:bodyPr>
          <a:lstStyle/>
          <a:p>
            <a:pPr algn="just"/>
            <a:r>
              <a:rPr lang="en-US" sz="2000" dirty="0"/>
              <a:t>[5]</a:t>
            </a:r>
            <a:r>
              <a:rPr lang="en-US" sz="2000" dirty="0">
                <a:effectLst/>
                <a:latin typeface="Times New Roman" panose="02020603050405020304" pitchFamily="18" charset="0"/>
                <a:ea typeface="Times New Roman" panose="02020603050405020304" pitchFamily="18" charset="0"/>
              </a:rPr>
              <a:t> Mohtavipour, S.M., Saeidi, M. &amp; Arabsorkhi, A” A multi-stream CNN for deep violence detection in video sequences using handcrafted features”. </a:t>
            </a:r>
            <a:r>
              <a:rPr lang="en-US" sz="2000" i="1" dirty="0">
                <a:effectLst/>
                <a:latin typeface="Times New Roman" panose="02020603050405020304" pitchFamily="18" charset="0"/>
                <a:ea typeface="Times New Roman" panose="02020603050405020304" pitchFamily="18" charset="0"/>
              </a:rPr>
              <a:t>Vis Comput vol. </a:t>
            </a:r>
            <a:r>
              <a:rPr lang="en-US" sz="2000" dirty="0">
                <a:effectLst/>
                <a:latin typeface="Times New Roman" panose="02020603050405020304" pitchFamily="18" charset="0"/>
                <a:ea typeface="Times New Roman" panose="02020603050405020304" pitchFamily="18" charset="0"/>
              </a:rPr>
              <a:t>38, Pages 2057–2072 (2022)</a:t>
            </a:r>
            <a:r>
              <a:rPr lang="en-US" sz="2000" dirty="0"/>
              <a:t>.</a:t>
            </a:r>
          </a:p>
          <a:p>
            <a:pPr marL="0" indent="0" algn="just">
              <a:buNone/>
            </a:pPr>
            <a:r>
              <a:rPr lang="en-US" sz="2000" dirty="0"/>
              <a:t>[6] </a:t>
            </a:r>
            <a:r>
              <a:rPr lang="en-US" sz="2000" dirty="0">
                <a:effectLst/>
                <a:latin typeface="Times New Roman" panose="02020603050405020304" pitchFamily="18" charset="0"/>
                <a:ea typeface="Times New Roman" panose="02020603050405020304" pitchFamily="18" charset="0"/>
              </a:rPr>
              <a:t>González, Jose L. Salazar, Carlos Zaccaro, Juan A. Álvarez-García, Luis M. Soria Morillo, and Fernando Sancho Caparrini. "Real-time gun detection in CCTV: An open problem." </a:t>
            </a:r>
            <a:r>
              <a:rPr lang="en-US" sz="2000" i="1" dirty="0">
                <a:effectLst/>
                <a:latin typeface="Times New Roman" panose="02020603050405020304" pitchFamily="18" charset="0"/>
                <a:ea typeface="Times New Roman" panose="02020603050405020304" pitchFamily="18" charset="0"/>
              </a:rPr>
              <a:t>Neural networks vol.</a:t>
            </a:r>
            <a:r>
              <a:rPr lang="en-US" sz="2000" dirty="0">
                <a:effectLst/>
                <a:latin typeface="Times New Roman" panose="02020603050405020304" pitchFamily="18" charset="0"/>
                <a:ea typeface="Times New Roman" panose="02020603050405020304" pitchFamily="18" charset="0"/>
              </a:rPr>
              <a:t> 132, Pages 297-308 (2020)</a:t>
            </a:r>
          </a:p>
          <a:p>
            <a:pPr algn="just"/>
            <a:r>
              <a:rPr lang="en-US" sz="2000" dirty="0"/>
              <a:t>[7]</a:t>
            </a:r>
            <a:r>
              <a:rPr lang="en-IN" sz="2000" b="0" i="0" dirty="0">
                <a:solidFill>
                  <a:srgbClr val="333333"/>
                </a:solidFill>
                <a:effectLst/>
              </a:rPr>
              <a:t> J. Ruiz-Santaquiteria, A. Velasco-Mata, N. Vallez, G. Bueno, J. A. Álvarez-García and O. Deniz, "Handgun Detection Using Combined Human Pose and Weapon Appearance," in </a:t>
            </a:r>
            <a:r>
              <a:rPr lang="en-IN" sz="2000" b="0" i="1" dirty="0">
                <a:solidFill>
                  <a:srgbClr val="333333"/>
                </a:solidFill>
                <a:effectLst/>
              </a:rPr>
              <a:t>IEEE Access</a:t>
            </a:r>
            <a:r>
              <a:rPr lang="en-IN" sz="2000" b="0" i="0" dirty="0">
                <a:solidFill>
                  <a:srgbClr val="333333"/>
                </a:solidFill>
                <a:effectLst/>
              </a:rPr>
              <a:t>, vol. 9, pp. 123815-123826, 2021</a:t>
            </a:r>
            <a:r>
              <a:rPr lang="en-US" sz="2000" dirty="0"/>
              <a:t>. </a:t>
            </a:r>
          </a:p>
          <a:p>
            <a:pPr algn="just"/>
            <a:endParaRPr lang="en-US"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96900" y="1562100"/>
            <a:ext cx="7899400" cy="4165600"/>
          </a:xfrm>
        </p:spPr>
        <p:txBody>
          <a:bodyPr>
            <a:noAutofit/>
          </a:bodyPr>
          <a:lstStyle/>
          <a:p>
            <a:pPr marL="0" indent="0" algn="just">
              <a:buNone/>
            </a:pPr>
            <a:r>
              <a:rPr lang="en-US" sz="2000" dirty="0"/>
              <a:t>[8] </a:t>
            </a:r>
            <a:r>
              <a:rPr lang="en-US" sz="2000" dirty="0">
                <a:effectLst/>
                <a:latin typeface="Times New Roman" panose="02020603050405020304" pitchFamily="18" charset="0"/>
                <a:ea typeface="Times New Roman" panose="02020603050405020304" pitchFamily="18" charset="0"/>
              </a:rPr>
              <a:t>] J. Salido, V. Lomas, J. Ruiz- Santaquiteria, and O. Deniz, ‘‘Automatic handgun detection with deep learning in video surveillance images,’’ Appl. Sci., vol. 11, no. 13, </a:t>
            </a:r>
            <a:r>
              <a:rPr lang="en-US" sz="2000" dirty="0">
                <a:ea typeface="Times New Roman" panose="02020603050405020304" pitchFamily="18" charset="0"/>
              </a:rPr>
              <a:t>Pages</a:t>
            </a:r>
            <a:r>
              <a:rPr lang="en-US" sz="2000" dirty="0">
                <a:effectLst/>
                <a:latin typeface="Times New Roman" panose="02020603050405020304" pitchFamily="18" charset="0"/>
                <a:ea typeface="Times New Roman" panose="02020603050405020304" pitchFamily="18" charset="0"/>
              </a:rPr>
              <a:t> 6085, Jun. 2021</a:t>
            </a:r>
          </a:p>
          <a:p>
            <a:pPr marL="0" indent="0" algn="just">
              <a:buNone/>
            </a:pPr>
            <a:r>
              <a:rPr lang="en-US" sz="2000" dirty="0"/>
              <a:t>[9]</a:t>
            </a:r>
            <a:r>
              <a:rPr lang="en-US" sz="2000" dirty="0">
                <a:effectLst/>
                <a:latin typeface="Times New Roman" panose="02020603050405020304" pitchFamily="18" charset="0"/>
                <a:ea typeface="Times New Roman" panose="02020603050405020304" pitchFamily="18" charset="0"/>
              </a:rPr>
              <a:t> Jaeseo Park, Junho Heo, Suk-Ju Kan "Feedback-based object detection for multi-person pose estimation, Signal Processing”:</a:t>
            </a:r>
            <a:r>
              <a:rPr lang="en-US" sz="2000" i="1" dirty="0">
                <a:effectLst/>
                <a:latin typeface="Times New Roman" panose="02020603050405020304" pitchFamily="18" charset="0"/>
                <a:ea typeface="Times New Roman" panose="02020603050405020304" pitchFamily="18" charset="0"/>
              </a:rPr>
              <a:t> Image Communication, Volume</a:t>
            </a:r>
            <a:r>
              <a:rPr lang="en-US" sz="2000" dirty="0">
                <a:effectLst/>
                <a:latin typeface="Times New Roman" panose="02020603050405020304" pitchFamily="18" charset="0"/>
                <a:ea typeface="Times New Roman" panose="02020603050405020304" pitchFamily="18" charset="0"/>
              </a:rPr>
              <a:t> 99,2021</a:t>
            </a:r>
            <a:r>
              <a:rPr lang="en-US" sz="2000" dirty="0"/>
              <a:t>. </a:t>
            </a:r>
          </a:p>
          <a:p>
            <a:pPr marL="0" indent="0" algn="just">
              <a:buNone/>
            </a:pPr>
            <a:r>
              <a:rPr lang="en-US" sz="2000" dirty="0"/>
              <a:t>[10]</a:t>
            </a:r>
            <a:r>
              <a:rPr lang="en-US" sz="2000" dirty="0">
                <a:effectLst/>
                <a:latin typeface="Times New Roman" panose="02020603050405020304" pitchFamily="18" charset="0"/>
                <a:ea typeface="Times New Roman" panose="02020603050405020304" pitchFamily="18" charset="0"/>
              </a:rPr>
              <a:t> Manikandan, V. P., and U. Rahamathunnisa. "A neural network aided attuned scheme for gun detection in video surveillance images." </a:t>
            </a:r>
            <a:r>
              <a:rPr lang="en-US" sz="2000" i="1" dirty="0">
                <a:effectLst/>
                <a:latin typeface="Times New Roman" panose="02020603050405020304" pitchFamily="18" charset="0"/>
                <a:ea typeface="Times New Roman" panose="02020603050405020304" pitchFamily="18" charset="0"/>
              </a:rPr>
              <a:t>Image and Vision Computing</a:t>
            </a:r>
            <a:r>
              <a:rPr lang="en-US" sz="2000" dirty="0">
                <a:effectLst/>
                <a:latin typeface="Times New Roman" panose="02020603050405020304" pitchFamily="18" charset="0"/>
                <a:ea typeface="Times New Roman" panose="02020603050405020304" pitchFamily="18" charset="0"/>
              </a:rPr>
              <a:t> 120 (2022).</a:t>
            </a:r>
            <a:r>
              <a:rPr lang="en-US" sz="2000" dirty="0"/>
              <a:t>.</a:t>
            </a:r>
          </a:p>
          <a:p>
            <a:pPr marL="0" indent="0" algn="just">
              <a:buNone/>
            </a:pPr>
            <a:endParaRPr lang="en-US" sz="2000" dirty="0"/>
          </a:p>
          <a:p>
            <a:pPr algn="l"/>
            <a:endParaRPr lang="en-US" sz="2000" dirty="0"/>
          </a:p>
          <a:p>
            <a:pPr algn="l"/>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52A4827-6A6D-80CD-6714-90917432DB56}"/>
              </a:ext>
            </a:extLst>
          </p:cNvPr>
          <p:cNvSpPr txBox="1">
            <a:spLocks/>
          </p:cNvSpPr>
          <p:nvPr/>
        </p:nvSpPr>
        <p:spPr>
          <a:xfrm>
            <a:off x="0" y="1140498"/>
            <a:ext cx="9144000" cy="696776"/>
          </a:xfrm>
          <a:prstGeom prst="rect">
            <a:avLst/>
          </a:prstGeom>
        </p:spPr>
        <p:txBody>
          <a:bodyPr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800" dirty="0">
                <a:latin typeface="Times New Roman" panose="02020603050405020304" pitchFamily="18" charset="0"/>
                <a:cs typeface="Times New Roman" panose="02020603050405020304" pitchFamily="18" charset="0"/>
              </a:rPr>
              <a:t>Agenda</a:t>
            </a:r>
          </a:p>
        </p:txBody>
      </p:sp>
      <p:sp>
        <p:nvSpPr>
          <p:cNvPr id="5" name="Title 1">
            <a:extLst>
              <a:ext uri="{FF2B5EF4-FFF2-40B4-BE49-F238E27FC236}">
                <a16:creationId xmlns:a16="http://schemas.microsoft.com/office/drawing/2014/main" id="{D36B63D0-CF2D-42B2-FF51-E7CECCF2946E}"/>
              </a:ext>
            </a:extLst>
          </p:cNvPr>
          <p:cNvSpPr>
            <a:spLocks noGrp="1"/>
          </p:cNvSpPr>
          <p:nvPr>
            <p:ph type="subTitle" idx="1"/>
          </p:nvPr>
        </p:nvSpPr>
        <p:spPr>
          <a:xfrm>
            <a:off x="0" y="1837274"/>
            <a:ext cx="9144000" cy="4063117"/>
          </a:xfrm>
        </p:spPr>
        <p:txBody>
          <a:bodyPr>
            <a:noAutofit/>
          </a:bodyPr>
          <a:lstStyle/>
          <a:p>
            <a:pPr marL="1600200" lvl="3" indent="-228600" algn="just">
              <a:lnSpc>
                <a:spcPct val="115000"/>
              </a:lnSpc>
              <a:buFont typeface="Wingdings" panose="05000000000000000000" pitchFamily="2" charset="2"/>
              <a:buChar char=""/>
            </a:pPr>
            <a:r>
              <a:rPr lang="en-US" sz="2000" dirty="0">
                <a:effectLst/>
                <a:ea typeface="Calibri" panose="020F0502020204030204" pitchFamily="34" charset="0"/>
              </a:rPr>
              <a:t>Introduction</a:t>
            </a:r>
            <a:endParaRPr lang="en-IN" sz="2000" dirty="0">
              <a:effectLst/>
              <a:ea typeface="Calibri" panose="020F0502020204030204" pitchFamily="34" charset="0"/>
            </a:endParaRPr>
          </a:p>
          <a:p>
            <a:pPr marL="1600200" lvl="3" indent="-228600" algn="just">
              <a:lnSpc>
                <a:spcPct val="115000"/>
              </a:lnSpc>
              <a:buFont typeface="Wingdings" panose="05000000000000000000" pitchFamily="2" charset="2"/>
              <a:buChar char=""/>
            </a:pPr>
            <a:r>
              <a:rPr lang="en-US" sz="2000" dirty="0">
                <a:effectLst/>
                <a:ea typeface="Calibri" panose="020F0502020204030204" pitchFamily="34" charset="0"/>
              </a:rPr>
              <a:t>Literature Review</a:t>
            </a:r>
            <a:endParaRPr lang="en-IN" sz="2000" dirty="0">
              <a:effectLst/>
              <a:ea typeface="Calibri" panose="020F0502020204030204" pitchFamily="34" charset="0"/>
            </a:endParaRPr>
          </a:p>
          <a:p>
            <a:pPr marL="1600200" lvl="3" indent="-228600" algn="just">
              <a:lnSpc>
                <a:spcPct val="115000"/>
              </a:lnSpc>
              <a:buFont typeface="Wingdings" panose="05000000000000000000" pitchFamily="2" charset="2"/>
              <a:buChar char=""/>
            </a:pPr>
            <a:r>
              <a:rPr lang="en-US" sz="2000" dirty="0">
                <a:effectLst/>
                <a:ea typeface="Calibri" panose="020F0502020204030204" pitchFamily="34" charset="0"/>
              </a:rPr>
              <a:t>Problem Statement</a:t>
            </a:r>
            <a:endParaRPr lang="en-IN" sz="2000" dirty="0">
              <a:effectLst/>
              <a:ea typeface="Calibri" panose="020F0502020204030204" pitchFamily="34" charset="0"/>
            </a:endParaRPr>
          </a:p>
          <a:p>
            <a:pPr marL="1600200" lvl="3" indent="-228600" algn="just">
              <a:lnSpc>
                <a:spcPct val="115000"/>
              </a:lnSpc>
              <a:buFont typeface="Wingdings" panose="05000000000000000000" pitchFamily="2" charset="2"/>
              <a:buChar char=""/>
            </a:pPr>
            <a:r>
              <a:rPr lang="en-US" sz="2000" dirty="0">
                <a:effectLst/>
                <a:ea typeface="Calibri" panose="020F0502020204030204" pitchFamily="34" charset="0"/>
              </a:rPr>
              <a:t>Proposed System</a:t>
            </a:r>
            <a:endParaRPr lang="en-IN" sz="2000" dirty="0">
              <a:effectLst/>
              <a:ea typeface="Calibri" panose="020F0502020204030204" pitchFamily="34" charset="0"/>
            </a:endParaRPr>
          </a:p>
          <a:p>
            <a:pPr marL="1600200" lvl="3" indent="-228600" algn="just">
              <a:lnSpc>
                <a:spcPct val="115000"/>
              </a:lnSpc>
              <a:buFont typeface="Wingdings" panose="05000000000000000000" pitchFamily="2" charset="2"/>
              <a:buChar char=""/>
            </a:pPr>
            <a:r>
              <a:rPr lang="en-US" sz="2000" dirty="0">
                <a:effectLst/>
                <a:ea typeface="Calibri" panose="020F0502020204030204" pitchFamily="34" charset="0"/>
              </a:rPr>
              <a:t>Architecture</a:t>
            </a:r>
            <a:endParaRPr lang="en-IN" sz="2000" dirty="0">
              <a:effectLst/>
              <a:ea typeface="Calibri" panose="020F0502020204030204" pitchFamily="34" charset="0"/>
            </a:endParaRPr>
          </a:p>
          <a:p>
            <a:pPr marL="1600200" lvl="3" indent="-228600" algn="just">
              <a:lnSpc>
                <a:spcPct val="115000"/>
              </a:lnSpc>
              <a:buFont typeface="Wingdings" panose="05000000000000000000" pitchFamily="2" charset="2"/>
              <a:buChar char=""/>
            </a:pPr>
            <a:r>
              <a:rPr lang="en-US" sz="2000" dirty="0">
                <a:effectLst/>
                <a:ea typeface="Calibri" panose="020F0502020204030204" pitchFamily="34" charset="0"/>
              </a:rPr>
              <a:t>Methodology/Algorithm </a:t>
            </a:r>
            <a:endParaRPr lang="en-IN" sz="2000" dirty="0">
              <a:effectLst/>
              <a:ea typeface="Calibri" panose="020F0502020204030204" pitchFamily="34" charset="0"/>
            </a:endParaRPr>
          </a:p>
          <a:p>
            <a:pPr marL="1600200" lvl="3" indent="-228600" algn="just">
              <a:lnSpc>
                <a:spcPct val="115000"/>
              </a:lnSpc>
              <a:buFont typeface="Wingdings" panose="05000000000000000000" pitchFamily="2" charset="2"/>
              <a:buChar char=""/>
            </a:pPr>
            <a:r>
              <a:rPr lang="en-US" sz="2000" dirty="0">
                <a:effectLst/>
                <a:ea typeface="Calibri" panose="020F0502020204030204" pitchFamily="34" charset="0"/>
              </a:rPr>
              <a:t>Results ( Graph/Tables)</a:t>
            </a:r>
            <a:endParaRPr lang="en-IN" sz="2000" dirty="0">
              <a:effectLst/>
              <a:ea typeface="Calibri" panose="020F0502020204030204" pitchFamily="34" charset="0"/>
            </a:endParaRPr>
          </a:p>
          <a:p>
            <a:pPr marL="1600200" lvl="3" indent="-228600" algn="just">
              <a:lnSpc>
                <a:spcPct val="115000"/>
              </a:lnSpc>
              <a:buFont typeface="Wingdings" panose="05000000000000000000" pitchFamily="2" charset="2"/>
              <a:buChar char=""/>
            </a:pPr>
            <a:r>
              <a:rPr lang="en-US" sz="2000" dirty="0">
                <a:effectLst/>
                <a:ea typeface="Calibri" panose="020F0502020204030204" pitchFamily="34" charset="0"/>
              </a:rPr>
              <a:t>Applications</a:t>
            </a:r>
            <a:endParaRPr lang="en-IN" sz="2000" dirty="0">
              <a:effectLst/>
              <a:ea typeface="Calibri" panose="020F0502020204030204" pitchFamily="34" charset="0"/>
            </a:endParaRPr>
          </a:p>
          <a:p>
            <a:pPr marL="1600200" lvl="3" indent="-228600" algn="just">
              <a:lnSpc>
                <a:spcPct val="115000"/>
              </a:lnSpc>
              <a:buFont typeface="Wingdings" panose="05000000000000000000" pitchFamily="2" charset="2"/>
              <a:buChar char=""/>
            </a:pPr>
            <a:r>
              <a:rPr lang="en-US" sz="2000" dirty="0">
                <a:effectLst/>
                <a:ea typeface="Calibri" panose="020F0502020204030204" pitchFamily="34" charset="0"/>
              </a:rPr>
              <a:t>Conclusion</a:t>
            </a:r>
            <a:endParaRPr lang="en-IN" sz="2000" dirty="0">
              <a:effectLst/>
              <a:ea typeface="Calibri" panose="020F0502020204030204" pitchFamily="34" charset="0"/>
            </a:endParaRPr>
          </a:p>
          <a:p>
            <a:pPr marL="1600200" lvl="3" indent="-228600" algn="just">
              <a:lnSpc>
                <a:spcPct val="115000"/>
              </a:lnSpc>
              <a:spcAft>
                <a:spcPts val="1000"/>
              </a:spcAft>
              <a:buFont typeface="Wingdings" panose="05000000000000000000" pitchFamily="2" charset="2"/>
              <a:buChar char=""/>
            </a:pPr>
            <a:r>
              <a:rPr lang="en-US" sz="2000" dirty="0">
                <a:effectLst/>
                <a:ea typeface="Calibri" panose="020F0502020204030204" pitchFamily="34" charset="0"/>
              </a:rPr>
              <a:t>References</a:t>
            </a:r>
            <a:r>
              <a:rPr lang="en-US" sz="2000" b="1" dirty="0">
                <a:effectLst/>
                <a:ea typeface="Calibri" panose="020F0502020204030204" pitchFamily="34" charset="0"/>
              </a:rPr>
              <a:t>.</a:t>
            </a:r>
            <a:endParaRPr lang="en-IN" sz="2000" dirty="0">
              <a:effectLst/>
              <a:ea typeface="Calibri" panose="020F0502020204030204" pitchFamily="34" charset="0"/>
            </a:endParaRPr>
          </a:p>
        </p:txBody>
      </p:sp>
    </p:spTree>
    <p:extLst>
      <p:ext uri="{BB962C8B-B14F-4D97-AF65-F5344CB8AC3E}">
        <p14:creationId xmlns:p14="http://schemas.microsoft.com/office/powerpoint/2010/main" val="3415704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0AE3E8-42AF-E25D-BFE4-6689E1799FB2}"/>
              </a:ext>
            </a:extLst>
          </p:cNvPr>
          <p:cNvSpPr txBox="1">
            <a:spLocks/>
          </p:cNvSpPr>
          <p:nvPr/>
        </p:nvSpPr>
        <p:spPr>
          <a:xfrm>
            <a:off x="0" y="1054360"/>
            <a:ext cx="9144000" cy="802433"/>
          </a:xfrm>
          <a:prstGeom prst="rect">
            <a:avLst/>
          </a:prstGeom>
        </p:spPr>
        <p:txBody>
          <a:bodyPr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800" b="1" dirty="0">
                <a:latin typeface="Times New Roman" panose="02020603050405020304" pitchFamily="18" charset="0"/>
                <a:cs typeface="Times New Roman" panose="02020603050405020304" pitchFamily="18" charset="0"/>
              </a:rPr>
              <a:t>INTRODUCTION</a:t>
            </a:r>
          </a:p>
        </p:txBody>
      </p:sp>
      <p:sp>
        <p:nvSpPr>
          <p:cNvPr id="5" name="Content Placeholder 2">
            <a:extLst>
              <a:ext uri="{FF2B5EF4-FFF2-40B4-BE49-F238E27FC236}">
                <a16:creationId xmlns:a16="http://schemas.microsoft.com/office/drawing/2014/main" id="{D4EB15B2-4CBA-5471-92F2-CB760B550C0E}"/>
              </a:ext>
            </a:extLst>
          </p:cNvPr>
          <p:cNvSpPr txBox="1">
            <a:spLocks/>
          </p:cNvSpPr>
          <p:nvPr/>
        </p:nvSpPr>
        <p:spPr>
          <a:xfrm>
            <a:off x="0" y="1810138"/>
            <a:ext cx="9144000" cy="439471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buFont typeface="Wingdings" panose="05000000000000000000" pitchFamily="2" charset="2"/>
              <a:buChar char="Ø"/>
            </a:pPr>
            <a:r>
              <a:rPr lang="en-US" b="1" dirty="0"/>
              <a:t>Introduction:</a:t>
            </a:r>
          </a:p>
          <a:p>
            <a:pPr marL="571500" indent="-571500" algn="just">
              <a:lnSpc>
                <a:spcPct val="150000"/>
              </a:lnSpc>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rPr>
              <a:t>The global death toll from use of guns may be as high as 1,000 dead each day. From street crimes to an individual institution attack, many precious lives suffered.</a:t>
            </a:r>
          </a:p>
          <a:p>
            <a:pPr marL="571500" indent="-571500" algn="just">
              <a:lnSpc>
                <a:spcPct val="150000"/>
              </a:lnSpc>
              <a:buFont typeface="Arial" panose="020B0604020202020204" pitchFamily="34" charset="0"/>
              <a:buChar char="•"/>
            </a:pPr>
            <a:r>
              <a:rPr lang="en-US" sz="2000" dirty="0">
                <a:solidFill>
                  <a:srgbClr val="231F20"/>
                </a:solidFill>
                <a:effectLst/>
                <a:latin typeface="Times New Roman" panose="02020603050405020304" pitchFamily="18" charset="0"/>
                <a:ea typeface="Times New Roman" panose="02020603050405020304" pitchFamily="18" charset="0"/>
              </a:rPr>
              <a:t>The main aim of object classification is to identify the features of an image with more accuracy. Object classification combines object localization and object detection to classify objects in an image or video.</a:t>
            </a:r>
          </a:p>
          <a:p>
            <a:pPr marL="571500" indent="-571500" algn="just">
              <a:lnSpc>
                <a:spcPct val="170000"/>
              </a:lnSpc>
              <a:buFont typeface="Arial" panose="020B0604020202020204" pitchFamily="34" charset="0"/>
              <a:buChar char="•"/>
            </a:pPr>
            <a:r>
              <a:rPr lang="en-US" b="1" dirty="0"/>
              <a:t>Domain:</a:t>
            </a:r>
            <a:r>
              <a:rPr lang="en-US" sz="1700" b="1" dirty="0"/>
              <a:t> </a:t>
            </a:r>
            <a:r>
              <a:rPr lang="en-US" sz="2000" dirty="0"/>
              <a:t>Deep Neural Network &amp; Object Detection.</a:t>
            </a:r>
          </a:p>
        </p:txBody>
      </p:sp>
    </p:spTree>
    <p:extLst>
      <p:ext uri="{BB962C8B-B14F-4D97-AF65-F5344CB8AC3E}">
        <p14:creationId xmlns:p14="http://schemas.microsoft.com/office/powerpoint/2010/main" val="2574717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EAB84C6-83BE-1EAA-4E89-92E8B3E3CE95}"/>
              </a:ext>
            </a:extLst>
          </p:cNvPr>
          <p:cNvSpPr txBox="1">
            <a:spLocks/>
          </p:cNvSpPr>
          <p:nvPr/>
        </p:nvSpPr>
        <p:spPr>
          <a:xfrm>
            <a:off x="0" y="1082351"/>
            <a:ext cx="9144000" cy="680929"/>
          </a:xfrm>
          <a:prstGeom prst="rect">
            <a:avLst/>
          </a:prstGeom>
        </p:spPr>
        <p:txBody>
          <a:bodyPr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n-US" sz="3800" b="1" dirty="0">
                <a:latin typeface="Times New Roman" panose="02020603050405020304" pitchFamily="18" charset="0"/>
                <a:cs typeface="Times New Roman" panose="02020603050405020304" pitchFamily="18" charset="0"/>
              </a:rPr>
              <a:t>              LITERATURE REVIEW</a:t>
            </a:r>
          </a:p>
        </p:txBody>
      </p:sp>
      <p:graphicFrame>
        <p:nvGraphicFramePr>
          <p:cNvPr id="5" name="Content Placeholder 4">
            <a:extLst>
              <a:ext uri="{FF2B5EF4-FFF2-40B4-BE49-F238E27FC236}">
                <a16:creationId xmlns:a16="http://schemas.microsoft.com/office/drawing/2014/main" id="{D2A9D149-4D70-32D2-F58B-88371822375B}"/>
              </a:ext>
            </a:extLst>
          </p:cNvPr>
          <p:cNvGraphicFramePr>
            <a:graphicFrameLocks/>
          </p:cNvGraphicFramePr>
          <p:nvPr>
            <p:extLst>
              <p:ext uri="{D42A27DB-BD31-4B8C-83A1-F6EECF244321}">
                <p14:modId xmlns:p14="http://schemas.microsoft.com/office/powerpoint/2010/main" val="3507123978"/>
              </p:ext>
            </p:extLst>
          </p:nvPr>
        </p:nvGraphicFramePr>
        <p:xfrm>
          <a:off x="2" y="1649896"/>
          <a:ext cx="9143998" cy="6762580"/>
        </p:xfrm>
        <a:graphic>
          <a:graphicData uri="http://schemas.openxmlformats.org/drawingml/2006/table">
            <a:tbl>
              <a:tblPr firstRow="1" bandRow="1">
                <a:tableStyleId>{073A0DAA-6AF3-43AB-8588-CEC1D06C72B9}</a:tableStyleId>
              </a:tblPr>
              <a:tblGrid>
                <a:gridCol w="892903">
                  <a:extLst>
                    <a:ext uri="{9D8B030D-6E8A-4147-A177-3AD203B41FA5}">
                      <a16:colId xmlns:a16="http://schemas.microsoft.com/office/drawing/2014/main" val="20000"/>
                    </a:ext>
                  </a:extLst>
                </a:gridCol>
                <a:gridCol w="1529179">
                  <a:extLst>
                    <a:ext uri="{9D8B030D-6E8A-4147-A177-3AD203B41FA5}">
                      <a16:colId xmlns:a16="http://schemas.microsoft.com/office/drawing/2014/main" val="20001"/>
                    </a:ext>
                  </a:extLst>
                </a:gridCol>
                <a:gridCol w="1680479">
                  <a:extLst>
                    <a:ext uri="{9D8B030D-6E8A-4147-A177-3AD203B41FA5}">
                      <a16:colId xmlns:a16="http://schemas.microsoft.com/office/drawing/2014/main" val="20002"/>
                    </a:ext>
                  </a:extLst>
                </a:gridCol>
                <a:gridCol w="1680479">
                  <a:extLst>
                    <a:ext uri="{9D8B030D-6E8A-4147-A177-3AD203B41FA5}">
                      <a16:colId xmlns:a16="http://schemas.microsoft.com/office/drawing/2014/main" val="20003"/>
                    </a:ext>
                  </a:extLst>
                </a:gridCol>
                <a:gridCol w="1680479">
                  <a:extLst>
                    <a:ext uri="{9D8B030D-6E8A-4147-A177-3AD203B41FA5}">
                      <a16:colId xmlns:a16="http://schemas.microsoft.com/office/drawing/2014/main" val="20004"/>
                    </a:ext>
                  </a:extLst>
                </a:gridCol>
                <a:gridCol w="1680479">
                  <a:extLst>
                    <a:ext uri="{9D8B030D-6E8A-4147-A177-3AD203B41FA5}">
                      <a16:colId xmlns:a16="http://schemas.microsoft.com/office/drawing/2014/main" val="20005"/>
                    </a:ext>
                  </a:extLst>
                </a:gridCol>
              </a:tblGrid>
              <a:tr h="543192">
                <a:tc>
                  <a:txBody>
                    <a:bodyPr/>
                    <a:lstStyle/>
                    <a:p>
                      <a:pPr algn="ctr"/>
                      <a:r>
                        <a:rPr lang="en-US" b="0" dirty="0">
                          <a:solidFill>
                            <a:schemeClr val="bg1"/>
                          </a:solidFill>
                          <a:latin typeface="Times New Roman" pitchFamily="18" charset="0"/>
                          <a:cs typeface="Times New Roman" pitchFamily="18" charset="0"/>
                        </a:rPr>
                        <a:t>SL.No</a:t>
                      </a:r>
                    </a:p>
                  </a:txBody>
                  <a:tcPr/>
                </a:tc>
                <a:tc>
                  <a:txBody>
                    <a:bodyPr/>
                    <a:lstStyle/>
                    <a:p>
                      <a:pPr algn="ctr"/>
                      <a:r>
                        <a:rPr lang="en-US" b="0" dirty="0">
                          <a:solidFill>
                            <a:schemeClr val="bg1"/>
                          </a:solidFill>
                          <a:latin typeface="Times New Roman" pitchFamily="18" charset="0"/>
                          <a:cs typeface="Times New Roman" pitchFamily="18" charset="0"/>
                        </a:rPr>
                        <a:t>Title</a:t>
                      </a:r>
                    </a:p>
                  </a:txBody>
                  <a:tcPr/>
                </a:tc>
                <a:tc>
                  <a:txBody>
                    <a:bodyPr/>
                    <a:lstStyle/>
                    <a:p>
                      <a:pPr algn="ctr"/>
                      <a:r>
                        <a:rPr lang="en-US" b="0" dirty="0">
                          <a:solidFill>
                            <a:schemeClr val="bg1"/>
                          </a:solidFill>
                          <a:latin typeface="Times New Roman" pitchFamily="18" charset="0"/>
                          <a:cs typeface="Times New Roman" pitchFamily="18" charset="0"/>
                        </a:rPr>
                        <a:t>Author</a:t>
                      </a:r>
                    </a:p>
                  </a:txBody>
                  <a:tcPr/>
                </a:tc>
                <a:tc>
                  <a:txBody>
                    <a:bodyPr/>
                    <a:lstStyle/>
                    <a:p>
                      <a:pPr algn="ctr"/>
                      <a:r>
                        <a:rPr lang="en-US" b="0" dirty="0">
                          <a:solidFill>
                            <a:schemeClr val="bg1"/>
                          </a:solidFill>
                          <a:latin typeface="Times New Roman" pitchFamily="18" charset="0"/>
                          <a:cs typeface="Times New Roman" pitchFamily="18" charset="0"/>
                        </a:rPr>
                        <a:t>Year</a:t>
                      </a:r>
                      <a:r>
                        <a:rPr lang="en-US" b="0" baseline="0" dirty="0">
                          <a:solidFill>
                            <a:schemeClr val="bg1"/>
                          </a:solidFill>
                          <a:latin typeface="Times New Roman" pitchFamily="18" charset="0"/>
                          <a:cs typeface="Times New Roman" pitchFamily="18" charset="0"/>
                        </a:rPr>
                        <a:t> of Publication</a:t>
                      </a:r>
                      <a:endParaRPr lang="en-US" b="0" dirty="0">
                        <a:solidFill>
                          <a:schemeClr val="bg1"/>
                        </a:solidFill>
                        <a:latin typeface="Times New Roman" pitchFamily="18" charset="0"/>
                        <a:cs typeface="Times New Roman" pitchFamily="18" charset="0"/>
                      </a:endParaRPr>
                    </a:p>
                  </a:txBody>
                  <a:tcPr/>
                </a:tc>
                <a:tc>
                  <a:txBody>
                    <a:bodyPr/>
                    <a:lstStyle/>
                    <a:p>
                      <a:pPr algn="ctr"/>
                      <a:r>
                        <a:rPr lang="en-US" b="0" dirty="0">
                          <a:solidFill>
                            <a:schemeClr val="bg1"/>
                          </a:solidFill>
                          <a:latin typeface="Times New Roman" pitchFamily="18" charset="0"/>
                          <a:cs typeface="Times New Roman" pitchFamily="18" charset="0"/>
                        </a:rPr>
                        <a:t>Adopted Methodology </a:t>
                      </a:r>
                    </a:p>
                  </a:txBody>
                  <a:tcPr/>
                </a:tc>
                <a:tc>
                  <a:txBody>
                    <a:bodyPr/>
                    <a:lstStyle/>
                    <a:p>
                      <a:pPr algn="ctr"/>
                      <a:r>
                        <a:rPr lang="en-US" b="0" dirty="0">
                          <a:solidFill>
                            <a:schemeClr val="bg1"/>
                          </a:solidFill>
                          <a:latin typeface="Times New Roman" pitchFamily="18" charset="0"/>
                          <a:cs typeface="Times New Roman" pitchFamily="18" charset="0"/>
                        </a:rPr>
                        <a:t>Limitations</a:t>
                      </a:r>
                    </a:p>
                  </a:txBody>
                  <a:tcPr/>
                </a:tc>
                <a:extLst>
                  <a:ext uri="{0D108BD9-81ED-4DB2-BD59-A6C34878D82A}">
                    <a16:rowId xmlns:a16="http://schemas.microsoft.com/office/drawing/2014/main" val="10000"/>
                  </a:ext>
                </a:extLst>
              </a:tr>
              <a:tr h="1019754">
                <a:tc>
                  <a:txBody>
                    <a:bodyPr/>
                    <a:lstStyle/>
                    <a:p>
                      <a:pPr algn="ctr"/>
                      <a:r>
                        <a:rPr lang="en-US" sz="1200" b="0" dirty="0">
                          <a:latin typeface="Times New Roman" pitchFamily="18" charset="0"/>
                          <a:cs typeface="Times New Roman" pitchFamily="18" charset="0"/>
                        </a:rPr>
                        <a:t>1</a:t>
                      </a:r>
                    </a:p>
                  </a:txBody>
                  <a:tcPr>
                    <a:solidFill>
                      <a:srgbClr val="00B0F0"/>
                    </a:solidFill>
                  </a:tcPr>
                </a:tc>
                <a:tc>
                  <a:txBody>
                    <a:bodyPr/>
                    <a:lstStyle/>
                    <a:p>
                      <a:pPr algn="just"/>
                      <a:r>
                        <a:rPr lang="en-US" sz="1200" b="0" dirty="0">
                          <a:latin typeface="Times New Roman" panose="02020603050405020304" pitchFamily="18" charset="0"/>
                          <a:cs typeface="Times New Roman" panose="02020603050405020304" pitchFamily="18" charset="0"/>
                        </a:rPr>
                        <a:t>Firearm Detection and Segmentation Using an Ensemble of Semantic Neural Networks</a:t>
                      </a:r>
                    </a:p>
                  </a:txBody>
                  <a:tcPr>
                    <a:solidFill>
                      <a:srgbClr val="00B0F0"/>
                    </a:solidFill>
                  </a:tcPr>
                </a:tc>
                <a:tc>
                  <a:txBody>
                    <a:bodyPr/>
                    <a:lstStyle/>
                    <a:p>
                      <a:r>
                        <a:rPr lang="en-IN" sz="1200" dirty="0">
                          <a:latin typeface="Times New Roman" panose="02020603050405020304" pitchFamily="18" charset="0"/>
                          <a:cs typeface="Times New Roman" panose="02020603050405020304" pitchFamily="18" charset="0"/>
                        </a:rPr>
                        <a:t>Alexander Egiazarov, Vasileios Mavroeidis, </a:t>
                      </a:r>
                      <a:endParaRPr lang="en-US" sz="1200" b="0" dirty="0">
                        <a:latin typeface="Times New Roman" panose="02020603050405020304" pitchFamily="18" charset="0"/>
                        <a:cs typeface="Times New Roman" panose="02020603050405020304" pitchFamily="18" charset="0"/>
                      </a:endParaRPr>
                    </a:p>
                  </a:txBody>
                  <a:tcPr>
                    <a:solidFill>
                      <a:srgbClr val="00B0F0"/>
                    </a:solidFill>
                  </a:tcPr>
                </a:tc>
                <a:tc>
                  <a:txBody>
                    <a:bodyPr/>
                    <a:lstStyle/>
                    <a:p>
                      <a:r>
                        <a:rPr lang="en-US" sz="1200" b="0" dirty="0">
                          <a:latin typeface="Times New Roman" pitchFamily="18" charset="0"/>
                          <a:cs typeface="Times New Roman" pitchFamily="18" charset="0"/>
                        </a:rPr>
                        <a:t>2019 (IEEE)</a:t>
                      </a:r>
                    </a:p>
                  </a:txBody>
                  <a:tcPr>
                    <a:solidFill>
                      <a:srgbClr val="00B0F0"/>
                    </a:solidFill>
                  </a:tcPr>
                </a:tc>
                <a:tc>
                  <a:txBody>
                    <a:bodyPr/>
                    <a:lstStyle/>
                    <a:p>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Fully Convolutional Network (FCN), Faster R-CNN (Region-based Convolutional Neural Network) </a:t>
                      </a:r>
                      <a:endParaRPr lang="en-US" sz="1200" b="0" dirty="0">
                        <a:latin typeface="Times New Roman" pitchFamily="18" charset="0"/>
                        <a:cs typeface="Times New Roman" pitchFamily="18" charset="0"/>
                      </a:endParaRPr>
                    </a:p>
                  </a:txBody>
                  <a:tcPr>
                    <a:solidFill>
                      <a:srgbClr val="00B0F0"/>
                    </a:solidFill>
                  </a:tcPr>
                </a:tc>
                <a:tc>
                  <a:txBody>
                    <a:bodyPr/>
                    <a:lstStyle/>
                    <a:p>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result in poor performance when the model is deployed in real-world scenarios.</a:t>
                      </a:r>
                      <a:endParaRPr lang="en-US" sz="1200" b="0" dirty="0">
                        <a:latin typeface="Times New Roman" pitchFamily="18" charset="0"/>
                        <a:cs typeface="Times New Roman" pitchFamily="18" charset="0"/>
                      </a:endParaRPr>
                    </a:p>
                  </a:txBody>
                  <a:tcPr>
                    <a:solidFill>
                      <a:srgbClr val="00B0F0"/>
                    </a:solidFill>
                  </a:tcPr>
                </a:tc>
                <a:extLst>
                  <a:ext uri="{0D108BD9-81ED-4DB2-BD59-A6C34878D82A}">
                    <a16:rowId xmlns:a16="http://schemas.microsoft.com/office/drawing/2014/main" val="10001"/>
                  </a:ext>
                </a:extLst>
              </a:tr>
              <a:tr h="1272209">
                <a:tc>
                  <a:txBody>
                    <a:bodyPr/>
                    <a:lstStyle/>
                    <a:p>
                      <a:pPr algn="ctr"/>
                      <a:r>
                        <a:rPr lang="en-US" sz="1200" b="0" dirty="0">
                          <a:latin typeface="Times New Roman" pitchFamily="18" charset="0"/>
                          <a:cs typeface="Times New Roman" pitchFamily="18" charset="0"/>
                        </a:rPr>
                        <a:t>2</a:t>
                      </a:r>
                    </a:p>
                  </a:txBody>
                  <a:tcPr>
                    <a:solidFill>
                      <a:srgbClr val="00B0F0"/>
                    </a:solidFill>
                  </a:tcPr>
                </a:tc>
                <a:tc>
                  <a:txBody>
                    <a:bodyPr/>
                    <a:lstStyle/>
                    <a:p>
                      <a:r>
                        <a:rPr lang="en-US" sz="1200" b="0" dirty="0">
                          <a:effectLst/>
                          <a:latin typeface="Times New Roman" panose="02020603050405020304" pitchFamily="18" charset="0"/>
                          <a:ea typeface="Times New Roman" panose="02020603050405020304" pitchFamily="18" charset="0"/>
                        </a:rPr>
                        <a:t>Real-time concealed object detection from passive millimeter wave images based on the YOLOv3 algorithm</a:t>
                      </a:r>
                      <a:endParaRPr lang="en-US" sz="1200" b="0" dirty="0">
                        <a:latin typeface="Times New Roman" pitchFamily="18" charset="0"/>
                        <a:cs typeface="Times New Roman" pitchFamily="18" charset="0"/>
                      </a:endParaRPr>
                    </a:p>
                  </a:txBody>
                  <a:tcPr>
                    <a:solidFill>
                      <a:srgbClr val="00B0F0"/>
                    </a:solidFill>
                  </a:tcPr>
                </a:tc>
                <a:tc>
                  <a:txBody>
                    <a:bodyPr/>
                    <a:lstStyle/>
                    <a:p>
                      <a:r>
                        <a:rPr lang="en-US" sz="1200" dirty="0">
                          <a:effectLst/>
                          <a:latin typeface="Times New Roman" panose="02020603050405020304" pitchFamily="18" charset="0"/>
                          <a:ea typeface="Times New Roman" panose="02020603050405020304" pitchFamily="18" charset="0"/>
                        </a:rPr>
                        <a:t>L. Pang, H. Liu, Y. Chen</a:t>
                      </a:r>
                      <a:endParaRPr lang="en-US" sz="1200" b="0" dirty="0">
                        <a:latin typeface="Times New Roman" pitchFamily="18" charset="0"/>
                        <a:cs typeface="Times New Roman" pitchFamily="18" charset="0"/>
                      </a:endParaRPr>
                    </a:p>
                  </a:txBody>
                  <a:tcPr>
                    <a:solidFill>
                      <a:srgbClr val="00B0F0"/>
                    </a:solidFill>
                  </a:tcPr>
                </a:tc>
                <a:tc>
                  <a:txBody>
                    <a:bodyPr/>
                    <a:lstStyle/>
                    <a:p>
                      <a:r>
                        <a:rPr lang="en-US" sz="1200" b="0" dirty="0">
                          <a:latin typeface="Times New Roman" pitchFamily="18" charset="0"/>
                          <a:cs typeface="Times New Roman" pitchFamily="18" charset="0"/>
                        </a:rPr>
                        <a:t>2020 (sensors)</a:t>
                      </a:r>
                    </a:p>
                  </a:txBody>
                  <a:tcPr>
                    <a:solidFill>
                      <a:srgbClr val="00B0F0"/>
                    </a:solidFill>
                  </a:tcPr>
                </a:tc>
                <a:tc>
                  <a:txBody>
                    <a:bodyPr/>
                    <a:lstStyle/>
                    <a:p>
                      <a:r>
                        <a:rPr lang="en-IN" sz="1200" dirty="0">
                          <a:latin typeface="Times New Roman" panose="02020603050405020304" pitchFamily="18" charset="0"/>
                          <a:cs typeface="Times New Roman" panose="02020603050405020304" pitchFamily="18" charset="0"/>
                        </a:rPr>
                        <a:t>Yolov3-53 target detection model along Faster R-CNN.</a:t>
                      </a:r>
                      <a:endParaRPr lang="en-US" sz="1200" b="0" dirty="0">
                        <a:latin typeface="Times New Roman" pitchFamily="18" charset="0"/>
                        <a:cs typeface="Times New Roman" pitchFamily="18" charset="0"/>
                      </a:endParaRPr>
                    </a:p>
                  </a:txBody>
                  <a:tcPr>
                    <a:solidFill>
                      <a:srgbClr val="00B0F0"/>
                    </a:solidFill>
                  </a:tcPr>
                </a:tc>
                <a:tc>
                  <a:txBody>
                    <a:bodyPr/>
                    <a:lstStyle/>
                    <a:p>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Equipment limitations and Real-world implementation</a:t>
                      </a:r>
                      <a:endParaRPr lang="en-US" sz="1200" b="0" dirty="0">
                        <a:latin typeface="Times New Roman" pitchFamily="18" charset="0"/>
                        <a:cs typeface="Times New Roman" pitchFamily="18" charset="0"/>
                      </a:endParaRPr>
                    </a:p>
                  </a:txBody>
                  <a:tcPr>
                    <a:solidFill>
                      <a:srgbClr val="00B0F0"/>
                    </a:solidFill>
                  </a:tcPr>
                </a:tc>
                <a:extLst>
                  <a:ext uri="{0D108BD9-81ED-4DB2-BD59-A6C34878D82A}">
                    <a16:rowId xmlns:a16="http://schemas.microsoft.com/office/drawing/2014/main" val="10002"/>
                  </a:ext>
                </a:extLst>
              </a:tr>
              <a:tr h="735496">
                <a:tc>
                  <a:txBody>
                    <a:bodyPr/>
                    <a:lstStyle/>
                    <a:p>
                      <a:pPr algn="ctr"/>
                      <a:r>
                        <a:rPr lang="en-US" sz="1200" b="0" dirty="0">
                          <a:latin typeface="Times New Roman" pitchFamily="18" charset="0"/>
                          <a:cs typeface="Times New Roman" pitchFamily="18" charset="0"/>
                        </a:rPr>
                        <a:t>3</a:t>
                      </a:r>
                    </a:p>
                  </a:txBody>
                  <a:tcPr>
                    <a:solidFill>
                      <a:srgbClr val="00B0F0"/>
                    </a:solidFill>
                  </a:tcPr>
                </a:tc>
                <a:tc>
                  <a:txBody>
                    <a:bodyPr/>
                    <a:lstStyle/>
                    <a:p>
                      <a:r>
                        <a:rPr lang="en-US" sz="1200" b="0" dirty="0">
                          <a:effectLst/>
                          <a:latin typeface="Times New Roman" panose="02020603050405020304" pitchFamily="18" charset="0"/>
                          <a:ea typeface="Times New Roman" panose="02020603050405020304" pitchFamily="18" charset="0"/>
                        </a:rPr>
                        <a:t>Real-time gun detection in CCTV: An open problem.</a:t>
                      </a:r>
                    </a:p>
                  </a:txBody>
                  <a:tcPr>
                    <a:solidFill>
                      <a:srgbClr val="00B0F0"/>
                    </a:solidFill>
                  </a:tcPr>
                </a:tc>
                <a:tc>
                  <a:txBody>
                    <a:bodyPr/>
                    <a:lstStyle/>
                    <a:p>
                      <a:r>
                        <a:rPr lang="en-US" sz="1200" dirty="0">
                          <a:effectLst/>
                          <a:latin typeface="Times New Roman" panose="02020603050405020304" pitchFamily="18" charset="0"/>
                          <a:ea typeface="Times New Roman" panose="02020603050405020304" pitchFamily="18" charset="0"/>
                        </a:rPr>
                        <a:t>Jose L. Salazar, Carlos Zaccaro, Juan A. </a:t>
                      </a:r>
                      <a:endParaRPr lang="en-US" sz="1200" b="0" dirty="0">
                        <a:latin typeface="Times New Roman" pitchFamily="18" charset="0"/>
                        <a:cs typeface="Times New Roman" pitchFamily="18" charset="0"/>
                      </a:endParaRPr>
                    </a:p>
                  </a:txBody>
                  <a:tcPr>
                    <a:solidFill>
                      <a:srgbClr val="00B0F0"/>
                    </a:solidFill>
                  </a:tcPr>
                </a:tc>
                <a:tc>
                  <a:txBody>
                    <a:bodyPr/>
                    <a:lstStyle/>
                    <a:p>
                      <a:r>
                        <a:rPr lang="en-US" sz="1200" b="0" dirty="0">
                          <a:latin typeface="Times New Roman" pitchFamily="18" charset="0"/>
                          <a:cs typeface="Times New Roman" pitchFamily="18" charset="0"/>
                        </a:rPr>
                        <a:t>2020 (Elsevier)</a:t>
                      </a:r>
                    </a:p>
                  </a:txBody>
                  <a:tcPr>
                    <a:solidFill>
                      <a:srgbClr val="00B0F0"/>
                    </a:solidFill>
                  </a:tcPr>
                </a:tc>
                <a:tc>
                  <a:txBody>
                    <a:bodyPr/>
                    <a:lstStyle/>
                    <a:p>
                      <a:r>
                        <a:rPr lang="en-US" sz="1200" b="0" dirty="0">
                          <a:latin typeface="Times New Roman" pitchFamily="18" charset="0"/>
                          <a:cs typeface="Times New Roman" pitchFamily="18" charset="0"/>
                        </a:rPr>
                        <a:t>Faster-RCNN,</a:t>
                      </a:r>
                      <a:r>
                        <a:rPr lang="en-US" sz="1200" dirty="0">
                          <a:solidFill>
                            <a:srgbClr val="333333"/>
                          </a:solidFill>
                        </a:rPr>
                        <a:t> </a:t>
                      </a:r>
                      <a:r>
                        <a:rPr lang="en-US" sz="1200" dirty="0">
                          <a:solidFill>
                            <a:srgbClr val="333333"/>
                          </a:solidFill>
                          <a:latin typeface="Times New Roman" panose="02020603050405020304" pitchFamily="18" charset="0"/>
                          <a:cs typeface="Times New Roman" panose="02020603050405020304" pitchFamily="18" charset="0"/>
                        </a:rPr>
                        <a:t>and RESNET-50</a:t>
                      </a:r>
                      <a:endParaRPr lang="en-US" sz="1200" b="0" dirty="0">
                        <a:latin typeface="Times New Roman" pitchFamily="18" charset="0"/>
                        <a:cs typeface="Times New Roman" pitchFamily="18" charset="0"/>
                      </a:endParaRPr>
                    </a:p>
                  </a:txBody>
                  <a:tcPr>
                    <a:solidFill>
                      <a:srgbClr val="00B0F0"/>
                    </a:solidFill>
                  </a:tcPr>
                </a:tc>
                <a:tc>
                  <a:txBody>
                    <a:bodyPr/>
                    <a:lstStyle/>
                    <a:p>
                      <a:r>
                        <a:rPr lang="en-US" sz="1200" b="0" dirty="0">
                          <a:latin typeface="Times New Roman" pitchFamily="18" charset="0"/>
                          <a:cs typeface="Times New Roman" pitchFamily="18" charset="0"/>
                        </a:rPr>
                        <a:t>Framework accuracy is 92%</a:t>
                      </a:r>
                    </a:p>
                  </a:txBody>
                  <a:tcPr>
                    <a:solidFill>
                      <a:srgbClr val="00B0F0"/>
                    </a:solidFill>
                  </a:tcPr>
                </a:tc>
                <a:extLst>
                  <a:ext uri="{0D108BD9-81ED-4DB2-BD59-A6C34878D82A}">
                    <a16:rowId xmlns:a16="http://schemas.microsoft.com/office/drawing/2014/main" val="10003"/>
                  </a:ext>
                </a:extLst>
              </a:tr>
              <a:tr h="844826">
                <a:tc>
                  <a:txBody>
                    <a:bodyPr/>
                    <a:lstStyle/>
                    <a:p>
                      <a:pPr algn="ctr"/>
                      <a:r>
                        <a:rPr lang="en-US" sz="1200" b="0" dirty="0">
                          <a:latin typeface="Times New Roman" pitchFamily="18" charset="0"/>
                          <a:cs typeface="Times New Roman" pitchFamily="18" charset="0"/>
                        </a:rPr>
                        <a:t>4</a:t>
                      </a:r>
                    </a:p>
                  </a:txBody>
                  <a:tcPr>
                    <a:solidFill>
                      <a:srgbClr val="00B0F0"/>
                    </a:solidFill>
                  </a:tcPr>
                </a:tc>
                <a:tc>
                  <a:txBody>
                    <a:bodyPr/>
                    <a:lstStyle/>
                    <a:p>
                      <a:r>
                        <a:rPr lang="en-US" sz="1200" b="0" dirty="0">
                          <a:effectLst/>
                          <a:latin typeface="Times New Roman" panose="02020603050405020304" pitchFamily="18" charset="0"/>
                          <a:ea typeface="Times New Roman" panose="02020603050405020304" pitchFamily="18" charset="0"/>
                        </a:rPr>
                        <a:t>Weapon Detection in Real-Time CCTV Videos Using Deep Learning</a:t>
                      </a:r>
                    </a:p>
                    <a:p>
                      <a:endParaRPr lang="en-US" sz="1200" b="0" dirty="0">
                        <a:effectLst/>
                        <a:latin typeface="Times New Roman" panose="02020603050405020304" pitchFamily="18" charset="0"/>
                        <a:cs typeface="Times New Roman" pitchFamily="18" charset="0"/>
                      </a:endParaRPr>
                    </a:p>
                    <a:p>
                      <a:endParaRPr lang="en-US" sz="1200" b="0" dirty="0">
                        <a:latin typeface="Times New Roman" pitchFamily="18" charset="0"/>
                        <a:cs typeface="Times New Roman" pitchFamily="18" charset="0"/>
                      </a:endParaRPr>
                    </a:p>
                  </a:txBody>
                  <a:tcPr>
                    <a:solidFill>
                      <a:srgbClr val="00B0F0"/>
                    </a:solidFill>
                  </a:tcPr>
                </a:tc>
                <a:tc>
                  <a:txBody>
                    <a:bodyPr/>
                    <a:lstStyle/>
                    <a:p>
                      <a:r>
                        <a:rPr lang="en-US" sz="1200" dirty="0">
                          <a:effectLst/>
                          <a:latin typeface="Times New Roman" panose="02020603050405020304" pitchFamily="18" charset="0"/>
                          <a:ea typeface="Times New Roman" panose="02020603050405020304" pitchFamily="18" charset="0"/>
                        </a:rPr>
                        <a:t>M. T. Bhatti, M. G. Khan</a:t>
                      </a:r>
                      <a:endParaRPr lang="en-US" sz="1200" b="0" dirty="0">
                        <a:latin typeface="Times New Roman" pitchFamily="18" charset="0"/>
                        <a:cs typeface="Times New Roman" pitchFamily="18" charset="0"/>
                      </a:endParaRPr>
                    </a:p>
                  </a:txBody>
                  <a:tcPr>
                    <a:solidFill>
                      <a:srgbClr val="00B0F0"/>
                    </a:solidFill>
                  </a:tcPr>
                </a:tc>
                <a:tc>
                  <a:txBody>
                    <a:bodyPr/>
                    <a:lstStyle/>
                    <a:p>
                      <a:r>
                        <a:rPr lang="en-US" sz="1200" b="0" dirty="0">
                          <a:latin typeface="Times New Roman" pitchFamily="18" charset="0"/>
                          <a:cs typeface="Times New Roman" pitchFamily="18" charset="0"/>
                        </a:rPr>
                        <a:t>2021 (IEEE)</a:t>
                      </a:r>
                    </a:p>
                  </a:txBody>
                  <a:tcPr>
                    <a:solidFill>
                      <a:srgbClr val="00B0F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Faster R-CNN Inception ResNetV2, and YOLOv4.</a:t>
                      </a:r>
                      <a:endParaRPr lang="en-US" sz="1200" b="0" dirty="0">
                        <a:latin typeface="Times New Roman" pitchFamily="18" charset="0"/>
                        <a:cs typeface="Times New Roman" pitchFamily="18" charset="0"/>
                      </a:endParaRPr>
                    </a:p>
                  </a:txBody>
                  <a:tcPr>
                    <a:solidFill>
                      <a:srgbClr val="00B0F0"/>
                    </a:solidFill>
                  </a:tcPr>
                </a:tc>
                <a:tc>
                  <a:txBody>
                    <a:bodyPr/>
                    <a:lstStyle/>
                    <a:p>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The paper only reports F1-score, mean average precision, and recall as evaluation metrics</a:t>
                      </a:r>
                      <a:endParaRPr lang="en-US" sz="1200" b="0" dirty="0">
                        <a:latin typeface="Times New Roman" pitchFamily="18" charset="0"/>
                        <a:cs typeface="Times New Roman" pitchFamily="18" charset="0"/>
                      </a:endParaRPr>
                    </a:p>
                  </a:txBody>
                  <a:tcPr>
                    <a:solidFill>
                      <a:srgbClr val="00B0F0"/>
                    </a:solidFill>
                  </a:tcPr>
                </a:tc>
                <a:extLst>
                  <a:ext uri="{0D108BD9-81ED-4DB2-BD59-A6C34878D82A}">
                    <a16:rowId xmlns:a16="http://schemas.microsoft.com/office/drawing/2014/main" val="10004"/>
                  </a:ext>
                </a:extLst>
              </a:tr>
              <a:tr h="1906321">
                <a:tc>
                  <a:txBody>
                    <a:bodyPr/>
                    <a:lstStyle/>
                    <a:p>
                      <a:pPr algn="ctr"/>
                      <a:r>
                        <a:rPr lang="en-US" sz="1200" b="0" dirty="0">
                          <a:latin typeface="Times New Roman" pitchFamily="18" charset="0"/>
                          <a:cs typeface="Times New Roman" pitchFamily="18" charset="0"/>
                        </a:rPr>
                        <a:t>5</a:t>
                      </a:r>
                    </a:p>
                  </a:txBody>
                  <a:tcPr>
                    <a:solidFill>
                      <a:srgbClr val="00B0F0"/>
                    </a:solidFill>
                  </a:tcPr>
                </a:tc>
                <a:tc>
                  <a:txBody>
                    <a:bodyPr/>
                    <a:lstStyle/>
                    <a:p>
                      <a:r>
                        <a:rPr lang="en-US" sz="1200" b="0" dirty="0">
                          <a:effectLst/>
                          <a:latin typeface="Times New Roman" panose="02020603050405020304" pitchFamily="18" charset="0"/>
                          <a:ea typeface="Times New Roman" panose="02020603050405020304" pitchFamily="18" charset="0"/>
                        </a:rPr>
                        <a:t>Feedback-based object detection for multi-person pose estimation</a:t>
                      </a:r>
                    </a:p>
                    <a:p>
                      <a:endParaRPr lang="en-US" sz="1200" b="0" dirty="0">
                        <a:effectLst/>
                        <a:latin typeface="Times New Roman" panose="02020603050405020304" pitchFamily="18" charset="0"/>
                        <a:cs typeface="Times New Roman" pitchFamily="18" charset="0"/>
                      </a:endParaRPr>
                    </a:p>
                    <a:p>
                      <a:endParaRPr lang="en-US" sz="1200" b="0" dirty="0">
                        <a:effectLst/>
                        <a:latin typeface="Times New Roman" panose="02020603050405020304" pitchFamily="18" charset="0"/>
                        <a:cs typeface="Times New Roman" pitchFamily="18" charset="0"/>
                      </a:endParaRPr>
                    </a:p>
                    <a:p>
                      <a:endParaRPr lang="en-US" sz="1200" b="0" dirty="0">
                        <a:latin typeface="Times New Roman" pitchFamily="18" charset="0"/>
                        <a:cs typeface="Times New Roman" pitchFamily="18" charset="0"/>
                      </a:endParaRPr>
                    </a:p>
                  </a:txBody>
                  <a:tcPr>
                    <a:solidFill>
                      <a:srgbClr val="00B0F0"/>
                    </a:solidFill>
                  </a:tcPr>
                </a:tc>
                <a:tc>
                  <a:txBody>
                    <a:bodyPr/>
                    <a:lstStyle/>
                    <a:p>
                      <a:r>
                        <a:rPr lang="en-US" sz="1200" dirty="0">
                          <a:effectLst/>
                          <a:latin typeface="Times New Roman" panose="02020603050405020304" pitchFamily="18" charset="0"/>
                          <a:ea typeface="Times New Roman" panose="02020603050405020304" pitchFamily="18" charset="0"/>
                        </a:rPr>
                        <a:t>Jaeseo Park, Junho Heo, Suk-Ju</a:t>
                      </a:r>
                      <a:endParaRPr lang="en-US" sz="1200" b="0" dirty="0">
                        <a:latin typeface="Times New Roman" pitchFamily="18" charset="0"/>
                        <a:cs typeface="Times New Roman" pitchFamily="18" charset="0"/>
                      </a:endParaRPr>
                    </a:p>
                  </a:txBody>
                  <a:tcPr>
                    <a:solidFill>
                      <a:srgbClr val="00B0F0"/>
                    </a:solidFill>
                  </a:tcPr>
                </a:tc>
                <a:tc>
                  <a:txBody>
                    <a:bodyPr/>
                    <a:lstStyle/>
                    <a:p>
                      <a:r>
                        <a:rPr lang="en-US" sz="1200" b="0" dirty="0">
                          <a:latin typeface="Times New Roman" pitchFamily="18" charset="0"/>
                          <a:cs typeface="Times New Roman" pitchFamily="18" charset="0"/>
                        </a:rPr>
                        <a:t>2020 (Elsevier)</a:t>
                      </a:r>
                    </a:p>
                  </a:txBody>
                  <a:tcPr>
                    <a:solidFill>
                      <a:srgbClr val="00B0F0"/>
                    </a:solidFill>
                  </a:tcPr>
                </a:tc>
                <a:tc>
                  <a:txBody>
                    <a:bodyPr/>
                    <a:lstStyle/>
                    <a:p>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MPPE network and an </a:t>
                      </a:r>
                      <a:r>
                        <a:rPr lang="en-IN" sz="1200" b="0" i="0" kern="1200" dirty="0" err="1">
                          <a:solidFill>
                            <a:schemeClr val="dk1"/>
                          </a:solidFill>
                          <a:effectLst/>
                          <a:latin typeface="Times New Roman" panose="02020603050405020304" pitchFamily="18" charset="0"/>
                          <a:ea typeface="+mn-ea"/>
                          <a:cs typeface="Times New Roman" panose="02020603050405020304" pitchFamily="18" charset="0"/>
                        </a:rPr>
                        <a:t>Rmpe</a:t>
                      </a:r>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-based model with Yolov3.</a:t>
                      </a:r>
                      <a:endParaRPr lang="en-US" sz="1200" b="0" dirty="0">
                        <a:latin typeface="Times New Roman" pitchFamily="18" charset="0"/>
                        <a:cs typeface="Times New Roman" pitchFamily="18" charset="0"/>
                      </a:endParaRPr>
                    </a:p>
                  </a:txBody>
                  <a:tcPr>
                    <a:solidFill>
                      <a:srgbClr val="00B0F0"/>
                    </a:solidFill>
                  </a:tcPr>
                </a:tc>
                <a:tc>
                  <a:txBody>
                    <a:bodyPr/>
                    <a:lstStyle/>
                    <a:p>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The proposed method involves modifying the object detector, which increases the training time up to 2.2 times per epoch</a:t>
                      </a:r>
                      <a:endParaRPr lang="en-US" sz="1200" b="0" dirty="0">
                        <a:latin typeface="Times New Roman" pitchFamily="18" charset="0"/>
                        <a:cs typeface="Times New Roman" pitchFamily="18" charset="0"/>
                      </a:endParaRPr>
                    </a:p>
                  </a:txBody>
                  <a:tcPr>
                    <a:solidFill>
                      <a:srgbClr val="00B0F0"/>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01194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D2A9D149-4D70-32D2-F58B-88371822375B}"/>
              </a:ext>
            </a:extLst>
          </p:cNvPr>
          <p:cNvGraphicFramePr>
            <a:graphicFrameLocks/>
          </p:cNvGraphicFramePr>
          <p:nvPr>
            <p:extLst>
              <p:ext uri="{D42A27DB-BD31-4B8C-83A1-F6EECF244321}">
                <p14:modId xmlns:p14="http://schemas.microsoft.com/office/powerpoint/2010/main" val="3181260440"/>
              </p:ext>
            </p:extLst>
          </p:nvPr>
        </p:nvGraphicFramePr>
        <p:xfrm>
          <a:off x="0" y="1250302"/>
          <a:ext cx="9143998" cy="6041507"/>
        </p:xfrm>
        <a:graphic>
          <a:graphicData uri="http://schemas.openxmlformats.org/drawingml/2006/table">
            <a:tbl>
              <a:tblPr firstRow="1" bandRow="1">
                <a:tableStyleId>{073A0DAA-6AF3-43AB-8588-CEC1D06C72B9}</a:tableStyleId>
              </a:tblPr>
              <a:tblGrid>
                <a:gridCol w="892903">
                  <a:extLst>
                    <a:ext uri="{9D8B030D-6E8A-4147-A177-3AD203B41FA5}">
                      <a16:colId xmlns:a16="http://schemas.microsoft.com/office/drawing/2014/main" val="20000"/>
                    </a:ext>
                  </a:extLst>
                </a:gridCol>
                <a:gridCol w="1529179">
                  <a:extLst>
                    <a:ext uri="{9D8B030D-6E8A-4147-A177-3AD203B41FA5}">
                      <a16:colId xmlns:a16="http://schemas.microsoft.com/office/drawing/2014/main" val="20001"/>
                    </a:ext>
                  </a:extLst>
                </a:gridCol>
                <a:gridCol w="1680479">
                  <a:extLst>
                    <a:ext uri="{9D8B030D-6E8A-4147-A177-3AD203B41FA5}">
                      <a16:colId xmlns:a16="http://schemas.microsoft.com/office/drawing/2014/main" val="20002"/>
                    </a:ext>
                  </a:extLst>
                </a:gridCol>
                <a:gridCol w="1680479">
                  <a:extLst>
                    <a:ext uri="{9D8B030D-6E8A-4147-A177-3AD203B41FA5}">
                      <a16:colId xmlns:a16="http://schemas.microsoft.com/office/drawing/2014/main" val="20003"/>
                    </a:ext>
                  </a:extLst>
                </a:gridCol>
                <a:gridCol w="1680479">
                  <a:extLst>
                    <a:ext uri="{9D8B030D-6E8A-4147-A177-3AD203B41FA5}">
                      <a16:colId xmlns:a16="http://schemas.microsoft.com/office/drawing/2014/main" val="20004"/>
                    </a:ext>
                  </a:extLst>
                </a:gridCol>
                <a:gridCol w="1680479">
                  <a:extLst>
                    <a:ext uri="{9D8B030D-6E8A-4147-A177-3AD203B41FA5}">
                      <a16:colId xmlns:a16="http://schemas.microsoft.com/office/drawing/2014/main" val="20005"/>
                    </a:ext>
                  </a:extLst>
                </a:gridCol>
              </a:tblGrid>
              <a:tr h="829427">
                <a:tc>
                  <a:txBody>
                    <a:bodyPr/>
                    <a:lstStyle/>
                    <a:p>
                      <a:pPr algn="ctr"/>
                      <a:r>
                        <a:rPr lang="en-US" b="0" dirty="0">
                          <a:solidFill>
                            <a:schemeClr val="bg1"/>
                          </a:solidFill>
                          <a:latin typeface="Times New Roman" pitchFamily="18" charset="0"/>
                          <a:cs typeface="Times New Roman" pitchFamily="18" charset="0"/>
                        </a:rPr>
                        <a:t>SL.No</a:t>
                      </a:r>
                    </a:p>
                  </a:txBody>
                  <a:tcPr/>
                </a:tc>
                <a:tc>
                  <a:txBody>
                    <a:bodyPr/>
                    <a:lstStyle/>
                    <a:p>
                      <a:pPr algn="ctr"/>
                      <a:r>
                        <a:rPr lang="en-US" b="0" dirty="0">
                          <a:solidFill>
                            <a:schemeClr val="bg1"/>
                          </a:solidFill>
                          <a:latin typeface="Times New Roman" pitchFamily="18" charset="0"/>
                          <a:cs typeface="Times New Roman" pitchFamily="18" charset="0"/>
                        </a:rPr>
                        <a:t>Title</a:t>
                      </a:r>
                    </a:p>
                  </a:txBody>
                  <a:tcPr/>
                </a:tc>
                <a:tc>
                  <a:txBody>
                    <a:bodyPr/>
                    <a:lstStyle/>
                    <a:p>
                      <a:pPr algn="ctr"/>
                      <a:r>
                        <a:rPr lang="en-US" b="0" dirty="0">
                          <a:solidFill>
                            <a:schemeClr val="bg1"/>
                          </a:solidFill>
                          <a:latin typeface="Times New Roman" pitchFamily="18" charset="0"/>
                          <a:cs typeface="Times New Roman" pitchFamily="18" charset="0"/>
                        </a:rPr>
                        <a:t>Author</a:t>
                      </a:r>
                    </a:p>
                  </a:txBody>
                  <a:tcPr/>
                </a:tc>
                <a:tc>
                  <a:txBody>
                    <a:bodyPr/>
                    <a:lstStyle/>
                    <a:p>
                      <a:pPr algn="ctr"/>
                      <a:r>
                        <a:rPr lang="en-US" b="0" dirty="0">
                          <a:solidFill>
                            <a:schemeClr val="bg1"/>
                          </a:solidFill>
                          <a:latin typeface="Times New Roman" pitchFamily="18" charset="0"/>
                          <a:cs typeface="Times New Roman" pitchFamily="18" charset="0"/>
                        </a:rPr>
                        <a:t>Year</a:t>
                      </a:r>
                      <a:r>
                        <a:rPr lang="en-US" b="0" baseline="0" dirty="0">
                          <a:solidFill>
                            <a:schemeClr val="bg1"/>
                          </a:solidFill>
                          <a:latin typeface="Times New Roman" pitchFamily="18" charset="0"/>
                          <a:cs typeface="Times New Roman" pitchFamily="18" charset="0"/>
                        </a:rPr>
                        <a:t> of Publication</a:t>
                      </a:r>
                      <a:endParaRPr lang="en-US" b="0" dirty="0">
                        <a:solidFill>
                          <a:schemeClr val="bg1"/>
                        </a:solidFill>
                        <a:latin typeface="Times New Roman" pitchFamily="18" charset="0"/>
                        <a:cs typeface="Times New Roman" pitchFamily="18" charset="0"/>
                      </a:endParaRPr>
                    </a:p>
                  </a:txBody>
                  <a:tcPr/>
                </a:tc>
                <a:tc>
                  <a:txBody>
                    <a:bodyPr/>
                    <a:lstStyle/>
                    <a:p>
                      <a:pPr algn="ctr"/>
                      <a:r>
                        <a:rPr lang="en-US" b="0" dirty="0">
                          <a:solidFill>
                            <a:schemeClr val="bg1"/>
                          </a:solidFill>
                          <a:latin typeface="Times New Roman" pitchFamily="18" charset="0"/>
                          <a:cs typeface="Times New Roman" pitchFamily="18" charset="0"/>
                        </a:rPr>
                        <a:t>Adopted Methodology </a:t>
                      </a:r>
                    </a:p>
                  </a:txBody>
                  <a:tcPr/>
                </a:tc>
                <a:tc>
                  <a:txBody>
                    <a:bodyPr/>
                    <a:lstStyle/>
                    <a:p>
                      <a:pPr algn="ctr"/>
                      <a:r>
                        <a:rPr lang="en-US" b="0" dirty="0">
                          <a:solidFill>
                            <a:schemeClr val="bg1"/>
                          </a:solidFill>
                          <a:latin typeface="Times New Roman" pitchFamily="18" charset="0"/>
                          <a:cs typeface="Times New Roman" pitchFamily="18" charset="0"/>
                        </a:rPr>
                        <a:t>Limitations</a:t>
                      </a:r>
                    </a:p>
                  </a:txBody>
                  <a:tcPr/>
                </a:tc>
                <a:extLst>
                  <a:ext uri="{0D108BD9-81ED-4DB2-BD59-A6C34878D82A}">
                    <a16:rowId xmlns:a16="http://schemas.microsoft.com/office/drawing/2014/main" val="10000"/>
                  </a:ext>
                </a:extLst>
              </a:tr>
              <a:tr h="774176">
                <a:tc>
                  <a:txBody>
                    <a:bodyPr/>
                    <a:lstStyle/>
                    <a:p>
                      <a:pPr algn="ctr"/>
                      <a:r>
                        <a:rPr lang="en-US" sz="1200" b="0" dirty="0">
                          <a:latin typeface="Times New Roman" pitchFamily="18" charset="0"/>
                          <a:cs typeface="Times New Roman" pitchFamily="18" charset="0"/>
                        </a:rPr>
                        <a:t>6</a:t>
                      </a:r>
                    </a:p>
                  </a:txBody>
                  <a:tcPr>
                    <a:solidFill>
                      <a:srgbClr val="00B0F0"/>
                    </a:solidFill>
                  </a:tcPr>
                </a:tc>
                <a:tc>
                  <a:txBody>
                    <a:bodyPr/>
                    <a:lstStyle/>
                    <a:p>
                      <a:r>
                        <a:rPr lang="en-US" sz="1200" b="0" dirty="0">
                          <a:effectLst/>
                          <a:latin typeface="Times New Roman" panose="02020603050405020304" pitchFamily="18" charset="0"/>
                          <a:ea typeface="Times New Roman" panose="02020603050405020304" pitchFamily="18" charset="0"/>
                        </a:rPr>
                        <a:t>Using human pose information for handgun detection</a:t>
                      </a:r>
                      <a:endParaRPr lang="en-US" sz="1200" b="0" dirty="0">
                        <a:latin typeface="Times New Roman" pitchFamily="18" charset="0"/>
                        <a:cs typeface="Times New Roman" pitchFamily="18" charset="0"/>
                      </a:endParaRPr>
                    </a:p>
                  </a:txBody>
                  <a:tcPr>
                    <a:solidFill>
                      <a:srgbClr val="00B0F0"/>
                    </a:solidFill>
                  </a:tcPr>
                </a:tc>
                <a:tc>
                  <a:txBody>
                    <a:bodyPr/>
                    <a:lstStyle/>
                    <a:p>
                      <a:r>
                        <a:rPr lang="en-IN" sz="1200" b="0" i="0" dirty="0">
                          <a:solidFill>
                            <a:srgbClr val="333333"/>
                          </a:solidFill>
                          <a:effectLst/>
                          <a:latin typeface="Times New Roman" panose="02020603050405020304" pitchFamily="18" charset="0"/>
                          <a:cs typeface="Times New Roman" panose="02020603050405020304" pitchFamily="18" charset="0"/>
                        </a:rPr>
                        <a:t>A. Velasco-Mata, N. Vallez, G. Bueno, J. A. Álvarez-García</a:t>
                      </a:r>
                      <a:endParaRPr lang="en-US" sz="1200" b="0" dirty="0">
                        <a:latin typeface="Times New Roman" pitchFamily="18" charset="0"/>
                        <a:cs typeface="Times New Roman" pitchFamily="18" charset="0"/>
                      </a:endParaRPr>
                    </a:p>
                  </a:txBody>
                  <a:tcPr>
                    <a:solidFill>
                      <a:srgbClr val="00B0F0"/>
                    </a:solidFill>
                  </a:tcPr>
                </a:tc>
                <a:tc>
                  <a:txBody>
                    <a:bodyPr/>
                    <a:lstStyle/>
                    <a:p>
                      <a:r>
                        <a:rPr lang="en-US" sz="1200" b="0" dirty="0">
                          <a:latin typeface="Times New Roman" pitchFamily="18" charset="0"/>
                          <a:cs typeface="Times New Roman" pitchFamily="18" charset="0"/>
                        </a:rPr>
                        <a:t>2021 (IEEE)</a:t>
                      </a:r>
                    </a:p>
                  </a:txBody>
                  <a:tcPr>
                    <a:solidFill>
                      <a:srgbClr val="00B0F0"/>
                    </a:solidFill>
                  </a:tcPr>
                </a:tc>
                <a:tc>
                  <a:txBody>
                    <a:bodyPr/>
                    <a:lstStyle/>
                    <a:p>
                      <a:r>
                        <a:rPr lang="en-IN" sz="1200" dirty="0">
                          <a:latin typeface="Times New Roman" panose="02020603050405020304" pitchFamily="18" charset="0"/>
                          <a:cs typeface="Times New Roman" panose="02020603050405020304" pitchFamily="18" charset="0"/>
                        </a:rPr>
                        <a:t>HRC+P (Hand Region Classifier + Pose data), using YOLOv3</a:t>
                      </a:r>
                      <a:endParaRPr lang="en-US" sz="1200" b="0" dirty="0">
                        <a:latin typeface="Times New Roman" pitchFamily="18" charset="0"/>
                        <a:cs typeface="Times New Roman" pitchFamily="18" charset="0"/>
                      </a:endParaRPr>
                    </a:p>
                  </a:txBody>
                  <a:tcPr>
                    <a:solidFill>
                      <a:srgbClr val="00B0F0"/>
                    </a:solidFill>
                  </a:tcPr>
                </a:tc>
                <a:tc>
                  <a:txBody>
                    <a:bodyPr/>
                    <a:lstStyle/>
                    <a:p>
                      <a:r>
                        <a:rPr lang="en-IN" sz="1200" dirty="0">
                          <a:latin typeface="Times New Roman" panose="02020603050405020304" pitchFamily="18" charset="0"/>
                          <a:cs typeface="Times New Roman" panose="02020603050405020304" pitchFamily="18" charset="0"/>
                        </a:rPr>
                        <a:t>common hand-held objects such as cell phones, keys or wallets may be source of false positives</a:t>
                      </a:r>
                      <a:endParaRPr lang="en-US" sz="1200" b="0" dirty="0">
                        <a:latin typeface="Times New Roman" pitchFamily="18" charset="0"/>
                        <a:cs typeface="Times New Roman" pitchFamily="18" charset="0"/>
                      </a:endParaRPr>
                    </a:p>
                  </a:txBody>
                  <a:tcPr>
                    <a:solidFill>
                      <a:srgbClr val="00B0F0"/>
                    </a:solidFill>
                  </a:tcPr>
                </a:tc>
                <a:extLst>
                  <a:ext uri="{0D108BD9-81ED-4DB2-BD59-A6C34878D82A}">
                    <a16:rowId xmlns:a16="http://schemas.microsoft.com/office/drawing/2014/main" val="10001"/>
                  </a:ext>
                </a:extLst>
              </a:tr>
              <a:tr h="774176">
                <a:tc>
                  <a:txBody>
                    <a:bodyPr/>
                    <a:lstStyle/>
                    <a:p>
                      <a:pPr algn="ctr"/>
                      <a:r>
                        <a:rPr lang="en-US" sz="1200" b="0" dirty="0">
                          <a:latin typeface="Times New Roman" pitchFamily="18" charset="0"/>
                          <a:cs typeface="Times New Roman" pitchFamily="18" charset="0"/>
                        </a:rPr>
                        <a:t>7</a:t>
                      </a:r>
                    </a:p>
                  </a:txBody>
                  <a:tcPr>
                    <a:solidFill>
                      <a:srgbClr val="00B0F0"/>
                    </a:solidFill>
                  </a:tcPr>
                </a:tc>
                <a:tc>
                  <a:txBody>
                    <a:bodyPr/>
                    <a:lstStyle/>
                    <a:p>
                      <a:r>
                        <a:rPr lang="en-US" sz="1200" b="0" dirty="0">
                          <a:effectLst/>
                          <a:latin typeface="Times New Roman" panose="02020603050405020304" pitchFamily="18" charset="0"/>
                          <a:ea typeface="Times New Roman" panose="02020603050405020304" pitchFamily="18" charset="0"/>
                        </a:rPr>
                        <a:t>Automatic handgun detection with deep learning in video surveillance images</a:t>
                      </a:r>
                      <a:endParaRPr lang="en-US" sz="1200" b="0" dirty="0">
                        <a:latin typeface="Times New Roman" pitchFamily="18" charset="0"/>
                        <a:cs typeface="Times New Roman" pitchFamily="18" charset="0"/>
                      </a:endParaRPr>
                    </a:p>
                  </a:txBody>
                  <a:tcPr>
                    <a:solidFill>
                      <a:srgbClr val="00B0F0"/>
                    </a:solidFill>
                  </a:tcPr>
                </a:tc>
                <a:tc>
                  <a:txBody>
                    <a:bodyPr/>
                    <a:lstStyle/>
                    <a:p>
                      <a:r>
                        <a:rPr lang="en-US" sz="1200" dirty="0">
                          <a:effectLst/>
                          <a:latin typeface="Times New Roman" panose="02020603050405020304" pitchFamily="18" charset="0"/>
                          <a:ea typeface="Times New Roman" panose="02020603050405020304" pitchFamily="18" charset="0"/>
                        </a:rPr>
                        <a:t>J. Salido, V. Lomas, J.  Ruiz Santaquiteria</a:t>
                      </a:r>
                      <a:endParaRPr lang="en-US" sz="1200" b="0" dirty="0">
                        <a:latin typeface="Times New Roman" pitchFamily="18" charset="0"/>
                        <a:cs typeface="Times New Roman" pitchFamily="18" charset="0"/>
                      </a:endParaRPr>
                    </a:p>
                  </a:txBody>
                  <a:tcPr>
                    <a:solidFill>
                      <a:srgbClr val="00B0F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dk1"/>
                          </a:solidFill>
                          <a:effectLst/>
                          <a:latin typeface="Times New Roman" panose="02020603050405020304" pitchFamily="18" charset="0"/>
                          <a:ea typeface="+mn-ea"/>
                          <a:cs typeface="Times New Roman" panose="02020603050405020304" pitchFamily="18" charset="0"/>
                        </a:rPr>
                        <a:t>2021 (MDPI)</a:t>
                      </a:r>
                      <a:endParaRPr lang="en-IN" sz="1200" dirty="0">
                        <a:effectLst/>
                        <a:latin typeface="Times New Roman" panose="02020603050405020304" pitchFamily="18" charset="0"/>
                        <a:cs typeface="Times New Roman" panose="02020603050405020304" pitchFamily="18" charset="0"/>
                      </a:endParaRPr>
                    </a:p>
                    <a:p>
                      <a:endParaRPr lang="en-US" sz="1200" b="0" dirty="0">
                        <a:latin typeface="Times New Roman" pitchFamily="18" charset="0"/>
                        <a:cs typeface="Times New Roman" pitchFamily="18" charset="0"/>
                      </a:endParaRPr>
                    </a:p>
                  </a:txBody>
                  <a:tcPr>
                    <a:solidFill>
                      <a:srgbClr val="00B0F0"/>
                    </a:solidFill>
                  </a:tcPr>
                </a:tc>
                <a:tc>
                  <a:txBody>
                    <a:bodyPr/>
                    <a:lstStyle/>
                    <a:p>
                      <a:pPr marL="0" indent="0" algn="just">
                        <a:buFont typeface="Arial" panose="020B0604020202020204" pitchFamily="34" charset="0"/>
                        <a:buNone/>
                      </a:pPr>
                      <a:r>
                        <a:rPr lang="en-IN" sz="1200" dirty="0">
                          <a:latin typeface="Times New Roman" panose="02020603050405020304" pitchFamily="18" charset="0"/>
                          <a:cs typeface="Times New Roman" panose="02020603050405020304" pitchFamily="18" charset="0"/>
                        </a:rPr>
                        <a:t>YOLOv3, Faster R-CNN </a:t>
                      </a:r>
                    </a:p>
                  </a:txBody>
                  <a:tcPr>
                    <a:solidFill>
                      <a:srgbClr val="00B0F0"/>
                    </a:solidFill>
                  </a:tcPr>
                </a:tc>
                <a:tc>
                  <a:txBody>
                    <a:bodyPr/>
                    <a:lstStyle/>
                    <a:p>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addition of pose information to the dataset slightly worsened the handgun detection </a:t>
                      </a:r>
                      <a:endParaRPr lang="en-US" sz="1200" b="0" dirty="0">
                        <a:latin typeface="Times New Roman" pitchFamily="18" charset="0"/>
                        <a:cs typeface="Times New Roman" pitchFamily="18" charset="0"/>
                      </a:endParaRPr>
                    </a:p>
                  </a:txBody>
                  <a:tcPr>
                    <a:solidFill>
                      <a:srgbClr val="00B0F0"/>
                    </a:solidFill>
                  </a:tcPr>
                </a:tc>
                <a:extLst>
                  <a:ext uri="{0D108BD9-81ED-4DB2-BD59-A6C34878D82A}">
                    <a16:rowId xmlns:a16="http://schemas.microsoft.com/office/drawing/2014/main" val="10002"/>
                  </a:ext>
                </a:extLst>
              </a:tr>
              <a:tr h="774176">
                <a:tc>
                  <a:txBody>
                    <a:bodyPr/>
                    <a:lstStyle/>
                    <a:p>
                      <a:pPr algn="ctr"/>
                      <a:r>
                        <a:rPr lang="en-US" sz="1200" b="0" dirty="0">
                          <a:latin typeface="Times New Roman" pitchFamily="18" charset="0"/>
                          <a:cs typeface="Times New Roman" pitchFamily="18" charset="0"/>
                        </a:rPr>
                        <a:t>8</a:t>
                      </a:r>
                    </a:p>
                  </a:txBody>
                  <a:tcPr>
                    <a:solidFill>
                      <a:srgbClr val="00B0F0"/>
                    </a:solidFill>
                  </a:tcPr>
                </a:tc>
                <a:tc>
                  <a:txBody>
                    <a:bodyPr/>
                    <a:lstStyle/>
                    <a:p>
                      <a:r>
                        <a:rPr lang="en-US" sz="1200" b="0" dirty="0">
                          <a:effectLst/>
                          <a:latin typeface="Times New Roman" panose="02020603050405020304" pitchFamily="18" charset="0"/>
                          <a:ea typeface="Times New Roman" panose="02020603050405020304" pitchFamily="18" charset="0"/>
                        </a:rPr>
                        <a:t>Adaptive Technique for Brightness Enhancement of Automated Knife Detection in Surveillance Video </a:t>
                      </a:r>
                      <a:endParaRPr lang="en-US" sz="1200" b="0" dirty="0">
                        <a:latin typeface="Times New Roman" pitchFamily="18" charset="0"/>
                        <a:cs typeface="Times New Roman" pitchFamily="18" charset="0"/>
                      </a:endParaRPr>
                    </a:p>
                  </a:txBody>
                  <a:tcPr>
                    <a:solidFill>
                      <a:srgbClr val="00B0F0"/>
                    </a:solidFill>
                  </a:tcPr>
                </a:tc>
                <a:tc>
                  <a:txBody>
                    <a:bodyPr/>
                    <a:lstStyle/>
                    <a:p>
                      <a:r>
                        <a:rPr lang="en-US" sz="1200" dirty="0">
                          <a:effectLst/>
                          <a:latin typeface="Times New Roman" panose="02020603050405020304" pitchFamily="18" charset="0"/>
                          <a:ea typeface="Times New Roman" panose="02020603050405020304" pitchFamily="18" charset="0"/>
                        </a:rPr>
                        <a:t>Galab, M.K., Taha, A. &amp; Zayed</a:t>
                      </a:r>
                      <a:endParaRPr lang="en-US" sz="1200" b="0" dirty="0">
                        <a:latin typeface="Times New Roman" pitchFamily="18" charset="0"/>
                        <a:cs typeface="Times New Roman" pitchFamily="18" charset="0"/>
                      </a:endParaRPr>
                    </a:p>
                  </a:txBody>
                  <a:tcPr>
                    <a:solidFill>
                      <a:srgbClr val="00B0F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dk1"/>
                          </a:solidFill>
                          <a:effectLst/>
                          <a:latin typeface="Times New Roman" panose="02020603050405020304" pitchFamily="18" charset="0"/>
                          <a:ea typeface="+mn-ea"/>
                          <a:cs typeface="Times New Roman" panose="02020603050405020304" pitchFamily="18" charset="0"/>
                        </a:rPr>
                        <a:t>2021 (Arab J Science)</a:t>
                      </a:r>
                      <a:endParaRPr lang="en-IN" sz="1200" dirty="0">
                        <a:effectLst/>
                        <a:latin typeface="Times New Roman" panose="02020603050405020304" pitchFamily="18" charset="0"/>
                        <a:cs typeface="Times New Roman" panose="02020603050405020304" pitchFamily="18" charset="0"/>
                      </a:endParaRPr>
                    </a:p>
                    <a:p>
                      <a:endParaRPr lang="en-US" sz="1200" b="0" dirty="0">
                        <a:latin typeface="Times New Roman" pitchFamily="18" charset="0"/>
                        <a:cs typeface="Times New Roman" pitchFamily="18" charset="0"/>
                      </a:endParaRPr>
                    </a:p>
                  </a:txBody>
                  <a:tcPr>
                    <a:solidFill>
                      <a:srgbClr val="00B0F0"/>
                    </a:solidFill>
                  </a:tcPr>
                </a:tc>
                <a:tc>
                  <a:txBody>
                    <a:bodyPr/>
                    <a:lstStyle/>
                    <a:p>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pre-trained CNN models, including </a:t>
                      </a:r>
                      <a:r>
                        <a:rPr lang="en-IN" sz="1200" b="0" i="0" kern="1200" dirty="0" err="1">
                          <a:solidFill>
                            <a:schemeClr val="dk1"/>
                          </a:solidFill>
                          <a:effectLst/>
                          <a:latin typeface="Times New Roman" panose="02020603050405020304" pitchFamily="18" charset="0"/>
                          <a:ea typeface="+mn-ea"/>
                          <a:cs typeface="Times New Roman" panose="02020603050405020304" pitchFamily="18" charset="0"/>
                        </a:rPr>
                        <a:t>AlexNet</a:t>
                      </a:r>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200" b="0" i="0" kern="1200" dirty="0" err="1">
                          <a:solidFill>
                            <a:schemeClr val="dk1"/>
                          </a:solidFill>
                          <a:effectLst/>
                          <a:latin typeface="Times New Roman" panose="02020603050405020304" pitchFamily="18" charset="0"/>
                          <a:ea typeface="+mn-ea"/>
                          <a:cs typeface="Times New Roman" panose="02020603050405020304" pitchFamily="18" charset="0"/>
                        </a:rPr>
                        <a:t>GoogLeNet</a:t>
                      </a:r>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200" b="0" i="0" kern="1200" dirty="0" err="1">
                          <a:solidFill>
                            <a:schemeClr val="dk1"/>
                          </a:solidFill>
                          <a:effectLst/>
                          <a:latin typeface="Times New Roman" panose="02020603050405020304" pitchFamily="18" charset="0"/>
                          <a:ea typeface="+mn-ea"/>
                          <a:cs typeface="Times New Roman" panose="02020603050405020304" pitchFamily="18" charset="0"/>
                        </a:rPr>
                        <a:t>VGGNet</a:t>
                      </a:r>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 and </a:t>
                      </a:r>
                      <a:r>
                        <a:rPr lang="en-IN" sz="1200" b="0" i="0" kern="1200" dirty="0" err="1">
                          <a:solidFill>
                            <a:schemeClr val="dk1"/>
                          </a:solidFill>
                          <a:effectLst/>
                          <a:latin typeface="Times New Roman" panose="02020603050405020304" pitchFamily="18" charset="0"/>
                          <a:ea typeface="+mn-ea"/>
                          <a:cs typeface="Times New Roman" panose="02020603050405020304" pitchFamily="18" charset="0"/>
                        </a:rPr>
                        <a:t>ResNet</a:t>
                      </a:r>
                      <a:endParaRPr lang="en-US" sz="1200" b="0" dirty="0">
                        <a:latin typeface="Times New Roman" pitchFamily="18" charset="0"/>
                        <a:cs typeface="Times New Roman" pitchFamily="18" charset="0"/>
                      </a:endParaRPr>
                    </a:p>
                  </a:txBody>
                  <a:tcPr>
                    <a:solidFill>
                      <a:srgbClr val="00B0F0"/>
                    </a:solidFill>
                  </a:tcPr>
                </a:tc>
                <a:tc>
                  <a:txBody>
                    <a:bodyPr/>
                    <a:lstStyle/>
                    <a:p>
                      <a:r>
                        <a:rPr lang="en-US" sz="1200" b="0" dirty="0">
                          <a:latin typeface="Times New Roman" pitchFamily="18" charset="0"/>
                          <a:cs typeface="Times New Roman" pitchFamily="18" charset="0"/>
                        </a:rPr>
                        <a:t>Limited applicability of model.</a:t>
                      </a:r>
                    </a:p>
                  </a:txBody>
                  <a:tcPr>
                    <a:solidFill>
                      <a:srgbClr val="00B0F0"/>
                    </a:solidFill>
                  </a:tcPr>
                </a:tc>
                <a:extLst>
                  <a:ext uri="{0D108BD9-81ED-4DB2-BD59-A6C34878D82A}">
                    <a16:rowId xmlns:a16="http://schemas.microsoft.com/office/drawing/2014/main" val="10003"/>
                  </a:ext>
                </a:extLst>
              </a:tr>
              <a:tr h="774176">
                <a:tc>
                  <a:txBody>
                    <a:bodyPr/>
                    <a:lstStyle/>
                    <a:p>
                      <a:pPr algn="ctr"/>
                      <a:r>
                        <a:rPr lang="en-US" sz="1200" b="0" dirty="0">
                          <a:latin typeface="Times New Roman" pitchFamily="18" charset="0"/>
                          <a:cs typeface="Times New Roman" pitchFamily="18" charset="0"/>
                        </a:rPr>
                        <a:t>9</a:t>
                      </a:r>
                    </a:p>
                  </a:txBody>
                  <a:tcPr>
                    <a:solidFill>
                      <a:srgbClr val="00B0F0"/>
                    </a:solidFill>
                  </a:tcPr>
                </a:tc>
                <a:tc>
                  <a:txBody>
                    <a:bodyPr/>
                    <a:lstStyle/>
                    <a:p>
                      <a:r>
                        <a:rPr lang="en-US" sz="1200" b="0" dirty="0">
                          <a:effectLst/>
                          <a:latin typeface="Times New Roman" panose="02020603050405020304" pitchFamily="18" charset="0"/>
                          <a:ea typeface="Times New Roman" panose="02020603050405020304" pitchFamily="18" charset="0"/>
                        </a:rPr>
                        <a:t>A multi-stream CNN for deep violence detection in video sequences.</a:t>
                      </a:r>
                      <a:endParaRPr lang="en-US" sz="1200" b="0" dirty="0">
                        <a:latin typeface="Times New Roman" pitchFamily="18" charset="0"/>
                        <a:cs typeface="Times New Roman" pitchFamily="18" charset="0"/>
                      </a:endParaRPr>
                    </a:p>
                  </a:txBody>
                  <a:tcPr>
                    <a:solidFill>
                      <a:srgbClr val="00B0F0"/>
                    </a:solidFill>
                  </a:tcPr>
                </a:tc>
                <a:tc>
                  <a:txBody>
                    <a:bodyPr/>
                    <a:lstStyle/>
                    <a:p>
                      <a:r>
                        <a:rPr lang="en-US" sz="1200" dirty="0">
                          <a:latin typeface="Times New Roman" panose="02020603050405020304" pitchFamily="18" charset="0"/>
                          <a:ea typeface="Times New Roman" panose="02020603050405020304" pitchFamily="18" charset="0"/>
                          <a:cs typeface="Times New Roman" panose="02020603050405020304" pitchFamily="18" charset="0"/>
                        </a:rPr>
                        <a:t>Authors-</a:t>
                      </a: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Mohtavipour, S.M., Saeidi</a:t>
                      </a:r>
                      <a:endParaRPr lang="en-US" sz="1200" b="0" dirty="0">
                        <a:latin typeface="Times New Roman" pitchFamily="18" charset="0"/>
                        <a:cs typeface="Times New Roman" pitchFamily="18" charset="0"/>
                      </a:endParaRPr>
                    </a:p>
                  </a:txBody>
                  <a:tcPr>
                    <a:solidFill>
                      <a:srgbClr val="00B0F0"/>
                    </a:solidFill>
                  </a:tcPr>
                </a:tc>
                <a:tc>
                  <a:txBody>
                    <a:bodyPr/>
                    <a:lstStyle/>
                    <a:p>
                      <a:r>
                        <a:rPr lang="en-US" sz="1200" b="0" dirty="0">
                          <a:latin typeface="Times New Roman" pitchFamily="18" charset="0"/>
                          <a:cs typeface="Times New Roman" pitchFamily="18" charset="0"/>
                        </a:rPr>
                        <a:t>2022 (Springer)</a:t>
                      </a:r>
                    </a:p>
                  </a:txBody>
                  <a:tcPr>
                    <a:solidFill>
                      <a:srgbClr val="00B0F0"/>
                    </a:solidFill>
                  </a:tcPr>
                </a:tc>
                <a:tc>
                  <a:txBody>
                    <a:bodyPr/>
                    <a:lstStyle/>
                    <a:p>
                      <a:r>
                        <a:rPr lang="en-IN" sz="1200" dirty="0">
                          <a:latin typeface="Times New Roman" panose="02020603050405020304" pitchFamily="18" charset="0"/>
                          <a:cs typeface="Times New Roman" panose="02020603050405020304" pitchFamily="18" charset="0"/>
                        </a:rPr>
                        <a:t>DMOF and DMEI trained on CNN</a:t>
                      </a:r>
                      <a:endParaRPr lang="en-US" sz="1200" b="0" dirty="0">
                        <a:latin typeface="Times New Roman" pitchFamily="18" charset="0"/>
                        <a:cs typeface="Times New Roman" pitchFamily="18" charset="0"/>
                      </a:endParaRPr>
                    </a:p>
                  </a:txBody>
                  <a:tcPr>
                    <a:solidFill>
                      <a:srgbClr val="00B0F0"/>
                    </a:solidFill>
                  </a:tcPr>
                </a:tc>
                <a:tc>
                  <a:txBody>
                    <a:bodyPr/>
                    <a:lstStyle/>
                    <a:p>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reduced performance of the proposed architecture when tested on combinational datasets</a:t>
                      </a:r>
                      <a:endParaRPr lang="en-US" sz="1200" b="0" dirty="0">
                        <a:latin typeface="Times New Roman" pitchFamily="18" charset="0"/>
                        <a:cs typeface="Times New Roman" pitchFamily="18" charset="0"/>
                      </a:endParaRPr>
                    </a:p>
                  </a:txBody>
                  <a:tcPr>
                    <a:solidFill>
                      <a:srgbClr val="00B0F0"/>
                    </a:solidFill>
                  </a:tcPr>
                </a:tc>
                <a:extLst>
                  <a:ext uri="{0D108BD9-81ED-4DB2-BD59-A6C34878D82A}">
                    <a16:rowId xmlns:a16="http://schemas.microsoft.com/office/drawing/2014/main" val="10004"/>
                  </a:ext>
                </a:extLst>
              </a:tr>
              <a:tr h="774176">
                <a:tc>
                  <a:txBody>
                    <a:bodyPr/>
                    <a:lstStyle/>
                    <a:p>
                      <a:pPr algn="ctr"/>
                      <a:r>
                        <a:rPr lang="en-US" sz="1200" b="0" dirty="0">
                          <a:latin typeface="Times New Roman" pitchFamily="18" charset="0"/>
                          <a:cs typeface="Times New Roman" pitchFamily="18" charset="0"/>
                        </a:rPr>
                        <a:t>10</a:t>
                      </a:r>
                    </a:p>
                  </a:txBody>
                  <a:tcPr>
                    <a:solidFill>
                      <a:srgbClr val="00B0F0"/>
                    </a:solidFill>
                  </a:tcPr>
                </a:tc>
                <a:tc>
                  <a:txBody>
                    <a:bodyPr/>
                    <a:lstStyle/>
                    <a:p>
                      <a:r>
                        <a:rPr lang="en-US" sz="1200" b="0" dirty="0">
                          <a:effectLst/>
                          <a:latin typeface="Times New Roman" panose="02020603050405020304" pitchFamily="18" charset="0"/>
                          <a:ea typeface="Times New Roman" panose="02020603050405020304" pitchFamily="18" charset="0"/>
                        </a:rPr>
                        <a:t>A neural network aided attuned scheme for gun detection in video surveillance images</a:t>
                      </a:r>
                      <a:endParaRPr lang="en-US" sz="1200" b="0" dirty="0">
                        <a:latin typeface="Times New Roman" pitchFamily="18" charset="0"/>
                        <a:cs typeface="Times New Roman" pitchFamily="18" charset="0"/>
                      </a:endParaRPr>
                    </a:p>
                  </a:txBody>
                  <a:tcPr>
                    <a:solidFill>
                      <a:srgbClr val="00B0F0"/>
                    </a:solidFill>
                  </a:tcPr>
                </a:tc>
                <a:tc>
                  <a:txBody>
                    <a:bodyPr/>
                    <a:lstStyle/>
                    <a:p>
                      <a:r>
                        <a:rPr lang="en-US" sz="1200" b="0" dirty="0">
                          <a:effectLst/>
                          <a:latin typeface="Times New Roman" panose="02020603050405020304" pitchFamily="18" charset="0"/>
                          <a:ea typeface="Times New Roman" panose="02020603050405020304" pitchFamily="18" charset="0"/>
                        </a:rPr>
                        <a:t>Manikandan, V. P., and U. </a:t>
                      </a:r>
                      <a:r>
                        <a:rPr lang="en-US" sz="1200" b="0" dirty="0" err="1">
                          <a:effectLst/>
                          <a:latin typeface="Times New Roman" panose="02020603050405020304" pitchFamily="18" charset="0"/>
                          <a:ea typeface="Times New Roman" panose="02020603050405020304" pitchFamily="18" charset="0"/>
                        </a:rPr>
                        <a:t>Rahamathunisa</a:t>
                      </a:r>
                      <a:endParaRPr lang="en-US" sz="1200" b="0" dirty="0">
                        <a:latin typeface="Times New Roman" pitchFamily="18" charset="0"/>
                        <a:cs typeface="Times New Roman" pitchFamily="18" charset="0"/>
                      </a:endParaRPr>
                    </a:p>
                  </a:txBody>
                  <a:tcPr>
                    <a:solidFill>
                      <a:srgbClr val="00B0F0"/>
                    </a:solidFill>
                  </a:tcPr>
                </a:tc>
                <a:tc>
                  <a:txBody>
                    <a:bodyPr/>
                    <a:lstStyle/>
                    <a:p>
                      <a:r>
                        <a:rPr lang="en-US" sz="1200" b="0" dirty="0">
                          <a:latin typeface="Times New Roman" pitchFamily="18" charset="0"/>
                          <a:cs typeface="Times New Roman" pitchFamily="18" charset="0"/>
                        </a:rPr>
                        <a:t>2022 (Springer)</a:t>
                      </a:r>
                    </a:p>
                  </a:txBody>
                  <a:tcPr>
                    <a:solidFill>
                      <a:srgbClr val="00B0F0"/>
                    </a:solidFill>
                  </a:tcPr>
                </a:tc>
                <a:tc>
                  <a:txBody>
                    <a:bodyPr/>
                    <a:lstStyle/>
                    <a:p>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Convolutional Neural Networks (CNNs), Differential analysis</a:t>
                      </a:r>
                      <a:endParaRPr lang="en-US" sz="1200" b="0" dirty="0">
                        <a:latin typeface="Times New Roman" pitchFamily="18" charset="0"/>
                        <a:cs typeface="Times New Roman" pitchFamily="18" charset="0"/>
                      </a:endParaRPr>
                    </a:p>
                  </a:txBody>
                  <a:tcPr>
                    <a:solidFill>
                      <a:srgbClr val="00B0F0"/>
                    </a:solidFill>
                  </a:tcPr>
                </a:tc>
                <a:tc>
                  <a:txBody>
                    <a:bodyPr/>
                    <a:lstStyle/>
                    <a:p>
                      <a:r>
                        <a:rPr lang="en-IN" sz="1200" b="0" i="0" kern="1200" dirty="0">
                          <a:solidFill>
                            <a:schemeClr val="dk1"/>
                          </a:solidFill>
                          <a:effectLst/>
                          <a:latin typeface="Times New Roman" panose="02020603050405020304" pitchFamily="18" charset="0"/>
                          <a:ea typeface="Tahoma" panose="020B0604030504040204" pitchFamily="34" charset="0"/>
                          <a:cs typeface="Times New Roman" panose="02020603050405020304" pitchFamily="18" charset="0"/>
                        </a:rPr>
                        <a:t>Computational time, Limitations in dimensional representation</a:t>
                      </a:r>
                      <a:endParaRPr lang="en-US" sz="1200" b="0" dirty="0">
                        <a:latin typeface="Times New Roman" panose="02020603050405020304" pitchFamily="18" charset="0"/>
                        <a:ea typeface="Tahoma" panose="020B0604030504040204" pitchFamily="34" charset="0"/>
                        <a:cs typeface="Times New Roman" panose="02020603050405020304" pitchFamily="18" charset="0"/>
                      </a:endParaRPr>
                    </a:p>
                  </a:txBody>
                  <a:tcPr>
                    <a:solidFill>
                      <a:srgbClr val="00B0F0"/>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278558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38332"/>
            <a:ext cx="7772400" cy="990698"/>
          </a:xfrm>
        </p:spPr>
        <p:txBody>
          <a:bodyPr/>
          <a:lstStyle/>
          <a:p>
            <a:r>
              <a:rPr lang="en-US" sz="3800" b="1" dirty="0">
                <a:latin typeface="Times New Roman" panose="02020603050405020304" pitchFamily="18" charset="0"/>
                <a:cs typeface="Times New Roman" panose="02020603050405020304" pitchFamily="18" charset="0"/>
              </a:rPr>
              <a:t>Problem Statement:</a:t>
            </a:r>
          </a:p>
        </p:txBody>
      </p:sp>
      <p:sp>
        <p:nvSpPr>
          <p:cNvPr id="3" name="Subtitle 2"/>
          <p:cNvSpPr>
            <a:spLocks noGrp="1"/>
          </p:cNvSpPr>
          <p:nvPr>
            <p:ph type="subTitle" idx="1"/>
          </p:nvPr>
        </p:nvSpPr>
        <p:spPr>
          <a:xfrm>
            <a:off x="0" y="2813178"/>
            <a:ext cx="9143999" cy="2037117"/>
          </a:xfrm>
        </p:spPr>
        <p:txBody>
          <a:bodyPr>
            <a:normAutofit lnSpcReduction="10000"/>
          </a:bodyPr>
          <a:lstStyle/>
          <a:p>
            <a:pPr algn="just"/>
            <a:r>
              <a:rPr lang="en-US" sz="2000" b="0" i="0" u="none" strike="noStrike" baseline="0" dirty="0">
                <a:solidFill>
                  <a:srgbClr val="131413"/>
                </a:solidFill>
              </a:rPr>
              <a:t>To </a:t>
            </a:r>
            <a:r>
              <a:rPr lang="en-IN" sz="2000" u="none" strike="noStrike" baseline="0" dirty="0">
                <a:solidFill>
                  <a:srgbClr val="131413"/>
                </a:solidFill>
              </a:rPr>
              <a:t>solve th</a:t>
            </a:r>
            <a:r>
              <a:rPr lang="en-IN" sz="2000" dirty="0">
                <a:solidFill>
                  <a:srgbClr val="131413"/>
                </a:solidFill>
              </a:rPr>
              <a:t>e</a:t>
            </a:r>
            <a:r>
              <a:rPr lang="en-IN" sz="2000" b="0" i="0" dirty="0">
                <a:effectLst/>
              </a:rPr>
              <a:t> accurate detection of hazardous objects like guns in CCTV images while reducing errors, complexity, and computation constraints. The proposed model uses a convolutional neural network with constraint mitigation to achieve this goal</a:t>
            </a:r>
          </a:p>
          <a:p>
            <a:pPr algn="just"/>
            <a:r>
              <a:rPr lang="en-US" dirty="0">
                <a:solidFill>
                  <a:srgbClr val="131413"/>
                </a:solidFill>
              </a:rPr>
              <a:t>Input:</a:t>
            </a:r>
            <a:r>
              <a:rPr lang="en-US" sz="2000" dirty="0">
                <a:solidFill>
                  <a:srgbClr val="131413"/>
                </a:solidFill>
              </a:rPr>
              <a:t> External dataset consisting of videos and images of harmful objects in CCTV.</a:t>
            </a:r>
          </a:p>
          <a:p>
            <a:pPr algn="just"/>
            <a:r>
              <a:rPr lang="en-US" dirty="0">
                <a:solidFill>
                  <a:srgbClr val="131413"/>
                </a:solidFill>
              </a:rPr>
              <a:t>Output:</a:t>
            </a:r>
            <a:r>
              <a:rPr lang="en-US" sz="2000" dirty="0">
                <a:solidFill>
                  <a:srgbClr val="131413"/>
                </a:solidFill>
              </a:rPr>
              <a:t> </a:t>
            </a:r>
            <a:r>
              <a:rPr lang="en-IN" sz="2000" b="0" i="0" dirty="0">
                <a:effectLst/>
              </a:rPr>
              <a:t>a label indicating the presence or absence of a hazardous object in the given image</a:t>
            </a:r>
            <a:r>
              <a:rPr lang="en-US" sz="2000" dirty="0">
                <a:solidFill>
                  <a:srgbClr val="131413"/>
                </a:solidFill>
              </a:rPr>
              <a:t>.</a:t>
            </a:r>
            <a:endParaRPr lang="en-US" sz="2000" dirty="0"/>
          </a:p>
        </p:txBody>
      </p:sp>
    </p:spTree>
    <p:extLst>
      <p:ext uri="{BB962C8B-B14F-4D97-AF65-F5344CB8AC3E}">
        <p14:creationId xmlns:p14="http://schemas.microsoft.com/office/powerpoint/2010/main" val="362938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959" y="1119673"/>
            <a:ext cx="7324530" cy="649303"/>
          </a:xfrm>
        </p:spPr>
        <p:txBody>
          <a:bodyPr/>
          <a:lstStyle/>
          <a:p>
            <a:r>
              <a:rPr lang="en-US" sz="3200" b="1" dirty="0">
                <a:latin typeface="Times New Roman" panose="02020603050405020304" pitchFamily="18" charset="0"/>
                <a:cs typeface="Times New Roman" panose="02020603050405020304" pitchFamily="18" charset="0"/>
              </a:rPr>
              <a:t>Proposed System</a:t>
            </a:r>
          </a:p>
        </p:txBody>
      </p:sp>
      <p:sp>
        <p:nvSpPr>
          <p:cNvPr id="3" name="Subtitle 2"/>
          <p:cNvSpPr>
            <a:spLocks noGrp="1"/>
          </p:cNvSpPr>
          <p:nvPr>
            <p:ph type="subTitle" idx="1"/>
          </p:nvPr>
        </p:nvSpPr>
        <p:spPr>
          <a:xfrm>
            <a:off x="0" y="1974249"/>
            <a:ext cx="9144000" cy="3596127"/>
          </a:xfrm>
        </p:spPr>
        <p:txBody>
          <a:bodyPr>
            <a:noAutofit/>
          </a:bodyPr>
          <a:lstStyle/>
          <a:p>
            <a:pPr algn="just"/>
            <a:r>
              <a:rPr lang="en-IN" sz="2200" dirty="0"/>
              <a:t>A</a:t>
            </a:r>
            <a:r>
              <a:rPr lang="en-IN" sz="2200" b="0" i="0" dirty="0">
                <a:effectLst/>
              </a:rPr>
              <a:t>ttuned object detection scheme for hazardous object from CCTV images</a:t>
            </a:r>
            <a:r>
              <a:rPr lang="en-US" b="0" i="0" dirty="0">
                <a:effectLst/>
              </a:rPr>
              <a:t>:</a:t>
            </a:r>
          </a:p>
          <a:p>
            <a:pPr marL="342900" indent="-342900" algn="just">
              <a:buFont typeface="Arial" panose="020B0604020202020204" pitchFamily="34" charset="0"/>
              <a:buChar char="•"/>
            </a:pPr>
            <a:r>
              <a:rPr lang="en-US" sz="2000" b="0" i="0" dirty="0">
                <a:effectLst/>
              </a:rPr>
              <a:t>The</a:t>
            </a:r>
            <a:r>
              <a:rPr lang="en-IN" sz="2000" b="0" i="0" dirty="0">
                <a:solidFill>
                  <a:srgbClr val="D1D5DB"/>
                </a:solidFill>
                <a:effectLst/>
              </a:rPr>
              <a:t> </a:t>
            </a:r>
            <a:r>
              <a:rPr lang="en-IN" sz="2000" b="0" i="0" dirty="0">
                <a:effectLst/>
              </a:rPr>
              <a:t>use of a convolutional neural network (CNN) with constraint mitigation to classify and detect hazardous objects like guns in CCTV images</a:t>
            </a:r>
            <a:r>
              <a:rPr lang="en-US" sz="2000" b="0" i="0" dirty="0">
                <a:effectLst/>
              </a:rPr>
              <a:t>.</a:t>
            </a:r>
          </a:p>
          <a:p>
            <a:pPr marL="342900" indent="-342900" algn="just">
              <a:buFont typeface="Arial" panose="020B0604020202020204" pitchFamily="34" charset="0"/>
              <a:buChar char="•"/>
            </a:pPr>
            <a:r>
              <a:rPr lang="en-IN" sz="2000" b="0" i="0" dirty="0">
                <a:effectLst/>
              </a:rPr>
              <a:t>Detection and classification of regions using dimension representation and Recurrent analysis until the detected region can represent error-free dimensions</a:t>
            </a:r>
            <a:r>
              <a:rPr lang="en-US" sz="2000" b="0" i="0" dirty="0">
                <a:effectLst/>
              </a:rPr>
              <a:t>.</a:t>
            </a:r>
          </a:p>
          <a:p>
            <a:pPr marL="342900" indent="-342900" algn="just">
              <a:buFont typeface="Arial" panose="020B0604020202020204" pitchFamily="34" charset="0"/>
              <a:buChar char="•"/>
            </a:pPr>
            <a:r>
              <a:rPr lang="en-US" sz="2000" dirty="0"/>
              <a:t>T</a:t>
            </a:r>
            <a:r>
              <a:rPr lang="en-IN" sz="2000" b="0" i="0" dirty="0">
                <a:effectLst/>
              </a:rPr>
              <a:t>he proposed model uses an α-</a:t>
            </a:r>
            <a:r>
              <a:rPr lang="el-GR" sz="2000" b="0" i="0" dirty="0">
                <a:effectLst/>
              </a:rPr>
              <a:t>β</a:t>
            </a:r>
            <a:r>
              <a:rPr lang="en-IN" sz="2000" b="0" i="0" dirty="0">
                <a:effectLst/>
              </a:rPr>
              <a:t> representation for multiple instances, which prevents errors in computation </a:t>
            </a:r>
            <a:r>
              <a:rPr lang="en-US" sz="2000" b="0" i="0" dirty="0">
                <a:effectLst/>
              </a:rPr>
              <a:t>.</a:t>
            </a:r>
            <a:endParaRPr lang="en-US" sz="2000" dirty="0"/>
          </a:p>
        </p:txBody>
      </p:sp>
    </p:spTree>
    <p:extLst>
      <p:ext uri="{BB962C8B-B14F-4D97-AF65-F5344CB8AC3E}">
        <p14:creationId xmlns:p14="http://schemas.microsoft.com/office/powerpoint/2010/main" val="3461113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959" y="1119673"/>
            <a:ext cx="7324530" cy="649303"/>
          </a:xfrm>
        </p:spPr>
        <p:txBody>
          <a:bodyPr/>
          <a:lstStyle/>
          <a:p>
            <a:r>
              <a:rPr lang="en-US" sz="3200" b="1" dirty="0">
                <a:latin typeface="Times New Roman" panose="02020603050405020304" pitchFamily="18" charset="0"/>
                <a:cs typeface="Times New Roman" panose="02020603050405020304" pitchFamily="18" charset="0"/>
              </a:rPr>
              <a:t>Proposed System</a:t>
            </a:r>
          </a:p>
        </p:txBody>
      </p:sp>
      <p:sp>
        <p:nvSpPr>
          <p:cNvPr id="3" name="Subtitle 2"/>
          <p:cNvSpPr>
            <a:spLocks noGrp="1"/>
          </p:cNvSpPr>
          <p:nvPr>
            <p:ph type="subTitle" idx="1"/>
          </p:nvPr>
        </p:nvSpPr>
        <p:spPr>
          <a:xfrm>
            <a:off x="0" y="1974249"/>
            <a:ext cx="9144000" cy="3596127"/>
          </a:xfrm>
        </p:spPr>
        <p:txBody>
          <a:bodyPr>
            <a:noAutofit/>
          </a:bodyPr>
          <a:lstStyle/>
          <a:p>
            <a:pPr algn="just"/>
            <a:r>
              <a:rPr lang="en-IN" b="0" i="0" dirty="0">
                <a:effectLst/>
              </a:rPr>
              <a:t>Hidden layer computation analysis</a:t>
            </a:r>
            <a:r>
              <a:rPr lang="en-US" b="0" i="0" dirty="0">
                <a:effectLst/>
              </a:rPr>
              <a:t>:</a:t>
            </a:r>
          </a:p>
          <a:p>
            <a:pPr marL="342900" indent="-342900" algn="just">
              <a:buFont typeface="Arial" panose="020B0604020202020204" pitchFamily="34" charset="0"/>
              <a:buChar char="•"/>
            </a:pPr>
            <a:r>
              <a:rPr lang="en-IN" sz="2000" b="0" i="0" dirty="0">
                <a:effectLst/>
              </a:rPr>
              <a:t>The limitations in each region are analysed using the hidden layer computations of the learning process</a:t>
            </a:r>
            <a:r>
              <a:rPr lang="en-US" sz="2000" b="0" i="0" dirty="0">
                <a:effectLst/>
              </a:rPr>
              <a:t>. </a:t>
            </a:r>
          </a:p>
          <a:p>
            <a:pPr marL="342900" indent="-342900" algn="just">
              <a:buFont typeface="Arial" panose="020B0604020202020204" pitchFamily="34" charset="0"/>
              <a:buChar char="•"/>
            </a:pPr>
            <a:r>
              <a:rPr lang="en-US" sz="2000" dirty="0"/>
              <a:t>It </a:t>
            </a:r>
            <a:r>
              <a:rPr lang="en-IN" sz="2000" b="0" i="0" dirty="0">
                <a:effectLst/>
              </a:rPr>
              <a:t>involves the use of convolutional layers and pooling layers, which are used to extract and compress the features of the input image.</a:t>
            </a:r>
            <a:r>
              <a:rPr lang="en-US" sz="2000" b="0" i="0" dirty="0">
                <a:effectLst/>
              </a:rPr>
              <a:t>.</a:t>
            </a:r>
          </a:p>
          <a:p>
            <a:pPr marL="342900" indent="-342900" algn="just">
              <a:buFont typeface="Arial" panose="020B0604020202020204" pitchFamily="34" charset="0"/>
              <a:buChar char="•"/>
            </a:pPr>
            <a:r>
              <a:rPr lang="en-US" sz="2000" dirty="0"/>
              <a:t>T</a:t>
            </a:r>
            <a:r>
              <a:rPr lang="en-IN" sz="2000" i="0" dirty="0">
                <a:effectLst/>
              </a:rPr>
              <a:t>hey allow the neural network to extract and learn the important features of the input image, which are then used to accurately classify the object</a:t>
            </a:r>
            <a:r>
              <a:rPr lang="en-US" sz="2000" b="0" i="0" dirty="0">
                <a:effectLst/>
              </a:rPr>
              <a:t>.</a:t>
            </a:r>
            <a:endParaRPr lang="en-US" sz="2000" dirty="0"/>
          </a:p>
        </p:txBody>
      </p:sp>
    </p:spTree>
    <p:extLst>
      <p:ext uri="{BB962C8B-B14F-4D97-AF65-F5344CB8AC3E}">
        <p14:creationId xmlns:p14="http://schemas.microsoft.com/office/powerpoint/2010/main" val="2898475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761" y="1110342"/>
            <a:ext cx="4730620" cy="649303"/>
          </a:xfrm>
        </p:spPr>
        <p:txBody>
          <a:bodyPr/>
          <a:lstStyle/>
          <a:p>
            <a:r>
              <a:rPr lang="en-US" sz="3200" b="1" dirty="0">
                <a:latin typeface="Times New Roman" panose="02020603050405020304" pitchFamily="18" charset="0"/>
                <a:cs typeface="Times New Roman" panose="02020603050405020304" pitchFamily="18" charset="0"/>
              </a:rPr>
              <a:t>Architecture</a:t>
            </a:r>
          </a:p>
        </p:txBody>
      </p:sp>
      <p:sp>
        <p:nvSpPr>
          <p:cNvPr id="7" name="TextBox 6">
            <a:extLst>
              <a:ext uri="{FF2B5EF4-FFF2-40B4-BE49-F238E27FC236}">
                <a16:creationId xmlns:a16="http://schemas.microsoft.com/office/drawing/2014/main" id="{7FB7E333-8203-D7DA-4974-02C14DBD9CC2}"/>
              </a:ext>
            </a:extLst>
          </p:cNvPr>
          <p:cNvSpPr txBox="1"/>
          <p:nvPr/>
        </p:nvSpPr>
        <p:spPr>
          <a:xfrm>
            <a:off x="1584580" y="5064048"/>
            <a:ext cx="7296539" cy="369332"/>
          </a:xfrm>
          <a:prstGeom prst="rect">
            <a:avLst/>
          </a:prstGeom>
          <a:noFill/>
        </p:spPr>
        <p:txBody>
          <a:bodyPr wrap="square">
            <a:spAutoFit/>
          </a:bodyPr>
          <a:lstStyle/>
          <a:p>
            <a:pPr algn="just"/>
            <a:r>
              <a:rPr lang="en-IN" dirty="0">
                <a:latin typeface="Times New Roman" panose="02020603050405020304" pitchFamily="18" charset="0"/>
                <a:cs typeface="Times New Roman" panose="02020603050405020304" pitchFamily="18" charset="0"/>
              </a:rPr>
              <a:t>Fig. 1: CNN Attuned Object Detection Scheme (AODS) process</a:t>
            </a:r>
          </a:p>
        </p:txBody>
      </p:sp>
      <p:pic>
        <p:nvPicPr>
          <p:cNvPr id="4" name="Picture 3">
            <a:extLst>
              <a:ext uri="{FF2B5EF4-FFF2-40B4-BE49-F238E27FC236}">
                <a16:creationId xmlns:a16="http://schemas.microsoft.com/office/drawing/2014/main" id="{17A67733-AAA4-8931-6358-F1A5BC9882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1549" y="1888303"/>
            <a:ext cx="6834941" cy="2663952"/>
          </a:xfrm>
          <a:prstGeom prst="rect">
            <a:avLst/>
          </a:prstGeom>
        </p:spPr>
      </p:pic>
    </p:spTree>
    <p:extLst>
      <p:ext uri="{BB962C8B-B14F-4D97-AF65-F5344CB8AC3E}">
        <p14:creationId xmlns:p14="http://schemas.microsoft.com/office/powerpoint/2010/main" val="328133066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1292</TotalTime>
  <Words>1819</Words>
  <Application>Microsoft Office PowerPoint</Application>
  <PresentationFormat>On-screen Show (4:3)</PresentationFormat>
  <Paragraphs>159</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Times New Roman</vt:lpstr>
      <vt:lpstr>Wingdings</vt:lpstr>
      <vt:lpstr>Office Theme</vt:lpstr>
      <vt:lpstr>BANGALORE INSTITUTE OF TECHNOLOGY K. R. Road, V. V. Pura, Bengaluru – 560004    Department of Computer Science and Engineering</vt:lpstr>
      <vt:lpstr>PowerPoint Presentation</vt:lpstr>
      <vt:lpstr>PowerPoint Presentation</vt:lpstr>
      <vt:lpstr>PowerPoint Presentation</vt:lpstr>
      <vt:lpstr>PowerPoint Presentation</vt:lpstr>
      <vt:lpstr>Problem Statement:</vt:lpstr>
      <vt:lpstr>Proposed System</vt:lpstr>
      <vt:lpstr>Proposed System</vt:lpstr>
      <vt:lpstr>Architecture</vt:lpstr>
      <vt:lpstr>Architecture</vt:lpstr>
      <vt:lpstr>Methodology</vt:lpstr>
      <vt:lpstr>Methodology</vt:lpstr>
      <vt:lpstr>Methodology</vt:lpstr>
      <vt:lpstr>Results</vt:lpstr>
      <vt:lpstr>Applications</vt:lpstr>
      <vt:lpstr>Conclusion</vt:lpstr>
      <vt:lpstr>REFERENCES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ABHISHEK KUMAR</cp:lastModifiedBy>
  <cp:revision>101</cp:revision>
  <dcterms:created xsi:type="dcterms:W3CDTF">2022-09-06T03:27:28Z</dcterms:created>
  <dcterms:modified xsi:type="dcterms:W3CDTF">2023-04-16T13:11:33Z</dcterms:modified>
</cp:coreProperties>
</file>