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Britannic Bold"/>
                <a:cs typeface="Britann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Britannic Bold"/>
                <a:cs typeface="Britann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Britannic Bold"/>
                <a:cs typeface="Britann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2405" y="927861"/>
            <a:ext cx="3307588" cy="728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Britannic Bold"/>
                <a:cs typeface="Britann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12700" marR="5080" indent="107950">
              <a:lnSpc>
                <a:spcPts val="2650"/>
              </a:lnSpc>
              <a:spcBef>
                <a:spcPts val="380"/>
              </a:spcBef>
            </a:pPr>
            <a:r>
              <a:rPr dirty="0" spc="-5"/>
              <a:t>Capstone </a:t>
            </a:r>
            <a:r>
              <a:rPr dirty="0" spc="-10"/>
              <a:t>Project </a:t>
            </a:r>
            <a:r>
              <a:rPr dirty="0" spc="-5"/>
              <a:t>- The  </a:t>
            </a:r>
            <a:r>
              <a:rPr dirty="0"/>
              <a:t>Battle </a:t>
            </a:r>
            <a:r>
              <a:rPr dirty="0" spc="-5"/>
              <a:t>of</a:t>
            </a:r>
            <a:r>
              <a:rPr dirty="0" spc="-60"/>
              <a:t> </a:t>
            </a:r>
            <a:r>
              <a:rPr dirty="0" spc="-5"/>
              <a:t>Neighborhoods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3638" y="2049526"/>
            <a:ext cx="3383279" cy="76644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561340" marR="5080" indent="-549275">
              <a:lnSpc>
                <a:spcPct val="102499"/>
              </a:lnSpc>
              <a:spcBef>
                <a:spcPts val="25"/>
              </a:spcBef>
            </a:pPr>
            <a:r>
              <a:rPr dirty="0" sz="2400" spc="-5" b="1" i="1">
                <a:latin typeface="Brush Script MT"/>
                <a:cs typeface="Brush Script MT"/>
              </a:rPr>
              <a:t>Opening </a:t>
            </a:r>
            <a:r>
              <a:rPr dirty="0" sz="2400" spc="-10" b="1" i="1">
                <a:latin typeface="Brush Script MT"/>
                <a:cs typeface="Brush Script MT"/>
              </a:rPr>
              <a:t>an </a:t>
            </a:r>
            <a:r>
              <a:rPr dirty="0" sz="2400" spc="-5" b="1" i="1">
                <a:latin typeface="Brush Script MT"/>
                <a:cs typeface="Brush Script MT"/>
              </a:rPr>
              <a:t>“Indian Restaurant”  in Montreal,</a:t>
            </a:r>
            <a:r>
              <a:rPr dirty="0" sz="2400" spc="-15" b="1" i="1">
                <a:latin typeface="Brush Script MT"/>
                <a:cs typeface="Brush Script MT"/>
              </a:rPr>
              <a:t> </a:t>
            </a:r>
            <a:r>
              <a:rPr dirty="0" sz="2400" spc="-5" b="1" i="1">
                <a:latin typeface="Brush Script MT"/>
                <a:cs typeface="Brush Script MT"/>
              </a:rPr>
              <a:t>Canada.</a:t>
            </a:r>
            <a:endParaRPr sz="2400">
              <a:latin typeface="Brush Script MT"/>
              <a:cs typeface="Brush Script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8680" y="6480428"/>
            <a:ext cx="1425575" cy="648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By,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Akash</a:t>
            </a:r>
            <a:r>
              <a:rPr dirty="0" sz="1400" spc="-5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Janakiraman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8675" y="3331590"/>
            <a:ext cx="4182745" cy="2558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119629"/>
            <a:ext cx="5942330" cy="2324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0">
                <a:solidFill>
                  <a:srgbClr val="0D0F1A"/>
                </a:solidFill>
                <a:latin typeface="Calibri Light"/>
                <a:cs typeface="Calibri Light"/>
              </a:rPr>
              <a:t>INTRODUCTION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libri Light"/>
              <a:cs typeface="Calibri Light"/>
            </a:endParaRPr>
          </a:p>
          <a:p>
            <a:pPr marL="12700" marR="5080">
              <a:lnSpc>
                <a:spcPct val="95800"/>
              </a:lnSpc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This is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capstone project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for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IBM Data Science Professional Certificate.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In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this  project, we imagine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scenario for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concept that there is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person who wants to  open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Indian Restaurants in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Montreal-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Quebec, Canada. The person wants to  start his business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in 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place where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he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can maximize his profits. One way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go  ahead with the problem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starting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analyze places where many people visit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so 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that many customers will visit the restaurant. One more approach to the problem is  analyzing the city and opening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restaurant in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area where there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less number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Indian restaurants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or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competitors.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Here we try 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use the second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method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to obtain 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best</a:t>
            </a:r>
            <a:r>
              <a:rPr dirty="0" sz="1400" spc="-15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results.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24754"/>
            <a:ext cx="5962650" cy="3849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0">
                <a:solidFill>
                  <a:srgbClr val="0D0F1A"/>
                </a:solidFill>
                <a:latin typeface="Calibri Light"/>
                <a:cs typeface="Calibri Light"/>
              </a:rPr>
              <a:t>BUSINESS PROBLEM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 Light"/>
              <a:cs typeface="Calibri Light"/>
            </a:endParaRPr>
          </a:p>
          <a:p>
            <a:pPr marL="12700" marR="138430">
              <a:lnSpc>
                <a:spcPct val="95900"/>
              </a:lnSpc>
              <a:spcBef>
                <a:spcPts val="5"/>
              </a:spcBef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 objective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this capstone project is to find the most suitable location for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an 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entrepreneur to open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new Indian Restaurant in Montreal, Canada.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By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using data  science methods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and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tools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along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with machine learning algorithms such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as </a:t>
            </a:r>
            <a:r>
              <a:rPr dirty="0" sz="1400" spc="10">
                <a:solidFill>
                  <a:srgbClr val="0D0F1A"/>
                </a:solidFill>
                <a:latin typeface="Times New Roman"/>
                <a:cs typeface="Times New Roman"/>
              </a:rPr>
              <a:t>K- 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means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clustering, this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project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aims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provide solutions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answer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business  question: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In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Montreal,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if 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entrepreneur wants to open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Indian Restaurant,  where should they consider opening</a:t>
            </a:r>
            <a:r>
              <a:rPr dirty="0" sz="1400" spc="3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it?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0">
                <a:solidFill>
                  <a:srgbClr val="0D0F1A"/>
                </a:solidFill>
                <a:latin typeface="Calibri Light"/>
                <a:cs typeface="Calibri Light"/>
              </a:rPr>
              <a:t>TARGET</a:t>
            </a:r>
            <a:r>
              <a:rPr dirty="0" sz="1600" b="0">
                <a:solidFill>
                  <a:srgbClr val="0D0F1A"/>
                </a:solidFill>
                <a:latin typeface="Calibri Light"/>
                <a:cs typeface="Calibri Light"/>
              </a:rPr>
              <a:t> </a:t>
            </a:r>
            <a:r>
              <a:rPr dirty="0" sz="1600" spc="-5" b="0">
                <a:solidFill>
                  <a:srgbClr val="0D0F1A"/>
                </a:solidFill>
                <a:latin typeface="Calibri Light"/>
                <a:cs typeface="Calibri Light"/>
              </a:rPr>
              <a:t>AUDIENCE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ts val="1610"/>
              </a:lnSpc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 entrepreneur wants to find the ideal location to open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authentic Indian  restaurant. The majority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his customers will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be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people from the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Asian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community  and tourists from</a:t>
            </a:r>
            <a:r>
              <a:rPr dirty="0" sz="1400" spc="15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abroad.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0">
                <a:solidFill>
                  <a:srgbClr val="0D0F1A"/>
                </a:solidFill>
                <a:latin typeface="Calibri Light"/>
                <a:cs typeface="Calibri Light"/>
              </a:rPr>
              <a:t>DATA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solve this problem,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we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will need below</a:t>
            </a:r>
            <a:r>
              <a:rPr dirty="0" sz="1400" spc="-2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0D0F1A"/>
                </a:solidFill>
                <a:latin typeface="Times New Roman"/>
                <a:cs typeface="Times New Roman"/>
              </a:rPr>
              <a:t>data: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39155" cy="811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 indent="-152400">
              <a:lnSpc>
                <a:spcPts val="1645"/>
              </a:lnSpc>
              <a:spcBef>
                <a:spcPts val="100"/>
              </a:spcBef>
              <a:buChar char="●"/>
              <a:tabLst>
                <a:tab pos="165100" algn="l"/>
              </a:tabLst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List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neighbourhoods in Montreal,</a:t>
            </a:r>
            <a:r>
              <a:rPr dirty="0" sz="1400" spc="5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Canada</a:t>
            </a:r>
            <a:endParaRPr sz="1400">
              <a:latin typeface="Times New Roman"/>
              <a:cs typeface="Times New Roman"/>
            </a:endParaRPr>
          </a:p>
          <a:p>
            <a:pPr marL="164465" indent="-152400">
              <a:lnSpc>
                <a:spcPts val="1610"/>
              </a:lnSpc>
              <a:buChar char="●"/>
              <a:tabLst>
                <a:tab pos="165100" algn="l"/>
              </a:tabLst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Latitude and Longitude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these</a:t>
            </a:r>
            <a:r>
              <a:rPr dirty="0" sz="1400" spc="-2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neighbourhoods</a:t>
            </a:r>
            <a:endParaRPr sz="1400">
              <a:latin typeface="Times New Roman"/>
              <a:cs typeface="Times New Roman"/>
            </a:endParaRPr>
          </a:p>
          <a:p>
            <a:pPr marL="12700" marR="140970">
              <a:lnSpc>
                <a:spcPts val="1610"/>
              </a:lnSpc>
              <a:spcBef>
                <a:spcPts val="80"/>
              </a:spcBef>
              <a:buChar char="●"/>
              <a:tabLst>
                <a:tab pos="165100" algn="l"/>
              </a:tabLst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Venue data related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Indian restaurants. This will help us find neighbourhoods  that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are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more suitable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open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Indian</a:t>
            </a:r>
            <a:r>
              <a:rPr dirty="0" sz="1400" spc="5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Restaurant.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D0F1A"/>
              </a:buClr>
              <a:buFont typeface="Times New Roman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0">
                <a:solidFill>
                  <a:srgbClr val="0D0F1A"/>
                </a:solidFill>
                <a:latin typeface="Calibri Light"/>
                <a:cs typeface="Calibri Light"/>
              </a:rPr>
              <a:t>EXTRACTING THE</a:t>
            </a:r>
            <a:r>
              <a:rPr dirty="0" sz="1600" spc="-10" b="0">
                <a:solidFill>
                  <a:srgbClr val="0D0F1A"/>
                </a:solidFill>
                <a:latin typeface="Calibri Light"/>
                <a:cs typeface="Calibri Light"/>
              </a:rPr>
              <a:t> </a:t>
            </a:r>
            <a:r>
              <a:rPr dirty="0" sz="1600" b="0">
                <a:solidFill>
                  <a:srgbClr val="0D0F1A"/>
                </a:solidFill>
                <a:latin typeface="Calibri Light"/>
                <a:cs typeface="Calibri Light"/>
              </a:rPr>
              <a:t>DATA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libri Light"/>
              <a:cs typeface="Calibri Light"/>
            </a:endParaRPr>
          </a:p>
          <a:p>
            <a:pPr marL="165100" indent="-152400">
              <a:lnSpc>
                <a:spcPts val="1645"/>
              </a:lnSpc>
              <a:spcBef>
                <a:spcPts val="5"/>
              </a:spcBef>
              <a:buChar char="●"/>
              <a:tabLst>
                <a:tab pos="165100" algn="l"/>
              </a:tabLst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 scrapping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Montreal neighbourhoods data via</a:t>
            </a:r>
            <a:r>
              <a:rPr dirty="0" sz="1400" spc="-15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Wikipedia.</a:t>
            </a:r>
            <a:endParaRPr sz="1400">
              <a:latin typeface="Times New Roman"/>
              <a:cs typeface="Times New Roman"/>
            </a:endParaRPr>
          </a:p>
          <a:p>
            <a:pPr marL="12700" marR="123825">
              <a:lnSpc>
                <a:spcPts val="1620"/>
              </a:lnSpc>
              <a:spcBef>
                <a:spcPts val="65"/>
              </a:spcBef>
              <a:buChar char="●"/>
              <a:tabLst>
                <a:tab pos="165100" algn="l"/>
              </a:tabLst>
            </a:pP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am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getting latitude and Longitude data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these neighbourhoods via Geocoder  package.</a:t>
            </a:r>
            <a:endParaRPr sz="1400">
              <a:latin typeface="Times New Roman"/>
              <a:cs typeface="Times New Roman"/>
            </a:endParaRPr>
          </a:p>
          <a:p>
            <a:pPr marL="164465" indent="-152400">
              <a:lnSpc>
                <a:spcPts val="1565"/>
              </a:lnSpc>
              <a:buChar char="●"/>
              <a:tabLst>
                <a:tab pos="165100" algn="l"/>
              </a:tabLst>
            </a:pP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am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using Foursquare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API 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get venue data related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these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neighbourhoods.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0">
                <a:solidFill>
                  <a:srgbClr val="0D0F1A"/>
                </a:solidFill>
                <a:latin typeface="Calibri Light"/>
                <a:cs typeface="Calibri Light"/>
              </a:rPr>
              <a:t>METHODOLOGY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 Light"/>
              <a:cs typeface="Calibri Light"/>
            </a:endParaRPr>
          </a:p>
          <a:p>
            <a:pPr marL="12700" marR="429895">
              <a:lnSpc>
                <a:spcPts val="1610"/>
              </a:lnSpc>
              <a:spcBef>
                <a:spcPts val="5"/>
              </a:spcBef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First,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got the list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neighbourhoods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Montreal, Canada. This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was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done by  extracting the list of neighbourhoods</a:t>
            </a:r>
            <a:r>
              <a:rPr dirty="0" sz="1400" spc="3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from</a:t>
            </a:r>
            <a:endParaRPr sz="1400">
              <a:latin typeface="Times New Roman"/>
              <a:cs typeface="Times New Roman"/>
            </a:endParaRPr>
          </a:p>
          <a:p>
            <a:pPr marL="12700" marR="45720">
              <a:lnSpc>
                <a:spcPts val="1610"/>
              </a:lnSpc>
              <a:spcBef>
                <a:spcPts val="5"/>
              </a:spcBef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Wikipedia: </a:t>
            </a:r>
            <a:r>
              <a:rPr dirty="0" u="sng" sz="1400" spc="-5">
                <a:solidFill>
                  <a:srgbClr val="496DDF"/>
                </a:solidFill>
                <a:uFill>
                  <a:solidFill>
                    <a:srgbClr val="496DDF"/>
                  </a:solidFill>
                </a:uFill>
                <a:latin typeface="Times New Roman"/>
                <a:cs typeface="Times New Roman"/>
              </a:rPr>
              <a:t>https://en.wikipedia.org/wiki/Category:Neighbourhoods_in_Montreal </a:t>
            </a:r>
            <a:r>
              <a:rPr dirty="0" sz="1400" spc="-5">
                <a:solidFill>
                  <a:srgbClr val="496DD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did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 web scraping by utilizing pandas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HTML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table scraping method with  Beautiful soup library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as it is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easier and more convenient to pull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data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directly from 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web page into the data</a:t>
            </a:r>
            <a:r>
              <a:rPr dirty="0" sz="1400" spc="1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frame.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25"/>
              </a:lnSpc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However,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we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get only the list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neighbourhoods names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Montreal.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 obtained</a:t>
            </a:r>
            <a:endParaRPr sz="1400">
              <a:latin typeface="Times New Roman"/>
              <a:cs typeface="Times New Roman"/>
            </a:endParaRPr>
          </a:p>
          <a:p>
            <a:pPr marL="12700" marR="27305">
              <a:lnSpc>
                <a:spcPct val="95900"/>
              </a:lnSpc>
              <a:spcBef>
                <a:spcPts val="35"/>
              </a:spcBef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their coordinates using Foursquare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API 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pull the list of venues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near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these  neighbourhoods.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get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 location coordinates,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used the Geocoder Package.  After gathering these coordinates,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visualized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map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Montreal using Folium  package to verify whether these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are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correct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coordinates. Next using the Foursquare 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API, 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pulled the list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top 100 venues within 500 meters radius.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created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 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Foursquare developer account in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order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to obtain account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ID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and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API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key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pull 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data. From Foursquare,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got access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datasets like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names,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categories, latitude,  and Longitude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 venues. With this data,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can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also check how many unique  categories that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can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get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from these venues.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Then, 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analyzed each neighbourhood 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by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grouping the rows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by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neighbourhood and taking the mean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on the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frequency of  occurrence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each venue category. This was done to prepare for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clustering  algorithm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be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implemented</a:t>
            </a:r>
            <a:r>
              <a:rPr dirty="0" sz="1400" spc="-4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later.</a:t>
            </a:r>
            <a:endParaRPr sz="1400">
              <a:latin typeface="Times New Roman"/>
              <a:cs typeface="Times New Roman"/>
            </a:endParaRPr>
          </a:p>
          <a:p>
            <a:pPr marL="12700" marR="459105">
              <a:lnSpc>
                <a:spcPts val="1610"/>
              </a:lnSpc>
              <a:spcBef>
                <a:spcPts val="40"/>
              </a:spcBef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Now,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categorized the data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sets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based on venue type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as "Indian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restaurants".  Lastly,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performed the clustering algorithm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by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using the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k-means</a:t>
            </a:r>
            <a:r>
              <a:rPr dirty="0" sz="1400" spc="15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clustering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  <a:spcBef>
                <a:spcPts val="5"/>
              </a:spcBef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algorithm. K-means clustering algorithm identifies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k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number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centroids,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and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then  allocates every data point to the nearest cluster while keeping the centroids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as 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small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possible.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It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is one of the simplest and popular unsupervised machine  learning algorithms, and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it is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highly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suitable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for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this project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well.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</a:t>
            </a:r>
            <a:r>
              <a:rPr dirty="0" sz="1400" spc="25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have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838825" cy="64833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clustered the neighbourhoods in Montreal into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3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clusters based </a:t>
            </a:r>
            <a:r>
              <a:rPr dirty="0" sz="1400" spc="10">
                <a:solidFill>
                  <a:srgbClr val="0D0F1A"/>
                </a:solidFill>
                <a:latin typeface="Times New Roman"/>
                <a:cs typeface="Times New Roman"/>
              </a:rPr>
              <a:t>on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their frequency 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occurrence for "Indian food". Based on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results (the concentration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clusters),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have inferred the ideal location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open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Indian</a:t>
            </a:r>
            <a:r>
              <a:rPr dirty="0" sz="1400" spc="2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restaurant.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28062"/>
            <a:ext cx="6388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0">
                <a:solidFill>
                  <a:srgbClr val="0D0F1A"/>
                </a:solidFill>
                <a:latin typeface="Calibri Light"/>
                <a:cs typeface="Calibri Light"/>
              </a:rPr>
              <a:t>RESULT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454520"/>
            <a:ext cx="5965190" cy="25019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 above map represents the results from k-means clustering algorithm and shows  that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we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can categorize Montreal neighbourhoods into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3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clusters based on how  many Indian restaurants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are in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each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neighbourhood.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0">
                <a:solidFill>
                  <a:srgbClr val="0D0F1A"/>
                </a:solidFill>
                <a:latin typeface="Calibri Light"/>
                <a:cs typeface="Calibri Light"/>
              </a:rPr>
              <a:t>RECOMMENDATIONS</a:t>
            </a:r>
            <a:endParaRPr sz="1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 Light"/>
              <a:cs typeface="Calibri Light"/>
            </a:endParaRPr>
          </a:p>
          <a:p>
            <a:pPr marL="12700" marR="22860">
              <a:lnSpc>
                <a:spcPct val="95900"/>
              </a:lnSpc>
            </a:pP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From the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above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results,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we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find that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most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"Indian Restaurants" are found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in 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neighbourhoods classified under cluster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2. So,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it won't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be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profitable to open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  "Indian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Restaurant" in the neighbourhoods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present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in cluster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2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as there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is 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lot of  competition from other restaurants. Similarly,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neighbourhoods found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cluster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1 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contains many "Indian Restaurants".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Therefore,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it's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not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good idea to open</a:t>
            </a:r>
            <a:r>
              <a:rPr dirty="0" sz="1400" spc="9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002533"/>
            <a:ext cx="5943600" cy="3066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55030" cy="12623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"Indian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Restaurant" in those neighbourhoods present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in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cluster 1. Therefore, the  ideal location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start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an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"Indian restaurant"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will be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any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 neighbourhoods  present in cluster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0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like "Old Montreal", "Saint-Henri" etc.,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there are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a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minimum  number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of </a:t>
            </a:r>
            <a:r>
              <a:rPr dirty="0" sz="1400" spc="-10">
                <a:solidFill>
                  <a:srgbClr val="0D0F1A"/>
                </a:solidFill>
                <a:latin typeface="Times New Roman"/>
                <a:cs typeface="Times New Roman"/>
              </a:rPr>
              <a:t>competitors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present in those</a:t>
            </a:r>
            <a:r>
              <a:rPr dirty="0" sz="1400" spc="25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F1A"/>
                </a:solidFill>
                <a:latin typeface="Times New Roman"/>
                <a:cs typeface="Times New Roman"/>
              </a:rPr>
              <a:t>locations.</a:t>
            </a:r>
            <a:endParaRPr sz="1400">
              <a:latin typeface="Times New Roman"/>
              <a:cs typeface="Times New Roman"/>
            </a:endParaRPr>
          </a:p>
          <a:p>
            <a:pPr marL="12700" marR="205104">
              <a:lnSpc>
                <a:spcPts val="1610"/>
              </a:lnSpc>
              <a:spcBef>
                <a:spcPts val="5"/>
              </a:spcBef>
            </a:pP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The above inference was obtained by carrying out neighbourhood analysis using  K-Means clustering</a:t>
            </a:r>
            <a:r>
              <a:rPr dirty="0" sz="1400" spc="1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D0F1A"/>
                </a:solidFill>
                <a:latin typeface="Times New Roman"/>
                <a:cs typeface="Times New Roman"/>
              </a:rPr>
              <a:t>algorithm.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akash j</dc:creator>
  <dcterms:created xsi:type="dcterms:W3CDTF">2020-06-30T15:23:53Z</dcterms:created>
  <dcterms:modified xsi:type="dcterms:W3CDTF">2020-06-30T15:23:53Z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2020-06-29T00:00:00Z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2020-06-30T00:00:00Z</vt:filetime>
  </property>
</Properties>
</file>