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924" y="214325"/>
            <a:ext cx="390080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27072" y="2565400"/>
            <a:ext cx="4029710" cy="138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2585" y="478159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409" y="1886623"/>
            <a:ext cx="70161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9330" marR="5080" indent="-2247265">
              <a:lnSpc>
                <a:spcPct val="100000"/>
              </a:lnSpc>
              <a:spcBef>
                <a:spcPts val="100"/>
              </a:spcBef>
            </a:pPr>
            <a:r>
              <a:rPr sz="3600" b="1" spc="-190" dirty="0">
                <a:solidFill>
                  <a:srgbClr val="124F5C"/>
                </a:solidFill>
                <a:latin typeface="Verdana"/>
                <a:cs typeface="Verdana"/>
              </a:rPr>
              <a:t>Yes </a:t>
            </a:r>
            <a:r>
              <a:rPr sz="3600" b="1" spc="-75" dirty="0">
                <a:solidFill>
                  <a:srgbClr val="124F5C"/>
                </a:solidFill>
                <a:latin typeface="Verdana"/>
                <a:cs typeface="Verdana"/>
              </a:rPr>
              <a:t>Bank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Stock </a:t>
            </a:r>
            <a:r>
              <a:rPr sz="3600" b="1" spc="-100" dirty="0">
                <a:solidFill>
                  <a:srgbClr val="124F5C"/>
                </a:solidFill>
                <a:latin typeface="Verdana"/>
                <a:cs typeface="Verdana"/>
              </a:rPr>
              <a:t>Closing</a:t>
            </a:r>
            <a:r>
              <a:rPr sz="3600" b="1" spc="-5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05" dirty="0">
                <a:solidFill>
                  <a:srgbClr val="124F5C"/>
                </a:solidFill>
                <a:latin typeface="Verdana"/>
                <a:cs typeface="Verdana"/>
              </a:rPr>
              <a:t>Price 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Prediction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2550" y="276301"/>
            <a:ext cx="65538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35" dirty="0">
                <a:latin typeface="Verdana"/>
                <a:cs typeface="Verdana"/>
              </a:rPr>
              <a:t>Capstone </a:t>
            </a:r>
            <a:r>
              <a:rPr sz="4800" b="1" spc="-170" dirty="0">
                <a:latin typeface="Verdana"/>
                <a:cs typeface="Verdana"/>
              </a:rPr>
              <a:t>Project </a:t>
            </a:r>
            <a:r>
              <a:rPr sz="4800" b="1" spc="-1015" dirty="0">
                <a:latin typeface="Verdana"/>
                <a:cs typeface="Verdana"/>
              </a:rPr>
              <a:t>–</a:t>
            </a:r>
            <a:r>
              <a:rPr sz="4800" b="1" spc="-585" dirty="0">
                <a:latin typeface="Verdana"/>
                <a:cs typeface="Verdana"/>
              </a:rPr>
              <a:t> </a:t>
            </a:r>
            <a:r>
              <a:rPr sz="4800" b="1" spc="-580" dirty="0">
                <a:latin typeface="Verdana"/>
                <a:cs typeface="Verdana"/>
              </a:rPr>
              <a:t>2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1153871"/>
            <a:ext cx="3975100" cy="63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80" dirty="0">
                <a:solidFill>
                  <a:srgbClr val="909090"/>
                </a:solidFill>
                <a:latin typeface="Verdana"/>
                <a:cs typeface="Verdana"/>
              </a:rPr>
              <a:t>Supervised </a:t>
            </a:r>
            <a:r>
              <a:rPr sz="2000" b="1" spc="-50" dirty="0">
                <a:solidFill>
                  <a:srgbClr val="909090"/>
                </a:solidFill>
                <a:latin typeface="Verdana"/>
                <a:cs typeface="Verdana"/>
              </a:rPr>
              <a:t>Machine</a:t>
            </a:r>
            <a:r>
              <a:rPr sz="2000" b="1" spc="-195" dirty="0">
                <a:solidFill>
                  <a:srgbClr val="909090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909090"/>
                </a:solidFill>
                <a:latin typeface="Verdana"/>
                <a:cs typeface="Verdana"/>
              </a:rPr>
              <a:t>Learning</a:t>
            </a:r>
            <a:endParaRPr sz="2000" dirty="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  <a:spcBef>
                <a:spcPts val="10"/>
              </a:spcBef>
            </a:pPr>
            <a:r>
              <a:rPr sz="2000" b="1" spc="-90" dirty="0">
                <a:solidFill>
                  <a:srgbClr val="909090"/>
                </a:solidFill>
                <a:latin typeface="Verdana"/>
                <a:cs typeface="Verdana"/>
              </a:rPr>
              <a:t>-Regression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FE11E-9619-5196-6457-1A2BF9630081}"/>
              </a:ext>
            </a:extLst>
          </p:cNvPr>
          <p:cNvSpPr txBox="1"/>
          <p:nvPr/>
        </p:nvSpPr>
        <p:spPr>
          <a:xfrm>
            <a:off x="2533966" y="3569001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Amol Kale</a:t>
            </a:r>
          </a:p>
          <a:p>
            <a:pPr algn="ctr"/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Akash Kagdelwar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8143F-4CBD-30B6-4CB7-C96252F5DFD0}"/>
              </a:ext>
            </a:extLst>
          </p:cNvPr>
          <p:cNvSpPr txBox="1"/>
          <p:nvPr/>
        </p:nvSpPr>
        <p:spPr>
          <a:xfrm>
            <a:off x="2533966" y="299702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Prepared by Team AKASH:-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9298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46175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06375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Correlation: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4405376"/>
            <a:ext cx="4776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All the features are strongly correlated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each</a:t>
            </a:r>
            <a:r>
              <a:rPr sz="1400" spc="-2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other.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2090" y="1613535"/>
            <a:ext cx="3651250" cy="2567305"/>
            <a:chOff x="2502090" y="1613535"/>
            <a:chExt cx="3651250" cy="2567305"/>
          </a:xfrm>
        </p:grpSpPr>
        <p:sp>
          <p:nvSpPr>
            <p:cNvPr id="6" name="object 6"/>
            <p:cNvSpPr/>
            <p:nvPr/>
          </p:nvSpPr>
          <p:spPr>
            <a:xfrm>
              <a:off x="2566105" y="1678626"/>
              <a:ext cx="3522585" cy="2436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6852" y="1618297"/>
              <a:ext cx="3641725" cy="2557780"/>
            </a:xfrm>
            <a:custGeom>
              <a:avLst/>
              <a:gdLst/>
              <a:ahLst/>
              <a:cxnLst/>
              <a:rect l="l" t="t" r="r" b="b"/>
              <a:pathLst>
                <a:path w="3641725" h="2557779">
                  <a:moveTo>
                    <a:pt x="0" y="2557653"/>
                  </a:moveTo>
                  <a:lnTo>
                    <a:pt x="3641216" y="2557653"/>
                  </a:lnTo>
                  <a:lnTo>
                    <a:pt x="3641216" y="0"/>
                  </a:lnTo>
                  <a:lnTo>
                    <a:pt x="0" y="0"/>
                  </a:lnTo>
                  <a:lnTo>
                    <a:pt x="0" y="255765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92" y="406349"/>
            <a:ext cx="4061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Transformation of</a:t>
            </a:r>
            <a:r>
              <a:rPr spc="3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007211"/>
            <a:ext cx="408177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6383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To scale data into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uniform format that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would 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allow us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 utilize the data in a better</a:t>
            </a:r>
            <a:r>
              <a:rPr sz="1400" spc="-1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way.</a:t>
            </a:r>
            <a:endParaRPr sz="1400">
              <a:latin typeface="Arial"/>
              <a:cs typeface="Arial"/>
            </a:endParaRPr>
          </a:p>
          <a:p>
            <a:pPr marL="12700" marR="5715">
              <a:lnSpc>
                <a:spcPts val="2520"/>
              </a:lnSpc>
              <a:spcBef>
                <a:spcPts val="220"/>
              </a:spcBef>
              <a:buFont typeface="Arial"/>
              <a:buChar char="•"/>
              <a:tabLst>
                <a:tab pos="219710" algn="l"/>
                <a:tab pos="220345" algn="l"/>
                <a:tab pos="628015" algn="l"/>
                <a:tab pos="1617345" algn="l"/>
                <a:tab pos="2184400" algn="l"/>
                <a:tab pos="2623185" algn="l"/>
                <a:tab pos="3426460" algn="l"/>
              </a:tabLst>
            </a:pP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or	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g	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ti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g	a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	a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ing	di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nt  algorithms to</a:t>
            </a:r>
            <a:r>
              <a:rPr sz="1400" spc="-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it.</a:t>
            </a:r>
            <a:endParaRPr sz="1400">
              <a:latin typeface="Arial"/>
              <a:cs typeface="Arial"/>
            </a:endParaRPr>
          </a:p>
          <a:p>
            <a:pPr marL="12700" marR="6985">
              <a:lnSpc>
                <a:spcPts val="2520"/>
              </a:lnSpc>
              <a:spcBef>
                <a:spcPts val="5"/>
              </a:spcBef>
              <a:buFont typeface="Arial"/>
              <a:buChar char="•"/>
              <a:tabLst>
                <a:tab pos="216535" algn="l"/>
                <a:tab pos="217170" algn="l"/>
                <a:tab pos="662940" algn="l"/>
                <a:tab pos="1219200" algn="l"/>
                <a:tab pos="1696720" algn="l"/>
                <a:tab pos="2152650" algn="l"/>
                <a:tab pos="2442210" algn="l"/>
                <a:tab pos="3173730" algn="l"/>
                <a:tab pos="3414395" algn="l"/>
                <a:tab pos="3920490" algn="l"/>
              </a:tabLst>
            </a:pP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	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b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	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g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oal	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as	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	e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	a	le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el	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of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consistency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uniformity to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3832" y="1149096"/>
            <a:ext cx="3023616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" y="203961"/>
            <a:ext cx="253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 </a:t>
            </a:r>
            <a:r>
              <a:rPr spc="-5" dirty="0"/>
              <a:t>Splitting</a:t>
            </a:r>
            <a:r>
              <a:rPr spc="-6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" y="656945"/>
            <a:ext cx="7728584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Data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splits into training dataset and testing</a:t>
            </a:r>
            <a:r>
              <a:rPr sz="1400" spc="-2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Training dataset is for making algorithm learn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</a:t>
            </a:r>
            <a:r>
              <a:rPr sz="1400" spc="-2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Test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 is for testing the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performance of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</a:t>
            </a:r>
            <a:r>
              <a:rPr sz="1400" spc="-2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Here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80%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 of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taken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training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r>
              <a:rPr sz="1400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&amp;</a:t>
            </a:r>
            <a:r>
              <a:rPr sz="1400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remaining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20%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dataset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used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testing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purpose.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2347" y="2357247"/>
            <a:ext cx="6266180" cy="2505075"/>
            <a:chOff x="1252347" y="2357247"/>
            <a:chExt cx="6266180" cy="2505075"/>
          </a:xfrm>
        </p:grpSpPr>
        <p:sp>
          <p:nvSpPr>
            <p:cNvPr id="5" name="object 5"/>
            <p:cNvSpPr/>
            <p:nvPr/>
          </p:nvSpPr>
          <p:spPr>
            <a:xfrm>
              <a:off x="1291180" y="2400938"/>
              <a:ext cx="6175698" cy="24173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7109" y="2362009"/>
              <a:ext cx="6256655" cy="2495550"/>
            </a:xfrm>
            <a:custGeom>
              <a:avLst/>
              <a:gdLst/>
              <a:ahLst/>
              <a:cxnLst/>
              <a:rect l="l" t="t" r="r" b="b"/>
              <a:pathLst>
                <a:path w="6256655" h="2495550">
                  <a:moveTo>
                    <a:pt x="0" y="2495168"/>
                  </a:moveTo>
                  <a:lnTo>
                    <a:pt x="6256401" y="2495168"/>
                  </a:lnTo>
                  <a:lnTo>
                    <a:pt x="6256401" y="0"/>
                  </a:lnTo>
                  <a:lnTo>
                    <a:pt x="0" y="0"/>
                  </a:lnTo>
                  <a:lnTo>
                    <a:pt x="0" y="2495168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 Fitting Different</a:t>
            </a:r>
            <a:r>
              <a:rPr spc="2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634" y="592010"/>
            <a:ext cx="8453755" cy="16929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7.1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Linear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Linear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r>
              <a:rPr sz="14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one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easiest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most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popular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Machine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Learning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algorithms.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 is 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statistical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method that is used for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predictive</a:t>
            </a:r>
            <a:r>
              <a:rPr sz="1400" spc="-1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analysis.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3970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Linear regression algorithm shows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linear relationship between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dependent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and independent variable;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hence it is called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linear</a:t>
            </a:r>
            <a:r>
              <a:rPr sz="14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regression.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0540" y="2643504"/>
          <a:ext cx="3942713" cy="141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677">
                <a:tc gridSpan="5"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Metrics: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Linear</a:t>
                      </a:r>
                      <a:r>
                        <a:rPr sz="1400" b="1" spc="-120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78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589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0.178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740719" y="2258186"/>
            <a:ext cx="3808095" cy="2437765"/>
            <a:chOff x="4740719" y="2258186"/>
            <a:chExt cx="3808095" cy="2437765"/>
          </a:xfrm>
        </p:grpSpPr>
        <p:sp>
          <p:nvSpPr>
            <p:cNvPr id="6" name="object 6"/>
            <p:cNvSpPr/>
            <p:nvPr/>
          </p:nvSpPr>
          <p:spPr>
            <a:xfrm>
              <a:off x="4765283" y="2305151"/>
              <a:ext cx="3706301" cy="23736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5482" y="2262949"/>
              <a:ext cx="3798570" cy="2428240"/>
            </a:xfrm>
            <a:custGeom>
              <a:avLst/>
              <a:gdLst/>
              <a:ahLst/>
              <a:cxnLst/>
              <a:rect l="l" t="t" r="r" b="b"/>
              <a:pathLst>
                <a:path w="3798570" h="2428240">
                  <a:moveTo>
                    <a:pt x="0" y="2428113"/>
                  </a:moveTo>
                  <a:lnTo>
                    <a:pt x="3798189" y="2428113"/>
                  </a:lnTo>
                  <a:lnTo>
                    <a:pt x="3798189" y="0"/>
                  </a:lnTo>
                  <a:lnTo>
                    <a:pt x="0" y="0"/>
                  </a:lnTo>
                  <a:lnTo>
                    <a:pt x="0" y="242811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4" y="415290"/>
            <a:ext cx="2232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</a:rPr>
              <a:t>7.2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Lasso</a:t>
            </a:r>
            <a:r>
              <a:rPr sz="1800" u="heavy" spc="-4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Regression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998912"/>
            <a:ext cx="8453755" cy="130683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45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Lasso: Least Absolute Shrinkage and Selection</a:t>
            </a:r>
            <a:r>
              <a:rPr sz="1400" spc="-20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operator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5494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regression analysis method that performs both variable selection and regularization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order 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to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enhance the prediction accuracy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interpretability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the resulting</a:t>
            </a:r>
            <a:r>
              <a:rPr sz="1400" spc="-2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statistical model.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method performs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L1</a:t>
            </a:r>
            <a:r>
              <a:rPr sz="14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regularization.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7072" y="2565400"/>
          <a:ext cx="401065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Metrics: Lasso</a:t>
                      </a:r>
                      <a:r>
                        <a:rPr sz="1400" b="1" spc="-120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0.179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4" y="415290"/>
            <a:ext cx="221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</a:rPr>
              <a:t>7.3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Ridge</a:t>
            </a:r>
            <a:r>
              <a:rPr sz="1800" u="heavy" spc="-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Regression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998912"/>
            <a:ext cx="8455660" cy="162687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45"/>
              </a:spcBef>
              <a:buFont typeface="Arial"/>
              <a:buChar char="•"/>
              <a:tabLst>
                <a:tab pos="183515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Ridge</a:t>
            </a:r>
            <a:r>
              <a:rPr sz="14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r>
              <a:rPr sz="1400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sz="14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tuning</a:t>
            </a:r>
            <a:r>
              <a:rPr sz="14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method</a:t>
            </a:r>
            <a:r>
              <a:rPr sz="14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400" spc="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used</a:t>
            </a:r>
            <a:r>
              <a:rPr sz="1400" spc="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400" spc="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analyses</a:t>
            </a:r>
            <a:r>
              <a:rPr sz="1400" spc="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any</a:t>
            </a:r>
            <a:r>
              <a:rPr sz="1400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that</a:t>
            </a:r>
            <a:r>
              <a:rPr sz="1400" spc="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suffers</a:t>
            </a:r>
            <a:r>
              <a:rPr sz="1400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from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multicollinearity.</a:t>
            </a:r>
            <a:endParaRPr sz="1400">
              <a:latin typeface="Arial"/>
              <a:cs typeface="Arial"/>
            </a:endParaRPr>
          </a:p>
          <a:p>
            <a:pPr marL="12700" marR="6350">
              <a:lnSpc>
                <a:spcPct val="150000"/>
              </a:lnSpc>
              <a:buFont typeface="Arial"/>
              <a:buChar char="•"/>
              <a:tabLst>
                <a:tab pos="159385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When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the issue of multicollinearity occurs, least-squares are unbiased, and variances are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large,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this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results in predicted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far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away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from the actual</a:t>
            </a:r>
            <a:r>
              <a:rPr sz="1400" spc="-2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  <a:p>
            <a:pPr marL="123825" indent="-11176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method performs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L2</a:t>
            </a:r>
            <a:r>
              <a:rPr sz="1400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regularization.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3601" y="2693542"/>
          <a:ext cx="3840480" cy="1407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264">
                <a:tc gridSpan="5"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Metrics: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Ridge</a:t>
                      </a:r>
                      <a:r>
                        <a:rPr sz="1400" b="1" spc="-114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26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0.178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4" y="415290"/>
            <a:ext cx="149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</a:rPr>
              <a:t>7.2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Elastic</a:t>
            </a:r>
            <a:r>
              <a:rPr sz="1800" u="heavy" spc="-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</a:rPr>
              <a:t>Net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998912"/>
            <a:ext cx="8453755" cy="130683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945"/>
              </a:spcBef>
              <a:buFont typeface="Arial"/>
              <a:buChar char="•"/>
              <a:tabLst>
                <a:tab pos="174625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Elastic net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popular type of regularized linear regression that combines two popular</a:t>
            </a:r>
            <a:r>
              <a:rPr sz="1400" spc="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penalties,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specifically the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L1 and L2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penalty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marL="12700" marR="5715">
              <a:lnSpc>
                <a:spcPct val="150000"/>
              </a:lnSpc>
              <a:buFont typeface="Arial"/>
              <a:buChar char="•"/>
              <a:tabLst>
                <a:tab pos="15621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Elastic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Net is an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extension of linear regression that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adds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regularization penalties to the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loss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function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during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training.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39264" y="2628264"/>
          <a:ext cx="4110352" cy="14506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3489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b="1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Evaluation Metrics: Elastic</a:t>
                      </a:r>
                      <a:r>
                        <a:rPr sz="1400" b="1" spc="-13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Arial"/>
                          <a:cs typeface="Arial"/>
                        </a:rPr>
                        <a:t>Net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0.036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0.191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0.157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12" y="129031"/>
            <a:ext cx="72047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 Cross Validation &amp; Hyperparameter</a:t>
            </a:r>
            <a:r>
              <a:rPr spc="105" dirty="0"/>
              <a:t> </a:t>
            </a:r>
            <a:r>
              <a:rPr spc="-5" dirty="0"/>
              <a:t>Tuning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667105"/>
            <a:ext cx="8435975" cy="16262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resampling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procedure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used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evaluate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machine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learning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models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limited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sample.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Basically, Cross Validation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technique using which Model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evaluated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the dataset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not 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trained that is it can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 test data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or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can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be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another set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as per availability or</a:t>
            </a:r>
            <a:r>
              <a:rPr sz="1400" spc="-2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feasibility.</a:t>
            </a:r>
            <a:endParaRPr sz="1400" dirty="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Tuning the hyperparameters 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respective algorithms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necessary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for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getting better accuracy and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400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avoid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overfitting.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3554" y="2419232"/>
            <a:ext cx="8609965" cy="2245995"/>
            <a:chOff x="304418" y="2456307"/>
            <a:chExt cx="8609965" cy="2245995"/>
          </a:xfrm>
        </p:grpSpPr>
        <p:sp>
          <p:nvSpPr>
            <p:cNvPr id="5" name="object 5"/>
            <p:cNvSpPr/>
            <p:nvPr/>
          </p:nvSpPr>
          <p:spPr>
            <a:xfrm>
              <a:off x="525554" y="2602660"/>
              <a:ext cx="3379551" cy="20399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09181" y="2461069"/>
              <a:ext cx="3719195" cy="2236470"/>
            </a:xfrm>
            <a:custGeom>
              <a:avLst/>
              <a:gdLst/>
              <a:ahLst/>
              <a:cxnLst/>
              <a:rect l="l" t="t" r="r" b="b"/>
              <a:pathLst>
                <a:path w="3719195" h="2236470">
                  <a:moveTo>
                    <a:pt x="0" y="2236089"/>
                  </a:moveTo>
                  <a:lnTo>
                    <a:pt x="3718940" y="2236089"/>
                  </a:lnTo>
                  <a:lnTo>
                    <a:pt x="3718940" y="0"/>
                  </a:lnTo>
                  <a:lnTo>
                    <a:pt x="0" y="0"/>
                  </a:lnTo>
                  <a:lnTo>
                    <a:pt x="0" y="2236089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126001" y="2538834"/>
              <a:ext cx="4694400" cy="2137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081017" y="2461069"/>
              <a:ext cx="4828540" cy="2236470"/>
            </a:xfrm>
            <a:custGeom>
              <a:avLst/>
              <a:gdLst/>
              <a:ahLst/>
              <a:cxnLst/>
              <a:rect l="l" t="t" r="r" b="b"/>
              <a:pathLst>
                <a:path w="4828540" h="2236470">
                  <a:moveTo>
                    <a:pt x="0" y="2236089"/>
                  </a:moveTo>
                  <a:lnTo>
                    <a:pt x="4828413" y="2236089"/>
                  </a:lnTo>
                  <a:lnTo>
                    <a:pt x="4828413" y="0"/>
                  </a:lnTo>
                  <a:lnTo>
                    <a:pt x="0" y="0"/>
                  </a:lnTo>
                  <a:lnTo>
                    <a:pt x="0" y="223608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675" y="839929"/>
            <a:ext cx="3510915" cy="5162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Cross Validation &amp;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Hyperparameter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tuning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400" spc="5" dirty="0">
                <a:solidFill>
                  <a:srgbClr val="124F5C"/>
                </a:solidFill>
                <a:latin typeface="Arial"/>
                <a:cs typeface="Arial"/>
              </a:rPr>
              <a:t>Lasso</a:t>
            </a:r>
            <a:r>
              <a:rPr sz="1400" spc="-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28675" y="2312263"/>
            <a:ext cx="350583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Font typeface="Times New Roman"/>
              <a:buChar char="•"/>
              <a:tabLst>
                <a:tab pos="120014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Cross Validation &amp;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Hyperparameter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tuning  on Ridge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75" y="3784803"/>
            <a:ext cx="350583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Font typeface="Times New Roman"/>
              <a:buChar char="•"/>
              <a:tabLst>
                <a:tab pos="120014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Cross Validation &amp;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Hyperparameter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tuning  on Elastic</a:t>
            </a:r>
            <a:r>
              <a:rPr sz="14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Net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34789" y="529590"/>
          <a:ext cx="3726813" cy="132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517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b="1" spc="-4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Metrics: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CV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&amp; tuning on Lasso</a:t>
                      </a:r>
                      <a:r>
                        <a:rPr sz="1400" b="1" spc="-80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76">
                <a:tc>
                  <a:txBody>
                    <a:bodyPr/>
                    <a:lstStyle/>
                    <a:p>
                      <a:pPr marR="19304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52"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34789" y="2078989"/>
          <a:ext cx="3724273" cy="1356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17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b="1" spc="-4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Metrics: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2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CV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&amp; tuning on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Ridge</a:t>
                      </a:r>
                      <a:r>
                        <a:rPr sz="1400" b="1" spc="-7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65650" y="3586988"/>
          <a:ext cx="3721735" cy="1350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068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b="1" spc="-4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Metrics: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14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CV </a:t>
                      </a:r>
                      <a:r>
                        <a:rPr sz="1400" b="1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&amp; tuning on Elastic</a:t>
                      </a:r>
                      <a:r>
                        <a:rPr sz="1400" b="1" spc="-9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C7F9"/>
                          </a:solidFill>
                          <a:latin typeface="Times New Roman"/>
                          <a:cs typeface="Times New Roman"/>
                        </a:rPr>
                        <a:t>Net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7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RMSE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0.153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0.097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534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Evaluation Metrics</a:t>
            </a:r>
            <a:r>
              <a:rPr spc="35" dirty="0"/>
              <a:t> </a:t>
            </a:r>
            <a:r>
              <a:rPr spc="-5" dirty="0"/>
              <a:t>Comparison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56307" y="1398524"/>
            <a:ext cx="4492625" cy="1936750"/>
            <a:chOff x="1956307" y="1398524"/>
            <a:chExt cx="4492625" cy="1936750"/>
          </a:xfrm>
        </p:grpSpPr>
        <p:sp>
          <p:nvSpPr>
            <p:cNvPr id="4" name="object 4"/>
            <p:cNvSpPr/>
            <p:nvPr/>
          </p:nvSpPr>
          <p:spPr>
            <a:xfrm>
              <a:off x="1969007" y="1411224"/>
              <a:ext cx="4466844" cy="17258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2657" y="1404874"/>
              <a:ext cx="4479925" cy="1924050"/>
            </a:xfrm>
            <a:custGeom>
              <a:avLst/>
              <a:gdLst/>
              <a:ahLst/>
              <a:cxnLst/>
              <a:rect l="l" t="t" r="r" b="b"/>
              <a:pathLst>
                <a:path w="4479925" h="1924050">
                  <a:moveTo>
                    <a:pt x="0" y="1923795"/>
                  </a:moveTo>
                  <a:lnTo>
                    <a:pt x="4479544" y="1923795"/>
                  </a:lnTo>
                  <a:lnTo>
                    <a:pt x="4479544" y="0"/>
                  </a:lnTo>
                  <a:lnTo>
                    <a:pt x="0" y="0"/>
                  </a:lnTo>
                  <a:lnTo>
                    <a:pt x="0" y="1923795"/>
                  </a:lnTo>
                  <a:close/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98526"/>
            <a:ext cx="3622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Will Be </a:t>
            </a:r>
            <a:r>
              <a:rPr dirty="0"/>
              <a:t>Discussing</a:t>
            </a:r>
            <a:r>
              <a:rPr spc="-55" dirty="0"/>
              <a:t> </a:t>
            </a:r>
            <a:r>
              <a:rPr spc="-5" dirty="0"/>
              <a:t>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824611"/>
            <a:ext cx="4636135" cy="37299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Problem</a:t>
            </a:r>
            <a:r>
              <a:rPr sz="18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Statement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Introduction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Data Cleaning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Exploratory Data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Analysis</a:t>
            </a:r>
            <a:r>
              <a:rPr sz="1800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(EDA)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Transforming Data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Splitting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Fitting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Different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Model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Cross Validation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&amp;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Hyperparameter</a:t>
            </a:r>
            <a:r>
              <a:rPr sz="1800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Tuning</a:t>
            </a:r>
            <a:endParaRPr sz="18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Conclusion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3691" y="1249680"/>
            <a:ext cx="4437888" cy="233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0817"/>
            <a:ext cx="237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</a:t>
            </a:r>
            <a:r>
              <a:rPr spc="-80" dirty="0"/>
              <a:t> </a:t>
            </a:r>
            <a:r>
              <a:rPr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3242" y="1249121"/>
            <a:ext cx="7525384" cy="195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1. </a:t>
            </a:r>
            <a:r>
              <a:rPr sz="1400" spc="10" dirty="0">
                <a:solidFill>
                  <a:srgbClr val="124F5C"/>
                </a:solidFill>
                <a:latin typeface="Arial"/>
                <a:cs typeface="Arial"/>
              </a:rPr>
              <a:t>We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got a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maximum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accuracy score of</a:t>
            </a:r>
            <a:r>
              <a:rPr sz="1400" spc="-1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82%.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2. Linear, lasso and ridge regression show almost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same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 squared</a:t>
            </a:r>
            <a:r>
              <a:rPr sz="1400" spc="-2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values.</a:t>
            </a:r>
            <a:endParaRPr sz="1400" dirty="0">
              <a:latin typeface="Arial"/>
              <a:cs typeface="Arial"/>
            </a:endParaRPr>
          </a:p>
          <a:p>
            <a:pPr marL="355600" marR="5080" indent="-342900">
              <a:lnSpc>
                <a:spcPts val="3360"/>
              </a:lnSpc>
              <a:spcBef>
                <a:spcPts val="390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3. Whereas elastic net model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shows lowest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R squared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value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and high MSE,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RMSE, MAE</a:t>
            </a:r>
            <a:r>
              <a:rPr sz="1400" spc="-2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&amp;  MAPE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 values.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F5FCFF"/>
              </a:buClr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4.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Close,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Open</a:t>
            </a:r>
            <a:r>
              <a:rPr sz="1400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high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price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stock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strongly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correlated</a:t>
            </a:r>
            <a:r>
              <a:rPr sz="14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with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each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other.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564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Problem Statement: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388745"/>
            <a:ext cx="5603875" cy="209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1422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1844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Prediction of Yes Bank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closing</a:t>
            </a:r>
            <a:r>
              <a:rPr sz="1800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price.</a:t>
            </a:r>
            <a:endParaRPr sz="1800">
              <a:latin typeface="Arial"/>
              <a:cs typeface="Arial"/>
            </a:endParaRPr>
          </a:p>
          <a:p>
            <a:pPr marL="218440" indent="-142240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21844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Getting accuracy score of several machine</a:t>
            </a:r>
            <a:r>
              <a:rPr sz="18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090"/>
              </a:spcBef>
            </a:pP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50000"/>
              </a:lnSpc>
              <a:spcBef>
                <a:spcPts val="710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discovering important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factors that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govern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hotel  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year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to book a hotel</a:t>
            </a:r>
            <a:r>
              <a:rPr sz="1800" spc="-6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room.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1597" y="2805937"/>
            <a:ext cx="256095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bookings.</a:t>
            </a:r>
            <a:r>
              <a:rPr sz="1800" spc="2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The</a:t>
            </a:r>
            <a:r>
              <a:rPr sz="1800" spc="2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best</a:t>
            </a:r>
            <a:r>
              <a:rPr sz="1800" spc="2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time</a:t>
            </a:r>
            <a:r>
              <a:rPr sz="1800" spc="2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0488" y="1293875"/>
            <a:ext cx="2697480" cy="269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378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85" dirty="0"/>
              <a:t> </a:t>
            </a:r>
            <a:r>
              <a:rPr dirty="0"/>
              <a:t>Introduction: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414653"/>
            <a:ext cx="7887334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lr>
                <a:srgbClr val="124F5C"/>
              </a:buClr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Date: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Monthly observation of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prices since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its</a:t>
            </a:r>
            <a:r>
              <a:rPr sz="18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inception.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Open: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exchange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market open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 the</a:t>
            </a:r>
            <a:r>
              <a:rPr sz="1800" spc="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day.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  <a:tab pos="92964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Close:	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exchange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market closed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 the</a:t>
            </a:r>
            <a:r>
              <a:rPr sz="1800" spc="1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day.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High: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maximum 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attained during given period of</a:t>
            </a:r>
            <a:r>
              <a:rPr sz="1800" spc="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lr>
                <a:srgbClr val="124F5C"/>
              </a:buClr>
              <a:buChar char="•"/>
              <a:tabLst>
                <a:tab pos="156210" algn="l"/>
              </a:tabLst>
            </a:pPr>
            <a:r>
              <a:rPr sz="1800" spc="-15" dirty="0">
                <a:solidFill>
                  <a:srgbClr val="00AFEF"/>
                </a:solidFill>
                <a:latin typeface="Arial"/>
                <a:cs typeface="Arial"/>
              </a:rPr>
              <a:t>Low: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minimum price of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attained during given period of</a:t>
            </a:r>
            <a:r>
              <a:rPr sz="1800" spc="1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</a:t>
            </a:r>
            <a:r>
              <a:rPr spc="-35" dirty="0"/>
              <a:t> </a:t>
            </a:r>
            <a:r>
              <a:rPr spc="-5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388745"/>
            <a:ext cx="3115945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Null Values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Treatment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Duplicated Values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Treatment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Date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Format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 Change</a:t>
            </a:r>
            <a:endParaRPr sz="1800" dirty="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1110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(i.e from Jul-05 to</a:t>
            </a:r>
            <a:r>
              <a:rPr sz="1400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2005-07-01)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2355" y="1286255"/>
            <a:ext cx="4271772" cy="2357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67106"/>
            <a:ext cx="5558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Exploratory Data Analysis</a:t>
            </a:r>
            <a:r>
              <a:rPr spc="40" dirty="0"/>
              <a:t> </a:t>
            </a:r>
            <a:r>
              <a:rPr spc="-5" dirty="0"/>
              <a:t>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3407155"/>
            <a:ext cx="78733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Sudden fall in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stock after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2018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justify the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effect of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fraud case involving  Rana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Kapoor.</a:t>
            </a:r>
            <a:endParaRPr sz="1800">
              <a:latin typeface="Arial"/>
              <a:cs typeface="Arial"/>
            </a:endParaRPr>
          </a:p>
          <a:p>
            <a:pPr marL="219710" indent="-20764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combined plot,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shows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strong correlation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each</a:t>
            </a:r>
            <a:r>
              <a:rPr sz="1800" spc="2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feature.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602" y="955103"/>
            <a:ext cx="8689340" cy="2447290"/>
            <a:chOff x="252602" y="955103"/>
            <a:chExt cx="8689340" cy="2447290"/>
          </a:xfrm>
        </p:grpSpPr>
        <p:sp>
          <p:nvSpPr>
            <p:cNvPr id="5" name="object 5"/>
            <p:cNvSpPr/>
            <p:nvPr/>
          </p:nvSpPr>
          <p:spPr>
            <a:xfrm>
              <a:off x="297697" y="1008044"/>
              <a:ext cx="4238732" cy="23224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365" y="959866"/>
              <a:ext cx="4319905" cy="2437765"/>
            </a:xfrm>
            <a:custGeom>
              <a:avLst/>
              <a:gdLst/>
              <a:ahLst/>
              <a:cxnLst/>
              <a:rect l="l" t="t" r="r" b="b"/>
              <a:pathLst>
                <a:path w="4319905" h="2437765">
                  <a:moveTo>
                    <a:pt x="0" y="2437256"/>
                  </a:moveTo>
                  <a:lnTo>
                    <a:pt x="4319397" y="2437256"/>
                  </a:lnTo>
                  <a:lnTo>
                    <a:pt x="4319397" y="0"/>
                  </a:lnTo>
                  <a:lnTo>
                    <a:pt x="0" y="0"/>
                  </a:lnTo>
                  <a:lnTo>
                    <a:pt x="0" y="2437256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3789" y="1008044"/>
              <a:ext cx="4232804" cy="2322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7466" y="959866"/>
              <a:ext cx="4319905" cy="2437765"/>
            </a:xfrm>
            <a:custGeom>
              <a:avLst/>
              <a:gdLst/>
              <a:ahLst/>
              <a:cxnLst/>
              <a:rect l="l" t="t" r="r" b="b"/>
              <a:pathLst>
                <a:path w="4319905" h="2437765">
                  <a:moveTo>
                    <a:pt x="0" y="2437256"/>
                  </a:moveTo>
                  <a:lnTo>
                    <a:pt x="4319397" y="2437256"/>
                  </a:lnTo>
                  <a:lnTo>
                    <a:pt x="4319397" y="0"/>
                  </a:lnTo>
                  <a:lnTo>
                    <a:pt x="0" y="0"/>
                  </a:lnTo>
                  <a:lnTo>
                    <a:pt x="0" y="2437256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47" y="205486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548" y="691641"/>
            <a:ext cx="303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149860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Distribution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of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Closing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Price: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548" y="3718435"/>
            <a:ext cx="3920490" cy="9232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5600" algn="l"/>
                <a:tab pos="356235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 closing price is right</a:t>
            </a:r>
            <a:r>
              <a:rPr sz="1400" spc="-1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skewed.</a:t>
            </a:r>
            <a:endParaRPr sz="1400">
              <a:latin typeface="Arial"/>
              <a:cs typeface="Arial"/>
            </a:endParaRPr>
          </a:p>
          <a:p>
            <a:pPr marL="355600" marR="419100" indent="-343535">
              <a:lnSpc>
                <a:spcPts val="2520"/>
              </a:lnSpc>
              <a:spcBef>
                <a:spcPts val="225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5600" algn="l"/>
                <a:tab pos="356235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spc="10" dirty="0">
                <a:solidFill>
                  <a:srgbClr val="124F5C"/>
                </a:solidFill>
                <a:latin typeface="Arial"/>
                <a:cs typeface="Arial"/>
              </a:rPr>
              <a:t>We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need this distribution to be normal  distribution for training</a:t>
            </a:r>
            <a:r>
              <a:rPr sz="1400" spc="-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algorithm.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1521" y="691641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149860" algn="l"/>
              </a:tabLst>
            </a:pP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After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Log</a:t>
            </a:r>
            <a:r>
              <a:rPr sz="1800" u="heavy" spc="-4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6322" y="3744264"/>
            <a:ext cx="341884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4999"/>
              </a:lnSpc>
              <a:spcBef>
                <a:spcPts val="100"/>
              </a:spcBef>
              <a:buClr>
                <a:srgbClr val="F5FCFF"/>
              </a:buClr>
              <a:buSzPct val="128571"/>
              <a:buFont typeface="Arial"/>
              <a:buChar char="●"/>
              <a:tabLst>
                <a:tab pos="355600" algn="l"/>
                <a:tab pos="356235" algn="l"/>
              </a:tabLst>
            </a:pPr>
            <a:r>
              <a:rPr sz="1400" b="1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 closing price is</a:t>
            </a:r>
            <a:r>
              <a:rPr sz="1400" spc="-1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normal 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6358" y="1069403"/>
            <a:ext cx="3001645" cy="2440940"/>
            <a:chOff x="586358" y="1069403"/>
            <a:chExt cx="3001645" cy="2440940"/>
          </a:xfrm>
        </p:grpSpPr>
        <p:sp>
          <p:nvSpPr>
            <p:cNvPr id="8" name="object 8"/>
            <p:cNvSpPr/>
            <p:nvPr/>
          </p:nvSpPr>
          <p:spPr>
            <a:xfrm>
              <a:off x="646804" y="1129144"/>
              <a:ext cx="2887901" cy="23213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1121" y="1074166"/>
              <a:ext cx="2992120" cy="2431415"/>
            </a:xfrm>
            <a:custGeom>
              <a:avLst/>
              <a:gdLst/>
              <a:ahLst/>
              <a:cxnLst/>
              <a:rect l="l" t="t" r="r" b="b"/>
              <a:pathLst>
                <a:path w="2992120" h="2431415">
                  <a:moveTo>
                    <a:pt x="0" y="2431161"/>
                  </a:moveTo>
                  <a:lnTo>
                    <a:pt x="2991992" y="2431161"/>
                  </a:lnTo>
                  <a:lnTo>
                    <a:pt x="2991992" y="0"/>
                  </a:lnTo>
                  <a:lnTo>
                    <a:pt x="0" y="0"/>
                  </a:lnTo>
                  <a:lnTo>
                    <a:pt x="0" y="24311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32031" y="1069403"/>
            <a:ext cx="2872105" cy="2497455"/>
            <a:chOff x="5332031" y="1069403"/>
            <a:chExt cx="2872105" cy="2497455"/>
          </a:xfrm>
        </p:grpSpPr>
        <p:sp>
          <p:nvSpPr>
            <p:cNvPr id="11" name="object 11"/>
            <p:cNvSpPr/>
            <p:nvPr/>
          </p:nvSpPr>
          <p:spPr>
            <a:xfrm>
              <a:off x="5392958" y="1130312"/>
              <a:ext cx="2757585" cy="2375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6794" y="1074166"/>
              <a:ext cx="2862580" cy="2487930"/>
            </a:xfrm>
            <a:custGeom>
              <a:avLst/>
              <a:gdLst/>
              <a:ahLst/>
              <a:cxnLst/>
              <a:rect l="l" t="t" r="r" b="b"/>
              <a:pathLst>
                <a:path w="2862579" h="2487929">
                  <a:moveTo>
                    <a:pt x="0" y="2487549"/>
                  </a:moveTo>
                  <a:lnTo>
                    <a:pt x="2862453" y="2487549"/>
                  </a:lnTo>
                  <a:lnTo>
                    <a:pt x="2862453" y="0"/>
                  </a:lnTo>
                  <a:lnTo>
                    <a:pt x="0" y="0"/>
                  </a:lnTo>
                  <a:lnTo>
                    <a:pt x="0" y="248754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207644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820623"/>
            <a:ext cx="5223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06375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Distribution of Open, High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&amp;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Low Price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of a</a:t>
            </a:r>
            <a:r>
              <a:rPr sz="1800" u="heavy" spc="4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stock: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01" y="3597533"/>
            <a:ext cx="650557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  <a:tab pos="562610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•	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Distribution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 opening price, high price and low price are also right</a:t>
            </a:r>
            <a:r>
              <a:rPr sz="1400" spc="-2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skewed.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  <a:tab pos="562610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•	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Log transformation applied to make this distribution</a:t>
            </a:r>
            <a:r>
              <a:rPr sz="1400" spc="-2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normal.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027" y="1198943"/>
            <a:ext cx="2678430" cy="2331085"/>
            <a:chOff x="216027" y="1198943"/>
            <a:chExt cx="2678430" cy="2331085"/>
          </a:xfrm>
        </p:grpSpPr>
        <p:sp>
          <p:nvSpPr>
            <p:cNvPr id="6" name="object 6"/>
            <p:cNvSpPr/>
            <p:nvPr/>
          </p:nvSpPr>
          <p:spPr>
            <a:xfrm>
              <a:off x="271975" y="1256411"/>
              <a:ext cx="2573165" cy="2216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789" y="1203705"/>
              <a:ext cx="2668905" cy="2321560"/>
            </a:xfrm>
            <a:custGeom>
              <a:avLst/>
              <a:gdLst/>
              <a:ahLst/>
              <a:cxnLst/>
              <a:rect l="l" t="t" r="r" b="b"/>
              <a:pathLst>
                <a:path w="2668905" h="2321560">
                  <a:moveTo>
                    <a:pt x="0" y="2321433"/>
                  </a:moveTo>
                  <a:lnTo>
                    <a:pt x="2668905" y="2321433"/>
                  </a:lnTo>
                  <a:lnTo>
                    <a:pt x="2668905" y="0"/>
                  </a:lnTo>
                  <a:lnTo>
                    <a:pt x="0" y="0"/>
                  </a:lnTo>
                  <a:lnTo>
                    <a:pt x="0" y="232143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58807" y="1198943"/>
            <a:ext cx="2853690" cy="2331085"/>
            <a:chOff x="3158807" y="1198943"/>
            <a:chExt cx="2853690" cy="2331085"/>
          </a:xfrm>
        </p:grpSpPr>
        <p:sp>
          <p:nvSpPr>
            <p:cNvPr id="9" name="object 9"/>
            <p:cNvSpPr/>
            <p:nvPr/>
          </p:nvSpPr>
          <p:spPr>
            <a:xfrm>
              <a:off x="3216910" y="1256411"/>
              <a:ext cx="2737610" cy="2216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63570" y="1203705"/>
              <a:ext cx="2844165" cy="2321560"/>
            </a:xfrm>
            <a:custGeom>
              <a:avLst/>
              <a:gdLst/>
              <a:ahLst/>
              <a:cxnLst/>
              <a:rect l="l" t="t" r="r" b="b"/>
              <a:pathLst>
                <a:path w="2844165" h="2321560">
                  <a:moveTo>
                    <a:pt x="0" y="2321433"/>
                  </a:moveTo>
                  <a:lnTo>
                    <a:pt x="2844164" y="2321433"/>
                  </a:lnTo>
                  <a:lnTo>
                    <a:pt x="2844164" y="0"/>
                  </a:lnTo>
                  <a:lnTo>
                    <a:pt x="0" y="0"/>
                  </a:lnTo>
                  <a:lnTo>
                    <a:pt x="0" y="2321433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65659" y="1198943"/>
            <a:ext cx="2762250" cy="2331085"/>
            <a:chOff x="6165659" y="1198943"/>
            <a:chExt cx="2762250" cy="2331085"/>
          </a:xfrm>
        </p:grpSpPr>
        <p:sp>
          <p:nvSpPr>
            <p:cNvPr id="12" name="object 12"/>
            <p:cNvSpPr/>
            <p:nvPr/>
          </p:nvSpPr>
          <p:spPr>
            <a:xfrm>
              <a:off x="6223134" y="1256411"/>
              <a:ext cx="2654268" cy="2195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0421" y="1203705"/>
              <a:ext cx="2752725" cy="2321560"/>
            </a:xfrm>
            <a:custGeom>
              <a:avLst/>
              <a:gdLst/>
              <a:ahLst/>
              <a:cxnLst/>
              <a:rect l="l" t="t" r="r" b="b"/>
              <a:pathLst>
                <a:path w="2752725" h="2321560">
                  <a:moveTo>
                    <a:pt x="0" y="2321433"/>
                  </a:moveTo>
                  <a:lnTo>
                    <a:pt x="2752725" y="2321433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21433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207644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820623"/>
            <a:ext cx="778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06375" algn="l"/>
              </a:tabLst>
            </a:pP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Distribution of Open, High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&amp;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Low Price </a:t>
            </a:r>
            <a:r>
              <a:rPr sz="1800" u="heavy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of a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stock after Log</a:t>
            </a:r>
            <a:r>
              <a:rPr sz="1800" u="heavy" spc="9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Transformation: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01" y="3976217"/>
            <a:ext cx="6952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5FCFF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124F5C"/>
                </a:solidFill>
                <a:latin typeface="Times New Roman"/>
                <a:cs typeface="Times New Roman"/>
              </a:rPr>
              <a:t>•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Distribution of opening price, high price and low price are now normal</a:t>
            </a:r>
            <a:r>
              <a:rPr sz="1400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distribution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010" y="1206690"/>
            <a:ext cx="2762250" cy="2402840"/>
            <a:chOff x="88010" y="1206690"/>
            <a:chExt cx="2762250" cy="2402840"/>
          </a:xfrm>
        </p:grpSpPr>
        <p:sp>
          <p:nvSpPr>
            <p:cNvPr id="6" name="object 6"/>
            <p:cNvSpPr/>
            <p:nvPr/>
          </p:nvSpPr>
          <p:spPr>
            <a:xfrm>
              <a:off x="146899" y="1265515"/>
              <a:ext cx="2651524" cy="22848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773" y="1211452"/>
              <a:ext cx="2752725" cy="2393315"/>
            </a:xfrm>
            <a:custGeom>
              <a:avLst/>
              <a:gdLst/>
              <a:ahLst/>
              <a:cxnLst/>
              <a:rect l="l" t="t" r="r" b="b"/>
              <a:pathLst>
                <a:path w="2752725" h="2393315">
                  <a:moveTo>
                    <a:pt x="0" y="2393061"/>
                  </a:moveTo>
                  <a:lnTo>
                    <a:pt x="2752725" y="2393061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930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56699" y="1206690"/>
            <a:ext cx="2762250" cy="2402840"/>
            <a:chOff x="3056699" y="1206690"/>
            <a:chExt cx="2762250" cy="2402840"/>
          </a:xfrm>
        </p:grpSpPr>
        <p:sp>
          <p:nvSpPr>
            <p:cNvPr id="9" name="object 9"/>
            <p:cNvSpPr/>
            <p:nvPr/>
          </p:nvSpPr>
          <p:spPr>
            <a:xfrm>
              <a:off x="3115651" y="1265515"/>
              <a:ext cx="2651524" cy="22848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61461" y="1211452"/>
              <a:ext cx="2752725" cy="2393315"/>
            </a:xfrm>
            <a:custGeom>
              <a:avLst/>
              <a:gdLst/>
              <a:ahLst/>
              <a:cxnLst/>
              <a:rect l="l" t="t" r="r" b="b"/>
              <a:pathLst>
                <a:path w="2752725" h="2393315">
                  <a:moveTo>
                    <a:pt x="0" y="2393061"/>
                  </a:moveTo>
                  <a:lnTo>
                    <a:pt x="2752725" y="2393061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930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22987" y="1206690"/>
            <a:ext cx="2762250" cy="2402840"/>
            <a:chOff x="6122987" y="1206690"/>
            <a:chExt cx="2762250" cy="2402840"/>
          </a:xfrm>
        </p:grpSpPr>
        <p:sp>
          <p:nvSpPr>
            <p:cNvPr id="12" name="object 12"/>
            <p:cNvSpPr/>
            <p:nvPr/>
          </p:nvSpPr>
          <p:spPr>
            <a:xfrm>
              <a:off x="6181939" y="1265515"/>
              <a:ext cx="2651524" cy="22636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27750" y="1211452"/>
              <a:ext cx="2752725" cy="2393315"/>
            </a:xfrm>
            <a:custGeom>
              <a:avLst/>
              <a:gdLst/>
              <a:ahLst/>
              <a:cxnLst/>
              <a:rect l="l" t="t" r="r" b="b"/>
              <a:pathLst>
                <a:path w="2752725" h="2393315">
                  <a:moveTo>
                    <a:pt x="0" y="2393061"/>
                  </a:moveTo>
                  <a:lnTo>
                    <a:pt x="2752725" y="2393061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239306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1009</Words>
  <Application>Microsoft Office PowerPoint</Application>
  <PresentationFormat>On-screen Show (16:9)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Office Theme</vt:lpstr>
      <vt:lpstr>Capstone Project – 2</vt:lpstr>
      <vt:lpstr>Will Be Discussing On:</vt:lpstr>
      <vt:lpstr>1. Problem Statement:</vt:lpstr>
      <vt:lpstr>2. Introduction:</vt:lpstr>
      <vt:lpstr>3. Data Cleaning</vt:lpstr>
      <vt:lpstr>4. Exploratory Data Analysis (EDA)</vt:lpstr>
      <vt:lpstr>EDA (Continued)</vt:lpstr>
      <vt:lpstr>EDA (Continued)</vt:lpstr>
      <vt:lpstr>EDA (Continued)</vt:lpstr>
      <vt:lpstr>EDA (Continued)</vt:lpstr>
      <vt:lpstr>5. Transformation of Data</vt:lpstr>
      <vt:lpstr>6. Splitting Data</vt:lpstr>
      <vt:lpstr>7. Fitting Different Model</vt:lpstr>
      <vt:lpstr>7.2 Lasso Regression</vt:lpstr>
      <vt:lpstr>7.3 Ridge Regression</vt:lpstr>
      <vt:lpstr>7.2 Elastic Net</vt:lpstr>
      <vt:lpstr>8. Cross Validation &amp; Hyperparameter Tuning</vt:lpstr>
      <vt:lpstr>PowerPoint Presentation</vt:lpstr>
      <vt:lpstr>9. Evaluation Metrics Comparison</vt:lpstr>
      <vt:lpstr>10.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1 EDA Hotel Booking Analysis  Amol Rakhunde</dc:title>
  <dc:creator>Amol Piyu</dc:creator>
  <cp:lastModifiedBy>akash kagdelwar</cp:lastModifiedBy>
  <cp:revision>4</cp:revision>
  <dcterms:created xsi:type="dcterms:W3CDTF">2022-05-14T12:24:08Z</dcterms:created>
  <dcterms:modified xsi:type="dcterms:W3CDTF">2023-02-13T13:07:04Z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2022-05-14T00:00:00Z</vt:filetime>
  </property>
</Properties>
</file>