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7" r:id="rId6"/>
    <p:sldId id="262" r:id="rId7"/>
    <p:sldId id="308" r:id="rId8"/>
    <p:sldId id="307" r:id="rId9"/>
    <p:sldId id="309" r:id="rId10"/>
    <p:sldId id="310" r:id="rId11"/>
    <p:sldId id="312" r:id="rId12"/>
    <p:sldId id="313" r:id="rId13"/>
    <p:sldId id="321" r:id="rId14"/>
    <p:sldId id="315" r:id="rId15"/>
    <p:sldId id="319" r:id="rId16"/>
    <p:sldId id="317" r:id="rId17"/>
    <p:sldId id="318" r:id="rId18"/>
    <p:sldId id="322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1BE7C28-5553-4212-AD01-29590FE889B6}">
          <p14:sldIdLst>
            <p14:sldId id="256"/>
            <p14:sldId id="277"/>
            <p14:sldId id="262"/>
            <p14:sldId id="308"/>
            <p14:sldId id="307"/>
            <p14:sldId id="309"/>
            <p14:sldId id="310"/>
            <p14:sldId id="312"/>
            <p14:sldId id="313"/>
          </p14:sldIdLst>
        </p14:section>
        <p14:section name="Summary Section" id="{63624696-8580-4767-B5ED-EA8CF19C16F9}">
          <p14:sldIdLst>
            <p14:sldId id="321"/>
          </p14:sldIdLst>
        </p14:section>
        <p14:section name="Image processing" id="{58CA76F7-0383-4D9A-B615-508416D3E9A3}">
          <p14:sldIdLst>
            <p14:sldId id="315"/>
          </p14:sldIdLst>
        </p14:section>
        <p14:section name="Section 2" id="{C5806F0A-0209-458A-8480-F0B849F919B3}">
          <p14:sldIdLst>
            <p14:sldId id="319"/>
          </p14:sldIdLst>
        </p14:section>
        <p14:section name="Model fit" id="{24FBF4B4-7520-4F06-9F87-E5EDB31D38E4}">
          <p14:sldIdLst>
            <p14:sldId id="317"/>
          </p14:sldIdLst>
        </p14:section>
        <p14:section name="Model working" id="{FC1FCD5B-EFC0-4C4F-9202-7DEDFD92027F}">
          <p14:sldIdLst>
            <p14:sldId id="318"/>
            <p14:sldId id="322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E88"/>
    <a:srgbClr val="F8F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3215" autoAdjust="0"/>
  </p:normalViewPr>
  <p:slideViewPr>
    <p:cSldViewPr snapToGrid="0">
      <p:cViewPr varScale="1">
        <p:scale>
          <a:sx n="109" d="100"/>
          <a:sy n="109" d="100"/>
        </p:scale>
        <p:origin x="342" y="120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8/15/2023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8/15/2023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52.png"/><Relationship Id="rId7" Type="http://schemas.openxmlformats.org/officeDocument/2006/relationships/slide" Target="slide12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6.xml"/><Relationship Id="rId6" Type="http://schemas.openxmlformats.org/officeDocument/2006/relationships/slide" Target="slide1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slide" Target="slide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slide" Target="slide6.xml"/><Relationship Id="rId7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9.xml"/><Relationship Id="rId6" Type="http://schemas.openxmlformats.org/officeDocument/2006/relationships/slide" Target="slide7.xml"/><Relationship Id="rId5" Type="http://schemas.openxmlformats.org/officeDocument/2006/relationships/image" Target="../media/image31.JPG"/><Relationship Id="rId10" Type="http://schemas.openxmlformats.org/officeDocument/2006/relationships/image" Target="../media/image32.JPG"/><Relationship Id="rId4" Type="http://schemas.openxmlformats.org/officeDocument/2006/relationships/image" Target="../media/image30.JPG"/><Relationship Id="rId9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7" Type="http://schemas.openxmlformats.org/officeDocument/2006/relationships/image" Target="../media/image38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7" Type="http://schemas.openxmlformats.org/officeDocument/2006/relationships/image" Target="../media/image44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3.JPG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7" Type="http://schemas.openxmlformats.org/officeDocument/2006/relationships/image" Target="../media/image50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9.JPG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7900" y="1122363"/>
            <a:ext cx="8674100" cy="238760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Potato ai</a:t>
            </a:r>
            <a:br>
              <a:rPr lang="en-US" sz="2400" dirty="0"/>
            </a:br>
            <a:r>
              <a:rPr lang="en-US" sz="2400" dirty="0"/>
              <a:t>Disease Detection for Healthy Harvests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7900" y="3602038"/>
            <a:ext cx="8674100" cy="1655762"/>
          </a:xfrm>
        </p:spPr>
        <p:txBody>
          <a:bodyPr/>
          <a:lstStyle/>
          <a:p>
            <a:pPr algn="ctr"/>
            <a:r>
              <a:rPr lang="en-US" dirty="0"/>
              <a:t>Akash Kadia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A374-2198-1B59-AFA0-2821285C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10515600" cy="929513"/>
          </a:xfrm>
        </p:spPr>
        <p:txBody>
          <a:bodyPr/>
          <a:lstStyle/>
          <a:p>
            <a:pPr algn="ctr"/>
            <a:r>
              <a:rPr lang="en-US" dirty="0"/>
              <a:t>process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88E39-34AA-901B-4AF6-79769C85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0E1E5-F9DF-5778-C12F-C774A280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PotatoAI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6FD5E-F49E-8769-A841-4DBE509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8" name="Summary Zoom 7">
                <a:extLst>
                  <a:ext uri="{FF2B5EF4-FFF2-40B4-BE49-F238E27FC236}">
                    <a16:creationId xmlns:a16="http://schemas.microsoft.com/office/drawing/2014/main" id="{AB2EA691-BEC0-4D58-B892-09CC780C342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04584403"/>
                  </p:ext>
                </p:extLst>
              </p:nvPr>
            </p:nvGraphicFramePr>
            <p:xfrm>
              <a:off x="1020763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58CA76F7-0383-4D9A-B615-508416D3E9A3}">
                    <psuz:zmPr id="{5BBE3717-06F5-44F4-9473-4C11AD857361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711460" y="152297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5806F0A-0209-458A-8480-F0B849F919B3}">
                    <psuz:zmPr id="{F4D70B65-D660-46BE-8795-75BB1900E91E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23070" y="152297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4FBF4B4-7520-4F06-9F87-E5EDB31D38E4}">
                    <psuz:zmPr id="{590B61D4-3F93-48A4-8623-47A9686CEEDE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711460" y="2240939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C1FCD5B-EFC0-4C4F-9202-7DEDFD92027F}">
                    <psuz:zmPr id="{5E42B55E-7D7E-46CF-B8C3-3A84537D9A86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23070" y="2240939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8" name="Summary Zoom 7">
                <a:extLst>
                  <a:ext uri="{FF2B5EF4-FFF2-40B4-BE49-F238E27FC236}">
                    <a16:creationId xmlns:a16="http://schemas.microsoft.com/office/drawing/2014/main" id="{AB2EA691-BEC0-4D58-B892-09CC780C3427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1020763" y="1825625"/>
                <a:ext cx="10515600" cy="4351338"/>
                <a:chOff x="1020763" y="1825625"/>
                <a:chExt cx="10515600" cy="4351338"/>
              </a:xfrm>
            </p:grpSpPr>
            <p:pic>
              <p:nvPicPr>
                <p:cNvPr id="3" name="Picture 3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732223" y="1977922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43833" y="1977922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Picture 9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32223" y="4066564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Picture 10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43833" y="4066564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413100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B06A-E74F-8B08-9CDD-01E80472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Image processing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83988C-DC89-7A6F-BA01-7068FD39E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302667"/>
            <a:ext cx="4297680" cy="3105150"/>
          </a:xfrm>
        </p:spPr>
        <p:txBody>
          <a:bodyPr/>
          <a:lstStyle/>
          <a:p>
            <a:r>
              <a:rPr lang="en-US" dirty="0"/>
              <a:t>2152 images </a:t>
            </a:r>
          </a:p>
          <a:p>
            <a:pPr lvl="1"/>
            <a:r>
              <a:rPr lang="en-US" dirty="0"/>
              <a:t>68 batches; size 32</a:t>
            </a:r>
          </a:p>
          <a:p>
            <a:r>
              <a:rPr lang="en-CA" dirty="0"/>
              <a:t>Resize images to 256 x 256</a:t>
            </a:r>
          </a:p>
          <a:p>
            <a:r>
              <a:rPr lang="en-CA" dirty="0"/>
              <a:t>Data Augmentation layers</a:t>
            </a:r>
          </a:p>
          <a:p>
            <a:pPr lvl="1"/>
            <a:r>
              <a:rPr lang="en-CA" dirty="0"/>
              <a:t>Flip and Rotation</a:t>
            </a:r>
          </a:p>
          <a:p>
            <a:r>
              <a:rPr lang="en-CA" dirty="0"/>
              <a:t>Split the data for train, validation and test</a:t>
            </a:r>
          </a:p>
          <a:p>
            <a:pPr lvl="1"/>
            <a:r>
              <a:rPr lang="en-CA" dirty="0"/>
              <a:t>80% , 10%, 10%</a:t>
            </a:r>
          </a:p>
          <a:p>
            <a:pPr marL="457200" lvl="1" indent="0">
              <a:buNone/>
            </a:pPr>
            <a:endParaRPr lang="en-CA" dirty="0"/>
          </a:p>
        </p:txBody>
      </p:sp>
      <p:pic>
        <p:nvPicPr>
          <p:cNvPr id="12" name="Content Placeholder 11" descr="A collage of leaves with text&#10;&#10;Description automatically generated">
            <a:extLst>
              <a:ext uri="{FF2B5EF4-FFF2-40B4-BE49-F238E27FC236}">
                <a16:creationId xmlns:a16="http://schemas.microsoft.com/office/drawing/2014/main" id="{C474BCA0-678E-5D16-E0A5-C5CD9286D2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24487" y="1614484"/>
            <a:ext cx="4737771" cy="4481516"/>
          </a:xfr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61F7107-F7B7-AE25-A7AD-E18ECA16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CD00378-D648-3BE4-CE6E-1FFC7BCA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PotatoAI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2C96F95-68B7-E95B-D4C6-96239F79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35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30821-441B-FC3C-A0BC-CD9E3AC56A5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126808" y="368300"/>
            <a:ext cx="4297679" cy="455295"/>
          </a:xfrm>
        </p:spPr>
        <p:txBody>
          <a:bodyPr/>
          <a:lstStyle/>
          <a:p>
            <a:r>
              <a:rPr lang="en-US" dirty="0"/>
              <a:t>CNN - Model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89799-164E-FCD1-E305-AEDF95855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016000"/>
            <a:ext cx="4297680" cy="5080000"/>
          </a:xfrm>
        </p:spPr>
        <p:txBody>
          <a:bodyPr>
            <a:normAutofit/>
          </a:bodyPr>
          <a:lstStyle/>
          <a:p>
            <a:r>
              <a:rPr lang="en-US" dirty="0"/>
              <a:t>Sequential Blocks: 2</a:t>
            </a:r>
          </a:p>
          <a:p>
            <a:pPr lvl="1"/>
            <a:r>
              <a:rPr lang="en-US" dirty="0"/>
              <a:t>organize and multiple layers in the model</a:t>
            </a:r>
          </a:p>
          <a:p>
            <a:r>
              <a:rPr lang="en-US" dirty="0"/>
              <a:t>Convolutional Layers: 7</a:t>
            </a:r>
          </a:p>
          <a:p>
            <a:pPr lvl="1"/>
            <a:r>
              <a:rPr lang="en-US" dirty="0"/>
              <a:t>learn features from the input image</a:t>
            </a:r>
          </a:p>
          <a:p>
            <a:r>
              <a:rPr lang="en-US" dirty="0"/>
              <a:t>Max Pooling Layers: 7</a:t>
            </a:r>
          </a:p>
          <a:p>
            <a:pPr lvl="1"/>
            <a:r>
              <a:rPr lang="en-CA" dirty="0"/>
              <a:t>Down sample the feature maps</a:t>
            </a:r>
            <a:endParaRPr lang="en-US" dirty="0"/>
          </a:p>
          <a:p>
            <a:r>
              <a:rPr lang="en-US" dirty="0"/>
              <a:t>Flatten Layer: 1</a:t>
            </a:r>
          </a:p>
          <a:p>
            <a:pPr lvl="1"/>
            <a:r>
              <a:rPr lang="en-US" dirty="0"/>
              <a:t>2D feature maps into a 1D vector</a:t>
            </a:r>
          </a:p>
          <a:p>
            <a:r>
              <a:rPr lang="en-US" dirty="0"/>
              <a:t>Dense Layers: 2</a:t>
            </a:r>
          </a:p>
          <a:p>
            <a:pPr lvl="1"/>
            <a:r>
              <a:rPr lang="en-US" dirty="0"/>
              <a:t>Fully connected layers that perform classification based on learned features.</a:t>
            </a:r>
          </a:p>
          <a:p>
            <a:r>
              <a:rPr lang="en-US" b="1" dirty="0"/>
              <a:t>Total Number of Layers: 19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4137DB4-6D68-154C-95D7-02C7C21979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7272" y="368300"/>
            <a:ext cx="3900528" cy="5828546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4327B-A76C-E301-6C82-9B751FAB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0B08F-CFA3-C8B1-1B44-D6F76C579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PotatoAI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8AA5D-AE9A-6951-26C8-349D03DD4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18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F872-53B2-EA23-8340-5C1A0CA7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4"/>
            <a:ext cx="6339840" cy="790576"/>
          </a:xfrm>
        </p:spPr>
        <p:txBody>
          <a:bodyPr/>
          <a:lstStyle/>
          <a:p>
            <a:r>
              <a:rPr lang="en-US" dirty="0"/>
              <a:t>Model fit</a:t>
            </a:r>
            <a:endParaRPr lang="en-CA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30D77A8-9FC9-ADAF-A8DE-AEDAF4D6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3AC0A31-C6D0-925C-01E1-B85ED5C4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PotatoAI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147FD85-ACF4-90FF-C060-A6A06D45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0" name="Picture 19" descr="A graph of a training and validation accuracy&#10;&#10;Description automatically generated with medium confidence">
            <a:extLst>
              <a:ext uri="{FF2B5EF4-FFF2-40B4-BE49-F238E27FC236}">
                <a16:creationId xmlns:a16="http://schemas.microsoft.com/office/drawing/2014/main" id="{CB08083D-3C10-09E5-F9A2-4CD87DE5E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912" y="1689100"/>
            <a:ext cx="7589535" cy="381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661F10B-A1ED-EF0B-8B0F-501C3EAFF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912" y="5499100"/>
            <a:ext cx="7589535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27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0E8D-D3A4-A804-9EA2-5CD3D4B72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09900"/>
            <a:ext cx="6362700" cy="20192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Model working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334BD-A244-5734-99A5-91F36996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68AF8-8BBD-383F-6B5D-223C7846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PotatoAI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F8587-882B-C894-2C77-137C6895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82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CF73-6871-8507-9D8C-B94AE375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Further Development</a:t>
            </a:r>
            <a:br>
              <a:rPr lang="en-US" dirty="0"/>
            </a:b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4F3FE-34C7-211A-725A-3D3A335165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Website or mobile application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Model for different plants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6D729-C3C4-DCB7-3958-DC25D1C4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7A32-795C-32A7-2F38-AD5759EA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PotatoAI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28391-7317-1888-8311-CA0EAD2E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42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br>
              <a:rPr lang="en-ZA" dirty="0"/>
            </a:br>
            <a:r>
              <a:rPr lang="en-ZA" dirty="0"/>
              <a:t>Flow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Project Inspiration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Features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Model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Challenges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Further Development</a:t>
            </a:r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1300" y="6350000"/>
            <a:ext cx="8140700" cy="365125"/>
          </a:xfrm>
        </p:spPr>
        <p:txBody>
          <a:bodyPr/>
          <a:lstStyle/>
          <a:p>
            <a:r>
              <a:rPr lang="en-US" sz="1000" dirty="0" err="1"/>
              <a:t>PotatoAI</a:t>
            </a:r>
            <a:endParaRPr lang="en-US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E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400" y="3033712"/>
            <a:ext cx="8102599" cy="790575"/>
          </a:xfrm>
        </p:spPr>
        <p:txBody>
          <a:bodyPr/>
          <a:lstStyle/>
          <a:p>
            <a:pPr algn="ctr"/>
            <a:r>
              <a:rPr lang="en-US" dirty="0"/>
              <a:t>Project inspiration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DF2CB-D253-426E-B44A-B095AC4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A206-FA1A-4C14-B6FB-CD12350E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9399" y="6353175"/>
            <a:ext cx="8102599" cy="365125"/>
          </a:xfrm>
        </p:spPr>
        <p:txBody>
          <a:bodyPr/>
          <a:lstStyle/>
          <a:p>
            <a:r>
              <a:rPr lang="en-US" sz="1000" dirty="0" err="1"/>
              <a:t>PotatoAI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CD66-B193-C85C-AE3D-878DD002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 am sorry mint!!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B0870-57E7-72A9-0017-71914BDC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CDEFF-FB1A-602C-EC0D-E10DF8FCC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PotatoAI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24AAE-E5CA-2ABD-C509-F6BA577D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 descr="A plant in a pot&#10;&#10;Description automatically generated">
            <a:extLst>
              <a:ext uri="{FF2B5EF4-FFF2-40B4-BE49-F238E27FC236}">
                <a16:creationId xmlns:a16="http://schemas.microsoft.com/office/drawing/2014/main" id="{E096DCEB-6A84-8BA3-8CFC-E43D53557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956" y="2224405"/>
            <a:ext cx="4784407" cy="358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7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D312-2F6A-5E94-5C78-F1EC8748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Potato diseases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B5DB4-87AC-2322-6D4C-4927A55C72F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Early blight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46A51-4CCB-BB08-B838-5C539D2DBB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Caused by fungus</a:t>
            </a:r>
          </a:p>
          <a:p>
            <a:r>
              <a:rPr lang="en-US" dirty="0"/>
              <a:t>Kill plantation within weeks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14154-2DA9-1F20-02A6-1E2BD89DD024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/>
              <a:t>Late blight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4B59A5-A491-2E76-D413-65178FA6F5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Caused by bacteria</a:t>
            </a:r>
          </a:p>
          <a:p>
            <a:r>
              <a:rPr lang="en-US" dirty="0"/>
              <a:t>Kill plants within days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AA3D71-B1C1-2D89-B1B4-46BC8E471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A6BC93-260C-B824-AFB3-B92D7AA779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Kaggle</a:t>
            </a:r>
          </a:p>
          <a:p>
            <a:r>
              <a:rPr lang="en-US" dirty="0"/>
              <a:t>1000 photos each</a:t>
            </a:r>
            <a:endParaRPr lang="en-CA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75F8258-EDA8-7930-7CED-2894860B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F99067E-78FE-BED5-7426-C72CED3B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PotatoAI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264ADA1-B010-DB9D-6761-0832F04B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C3E5488F-2DA0-FF54-FE7C-673F4E7C2C5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99312909"/>
                  </p:ext>
                </p:extLst>
              </p:nvPr>
            </p:nvGraphicFramePr>
            <p:xfrm>
              <a:off x="3286506" y="4081590"/>
              <a:ext cx="1714500" cy="1714500"/>
            </p:xfrm>
            <a:graphic>
              <a:graphicData uri="http://schemas.microsoft.com/office/powerpoint/2016/slidezoom">
                <pslz:sldZm>
                  <pslz:sldZmObj sldId="309" cId="1285325762">
                    <pslz:zmPr id="{DC168F22-D179-4C18-A7C0-DEBA2CA9EB4E}" returnToParent="0" imageType="cover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145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3E5488F-2DA0-FF54-FE7C-673F4E7C2C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86506" y="4081590"/>
                <a:ext cx="17145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9956E954-94E3-3CEA-974B-31896E8EB54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61080022"/>
                  </p:ext>
                </p:extLst>
              </p:nvPr>
            </p:nvGraphicFramePr>
            <p:xfrm>
              <a:off x="6199632" y="4081590"/>
              <a:ext cx="1714500" cy="1714500"/>
            </p:xfrm>
            <a:graphic>
              <a:graphicData uri="http://schemas.microsoft.com/office/powerpoint/2016/slidezoom">
                <pslz:sldZm>
                  <pslz:sldZmObj sldId="310" cId="1882660100">
                    <pslz:zmPr id="{63C39FD8-9F61-447D-A6BD-C72FC336491C}" returnToParent="0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145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Slide Zoom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956E954-94E3-3CEA-974B-31896E8EB5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99632" y="4081590"/>
                <a:ext cx="17145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34A77861-9D48-8265-C06E-F4378ECBF39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36749504"/>
                  </p:ext>
                </p:extLst>
              </p:nvPr>
            </p:nvGraphicFramePr>
            <p:xfrm>
              <a:off x="9078468" y="4081590"/>
              <a:ext cx="1714500" cy="1714500"/>
            </p:xfrm>
            <a:graphic>
              <a:graphicData uri="http://schemas.microsoft.com/office/powerpoint/2016/slidezoom">
                <pslz:sldZm>
                  <pslz:sldZmObj sldId="312" cId="3579060858">
                    <pslz:zmPr id="{E20A9239-4227-4517-9728-C9CDE30CB8BA}" returnToParent="0" imageType="cover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145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Slide Zoom 1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34A77861-9D48-8265-C06E-F4378ECBF3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78468" y="4081590"/>
                <a:ext cx="17145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619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77CAA21E-34B3-B89E-CEDD-C68EC6FF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72901794-9888-A334-3FD1-549B4EB17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PotatoAI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FDD6650-4A24-E371-A7A0-82721E40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" name="Picture 19" descr="A close-up of a leaf&#10;&#10;Description automatically generated">
            <a:extLst>
              <a:ext uri="{FF2B5EF4-FFF2-40B4-BE49-F238E27FC236}">
                <a16:creationId xmlns:a16="http://schemas.microsoft.com/office/drawing/2014/main" id="{4807168C-2D6F-964B-7AA5-68DB26866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110" y="3980428"/>
            <a:ext cx="2438400" cy="2438400"/>
          </a:xfrm>
          <a:prstGeom prst="rect">
            <a:avLst/>
          </a:prstGeom>
        </p:spPr>
      </p:pic>
      <p:pic>
        <p:nvPicPr>
          <p:cNvPr id="22" name="Picture 21" descr="A green and brown leaf&#10;&#10;Description automatically generated">
            <a:extLst>
              <a:ext uri="{FF2B5EF4-FFF2-40B4-BE49-F238E27FC236}">
                <a16:creationId xmlns:a16="http://schemas.microsoft.com/office/drawing/2014/main" id="{8CFEC41E-DEC3-00C4-FA4A-68F5A1F10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110" y="1542028"/>
            <a:ext cx="2438400" cy="2438400"/>
          </a:xfrm>
          <a:prstGeom prst="rect">
            <a:avLst/>
          </a:prstGeom>
        </p:spPr>
      </p:pic>
      <p:pic>
        <p:nvPicPr>
          <p:cNvPr id="24" name="Picture 23" descr="A close-up of a leaf&#10;&#10;Description automatically generated">
            <a:extLst>
              <a:ext uri="{FF2B5EF4-FFF2-40B4-BE49-F238E27FC236}">
                <a16:creationId xmlns:a16="http://schemas.microsoft.com/office/drawing/2014/main" id="{59E2E873-E70F-649B-24BD-6D6D4FF64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40" y="3980428"/>
            <a:ext cx="2438400" cy="2438400"/>
          </a:xfrm>
          <a:prstGeom prst="rect">
            <a:avLst/>
          </a:prstGeom>
        </p:spPr>
      </p:pic>
      <p:pic>
        <p:nvPicPr>
          <p:cNvPr id="26" name="Picture 25" descr="A green and brown leaf&#10;&#10;Description automatically generated">
            <a:extLst>
              <a:ext uri="{FF2B5EF4-FFF2-40B4-BE49-F238E27FC236}">
                <a16:creationId xmlns:a16="http://schemas.microsoft.com/office/drawing/2014/main" id="{08F28AD5-88A6-1BC1-1875-F8AB3004A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3040" y="1542028"/>
            <a:ext cx="2438400" cy="2438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1D2D1B0-8E8C-DD3B-6405-87ADAC1BB4D3}"/>
              </a:ext>
            </a:extLst>
          </p:cNvPr>
          <p:cNvSpPr txBox="1"/>
          <p:nvPr/>
        </p:nvSpPr>
        <p:spPr>
          <a:xfrm>
            <a:off x="1828552" y="676315"/>
            <a:ext cx="8784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EARLY</a:t>
            </a:r>
            <a:r>
              <a:rPr lang="en-US" dirty="0"/>
              <a:t> </a:t>
            </a:r>
            <a:r>
              <a:rPr lang="en-US" sz="4400" b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BLIGHT</a:t>
            </a:r>
            <a:endParaRPr lang="en-CA" sz="4400" b="1" cap="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1" name="Picture 30" descr="A close-up of a leaf&#10;&#10;Description automatically generated">
            <a:extLst>
              <a:ext uri="{FF2B5EF4-FFF2-40B4-BE49-F238E27FC236}">
                <a16:creationId xmlns:a16="http://schemas.microsoft.com/office/drawing/2014/main" id="{D4DCFC47-378F-7D7E-1C68-991DF1DFF6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217" y="3980428"/>
            <a:ext cx="2438400" cy="2438400"/>
          </a:xfrm>
          <a:prstGeom prst="rect">
            <a:avLst/>
          </a:prstGeom>
        </p:spPr>
      </p:pic>
      <p:pic>
        <p:nvPicPr>
          <p:cNvPr id="33" name="Picture 32" descr="A close-up of a leaf&#10;&#10;Description automatically generated">
            <a:extLst>
              <a:ext uri="{FF2B5EF4-FFF2-40B4-BE49-F238E27FC236}">
                <a16:creationId xmlns:a16="http://schemas.microsoft.com/office/drawing/2014/main" id="{5C443DA9-F2D9-3842-0CEC-9F44345278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6217" y="154202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2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77CAA21E-34B3-B89E-CEDD-C68EC6FF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72901794-9888-A334-3FD1-549B4EB17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PotatoAI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FDD6650-4A24-E371-A7A0-82721E40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D2D1B0-8E8C-DD3B-6405-87ADAC1BB4D3}"/>
              </a:ext>
            </a:extLst>
          </p:cNvPr>
          <p:cNvSpPr txBox="1"/>
          <p:nvPr/>
        </p:nvSpPr>
        <p:spPr>
          <a:xfrm>
            <a:off x="1828552" y="676315"/>
            <a:ext cx="8784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LATE</a:t>
            </a:r>
            <a:r>
              <a:rPr lang="en-US" dirty="0"/>
              <a:t> </a:t>
            </a:r>
            <a:r>
              <a:rPr lang="en-US" sz="4400" b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BLIGHT</a:t>
            </a:r>
            <a:endParaRPr lang="en-CA" sz="4400" b="1" cap="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close-up of a leaf&#10;&#10;Description automatically generated">
            <a:extLst>
              <a:ext uri="{FF2B5EF4-FFF2-40B4-BE49-F238E27FC236}">
                <a16:creationId xmlns:a16="http://schemas.microsoft.com/office/drawing/2014/main" id="{527D27D5-4585-88A2-8588-FA34B3D0B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025900"/>
            <a:ext cx="2438400" cy="2438400"/>
          </a:xfrm>
          <a:prstGeom prst="rect">
            <a:avLst/>
          </a:prstGeom>
        </p:spPr>
      </p:pic>
      <p:pic>
        <p:nvPicPr>
          <p:cNvPr id="5" name="Picture 4" descr="A green leaf with a bite taken out of it&#10;&#10;Description automatically generated">
            <a:extLst>
              <a:ext uri="{FF2B5EF4-FFF2-40B4-BE49-F238E27FC236}">
                <a16:creationId xmlns:a16="http://schemas.microsoft.com/office/drawing/2014/main" id="{4AA5DEF9-3133-7AAD-86CD-94C75BEEB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700" y="4025900"/>
            <a:ext cx="2438400" cy="2438400"/>
          </a:xfrm>
          <a:prstGeom prst="rect">
            <a:avLst/>
          </a:prstGeom>
        </p:spPr>
      </p:pic>
      <p:pic>
        <p:nvPicPr>
          <p:cNvPr id="7" name="Picture 6" descr="A close-up of a leaf&#10;&#10;Description automatically generated">
            <a:extLst>
              <a:ext uri="{FF2B5EF4-FFF2-40B4-BE49-F238E27FC236}">
                <a16:creationId xmlns:a16="http://schemas.microsoft.com/office/drawing/2014/main" id="{41EFE0FB-1E3E-A384-04E4-178D5850E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900" y="4025900"/>
            <a:ext cx="2438400" cy="2438400"/>
          </a:xfrm>
          <a:prstGeom prst="rect">
            <a:avLst/>
          </a:prstGeom>
        </p:spPr>
      </p:pic>
      <p:pic>
        <p:nvPicPr>
          <p:cNvPr id="9" name="Picture 8" descr="A green leaf with a white spot on it&#10;&#10;Description automatically generated">
            <a:extLst>
              <a:ext uri="{FF2B5EF4-FFF2-40B4-BE49-F238E27FC236}">
                <a16:creationId xmlns:a16="http://schemas.microsoft.com/office/drawing/2014/main" id="{ACD17170-8D8A-FE0C-B720-0757768D9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700" y="1587500"/>
            <a:ext cx="2438400" cy="2438400"/>
          </a:xfrm>
          <a:prstGeom prst="rect">
            <a:avLst/>
          </a:prstGeom>
        </p:spPr>
      </p:pic>
      <p:pic>
        <p:nvPicPr>
          <p:cNvPr id="11" name="Picture 10" descr="A close-up of a leaf&#10;&#10;Description automatically generated">
            <a:extLst>
              <a:ext uri="{FF2B5EF4-FFF2-40B4-BE49-F238E27FC236}">
                <a16:creationId xmlns:a16="http://schemas.microsoft.com/office/drawing/2014/main" id="{35AD49D3-8AED-2082-DC28-F9B43E43DD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800" y="1587500"/>
            <a:ext cx="2438400" cy="2438400"/>
          </a:xfrm>
          <a:prstGeom prst="rect">
            <a:avLst/>
          </a:prstGeom>
        </p:spPr>
      </p:pic>
      <p:pic>
        <p:nvPicPr>
          <p:cNvPr id="13" name="Picture 12" descr="A close-up of a leaf&#10;&#10;Description automatically generated">
            <a:extLst>
              <a:ext uri="{FF2B5EF4-FFF2-40B4-BE49-F238E27FC236}">
                <a16:creationId xmlns:a16="http://schemas.microsoft.com/office/drawing/2014/main" id="{47571802-AC72-D6FC-B107-889DA269FB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1900" y="15875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6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77CAA21E-34B3-B89E-CEDD-C68EC6FF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72901794-9888-A334-3FD1-549B4EB17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PotatoAI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FDD6650-4A24-E371-A7A0-82721E40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D2D1B0-8E8C-DD3B-6405-87ADAC1BB4D3}"/>
              </a:ext>
            </a:extLst>
          </p:cNvPr>
          <p:cNvSpPr txBox="1"/>
          <p:nvPr/>
        </p:nvSpPr>
        <p:spPr>
          <a:xfrm>
            <a:off x="1703614" y="538659"/>
            <a:ext cx="8784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HEALTHY</a:t>
            </a:r>
            <a:endParaRPr lang="en-CA" sz="4400" b="1" cap="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 descr="A close-up of a leaf&#10;&#10;Description automatically generated">
            <a:extLst>
              <a:ext uri="{FF2B5EF4-FFF2-40B4-BE49-F238E27FC236}">
                <a16:creationId xmlns:a16="http://schemas.microsoft.com/office/drawing/2014/main" id="{2B2ED77E-75C5-7AF5-080E-8F3F2E7D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013200"/>
            <a:ext cx="2438400" cy="2438400"/>
          </a:xfrm>
          <a:prstGeom prst="rect">
            <a:avLst/>
          </a:prstGeom>
        </p:spPr>
      </p:pic>
      <p:pic>
        <p:nvPicPr>
          <p:cNvPr id="15" name="Picture 14" descr="A close-up of a leaf&#10;&#10;Description automatically generated">
            <a:extLst>
              <a:ext uri="{FF2B5EF4-FFF2-40B4-BE49-F238E27FC236}">
                <a16:creationId xmlns:a16="http://schemas.microsoft.com/office/drawing/2014/main" id="{24888E0F-3759-2201-9474-A55242D5E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013200"/>
            <a:ext cx="2438400" cy="2438400"/>
          </a:xfrm>
          <a:prstGeom prst="rect">
            <a:avLst/>
          </a:prstGeom>
        </p:spPr>
      </p:pic>
      <p:pic>
        <p:nvPicPr>
          <p:cNvPr id="20" name="Picture 19" descr="A close-up of a leaf&#10;&#10;Description automatically generated">
            <a:extLst>
              <a:ext uri="{FF2B5EF4-FFF2-40B4-BE49-F238E27FC236}">
                <a16:creationId xmlns:a16="http://schemas.microsoft.com/office/drawing/2014/main" id="{1DB3C359-3D9A-3A37-D36D-2F8C32761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4013200"/>
            <a:ext cx="2438400" cy="2438400"/>
          </a:xfrm>
          <a:prstGeom prst="rect">
            <a:avLst/>
          </a:prstGeom>
        </p:spPr>
      </p:pic>
      <p:pic>
        <p:nvPicPr>
          <p:cNvPr id="22" name="Picture 21" descr="A close-up of a leaf&#10;&#10;Description automatically generated">
            <a:extLst>
              <a:ext uri="{FF2B5EF4-FFF2-40B4-BE49-F238E27FC236}">
                <a16:creationId xmlns:a16="http://schemas.microsoft.com/office/drawing/2014/main" id="{203D3168-8441-79EE-7571-7D8DE28EA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100" y="1574800"/>
            <a:ext cx="2438400" cy="2438400"/>
          </a:xfrm>
          <a:prstGeom prst="rect">
            <a:avLst/>
          </a:prstGeom>
        </p:spPr>
      </p:pic>
      <p:pic>
        <p:nvPicPr>
          <p:cNvPr id="24" name="Picture 23" descr="A close-up of a leaf&#10;&#10;Description automatically generated">
            <a:extLst>
              <a:ext uri="{FF2B5EF4-FFF2-40B4-BE49-F238E27FC236}">
                <a16:creationId xmlns:a16="http://schemas.microsoft.com/office/drawing/2014/main" id="{F4FE448D-800D-FA20-8849-B6D42B3A55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800" y="1574800"/>
            <a:ext cx="2438400" cy="2438400"/>
          </a:xfrm>
          <a:prstGeom prst="rect">
            <a:avLst/>
          </a:prstGeom>
        </p:spPr>
      </p:pic>
      <p:pic>
        <p:nvPicPr>
          <p:cNvPr id="26" name="Picture 25" descr="A close-up of a leaf&#10;&#10;Description automatically generated">
            <a:extLst>
              <a:ext uri="{FF2B5EF4-FFF2-40B4-BE49-F238E27FC236}">
                <a16:creationId xmlns:a16="http://schemas.microsoft.com/office/drawing/2014/main" id="{7C563F4B-AE0C-14B9-A52F-AF6FD71DFE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1574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60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400" y="3033712"/>
            <a:ext cx="8102599" cy="790575"/>
          </a:xfrm>
        </p:spPr>
        <p:txBody>
          <a:bodyPr/>
          <a:lstStyle/>
          <a:p>
            <a:pPr algn="ctr"/>
            <a:r>
              <a:rPr lang="en-US" dirty="0"/>
              <a:t>Model building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DF2CB-D253-426E-B44A-B095AC4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A206-FA1A-4C14-B6FB-CD12350E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9401" y="6353174"/>
            <a:ext cx="8102599" cy="365125"/>
          </a:xfrm>
        </p:spPr>
        <p:txBody>
          <a:bodyPr/>
          <a:lstStyle/>
          <a:p>
            <a:r>
              <a:rPr lang="en-US" sz="1000" dirty="0" err="1"/>
              <a:t>PotatoAI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6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tm33968143_Win32_JB_SL_v3" id="{C3D5CE6D-3494-4BBD-B7F5-AA5B348ED394}" vid="{982B489A-C9B1-4FBF-BBC5-D41820D271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4F7209-A407-4CFB-9C3E-C69AB93152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CDCE58-E008-4D50-B18E-ADC19CB290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293</TotalTime>
  <Words>222</Words>
  <Application>Microsoft Office PowerPoint</Application>
  <PresentationFormat>Widescreen</PresentationFormat>
  <Paragraphs>93</Paragraphs>
  <Slides>16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Calibri</vt:lpstr>
      <vt:lpstr>Office Theme</vt:lpstr>
      <vt:lpstr>Potato ai Disease Detection for Healthy Harvests</vt:lpstr>
      <vt:lpstr> Flow structure</vt:lpstr>
      <vt:lpstr>Project inspiration</vt:lpstr>
      <vt:lpstr>I am sorry mint!!</vt:lpstr>
      <vt:lpstr>Potato diseases</vt:lpstr>
      <vt:lpstr>PowerPoint Presentation</vt:lpstr>
      <vt:lpstr>PowerPoint Presentation</vt:lpstr>
      <vt:lpstr>PowerPoint Presentation</vt:lpstr>
      <vt:lpstr>Model building</vt:lpstr>
      <vt:lpstr>process</vt:lpstr>
      <vt:lpstr>Image processing</vt:lpstr>
      <vt:lpstr>PowerPoint Presentation</vt:lpstr>
      <vt:lpstr>Model fit</vt:lpstr>
      <vt:lpstr>Model working</vt:lpstr>
      <vt:lpstr>Further Development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 and  analyzing data  with SQL</dc:title>
  <dc:creator>akashkadia9607@gmail.com</dc:creator>
  <cp:lastModifiedBy>Parinda</cp:lastModifiedBy>
  <cp:revision>89</cp:revision>
  <dcterms:created xsi:type="dcterms:W3CDTF">2023-06-14T01:20:25Z</dcterms:created>
  <dcterms:modified xsi:type="dcterms:W3CDTF">2023-08-15T15:20:28Z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