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77" r:id="rId6"/>
    <p:sldId id="307" r:id="rId7"/>
    <p:sldId id="308" r:id="rId8"/>
    <p:sldId id="316" r:id="rId9"/>
    <p:sldId id="317" r:id="rId10"/>
    <p:sldId id="318" r:id="rId11"/>
    <p:sldId id="319" r:id="rId12"/>
    <p:sldId id="320" r:id="rId13"/>
    <p:sldId id="321" r:id="rId14"/>
    <p:sldId id="262" r:id="rId15"/>
    <p:sldId id="323" r:id="rId16"/>
    <p:sldId id="324" r:id="rId17"/>
    <p:sldId id="325" r:id="rId18"/>
    <p:sldId id="328" r:id="rId19"/>
    <p:sldId id="327" r:id="rId20"/>
    <p:sldId id="263" r:id="rId21"/>
    <p:sldId id="312" r:id="rId22"/>
    <p:sldId id="313" r:id="rId23"/>
    <p:sldId id="314" r:id="rId24"/>
    <p:sldId id="330" r:id="rId25"/>
    <p:sldId id="329" r:id="rId26"/>
    <p:sldId id="331" r:id="rId27"/>
    <p:sldId id="332" r:id="rId28"/>
    <p:sldId id="27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C733F5-62C0-4E81-861B-C918CDF51104}">
          <p14:sldIdLst>
            <p14:sldId id="256"/>
            <p14:sldId id="277"/>
            <p14:sldId id="307"/>
            <p14:sldId id="308"/>
            <p14:sldId id="316"/>
            <p14:sldId id="317"/>
            <p14:sldId id="318"/>
            <p14:sldId id="319"/>
            <p14:sldId id="320"/>
            <p14:sldId id="321"/>
            <p14:sldId id="262"/>
            <p14:sldId id="323"/>
            <p14:sldId id="324"/>
            <p14:sldId id="325"/>
            <p14:sldId id="328"/>
            <p14:sldId id="327"/>
            <p14:sldId id="263"/>
            <p14:sldId id="312"/>
            <p14:sldId id="313"/>
            <p14:sldId id="314"/>
            <p14:sldId id="330"/>
            <p14:sldId id="329"/>
            <p14:sldId id="331"/>
            <p14:sldId id="332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0E3"/>
    <a:srgbClr val="385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3215" autoAdjust="0"/>
  </p:normalViewPr>
  <p:slideViewPr>
    <p:cSldViewPr snapToGrid="0">
      <p:cViewPr>
        <p:scale>
          <a:sx n="75" d="100"/>
          <a:sy n="75" d="100"/>
        </p:scale>
        <p:origin x="126" y="852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7" Type="http://schemas.openxmlformats.org/officeDocument/2006/relationships/slide" Target="slide15.xml"/><Relationship Id="rId12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0.png"/><Relationship Id="rId11" Type="http://schemas.openxmlformats.org/officeDocument/2006/relationships/image" Target="../media/image420.png"/><Relationship Id="rId5" Type="http://schemas.openxmlformats.org/officeDocument/2006/relationships/image" Target="../media/image400.png"/><Relationship Id="rId10" Type="http://schemas.openxmlformats.org/officeDocument/2006/relationships/slide" Target="slide16.xml"/><Relationship Id="rId4" Type="http://schemas.openxmlformats.org/officeDocument/2006/relationships/slide" Target="slide14.xml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7" Type="http://schemas.openxmlformats.org/officeDocument/2006/relationships/slide" Target="slide19.xml"/><Relationship Id="rId12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7.png"/><Relationship Id="rId11" Type="http://schemas.openxmlformats.org/officeDocument/2006/relationships/image" Target="../media/image34.png"/><Relationship Id="rId5" Type="http://schemas.openxmlformats.org/officeDocument/2006/relationships/image" Target="../media/image32.png"/><Relationship Id="rId10" Type="http://schemas.openxmlformats.org/officeDocument/2006/relationships/slide" Target="slide20.xml"/><Relationship Id="rId4" Type="http://schemas.openxmlformats.org/officeDocument/2006/relationships/slide" Target="slide18.xml"/><Relationship Id="rId9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7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Relationship Id="rId6" Type="http://schemas.openxmlformats.org/officeDocument/2006/relationships/slide" Target="slide23.xml"/><Relationship Id="rId5" Type="http://schemas.openxmlformats.org/officeDocument/2006/relationships/image" Target="../media/image54.jpg"/><Relationship Id="rId4" Type="http://schemas.openxmlformats.org/officeDocument/2006/relationships/image" Target="../media/image5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7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Relationship Id="rId6" Type="http://schemas.openxmlformats.org/officeDocument/2006/relationships/slide" Target="slide23.xml"/><Relationship Id="rId5" Type="http://schemas.openxmlformats.org/officeDocument/2006/relationships/image" Target="../media/image54.jpg"/><Relationship Id="rId4" Type="http://schemas.openxmlformats.org/officeDocument/2006/relationships/image" Target="../media/image53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6" Type="http://schemas.openxmlformats.org/officeDocument/2006/relationships/slide" Target="slide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32.sv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svg"/><Relationship Id="rId11" Type="http://schemas.openxmlformats.org/officeDocument/2006/relationships/image" Target="../media/image34.svg"/><Relationship Id="rId5" Type="http://schemas.openxmlformats.org/officeDocument/2006/relationships/image" Target="../media/image31.png"/><Relationship Id="rId10" Type="http://schemas.openxmlformats.org/officeDocument/2006/relationships/image" Target="../media/image33.png"/><Relationship Id="rId4" Type="http://schemas.openxmlformats.org/officeDocument/2006/relationships/slide" Target="slide6.xml"/><Relationship Id="rId9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32.sv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svg"/><Relationship Id="rId11" Type="http://schemas.openxmlformats.org/officeDocument/2006/relationships/image" Target="../media/image34.svg"/><Relationship Id="rId5" Type="http://schemas.openxmlformats.org/officeDocument/2006/relationships/image" Target="../media/image31.png"/><Relationship Id="rId10" Type="http://schemas.openxmlformats.org/officeDocument/2006/relationships/image" Target="../media/image33.png"/><Relationship Id="rId4" Type="http://schemas.openxmlformats.org/officeDocument/2006/relationships/slide" Target="slide9.xml"/><Relationship Id="rId9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7900" y="1122363"/>
            <a:ext cx="8674100" cy="238760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Mid-term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7900" y="3602038"/>
            <a:ext cx="8674100" cy="1655762"/>
          </a:xfrm>
        </p:spPr>
        <p:txBody>
          <a:bodyPr/>
          <a:lstStyle/>
          <a:p>
            <a:pPr algn="ctr"/>
            <a:r>
              <a:rPr lang="en-US" dirty="0"/>
              <a:t>Akash Kadia</a:t>
            </a:r>
          </a:p>
          <a:p>
            <a:pPr algn="ctr"/>
            <a:r>
              <a:rPr lang="en-US" dirty="0"/>
              <a:t>George Edgar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D4D85-D94B-C9B3-FEDC-59E421A5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5030C-567C-9769-0CAE-A02F9337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Mid-Term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E92B7-75E1-4CD3-129E-F50827F0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F23924-A742-F268-D5A7-E3A9459CE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76" y="1176747"/>
            <a:ext cx="11370248" cy="495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1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E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400" y="3033712"/>
            <a:ext cx="8102599" cy="7905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Model Building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F2CB-D253-426E-B44A-B095AC4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A206-FA1A-4C14-B6FB-CD12350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9400" y="6350000"/>
            <a:ext cx="8102599" cy="365125"/>
          </a:xfrm>
        </p:spPr>
        <p:txBody>
          <a:bodyPr/>
          <a:lstStyle/>
          <a:p>
            <a:r>
              <a:rPr lang="en-US" sz="1000" dirty="0"/>
              <a:t>Mid-Term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998B-05B0-9FDC-BA7C-5CF237FB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00754-F280-A3A2-35A3-E9156CA4DC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2084832"/>
            <a:ext cx="6184900" cy="365760"/>
          </a:xfrm>
        </p:spPr>
        <p:txBody>
          <a:bodyPr/>
          <a:lstStyle/>
          <a:p>
            <a:r>
              <a:rPr lang="en-US" dirty="0"/>
              <a:t>Null hypothesis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954CE-28F1-29B0-5FB6-EC05D51569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6184900" cy="11887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variable "Likes" </a:t>
            </a:r>
            <a:r>
              <a:rPr lang="en-US" sz="1800" dirty="0">
                <a:solidFill>
                  <a:schemeClr val="accent4"/>
                </a:solidFill>
              </a:rPr>
              <a:t>does not have </a:t>
            </a:r>
            <a:r>
              <a:rPr lang="en-US" sz="1800" dirty="0"/>
              <a:t>a significant relationship with the variable "Views" in the population.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P-value is near 1</a:t>
            </a:r>
          </a:p>
          <a:p>
            <a:pPr>
              <a:lnSpc>
                <a:spcPct val="100000"/>
              </a:lnSpc>
            </a:pPr>
            <a:endParaRPr lang="en-CA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6AC93F-7C22-24B7-8CE9-05E5B7B13F3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3840480"/>
            <a:ext cx="6184900" cy="365760"/>
          </a:xfrm>
        </p:spPr>
        <p:txBody>
          <a:bodyPr/>
          <a:lstStyle/>
          <a:p>
            <a:r>
              <a:rPr lang="en-US" dirty="0"/>
              <a:t>Alternative hypothesis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664299-34CA-29B3-D5B8-EEFD67E2F9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6184900" cy="114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variable "Likes" have a significant relationship with the variable "Views" in the population.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P-value is less then 0.05</a:t>
            </a:r>
            <a:endParaRPr lang="en-CA" sz="18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6BA9EA3-B053-4B39-0A96-5FDF6EB0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9C9C176-15E6-65FD-53B5-66C4C91C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Mid-Term Project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17D9876-76F8-7E73-9293-15959391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95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85780"/>
            <a:ext cx="9124951" cy="1325563"/>
          </a:xfrm>
        </p:spPr>
        <p:txBody>
          <a:bodyPr anchor="t">
            <a:normAutofit/>
          </a:bodyPr>
          <a:lstStyle/>
          <a:p>
            <a:r>
              <a:rPr lang="en-US" dirty="0"/>
              <a:t>Model building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CC3BAFB5-600E-FD75-37A6-371396D47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49374" y="1579896"/>
            <a:ext cx="4297680" cy="457200"/>
          </a:xfrm>
        </p:spPr>
        <p:txBody>
          <a:bodyPr/>
          <a:lstStyle/>
          <a:p>
            <a:pPr algn="ctr"/>
            <a:r>
              <a:rPr lang="en-US" dirty="0"/>
              <a:t>OLS Regression Model </a:t>
            </a:r>
          </a:p>
          <a:p>
            <a:pPr algn="ctr"/>
            <a:r>
              <a:rPr lang="en-US" sz="1400" dirty="0"/>
              <a:t>MKBHD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Mid-Term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A8EEC2FE-9DA8-95C5-CE2B-9C640F45B53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0896828"/>
                  </p:ext>
                </p:extLst>
              </p:nvPr>
            </p:nvGraphicFramePr>
            <p:xfrm>
              <a:off x="6838951" y="512763"/>
              <a:ext cx="3048000" cy="1714500"/>
            </p:xfrm>
            <a:graphic>
              <a:graphicData uri="http://schemas.microsoft.com/office/powerpoint/2016/slidezoom">
                <pslz:sldZm>
                  <pslz:sldZmObj sldId="325" cId="3463261595">
                    <pslz:zmPr id="{81A1B78F-FF2A-4516-B578-EC63CDCCE70D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8EEC2FE-9DA8-95C5-CE2B-9C640F45B5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38951" y="51276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AA0E4DB7-D459-2B04-8954-F18FF02401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59059424"/>
                  </p:ext>
                </p:extLst>
              </p:nvPr>
            </p:nvGraphicFramePr>
            <p:xfrm>
              <a:off x="6838951" y="2474880"/>
              <a:ext cx="3048000" cy="1714500"/>
            </p:xfrm>
            <a:graphic>
              <a:graphicData uri="http://schemas.microsoft.com/office/powerpoint/2016/slidezoom">
                <pslz:sldZm>
                  <pslz:sldZmObj sldId="328" cId="1037376628">
                    <pslz:zmPr id="{4FF7FBF1-7EF7-4998-8E9C-29E8B094576F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AA0E4DB7-D459-2B04-8954-F18FF02401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38951" y="247488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6FC745ED-7C94-4218-BB34-C9D8C240BCD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43133467"/>
                  </p:ext>
                </p:extLst>
              </p:nvPr>
            </p:nvGraphicFramePr>
            <p:xfrm>
              <a:off x="6838951" y="4383120"/>
              <a:ext cx="3048000" cy="1714500"/>
            </p:xfrm>
            <a:graphic>
              <a:graphicData uri="http://schemas.microsoft.com/office/powerpoint/2016/slidezoom">
                <pslz:sldZm>
                  <pslz:sldZmObj sldId="327" cId="1339338909">
                    <pslz:zmPr id="{D94CA777-C063-4FFF-B41F-F57B0071C86B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Slide Zoom 1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6FC745ED-7C94-4218-BB34-C9D8C240BC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38951" y="438312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0CF8FE8-1C20-6E66-ED1F-03EA7D76D2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6001" y="2273675"/>
            <a:ext cx="4924425" cy="39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00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A50C-4494-75AF-7D7D-A0D8E1E9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– Squared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A6C93-B77A-C082-A2CA-7A3CB98925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3313851"/>
            <a:ext cx="6336792" cy="263949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Indicator of good fit.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approximately 67.8% 'Views' can be explained by the independent variables included in the model.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B56342D-3F98-C361-7CE4-F15ED2AF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AD9C7A0-4BF9-4228-3E7C-F6953AE4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Mid-Term Project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277D2A-92FE-79AD-A3E7-9C011664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00CB0-2850-C47B-E7B1-0FF515BD4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208" y="1795719"/>
            <a:ext cx="2886478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6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A50C-4494-75AF-7D7D-A0D8E1E9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</a:t>
            </a:r>
            <a:br>
              <a:rPr lang="en-US" dirty="0"/>
            </a:b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A6C93-B77A-C082-A2CA-7A3CB98925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3313851"/>
            <a:ext cx="6336792" cy="263949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Estimated impact of each independent variable on the dependent variable(Views)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For Likes: 1 unit increase in Likes, expected 25.3391 unit increase in Views.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For Years: 1 unit increase in Years, expected 29250; unit change in Views.</a:t>
            </a:r>
            <a:endParaRPr lang="en-CA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B56342D-3F98-C361-7CE4-F15ED2AF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AD9C7A0-4BF9-4228-3E7C-F6953AE4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Mid-Term Project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277D2A-92FE-79AD-A3E7-9C011664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6AB88-F4E8-F9A3-3EE9-A31ACB478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630" y="1732074"/>
            <a:ext cx="1714739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76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A50C-4494-75AF-7D7D-A0D8E1E9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T-statistic and p-value</a:t>
            </a:r>
            <a:endParaRPr lang="en-CA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A6C93-B77A-C082-A2CA-7A3CB98925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3313851"/>
            <a:ext cx="6336792" cy="263949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t-statistic 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statistical significance of each coefficient estimate.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'Likes’ – 36.046, </a:t>
            </a:r>
            <a:r>
              <a:rPr lang="en-US" dirty="0">
                <a:solidFill>
                  <a:schemeClr val="accent4"/>
                </a:solidFill>
              </a:rPr>
              <a:t>highly significant</a:t>
            </a:r>
            <a:r>
              <a:rPr lang="en-US" dirty="0"/>
              <a:t> relationship with 'Views’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'Comments’ – 1.324, suggesting a </a:t>
            </a:r>
            <a:r>
              <a:rPr lang="en-US" dirty="0">
                <a:solidFill>
                  <a:schemeClr val="accent4"/>
                </a:solidFill>
              </a:rPr>
              <a:t>weaker and less significant</a:t>
            </a:r>
            <a:r>
              <a:rPr lang="en-US" dirty="0"/>
              <a:t> relationship.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P-value :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Smaller p-values suggest stronger evidence against the null hypothesis.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B56342D-3F98-C361-7CE4-F15ED2AF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AD9C7A0-4BF9-4228-3E7C-F6953AE4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Mid-Term Project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277D2A-92FE-79AD-A3E7-9C011664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A28F28-81CD-CA82-5D0C-926AB7549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021" y="1678100"/>
            <a:ext cx="5849166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38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85780"/>
            <a:ext cx="9124951" cy="1325563"/>
          </a:xfrm>
        </p:spPr>
        <p:txBody>
          <a:bodyPr anchor="t">
            <a:normAutofit/>
          </a:bodyPr>
          <a:lstStyle/>
          <a:p>
            <a:r>
              <a:rPr lang="en-US" dirty="0"/>
              <a:t>Model building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CC3BAFB5-600E-FD75-37A6-371396D47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49374" y="1579896"/>
            <a:ext cx="4297680" cy="457200"/>
          </a:xfrm>
        </p:spPr>
        <p:txBody>
          <a:bodyPr/>
          <a:lstStyle/>
          <a:p>
            <a:pPr algn="ctr"/>
            <a:r>
              <a:rPr lang="en-US" dirty="0"/>
              <a:t>OLS Regression Model </a:t>
            </a:r>
          </a:p>
          <a:p>
            <a:pPr algn="ctr"/>
            <a:r>
              <a:rPr lang="en-US" sz="1400" dirty="0" err="1"/>
              <a:t>randomfrankp</a:t>
            </a:r>
            <a:endParaRPr lang="en-US" sz="1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Mid-Term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BB8A445C-89F4-4F25-8314-8E15E37131D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8487081"/>
                  </p:ext>
                </p:extLst>
              </p:nvPr>
            </p:nvGraphicFramePr>
            <p:xfrm>
              <a:off x="6838951" y="396843"/>
              <a:ext cx="3048000" cy="1714500"/>
            </p:xfrm>
            <a:graphic>
              <a:graphicData uri="http://schemas.microsoft.com/office/powerpoint/2016/slidezoom">
                <pslz:sldZm>
                  <pslz:sldZmObj sldId="312" cId="1702875271">
                    <pslz:zmPr id="{946C3B3B-37FC-4EC1-B68F-F497ADC2FA3E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Slide Zoom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B8A445C-89F4-4F25-8314-8E15E37131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38951" y="39684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A3768B32-D904-411C-5968-B0407FE100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23501761"/>
                  </p:ext>
                </p:extLst>
              </p:nvPr>
            </p:nvGraphicFramePr>
            <p:xfrm>
              <a:off x="6838951" y="2516171"/>
              <a:ext cx="3048000" cy="1714500"/>
            </p:xfrm>
            <a:graphic>
              <a:graphicData uri="http://schemas.microsoft.com/office/powerpoint/2016/slidezoom">
                <pslz:sldZm>
                  <pslz:sldZmObj sldId="313" cId="2277296622">
                    <pslz:zmPr id="{39867B58-4043-4F0D-8C64-4B45D8224FAB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Slide Zoom 1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A3768B32-D904-411C-5968-B0407FE10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38951" y="251617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0A5D8A05-A7EF-8418-F5B0-8236B84615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47384812"/>
                  </p:ext>
                </p:extLst>
              </p:nvPr>
            </p:nvGraphicFramePr>
            <p:xfrm>
              <a:off x="6838951" y="4525168"/>
              <a:ext cx="3048000" cy="1714500"/>
            </p:xfrm>
            <a:graphic>
              <a:graphicData uri="http://schemas.microsoft.com/office/powerpoint/2016/slidezoom">
                <pslz:sldZm>
                  <pslz:sldZmObj sldId="314" cId="775020655">
                    <pslz:zmPr id="{EA6C7E14-092A-4F7C-BB9C-96BAB4DAB908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" name="Slide Zoom 19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0A5D8A05-A7EF-8418-F5B0-8236B84615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38951" y="452516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FD534B6-9588-A8D2-EC9C-496C27518A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4400" y="2326820"/>
            <a:ext cx="4889500" cy="391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A50C-4494-75AF-7D7D-A0D8E1E9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– Squared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A6C93-B77A-C082-A2CA-7A3CB98925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3313851"/>
            <a:ext cx="6336792" cy="263949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Indicator of good fit.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approximately 80.4% 'Views' can be explained by the independent variables included in the model.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B56342D-3F98-C361-7CE4-F15ED2AF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AD9C7A0-4BF9-4228-3E7C-F6953AE4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Mid-Term Project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277D2A-92FE-79AD-A3E7-9C011664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0C93D-E21A-D764-B035-A52E7282A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208" y="2168968"/>
            <a:ext cx="2962688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75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A50C-4494-75AF-7D7D-A0D8E1E9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</a:t>
            </a:r>
            <a:br>
              <a:rPr lang="en-US" dirty="0"/>
            </a:b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A6C93-B77A-C082-A2CA-7A3CB98925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3313851"/>
            <a:ext cx="6336792" cy="263949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Estimated impact of each independent variable on the dependent variable(Views)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For Likes: 1 unit increase in Likes, expected 47.1816 unit increase in Views.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For Years: 1 unit increase in Years, expected 43840; unit change/decrease in Views.</a:t>
            </a:r>
            <a:endParaRPr lang="en-CA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B56342D-3F98-C361-7CE4-F15ED2AF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AD9C7A0-4BF9-4228-3E7C-F6953AE4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Mid-Term Project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277D2A-92FE-79AD-A3E7-9C011664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00AE0D-CC67-5EA2-B2C2-59E649E08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617" y="1808828"/>
            <a:ext cx="1752845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9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br>
              <a:rPr lang="en-ZA" dirty="0"/>
            </a:br>
            <a:r>
              <a:rPr lang="en-ZA" dirty="0"/>
              <a:t>Flow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/>
          <a:p>
            <a:pPr marL="800100" lvl="1" indent="-34290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Project Goal</a:t>
            </a:r>
          </a:p>
          <a:p>
            <a:pPr marL="800100" lvl="1" indent="-34290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/>
              <a:t>Data Gathering Process</a:t>
            </a:r>
          </a:p>
          <a:p>
            <a:pPr marL="1257300" lvl="2" indent="-34290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/>
              <a:t>YOUTUBE_API</a:t>
            </a:r>
          </a:p>
          <a:p>
            <a:pPr marL="1257300" lvl="2" indent="-34290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/>
              <a:t>Cleaning and Creating Data Frames</a:t>
            </a:r>
          </a:p>
          <a:p>
            <a:pPr marL="800100" lvl="1" indent="-34290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/>
              <a:t>Model Building</a:t>
            </a:r>
          </a:p>
          <a:p>
            <a:pPr marL="1257300" lvl="2" indent="-34290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/>
              <a:t>Model Result</a:t>
            </a:r>
          </a:p>
          <a:p>
            <a:pPr marL="800100" lvl="1" indent="-34290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Conclusion</a:t>
            </a:r>
          </a:p>
          <a:p>
            <a:pPr lvl="2"/>
            <a:endParaRPr lang="en-US" dirty="0"/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1300" y="6350000"/>
            <a:ext cx="8140700" cy="365125"/>
          </a:xfrm>
        </p:spPr>
        <p:txBody>
          <a:bodyPr/>
          <a:lstStyle/>
          <a:p>
            <a:r>
              <a:rPr lang="en-US" sz="1000" dirty="0"/>
              <a:t>Mid-Term Project</a:t>
            </a:r>
            <a:endParaRPr lang="en-US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A50C-4494-75AF-7D7D-A0D8E1E9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T-statistic and p-value</a:t>
            </a:r>
            <a:endParaRPr lang="en-CA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A6C93-B77A-C082-A2CA-7A3CB98925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3313851"/>
            <a:ext cx="6336792" cy="263949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t-statistic 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statistical significance of each coefficient estimate.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'Likes’ – 39.139, </a:t>
            </a:r>
            <a:r>
              <a:rPr lang="en-US" dirty="0">
                <a:solidFill>
                  <a:schemeClr val="accent4"/>
                </a:solidFill>
              </a:rPr>
              <a:t>highly significant</a:t>
            </a:r>
            <a:r>
              <a:rPr lang="en-US" dirty="0"/>
              <a:t> relationship with 'Views’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'Comments’ – 0.556, suggesting a </a:t>
            </a:r>
            <a:r>
              <a:rPr lang="en-US" dirty="0">
                <a:solidFill>
                  <a:schemeClr val="accent4"/>
                </a:solidFill>
              </a:rPr>
              <a:t>weaker and less significant</a:t>
            </a:r>
            <a:r>
              <a:rPr lang="en-US" dirty="0"/>
              <a:t> relationship.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P-value :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Smaller p-values suggest stronger evidence against the null hypothesis..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B56342D-3F98-C361-7CE4-F15ED2AF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AD9C7A0-4BF9-4228-3E7C-F6953AE4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Mid-Term Project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277D2A-92FE-79AD-A3E7-9C011664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0104A-D281-1D54-6912-DE5AC5E96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208" y="1770723"/>
            <a:ext cx="5839640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20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998B-05B0-9FDC-BA7C-5CF237FB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33046"/>
            <a:ext cx="6800850" cy="725654"/>
          </a:xfrm>
        </p:spPr>
        <p:txBody>
          <a:bodyPr/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00754-F280-A3A2-35A3-E9156CA4DC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097280"/>
            <a:ext cx="6184900" cy="365760"/>
          </a:xfrm>
        </p:spPr>
        <p:txBody>
          <a:bodyPr/>
          <a:lstStyle/>
          <a:p>
            <a:r>
              <a:rPr lang="en-US" dirty="0"/>
              <a:t>Null hypothesis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954CE-28F1-29B0-5FB6-EC05D51569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1508760"/>
            <a:ext cx="6184900" cy="11887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variable "Likes" does not have a significant relationship with the variable "Views" in the population.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P-value is near 1</a:t>
            </a:r>
          </a:p>
          <a:p>
            <a:pPr>
              <a:lnSpc>
                <a:spcPct val="100000"/>
              </a:lnSpc>
            </a:pPr>
            <a:endParaRPr lang="en-CA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6AC93F-7C22-24B7-8CE9-05E5B7B13F3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3840480"/>
            <a:ext cx="6184900" cy="365760"/>
          </a:xfrm>
        </p:spPr>
        <p:txBody>
          <a:bodyPr/>
          <a:lstStyle/>
          <a:p>
            <a:r>
              <a:rPr lang="en-US" dirty="0"/>
              <a:t>Alternative hypothesis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664299-34CA-29B3-D5B8-EEFD67E2F9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6184900" cy="114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variable "Likes" has a significant relationship with the variable "Views" in the population.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P-value is less then 0.05</a:t>
            </a:r>
            <a:endParaRPr lang="en-CA" sz="18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6BA9EA3-B053-4B39-0A96-5FDF6EB0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9C9C176-15E6-65FD-53B5-66C4C91C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Mid-Term Project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17D9876-76F8-7E73-9293-15959391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2D5DEDB4-F8F4-5605-72EE-C828382EF03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06726668"/>
                  </p:ext>
                </p:extLst>
              </p:nvPr>
            </p:nvGraphicFramePr>
            <p:xfrm>
              <a:off x="3749040" y="2451735"/>
              <a:ext cx="1131570" cy="1131570"/>
            </p:xfrm>
            <a:graphic>
              <a:graphicData uri="http://schemas.microsoft.com/office/powerpoint/2016/slidezoom">
                <pslz:sldZm>
                  <pslz:sldZmObj sldId="329" cId="3445909990">
                    <pslz:zmPr id="{C7604449-59B9-4C42-9E2A-8C8AF049FF97}" returnToParent="0" imageType="cover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31570" cy="113157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D5DEDB4-F8F4-5605-72EE-C828382EF0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9040" y="2451735"/>
                <a:ext cx="1131570" cy="113157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CC5D83DF-4781-BA7C-7311-1A672740FE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86560464"/>
                  </p:ext>
                </p:extLst>
              </p:nvPr>
            </p:nvGraphicFramePr>
            <p:xfrm>
              <a:off x="5284470" y="2451735"/>
              <a:ext cx="1131570" cy="1131570"/>
            </p:xfrm>
            <a:graphic>
              <a:graphicData uri="http://schemas.microsoft.com/office/powerpoint/2016/slidezoom">
                <pslz:sldZm>
                  <pslz:sldZmObj sldId="331" cId="85091248">
                    <pslz:zmPr id="{2558E803-95D5-4BFA-8F58-66806915D0B5}" returnToParent="0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31570" cy="113157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C5D83DF-4781-BA7C-7311-1A672740FE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84470" y="2451735"/>
                <a:ext cx="1131570" cy="113157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4050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2230B57-907E-3FF9-2FCC-77F5FC00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5762487-D6E7-8148-AC5A-4D4A02BF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Mid-Term Project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841AB-4F4C-6AD3-1376-1AAD3519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5016B63-B903-C9B6-529E-C5E4880A3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207"/>
          <a:stretch/>
        </p:blipFill>
        <p:spPr>
          <a:xfrm>
            <a:off x="6077267" y="1109557"/>
            <a:ext cx="4189895" cy="13423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65EFD1D-77AB-8DB1-ABF6-235F36E82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068" y="3746056"/>
            <a:ext cx="3953427" cy="41915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E5917F5-BFD6-FA2E-D0D0-3984AA21E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068" y="4294839"/>
            <a:ext cx="3867690" cy="34294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CED45CB-9B35-A179-CB62-922F0CF52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6068" y="4796064"/>
            <a:ext cx="3943900" cy="362001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E90D744-2B90-62B7-4950-94697B7CD4C3}"/>
              </a:ext>
            </a:extLst>
          </p:cNvPr>
          <p:cNvSpPr/>
          <p:nvPr/>
        </p:nvSpPr>
        <p:spPr>
          <a:xfrm>
            <a:off x="5410200" y="2856620"/>
            <a:ext cx="6045200" cy="660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Aug. 2023</a:t>
            </a:r>
            <a:endParaRPr lang="en-CA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057606C-F5BB-AE2F-4017-502B78210942}"/>
              </a:ext>
            </a:extLst>
          </p:cNvPr>
          <p:cNvSpPr/>
          <p:nvPr/>
        </p:nvSpPr>
        <p:spPr>
          <a:xfrm>
            <a:off x="5435600" y="3746056"/>
            <a:ext cx="1625600" cy="4191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9000 Likes</a:t>
            </a:r>
            <a:endParaRPr lang="en-CA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36A4744-B3B1-FB3E-300D-D7D73D3BC16B}"/>
              </a:ext>
            </a:extLst>
          </p:cNvPr>
          <p:cNvSpPr/>
          <p:nvPr/>
        </p:nvSpPr>
        <p:spPr>
          <a:xfrm>
            <a:off x="5435600" y="4256734"/>
            <a:ext cx="1625600" cy="4191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10000 Likes</a:t>
            </a:r>
            <a:endParaRPr lang="en-CA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7709E35-CD98-7CB7-1BE7-C7965DFE8C16}"/>
              </a:ext>
            </a:extLst>
          </p:cNvPr>
          <p:cNvSpPr/>
          <p:nvPr/>
        </p:nvSpPr>
        <p:spPr>
          <a:xfrm>
            <a:off x="5435600" y="4738907"/>
            <a:ext cx="1625600" cy="4191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8000 Likes</a:t>
            </a:r>
            <a:endParaRPr lang="en-CA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18F6300-D609-617D-0F6D-7AC7F415F1FD}"/>
              </a:ext>
            </a:extLst>
          </p:cNvPr>
          <p:cNvCxnSpPr>
            <a:stCxn id="27" idx="1"/>
            <a:endCxn id="30" idx="1"/>
          </p:cNvCxnSpPr>
          <p:nvPr/>
        </p:nvCxnSpPr>
        <p:spPr>
          <a:xfrm rot="10800000" flipH="1" flipV="1">
            <a:off x="5410200" y="3186820"/>
            <a:ext cx="25400" cy="1761666"/>
          </a:xfrm>
          <a:prstGeom prst="bentConnector3">
            <a:avLst>
              <a:gd name="adj1" fmla="val -3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5CC0381-7022-AE25-5D06-C15BFF57ABE8}"/>
              </a:ext>
            </a:extLst>
          </p:cNvPr>
          <p:cNvCxnSpPr>
            <a:stCxn id="27" idx="1"/>
            <a:endCxn id="29" idx="1"/>
          </p:cNvCxnSpPr>
          <p:nvPr/>
        </p:nvCxnSpPr>
        <p:spPr>
          <a:xfrm rot="10800000" flipH="1" flipV="1">
            <a:off x="5410200" y="3186819"/>
            <a:ext cx="25400" cy="1279493"/>
          </a:xfrm>
          <a:prstGeom prst="bentConnector3">
            <a:avLst>
              <a:gd name="adj1" fmla="val -3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7B7AFA0-9F50-9EBA-EB75-4B73699070D9}"/>
              </a:ext>
            </a:extLst>
          </p:cNvPr>
          <p:cNvCxnSpPr>
            <a:stCxn id="27" idx="1"/>
            <a:endCxn id="28" idx="1"/>
          </p:cNvCxnSpPr>
          <p:nvPr/>
        </p:nvCxnSpPr>
        <p:spPr>
          <a:xfrm rot="10800000" flipH="1" flipV="1">
            <a:off x="5410200" y="3186819"/>
            <a:ext cx="25400" cy="768815"/>
          </a:xfrm>
          <a:prstGeom prst="bentConnector3">
            <a:avLst>
              <a:gd name="adj1" fmla="val -3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09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2230B57-907E-3FF9-2FCC-77F5FC00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5762487-D6E7-8148-AC5A-4D4A02BF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Mid-Term Project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841AB-4F4C-6AD3-1376-1AAD3519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E90D744-2B90-62B7-4950-94697B7CD4C3}"/>
              </a:ext>
            </a:extLst>
          </p:cNvPr>
          <p:cNvSpPr/>
          <p:nvPr/>
        </p:nvSpPr>
        <p:spPr>
          <a:xfrm>
            <a:off x="5410200" y="2856620"/>
            <a:ext cx="6045200" cy="660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Aug. 2023</a:t>
            </a:r>
            <a:endParaRPr lang="en-CA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057606C-F5BB-AE2F-4017-502B78210942}"/>
              </a:ext>
            </a:extLst>
          </p:cNvPr>
          <p:cNvSpPr/>
          <p:nvPr/>
        </p:nvSpPr>
        <p:spPr>
          <a:xfrm>
            <a:off x="5435600" y="3746056"/>
            <a:ext cx="1625600" cy="4191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9000 Likes</a:t>
            </a:r>
            <a:endParaRPr lang="en-CA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36A4744-B3B1-FB3E-300D-D7D73D3BC16B}"/>
              </a:ext>
            </a:extLst>
          </p:cNvPr>
          <p:cNvSpPr/>
          <p:nvPr/>
        </p:nvSpPr>
        <p:spPr>
          <a:xfrm>
            <a:off x="5435600" y="4256734"/>
            <a:ext cx="1625600" cy="4191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10000 Likes</a:t>
            </a:r>
            <a:endParaRPr lang="en-CA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7709E35-CD98-7CB7-1BE7-C7965DFE8C16}"/>
              </a:ext>
            </a:extLst>
          </p:cNvPr>
          <p:cNvSpPr/>
          <p:nvPr/>
        </p:nvSpPr>
        <p:spPr>
          <a:xfrm>
            <a:off x="5435600" y="4738907"/>
            <a:ext cx="1625600" cy="4191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8000 Likes</a:t>
            </a:r>
            <a:endParaRPr lang="en-CA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18F6300-D609-617D-0F6D-7AC7F415F1FD}"/>
              </a:ext>
            </a:extLst>
          </p:cNvPr>
          <p:cNvCxnSpPr>
            <a:stCxn id="27" idx="1"/>
            <a:endCxn id="30" idx="1"/>
          </p:cNvCxnSpPr>
          <p:nvPr/>
        </p:nvCxnSpPr>
        <p:spPr>
          <a:xfrm rot="10800000" flipH="1" flipV="1">
            <a:off x="5410200" y="3186820"/>
            <a:ext cx="25400" cy="1761666"/>
          </a:xfrm>
          <a:prstGeom prst="bentConnector3">
            <a:avLst>
              <a:gd name="adj1" fmla="val -3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5CC0381-7022-AE25-5D06-C15BFF57ABE8}"/>
              </a:ext>
            </a:extLst>
          </p:cNvPr>
          <p:cNvCxnSpPr>
            <a:stCxn id="27" idx="1"/>
            <a:endCxn id="29" idx="1"/>
          </p:cNvCxnSpPr>
          <p:nvPr/>
        </p:nvCxnSpPr>
        <p:spPr>
          <a:xfrm rot="10800000" flipH="1" flipV="1">
            <a:off x="5410200" y="3186819"/>
            <a:ext cx="25400" cy="1279493"/>
          </a:xfrm>
          <a:prstGeom prst="bentConnector3">
            <a:avLst>
              <a:gd name="adj1" fmla="val -3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7B7AFA0-9F50-9EBA-EB75-4B73699070D9}"/>
              </a:ext>
            </a:extLst>
          </p:cNvPr>
          <p:cNvCxnSpPr>
            <a:stCxn id="27" idx="1"/>
            <a:endCxn id="28" idx="1"/>
          </p:cNvCxnSpPr>
          <p:nvPr/>
        </p:nvCxnSpPr>
        <p:spPr>
          <a:xfrm rot="10800000" flipH="1" flipV="1">
            <a:off x="5410200" y="3186819"/>
            <a:ext cx="25400" cy="768815"/>
          </a:xfrm>
          <a:prstGeom prst="bentConnector3">
            <a:avLst>
              <a:gd name="adj1" fmla="val -3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78CC185-41CF-7A9B-FCF5-8E07F9036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628"/>
          <a:stretch/>
        </p:blipFill>
        <p:spPr>
          <a:xfrm>
            <a:off x="6345465" y="988119"/>
            <a:ext cx="4174669" cy="1362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4125F9-256B-E30F-BEFE-950DB9565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721" y="3771455"/>
            <a:ext cx="4201111" cy="381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A189DA-7D00-C0B4-B0F5-31C0DBFCB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721" y="4265380"/>
            <a:ext cx="4239217" cy="4096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ED2471-84DF-4252-D9D4-D927D9374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0415" y="4751689"/>
            <a:ext cx="4124901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1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998B-05B0-9FDC-BA7C-5CF237FB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33046"/>
            <a:ext cx="6800850" cy="725654"/>
          </a:xfrm>
        </p:spPr>
        <p:txBody>
          <a:bodyPr/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00754-F280-A3A2-35A3-E9156CA4DC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097280"/>
            <a:ext cx="6184900" cy="365760"/>
          </a:xfrm>
        </p:spPr>
        <p:txBody>
          <a:bodyPr/>
          <a:lstStyle/>
          <a:p>
            <a:r>
              <a:rPr lang="en-US" dirty="0"/>
              <a:t>Null hypothesis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954CE-28F1-29B0-5FB6-EC05D51569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1508760"/>
            <a:ext cx="6184900" cy="11887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variable "Likes" does not have a significant relationship with the variable "Views" in the population.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P-value is near 1</a:t>
            </a:r>
          </a:p>
          <a:p>
            <a:pPr>
              <a:lnSpc>
                <a:spcPct val="100000"/>
              </a:lnSpc>
            </a:pPr>
            <a:endParaRPr lang="en-CA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6AC93F-7C22-24B7-8CE9-05E5B7B13F3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3840480"/>
            <a:ext cx="6184900" cy="365760"/>
          </a:xfrm>
        </p:spPr>
        <p:txBody>
          <a:bodyPr/>
          <a:lstStyle/>
          <a:p>
            <a:r>
              <a:rPr lang="en-US" dirty="0"/>
              <a:t>Alternative hypothesis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664299-34CA-29B3-D5B8-EEFD67E2F9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6184900" cy="114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variable "Likes" has a significant relationship with the variable "Views" in the population.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P-value is less then 0.05</a:t>
            </a:r>
            <a:endParaRPr lang="en-CA" sz="18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6BA9EA3-B053-4B39-0A96-5FDF6EB0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9C9C176-15E6-65FD-53B5-66C4C91C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Mid-Term Project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17D9876-76F8-7E73-9293-15959391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2D5DEDB4-F8F4-5605-72EE-C828382EF03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49040" y="2451735"/>
              <a:ext cx="1131570" cy="1131570"/>
            </p:xfrm>
            <a:graphic>
              <a:graphicData uri="http://schemas.microsoft.com/office/powerpoint/2016/slidezoom">
                <pslz:sldZm>
                  <pslz:sldZmObj sldId="329" cId="3445909990">
                    <pslz:zmPr id="{C7604449-59B9-4C42-9E2A-8C8AF049FF97}" returnToParent="0" imageType="cover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31570" cy="113157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D5DEDB4-F8F4-5605-72EE-C828382EF0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9040" y="2451735"/>
                <a:ext cx="1131570" cy="113157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CC5D83DF-4781-BA7C-7311-1A672740FE0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84470" y="2451735"/>
              <a:ext cx="1131570" cy="1131570"/>
            </p:xfrm>
            <a:graphic>
              <a:graphicData uri="http://schemas.microsoft.com/office/powerpoint/2016/slidezoom">
                <pslz:sldZm>
                  <pslz:sldZmObj sldId="331" cId="85091248">
                    <pslz:zmPr id="{2558E803-95D5-4BFA-8F58-66806915D0B5}" returnToParent="0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31570" cy="113157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C5D83DF-4781-BA7C-7311-1A672740FE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84470" y="2451735"/>
                <a:ext cx="1131570" cy="113157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3315BDE-B1FA-2701-3DCE-21437F299D34}"/>
              </a:ext>
            </a:extLst>
          </p:cNvPr>
          <p:cNvSpPr/>
          <p:nvPr/>
        </p:nvSpPr>
        <p:spPr>
          <a:xfrm>
            <a:off x="546886" y="1387007"/>
            <a:ext cx="5549114" cy="112585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6561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4B38C-24E4-B265-56CB-A061EAA3D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Factcheck : Likes has direct relation to Views.</a:t>
            </a:r>
          </a:p>
          <a:p>
            <a:pPr marL="800100" lvl="1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Gather data : YouTube Api</a:t>
            </a:r>
          </a:p>
          <a:p>
            <a:pPr marL="800100" lvl="1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Clean data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Building Model and Model Output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Prove the statement is fact or myth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Mid-Term Project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2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gathering process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Mid-Term Project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1813F8-B076-2D10-B21B-FC24A6BCEA9B}"/>
              </a:ext>
            </a:extLst>
          </p:cNvPr>
          <p:cNvCxnSpPr>
            <a:cxnSpLocks/>
          </p:cNvCxnSpPr>
          <p:nvPr/>
        </p:nvCxnSpPr>
        <p:spPr>
          <a:xfrm>
            <a:off x="7147052" y="1884044"/>
            <a:ext cx="3048" cy="3970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3B69615A-C7D3-58E4-6B33-DAD7D6302A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91454711"/>
                  </p:ext>
                </p:extLst>
              </p:nvPr>
            </p:nvGraphicFramePr>
            <p:xfrm>
              <a:off x="3219450" y="3049227"/>
              <a:ext cx="3048000" cy="1454239"/>
            </p:xfrm>
            <a:graphic>
              <a:graphicData uri="http://schemas.microsoft.com/office/powerpoint/2016/slidezoom">
                <pslz:sldZm>
                  <pslz:sldZmObj sldId="316" cId="3556836358">
                    <pslz:zmPr id="{0CECD117-DC20-4F7C-AF0C-A8287290C76F}" returnToParent="0" imageType="cover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45423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4" name="Slide Zoom 2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B69615A-C7D3-58E4-6B33-DAD7D6302A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19450" y="3049227"/>
                <a:ext cx="3048000" cy="145423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6" name="Slide Zoom 25">
                <a:extLst>
                  <a:ext uri="{FF2B5EF4-FFF2-40B4-BE49-F238E27FC236}">
                    <a16:creationId xmlns:a16="http://schemas.microsoft.com/office/drawing/2014/main" id="{8655F961-1672-6E8F-0A40-300D7A463DD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89964626"/>
                  </p:ext>
                </p:extLst>
              </p:nvPr>
            </p:nvGraphicFramePr>
            <p:xfrm>
              <a:off x="8075295" y="3167645"/>
              <a:ext cx="3048000" cy="1217403"/>
            </p:xfrm>
            <a:graphic>
              <a:graphicData uri="http://schemas.microsoft.com/office/powerpoint/2016/slidezoom">
                <pslz:sldZm>
                  <pslz:sldZmObj sldId="319" cId="708846759">
                    <pslz:zmPr id="{D55F5E6D-FD63-41F5-A360-7CD9B36376E5}" returnToParent="0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21740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6" name="Slide Zoom 2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655F961-1672-6E8F-0A40-300D7A463D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75295" y="3167645"/>
                <a:ext cx="3048000" cy="121740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30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2517-1F75-35D5-D003-43A20828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Akash</a:t>
            </a:r>
            <a:endParaRPr lang="en-CA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36767D7-DCAD-38C7-FEA1-13D24C6A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87577E5-4F97-5EBA-BCFD-B265362A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Mid-Term Project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895EC70-C5F0-AD6B-E0C7-2E96FFAF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1A0830-1D59-EB0E-743A-086F28A77C0B}"/>
              </a:ext>
            </a:extLst>
          </p:cNvPr>
          <p:cNvSpPr txBox="1"/>
          <p:nvPr/>
        </p:nvSpPr>
        <p:spPr>
          <a:xfrm>
            <a:off x="3044952" y="2527300"/>
            <a:ext cx="430834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Lesser known youtubers</a:t>
            </a:r>
            <a:endParaRPr lang="en-CA" dirty="0"/>
          </a:p>
          <a:p>
            <a:pPr>
              <a:lnSpc>
                <a:spcPct val="150000"/>
              </a:lnSpc>
            </a:pPr>
            <a:endParaRPr lang="en-CA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CA" dirty="0" err="1"/>
              <a:t>randomfrankp</a:t>
            </a:r>
            <a:endParaRPr lang="en-CA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CA" dirty="0"/>
              <a:t>REWA Technology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CA" dirty="0"/>
              <a:t>MINDS EYE DESIGN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CA" dirty="0"/>
              <a:t>Zebra Technologies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CA" dirty="0"/>
              <a:t>Generation Tech</a:t>
            </a:r>
          </a:p>
          <a:p>
            <a:endParaRPr 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 descr="dasda">
                <a:extLst>
                  <a:ext uri="{FF2B5EF4-FFF2-40B4-BE49-F238E27FC236}">
                    <a16:creationId xmlns:a16="http://schemas.microsoft.com/office/drawing/2014/main" id="{10E1B6FA-AC5E-9D02-5015-B89CB49C8F1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73440665"/>
                  </p:ext>
                </p:extLst>
              </p:nvPr>
            </p:nvGraphicFramePr>
            <p:xfrm>
              <a:off x="8401050" y="1665262"/>
              <a:ext cx="1714500" cy="1714500"/>
            </p:xfrm>
            <a:graphic>
              <a:graphicData uri="http://schemas.microsoft.com/office/powerpoint/2016/slidezoom">
                <pslz:sldZm>
                  <pslz:sldZmObj sldId="317" cId="2846835910">
                    <pslz:zmPr id="{490A09A6-22DF-4DA6-97AF-D394C548E874}" returnToParent="0" imageType="cover" transitionDur="1000">
                      <p166:blipFill xmlns:p166="http://schemas.microsoft.com/office/powerpoint/2016/6/main">
                        <a:blip r:embed="rId2">
                          <a:extLs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45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 descr="dasda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0E1B6FA-AC5E-9D02-5015-B89CB49C8F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401050" y="1665262"/>
                <a:ext cx="17145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6562B3B0-98EF-9159-51AC-9488C055E5F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1477700"/>
                  </p:ext>
                </p:extLst>
              </p:nvPr>
            </p:nvGraphicFramePr>
            <p:xfrm>
              <a:off x="8401050" y="3670910"/>
              <a:ext cx="1714500" cy="1714500"/>
            </p:xfrm>
            <a:graphic>
              <a:graphicData uri="http://schemas.microsoft.com/office/powerpoint/2016/slidezoom">
                <pslz:sldZm>
                  <pslz:sldZmObj sldId="318" cId="4000320165">
                    <pslz:zmPr id="{8789363E-E2F8-4272-940B-8360024C5F93}" returnToParent="0" imageType="cover" transitionDur="1000">
                      <p166:blipFill xmlns:p166="http://schemas.microsoft.com/office/powerpoint/2016/6/main">
                        <a:blip r:embed="rId7">
                          <a:extLst>
                            <a:ext uri="{96DAC541-7B7A-43D3-8B79-37D633B846F1}">
                              <asvg:svgBlip xmlns:asvg="http://schemas.microsoft.com/office/drawing/2016/SVG/main" r:embed="rId8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45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Slide Zoom 1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6562B3B0-98EF-9159-51AC-9488C055E5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01050" y="3670910"/>
                <a:ext cx="17145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683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aph with a number of points&#10;&#10;Description automatically generated">
            <a:extLst>
              <a:ext uri="{FF2B5EF4-FFF2-40B4-BE49-F238E27FC236}">
                <a16:creationId xmlns:a16="http://schemas.microsoft.com/office/drawing/2014/main" id="{7677F808-EC1E-371B-D0AE-60DAD6D81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24" y="139700"/>
            <a:ext cx="9806952" cy="6216650"/>
          </a:xfrm>
          <a:prstGeom prst="rect">
            <a:avLst/>
          </a:prstGeom>
          <a:noFill/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BBB88C0-5D7D-63D3-902F-1D81ECDE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01AC6F9-6925-C555-87C8-5E3364DA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Mid-Term Project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515D123-E2B4-0121-E20C-0B290C63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3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D4D85-D94B-C9B3-FEDC-59E421A5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5030C-567C-9769-0CAE-A02F9337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Mid-Term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E92B7-75E1-4CD3-129E-F50827F0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8BA2F3-3BC0-F237-ABE2-783561915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46" y="1274697"/>
            <a:ext cx="11884707" cy="454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2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2517-1F75-35D5-D003-43A20828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George</a:t>
            </a:r>
            <a:endParaRPr lang="en-CA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36767D7-DCAD-38C7-FEA1-13D24C6A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87577E5-4F97-5EBA-BCFD-B265362A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Mid-Term Project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895EC70-C5F0-AD6B-E0C7-2E96FFAF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1A0830-1D59-EB0E-743A-086F28A77C0B}"/>
              </a:ext>
            </a:extLst>
          </p:cNvPr>
          <p:cNvSpPr txBox="1"/>
          <p:nvPr/>
        </p:nvSpPr>
        <p:spPr>
          <a:xfrm>
            <a:off x="3044952" y="2527300"/>
            <a:ext cx="4308348" cy="2954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Well known youtubers</a:t>
            </a:r>
            <a:endParaRPr lang="en-CA" dirty="0"/>
          </a:p>
          <a:p>
            <a:pPr>
              <a:lnSpc>
                <a:spcPct val="150000"/>
              </a:lnSpc>
            </a:pPr>
            <a:endParaRPr lang="en-CA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CA" dirty="0"/>
              <a:t>MKBHD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CA" dirty="0"/>
              <a:t>Quantum Tech HD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CA" dirty="0"/>
              <a:t>The Tech Chap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CA" dirty="0" err="1"/>
              <a:t>Techmoan</a:t>
            </a:r>
            <a:endParaRPr lang="en-CA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CA" dirty="0"/>
              <a:t>Mark </a:t>
            </a:r>
            <a:r>
              <a:rPr lang="en-CA" dirty="0" err="1"/>
              <a:t>Rober</a:t>
            </a:r>
            <a:endParaRPr lang="en-CA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09ABC4C8-693D-3211-485B-A8267F8C8F3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71176331"/>
                  </p:ext>
                </p:extLst>
              </p:nvPr>
            </p:nvGraphicFramePr>
            <p:xfrm>
              <a:off x="8639175" y="1475136"/>
              <a:ext cx="1714500" cy="1714500"/>
            </p:xfrm>
            <a:graphic>
              <a:graphicData uri="http://schemas.microsoft.com/office/powerpoint/2016/slidezoom">
                <pslz:sldZm>
                  <pslz:sldZmObj sldId="320" cId="3000346817">
                    <pslz:zmPr id="{B4E7BE51-748C-4974-A661-A9CA21971BF8}" returnToParent="0" imageType="cover" transitionDur="1000">
                      <p166:blipFill xmlns:p166="http://schemas.microsoft.com/office/powerpoint/2016/6/main">
                        <a:blip r:embed="rId2">
                          <a:extLs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45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9ABC4C8-693D-3211-485B-A8267F8C8F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639175" y="1475136"/>
                <a:ext cx="17145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2EF63B5D-2649-DCD3-67AA-24A10D1055A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1709113"/>
                  </p:ext>
                </p:extLst>
              </p:nvPr>
            </p:nvGraphicFramePr>
            <p:xfrm>
              <a:off x="8639175" y="3623947"/>
              <a:ext cx="1714500" cy="1714500"/>
            </p:xfrm>
            <a:graphic>
              <a:graphicData uri="http://schemas.microsoft.com/office/powerpoint/2016/slidezoom">
                <pslz:sldZm>
                  <pslz:sldZmObj sldId="321" cId="4087110794">
                    <pslz:zmPr id="{8E0ABE12-5ABB-4235-A1A8-6A068975B1CF}" returnToParent="0" imageType="cover" transitionDur="1000">
                      <p166:blipFill xmlns:p166="http://schemas.microsoft.com/office/powerpoint/2016/6/main">
                        <a:blip r:embed="rId7">
                          <a:extLst>
                            <a:ext uri="{96DAC541-7B7A-43D3-8B79-37D633B846F1}">
                              <asvg:svgBlip xmlns:asvg="http://schemas.microsoft.com/office/drawing/2016/SVG/main" r:embed="rId8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45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2EF63B5D-2649-DCD3-67AA-24A10D1055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39175" y="3623947"/>
                <a:ext cx="17145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884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BBB88C0-5D7D-63D3-902F-1D81ECDE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01AC6F9-6925-C555-87C8-5E3364DA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Mid-Term Project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515D123-E2B4-0121-E20C-0B290C63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160029-4D49-1A10-F9B3-7ADEA1E12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996" y="139700"/>
            <a:ext cx="9385299" cy="60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4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7CDCE58-E008-4D50-B18E-ADC19CB290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823</TotalTime>
  <Words>622</Words>
  <Application>Microsoft Office PowerPoint</Application>
  <PresentationFormat>Widescreen</PresentationFormat>
  <Paragraphs>168</Paragraphs>
  <Slides>25</Slides>
  <Notes>0</Notes>
  <HiddenSlides>14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Avenir Next LT Pro</vt:lpstr>
      <vt:lpstr>Calibri</vt:lpstr>
      <vt:lpstr>Wingdings</vt:lpstr>
      <vt:lpstr>Office Theme</vt:lpstr>
      <vt:lpstr>Mid-term project</vt:lpstr>
      <vt:lpstr> Flow structure</vt:lpstr>
      <vt:lpstr>Project Goal</vt:lpstr>
      <vt:lpstr>Data gathering process</vt:lpstr>
      <vt:lpstr>Akash</vt:lpstr>
      <vt:lpstr>PowerPoint Presentation</vt:lpstr>
      <vt:lpstr>PowerPoint Presentation</vt:lpstr>
      <vt:lpstr>George</vt:lpstr>
      <vt:lpstr>PowerPoint Presentation</vt:lpstr>
      <vt:lpstr>PowerPoint Presentation</vt:lpstr>
      <vt:lpstr>Model Building  </vt:lpstr>
      <vt:lpstr>hypothesis</vt:lpstr>
      <vt:lpstr>Model building</vt:lpstr>
      <vt:lpstr>R – Squared</vt:lpstr>
      <vt:lpstr>Coefficient </vt:lpstr>
      <vt:lpstr>T-statistic and p-value</vt:lpstr>
      <vt:lpstr>Model building</vt:lpstr>
      <vt:lpstr>R – Squared</vt:lpstr>
      <vt:lpstr>Coefficient </vt:lpstr>
      <vt:lpstr>T-statistic and p-value</vt:lpstr>
      <vt:lpstr>Conclusion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 and  analyzing data  with SQL</dc:title>
  <dc:creator>akashkadia9607@gmail.com</dc:creator>
  <cp:lastModifiedBy>akashkadia9607@gmail.com</cp:lastModifiedBy>
  <cp:revision>163</cp:revision>
  <dcterms:created xsi:type="dcterms:W3CDTF">2023-06-14T01:20:25Z</dcterms:created>
  <dcterms:modified xsi:type="dcterms:W3CDTF">2023-07-14T17:38:32Z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