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307" r:id="rId7"/>
    <p:sldId id="335" r:id="rId8"/>
    <p:sldId id="308" r:id="rId9"/>
    <p:sldId id="333" r:id="rId10"/>
    <p:sldId id="334" r:id="rId11"/>
    <p:sldId id="339" r:id="rId12"/>
    <p:sldId id="340" r:id="rId13"/>
    <p:sldId id="336" r:id="rId14"/>
    <p:sldId id="337" r:id="rId15"/>
    <p:sldId id="341" r:id="rId16"/>
    <p:sldId id="262" r:id="rId17"/>
    <p:sldId id="342" r:id="rId18"/>
    <p:sldId id="343" r:id="rId19"/>
    <p:sldId id="344" r:id="rId20"/>
    <p:sldId id="34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33F5-62C0-4E81-861B-C918CDF51104}">
          <p14:sldIdLst>
            <p14:sldId id="256"/>
            <p14:sldId id="277"/>
            <p14:sldId id="307"/>
            <p14:sldId id="335"/>
            <p14:sldId id="308"/>
            <p14:sldId id="333"/>
            <p14:sldId id="334"/>
            <p14:sldId id="339"/>
            <p14:sldId id="340"/>
            <p14:sldId id="336"/>
            <p14:sldId id="337"/>
            <p14:sldId id="341"/>
            <p14:sldId id="262"/>
            <p14:sldId id="342"/>
            <p14:sldId id="343"/>
            <p14:sldId id="344"/>
            <p14:sldId id="34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E3"/>
    <a:srgbClr val="38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3215" autoAdjust="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unsupervised Learning</a:t>
            </a:r>
            <a:br>
              <a:rPr lang="en-US" sz="2400" dirty="0"/>
            </a:br>
            <a:r>
              <a:rPr lang="en-US" sz="2400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698500"/>
            <a:ext cx="8232648" cy="565785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K-Means Clustering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1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77C2-77E4-BDB9-9FFF-BE65F119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59B641-247F-E3B7-4153-08F2A62ED8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2410328"/>
            <a:ext cx="2743200" cy="815471"/>
          </a:xfrm>
        </p:spPr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28499-2DFB-9DC8-F69E-26D96DFD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225799"/>
            <a:ext cx="2743200" cy="27787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Elbow Method to determine K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Perform K–Means clustering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SSE = 1074854303.35</a:t>
            </a:r>
          </a:p>
          <a:p>
            <a:r>
              <a:rPr lang="en-US" dirty="0">
                <a:solidFill>
                  <a:schemeClr val="accent4"/>
                </a:solidFill>
              </a:rPr>
              <a:t>SSE is high so scale the data for better result</a:t>
            </a:r>
          </a:p>
          <a:p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0E6F67-AF37-473C-FE34-3C877C64612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2403477"/>
            <a:ext cx="2743200" cy="815471"/>
          </a:xfrm>
        </p:spPr>
        <p:txBody>
          <a:bodyPr/>
          <a:lstStyle/>
          <a:p>
            <a:r>
              <a:rPr lang="en-US" dirty="0"/>
              <a:t>Scaling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D28F6F-1A1A-864E-0B6E-D6DD45727F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218948"/>
            <a:ext cx="2743200" cy="277874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better SSE can use two scaling methods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Standardization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4"/>
                </a:solidFill>
              </a:rPr>
              <a:t>Used Standardization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F88666-C2C2-9458-24C8-99B63CB67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2408423"/>
            <a:ext cx="2743200" cy="815471"/>
          </a:xfrm>
        </p:spPr>
        <p:txBody>
          <a:bodyPr/>
          <a:lstStyle/>
          <a:p>
            <a:r>
              <a:rPr lang="en-US" dirty="0"/>
              <a:t>Scaled data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317F18-0F99-8E87-CDB7-2CF9EC24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225799"/>
            <a:ext cx="2743200" cy="27787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Elbow Method to determine K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Perform K–Means clustering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SSE = 490.07</a:t>
            </a:r>
          </a:p>
          <a:p>
            <a:r>
              <a:rPr lang="en-CA" dirty="0">
                <a:solidFill>
                  <a:schemeClr val="accent4"/>
                </a:solidFill>
              </a:rPr>
              <a:t>well-defined clusters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5FEA832-E530-E451-8DCE-346D29F6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3A6DF31-BAD8-1420-780C-97A736FE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207CB3-4625-6B3C-3D77-F3838C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9900-71B0-02B1-78EA-E29FB685BC24}"/>
              </a:ext>
            </a:extLst>
          </p:cNvPr>
          <p:cNvSpPr txBox="1"/>
          <p:nvPr/>
        </p:nvSpPr>
        <p:spPr>
          <a:xfrm>
            <a:off x="1663700" y="1765300"/>
            <a:ext cx="960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Different customer segments can be identified based on their purchasing behavior in the 'Fresh', 'Milk', 'Grocery', 'Frozen', '</a:t>
            </a:r>
            <a:r>
              <a:rPr lang="en-US" sz="1600" dirty="0" err="1"/>
              <a:t>Detergents_Paper</a:t>
            </a:r>
            <a:r>
              <a:rPr lang="en-US" sz="1600" dirty="0"/>
              <a:t>', and '</a:t>
            </a:r>
            <a:r>
              <a:rPr lang="en-US" sz="1600" dirty="0" err="1"/>
              <a:t>Delicassen</a:t>
            </a:r>
            <a:r>
              <a:rPr lang="en-US" sz="1600" dirty="0"/>
              <a:t>' categories.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693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240C-25F3-45DF-502C-4F8255D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08" y="867598"/>
            <a:ext cx="9124951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K-Means Clusters with </a:t>
            </a:r>
            <a:r>
              <a:rPr lang="en-US" dirty="0" err="1"/>
              <a:t>pca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8F02-3550-8997-BB94-F10D8D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9412D-DF1D-87B5-8F70-60599F7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316C-270A-043B-6561-0A023FB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DE1B865-5736-A1F7-281D-3ADC76E4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25" y="1548826"/>
            <a:ext cx="5613949" cy="44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Hierarchical </a:t>
            </a:r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Unsupervised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240C-25F3-45DF-502C-4F8255D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Dendrogram</a:t>
            </a:r>
            <a:endParaRPr lang="en-CA" dirty="0"/>
          </a:p>
        </p:txBody>
      </p:sp>
      <p:pic>
        <p:nvPicPr>
          <p:cNvPr id="7170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504B6B1F-B5CE-60C0-D5C9-79987C49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512568"/>
            <a:ext cx="5214284" cy="34544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Content Placeholder 5">
            <a:extLst>
              <a:ext uri="{FF2B5EF4-FFF2-40B4-BE49-F238E27FC236}">
                <a16:creationId xmlns:a16="http://schemas.microsoft.com/office/drawing/2014/main" id="{7F11D89A-34D4-FF5D-60DD-CB8DCE35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07" y="2512568"/>
            <a:ext cx="4297680" cy="3105150"/>
          </a:xfrm>
        </p:spPr>
        <p:txBody>
          <a:bodyPr/>
          <a:lstStyle/>
          <a:p>
            <a:r>
              <a:rPr lang="en-US" dirty="0"/>
              <a:t>Number of clusters = 3</a:t>
            </a:r>
          </a:p>
          <a:p>
            <a:r>
              <a:rPr lang="en-US" dirty="0"/>
              <a:t>Created cluster assignment for PCA and visualization</a:t>
            </a:r>
          </a:p>
          <a:p>
            <a:r>
              <a:rPr lang="en-US" dirty="0"/>
              <a:t>Can use PCA or t-SNE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8F02-3550-8997-BB94-F10D8D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9412D-DF1D-87B5-8F70-60599F7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316C-270A-043B-6561-0A023FB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Unsupervised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240C-25F3-45DF-502C-4F8255D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44" y="839668"/>
            <a:ext cx="9124951" cy="136245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Hierarchical Clustering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8F02-3550-8997-BB94-F10D8D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9412D-DF1D-87B5-8F70-60599F7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316C-270A-043B-6561-0A023FB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776459-DEF6-4B60-26D9-1B740CF4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6" y="1772356"/>
            <a:ext cx="5602841" cy="44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698500"/>
            <a:ext cx="8535542" cy="75707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Conclusion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1AC68-17EA-5E31-0D87-299510385A82}"/>
              </a:ext>
            </a:extLst>
          </p:cNvPr>
          <p:cNvSpPr txBox="1"/>
          <p:nvPr/>
        </p:nvSpPr>
        <p:spPr>
          <a:xfrm>
            <a:off x="3747447" y="1912776"/>
            <a:ext cx="7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scatter plot obtained from K-means clustering shows more scattered and disrupted data points, indicating that the clusters may not be well-defined or separated in the reduced space.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hierarchical clustering diagram exhibits well-defined clusters, suggesting that the algorithm has effectively grouped similar data points together based on the similarity measure, resulting in more cohesive and distinct clusters.</a:t>
            </a:r>
          </a:p>
        </p:txBody>
      </p:sp>
    </p:spTree>
    <p:extLst>
      <p:ext uri="{BB962C8B-B14F-4D97-AF65-F5344CB8AC3E}">
        <p14:creationId xmlns:p14="http://schemas.microsoft.com/office/powerpoint/2010/main" val="128169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Project Goal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EDA – Exploratory Data Analysis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K-Means Clustering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Hierarchical Clustering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PCA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Conclusion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/>
              <a:t>Unsupervised Learning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B38C-24E4-B265-56CB-A061EAA3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Unsupervised Learning Techniques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gain insights from the data sets </a:t>
            </a:r>
            <a:r>
              <a:rPr lang="en-CA" sz="2000" dirty="0"/>
              <a:t>to make informed decisions</a:t>
            </a:r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Unsupervised Learning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0"/>
            <a:ext cx="8232648" cy="635635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Exploratory Data Analysis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7" y="703356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Fresh vs milk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76A41-1282-E8E7-277B-30BF05F7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5" y="1670893"/>
            <a:ext cx="5842285" cy="45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005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Correlation Heatmap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41A0C4-C1A0-E89A-409A-A96EAEE8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33" y="1347786"/>
            <a:ext cx="5783133" cy="49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7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7" y="1082724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Distribution of each variable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53C7B1-DF4E-B895-70B9-87708E28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32" y="2068268"/>
            <a:ext cx="7832111" cy="38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7" y="1082724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Distribution of each variable</a:t>
            </a:r>
            <a:br>
              <a:rPr lang="en-US" sz="3700" dirty="0"/>
            </a:br>
            <a:r>
              <a:rPr lang="en-US" sz="3700" dirty="0"/>
              <a:t>with Regions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3EC276-ACB3-A644-2CD7-6B94492A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836" y="2216716"/>
            <a:ext cx="7709302" cy="387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0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7" y="1082724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Distribution of each variable</a:t>
            </a:r>
            <a:br>
              <a:rPr lang="en-US" sz="3700" dirty="0"/>
            </a:br>
            <a:r>
              <a:rPr lang="en-US" sz="3700" dirty="0"/>
              <a:t>with Channels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B859D0-E23E-0E93-2A10-8A381478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88" y="2408287"/>
            <a:ext cx="7623597" cy="38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2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884</TotalTime>
  <Words>313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Wingdings</vt:lpstr>
      <vt:lpstr>Office Theme</vt:lpstr>
      <vt:lpstr>unsupervised Learning Diabetes dataset</vt:lpstr>
      <vt:lpstr> Flow structure</vt:lpstr>
      <vt:lpstr>Project Goal</vt:lpstr>
      <vt:lpstr>Exploratory Data Analysis</vt:lpstr>
      <vt:lpstr>Fresh vs milk</vt:lpstr>
      <vt:lpstr>Correlation Heatmap</vt:lpstr>
      <vt:lpstr>Distribution of each variable</vt:lpstr>
      <vt:lpstr>Distribution of each variable with Regions</vt:lpstr>
      <vt:lpstr>Distribution of each variable with Channels</vt:lpstr>
      <vt:lpstr>K-Means Clustering</vt:lpstr>
      <vt:lpstr>Hypothesis</vt:lpstr>
      <vt:lpstr>K-Means Clusters with pca</vt:lpstr>
      <vt:lpstr>Hierarchical  Clustering</vt:lpstr>
      <vt:lpstr>Dendrogram</vt:lpstr>
      <vt:lpstr>PCA</vt:lpstr>
      <vt:lpstr>Hierarchical Clustering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akashkadia9607@gmail.com</cp:lastModifiedBy>
  <cp:revision>221</cp:revision>
  <dcterms:created xsi:type="dcterms:W3CDTF">2023-06-14T01:20:25Z</dcterms:created>
  <dcterms:modified xsi:type="dcterms:W3CDTF">2023-08-01T03:02:28Z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