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3/14/2021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3/14/2021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3/14/2021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11649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a:buFont typeface="+mj-lt"/>
              <a:buAutoNum type="arabicPeriod"/>
              <a:defRPr/>
            </a:lvl1pPr>
            <a:lvl2pPr marL="228600" indent="-228600">
              <a:buFont typeface="+mj-lt"/>
              <a:buAutoNum type="arabicPeriod"/>
              <a:defRPr/>
            </a:lvl2pPr>
            <a:lvl3pPr marL="228600">
              <a:buFont typeface="+mj-lt"/>
              <a:buAutoNum type="arabicPeriod"/>
              <a:defRPr/>
            </a:lvl3pPr>
            <a:lvl4pPr marL="228600" indent="-228600">
              <a:buFont typeface="+mj-lt"/>
              <a:buAutoNum type="arabicPeriod"/>
              <a:defRPr/>
            </a:lvl4pPr>
            <a:lvl5pPr marL="2286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3/14/2021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3/14/2021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3/14/2021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3/14/2021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3/14/2021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3/14/2021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3/14/2021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3/14/2021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6214" y="-1"/>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3/14/2021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bstract/document/8473231" TargetMode="External"/><Relationship Id="rId2" Type="http://schemas.openxmlformats.org/officeDocument/2006/relationships/hyperlink" Target="https://towardsdatascience.com/a-data-science-web-app-to-predict-real-estate-price-d2366df2a4f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905E-4732-4484-9B28-E4C15A814BF8}"/>
              </a:ext>
            </a:extLst>
          </p:cNvPr>
          <p:cNvSpPr>
            <a:spLocks noGrp="1"/>
          </p:cNvSpPr>
          <p:nvPr>
            <p:ph type="ctrTitle"/>
          </p:nvPr>
        </p:nvSpPr>
        <p:spPr/>
        <p:txBody>
          <a:bodyPr/>
          <a:lstStyle/>
          <a:p>
            <a:r>
              <a:rPr lang="en-US" dirty="0"/>
              <a:t>Web Application For Predicting Housing Prices</a:t>
            </a:r>
          </a:p>
        </p:txBody>
      </p:sp>
      <p:sp>
        <p:nvSpPr>
          <p:cNvPr id="3" name="Subtitle 2">
            <a:extLst>
              <a:ext uri="{FF2B5EF4-FFF2-40B4-BE49-F238E27FC236}">
                <a16:creationId xmlns:a16="http://schemas.microsoft.com/office/drawing/2014/main" id="{C5EF5137-5D00-4015-9C5B-746F264FF1F5}"/>
              </a:ext>
            </a:extLst>
          </p:cNvPr>
          <p:cNvSpPr>
            <a:spLocks noGrp="1"/>
          </p:cNvSpPr>
          <p:nvPr>
            <p:ph type="subTitle" idx="1"/>
          </p:nvPr>
        </p:nvSpPr>
        <p:spPr/>
        <p:txBody>
          <a:bodyPr/>
          <a:lstStyle/>
          <a:p>
            <a:endParaRPr lang="en-US" dirty="0"/>
          </a:p>
          <a:p>
            <a:pPr algn="r"/>
            <a:r>
              <a:rPr lang="en-US" dirty="0"/>
              <a:t>1601-19-737-042</a:t>
            </a:r>
          </a:p>
          <a:p>
            <a:pPr algn="r"/>
            <a:r>
              <a:rPr lang="en-US" dirty="0"/>
              <a:t>1601-19-737-043</a:t>
            </a:r>
          </a:p>
          <a:p>
            <a:pPr algn="r"/>
            <a:endParaRPr lang="en-US" dirty="0"/>
          </a:p>
        </p:txBody>
      </p:sp>
    </p:spTree>
    <p:extLst>
      <p:ext uri="{BB962C8B-B14F-4D97-AF65-F5344CB8AC3E}">
        <p14:creationId xmlns:p14="http://schemas.microsoft.com/office/powerpoint/2010/main" val="835223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332D-67B5-4E25-B423-2CB7B266C2CA}"/>
              </a:ext>
            </a:extLst>
          </p:cNvPr>
          <p:cNvSpPr>
            <a:spLocks noGrp="1"/>
          </p:cNvSpPr>
          <p:nvPr>
            <p:ph type="title"/>
          </p:nvPr>
        </p:nvSpPr>
        <p:spPr>
          <a:xfrm>
            <a:off x="839788" y="639192"/>
            <a:ext cx="3932237" cy="798991"/>
          </a:xfrm>
        </p:spPr>
        <p:txBody>
          <a:bodyPr>
            <a:normAutofit/>
          </a:bodyPr>
          <a:lstStyle/>
          <a:p>
            <a:r>
              <a:rPr lang="en-US" dirty="0"/>
              <a:t>Contents</a:t>
            </a:r>
          </a:p>
        </p:txBody>
      </p:sp>
      <p:sp>
        <p:nvSpPr>
          <p:cNvPr id="4" name="Text Placeholder 3">
            <a:extLst>
              <a:ext uri="{FF2B5EF4-FFF2-40B4-BE49-F238E27FC236}">
                <a16:creationId xmlns:a16="http://schemas.microsoft.com/office/drawing/2014/main" id="{07806336-48E5-4860-BDE8-CD45EB587C9B}"/>
              </a:ext>
            </a:extLst>
          </p:cNvPr>
          <p:cNvSpPr>
            <a:spLocks noGrp="1"/>
          </p:cNvSpPr>
          <p:nvPr>
            <p:ph type="body" sz="half" idx="2"/>
          </p:nvPr>
        </p:nvSpPr>
        <p:spPr>
          <a:xfrm>
            <a:off x="839788" y="1740023"/>
            <a:ext cx="5814874" cy="4199138"/>
          </a:xfrm>
        </p:spPr>
        <p:txBody>
          <a:bodyPr>
            <a:normAutofit/>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Motivation</a:t>
            </a:r>
          </a:p>
          <a:p>
            <a:pPr marL="285750" indent="-285750">
              <a:buFont typeface="Arial" panose="020B0604020202020204" pitchFamily="34" charset="0"/>
              <a:buChar char="•"/>
            </a:pPr>
            <a:r>
              <a:rPr lang="en-US" sz="2400" dirty="0"/>
              <a:t>Software and Hardware requirements</a:t>
            </a:r>
          </a:p>
          <a:p>
            <a:pPr marL="285750" indent="-285750">
              <a:buFont typeface="Arial" panose="020B0604020202020204" pitchFamily="34" charset="0"/>
              <a:buChar char="•"/>
            </a:pPr>
            <a:r>
              <a:rPr lang="en-US" sz="2400" dirty="0"/>
              <a:t>Proposed and Existing system</a:t>
            </a:r>
          </a:p>
          <a:p>
            <a:pPr marL="285750" indent="-285750">
              <a:buFont typeface="Arial" panose="020B0604020202020204" pitchFamily="34" charset="0"/>
              <a:buChar char="•"/>
            </a:pPr>
            <a:r>
              <a:rPr lang="en-US" sz="2400" dirty="0"/>
              <a:t>Input &amp; Output</a:t>
            </a:r>
          </a:p>
          <a:p>
            <a:pPr marL="285750" indent="-285750">
              <a:buFont typeface="Arial" panose="020B0604020202020204" pitchFamily="34" charset="0"/>
              <a:buChar char="•"/>
            </a:pPr>
            <a:r>
              <a:rPr lang="en-US" sz="2400" dirty="0"/>
              <a:t>Summary</a:t>
            </a:r>
          </a:p>
          <a:p>
            <a:pPr marL="285750" indent="-285750">
              <a:buFont typeface="Arial" panose="020B0604020202020204" pitchFamily="34" charset="0"/>
              <a:buChar char="•"/>
            </a:pPr>
            <a:r>
              <a:rPr lang="en-US" sz="2400" dirty="0"/>
              <a:t>Resources</a:t>
            </a:r>
          </a:p>
        </p:txBody>
      </p:sp>
    </p:spTree>
    <p:extLst>
      <p:ext uri="{BB962C8B-B14F-4D97-AF65-F5344CB8AC3E}">
        <p14:creationId xmlns:p14="http://schemas.microsoft.com/office/powerpoint/2010/main" val="398661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3F1B-F0A4-4157-8E61-82577FF8890B}"/>
              </a:ext>
            </a:extLst>
          </p:cNvPr>
          <p:cNvSpPr>
            <a:spLocks noGrp="1"/>
          </p:cNvSpPr>
          <p:nvPr>
            <p:ph type="title"/>
          </p:nvPr>
        </p:nvSpPr>
        <p:spPr>
          <a:xfrm>
            <a:off x="870012" y="365125"/>
            <a:ext cx="10310120" cy="1325563"/>
          </a:xfrm>
        </p:spPr>
        <p:txBody>
          <a:bodyPr/>
          <a:lstStyle/>
          <a:p>
            <a:r>
              <a:rPr lang="en-US" dirty="0"/>
              <a:t>Introduction</a:t>
            </a:r>
          </a:p>
        </p:txBody>
      </p:sp>
      <p:sp>
        <p:nvSpPr>
          <p:cNvPr id="3" name="Content Placeholder 2">
            <a:extLst>
              <a:ext uri="{FF2B5EF4-FFF2-40B4-BE49-F238E27FC236}">
                <a16:creationId xmlns:a16="http://schemas.microsoft.com/office/drawing/2014/main" id="{BAADD668-D1B3-4055-A82F-A52FB5767B93}"/>
              </a:ext>
            </a:extLst>
          </p:cNvPr>
          <p:cNvSpPr>
            <a:spLocks noGrp="1"/>
          </p:cNvSpPr>
          <p:nvPr>
            <p:ph idx="1"/>
          </p:nvPr>
        </p:nvSpPr>
        <p:spPr>
          <a:xfrm>
            <a:off x="870012" y="1825625"/>
            <a:ext cx="9587883" cy="4351338"/>
          </a:xfrm>
        </p:spPr>
        <p:txBody>
          <a:bodyPr/>
          <a:lstStyle/>
          <a:p>
            <a:pPr marL="0" indent="0">
              <a:buNone/>
            </a:pPr>
            <a:r>
              <a:rPr lang="en-US" dirty="0"/>
              <a:t>	</a:t>
            </a:r>
            <a:r>
              <a:rPr lang="en-US" sz="2400" dirty="0">
                <a:effectLst/>
                <a:ea typeface="Calibri" panose="020F0502020204030204" pitchFamily="34" charset="0"/>
                <a:cs typeface="Times New Roman" panose="02020603050405020304" pitchFamily="18" charset="0"/>
              </a:rPr>
              <a:t>Real estate is the least transparent industry in our ecosystem. Housing prices keep changing day in and day out and sometimes are hyped rather than being based on valuation. Predicting housing prices with real factors is the main crux of our research project. Here we aim to make our evaluations based on parameters that are considered while determining the price.</a:t>
            </a:r>
            <a:endParaRPr lang="en-US" dirty="0"/>
          </a:p>
        </p:txBody>
      </p:sp>
    </p:spTree>
    <p:extLst>
      <p:ext uri="{BB962C8B-B14F-4D97-AF65-F5344CB8AC3E}">
        <p14:creationId xmlns:p14="http://schemas.microsoft.com/office/powerpoint/2010/main" val="980583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37A6-423E-4ACE-8A0E-C0F8B6EE2BC3}"/>
              </a:ext>
            </a:extLst>
          </p:cNvPr>
          <p:cNvSpPr>
            <a:spLocks noGrp="1"/>
          </p:cNvSpPr>
          <p:nvPr>
            <p:ph type="title"/>
          </p:nvPr>
        </p:nvSpPr>
        <p:spPr>
          <a:xfrm>
            <a:off x="878889" y="365125"/>
            <a:ext cx="10301242" cy="1325563"/>
          </a:xfrm>
        </p:spPr>
        <p:txBody>
          <a:bodyPr/>
          <a:lstStyle/>
          <a:p>
            <a:r>
              <a:rPr lang="en-US" dirty="0"/>
              <a:t>Motivation</a:t>
            </a:r>
          </a:p>
        </p:txBody>
      </p:sp>
      <p:sp>
        <p:nvSpPr>
          <p:cNvPr id="3" name="Content Placeholder 2">
            <a:extLst>
              <a:ext uri="{FF2B5EF4-FFF2-40B4-BE49-F238E27FC236}">
                <a16:creationId xmlns:a16="http://schemas.microsoft.com/office/drawing/2014/main" id="{7D680A3D-A5BC-4ABA-AABC-308404F49D59}"/>
              </a:ext>
            </a:extLst>
          </p:cNvPr>
          <p:cNvSpPr>
            <a:spLocks noGrp="1"/>
          </p:cNvSpPr>
          <p:nvPr>
            <p:ph idx="1"/>
          </p:nvPr>
        </p:nvSpPr>
        <p:spPr>
          <a:xfrm>
            <a:off x="878889" y="1890943"/>
            <a:ext cx="9880848" cy="4286019"/>
          </a:xfrm>
        </p:spPr>
        <p:txBody>
          <a:bodyPr>
            <a:normAutofit/>
          </a:bodyPr>
          <a:lstStyle/>
          <a:p>
            <a:pPr marL="0" indent="0">
              <a:buNone/>
            </a:pPr>
            <a:r>
              <a:rPr lang="en-US" sz="2400" dirty="0"/>
              <a:t>	Web Development and Data Science have been a long time passion of us. It has always been an idea to combine these two interests and merge them together and make a project. We would like to thank Assistant Prof Kiranmai who motivated us for the most.  </a:t>
            </a:r>
          </a:p>
        </p:txBody>
      </p:sp>
    </p:spTree>
    <p:extLst>
      <p:ext uri="{BB962C8B-B14F-4D97-AF65-F5344CB8AC3E}">
        <p14:creationId xmlns:p14="http://schemas.microsoft.com/office/powerpoint/2010/main" val="388732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7043-690B-4947-ACAA-A96334489287}"/>
              </a:ext>
            </a:extLst>
          </p:cNvPr>
          <p:cNvSpPr>
            <a:spLocks noGrp="1"/>
          </p:cNvSpPr>
          <p:nvPr>
            <p:ph type="title"/>
          </p:nvPr>
        </p:nvSpPr>
        <p:spPr/>
        <p:txBody>
          <a:bodyPr/>
          <a:lstStyle/>
          <a:p>
            <a:r>
              <a:rPr lang="en-US" dirty="0"/>
              <a:t>Software and Hardware requirements</a:t>
            </a:r>
          </a:p>
        </p:txBody>
      </p:sp>
      <p:sp>
        <p:nvSpPr>
          <p:cNvPr id="3" name="Text Placeholder 2">
            <a:extLst>
              <a:ext uri="{FF2B5EF4-FFF2-40B4-BE49-F238E27FC236}">
                <a16:creationId xmlns:a16="http://schemas.microsoft.com/office/drawing/2014/main" id="{ACD84D4E-5960-4B0A-ABF0-A54AA0DCB121}"/>
              </a:ext>
            </a:extLst>
          </p:cNvPr>
          <p:cNvSpPr>
            <a:spLocks noGrp="1"/>
          </p:cNvSpPr>
          <p:nvPr>
            <p:ph type="body" idx="1"/>
          </p:nvPr>
        </p:nvSpPr>
        <p:spPr>
          <a:xfrm>
            <a:off x="839787" y="1402634"/>
            <a:ext cx="5157787" cy="576108"/>
          </a:xfrm>
        </p:spPr>
        <p:txBody>
          <a:bodyPr>
            <a:normAutofit/>
          </a:bodyPr>
          <a:lstStyle/>
          <a:p>
            <a:r>
              <a:rPr lang="en-US" sz="2800" dirty="0"/>
              <a:t>Software requirements</a:t>
            </a:r>
          </a:p>
        </p:txBody>
      </p:sp>
      <p:sp>
        <p:nvSpPr>
          <p:cNvPr id="4" name="Content Placeholder 3">
            <a:extLst>
              <a:ext uri="{FF2B5EF4-FFF2-40B4-BE49-F238E27FC236}">
                <a16:creationId xmlns:a16="http://schemas.microsoft.com/office/drawing/2014/main" id="{E135DF30-7F7F-4981-99C4-CF149691350B}"/>
              </a:ext>
            </a:extLst>
          </p:cNvPr>
          <p:cNvSpPr>
            <a:spLocks noGrp="1"/>
          </p:cNvSpPr>
          <p:nvPr>
            <p:ph sz="half" idx="2"/>
          </p:nvPr>
        </p:nvSpPr>
        <p:spPr>
          <a:xfrm>
            <a:off x="839788" y="2162485"/>
            <a:ext cx="5157787" cy="4027177"/>
          </a:xfrm>
        </p:spPr>
        <p:txBody>
          <a:bodyPr>
            <a:normAutofit/>
          </a:bodyPr>
          <a:lstStyle/>
          <a:p>
            <a:r>
              <a:rPr lang="en-US" sz="2400" dirty="0"/>
              <a:t>Python version 3.6</a:t>
            </a:r>
          </a:p>
          <a:p>
            <a:r>
              <a:rPr lang="en-US" sz="2400" dirty="0"/>
              <a:t>Flask </a:t>
            </a:r>
          </a:p>
          <a:p>
            <a:r>
              <a:rPr lang="en-US" sz="2400" dirty="0"/>
              <a:t>Any text editor (e.g., atom)</a:t>
            </a:r>
          </a:p>
          <a:p>
            <a:r>
              <a:rPr lang="en-US" sz="2400" dirty="0"/>
              <a:t>Web browser (e.g., chrome, safari etc.)</a:t>
            </a:r>
          </a:p>
          <a:p>
            <a:r>
              <a:rPr lang="en-US" sz="2400" dirty="0"/>
              <a:t>Jupyter notebook (Anaconda optional)</a:t>
            </a:r>
          </a:p>
          <a:p>
            <a:pPr marL="0" indent="0">
              <a:buNone/>
            </a:pPr>
            <a:endParaRPr lang="en-US" sz="2400" dirty="0"/>
          </a:p>
        </p:txBody>
      </p:sp>
      <p:sp>
        <p:nvSpPr>
          <p:cNvPr id="5" name="Text Placeholder 4">
            <a:extLst>
              <a:ext uri="{FF2B5EF4-FFF2-40B4-BE49-F238E27FC236}">
                <a16:creationId xmlns:a16="http://schemas.microsoft.com/office/drawing/2014/main" id="{FCEC84CD-7E30-4ED4-900A-EC5A9A97B21F}"/>
              </a:ext>
            </a:extLst>
          </p:cNvPr>
          <p:cNvSpPr>
            <a:spLocks noGrp="1"/>
          </p:cNvSpPr>
          <p:nvPr>
            <p:ph type="body" sz="quarter" idx="3"/>
          </p:nvPr>
        </p:nvSpPr>
        <p:spPr>
          <a:xfrm>
            <a:off x="6172200" y="1402635"/>
            <a:ext cx="5183188" cy="576108"/>
          </a:xfrm>
        </p:spPr>
        <p:txBody>
          <a:bodyPr>
            <a:normAutofit/>
          </a:bodyPr>
          <a:lstStyle/>
          <a:p>
            <a:r>
              <a:rPr lang="en-US" sz="2800" dirty="0"/>
              <a:t>Hardware requirements</a:t>
            </a:r>
          </a:p>
        </p:txBody>
      </p:sp>
      <p:sp>
        <p:nvSpPr>
          <p:cNvPr id="6" name="Content Placeholder 5">
            <a:extLst>
              <a:ext uri="{FF2B5EF4-FFF2-40B4-BE49-F238E27FC236}">
                <a16:creationId xmlns:a16="http://schemas.microsoft.com/office/drawing/2014/main" id="{7E254A37-D4CD-4D9D-83B2-900DC2BE8586}"/>
              </a:ext>
            </a:extLst>
          </p:cNvPr>
          <p:cNvSpPr>
            <a:spLocks noGrp="1"/>
          </p:cNvSpPr>
          <p:nvPr>
            <p:ph sz="quarter" idx="4"/>
          </p:nvPr>
        </p:nvSpPr>
        <p:spPr>
          <a:xfrm>
            <a:off x="6172200" y="2162485"/>
            <a:ext cx="5183188" cy="4027177"/>
          </a:xfrm>
        </p:spPr>
        <p:txBody>
          <a:bodyPr>
            <a:normAutofit/>
          </a:bodyPr>
          <a:lstStyle/>
          <a:p>
            <a:r>
              <a:rPr lang="en-US" sz="2400" dirty="0"/>
              <a:t>Modern system RAM is sufficient</a:t>
            </a:r>
          </a:p>
          <a:p>
            <a:r>
              <a:rPr lang="en-US" sz="2400" dirty="0"/>
              <a:t>Disk space of 200 MB (approx.)</a:t>
            </a:r>
          </a:p>
        </p:txBody>
      </p:sp>
    </p:spTree>
    <p:extLst>
      <p:ext uri="{BB962C8B-B14F-4D97-AF65-F5344CB8AC3E}">
        <p14:creationId xmlns:p14="http://schemas.microsoft.com/office/powerpoint/2010/main" val="6605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7043-690B-4947-ACAA-A96334489287}"/>
              </a:ext>
            </a:extLst>
          </p:cNvPr>
          <p:cNvSpPr>
            <a:spLocks noGrp="1"/>
          </p:cNvSpPr>
          <p:nvPr>
            <p:ph type="title"/>
          </p:nvPr>
        </p:nvSpPr>
        <p:spPr/>
        <p:txBody>
          <a:bodyPr/>
          <a:lstStyle/>
          <a:p>
            <a:r>
              <a:rPr lang="en-US" dirty="0"/>
              <a:t>Proposed and Existing System</a:t>
            </a:r>
          </a:p>
        </p:txBody>
      </p:sp>
      <p:sp>
        <p:nvSpPr>
          <p:cNvPr id="3" name="Text Placeholder 2">
            <a:extLst>
              <a:ext uri="{FF2B5EF4-FFF2-40B4-BE49-F238E27FC236}">
                <a16:creationId xmlns:a16="http://schemas.microsoft.com/office/drawing/2014/main" id="{ACD84D4E-5960-4B0A-ABF0-A54AA0DCB121}"/>
              </a:ext>
            </a:extLst>
          </p:cNvPr>
          <p:cNvSpPr>
            <a:spLocks noGrp="1"/>
          </p:cNvSpPr>
          <p:nvPr>
            <p:ph type="body" idx="1"/>
          </p:nvPr>
        </p:nvSpPr>
        <p:spPr>
          <a:xfrm>
            <a:off x="839787" y="1402634"/>
            <a:ext cx="5157787" cy="576108"/>
          </a:xfrm>
        </p:spPr>
        <p:txBody>
          <a:bodyPr>
            <a:normAutofit/>
          </a:bodyPr>
          <a:lstStyle/>
          <a:p>
            <a:r>
              <a:rPr lang="en-US" sz="2800" dirty="0"/>
              <a:t>Proposed System</a:t>
            </a:r>
          </a:p>
        </p:txBody>
      </p:sp>
      <p:sp>
        <p:nvSpPr>
          <p:cNvPr id="4" name="Content Placeholder 3">
            <a:extLst>
              <a:ext uri="{FF2B5EF4-FFF2-40B4-BE49-F238E27FC236}">
                <a16:creationId xmlns:a16="http://schemas.microsoft.com/office/drawing/2014/main" id="{E135DF30-7F7F-4981-99C4-CF149691350B}"/>
              </a:ext>
            </a:extLst>
          </p:cNvPr>
          <p:cNvSpPr>
            <a:spLocks noGrp="1"/>
          </p:cNvSpPr>
          <p:nvPr>
            <p:ph sz="half" idx="2"/>
          </p:nvPr>
        </p:nvSpPr>
        <p:spPr>
          <a:xfrm>
            <a:off x="839788" y="2162485"/>
            <a:ext cx="5157787" cy="4027177"/>
          </a:xfrm>
        </p:spPr>
        <p:txBody>
          <a:bodyPr>
            <a:normAutofit/>
          </a:bodyPr>
          <a:lstStyle/>
          <a:p>
            <a:endParaRPr lang="en-US" sz="2400" dirty="0"/>
          </a:p>
        </p:txBody>
      </p:sp>
      <p:sp>
        <p:nvSpPr>
          <p:cNvPr id="5" name="Text Placeholder 4">
            <a:extLst>
              <a:ext uri="{FF2B5EF4-FFF2-40B4-BE49-F238E27FC236}">
                <a16:creationId xmlns:a16="http://schemas.microsoft.com/office/drawing/2014/main" id="{FCEC84CD-7E30-4ED4-900A-EC5A9A97B21F}"/>
              </a:ext>
            </a:extLst>
          </p:cNvPr>
          <p:cNvSpPr>
            <a:spLocks noGrp="1"/>
          </p:cNvSpPr>
          <p:nvPr>
            <p:ph type="body" sz="quarter" idx="3"/>
          </p:nvPr>
        </p:nvSpPr>
        <p:spPr>
          <a:xfrm>
            <a:off x="6172200" y="1402635"/>
            <a:ext cx="5183188" cy="576108"/>
          </a:xfrm>
        </p:spPr>
        <p:txBody>
          <a:bodyPr>
            <a:normAutofit/>
          </a:bodyPr>
          <a:lstStyle/>
          <a:p>
            <a:r>
              <a:rPr lang="en-US" sz="2800" dirty="0"/>
              <a:t>Existing System</a:t>
            </a:r>
          </a:p>
        </p:txBody>
      </p:sp>
      <p:sp>
        <p:nvSpPr>
          <p:cNvPr id="6" name="Content Placeholder 5">
            <a:extLst>
              <a:ext uri="{FF2B5EF4-FFF2-40B4-BE49-F238E27FC236}">
                <a16:creationId xmlns:a16="http://schemas.microsoft.com/office/drawing/2014/main" id="{7E254A37-D4CD-4D9D-83B2-900DC2BE8586}"/>
              </a:ext>
            </a:extLst>
          </p:cNvPr>
          <p:cNvSpPr>
            <a:spLocks noGrp="1"/>
          </p:cNvSpPr>
          <p:nvPr>
            <p:ph sz="quarter" idx="4"/>
          </p:nvPr>
        </p:nvSpPr>
        <p:spPr>
          <a:xfrm>
            <a:off x="6172200" y="2162485"/>
            <a:ext cx="5183188" cy="4027177"/>
          </a:xfrm>
        </p:spPr>
        <p:txBody>
          <a:bodyPr>
            <a:normAutofit/>
          </a:bodyPr>
          <a:lstStyle/>
          <a:p>
            <a:endParaRPr lang="en-US" sz="2400" dirty="0"/>
          </a:p>
        </p:txBody>
      </p:sp>
    </p:spTree>
    <p:extLst>
      <p:ext uri="{BB962C8B-B14F-4D97-AF65-F5344CB8AC3E}">
        <p14:creationId xmlns:p14="http://schemas.microsoft.com/office/powerpoint/2010/main" val="107494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7C9C-6260-42A5-A2AE-C536F05D42DE}"/>
              </a:ext>
            </a:extLst>
          </p:cNvPr>
          <p:cNvSpPr>
            <a:spLocks noGrp="1"/>
          </p:cNvSpPr>
          <p:nvPr>
            <p:ph type="title"/>
          </p:nvPr>
        </p:nvSpPr>
        <p:spPr>
          <a:xfrm>
            <a:off x="896645" y="692459"/>
            <a:ext cx="10644480" cy="932155"/>
          </a:xfrm>
        </p:spPr>
        <p:txBody>
          <a:bodyPr>
            <a:normAutofit/>
          </a:bodyPr>
          <a:lstStyle/>
          <a:p>
            <a:r>
              <a:rPr lang="en-US" sz="4400" dirty="0"/>
              <a:t>Input and Output</a:t>
            </a:r>
          </a:p>
        </p:txBody>
      </p:sp>
      <p:sp>
        <p:nvSpPr>
          <p:cNvPr id="3" name="Text Placeholder 2">
            <a:extLst>
              <a:ext uri="{FF2B5EF4-FFF2-40B4-BE49-F238E27FC236}">
                <a16:creationId xmlns:a16="http://schemas.microsoft.com/office/drawing/2014/main" id="{54199245-216A-4D3F-AC39-C72448A60148}"/>
              </a:ext>
            </a:extLst>
          </p:cNvPr>
          <p:cNvSpPr>
            <a:spLocks noGrp="1"/>
          </p:cNvSpPr>
          <p:nvPr>
            <p:ph type="body" idx="1"/>
          </p:nvPr>
        </p:nvSpPr>
        <p:spPr>
          <a:xfrm>
            <a:off x="896643" y="1981787"/>
            <a:ext cx="10644481" cy="1500187"/>
          </a:xfrm>
        </p:spPr>
        <p:txBody>
          <a:bodyPr/>
          <a:lstStyle/>
          <a:p>
            <a:r>
              <a:rPr lang="en-US" dirty="0"/>
              <a:t>Coming soon…</a:t>
            </a:r>
          </a:p>
        </p:txBody>
      </p:sp>
    </p:spTree>
    <p:extLst>
      <p:ext uri="{BB962C8B-B14F-4D97-AF65-F5344CB8AC3E}">
        <p14:creationId xmlns:p14="http://schemas.microsoft.com/office/powerpoint/2010/main" val="38305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B574-435D-41B2-9336-15977C003639}"/>
              </a:ext>
            </a:extLst>
          </p:cNvPr>
          <p:cNvSpPr>
            <a:spLocks noGrp="1"/>
          </p:cNvSpPr>
          <p:nvPr>
            <p:ph type="title"/>
          </p:nvPr>
        </p:nvSpPr>
        <p:spPr>
          <a:xfrm>
            <a:off x="861134" y="365125"/>
            <a:ext cx="10318998" cy="1325563"/>
          </a:xfrm>
        </p:spPr>
        <p:txBody>
          <a:bodyPr/>
          <a:lstStyle/>
          <a:p>
            <a:r>
              <a:rPr lang="en-US" dirty="0"/>
              <a:t>Summary</a:t>
            </a:r>
          </a:p>
        </p:txBody>
      </p:sp>
      <p:sp>
        <p:nvSpPr>
          <p:cNvPr id="3" name="Content Placeholder 2">
            <a:extLst>
              <a:ext uri="{FF2B5EF4-FFF2-40B4-BE49-F238E27FC236}">
                <a16:creationId xmlns:a16="http://schemas.microsoft.com/office/drawing/2014/main" id="{511BBB62-BEB2-47F9-B929-2A8C66AE9D1F}"/>
              </a:ext>
            </a:extLst>
          </p:cNvPr>
          <p:cNvSpPr>
            <a:spLocks noGrp="1"/>
          </p:cNvSpPr>
          <p:nvPr>
            <p:ph idx="1"/>
          </p:nvPr>
        </p:nvSpPr>
        <p:spPr>
          <a:xfrm>
            <a:off x="861134" y="1825625"/>
            <a:ext cx="10318998" cy="4351338"/>
          </a:xfrm>
        </p:spPr>
        <p:txBody>
          <a:bodyPr/>
          <a:lstStyle/>
          <a:p>
            <a:pPr marL="0" indent="0">
              <a:buNone/>
            </a:pPr>
            <a:r>
              <a:rPr lang="en-US" dirty="0"/>
              <a:t>	</a:t>
            </a:r>
            <a:r>
              <a:rPr lang="en-US" sz="2400" dirty="0"/>
              <a:t>The phenomenon of the falling or rising of the house prices has attracted interest from the researcher as well as many other interested parties.</a:t>
            </a:r>
            <a:endParaRPr lang="en-US" dirty="0"/>
          </a:p>
        </p:txBody>
      </p:sp>
    </p:spTree>
    <p:extLst>
      <p:ext uri="{BB962C8B-B14F-4D97-AF65-F5344CB8AC3E}">
        <p14:creationId xmlns:p14="http://schemas.microsoft.com/office/powerpoint/2010/main" val="181367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B574-435D-41B2-9336-15977C003639}"/>
              </a:ext>
            </a:extLst>
          </p:cNvPr>
          <p:cNvSpPr>
            <a:spLocks noGrp="1"/>
          </p:cNvSpPr>
          <p:nvPr>
            <p:ph type="title"/>
          </p:nvPr>
        </p:nvSpPr>
        <p:spPr>
          <a:xfrm>
            <a:off x="781234" y="365125"/>
            <a:ext cx="10398897" cy="1325563"/>
          </a:xfrm>
        </p:spPr>
        <p:txBody>
          <a:bodyPr/>
          <a:lstStyle/>
          <a:p>
            <a:r>
              <a:rPr lang="en-US" dirty="0"/>
              <a:t>Resources</a:t>
            </a:r>
          </a:p>
        </p:txBody>
      </p:sp>
      <p:sp>
        <p:nvSpPr>
          <p:cNvPr id="3" name="Content Placeholder 2">
            <a:extLst>
              <a:ext uri="{FF2B5EF4-FFF2-40B4-BE49-F238E27FC236}">
                <a16:creationId xmlns:a16="http://schemas.microsoft.com/office/drawing/2014/main" id="{511BBB62-BEB2-47F9-B929-2A8C66AE9D1F}"/>
              </a:ext>
            </a:extLst>
          </p:cNvPr>
          <p:cNvSpPr>
            <a:spLocks noGrp="1"/>
          </p:cNvSpPr>
          <p:nvPr>
            <p:ph idx="1"/>
          </p:nvPr>
        </p:nvSpPr>
        <p:spPr>
          <a:xfrm>
            <a:off x="781234" y="1825625"/>
            <a:ext cx="10398898" cy="4351338"/>
          </a:xfrm>
        </p:spPr>
        <p:txBody>
          <a:bodyPr>
            <a:normAutofit/>
          </a:bodyPr>
          <a:lstStyle/>
          <a:p>
            <a:pPr marL="457200" indent="-457200">
              <a:buFont typeface="Arial" panose="020B0604020202020204" pitchFamily="34" charset="0"/>
              <a:buChar char="•"/>
            </a:pPr>
            <a:r>
              <a:rPr lang="en-US" sz="2400" dirty="0">
                <a:solidFill>
                  <a:schemeClr val="bg1"/>
                </a:solidFill>
                <a:hlinkClick r:id="rId2">
                  <a:extLst>
                    <a:ext uri="{A12FA001-AC4F-418D-AE19-62706E023703}">
                      <ahyp:hlinkClr xmlns:ahyp="http://schemas.microsoft.com/office/drawing/2018/hyperlinkcolor" val="tx"/>
                    </a:ext>
                  </a:extLst>
                </a:hlinkClick>
              </a:rPr>
              <a:t>https://towardsdatascience.com/a-data-science-web-app-to-predict-real-estate-price-d2366df2a4fd</a:t>
            </a:r>
            <a:endParaRPr lang="en-US" sz="2400" dirty="0">
              <a:solidFill>
                <a:schemeClr val="bg1"/>
              </a:solidFill>
            </a:endParaRPr>
          </a:p>
          <a:p>
            <a:pPr marL="0" indent="0">
              <a:buNone/>
            </a:pPr>
            <a:endParaRPr lang="en-US" sz="2400" dirty="0">
              <a:solidFill>
                <a:schemeClr val="bg1"/>
              </a:solidFill>
            </a:endParaRPr>
          </a:p>
          <a:p>
            <a:pPr marL="457200" indent="-457200">
              <a:buFont typeface="Arial" panose="020B0604020202020204" pitchFamily="34" charset="0"/>
              <a:buChar char="•"/>
            </a:pPr>
            <a:r>
              <a:rPr lang="en-US" sz="2400" dirty="0">
                <a:solidFill>
                  <a:schemeClr val="bg1"/>
                </a:solidFill>
                <a:hlinkClick r:id="rId3">
                  <a:extLst>
                    <a:ext uri="{A12FA001-AC4F-418D-AE19-62706E023703}">
                      <ahyp:hlinkClr xmlns:ahyp="http://schemas.microsoft.com/office/drawing/2018/hyperlinkcolor" val="tx"/>
                    </a:ext>
                  </a:extLst>
                </a:hlinkClick>
              </a:rPr>
              <a:t>https://ieeexplore.ieee.org/abstract/document/8473231</a:t>
            </a:r>
            <a:endParaRPr lang="en-US" sz="2400" dirty="0">
              <a:solidFill>
                <a:schemeClr val="bg1"/>
              </a:solidFill>
            </a:endParaRPr>
          </a:p>
          <a:p>
            <a:pPr marL="457200" indent="-457200">
              <a:buFont typeface="Arial" panose="020B0604020202020204" pitchFamily="34" charset="0"/>
              <a:buChar char="•"/>
            </a:pPr>
            <a:endParaRPr lang="en-US" sz="2400" dirty="0">
              <a:solidFill>
                <a:schemeClr val="bg1"/>
              </a:solidFill>
            </a:endParaRPr>
          </a:p>
          <a:p>
            <a:pPr marL="457200" indent="-457200">
              <a:buFont typeface="Arial" panose="020B0604020202020204" pitchFamily="34" charset="0"/>
              <a:buChar char="•"/>
            </a:pPr>
            <a:r>
              <a:rPr lang="en-US" sz="2400" dirty="0">
                <a:solidFill>
                  <a:schemeClr val="bg1"/>
                </a:solidFill>
              </a:rPr>
              <a:t>Kaggle</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4285743097"/>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Sine</Template>
  <TotalTime>86</TotalTime>
  <Words>257</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Posterama</vt:lpstr>
      <vt:lpstr>SineVTI</vt:lpstr>
      <vt:lpstr>Web Application For Predicting Housing Prices</vt:lpstr>
      <vt:lpstr>Contents</vt:lpstr>
      <vt:lpstr>Introduction</vt:lpstr>
      <vt:lpstr>Motivation</vt:lpstr>
      <vt:lpstr>Software and Hardware requirements</vt:lpstr>
      <vt:lpstr>Proposed and Existing System</vt:lpstr>
      <vt:lpstr>Input and Output</vt:lpstr>
      <vt:lpstr>Summary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For Predicting Housing Prices</dc:title>
  <dc:creator>akash kanteti</dc:creator>
  <cp:lastModifiedBy>akash kanteti</cp:lastModifiedBy>
  <cp:revision>29</cp:revision>
  <dcterms:created xsi:type="dcterms:W3CDTF">2021-03-13T05:07:39Z</dcterms:created>
  <dcterms:modified xsi:type="dcterms:W3CDTF">2021-03-14T13:52:25Z</dcterms:modified>
</cp:coreProperties>
</file>