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66" r:id="rId5"/>
    <p:sldId id="273" r:id="rId6"/>
    <p:sldId id="257" r:id="rId7"/>
    <p:sldId id="259" r:id="rId8"/>
    <p:sldId id="272" r:id="rId9"/>
    <p:sldId id="277" r:id="rId10"/>
    <p:sldId id="271" r:id="rId11"/>
    <p:sldId id="274" r:id="rId12"/>
    <p:sldId id="276" r:id="rId13"/>
    <p:sldId id="258" r:id="rId14"/>
    <p:sldId id="275" r:id="rId15"/>
    <p:sldId id="256"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274" autoAdjust="0"/>
  </p:normalViewPr>
  <p:slideViewPr>
    <p:cSldViewPr snapToGrid="0" showGuides="1">
      <p:cViewPr varScale="1">
        <p:scale>
          <a:sx n="86" d="100"/>
          <a:sy n="86" d="100"/>
        </p:scale>
        <p:origin x="576" y="5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27.05.2021</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27.05.2021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bstract/document/8473231" TargetMode="External"/><Relationship Id="rId2" Type="http://schemas.openxmlformats.org/officeDocument/2006/relationships/hyperlink" Target="https://towardsdatascience.com/a-data-science-web-app-to-predict-real-estate-price-d2366df2a4fd"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58588" y="811509"/>
            <a:ext cx="5690680" cy="2142768"/>
          </a:xfrm>
        </p:spPr>
        <p:txBody>
          <a:bodyPr/>
          <a:lstStyle/>
          <a:p>
            <a:r>
              <a:rPr lang="en-US" sz="4400" dirty="0"/>
              <a:t>Web Application for</a:t>
            </a:r>
            <a:br>
              <a:rPr lang="en-US" sz="4400" dirty="0"/>
            </a:br>
            <a:r>
              <a:rPr lang="en-US" sz="4400" dirty="0"/>
              <a:t>Predicting Housing prices</a:t>
            </a:r>
            <a:endParaRPr lang="ru-RU" sz="44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160119737042</a:t>
            </a:r>
          </a:p>
          <a:p>
            <a:r>
              <a:rPr lang="en-US" dirty="0"/>
              <a:t>160119737043</a:t>
            </a:r>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06076"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SUMMARY</a:t>
            </a:r>
            <a:endParaRPr lang="ru-RU" dirty="0"/>
          </a:p>
        </p:txBody>
      </p:sp>
      <p:sp>
        <p:nvSpPr>
          <p:cNvPr id="25" name="Text Placeholder 24">
            <a:extLst>
              <a:ext uri="{FF2B5EF4-FFF2-40B4-BE49-F238E27FC236}">
                <a16:creationId xmlns:a16="http://schemas.microsoft.com/office/drawing/2014/main" id="{37B0312A-C970-4CA1-A36F-1BB0C930FBEF}"/>
              </a:ext>
            </a:extLst>
          </p:cNvPr>
          <p:cNvSpPr>
            <a:spLocks noGrp="1"/>
          </p:cNvSpPr>
          <p:nvPr>
            <p:ph type="body" sz="quarter" idx="17"/>
          </p:nvPr>
        </p:nvSpPr>
        <p:spPr>
          <a:xfrm>
            <a:off x="812290" y="2476870"/>
            <a:ext cx="4583113" cy="3149229"/>
          </a:xfrm>
        </p:spPr>
        <p:txBody>
          <a:bodyPr>
            <a:normAutofit/>
          </a:bodyPr>
          <a:lstStyle/>
          <a:p>
            <a:pPr>
              <a:lnSpc>
                <a:spcPct val="100000"/>
              </a:lnSpc>
              <a:spcBef>
                <a:spcPts val="1200"/>
              </a:spcBef>
            </a:pPr>
            <a:r>
              <a:rPr lang="en-US" sz="2000" dirty="0"/>
              <a:t>	The phenomenon of the falling or rising of the house prices has attracted interest from the researcher as well as many other interested parties. So, we developed this application in a minimal way such that everyone interested in real estates can use this application.</a:t>
            </a:r>
          </a:p>
        </p:txBody>
      </p:sp>
      <p:pic>
        <p:nvPicPr>
          <p:cNvPr id="14" name="Picture Placeholder 13" descr="Boat on sunset sea">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2"/>
          <a:srcRect l="18" t="19053" r="-18" b="-174"/>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8E32-5967-45A4-9920-F082CD539E03}"/>
              </a:ext>
            </a:extLst>
          </p:cNvPr>
          <p:cNvSpPr>
            <a:spLocks noGrp="1"/>
          </p:cNvSpPr>
          <p:nvPr>
            <p:ph type="ctrTitle"/>
          </p:nvPr>
        </p:nvSpPr>
        <p:spPr/>
        <p:txBody>
          <a:bodyPr/>
          <a:lstStyle/>
          <a:p>
            <a:r>
              <a:rPr lang="en-US" dirty="0"/>
              <a:t>RESOURCES</a:t>
            </a:r>
          </a:p>
        </p:txBody>
      </p:sp>
      <p:sp>
        <p:nvSpPr>
          <p:cNvPr id="3" name="Subtitle 2">
            <a:extLst>
              <a:ext uri="{FF2B5EF4-FFF2-40B4-BE49-F238E27FC236}">
                <a16:creationId xmlns:a16="http://schemas.microsoft.com/office/drawing/2014/main" id="{7426BB71-1611-4AB6-8525-B8A1EC5BC928}"/>
              </a:ext>
            </a:extLst>
          </p:cNvPr>
          <p:cNvSpPr>
            <a:spLocks noGrp="1"/>
          </p:cNvSpPr>
          <p:nvPr>
            <p:ph type="subTitle" idx="1"/>
          </p:nvPr>
        </p:nvSpPr>
        <p:spPr>
          <a:xfrm>
            <a:off x="795772" y="1877051"/>
            <a:ext cx="10558028" cy="3396285"/>
          </a:xfrm>
        </p:spPr>
        <p:txBody>
          <a:bodyPr>
            <a:normAutofit/>
          </a:bodyPr>
          <a:lstStyle/>
          <a:p>
            <a:pPr marL="285750" indent="-285750">
              <a:spcBef>
                <a:spcPts val="1200"/>
              </a:spcBef>
              <a:buFont typeface="Arial" panose="020B0604020202020204" pitchFamily="34" charset="0"/>
              <a:buChar char="•"/>
            </a:pPr>
            <a:endParaRPr lang="en-US" sz="2000" dirty="0">
              <a:solidFill>
                <a:schemeClr val="tx1">
                  <a:lumMod val="65000"/>
                  <a:lumOff val="35000"/>
                </a:schemeClr>
              </a:solidFill>
            </a:endParaRPr>
          </a:p>
          <a:p>
            <a:pPr marL="285750" indent="-285750">
              <a:spcBef>
                <a:spcPts val="1200"/>
              </a:spcBef>
              <a:buFont typeface="Arial" panose="020B0604020202020204" pitchFamily="34" charset="0"/>
              <a:buChar char="•"/>
            </a:pPr>
            <a:r>
              <a:rPr lang="en-US" sz="2000" dirty="0">
                <a:solidFill>
                  <a:schemeClr val="tx1">
                    <a:lumMod val="65000"/>
                    <a:lumOff val="35000"/>
                  </a:schemeClr>
                </a:solidFill>
              </a:rPr>
              <a:t>W3School</a:t>
            </a:r>
          </a:p>
          <a:p>
            <a:pPr marL="285750" indent="-285750">
              <a:spcBef>
                <a:spcPts val="1200"/>
              </a:spcBef>
              <a:buFont typeface="Arial" panose="020B0604020202020204" pitchFamily="34" charset="0"/>
              <a:buChar char="•"/>
            </a:pPr>
            <a:r>
              <a:rPr lang="en-US" sz="2000" dirty="0">
                <a:solidFill>
                  <a:schemeClr val="tx1">
                    <a:lumMod val="65000"/>
                    <a:lumOff val="35000"/>
                  </a:schemeClr>
                </a:solidFill>
                <a:hlinkClick r:id="rId2"/>
              </a:rPr>
              <a:t>https://towardsdatascience.com/a-data-science-web-app-to-predict-real-estate-price-d2366df2a4fd</a:t>
            </a:r>
            <a:endParaRPr lang="en-US" sz="2000" dirty="0">
              <a:solidFill>
                <a:schemeClr val="tx1">
                  <a:lumMod val="65000"/>
                  <a:lumOff val="35000"/>
                </a:schemeClr>
              </a:solidFill>
            </a:endParaRPr>
          </a:p>
          <a:p>
            <a:pPr marL="285750" indent="-285750">
              <a:spcBef>
                <a:spcPts val="1200"/>
              </a:spcBef>
              <a:buFont typeface="Arial" panose="020B0604020202020204" pitchFamily="34" charset="0"/>
              <a:buChar char="•"/>
            </a:pPr>
            <a:r>
              <a:rPr lang="en-US" sz="2000" dirty="0">
                <a:solidFill>
                  <a:schemeClr val="tx1">
                    <a:lumMod val="65000"/>
                    <a:lumOff val="35000"/>
                  </a:schemeClr>
                </a:solidFill>
                <a:hlinkClick r:id="rId3"/>
              </a:rPr>
              <a:t>https://ieeexplore.ieee.org/abstract/document/8473231</a:t>
            </a:r>
            <a:endParaRPr lang="en-US" sz="2000" dirty="0">
              <a:solidFill>
                <a:schemeClr val="tx1">
                  <a:lumMod val="65000"/>
                  <a:lumOff val="35000"/>
                </a:schemeClr>
              </a:solidFill>
            </a:endParaRPr>
          </a:p>
          <a:p>
            <a:pPr marL="285750" indent="-285750">
              <a:spcBef>
                <a:spcPts val="1200"/>
              </a:spcBef>
              <a:buFont typeface="Arial" panose="020B0604020202020204" pitchFamily="34" charset="0"/>
              <a:buChar char="•"/>
            </a:pPr>
            <a:r>
              <a:rPr lang="en-US" sz="2000" dirty="0">
                <a:solidFill>
                  <a:schemeClr val="tx1">
                    <a:lumMod val="65000"/>
                    <a:lumOff val="35000"/>
                  </a:schemeClr>
                </a:solidFill>
              </a:rPr>
              <a:t>Stack overflow</a:t>
            </a:r>
          </a:p>
          <a:p>
            <a:pPr marL="285750" indent="-285750">
              <a:spcBef>
                <a:spcPts val="1200"/>
              </a:spcBef>
              <a:buFont typeface="Arial" panose="020B0604020202020204" pitchFamily="34" charset="0"/>
              <a:buChar char="•"/>
            </a:pPr>
            <a:r>
              <a:rPr lang="en-US" sz="2000" dirty="0" err="1">
                <a:solidFill>
                  <a:schemeClr val="tx1">
                    <a:lumMod val="65000"/>
                    <a:lumOff val="35000"/>
                  </a:schemeClr>
                </a:solidFill>
              </a:rPr>
              <a:t>FreeCodeCamp</a:t>
            </a:r>
            <a:endParaRPr lang="en-US" sz="2000" dirty="0">
              <a:solidFill>
                <a:schemeClr val="tx1">
                  <a:lumMod val="65000"/>
                  <a:lumOff val="35000"/>
                </a:schemeClr>
              </a:solidFill>
            </a:endParaRPr>
          </a:p>
          <a:p>
            <a:pPr marL="285750" indent="-285750">
              <a:spcBef>
                <a:spcPts val="1200"/>
              </a:spcBef>
              <a:buFont typeface="Arial" panose="020B0604020202020204" pitchFamily="34" charset="0"/>
              <a:buChar char="•"/>
            </a:pPr>
            <a:endParaRPr lang="en-US" sz="2000" dirty="0">
              <a:solidFill>
                <a:schemeClr val="tx1">
                  <a:lumMod val="65000"/>
                  <a:lumOff val="35000"/>
                </a:schemeClr>
              </a:solidFill>
            </a:endParaRPr>
          </a:p>
          <a:p>
            <a:pPr>
              <a:spcBef>
                <a:spcPts val="1200"/>
              </a:spcBef>
            </a:pPr>
            <a:endParaRPr lang="en-US" sz="2000" dirty="0">
              <a:solidFill>
                <a:schemeClr val="tx1">
                  <a:lumMod val="65000"/>
                  <a:lumOff val="35000"/>
                </a:schemeClr>
              </a:solidFill>
            </a:endParaRPr>
          </a:p>
          <a:p>
            <a:pPr marL="285750" indent="-285750">
              <a:spcBef>
                <a:spcPts val="1200"/>
              </a:spcBef>
              <a:buFont typeface="Arial" panose="020B0604020202020204" pitchFamily="34" charset="0"/>
              <a:buChar char="•"/>
            </a:pPr>
            <a:endParaRPr lang="en-US" sz="2000" dirty="0">
              <a:solidFill>
                <a:schemeClr val="tx1">
                  <a:lumMod val="65000"/>
                  <a:lumOff val="35000"/>
                </a:schemeClr>
              </a:solidFill>
            </a:endParaRPr>
          </a:p>
        </p:txBody>
      </p:sp>
      <p:sp>
        <p:nvSpPr>
          <p:cNvPr id="5" name="Slide Number Placeholder 4">
            <a:extLst>
              <a:ext uri="{FF2B5EF4-FFF2-40B4-BE49-F238E27FC236}">
                <a16:creationId xmlns:a16="http://schemas.microsoft.com/office/drawing/2014/main" id="{BB25C5F5-EFA0-4E9D-91DB-4D91523DFF83}"/>
              </a:ext>
            </a:extLst>
          </p:cNvPr>
          <p:cNvSpPr>
            <a:spLocks noGrp="1"/>
          </p:cNvSpPr>
          <p:nvPr>
            <p:ph type="sldNum" sz="quarter" idx="12"/>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74211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THANK YOU</a:t>
            </a:r>
            <a:endParaRPr lang="ru-RU" dirty="0"/>
          </a:p>
        </p:txBody>
      </p:sp>
      <p:pic>
        <p:nvPicPr>
          <p:cNvPr id="10" name="Picture Placeholder 9" descr="Cottages In The Middle Of Beach">
            <a:extLst>
              <a:ext uri="{FF2B5EF4-FFF2-40B4-BE49-F238E27FC236}">
                <a16:creationId xmlns:a16="http://schemas.microsoft.com/office/drawing/2014/main" id="{262D17B0-1557-47A2-A8D6-91730FF9DB5D}"/>
              </a:ext>
            </a:extLst>
          </p:cNvPr>
          <p:cNvPicPr>
            <a:picLocks noGrp="1" noChangeAspect="1"/>
          </p:cNvPicPr>
          <p:nvPr>
            <p:ph type="pic" sz="quarter" idx="13"/>
          </p:nvPr>
        </p:nvPicPr>
        <p:blipFill rotWithShape="1">
          <a:blip r:embed="rId2"/>
          <a:srcRect l="-70" t="43102" r="70" b="22996"/>
          <a:stretch/>
        </p:blipFill>
        <p:spPr>
          <a:xfrm>
            <a:off x="912412" y="2373273"/>
            <a:ext cx="11271651" cy="2549580"/>
          </a:xfrm>
        </p:spPr>
      </p:pic>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CONTENTS</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5" name="Text Placeholder 3">
            <a:extLst>
              <a:ext uri="{FF2B5EF4-FFF2-40B4-BE49-F238E27FC236}">
                <a16:creationId xmlns:a16="http://schemas.microsoft.com/office/drawing/2014/main" id="{333DAE3C-B364-43E8-B8D1-11ED7503638C}"/>
              </a:ext>
            </a:extLst>
          </p:cNvPr>
          <p:cNvSpPr txBox="1">
            <a:spLocks/>
          </p:cNvSpPr>
          <p:nvPr/>
        </p:nvSpPr>
        <p:spPr>
          <a:xfrm>
            <a:off x="838200" y="1914291"/>
            <a:ext cx="4548187" cy="39025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sz="2400" dirty="0"/>
              <a:t>Introduction</a:t>
            </a:r>
          </a:p>
          <a:p>
            <a:pPr>
              <a:spcBef>
                <a:spcPts val="1200"/>
              </a:spcBef>
            </a:pPr>
            <a:r>
              <a:rPr lang="en-US" sz="2400" dirty="0"/>
              <a:t>Software and Hardware requirements</a:t>
            </a:r>
          </a:p>
          <a:p>
            <a:pPr>
              <a:spcBef>
                <a:spcPts val="1200"/>
              </a:spcBef>
            </a:pPr>
            <a:r>
              <a:rPr lang="en-US" sz="2400" dirty="0"/>
              <a:t>Architecture of Application</a:t>
            </a:r>
          </a:p>
          <a:p>
            <a:pPr>
              <a:spcBef>
                <a:spcPts val="1200"/>
              </a:spcBef>
            </a:pPr>
            <a:r>
              <a:rPr lang="en-US" sz="2400"/>
              <a:t>Process</a:t>
            </a:r>
            <a:endParaRPr lang="en-US" sz="2400" dirty="0"/>
          </a:p>
          <a:p>
            <a:pPr>
              <a:spcBef>
                <a:spcPts val="1200"/>
              </a:spcBef>
            </a:pPr>
            <a:r>
              <a:rPr lang="en-US" sz="2400" dirty="0"/>
              <a:t>Input</a:t>
            </a:r>
          </a:p>
          <a:p>
            <a:pPr>
              <a:spcBef>
                <a:spcPts val="1200"/>
              </a:spcBef>
            </a:pPr>
            <a:r>
              <a:rPr lang="en-US" sz="2400" dirty="0"/>
              <a:t>Output</a:t>
            </a:r>
          </a:p>
          <a:p>
            <a:pPr>
              <a:spcBef>
                <a:spcPts val="1200"/>
              </a:spcBef>
            </a:pPr>
            <a:r>
              <a:rPr lang="en-US" sz="2400" dirty="0"/>
              <a:t>Scope for improvement</a:t>
            </a:r>
          </a:p>
          <a:p>
            <a:pPr>
              <a:spcBef>
                <a:spcPts val="1200"/>
              </a:spcBef>
            </a:pPr>
            <a:r>
              <a:rPr lang="en-US" sz="2400" dirty="0"/>
              <a:t>Summary</a:t>
            </a:r>
          </a:p>
          <a:p>
            <a:pPr>
              <a:spcBef>
                <a:spcPts val="1200"/>
              </a:spcBef>
            </a:pPr>
            <a:r>
              <a:rPr lang="en-US" sz="2400" dirty="0"/>
              <a:t>Resources</a:t>
            </a:r>
          </a:p>
        </p:txBody>
      </p:sp>
    </p:spTree>
    <p:extLst>
      <p:ext uri="{BB962C8B-B14F-4D97-AF65-F5344CB8AC3E}">
        <p14:creationId xmlns:p14="http://schemas.microsoft.com/office/powerpoint/2010/main" val="85304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Wooden view desk on ocean's shore">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2"/>
          <a:srcRect l="21675" r="32054" b="10380"/>
          <a:stretch/>
        </p:blipFill>
        <p:spPr>
          <a:xfrm>
            <a:off x="1373185" y="0"/>
            <a:ext cx="390879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7279689" y="908050"/>
            <a:ext cx="4133629" cy="782638"/>
          </a:xfrm>
        </p:spPr>
        <p:txBody>
          <a:bodyPr/>
          <a:lstStyle/>
          <a:p>
            <a:r>
              <a:rPr lang="en-US" dirty="0"/>
              <a:t>Introduction</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374671" y="2198377"/>
            <a:ext cx="5083539" cy="3599392"/>
          </a:xfrm>
        </p:spPr>
        <p:txBody>
          <a:bodyPr>
            <a:normAutofit/>
          </a:bodyPr>
          <a:lstStyle/>
          <a:p>
            <a:pPr marL="0" indent="0">
              <a:lnSpc>
                <a:spcPct val="100000"/>
              </a:lnSpc>
              <a:spcBef>
                <a:spcPts val="900"/>
              </a:spcBef>
              <a:buNone/>
            </a:pPr>
            <a:r>
              <a:rPr lang="en-US" sz="2000" dirty="0">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Real estate is the least transparent industry in our ecosystem. Housing prices keep changing day in and day out and sometimes are hyped rather than being based on valuation. Predicting housing prices with real factors is the main crux of our research project. </a:t>
            </a:r>
            <a:endParaRPr lang="ru-RU" sz="2000"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831850" y="275208"/>
            <a:ext cx="10515600" cy="1182117"/>
          </a:xfrm>
        </p:spPr>
        <p:txBody>
          <a:bodyPr>
            <a:normAutofit fontScale="90000"/>
          </a:bodyPr>
          <a:lstStyle/>
          <a:p>
            <a:r>
              <a:rPr lang="en-US" dirty="0"/>
              <a:t>Software and Hardware</a:t>
            </a:r>
            <a:br>
              <a:rPr lang="en-US" dirty="0"/>
            </a:br>
            <a:r>
              <a:rPr lang="en-US" dirty="0"/>
              <a:t> Requirements</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02298" y="2090555"/>
            <a:ext cx="4183650" cy="463333"/>
          </a:xfrm>
        </p:spPr>
        <p:txBody>
          <a:bodyPr>
            <a:normAutofit/>
          </a:bodyPr>
          <a:lstStyle/>
          <a:p>
            <a:r>
              <a:rPr lang="en-US" dirty="0"/>
              <a:t>Hardware requirements</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811311" y="2723788"/>
            <a:ext cx="4365625" cy="2904082"/>
          </a:xfrm>
        </p:spPr>
        <p:txBody>
          <a:bodyPr>
            <a:normAutofit/>
          </a:bodyPr>
          <a:lstStyle/>
          <a:p>
            <a:r>
              <a:rPr lang="en-US" sz="2000" dirty="0"/>
              <a:t>Modern system RAM is sufficient</a:t>
            </a:r>
          </a:p>
          <a:p>
            <a:r>
              <a:rPr lang="en-US" sz="2000" dirty="0"/>
              <a:t>Disk space of 200 MB (approx.)</a:t>
            </a:r>
          </a:p>
          <a:p>
            <a:pPr marL="0" indent="0">
              <a:buNone/>
            </a:pPr>
            <a:endParaRPr lang="ru-RU" sz="20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064972" y="2090557"/>
            <a:ext cx="4183650" cy="463332"/>
          </a:xfrm>
        </p:spPr>
        <p:txBody>
          <a:bodyPr>
            <a:normAutofit/>
          </a:bodyPr>
          <a:lstStyle/>
          <a:p>
            <a:r>
              <a:rPr lang="en-US" dirty="0"/>
              <a:t>Software requirements</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5973985" y="2723790"/>
            <a:ext cx="4365625" cy="2904080"/>
          </a:xfrm>
        </p:spPr>
        <p:txBody>
          <a:bodyPr>
            <a:normAutofit/>
          </a:bodyPr>
          <a:lstStyle/>
          <a:p>
            <a:r>
              <a:rPr lang="en-US" sz="2000" dirty="0"/>
              <a:t>Python version 3.6</a:t>
            </a:r>
          </a:p>
          <a:p>
            <a:r>
              <a:rPr lang="en-US" sz="2000" dirty="0"/>
              <a:t>Flask </a:t>
            </a:r>
          </a:p>
          <a:p>
            <a:r>
              <a:rPr lang="en-US" sz="2000" dirty="0"/>
              <a:t>ML based libraries</a:t>
            </a:r>
          </a:p>
          <a:p>
            <a:r>
              <a:rPr lang="en-US" sz="2000" dirty="0"/>
              <a:t>Any text editor (e.g., atom)</a:t>
            </a:r>
          </a:p>
          <a:p>
            <a:r>
              <a:rPr lang="en-US" sz="2000" dirty="0"/>
              <a:t>Web browser (e.g., chrome, safari etc.)</a:t>
            </a:r>
          </a:p>
          <a:p>
            <a:r>
              <a:rPr lang="en-US" sz="2000" dirty="0" err="1"/>
              <a:t>Jupyter</a:t>
            </a:r>
            <a:r>
              <a:rPr lang="en-US" sz="2000" dirty="0"/>
              <a:t> notebook (Anaconda optional)</a:t>
            </a:r>
          </a:p>
          <a:p>
            <a:endParaRPr lang="ru-RU" sz="2000"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Architecture of Application</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5</a:t>
            </a:fld>
            <a:endParaRPr lang="ru-RU" dirty="0"/>
          </a:p>
        </p:txBody>
      </p:sp>
      <p:pic>
        <p:nvPicPr>
          <p:cNvPr id="5" name="Picture 4">
            <a:extLst>
              <a:ext uri="{FF2B5EF4-FFF2-40B4-BE49-F238E27FC236}">
                <a16:creationId xmlns:a16="http://schemas.microsoft.com/office/drawing/2014/main" id="{029C4506-01ED-430C-AD51-A6F95D553368}"/>
              </a:ext>
            </a:extLst>
          </p:cNvPr>
          <p:cNvPicPr>
            <a:picLocks noChangeAspect="1"/>
          </p:cNvPicPr>
          <p:nvPr/>
        </p:nvPicPr>
        <p:blipFill>
          <a:blip r:embed="rId2"/>
          <a:stretch>
            <a:fillRect/>
          </a:stretch>
        </p:blipFill>
        <p:spPr>
          <a:xfrm>
            <a:off x="1533525" y="1933575"/>
            <a:ext cx="8355192" cy="4418537"/>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2382B6-0970-4364-9CE3-238B417997BD}"/>
              </a:ext>
            </a:extLst>
          </p:cNvPr>
          <p:cNvSpPr>
            <a:spLocks noGrp="1"/>
          </p:cNvSpPr>
          <p:nvPr>
            <p:ph type="title"/>
          </p:nvPr>
        </p:nvSpPr>
        <p:spPr>
          <a:xfrm>
            <a:off x="1713390" y="1231900"/>
            <a:ext cx="5581030" cy="782638"/>
          </a:xfrm>
        </p:spPr>
        <p:txBody>
          <a:bodyPr>
            <a:normAutofit/>
          </a:bodyPr>
          <a:lstStyle/>
          <a:p>
            <a:r>
              <a:rPr lang="en-US" dirty="0"/>
              <a:t>Process</a:t>
            </a:r>
          </a:p>
        </p:txBody>
      </p:sp>
      <p:sp>
        <p:nvSpPr>
          <p:cNvPr id="5" name="Slide Number Placeholder 4">
            <a:extLst>
              <a:ext uri="{FF2B5EF4-FFF2-40B4-BE49-F238E27FC236}">
                <a16:creationId xmlns:a16="http://schemas.microsoft.com/office/drawing/2014/main" id="{478979AA-CA3C-421E-ABCF-C117C4EE6E65}"/>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8" name="Text Placeholder 7">
            <a:extLst>
              <a:ext uri="{FF2B5EF4-FFF2-40B4-BE49-F238E27FC236}">
                <a16:creationId xmlns:a16="http://schemas.microsoft.com/office/drawing/2014/main" id="{D5E7CA9D-5998-4F40-9BF5-2565BD272DB1}"/>
              </a:ext>
            </a:extLst>
          </p:cNvPr>
          <p:cNvSpPr>
            <a:spLocks noGrp="1"/>
          </p:cNvSpPr>
          <p:nvPr>
            <p:ph type="body" sz="quarter" idx="17"/>
          </p:nvPr>
        </p:nvSpPr>
        <p:spPr>
          <a:xfrm>
            <a:off x="811115" y="2662989"/>
            <a:ext cx="7596038" cy="3153830"/>
          </a:xfrm>
        </p:spPr>
        <p:txBody>
          <a:bodyPr>
            <a:normAutofit/>
          </a:bodyPr>
          <a:lstStyle/>
          <a:p>
            <a:pPr>
              <a:lnSpc>
                <a:spcPct val="120000"/>
              </a:lnSpc>
              <a:spcBef>
                <a:spcPts val="1800"/>
              </a:spcBef>
              <a:spcAft>
                <a:spcPts val="300"/>
              </a:spcAft>
            </a:pPr>
            <a:r>
              <a:rPr lang="en-US" sz="2000" dirty="0"/>
              <a:t>	When we click on the link  </a:t>
            </a:r>
            <a:r>
              <a:rPr lang="en-US" sz="2000" dirty="0">
                <a:hlinkClick r:id="rId2"/>
              </a:rPr>
              <a:t>http://127.0.0.1:5000/</a:t>
            </a:r>
            <a:r>
              <a:rPr lang="en-US" sz="2000" dirty="0"/>
              <a:t> we were sending GET request to the server(flask application),then it returns a landing page. After providing the requirements through form input, we can click submit on landing page. Then the form input is given to server which then computes estimated price using ml model that we have trained, after the prices is calculated it is then displayed in a new html page.   </a:t>
            </a:r>
          </a:p>
          <a:p>
            <a:pPr>
              <a:lnSpc>
                <a:spcPct val="120000"/>
              </a:lnSpc>
              <a:spcBef>
                <a:spcPts val="1800"/>
              </a:spcBef>
              <a:spcAft>
                <a:spcPts val="300"/>
              </a:spcAft>
            </a:pPr>
            <a:endParaRPr lang="en-US" sz="2000" dirty="0"/>
          </a:p>
        </p:txBody>
      </p:sp>
    </p:spTree>
    <p:extLst>
      <p:ext uri="{BB962C8B-B14F-4D97-AF65-F5344CB8AC3E}">
        <p14:creationId xmlns:p14="http://schemas.microsoft.com/office/powerpoint/2010/main" val="280300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2208800" y="186431"/>
            <a:ext cx="7366027" cy="667562"/>
          </a:xfrm>
        </p:spPr>
        <p:txBody>
          <a:bodyPr>
            <a:normAutofit/>
          </a:bodyPr>
          <a:lstStyle/>
          <a:p>
            <a:r>
              <a:rPr lang="en-US" sz="4000" dirty="0"/>
              <a:t>INPUT</a:t>
            </a:r>
            <a:endParaRPr lang="ru-RU" sz="4000"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6" name="Media Placeholder 5">
            <a:extLst>
              <a:ext uri="{FF2B5EF4-FFF2-40B4-BE49-F238E27FC236}">
                <a16:creationId xmlns:a16="http://schemas.microsoft.com/office/drawing/2014/main" id="{24FD461D-46DC-40EE-8AA7-194B001442D1}"/>
              </a:ext>
            </a:extLst>
          </p:cNvPr>
          <p:cNvPicPr>
            <a:picLocks noGrp="1" noChangeAspect="1"/>
          </p:cNvPicPr>
          <p:nvPr>
            <p:ph type="media" sz="quarter" idx="17"/>
          </p:nvPr>
        </p:nvPicPr>
        <p:blipFill rotWithShape="1">
          <a:blip r:embed="rId2"/>
          <a:srcRect t="3755" b="4505"/>
          <a:stretch/>
        </p:blipFill>
        <p:spPr>
          <a:xfrm>
            <a:off x="1151138" y="949912"/>
            <a:ext cx="9889723" cy="4866908"/>
          </a:xfrm>
          <a:prstGeom prst="rect">
            <a:avLst/>
          </a:prstGeom>
        </p:spPr>
      </p:pic>
    </p:spTree>
    <p:extLst>
      <p:ext uri="{BB962C8B-B14F-4D97-AF65-F5344CB8AC3E}">
        <p14:creationId xmlns:p14="http://schemas.microsoft.com/office/powerpoint/2010/main" val="185579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2208800" y="186431"/>
            <a:ext cx="7366027" cy="667562"/>
          </a:xfrm>
        </p:spPr>
        <p:txBody>
          <a:bodyPr>
            <a:normAutofit/>
          </a:bodyPr>
          <a:lstStyle/>
          <a:p>
            <a:r>
              <a:rPr lang="en-US" sz="4000"/>
              <a:t>OUTPUT</a:t>
            </a:r>
            <a:endParaRPr lang="ru-RU" sz="4000"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2" name="Picture 1">
            <a:extLst>
              <a:ext uri="{FF2B5EF4-FFF2-40B4-BE49-F238E27FC236}">
                <a16:creationId xmlns:a16="http://schemas.microsoft.com/office/drawing/2014/main" id="{BC49011C-B3B1-4174-A625-718C454AD5DF}"/>
              </a:ext>
            </a:extLst>
          </p:cNvPr>
          <p:cNvPicPr>
            <a:picLocks noChangeAspect="1"/>
          </p:cNvPicPr>
          <p:nvPr/>
        </p:nvPicPr>
        <p:blipFill>
          <a:blip r:embed="rId2"/>
          <a:stretch>
            <a:fillRect/>
          </a:stretch>
        </p:blipFill>
        <p:spPr>
          <a:xfrm>
            <a:off x="1230970" y="1042209"/>
            <a:ext cx="9730059" cy="4773582"/>
          </a:xfrm>
          <a:prstGeom prst="rect">
            <a:avLst/>
          </a:prstGeom>
        </p:spPr>
      </p:pic>
    </p:spTree>
    <p:extLst>
      <p:ext uri="{BB962C8B-B14F-4D97-AF65-F5344CB8AC3E}">
        <p14:creationId xmlns:p14="http://schemas.microsoft.com/office/powerpoint/2010/main" val="155358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2382B6-0970-4364-9CE3-238B417997BD}"/>
              </a:ext>
            </a:extLst>
          </p:cNvPr>
          <p:cNvSpPr>
            <a:spLocks noGrp="1"/>
          </p:cNvSpPr>
          <p:nvPr>
            <p:ph type="title"/>
          </p:nvPr>
        </p:nvSpPr>
        <p:spPr>
          <a:xfrm>
            <a:off x="815853" y="1231900"/>
            <a:ext cx="6483305" cy="782638"/>
          </a:xfrm>
        </p:spPr>
        <p:txBody>
          <a:bodyPr>
            <a:normAutofit/>
          </a:bodyPr>
          <a:lstStyle/>
          <a:p>
            <a:r>
              <a:rPr lang="en-US" dirty="0"/>
              <a:t>Scope for Improvement</a:t>
            </a:r>
          </a:p>
        </p:txBody>
      </p:sp>
      <p:sp>
        <p:nvSpPr>
          <p:cNvPr id="5" name="Slide Number Placeholder 4">
            <a:extLst>
              <a:ext uri="{FF2B5EF4-FFF2-40B4-BE49-F238E27FC236}">
                <a16:creationId xmlns:a16="http://schemas.microsoft.com/office/drawing/2014/main" id="{478979AA-CA3C-421E-ABCF-C117C4EE6E65}"/>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8" name="Text Placeholder 7">
            <a:extLst>
              <a:ext uri="{FF2B5EF4-FFF2-40B4-BE49-F238E27FC236}">
                <a16:creationId xmlns:a16="http://schemas.microsoft.com/office/drawing/2014/main" id="{D5E7CA9D-5998-4F40-9BF5-2565BD272DB1}"/>
              </a:ext>
            </a:extLst>
          </p:cNvPr>
          <p:cNvSpPr>
            <a:spLocks noGrp="1"/>
          </p:cNvSpPr>
          <p:nvPr>
            <p:ph type="body" sz="quarter" idx="17"/>
          </p:nvPr>
        </p:nvSpPr>
        <p:spPr>
          <a:xfrm>
            <a:off x="811115" y="2662989"/>
            <a:ext cx="6483305" cy="3153830"/>
          </a:xfrm>
        </p:spPr>
        <p:txBody>
          <a:bodyPr>
            <a:normAutofit/>
          </a:bodyPr>
          <a:lstStyle/>
          <a:p>
            <a:pPr>
              <a:lnSpc>
                <a:spcPct val="120000"/>
              </a:lnSpc>
              <a:spcBef>
                <a:spcPts val="1800"/>
              </a:spcBef>
              <a:spcAft>
                <a:spcPts val="300"/>
              </a:spcAft>
            </a:pPr>
            <a:r>
              <a:rPr lang="en-US" sz="2000" dirty="0"/>
              <a:t>	At present the application can predict house prices for Boston city. An enhancement can be made to make it available for other places like Bangalore, California etc. Depending on availability and content of datasets.</a:t>
            </a:r>
          </a:p>
        </p:txBody>
      </p:sp>
    </p:spTree>
    <p:extLst>
      <p:ext uri="{BB962C8B-B14F-4D97-AF65-F5344CB8AC3E}">
        <p14:creationId xmlns:p14="http://schemas.microsoft.com/office/powerpoint/2010/main" val="2001364509"/>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272</TotalTime>
  <Words>349</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Office Theme</vt:lpstr>
      <vt:lpstr>Web Application for Predicting Housing prices</vt:lpstr>
      <vt:lpstr>CONTENTS</vt:lpstr>
      <vt:lpstr>Introduction</vt:lpstr>
      <vt:lpstr>Software and Hardware  Requirements</vt:lpstr>
      <vt:lpstr>Architecture of Application</vt:lpstr>
      <vt:lpstr>Process</vt:lpstr>
      <vt:lpstr>INPUT</vt:lpstr>
      <vt:lpstr>OUTPUT</vt:lpstr>
      <vt:lpstr>Scope for Improvement</vt:lpstr>
      <vt:lpstr>SUMMARY</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for Predicting Housing prices</dc:title>
  <dc:creator>akash kanteti</dc:creator>
  <cp:lastModifiedBy>akash kanteti</cp:lastModifiedBy>
  <cp:revision>73</cp:revision>
  <dcterms:created xsi:type="dcterms:W3CDTF">2021-05-05T15:52:36Z</dcterms:created>
  <dcterms:modified xsi:type="dcterms:W3CDTF">2021-05-27T06:10:39Z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