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</p:sldMasterIdLst>
  <p:notesMasterIdLst>
    <p:notesMasterId r:id="rId30"/>
  </p:notesMasterIdLst>
  <p:handoutMasterIdLst>
    <p:handoutMasterId r:id="rId31"/>
  </p:handoutMasterIdLst>
  <p:sldIdLst>
    <p:sldId id="520" r:id="rId2"/>
    <p:sldId id="509" r:id="rId3"/>
    <p:sldId id="571" r:id="rId4"/>
    <p:sldId id="572" r:id="rId5"/>
    <p:sldId id="573" r:id="rId6"/>
    <p:sldId id="574" r:id="rId7"/>
    <p:sldId id="576" r:id="rId8"/>
    <p:sldId id="577" r:id="rId9"/>
    <p:sldId id="578" r:id="rId10"/>
    <p:sldId id="579" r:id="rId11"/>
    <p:sldId id="580" r:id="rId12"/>
    <p:sldId id="581" r:id="rId13"/>
    <p:sldId id="582" r:id="rId14"/>
    <p:sldId id="583" r:id="rId15"/>
    <p:sldId id="584" r:id="rId16"/>
    <p:sldId id="585" r:id="rId17"/>
    <p:sldId id="586" r:id="rId18"/>
    <p:sldId id="587" r:id="rId19"/>
    <p:sldId id="588" r:id="rId20"/>
    <p:sldId id="589" r:id="rId21"/>
    <p:sldId id="590" r:id="rId22"/>
    <p:sldId id="591" r:id="rId23"/>
    <p:sldId id="592" r:id="rId24"/>
    <p:sldId id="593" r:id="rId25"/>
    <p:sldId id="505" r:id="rId26"/>
    <p:sldId id="594" r:id="rId27"/>
    <p:sldId id="595" r:id="rId28"/>
    <p:sldId id="567" r:id="rId2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B29A"/>
    <a:srgbClr val="000F2E"/>
    <a:srgbClr val="00194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12" autoAdjust="0"/>
    <p:restoredTop sz="94434" autoAdjust="0"/>
  </p:normalViewPr>
  <p:slideViewPr>
    <p:cSldViewPr>
      <p:cViewPr varScale="1">
        <p:scale>
          <a:sx n="85" d="100"/>
          <a:sy n="85" d="100"/>
        </p:scale>
        <p:origin x="102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163DD-12C9-4B8E-91F3-BECE4B548A1F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Mr. R C Ravindranath, Asst. Prof., SOE-CSE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84565-77A9-41BC-A3D1-C71554A71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1510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35E0ABE-3FD2-4491-A84F-F5DF78F574D2}" type="datetimeFigureOut">
              <a:rPr lang="en-US"/>
              <a:pPr>
                <a:defRPr/>
              </a:pPr>
              <a:t>2/11/2025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r>
              <a:rPr lang="en-US" smtClean="0"/>
              <a:t>Mr. R C Ravindranath, Asst. Prof., SOE-CSE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DD763F7-5C11-4DBC-83B1-39D83E1FBE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198571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D763F7-5C11-4DBC-83B1-39D83E1FBE10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Mr. R C Ravindranath, Asst. Prof., SOE-CSE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37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38DF3D-30B5-4203-9F61-4DF4C93549F9}" type="datetime1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Mr. R C Ravindranath, Asst. Prof, SOE-CSE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2A8AC2-F0C4-4335-A6D7-C22D8A2224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6596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F852DC-FA04-43A8-808A-7B02012B408F}" type="datetime1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Mr. R C Ravindranath, Asst. Prof, SOE-CSE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110372-953E-4601-976C-D82CD9FCE0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4918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285DBF-07E6-4C04-8128-7BB2323544A4}" type="datetime1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Mr. R C Ravindranath, Asst. Prof, SOE-CSE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CDF80F-6F68-4B94-9701-0F2026993C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4011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5B14D7-8BA9-4EE1-835E-4199F7C88E61}" type="datetime1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Mr. R C Ravindranath, Asst. Prof, SOE-CSE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CA5F2-CD08-4EF5-BAD9-872B7BB271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3679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ACBE5-8387-44C2-8244-3C027748E0C1}" type="datetime1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Mr. R C Ravindranath, Asst. Prof, SOE-CSE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B43365-358E-4EFB-9D2F-D6778ADA2A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1156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333E74-61D9-4270-845E-08C577B4746D}" type="datetime1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Mr. R C Ravindranath, Asst. Prof, SOE-CSE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61B66A-860D-4F77-A12A-57453AAB16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5981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D354B-A90F-4649-BCD0-7311B9A1E519}" type="datetime1">
              <a:rPr lang="en-US" smtClean="0"/>
              <a:t>2/11/2025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Mr. R C Ravindranath, Asst. Prof, SOE-CSE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E9FAA-A59B-4AE0-A044-7FE2AB03AB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007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5BB299-A05B-4721-910A-149978AA2F99}" type="datetime1">
              <a:rPr lang="en-US" smtClean="0"/>
              <a:t>2/11/2025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Mr. R C Ravindranath, Asst. Prof, SOE-CSE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F55CBD-5A35-43A0-8B72-DFEEFFF782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4130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85C664-8172-4B0B-91AD-99832E49CA68}" type="datetime1">
              <a:rPr lang="en-US" smtClean="0"/>
              <a:t>2/11/2025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Mr. R C Ravindranath, Asst. Prof, SOE-CSE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DAE260-203A-48BA-B1E0-2820BBC6B0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1905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9FEB66-1999-4885-9013-09B59463BA52}" type="datetime1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Mr. R C Ravindranath, Asst. Prof, SOE-CSE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43378E-E05F-4D65-B4F7-A87FC02763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8914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28574B-A9ED-4C5D-BC0D-2EE4E2CF73B9}" type="datetime1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Mr. R C Ravindranath, Asst. Prof, SOE-CSE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A09E5-A14B-4738-A48E-EF064E4532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9383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290EFBF-FDBC-4E11-8D09-14402F29F22D}" type="datetime1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Mr. R C Ravindranath, Asst. Prof, SOE-CSE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3391736-D1CD-4256-BC31-406FE5C1CD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hf hd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14600" y="1905000"/>
            <a:ext cx="7162800" cy="167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algn="ctr"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– 1 </a:t>
            </a:r>
          </a:p>
          <a:p>
            <a:pPr algn="ctr"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Multithreading in 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1CA5F2-CD08-4EF5-BAD9-872B7BB27165}" type="slidenum">
              <a:rPr lang="en-US" altLang="en-US" smtClean="0">
                <a:cs typeface="Arial" panose="020B0604020202020204" pitchFamily="34" charset="0"/>
              </a:rPr>
              <a:pPr>
                <a:defRPr/>
              </a:pPr>
              <a:t>1</a:t>
            </a:fld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7927" y="188721"/>
            <a:ext cx="11933555" cy="6376670"/>
            <a:chOff x="177927" y="188721"/>
            <a:chExt cx="11933555" cy="6376670"/>
          </a:xfrm>
        </p:grpSpPr>
        <p:sp>
          <p:nvSpPr>
            <p:cNvPr id="3" name="object 3"/>
            <p:cNvSpPr/>
            <p:nvPr/>
          </p:nvSpPr>
          <p:spPr>
            <a:xfrm>
              <a:off x="192405" y="203199"/>
              <a:ext cx="7519034" cy="6347460"/>
            </a:xfrm>
            <a:custGeom>
              <a:avLst/>
              <a:gdLst/>
              <a:ahLst/>
              <a:cxnLst/>
              <a:rect l="l" t="t" r="r" b="b"/>
              <a:pathLst>
                <a:path w="7519034" h="6347459">
                  <a:moveTo>
                    <a:pt x="0" y="402589"/>
                  </a:moveTo>
                  <a:lnTo>
                    <a:pt x="3861435" y="402589"/>
                  </a:lnTo>
                  <a:lnTo>
                    <a:pt x="3861435" y="0"/>
                  </a:lnTo>
                  <a:lnTo>
                    <a:pt x="0" y="0"/>
                  </a:lnTo>
                  <a:lnTo>
                    <a:pt x="0" y="402589"/>
                  </a:lnTo>
                  <a:close/>
                </a:path>
                <a:path w="7519034" h="6347459">
                  <a:moveTo>
                    <a:pt x="0" y="6347460"/>
                  </a:moveTo>
                  <a:lnTo>
                    <a:pt x="7519035" y="6347460"/>
                  </a:lnTo>
                  <a:lnTo>
                    <a:pt x="7519035" y="407035"/>
                  </a:lnTo>
                  <a:lnTo>
                    <a:pt x="0" y="407035"/>
                  </a:lnTo>
                  <a:lnTo>
                    <a:pt x="0" y="6347460"/>
                  </a:lnTo>
                  <a:close/>
                </a:path>
              </a:pathLst>
            </a:custGeom>
            <a:ln w="2895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64299" y="1818004"/>
              <a:ext cx="5617845" cy="24815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450330" y="1803399"/>
              <a:ext cx="5646420" cy="2510155"/>
            </a:xfrm>
            <a:custGeom>
              <a:avLst/>
              <a:gdLst/>
              <a:ahLst/>
              <a:cxnLst/>
              <a:rect l="l" t="t" r="r" b="b"/>
              <a:pathLst>
                <a:path w="5646420" h="2510154">
                  <a:moveTo>
                    <a:pt x="0" y="2510155"/>
                  </a:moveTo>
                  <a:lnTo>
                    <a:pt x="5646420" y="2510155"/>
                  </a:lnTo>
                  <a:lnTo>
                    <a:pt x="5646420" y="0"/>
                  </a:lnTo>
                  <a:lnTo>
                    <a:pt x="0" y="0"/>
                  </a:lnTo>
                  <a:lnTo>
                    <a:pt x="0" y="2510155"/>
                  </a:lnTo>
                  <a:close/>
                </a:path>
              </a:pathLst>
            </a:custGeom>
            <a:ln w="2895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039984" y="686434"/>
              <a:ext cx="114300" cy="504190"/>
            </a:xfrm>
            <a:custGeom>
              <a:avLst/>
              <a:gdLst/>
              <a:ahLst/>
              <a:cxnLst/>
              <a:rect l="l" t="t" r="r" b="b"/>
              <a:pathLst>
                <a:path w="114300" h="504190">
                  <a:moveTo>
                    <a:pt x="76200" y="95250"/>
                  </a:moveTo>
                  <a:lnTo>
                    <a:pt x="38100" y="95250"/>
                  </a:lnTo>
                  <a:lnTo>
                    <a:pt x="38100" y="504189"/>
                  </a:lnTo>
                  <a:lnTo>
                    <a:pt x="76200" y="504189"/>
                  </a:lnTo>
                  <a:lnTo>
                    <a:pt x="76200" y="95250"/>
                  </a:lnTo>
                  <a:close/>
                </a:path>
                <a:path w="114300" h="504190">
                  <a:moveTo>
                    <a:pt x="57150" y="0"/>
                  </a:moveTo>
                  <a:lnTo>
                    <a:pt x="0" y="114300"/>
                  </a:lnTo>
                  <a:lnTo>
                    <a:pt x="38100" y="114300"/>
                  </a:lnTo>
                  <a:lnTo>
                    <a:pt x="38100" y="95250"/>
                  </a:lnTo>
                  <a:lnTo>
                    <a:pt x="104775" y="95250"/>
                  </a:lnTo>
                  <a:lnTo>
                    <a:pt x="57150" y="0"/>
                  </a:lnTo>
                  <a:close/>
                </a:path>
                <a:path w="114300" h="504190">
                  <a:moveTo>
                    <a:pt x="104775" y="95250"/>
                  </a:moveTo>
                  <a:lnTo>
                    <a:pt x="76200" y="95250"/>
                  </a:lnTo>
                  <a:lnTo>
                    <a:pt x="76200" y="114300"/>
                  </a:lnTo>
                  <a:lnTo>
                    <a:pt x="114300" y="114300"/>
                  </a:lnTo>
                  <a:lnTo>
                    <a:pt x="104775" y="9525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814309" y="4749164"/>
              <a:ext cx="1811020" cy="439420"/>
            </a:xfrm>
            <a:custGeom>
              <a:avLst/>
              <a:gdLst/>
              <a:ahLst/>
              <a:cxnLst/>
              <a:rect l="l" t="t" r="r" b="b"/>
              <a:pathLst>
                <a:path w="1811020" h="439420">
                  <a:moveTo>
                    <a:pt x="1811020" y="0"/>
                  </a:moveTo>
                  <a:lnTo>
                    <a:pt x="0" y="0"/>
                  </a:lnTo>
                  <a:lnTo>
                    <a:pt x="0" y="439419"/>
                  </a:lnTo>
                  <a:lnTo>
                    <a:pt x="1811020" y="439419"/>
                  </a:lnTo>
                  <a:lnTo>
                    <a:pt x="18110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14309" y="4749164"/>
              <a:ext cx="1811020" cy="439420"/>
            </a:xfrm>
            <a:custGeom>
              <a:avLst/>
              <a:gdLst/>
              <a:ahLst/>
              <a:cxnLst/>
              <a:rect l="l" t="t" r="r" b="b"/>
              <a:pathLst>
                <a:path w="1811020" h="439420">
                  <a:moveTo>
                    <a:pt x="0" y="439419"/>
                  </a:moveTo>
                  <a:lnTo>
                    <a:pt x="1811020" y="439419"/>
                  </a:lnTo>
                  <a:lnTo>
                    <a:pt x="1811020" y="0"/>
                  </a:lnTo>
                  <a:lnTo>
                    <a:pt x="0" y="0"/>
                  </a:lnTo>
                  <a:lnTo>
                    <a:pt x="0" y="439419"/>
                  </a:lnTo>
                  <a:close/>
                </a:path>
              </a:pathLst>
            </a:custGeom>
            <a:ln w="38100">
              <a:solidFill>
                <a:srgbClr val="6E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439024" y="5362575"/>
              <a:ext cx="532130" cy="335280"/>
            </a:xfrm>
            <a:custGeom>
              <a:avLst/>
              <a:gdLst/>
              <a:ahLst/>
              <a:cxnLst/>
              <a:rect l="l" t="t" r="r" b="b"/>
              <a:pathLst>
                <a:path w="532129" h="335279">
                  <a:moveTo>
                    <a:pt x="247015" y="297180"/>
                  </a:moveTo>
                  <a:lnTo>
                    <a:pt x="0" y="297180"/>
                  </a:lnTo>
                  <a:lnTo>
                    <a:pt x="0" y="335280"/>
                  </a:lnTo>
                  <a:lnTo>
                    <a:pt x="285115" y="335280"/>
                  </a:lnTo>
                  <a:lnTo>
                    <a:pt x="285115" y="316230"/>
                  </a:lnTo>
                  <a:lnTo>
                    <a:pt x="247015" y="316230"/>
                  </a:lnTo>
                  <a:lnTo>
                    <a:pt x="247015" y="297180"/>
                  </a:lnTo>
                  <a:close/>
                </a:path>
                <a:path w="532129" h="335279">
                  <a:moveTo>
                    <a:pt x="417829" y="38100"/>
                  </a:moveTo>
                  <a:lnTo>
                    <a:pt x="247015" y="38100"/>
                  </a:lnTo>
                  <a:lnTo>
                    <a:pt x="247015" y="316230"/>
                  </a:lnTo>
                  <a:lnTo>
                    <a:pt x="266065" y="297180"/>
                  </a:lnTo>
                  <a:lnTo>
                    <a:pt x="285115" y="297180"/>
                  </a:lnTo>
                  <a:lnTo>
                    <a:pt x="285115" y="76200"/>
                  </a:lnTo>
                  <a:lnTo>
                    <a:pt x="266065" y="76200"/>
                  </a:lnTo>
                  <a:lnTo>
                    <a:pt x="285115" y="57150"/>
                  </a:lnTo>
                  <a:lnTo>
                    <a:pt x="417829" y="57150"/>
                  </a:lnTo>
                  <a:lnTo>
                    <a:pt x="417829" y="38100"/>
                  </a:lnTo>
                  <a:close/>
                </a:path>
                <a:path w="532129" h="335279">
                  <a:moveTo>
                    <a:pt x="285115" y="297180"/>
                  </a:moveTo>
                  <a:lnTo>
                    <a:pt x="266065" y="297180"/>
                  </a:lnTo>
                  <a:lnTo>
                    <a:pt x="247015" y="316230"/>
                  </a:lnTo>
                  <a:lnTo>
                    <a:pt x="285115" y="316230"/>
                  </a:lnTo>
                  <a:lnTo>
                    <a:pt x="285115" y="297180"/>
                  </a:lnTo>
                  <a:close/>
                </a:path>
                <a:path w="532129" h="335279">
                  <a:moveTo>
                    <a:pt x="417829" y="0"/>
                  </a:moveTo>
                  <a:lnTo>
                    <a:pt x="417829" y="114300"/>
                  </a:lnTo>
                  <a:lnTo>
                    <a:pt x="494029" y="76200"/>
                  </a:lnTo>
                  <a:lnTo>
                    <a:pt x="436879" y="76200"/>
                  </a:lnTo>
                  <a:lnTo>
                    <a:pt x="436879" y="38100"/>
                  </a:lnTo>
                  <a:lnTo>
                    <a:pt x="494029" y="38100"/>
                  </a:lnTo>
                  <a:lnTo>
                    <a:pt x="417829" y="0"/>
                  </a:lnTo>
                  <a:close/>
                </a:path>
                <a:path w="532129" h="335279">
                  <a:moveTo>
                    <a:pt x="285115" y="57150"/>
                  </a:moveTo>
                  <a:lnTo>
                    <a:pt x="266065" y="76200"/>
                  </a:lnTo>
                  <a:lnTo>
                    <a:pt x="285115" y="76200"/>
                  </a:lnTo>
                  <a:lnTo>
                    <a:pt x="285115" y="57150"/>
                  </a:lnTo>
                  <a:close/>
                </a:path>
                <a:path w="532129" h="335279">
                  <a:moveTo>
                    <a:pt x="417829" y="57150"/>
                  </a:moveTo>
                  <a:lnTo>
                    <a:pt x="285115" y="57150"/>
                  </a:lnTo>
                  <a:lnTo>
                    <a:pt x="285115" y="76200"/>
                  </a:lnTo>
                  <a:lnTo>
                    <a:pt x="417829" y="76200"/>
                  </a:lnTo>
                  <a:lnTo>
                    <a:pt x="417829" y="57150"/>
                  </a:lnTo>
                  <a:close/>
                </a:path>
                <a:path w="532129" h="335279">
                  <a:moveTo>
                    <a:pt x="494029" y="38100"/>
                  </a:moveTo>
                  <a:lnTo>
                    <a:pt x="436879" y="38100"/>
                  </a:lnTo>
                  <a:lnTo>
                    <a:pt x="436879" y="76200"/>
                  </a:lnTo>
                  <a:lnTo>
                    <a:pt x="494029" y="76200"/>
                  </a:lnTo>
                  <a:lnTo>
                    <a:pt x="532129" y="57150"/>
                  </a:lnTo>
                  <a:lnTo>
                    <a:pt x="494029" y="3810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26965" y="3051174"/>
              <a:ext cx="3016885" cy="2783205"/>
            </a:xfrm>
            <a:custGeom>
              <a:avLst/>
              <a:gdLst/>
              <a:ahLst/>
              <a:cxnLst/>
              <a:rect l="l" t="t" r="r" b="b"/>
              <a:pathLst>
                <a:path w="3016884" h="2783204">
                  <a:moveTo>
                    <a:pt x="2919730" y="2719705"/>
                  </a:moveTo>
                  <a:lnTo>
                    <a:pt x="2893694" y="2747645"/>
                  </a:lnTo>
                  <a:lnTo>
                    <a:pt x="3016885" y="2783205"/>
                  </a:lnTo>
                  <a:lnTo>
                    <a:pt x="2997200" y="2732405"/>
                  </a:lnTo>
                  <a:lnTo>
                    <a:pt x="2933700" y="2732405"/>
                  </a:lnTo>
                  <a:lnTo>
                    <a:pt x="2919730" y="2719705"/>
                  </a:lnTo>
                  <a:close/>
                </a:path>
                <a:path w="3016884" h="2783204">
                  <a:moveTo>
                    <a:pt x="2945765" y="2691765"/>
                  </a:moveTo>
                  <a:lnTo>
                    <a:pt x="2919730" y="2719705"/>
                  </a:lnTo>
                  <a:lnTo>
                    <a:pt x="2933700" y="2732405"/>
                  </a:lnTo>
                  <a:lnTo>
                    <a:pt x="2959735" y="2704465"/>
                  </a:lnTo>
                  <a:lnTo>
                    <a:pt x="2945765" y="2691765"/>
                  </a:lnTo>
                  <a:close/>
                </a:path>
                <a:path w="3016884" h="2783204">
                  <a:moveTo>
                    <a:pt x="2971165" y="2663825"/>
                  </a:moveTo>
                  <a:lnTo>
                    <a:pt x="2945765" y="2691765"/>
                  </a:lnTo>
                  <a:lnTo>
                    <a:pt x="2959735" y="2704465"/>
                  </a:lnTo>
                  <a:lnTo>
                    <a:pt x="2933700" y="2732405"/>
                  </a:lnTo>
                  <a:lnTo>
                    <a:pt x="2997200" y="2732405"/>
                  </a:lnTo>
                  <a:lnTo>
                    <a:pt x="2971165" y="2663825"/>
                  </a:lnTo>
                  <a:close/>
                </a:path>
                <a:path w="3016884" h="2783204">
                  <a:moveTo>
                    <a:pt x="26035" y="0"/>
                  </a:moveTo>
                  <a:lnTo>
                    <a:pt x="0" y="27939"/>
                  </a:lnTo>
                  <a:lnTo>
                    <a:pt x="2919730" y="2719704"/>
                  </a:lnTo>
                  <a:lnTo>
                    <a:pt x="2945765" y="2691765"/>
                  </a:lnTo>
                  <a:lnTo>
                    <a:pt x="26035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70763" y="139649"/>
            <a:ext cx="3500754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dirty="0"/>
              <a:t>Example:</a:t>
            </a:r>
            <a:r>
              <a:rPr sz="2800" spc="-60" dirty="0"/>
              <a:t> </a:t>
            </a:r>
            <a:r>
              <a:rPr sz="2800" spc="-10" dirty="0"/>
              <a:t>thread1.java</a:t>
            </a:r>
            <a:endParaRPr sz="2800"/>
          </a:p>
        </p:txBody>
      </p:sp>
      <p:sp>
        <p:nvSpPr>
          <p:cNvPr id="12" name="object 12"/>
          <p:cNvSpPr txBox="1"/>
          <p:nvPr/>
        </p:nvSpPr>
        <p:spPr>
          <a:xfrm>
            <a:off x="270763" y="627633"/>
            <a:ext cx="5946140" cy="124142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2380"/>
              </a:lnSpc>
              <a:spcBef>
                <a:spcPts val="185"/>
              </a:spcBef>
            </a:pP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//Program</a:t>
            </a:r>
            <a:r>
              <a:rPr sz="2000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Using</a:t>
            </a:r>
            <a:r>
              <a:rPr sz="20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extends</a:t>
            </a:r>
            <a:r>
              <a:rPr sz="20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write</a:t>
            </a:r>
            <a:r>
              <a:rPr sz="20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0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single-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thread</a:t>
            </a:r>
            <a:r>
              <a:rPr sz="20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program. </a:t>
            </a:r>
            <a:r>
              <a:rPr sz="2000" dirty="0">
                <a:latin typeface="Times New Roman"/>
                <a:cs typeface="Times New Roman"/>
              </a:rPr>
              <a:t>import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java.lang.*;</a:t>
            </a:r>
            <a:endParaRPr sz="2000">
              <a:latin typeface="Times New Roman"/>
              <a:cs typeface="Times New Roman"/>
            </a:endParaRPr>
          </a:p>
          <a:p>
            <a:pPr marL="585470" marR="1330960" indent="-573405">
              <a:lnSpc>
                <a:spcPts val="2380"/>
              </a:lnSpc>
              <a:spcBef>
                <a:spcPts val="45"/>
              </a:spcBef>
            </a:pP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class</a:t>
            </a:r>
            <a:r>
              <a:rPr sz="20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ThreadExample</a:t>
            </a:r>
            <a:r>
              <a:rPr sz="20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extends</a:t>
            </a:r>
            <a:r>
              <a:rPr sz="20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Thread</a:t>
            </a:r>
            <a:r>
              <a:rPr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{ </a:t>
            </a:r>
            <a:r>
              <a:rPr sz="2000" dirty="0">
                <a:latin typeface="Times New Roman"/>
                <a:cs typeface="Times New Roman"/>
              </a:rPr>
              <a:t>public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ThreadExample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(String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name)</a:t>
            </a:r>
            <a:r>
              <a:rPr sz="2000" spc="39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179177" y="768223"/>
            <a:ext cx="84074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extends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0763" y="1844420"/>
            <a:ext cx="6007100" cy="27660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55700">
              <a:lnSpc>
                <a:spcPct val="100000"/>
              </a:lnSpc>
              <a:spcBef>
                <a:spcPts val="90"/>
              </a:spcBef>
            </a:pPr>
            <a:r>
              <a:rPr sz="2000" dirty="0">
                <a:latin typeface="Times New Roman"/>
                <a:cs typeface="Times New Roman"/>
              </a:rPr>
              <a:t>super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(name);</a:t>
            </a:r>
            <a:endParaRPr sz="2000">
              <a:latin typeface="Times New Roman"/>
              <a:cs typeface="Times New Roman"/>
            </a:endParaRPr>
          </a:p>
          <a:p>
            <a:pPr marL="585470">
              <a:lnSpc>
                <a:spcPts val="2390"/>
              </a:lnSpc>
              <a:spcBef>
                <a:spcPts val="30"/>
              </a:spcBef>
            </a:pPr>
            <a:r>
              <a:rPr sz="2000" spc="-5" dirty="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585470">
              <a:lnSpc>
                <a:spcPts val="2390"/>
              </a:lnSpc>
              <a:tabLst>
                <a:tab pos="2555240" algn="l"/>
              </a:tabLst>
            </a:pPr>
            <a:r>
              <a:rPr sz="2000" dirty="0">
                <a:latin typeface="Times New Roman"/>
                <a:cs typeface="Times New Roman"/>
              </a:rPr>
              <a:t>public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void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run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()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0" dirty="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091565" marR="5080">
              <a:lnSpc>
                <a:spcPts val="2380"/>
              </a:lnSpc>
              <a:spcBef>
                <a:spcPts val="95"/>
              </a:spcBef>
            </a:pPr>
            <a:r>
              <a:rPr sz="2000" spc="-10" dirty="0">
                <a:latin typeface="Times New Roman"/>
                <a:cs typeface="Times New Roman"/>
              </a:rPr>
              <a:t>System.out.println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Thread.currentThread</a:t>
            </a:r>
            <a:r>
              <a:rPr sz="2000" b="1" spc="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b="1" spc="-20" dirty="0">
                <a:solidFill>
                  <a:srgbClr val="001F5F"/>
                </a:solidFill>
                <a:latin typeface="Times New Roman"/>
                <a:cs typeface="Times New Roman"/>
              </a:rPr>
              <a:t>()</a:t>
            </a:r>
            <a:r>
              <a:rPr sz="2000" spc="-20" dirty="0">
                <a:latin typeface="Times New Roman"/>
                <a:cs typeface="Times New Roman"/>
              </a:rPr>
              <a:t>);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(int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i=0;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i&lt;=5;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i++)</a:t>
            </a:r>
            <a:endParaRPr sz="2000">
              <a:latin typeface="Times New Roman"/>
              <a:cs typeface="Times New Roman"/>
            </a:endParaRPr>
          </a:p>
          <a:p>
            <a:pPr marL="1472565">
              <a:lnSpc>
                <a:spcPts val="2345"/>
              </a:lnSpc>
            </a:pPr>
            <a:r>
              <a:rPr sz="2000" spc="-10" dirty="0">
                <a:latin typeface="Times New Roman"/>
                <a:cs typeface="Times New Roman"/>
              </a:rPr>
              <a:t>System.out.println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(i);</a:t>
            </a:r>
            <a:endParaRPr sz="2000">
              <a:latin typeface="Times New Roman"/>
              <a:cs typeface="Times New Roman"/>
            </a:endParaRPr>
          </a:p>
          <a:p>
            <a:pPr marL="58547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390"/>
              </a:lnSpc>
            </a:pPr>
            <a:r>
              <a:rPr sz="2000" spc="-5" dirty="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390"/>
              </a:lnSpc>
            </a:pP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public</a:t>
            </a:r>
            <a:r>
              <a:rPr sz="20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class</a:t>
            </a:r>
            <a:r>
              <a:rPr sz="20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thread1</a:t>
            </a:r>
            <a:r>
              <a:rPr sz="2000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44092" y="4585842"/>
            <a:ext cx="6724650" cy="1243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51484" marR="917575" indent="-439420">
              <a:lnSpc>
                <a:spcPct val="99500"/>
              </a:lnSpc>
              <a:spcBef>
                <a:spcPts val="105"/>
              </a:spcBef>
              <a:tabLst>
                <a:tab pos="4082415" algn="l"/>
              </a:tabLst>
            </a:pPr>
            <a:r>
              <a:rPr sz="2000" dirty="0">
                <a:latin typeface="Times New Roman"/>
                <a:cs typeface="Times New Roman"/>
              </a:rPr>
              <a:t>public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static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void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main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(String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args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[</a:t>
            </a:r>
            <a:r>
              <a:rPr sz="2000" spc="-25" dirty="0">
                <a:latin typeface="Times New Roman"/>
                <a:cs typeface="Times New Roman"/>
              </a:rPr>
              <a:t> ])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0" dirty="0">
                <a:latin typeface="Times New Roman"/>
                <a:cs typeface="Times New Roman"/>
              </a:rPr>
              <a:t>{ </a:t>
            </a:r>
            <a:r>
              <a:rPr sz="2000" spc="-10" dirty="0">
                <a:latin typeface="Times New Roman"/>
                <a:cs typeface="Times New Roman"/>
              </a:rPr>
              <a:t>ThreadExample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obj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new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ThreadExample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("First"); </a:t>
            </a:r>
            <a:r>
              <a:rPr sz="2000" dirty="0">
                <a:latin typeface="Times New Roman"/>
                <a:cs typeface="Times New Roman"/>
              </a:rPr>
              <a:t>obj.start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);</a:t>
            </a:r>
            <a:endParaRPr sz="2000">
              <a:latin typeface="Times New Roman"/>
              <a:cs typeface="Times New Roman"/>
            </a:endParaRPr>
          </a:p>
          <a:p>
            <a:pPr marL="457200">
              <a:lnSpc>
                <a:spcPct val="100000"/>
              </a:lnSpc>
              <a:spcBef>
                <a:spcPts val="25"/>
              </a:spcBef>
            </a:pPr>
            <a:r>
              <a:rPr sz="2000" spc="-10" dirty="0">
                <a:latin typeface="Times New Roman"/>
                <a:cs typeface="Times New Roman"/>
              </a:rPr>
              <a:t>System.out.println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''This</a:t>
            </a:r>
            <a:r>
              <a:rPr sz="200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is:"</a:t>
            </a:r>
            <a:r>
              <a:rPr sz="2000" b="1" spc="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+</a:t>
            </a:r>
            <a:r>
              <a:rPr sz="200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 Thread.currentThread </a:t>
            </a:r>
            <a:r>
              <a:rPr sz="2000" b="1" spc="-20" dirty="0">
                <a:solidFill>
                  <a:srgbClr val="C00000"/>
                </a:solidFill>
                <a:latin typeface="Times New Roman"/>
                <a:cs typeface="Times New Roman"/>
              </a:rPr>
              <a:t>()</a:t>
            </a:r>
            <a:r>
              <a:rPr sz="2000" spc="-20" dirty="0">
                <a:latin typeface="Times New Roman"/>
                <a:cs typeface="Times New Roman"/>
              </a:rPr>
              <a:t>);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041893" y="4756784"/>
            <a:ext cx="13576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OUTPUT</a:t>
            </a:r>
            <a:r>
              <a:rPr sz="1800" spc="-1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16076" y="5805627"/>
            <a:ext cx="14732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0763" y="6113779"/>
            <a:ext cx="14732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312150" y="1179194"/>
            <a:ext cx="3569335" cy="388620"/>
          </a:xfrm>
          <a:prstGeom prst="rect">
            <a:avLst/>
          </a:prstGeom>
          <a:ln w="38100">
            <a:solidFill>
              <a:srgbClr val="C55A1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33045">
              <a:lnSpc>
                <a:spcPts val="2920"/>
              </a:lnSpc>
            </a:pPr>
            <a:r>
              <a:rPr sz="2800" b="1" spc="-10" dirty="0">
                <a:latin typeface="Arial"/>
                <a:cs typeface="Arial"/>
              </a:rPr>
              <a:t>ThreadExample</a:t>
            </a:r>
            <a:endParaRPr sz="2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086215" y="297179"/>
            <a:ext cx="2021205" cy="388620"/>
          </a:xfrm>
          <a:prstGeom prst="rect">
            <a:avLst/>
          </a:prstGeom>
          <a:ln w="38100">
            <a:solidFill>
              <a:srgbClr val="C55A1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5410">
              <a:lnSpc>
                <a:spcPts val="2925"/>
              </a:lnSpc>
            </a:pPr>
            <a:r>
              <a:rPr sz="2800" b="1" spc="-10" dirty="0">
                <a:latin typeface="Arial"/>
                <a:cs typeface="Arial"/>
              </a:rPr>
              <a:t>Thread</a:t>
            </a:r>
            <a:endParaRPr sz="2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814309" y="5187950"/>
            <a:ext cx="4269105" cy="981710"/>
          </a:xfrm>
          <a:prstGeom prst="rect">
            <a:avLst/>
          </a:prstGeom>
          <a:ln w="38100">
            <a:solidFill>
              <a:srgbClr val="00AE5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204"/>
              </a:spcBef>
            </a:pP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This</a:t>
            </a:r>
            <a:r>
              <a:rPr sz="2400" b="1" spc="-4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is:</a:t>
            </a:r>
            <a:r>
              <a:rPr sz="2400" b="1" spc="-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Thread</a:t>
            </a:r>
            <a:r>
              <a:rPr sz="2400" b="1" spc="-3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[main,</a:t>
            </a:r>
            <a:r>
              <a:rPr sz="2400" b="1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5,</a:t>
            </a:r>
            <a:r>
              <a:rPr sz="2400" b="1" spc="-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main]</a:t>
            </a:r>
            <a:endParaRPr sz="2400">
              <a:latin typeface="Times New Roman"/>
              <a:cs typeface="Times New Roman"/>
            </a:endParaRPr>
          </a:p>
          <a:p>
            <a:pPr marL="93980">
              <a:lnSpc>
                <a:spcPct val="100000"/>
              </a:lnSpc>
              <a:spcBef>
                <a:spcPts val="484"/>
              </a:spcBef>
            </a:pPr>
            <a:r>
              <a:rPr sz="2400" b="1" dirty="0">
                <a:solidFill>
                  <a:srgbClr val="001F5F"/>
                </a:solidFill>
                <a:latin typeface="Times New Roman"/>
                <a:cs typeface="Times New Roman"/>
              </a:rPr>
              <a:t>Thread</a:t>
            </a:r>
            <a:r>
              <a:rPr sz="2400" b="1" spc="-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1F5F"/>
                </a:solidFill>
                <a:latin typeface="Times New Roman"/>
                <a:cs typeface="Times New Roman"/>
              </a:rPr>
              <a:t>[First,</a:t>
            </a:r>
            <a:r>
              <a:rPr sz="2400" b="1" spc="-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1F5F"/>
                </a:solidFill>
                <a:latin typeface="Times New Roman"/>
                <a:cs typeface="Times New Roman"/>
              </a:rPr>
              <a:t>5,</a:t>
            </a:r>
            <a:r>
              <a:rPr sz="2400" b="1" spc="-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001F5F"/>
                </a:solidFill>
                <a:latin typeface="Times New Roman"/>
                <a:cs typeface="Times New Roman"/>
              </a:rPr>
              <a:t>main]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7758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8572" y="214756"/>
            <a:ext cx="11811635" cy="6376670"/>
            <a:chOff x="258572" y="214756"/>
            <a:chExt cx="11811635" cy="6376670"/>
          </a:xfrm>
        </p:grpSpPr>
        <p:sp>
          <p:nvSpPr>
            <p:cNvPr id="3" name="object 3"/>
            <p:cNvSpPr/>
            <p:nvPr/>
          </p:nvSpPr>
          <p:spPr>
            <a:xfrm>
              <a:off x="273050" y="229234"/>
              <a:ext cx="7383780" cy="6347460"/>
            </a:xfrm>
            <a:custGeom>
              <a:avLst/>
              <a:gdLst/>
              <a:ahLst/>
              <a:cxnLst/>
              <a:rect l="l" t="t" r="r" b="b"/>
              <a:pathLst>
                <a:path w="7383780" h="6347459">
                  <a:moveTo>
                    <a:pt x="0" y="402590"/>
                  </a:moveTo>
                  <a:lnTo>
                    <a:pt x="4095115" y="402590"/>
                  </a:lnTo>
                  <a:lnTo>
                    <a:pt x="4095115" y="0"/>
                  </a:lnTo>
                  <a:lnTo>
                    <a:pt x="0" y="0"/>
                  </a:lnTo>
                  <a:lnTo>
                    <a:pt x="0" y="402590"/>
                  </a:lnTo>
                  <a:close/>
                </a:path>
                <a:path w="7383780" h="6347459">
                  <a:moveTo>
                    <a:pt x="0" y="6347460"/>
                  </a:moveTo>
                  <a:lnTo>
                    <a:pt x="7383780" y="6347460"/>
                  </a:lnTo>
                  <a:lnTo>
                    <a:pt x="7383780" y="407035"/>
                  </a:lnTo>
                  <a:lnTo>
                    <a:pt x="0" y="407035"/>
                  </a:lnTo>
                  <a:lnTo>
                    <a:pt x="0" y="6347460"/>
                  </a:lnTo>
                  <a:close/>
                </a:path>
              </a:pathLst>
            </a:custGeom>
            <a:ln w="2895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23660" y="1828799"/>
              <a:ext cx="5617845" cy="24815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409055" y="1814195"/>
              <a:ext cx="5646420" cy="2510155"/>
            </a:xfrm>
            <a:custGeom>
              <a:avLst/>
              <a:gdLst/>
              <a:ahLst/>
              <a:cxnLst/>
              <a:rect l="l" t="t" r="r" b="b"/>
              <a:pathLst>
                <a:path w="5646420" h="2510154">
                  <a:moveTo>
                    <a:pt x="0" y="2510154"/>
                  </a:moveTo>
                  <a:lnTo>
                    <a:pt x="5646420" y="2510154"/>
                  </a:lnTo>
                  <a:lnTo>
                    <a:pt x="5646420" y="0"/>
                  </a:lnTo>
                  <a:lnTo>
                    <a:pt x="0" y="0"/>
                  </a:lnTo>
                  <a:lnTo>
                    <a:pt x="0" y="2510154"/>
                  </a:lnTo>
                  <a:close/>
                </a:path>
              </a:pathLst>
            </a:custGeom>
            <a:ln w="2895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073640" y="599440"/>
              <a:ext cx="114300" cy="502284"/>
            </a:xfrm>
            <a:custGeom>
              <a:avLst/>
              <a:gdLst/>
              <a:ahLst/>
              <a:cxnLst/>
              <a:rect l="l" t="t" r="r" b="b"/>
              <a:pathLst>
                <a:path w="114300" h="502284">
                  <a:moveTo>
                    <a:pt x="76200" y="95250"/>
                  </a:moveTo>
                  <a:lnTo>
                    <a:pt x="38100" y="95250"/>
                  </a:lnTo>
                  <a:lnTo>
                    <a:pt x="38100" y="502285"/>
                  </a:lnTo>
                  <a:lnTo>
                    <a:pt x="76200" y="502285"/>
                  </a:lnTo>
                  <a:lnTo>
                    <a:pt x="76200" y="95250"/>
                  </a:lnTo>
                  <a:close/>
                </a:path>
                <a:path w="114300" h="502284">
                  <a:moveTo>
                    <a:pt x="57150" y="0"/>
                  </a:moveTo>
                  <a:lnTo>
                    <a:pt x="0" y="114300"/>
                  </a:lnTo>
                  <a:lnTo>
                    <a:pt x="38100" y="114300"/>
                  </a:lnTo>
                  <a:lnTo>
                    <a:pt x="38100" y="95250"/>
                  </a:lnTo>
                  <a:lnTo>
                    <a:pt x="104775" y="95250"/>
                  </a:lnTo>
                  <a:lnTo>
                    <a:pt x="57150" y="0"/>
                  </a:lnTo>
                  <a:close/>
                </a:path>
                <a:path w="114300" h="502284">
                  <a:moveTo>
                    <a:pt x="104775" y="95250"/>
                  </a:moveTo>
                  <a:lnTo>
                    <a:pt x="76200" y="95250"/>
                  </a:lnTo>
                  <a:lnTo>
                    <a:pt x="76200" y="114300"/>
                  </a:lnTo>
                  <a:lnTo>
                    <a:pt x="114300" y="114300"/>
                  </a:lnTo>
                  <a:lnTo>
                    <a:pt x="104775" y="9525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814310" y="4749165"/>
              <a:ext cx="1811020" cy="439420"/>
            </a:xfrm>
            <a:custGeom>
              <a:avLst/>
              <a:gdLst/>
              <a:ahLst/>
              <a:cxnLst/>
              <a:rect l="l" t="t" r="r" b="b"/>
              <a:pathLst>
                <a:path w="1811020" h="439420">
                  <a:moveTo>
                    <a:pt x="1811020" y="0"/>
                  </a:moveTo>
                  <a:lnTo>
                    <a:pt x="0" y="0"/>
                  </a:lnTo>
                  <a:lnTo>
                    <a:pt x="0" y="439419"/>
                  </a:lnTo>
                  <a:lnTo>
                    <a:pt x="1811020" y="439419"/>
                  </a:lnTo>
                  <a:lnTo>
                    <a:pt x="18110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14310" y="4749165"/>
              <a:ext cx="1811020" cy="439420"/>
            </a:xfrm>
            <a:custGeom>
              <a:avLst/>
              <a:gdLst/>
              <a:ahLst/>
              <a:cxnLst/>
              <a:rect l="l" t="t" r="r" b="b"/>
              <a:pathLst>
                <a:path w="1811020" h="439420">
                  <a:moveTo>
                    <a:pt x="0" y="439419"/>
                  </a:moveTo>
                  <a:lnTo>
                    <a:pt x="1811020" y="439419"/>
                  </a:lnTo>
                  <a:lnTo>
                    <a:pt x="1811020" y="0"/>
                  </a:lnTo>
                  <a:lnTo>
                    <a:pt x="0" y="0"/>
                  </a:lnTo>
                  <a:lnTo>
                    <a:pt x="0" y="439419"/>
                  </a:lnTo>
                  <a:close/>
                </a:path>
              </a:pathLst>
            </a:custGeom>
            <a:ln w="38100">
              <a:solidFill>
                <a:srgbClr val="6E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26964" y="3051174"/>
              <a:ext cx="3016885" cy="2783205"/>
            </a:xfrm>
            <a:custGeom>
              <a:avLst/>
              <a:gdLst/>
              <a:ahLst/>
              <a:cxnLst/>
              <a:rect l="l" t="t" r="r" b="b"/>
              <a:pathLst>
                <a:path w="3016884" h="2783204">
                  <a:moveTo>
                    <a:pt x="2919730" y="2719705"/>
                  </a:moveTo>
                  <a:lnTo>
                    <a:pt x="2893694" y="2747645"/>
                  </a:lnTo>
                  <a:lnTo>
                    <a:pt x="3016885" y="2783205"/>
                  </a:lnTo>
                  <a:lnTo>
                    <a:pt x="2997200" y="2732405"/>
                  </a:lnTo>
                  <a:lnTo>
                    <a:pt x="2933700" y="2732405"/>
                  </a:lnTo>
                  <a:lnTo>
                    <a:pt x="2919730" y="2719705"/>
                  </a:lnTo>
                  <a:close/>
                </a:path>
                <a:path w="3016884" h="2783204">
                  <a:moveTo>
                    <a:pt x="2945765" y="2691765"/>
                  </a:moveTo>
                  <a:lnTo>
                    <a:pt x="2919730" y="2719705"/>
                  </a:lnTo>
                  <a:lnTo>
                    <a:pt x="2933700" y="2732405"/>
                  </a:lnTo>
                  <a:lnTo>
                    <a:pt x="2959735" y="2704465"/>
                  </a:lnTo>
                  <a:lnTo>
                    <a:pt x="2945765" y="2691765"/>
                  </a:lnTo>
                  <a:close/>
                </a:path>
                <a:path w="3016884" h="2783204">
                  <a:moveTo>
                    <a:pt x="2971165" y="2663825"/>
                  </a:moveTo>
                  <a:lnTo>
                    <a:pt x="2945765" y="2691765"/>
                  </a:lnTo>
                  <a:lnTo>
                    <a:pt x="2959735" y="2704465"/>
                  </a:lnTo>
                  <a:lnTo>
                    <a:pt x="2933700" y="2732405"/>
                  </a:lnTo>
                  <a:lnTo>
                    <a:pt x="2997200" y="2732405"/>
                  </a:lnTo>
                  <a:lnTo>
                    <a:pt x="2971165" y="2663825"/>
                  </a:lnTo>
                  <a:close/>
                </a:path>
                <a:path w="3016884" h="2783204">
                  <a:moveTo>
                    <a:pt x="26035" y="0"/>
                  </a:moveTo>
                  <a:lnTo>
                    <a:pt x="0" y="27939"/>
                  </a:lnTo>
                  <a:lnTo>
                    <a:pt x="2919730" y="2719704"/>
                  </a:lnTo>
                  <a:lnTo>
                    <a:pt x="2945765" y="2691765"/>
                  </a:lnTo>
                  <a:lnTo>
                    <a:pt x="26035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425690" y="5362574"/>
              <a:ext cx="546100" cy="306705"/>
            </a:xfrm>
            <a:custGeom>
              <a:avLst/>
              <a:gdLst/>
              <a:ahLst/>
              <a:cxnLst/>
              <a:rect l="l" t="t" r="r" b="b"/>
              <a:pathLst>
                <a:path w="546100" h="306704">
                  <a:moveTo>
                    <a:pt x="254000" y="268605"/>
                  </a:moveTo>
                  <a:lnTo>
                    <a:pt x="0" y="268605"/>
                  </a:lnTo>
                  <a:lnTo>
                    <a:pt x="0" y="306705"/>
                  </a:lnTo>
                  <a:lnTo>
                    <a:pt x="292100" y="306705"/>
                  </a:lnTo>
                  <a:lnTo>
                    <a:pt x="292100" y="287655"/>
                  </a:lnTo>
                  <a:lnTo>
                    <a:pt x="254000" y="287655"/>
                  </a:lnTo>
                  <a:lnTo>
                    <a:pt x="254000" y="268605"/>
                  </a:lnTo>
                  <a:close/>
                </a:path>
                <a:path w="546100" h="306704">
                  <a:moveTo>
                    <a:pt x="431800" y="38100"/>
                  </a:moveTo>
                  <a:lnTo>
                    <a:pt x="254000" y="38100"/>
                  </a:lnTo>
                  <a:lnTo>
                    <a:pt x="254000" y="287655"/>
                  </a:lnTo>
                  <a:lnTo>
                    <a:pt x="273050" y="268605"/>
                  </a:lnTo>
                  <a:lnTo>
                    <a:pt x="292100" y="268605"/>
                  </a:lnTo>
                  <a:lnTo>
                    <a:pt x="292100" y="76200"/>
                  </a:lnTo>
                  <a:lnTo>
                    <a:pt x="273050" y="76200"/>
                  </a:lnTo>
                  <a:lnTo>
                    <a:pt x="292100" y="57150"/>
                  </a:lnTo>
                  <a:lnTo>
                    <a:pt x="431800" y="57150"/>
                  </a:lnTo>
                  <a:lnTo>
                    <a:pt x="431800" y="38100"/>
                  </a:lnTo>
                  <a:close/>
                </a:path>
                <a:path w="546100" h="306704">
                  <a:moveTo>
                    <a:pt x="292100" y="268605"/>
                  </a:moveTo>
                  <a:lnTo>
                    <a:pt x="273050" y="268605"/>
                  </a:lnTo>
                  <a:lnTo>
                    <a:pt x="254000" y="287655"/>
                  </a:lnTo>
                  <a:lnTo>
                    <a:pt x="292100" y="287655"/>
                  </a:lnTo>
                  <a:lnTo>
                    <a:pt x="292100" y="268605"/>
                  </a:lnTo>
                  <a:close/>
                </a:path>
                <a:path w="546100" h="306704">
                  <a:moveTo>
                    <a:pt x="431800" y="0"/>
                  </a:moveTo>
                  <a:lnTo>
                    <a:pt x="431800" y="114300"/>
                  </a:lnTo>
                  <a:lnTo>
                    <a:pt x="508000" y="76200"/>
                  </a:lnTo>
                  <a:lnTo>
                    <a:pt x="450850" y="76200"/>
                  </a:lnTo>
                  <a:lnTo>
                    <a:pt x="450850" y="38100"/>
                  </a:lnTo>
                  <a:lnTo>
                    <a:pt x="508000" y="38100"/>
                  </a:lnTo>
                  <a:lnTo>
                    <a:pt x="431800" y="0"/>
                  </a:lnTo>
                  <a:close/>
                </a:path>
                <a:path w="546100" h="306704">
                  <a:moveTo>
                    <a:pt x="292100" y="57150"/>
                  </a:moveTo>
                  <a:lnTo>
                    <a:pt x="273050" y="76200"/>
                  </a:lnTo>
                  <a:lnTo>
                    <a:pt x="292100" y="76200"/>
                  </a:lnTo>
                  <a:lnTo>
                    <a:pt x="292100" y="57150"/>
                  </a:lnTo>
                  <a:close/>
                </a:path>
                <a:path w="546100" h="306704">
                  <a:moveTo>
                    <a:pt x="431800" y="57150"/>
                  </a:moveTo>
                  <a:lnTo>
                    <a:pt x="292100" y="57150"/>
                  </a:lnTo>
                  <a:lnTo>
                    <a:pt x="292100" y="76200"/>
                  </a:lnTo>
                  <a:lnTo>
                    <a:pt x="431800" y="76200"/>
                  </a:lnTo>
                  <a:lnTo>
                    <a:pt x="431800" y="57150"/>
                  </a:lnTo>
                  <a:close/>
                </a:path>
                <a:path w="546100" h="306704">
                  <a:moveTo>
                    <a:pt x="508000" y="38100"/>
                  </a:moveTo>
                  <a:lnTo>
                    <a:pt x="450850" y="38100"/>
                  </a:lnTo>
                  <a:lnTo>
                    <a:pt x="450850" y="76200"/>
                  </a:lnTo>
                  <a:lnTo>
                    <a:pt x="508000" y="76200"/>
                  </a:lnTo>
                  <a:lnTo>
                    <a:pt x="546100" y="57150"/>
                  </a:lnTo>
                  <a:lnTo>
                    <a:pt x="508000" y="3810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53059" y="164033"/>
            <a:ext cx="3500754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dirty="0"/>
              <a:t>Example:</a:t>
            </a:r>
            <a:r>
              <a:rPr sz="2800" spc="-60" dirty="0"/>
              <a:t> </a:t>
            </a:r>
            <a:r>
              <a:rPr sz="2800" spc="-10" dirty="0"/>
              <a:t>thread2.java</a:t>
            </a:r>
            <a:endParaRPr sz="2800"/>
          </a:p>
        </p:txBody>
      </p:sp>
      <p:sp>
        <p:nvSpPr>
          <p:cNvPr id="12" name="object 12"/>
          <p:cNvSpPr txBox="1"/>
          <p:nvPr/>
        </p:nvSpPr>
        <p:spPr>
          <a:xfrm>
            <a:off x="353059" y="655066"/>
            <a:ext cx="7072630" cy="935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2390"/>
              </a:lnSpc>
              <a:spcBef>
                <a:spcPts val="90"/>
              </a:spcBef>
            </a:pP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//Program</a:t>
            </a:r>
            <a:r>
              <a:rPr sz="20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illustrates</a:t>
            </a:r>
            <a:r>
              <a:rPr sz="2000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0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creation</a:t>
            </a:r>
            <a:r>
              <a:rPr sz="2000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2000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threads</a:t>
            </a:r>
            <a:r>
              <a:rPr sz="2000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using</a:t>
            </a:r>
            <a:r>
              <a:rPr sz="20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Runnable</a:t>
            </a:r>
            <a:r>
              <a:rPr sz="2000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interface.</a:t>
            </a:r>
            <a:endParaRPr sz="2000">
              <a:latin typeface="Times New Roman"/>
              <a:cs typeface="Times New Roman"/>
            </a:endParaRPr>
          </a:p>
          <a:p>
            <a:pPr marL="323850" marR="2091689" indent="-311785">
              <a:lnSpc>
                <a:spcPts val="2400"/>
              </a:lnSpc>
              <a:spcBef>
                <a:spcPts val="70"/>
              </a:spcBef>
            </a:pP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class</a:t>
            </a:r>
            <a:r>
              <a:rPr sz="20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ThreadExample</a:t>
            </a:r>
            <a:r>
              <a:rPr sz="20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implements</a:t>
            </a:r>
            <a:r>
              <a:rPr sz="20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Runnable</a:t>
            </a:r>
            <a:r>
              <a:rPr sz="20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{ </a:t>
            </a:r>
            <a:r>
              <a:rPr sz="2000" dirty="0">
                <a:latin typeface="Times New Roman"/>
                <a:cs typeface="Times New Roman"/>
              </a:rPr>
              <a:t>Thread</a:t>
            </a:r>
            <a:r>
              <a:rPr sz="2000" spc="-25" dirty="0">
                <a:latin typeface="Times New Roman"/>
                <a:cs typeface="Times New Roman"/>
              </a:rPr>
              <a:t> t;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212705" y="673354"/>
            <a:ext cx="127762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implements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3059" y="1567052"/>
            <a:ext cx="6007100" cy="2768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27430" marR="868044" indent="-637540">
              <a:lnSpc>
                <a:spcPct val="100000"/>
              </a:lnSpc>
              <a:spcBef>
                <a:spcPts val="90"/>
              </a:spcBef>
            </a:pPr>
            <a:r>
              <a:rPr sz="2000" dirty="0">
                <a:latin typeface="Times New Roman"/>
                <a:cs typeface="Times New Roman"/>
              </a:rPr>
              <a:t>public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ThreadExample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(String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ThreadName)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{ 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new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Thread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(this,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ThreadName);</a:t>
            </a:r>
            <a:endParaRPr sz="20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454659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public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void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run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()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027430" marR="5080">
              <a:lnSpc>
                <a:spcPts val="2380"/>
              </a:lnSpc>
              <a:spcBef>
                <a:spcPts val="95"/>
              </a:spcBef>
            </a:pPr>
            <a:r>
              <a:rPr sz="2000" spc="-10" dirty="0">
                <a:latin typeface="Times New Roman"/>
                <a:cs typeface="Times New Roman"/>
              </a:rPr>
              <a:t>System.out.println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Thread.currentThread</a:t>
            </a:r>
            <a:r>
              <a:rPr sz="2000" b="1" spc="3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1F5F"/>
                </a:solidFill>
                <a:latin typeface="Times New Roman"/>
                <a:cs typeface="Times New Roman"/>
              </a:rPr>
              <a:t>()</a:t>
            </a:r>
            <a:r>
              <a:rPr sz="2000" b="1" spc="6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);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(int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=0;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&lt;=5;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i++)</a:t>
            </a:r>
            <a:endParaRPr sz="2000">
              <a:latin typeface="Times New Roman"/>
              <a:cs typeface="Times New Roman"/>
            </a:endParaRPr>
          </a:p>
          <a:p>
            <a:pPr marL="1027430">
              <a:lnSpc>
                <a:spcPts val="2335"/>
              </a:lnSpc>
            </a:pPr>
            <a:r>
              <a:rPr sz="2000" spc="-10" dirty="0">
                <a:latin typeface="Times New Roman"/>
                <a:cs typeface="Times New Roman"/>
              </a:rPr>
              <a:t>System.out.println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(i);</a:t>
            </a:r>
            <a:endParaRPr sz="2000">
              <a:latin typeface="Times New Roman"/>
              <a:cs typeface="Times New Roman"/>
            </a:endParaRPr>
          </a:p>
          <a:p>
            <a:pPr marL="393700">
              <a:lnSpc>
                <a:spcPts val="2390"/>
              </a:lnSpc>
            </a:pPr>
            <a:r>
              <a:rPr sz="2000" spc="-5" dirty="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000" spc="-5" dirty="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044942" y="4759832"/>
            <a:ext cx="13576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OUTPUT</a:t>
            </a:r>
            <a:r>
              <a:rPr sz="1800" spc="-1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3059" y="4311522"/>
            <a:ext cx="7231380" cy="2155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public</a:t>
            </a:r>
            <a:r>
              <a:rPr sz="20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class</a:t>
            </a:r>
            <a:r>
              <a:rPr sz="2000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thread2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957580" marR="955040" indent="-50292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public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static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void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main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(String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args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[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])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{</a:t>
            </a:r>
            <a:r>
              <a:rPr sz="2000" spc="500" dirty="0">
                <a:latin typeface="Times New Roman"/>
                <a:cs typeface="Times New Roman"/>
              </a:rPr>
              <a:t>  </a:t>
            </a:r>
            <a:r>
              <a:rPr sz="2000" spc="-10" dirty="0">
                <a:latin typeface="Times New Roman"/>
                <a:cs typeface="Times New Roman"/>
              </a:rPr>
              <a:t>ThreadExample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obj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new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ThreadExample(“First”); </a:t>
            </a:r>
            <a:r>
              <a:rPr sz="2000" dirty="0">
                <a:latin typeface="Times New Roman"/>
                <a:cs typeface="Times New Roman"/>
              </a:rPr>
              <a:t>obj.t.start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);</a:t>
            </a:r>
            <a:endParaRPr sz="2000">
              <a:latin typeface="Times New Roman"/>
              <a:cs typeface="Times New Roman"/>
            </a:endParaRPr>
          </a:p>
          <a:p>
            <a:pPr marL="96393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Times New Roman"/>
                <a:cs typeface="Times New Roman"/>
              </a:rPr>
              <a:t>System.out.println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"This</a:t>
            </a:r>
            <a:r>
              <a:rPr sz="200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is:"</a:t>
            </a:r>
            <a:r>
              <a:rPr sz="2000" b="1" spc="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+</a:t>
            </a:r>
            <a:r>
              <a:rPr sz="200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 Thread.currentThread</a:t>
            </a:r>
            <a:r>
              <a:rPr sz="20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b="1" spc="-20" dirty="0">
                <a:solidFill>
                  <a:srgbClr val="C00000"/>
                </a:solidFill>
                <a:latin typeface="Times New Roman"/>
                <a:cs typeface="Times New Roman"/>
              </a:rPr>
              <a:t>()</a:t>
            </a:r>
            <a:r>
              <a:rPr sz="2000" spc="-20" dirty="0">
                <a:latin typeface="Times New Roman"/>
                <a:cs typeface="Times New Roman"/>
              </a:rPr>
              <a:t>);</a:t>
            </a:r>
            <a:endParaRPr sz="2000">
              <a:latin typeface="Times New Roman"/>
              <a:cs typeface="Times New Roman"/>
            </a:endParaRPr>
          </a:p>
          <a:p>
            <a:pPr marL="393700">
              <a:lnSpc>
                <a:spcPts val="2390"/>
              </a:lnSpc>
            </a:pPr>
            <a:r>
              <a:rPr sz="2000" spc="-5" dirty="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390"/>
              </a:lnSpc>
            </a:pPr>
            <a:r>
              <a:rPr sz="2000" spc="-5" dirty="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814309" y="5187950"/>
            <a:ext cx="4269105" cy="981710"/>
          </a:xfrm>
          <a:prstGeom prst="rect">
            <a:avLst/>
          </a:prstGeom>
          <a:ln w="38100">
            <a:solidFill>
              <a:srgbClr val="00AE5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229"/>
              </a:spcBef>
            </a:pP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This</a:t>
            </a:r>
            <a:r>
              <a:rPr sz="2400" b="1" spc="-4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is:</a:t>
            </a:r>
            <a:r>
              <a:rPr sz="2400" b="1" spc="-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Thread</a:t>
            </a:r>
            <a:r>
              <a:rPr sz="2400" b="1" spc="-3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[main,</a:t>
            </a:r>
            <a:r>
              <a:rPr sz="2400" b="1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5,</a:t>
            </a:r>
            <a:r>
              <a:rPr sz="2400" b="1" spc="-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main]</a:t>
            </a:r>
            <a:endParaRPr sz="2400">
              <a:latin typeface="Times New Roman"/>
              <a:cs typeface="Times New Roman"/>
            </a:endParaRPr>
          </a:p>
          <a:p>
            <a:pPr marL="93980">
              <a:lnSpc>
                <a:spcPct val="100000"/>
              </a:lnSpc>
              <a:spcBef>
                <a:spcPts val="484"/>
              </a:spcBef>
            </a:pPr>
            <a:r>
              <a:rPr sz="2400" b="1" dirty="0">
                <a:solidFill>
                  <a:srgbClr val="001F5F"/>
                </a:solidFill>
                <a:latin typeface="Times New Roman"/>
                <a:cs typeface="Times New Roman"/>
              </a:rPr>
              <a:t>Thread</a:t>
            </a:r>
            <a:r>
              <a:rPr sz="2400" b="1" spc="-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1F5F"/>
                </a:solidFill>
                <a:latin typeface="Times New Roman"/>
                <a:cs typeface="Times New Roman"/>
              </a:rPr>
              <a:t>[First,</a:t>
            </a:r>
            <a:r>
              <a:rPr sz="2400" b="1" spc="-4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1F5F"/>
                </a:solidFill>
                <a:latin typeface="Times New Roman"/>
                <a:cs typeface="Times New Roman"/>
              </a:rPr>
              <a:t>5,</a:t>
            </a:r>
            <a:r>
              <a:rPr sz="2400" b="1" spc="-2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001F5F"/>
                </a:solidFill>
                <a:latin typeface="Times New Roman"/>
                <a:cs typeface="Times New Roman"/>
              </a:rPr>
              <a:t>main]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514080" y="212725"/>
            <a:ext cx="3232785" cy="387350"/>
          </a:xfrm>
          <a:prstGeom prst="rect">
            <a:avLst/>
          </a:prstGeom>
          <a:ln w="38100">
            <a:solidFill>
              <a:srgbClr val="C55A1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20345">
              <a:lnSpc>
                <a:spcPts val="2895"/>
              </a:lnSpc>
            </a:pPr>
            <a:r>
              <a:rPr sz="2800" b="1" spc="-10" dirty="0">
                <a:latin typeface="Arial"/>
                <a:cs typeface="Arial"/>
              </a:rPr>
              <a:t>Runnable</a:t>
            </a:r>
            <a:endParaRPr sz="2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419465" y="1101089"/>
            <a:ext cx="3423285" cy="497205"/>
          </a:xfrm>
          <a:prstGeom prst="rect">
            <a:avLst/>
          </a:prstGeom>
          <a:ln w="38100">
            <a:solidFill>
              <a:srgbClr val="C55A11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 marL="180975">
              <a:lnSpc>
                <a:spcPct val="100000"/>
              </a:lnSpc>
              <a:spcBef>
                <a:spcPts val="5"/>
              </a:spcBef>
            </a:pPr>
            <a:r>
              <a:rPr sz="2800" b="1" spc="-10" dirty="0">
                <a:latin typeface="Arial"/>
                <a:cs typeface="Arial"/>
              </a:rPr>
              <a:t>ThreadExample</a:t>
            </a:r>
            <a:endParaRPr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140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67809" y="2218689"/>
            <a:ext cx="7548245" cy="445134"/>
            <a:chOff x="4067809" y="2218689"/>
            <a:chExt cx="7548245" cy="445134"/>
          </a:xfrm>
        </p:grpSpPr>
        <p:sp>
          <p:nvSpPr>
            <p:cNvPr id="3" name="object 3"/>
            <p:cNvSpPr/>
            <p:nvPr/>
          </p:nvSpPr>
          <p:spPr>
            <a:xfrm>
              <a:off x="4067809" y="2345054"/>
              <a:ext cx="7548245" cy="100965"/>
            </a:xfrm>
            <a:custGeom>
              <a:avLst/>
              <a:gdLst/>
              <a:ahLst/>
              <a:cxnLst/>
              <a:rect l="l" t="t" r="r" b="b"/>
              <a:pathLst>
                <a:path w="7548245" h="100964">
                  <a:moveTo>
                    <a:pt x="86994" y="13970"/>
                  </a:moveTo>
                  <a:lnTo>
                    <a:pt x="0" y="57150"/>
                  </a:lnTo>
                  <a:lnTo>
                    <a:pt x="86994" y="100965"/>
                  </a:lnTo>
                  <a:lnTo>
                    <a:pt x="86994" y="71755"/>
                  </a:lnTo>
                  <a:lnTo>
                    <a:pt x="2142490" y="71755"/>
                  </a:lnTo>
                  <a:lnTo>
                    <a:pt x="2142490" y="42545"/>
                  </a:lnTo>
                  <a:lnTo>
                    <a:pt x="86994" y="42545"/>
                  </a:lnTo>
                  <a:lnTo>
                    <a:pt x="86994" y="13970"/>
                  </a:lnTo>
                  <a:close/>
                </a:path>
                <a:path w="7548245" h="100964">
                  <a:moveTo>
                    <a:pt x="7461250" y="0"/>
                  </a:moveTo>
                  <a:lnTo>
                    <a:pt x="7461250" y="29210"/>
                  </a:lnTo>
                  <a:lnTo>
                    <a:pt x="5405755" y="29210"/>
                  </a:lnTo>
                  <a:lnTo>
                    <a:pt x="5405755" y="57785"/>
                  </a:lnTo>
                  <a:lnTo>
                    <a:pt x="7461250" y="57785"/>
                  </a:lnTo>
                  <a:lnTo>
                    <a:pt x="7461250" y="86995"/>
                  </a:lnTo>
                  <a:lnTo>
                    <a:pt x="7519034" y="57785"/>
                  </a:lnTo>
                  <a:lnTo>
                    <a:pt x="7548244" y="43815"/>
                  </a:lnTo>
                  <a:lnTo>
                    <a:pt x="746125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210299" y="2218689"/>
              <a:ext cx="3289300" cy="445134"/>
            </a:xfrm>
            <a:custGeom>
              <a:avLst/>
              <a:gdLst/>
              <a:ahLst/>
              <a:cxnLst/>
              <a:rect l="l" t="t" r="r" b="b"/>
              <a:pathLst>
                <a:path w="3289300" h="445135">
                  <a:moveTo>
                    <a:pt x="3289300" y="0"/>
                  </a:moveTo>
                  <a:lnTo>
                    <a:pt x="0" y="0"/>
                  </a:lnTo>
                  <a:lnTo>
                    <a:pt x="0" y="445135"/>
                  </a:lnTo>
                  <a:lnTo>
                    <a:pt x="3289300" y="445135"/>
                  </a:lnTo>
                  <a:lnTo>
                    <a:pt x="32893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6484" y="157937"/>
            <a:ext cx="492506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dirty="0"/>
              <a:t>The</a:t>
            </a:r>
            <a:r>
              <a:rPr sz="2800" spc="-45" dirty="0"/>
              <a:t> </a:t>
            </a:r>
            <a:r>
              <a:rPr sz="2800" dirty="0"/>
              <a:t>Thread</a:t>
            </a:r>
            <a:r>
              <a:rPr sz="2800" spc="-30" dirty="0"/>
              <a:t> </a:t>
            </a:r>
            <a:r>
              <a:rPr sz="2800" dirty="0"/>
              <a:t>Class</a:t>
            </a:r>
            <a:r>
              <a:rPr sz="2800" spc="-35" dirty="0"/>
              <a:t> </a:t>
            </a:r>
            <a:r>
              <a:rPr sz="2800" dirty="0"/>
              <a:t>and</a:t>
            </a:r>
            <a:r>
              <a:rPr sz="2800" spc="-30" dirty="0"/>
              <a:t> </a:t>
            </a:r>
            <a:r>
              <a:rPr sz="2800" spc="-10" dirty="0"/>
              <a:t>Methods: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4145660" y="688594"/>
            <a:ext cx="724344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dirty="0">
                <a:latin typeface="Times New Roman"/>
                <a:cs typeface="Times New Roman"/>
              </a:rPr>
              <a:t>The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Following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methods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are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invoked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on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particular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Thread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object.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10510" y="1810892"/>
            <a:ext cx="2943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Some</a:t>
            </a:r>
            <a:r>
              <a:rPr sz="18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methods</a:t>
            </a:r>
            <a:r>
              <a:rPr sz="18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are</a:t>
            </a:r>
            <a:r>
              <a:rPr sz="18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not</a:t>
            </a:r>
            <a:r>
              <a:rPr sz="18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Times New Roman"/>
                <a:cs typeface="Times New Roman"/>
              </a:rPr>
              <a:t>available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38223" y="1844929"/>
            <a:ext cx="0" cy="347980"/>
          </a:xfrm>
          <a:custGeom>
            <a:avLst/>
            <a:gdLst/>
            <a:ahLst/>
            <a:cxnLst/>
            <a:rect l="l" t="t" r="r" b="b"/>
            <a:pathLst>
              <a:path h="347980">
                <a:moveTo>
                  <a:pt x="0" y="45720"/>
                </a:moveTo>
                <a:lnTo>
                  <a:pt x="0" y="0"/>
                </a:lnTo>
              </a:path>
              <a:path h="347980">
                <a:moveTo>
                  <a:pt x="0" y="91440"/>
                </a:moveTo>
                <a:lnTo>
                  <a:pt x="0" y="45720"/>
                </a:lnTo>
              </a:path>
              <a:path h="347980">
                <a:moveTo>
                  <a:pt x="0" y="137160"/>
                </a:moveTo>
                <a:lnTo>
                  <a:pt x="0" y="91439"/>
                </a:lnTo>
              </a:path>
              <a:path h="347980">
                <a:moveTo>
                  <a:pt x="0" y="182880"/>
                </a:moveTo>
                <a:lnTo>
                  <a:pt x="0" y="137160"/>
                </a:lnTo>
              </a:path>
              <a:path h="347980">
                <a:moveTo>
                  <a:pt x="0" y="228600"/>
                </a:moveTo>
                <a:lnTo>
                  <a:pt x="0" y="182879"/>
                </a:lnTo>
              </a:path>
              <a:path h="347980">
                <a:moveTo>
                  <a:pt x="0" y="274320"/>
                </a:moveTo>
                <a:lnTo>
                  <a:pt x="0" y="228600"/>
                </a:lnTo>
              </a:path>
              <a:path h="347980">
                <a:moveTo>
                  <a:pt x="0" y="320040"/>
                </a:moveTo>
                <a:lnTo>
                  <a:pt x="0" y="274320"/>
                </a:lnTo>
              </a:path>
              <a:path h="347980">
                <a:moveTo>
                  <a:pt x="0" y="347472"/>
                </a:moveTo>
                <a:lnTo>
                  <a:pt x="0" y="320039"/>
                </a:lnTo>
              </a:path>
            </a:pathLst>
          </a:custGeom>
          <a:ln w="9143">
            <a:solidFill>
              <a:srgbClr val="FE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90727" y="2180208"/>
          <a:ext cx="11285218" cy="42017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2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2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89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0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551815">
                        <a:lnSpc>
                          <a:spcPts val="2785"/>
                        </a:lnSpc>
                      </a:pP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java.lang.Thread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06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2000" b="1" spc="-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DESCRIPTION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0000"/>
                      </a:solidFill>
                      <a:prstDash val="solid"/>
                    </a:lnL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1420">
                <a:tc>
                  <a:txBody>
                    <a:bodyPr/>
                    <a:lstStyle/>
                    <a:p>
                      <a:pPr marL="29845">
                        <a:lnSpc>
                          <a:spcPts val="1945"/>
                        </a:lnSpc>
                      </a:pPr>
                      <a:r>
                        <a:rPr sz="1800" spc="-10" dirty="0">
                          <a:solidFill>
                            <a:srgbClr val="EB7B2F"/>
                          </a:solidFill>
                          <a:latin typeface="Times New Roman"/>
                          <a:cs typeface="Times New Roman"/>
                        </a:rPr>
                        <a:t>+Thread()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29845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800" dirty="0">
                          <a:solidFill>
                            <a:srgbClr val="5B9BD3"/>
                          </a:solidFill>
                          <a:latin typeface="Times New Roman"/>
                          <a:cs typeface="Times New Roman"/>
                        </a:rPr>
                        <a:t>+Thread(task:</a:t>
                      </a:r>
                      <a:r>
                        <a:rPr sz="1800" spc="-80" dirty="0">
                          <a:solidFill>
                            <a:srgbClr val="5B9BD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solidFill>
                            <a:srgbClr val="5B9BD3"/>
                          </a:solidFill>
                          <a:latin typeface="Times New Roman"/>
                          <a:cs typeface="Times New Roman"/>
                        </a:rPr>
                        <a:t>Runnable)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29845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1800" dirty="0">
                          <a:solidFill>
                            <a:srgbClr val="BD9000"/>
                          </a:solidFill>
                          <a:latin typeface="Times New Roman"/>
                          <a:cs typeface="Times New Roman"/>
                        </a:rPr>
                        <a:t>+start():</a:t>
                      </a:r>
                      <a:r>
                        <a:rPr sz="1800" spc="-70" dirty="0">
                          <a:solidFill>
                            <a:srgbClr val="BD9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0" dirty="0">
                          <a:solidFill>
                            <a:srgbClr val="BD9000"/>
                          </a:solidFill>
                          <a:latin typeface="Times New Roman"/>
                          <a:cs typeface="Times New Roman"/>
                        </a:rPr>
                        <a:t>void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29845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800" dirty="0">
                          <a:solidFill>
                            <a:srgbClr val="00AE50"/>
                          </a:solidFill>
                          <a:latin typeface="Times New Roman"/>
                          <a:cs typeface="Times New Roman"/>
                        </a:rPr>
                        <a:t>+isAlive():</a:t>
                      </a:r>
                      <a:r>
                        <a:rPr sz="1800" spc="-70" dirty="0">
                          <a:solidFill>
                            <a:srgbClr val="00AE5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solidFill>
                            <a:srgbClr val="00AE50"/>
                          </a:solidFill>
                          <a:latin typeface="Times New Roman"/>
                          <a:cs typeface="Times New Roman"/>
                        </a:rPr>
                        <a:t>boolean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29845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1800" spc="-10" dirty="0">
                          <a:solidFill>
                            <a:srgbClr val="6E2E9F"/>
                          </a:solidFill>
                          <a:latin typeface="Times New Roman"/>
                          <a:cs typeface="Times New Roman"/>
                        </a:rPr>
                        <a:t>+setPriority(p:</a:t>
                      </a:r>
                      <a:r>
                        <a:rPr sz="1800" dirty="0">
                          <a:solidFill>
                            <a:srgbClr val="6E2E9F"/>
                          </a:solidFill>
                          <a:latin typeface="Times New Roman"/>
                          <a:cs typeface="Times New Roman"/>
                        </a:rPr>
                        <a:t> int):</a:t>
                      </a:r>
                      <a:r>
                        <a:rPr sz="1800" spc="-20" dirty="0">
                          <a:solidFill>
                            <a:srgbClr val="6E2E9F"/>
                          </a:solidFill>
                          <a:latin typeface="Times New Roman"/>
                          <a:cs typeface="Times New Roman"/>
                        </a:rPr>
                        <a:t> void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2984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800" dirty="0">
                          <a:solidFill>
                            <a:srgbClr val="EB7B2F"/>
                          </a:solidFill>
                          <a:latin typeface="Times New Roman"/>
                          <a:cs typeface="Times New Roman"/>
                        </a:rPr>
                        <a:t>+join():</a:t>
                      </a:r>
                      <a:r>
                        <a:rPr sz="1800" spc="-10" dirty="0">
                          <a:solidFill>
                            <a:srgbClr val="EB7B2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0" dirty="0">
                          <a:solidFill>
                            <a:srgbClr val="EB7B2F"/>
                          </a:solidFill>
                          <a:latin typeface="Times New Roman"/>
                          <a:cs typeface="Times New Roman"/>
                        </a:rPr>
                        <a:t>void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29845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1800" dirty="0">
                          <a:solidFill>
                            <a:srgbClr val="5B9BD3"/>
                          </a:solidFill>
                          <a:latin typeface="Times New Roman"/>
                          <a:cs typeface="Times New Roman"/>
                        </a:rPr>
                        <a:t>+sleep(millis:</a:t>
                      </a:r>
                      <a:r>
                        <a:rPr sz="1800" spc="-25" dirty="0">
                          <a:solidFill>
                            <a:srgbClr val="5B9BD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5B9BD3"/>
                          </a:solidFill>
                          <a:latin typeface="Times New Roman"/>
                          <a:cs typeface="Times New Roman"/>
                        </a:rPr>
                        <a:t>long):</a:t>
                      </a:r>
                      <a:r>
                        <a:rPr sz="1800" spc="-20" dirty="0">
                          <a:solidFill>
                            <a:srgbClr val="5B9BD3"/>
                          </a:solidFill>
                          <a:latin typeface="Times New Roman"/>
                          <a:cs typeface="Times New Roman"/>
                        </a:rPr>
                        <a:t> void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29845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1800" dirty="0">
                          <a:solidFill>
                            <a:srgbClr val="BD9000"/>
                          </a:solidFill>
                          <a:latin typeface="Times New Roman"/>
                          <a:cs typeface="Times New Roman"/>
                        </a:rPr>
                        <a:t>+yield():</a:t>
                      </a:r>
                      <a:r>
                        <a:rPr sz="1800" spc="-15" dirty="0">
                          <a:solidFill>
                            <a:srgbClr val="BD9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0" dirty="0">
                          <a:solidFill>
                            <a:srgbClr val="BD9000"/>
                          </a:solidFill>
                          <a:latin typeface="Times New Roman"/>
                          <a:cs typeface="Times New Roman"/>
                        </a:rPr>
                        <a:t>void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2984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800" dirty="0">
                          <a:solidFill>
                            <a:srgbClr val="00AE50"/>
                          </a:solidFill>
                          <a:latin typeface="Times New Roman"/>
                          <a:cs typeface="Times New Roman"/>
                        </a:rPr>
                        <a:t>+interrupt():</a:t>
                      </a:r>
                      <a:r>
                        <a:rPr sz="1800" spc="-10" dirty="0">
                          <a:solidFill>
                            <a:srgbClr val="00AE5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0" dirty="0">
                          <a:solidFill>
                            <a:srgbClr val="00AE50"/>
                          </a:solidFill>
                          <a:latin typeface="Times New Roman"/>
                          <a:cs typeface="Times New Roman"/>
                        </a:rPr>
                        <a:t>void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469265">
                        <a:lnSpc>
                          <a:spcPts val="2320"/>
                        </a:lnSpc>
                      </a:pPr>
                      <a:r>
                        <a:rPr sz="2000" dirty="0">
                          <a:solidFill>
                            <a:srgbClr val="EB7B2F"/>
                          </a:solidFill>
                          <a:latin typeface="Times New Roman"/>
                          <a:cs typeface="Times New Roman"/>
                        </a:rPr>
                        <a:t>Creates</a:t>
                      </a:r>
                      <a:r>
                        <a:rPr sz="2000" spc="-45" dirty="0">
                          <a:solidFill>
                            <a:srgbClr val="EB7B2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EB7B2F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00" spc="-35" dirty="0">
                          <a:solidFill>
                            <a:srgbClr val="EB7B2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EB7B2F"/>
                          </a:solidFill>
                          <a:latin typeface="Times New Roman"/>
                          <a:cs typeface="Times New Roman"/>
                        </a:rPr>
                        <a:t>default</a:t>
                      </a:r>
                      <a:r>
                        <a:rPr sz="2000" spc="-45" dirty="0">
                          <a:solidFill>
                            <a:srgbClr val="EB7B2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solidFill>
                            <a:srgbClr val="EB7B2F"/>
                          </a:solidFill>
                          <a:latin typeface="Times New Roman"/>
                          <a:cs typeface="Times New Roman"/>
                        </a:rPr>
                        <a:t>thread.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46926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2000" dirty="0">
                          <a:solidFill>
                            <a:srgbClr val="5B9BD3"/>
                          </a:solidFill>
                          <a:latin typeface="Times New Roman"/>
                          <a:cs typeface="Times New Roman"/>
                        </a:rPr>
                        <a:t>Creates</a:t>
                      </a:r>
                      <a:r>
                        <a:rPr sz="2000" spc="-45" dirty="0">
                          <a:solidFill>
                            <a:srgbClr val="5B9BD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5B9BD3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00" spc="-35" dirty="0">
                          <a:solidFill>
                            <a:srgbClr val="5B9BD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5B9BD3"/>
                          </a:solidFill>
                          <a:latin typeface="Times New Roman"/>
                          <a:cs typeface="Times New Roman"/>
                        </a:rPr>
                        <a:t>thread</a:t>
                      </a:r>
                      <a:r>
                        <a:rPr sz="2000" spc="-30" dirty="0">
                          <a:solidFill>
                            <a:srgbClr val="5B9BD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5B9BD3"/>
                          </a:solidFill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2000" spc="-35" dirty="0">
                          <a:solidFill>
                            <a:srgbClr val="5B9BD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5B9BD3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00" spc="-30" dirty="0">
                          <a:solidFill>
                            <a:srgbClr val="5B9BD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5B9BD3"/>
                          </a:solidFill>
                          <a:latin typeface="Times New Roman"/>
                          <a:cs typeface="Times New Roman"/>
                        </a:rPr>
                        <a:t>specified</a:t>
                      </a:r>
                      <a:r>
                        <a:rPr sz="2000" spc="-30" dirty="0">
                          <a:solidFill>
                            <a:srgbClr val="5B9BD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solidFill>
                            <a:srgbClr val="5B9BD3"/>
                          </a:solidFill>
                          <a:latin typeface="Times New Roman"/>
                          <a:cs typeface="Times New Roman"/>
                        </a:rPr>
                        <a:t>task.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469265" marR="344805">
                        <a:lnSpc>
                          <a:spcPts val="3220"/>
                        </a:lnSpc>
                        <a:spcBef>
                          <a:spcPts val="219"/>
                        </a:spcBef>
                      </a:pPr>
                      <a:r>
                        <a:rPr sz="2000" dirty="0">
                          <a:solidFill>
                            <a:srgbClr val="BD9000"/>
                          </a:solidFill>
                          <a:latin typeface="Times New Roman"/>
                          <a:cs typeface="Times New Roman"/>
                        </a:rPr>
                        <a:t>Starts</a:t>
                      </a:r>
                      <a:r>
                        <a:rPr sz="2000" spc="-50" dirty="0">
                          <a:solidFill>
                            <a:srgbClr val="BD9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BD9000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000" spc="-35" dirty="0">
                          <a:solidFill>
                            <a:srgbClr val="BD9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BD9000"/>
                          </a:solidFill>
                          <a:latin typeface="Times New Roman"/>
                          <a:cs typeface="Times New Roman"/>
                        </a:rPr>
                        <a:t>thread</a:t>
                      </a:r>
                      <a:r>
                        <a:rPr sz="2000" spc="-30" dirty="0">
                          <a:solidFill>
                            <a:srgbClr val="BD9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BD9000"/>
                          </a:solidFill>
                          <a:latin typeface="Times New Roman"/>
                          <a:cs typeface="Times New Roman"/>
                        </a:rPr>
                        <a:t>that</a:t>
                      </a:r>
                      <a:r>
                        <a:rPr sz="2000" spc="-35" dirty="0">
                          <a:solidFill>
                            <a:srgbClr val="BD9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BD9000"/>
                          </a:solidFill>
                          <a:latin typeface="Times New Roman"/>
                          <a:cs typeface="Times New Roman"/>
                        </a:rPr>
                        <a:t>causes</a:t>
                      </a:r>
                      <a:r>
                        <a:rPr sz="2000" spc="-45" dirty="0">
                          <a:solidFill>
                            <a:srgbClr val="BD9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BD9000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000" spc="-35" dirty="0">
                          <a:solidFill>
                            <a:srgbClr val="BD9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BD9000"/>
                          </a:solidFill>
                          <a:latin typeface="Times New Roman"/>
                          <a:cs typeface="Times New Roman"/>
                        </a:rPr>
                        <a:t>run()</a:t>
                      </a:r>
                      <a:r>
                        <a:rPr sz="2000" spc="-10" dirty="0">
                          <a:solidFill>
                            <a:srgbClr val="BD9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BD9000"/>
                          </a:solidFill>
                          <a:latin typeface="Times New Roman"/>
                          <a:cs typeface="Times New Roman"/>
                        </a:rPr>
                        <a:t>method</a:t>
                      </a:r>
                      <a:r>
                        <a:rPr sz="2000" spc="-30" dirty="0">
                          <a:solidFill>
                            <a:srgbClr val="BD9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BD9000"/>
                          </a:solidFill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2000" spc="-30" dirty="0">
                          <a:solidFill>
                            <a:srgbClr val="BD9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BD9000"/>
                          </a:solidFill>
                          <a:latin typeface="Times New Roman"/>
                          <a:cs typeface="Times New Roman"/>
                        </a:rPr>
                        <a:t>be</a:t>
                      </a:r>
                      <a:r>
                        <a:rPr sz="2000" spc="-35" dirty="0">
                          <a:solidFill>
                            <a:srgbClr val="BD9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BD9000"/>
                          </a:solidFill>
                          <a:latin typeface="Times New Roman"/>
                          <a:cs typeface="Times New Roman"/>
                        </a:rPr>
                        <a:t>invoked</a:t>
                      </a:r>
                      <a:r>
                        <a:rPr sz="2000" spc="-20" dirty="0">
                          <a:solidFill>
                            <a:srgbClr val="BD9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BD9000"/>
                          </a:solidFill>
                          <a:latin typeface="Times New Roman"/>
                          <a:cs typeface="Times New Roman"/>
                        </a:rPr>
                        <a:t>by</a:t>
                      </a:r>
                      <a:r>
                        <a:rPr sz="2000" spc="-75" dirty="0">
                          <a:solidFill>
                            <a:srgbClr val="BD9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BD9000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000" spc="-30" dirty="0">
                          <a:solidFill>
                            <a:srgbClr val="BD9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0" dirty="0">
                          <a:solidFill>
                            <a:srgbClr val="BD9000"/>
                          </a:solidFill>
                          <a:latin typeface="Times New Roman"/>
                          <a:cs typeface="Times New Roman"/>
                        </a:rPr>
                        <a:t>JVM. </a:t>
                      </a:r>
                      <a:r>
                        <a:rPr sz="2000" dirty="0">
                          <a:solidFill>
                            <a:srgbClr val="00AE50"/>
                          </a:solidFill>
                          <a:latin typeface="Times New Roman"/>
                          <a:cs typeface="Times New Roman"/>
                        </a:rPr>
                        <a:t>Tests</a:t>
                      </a:r>
                      <a:r>
                        <a:rPr sz="2000" spc="-35" dirty="0">
                          <a:solidFill>
                            <a:srgbClr val="00AE5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00AE50"/>
                          </a:solidFill>
                          <a:latin typeface="Times New Roman"/>
                          <a:cs typeface="Times New Roman"/>
                        </a:rPr>
                        <a:t>whether</a:t>
                      </a:r>
                      <a:r>
                        <a:rPr sz="2000" spc="-35" dirty="0">
                          <a:solidFill>
                            <a:srgbClr val="00AE5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00AE50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000" spc="-40" dirty="0">
                          <a:solidFill>
                            <a:srgbClr val="00AE5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00AE50"/>
                          </a:solidFill>
                          <a:latin typeface="Times New Roman"/>
                          <a:cs typeface="Times New Roman"/>
                        </a:rPr>
                        <a:t>thread</a:t>
                      </a:r>
                      <a:r>
                        <a:rPr sz="2000" spc="-35" dirty="0">
                          <a:solidFill>
                            <a:srgbClr val="00AE5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00AE50"/>
                          </a:solidFill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2000" spc="-55" dirty="0">
                          <a:solidFill>
                            <a:srgbClr val="00AE5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00AE50"/>
                          </a:solidFill>
                          <a:latin typeface="Times New Roman"/>
                          <a:cs typeface="Times New Roman"/>
                        </a:rPr>
                        <a:t>currently</a:t>
                      </a:r>
                      <a:r>
                        <a:rPr sz="2000" spc="-75" dirty="0">
                          <a:solidFill>
                            <a:srgbClr val="00AE5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solidFill>
                            <a:srgbClr val="00AE50"/>
                          </a:solidFill>
                          <a:latin typeface="Times New Roman"/>
                          <a:cs typeface="Times New Roman"/>
                        </a:rPr>
                        <a:t>running.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46926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2000" dirty="0">
                          <a:solidFill>
                            <a:srgbClr val="6E2E9F"/>
                          </a:solidFill>
                          <a:latin typeface="Times New Roman"/>
                          <a:cs typeface="Times New Roman"/>
                        </a:rPr>
                        <a:t>Sets</a:t>
                      </a:r>
                      <a:r>
                        <a:rPr sz="2000" spc="-40" dirty="0">
                          <a:solidFill>
                            <a:srgbClr val="6E2E9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6E2E9F"/>
                          </a:solidFill>
                          <a:latin typeface="Times New Roman"/>
                          <a:cs typeface="Times New Roman"/>
                        </a:rPr>
                        <a:t>priority</a:t>
                      </a:r>
                      <a:r>
                        <a:rPr sz="2000" spc="-60" dirty="0">
                          <a:solidFill>
                            <a:srgbClr val="6E2E9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6E2E9F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2000" spc="-20" dirty="0">
                          <a:solidFill>
                            <a:srgbClr val="6E2E9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6E2E9F"/>
                          </a:solidFill>
                          <a:latin typeface="Times New Roman"/>
                          <a:cs typeface="Times New Roman"/>
                        </a:rPr>
                        <a:t>(ranging</a:t>
                      </a:r>
                      <a:r>
                        <a:rPr sz="2000" spc="-15" dirty="0">
                          <a:solidFill>
                            <a:srgbClr val="6E2E9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6E2E9F"/>
                          </a:solidFill>
                          <a:latin typeface="Times New Roman"/>
                          <a:cs typeface="Times New Roman"/>
                        </a:rPr>
                        <a:t>from</a:t>
                      </a:r>
                      <a:r>
                        <a:rPr sz="2000" spc="-65" dirty="0">
                          <a:solidFill>
                            <a:srgbClr val="6E2E9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6E2E9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000" spc="5" dirty="0">
                          <a:solidFill>
                            <a:srgbClr val="6E2E9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6E2E9F"/>
                          </a:solidFill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2000" spc="-20" dirty="0">
                          <a:solidFill>
                            <a:srgbClr val="6E2E9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6E2E9F"/>
                          </a:solidFill>
                          <a:latin typeface="Times New Roman"/>
                          <a:cs typeface="Times New Roman"/>
                        </a:rPr>
                        <a:t>10)</a:t>
                      </a:r>
                      <a:r>
                        <a:rPr sz="2000" spc="-40" dirty="0">
                          <a:solidFill>
                            <a:srgbClr val="6E2E9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6E2E9F"/>
                          </a:solidFill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2000" spc="-25" dirty="0">
                          <a:solidFill>
                            <a:srgbClr val="6E2E9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6E2E9F"/>
                          </a:solidFill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2000" spc="-35" dirty="0">
                          <a:solidFill>
                            <a:srgbClr val="6E2E9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solidFill>
                            <a:srgbClr val="6E2E9F"/>
                          </a:solidFill>
                          <a:latin typeface="Times New Roman"/>
                          <a:cs typeface="Times New Roman"/>
                        </a:rPr>
                        <a:t>thread.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469265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2000" dirty="0">
                          <a:solidFill>
                            <a:srgbClr val="EB7B2F"/>
                          </a:solidFill>
                          <a:latin typeface="Times New Roman"/>
                          <a:cs typeface="Times New Roman"/>
                        </a:rPr>
                        <a:t>Waits</a:t>
                      </a:r>
                      <a:r>
                        <a:rPr sz="2000" spc="-40" dirty="0">
                          <a:solidFill>
                            <a:srgbClr val="EB7B2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EB7B2F"/>
                          </a:solidFill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2000" spc="-30" dirty="0">
                          <a:solidFill>
                            <a:srgbClr val="EB7B2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EB7B2F"/>
                          </a:solidFill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2000" spc="-35" dirty="0">
                          <a:solidFill>
                            <a:srgbClr val="EB7B2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EB7B2F"/>
                          </a:solidFill>
                          <a:latin typeface="Times New Roman"/>
                          <a:cs typeface="Times New Roman"/>
                        </a:rPr>
                        <a:t>thread</a:t>
                      </a:r>
                      <a:r>
                        <a:rPr sz="2000" spc="-25" dirty="0">
                          <a:solidFill>
                            <a:srgbClr val="EB7B2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EB7B2F"/>
                          </a:solidFill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2000" spc="-20" dirty="0">
                          <a:solidFill>
                            <a:srgbClr val="EB7B2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solidFill>
                            <a:srgbClr val="EB7B2F"/>
                          </a:solidFill>
                          <a:latin typeface="Times New Roman"/>
                          <a:cs typeface="Times New Roman"/>
                        </a:rPr>
                        <a:t>finish.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469265" marR="107314">
                        <a:lnSpc>
                          <a:spcPct val="132600"/>
                        </a:lnSpc>
                        <a:spcBef>
                          <a:spcPts val="10"/>
                        </a:spcBef>
                      </a:pPr>
                      <a:r>
                        <a:rPr sz="2000" dirty="0">
                          <a:solidFill>
                            <a:srgbClr val="5B9BD3"/>
                          </a:solidFill>
                          <a:latin typeface="Times New Roman"/>
                          <a:cs typeface="Times New Roman"/>
                        </a:rPr>
                        <a:t>Puts</a:t>
                      </a:r>
                      <a:r>
                        <a:rPr sz="2000" spc="-45" dirty="0">
                          <a:solidFill>
                            <a:srgbClr val="5B9BD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5B9BD3"/>
                          </a:solidFill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000" spc="-30" dirty="0">
                          <a:solidFill>
                            <a:srgbClr val="5B9BD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5B9BD3"/>
                          </a:solidFill>
                          <a:latin typeface="Times New Roman"/>
                          <a:cs typeface="Times New Roman"/>
                        </a:rPr>
                        <a:t>runnable</a:t>
                      </a:r>
                      <a:r>
                        <a:rPr sz="2000" spc="-35" dirty="0">
                          <a:solidFill>
                            <a:srgbClr val="5B9BD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5B9BD3"/>
                          </a:solidFill>
                          <a:latin typeface="Times New Roman"/>
                          <a:cs typeface="Times New Roman"/>
                        </a:rPr>
                        <a:t>object</a:t>
                      </a:r>
                      <a:r>
                        <a:rPr sz="2000" spc="-40" dirty="0">
                          <a:solidFill>
                            <a:srgbClr val="5B9BD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5B9BD3"/>
                          </a:solidFill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2000" spc="-45" dirty="0">
                          <a:solidFill>
                            <a:srgbClr val="5B9BD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5B9BD3"/>
                          </a:solidFill>
                          <a:latin typeface="Times New Roman"/>
                          <a:cs typeface="Times New Roman"/>
                        </a:rPr>
                        <a:t>sleep</a:t>
                      </a:r>
                      <a:r>
                        <a:rPr sz="2000" spc="-20" dirty="0">
                          <a:solidFill>
                            <a:srgbClr val="5B9BD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5B9BD3"/>
                          </a:solidFill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2000" spc="-30" dirty="0">
                          <a:solidFill>
                            <a:srgbClr val="5B9BD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5B9BD3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00" spc="-30" dirty="0">
                          <a:solidFill>
                            <a:srgbClr val="5B9BD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5B9BD3"/>
                          </a:solidFill>
                          <a:latin typeface="Times New Roman"/>
                          <a:cs typeface="Times New Roman"/>
                        </a:rPr>
                        <a:t>specified</a:t>
                      </a:r>
                      <a:r>
                        <a:rPr sz="2000" spc="-25" dirty="0">
                          <a:solidFill>
                            <a:srgbClr val="5B9BD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5B9BD3"/>
                          </a:solidFill>
                          <a:latin typeface="Times New Roman"/>
                          <a:cs typeface="Times New Roman"/>
                        </a:rPr>
                        <a:t>time</a:t>
                      </a:r>
                      <a:r>
                        <a:rPr sz="2000" spc="-25" dirty="0">
                          <a:solidFill>
                            <a:srgbClr val="5B9BD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5B9BD3"/>
                          </a:solidFill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2000" spc="-25" dirty="0">
                          <a:solidFill>
                            <a:srgbClr val="5B9BD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solidFill>
                            <a:srgbClr val="5B9BD3"/>
                          </a:solidFill>
                          <a:latin typeface="Times New Roman"/>
                          <a:cs typeface="Times New Roman"/>
                        </a:rPr>
                        <a:t>milliseconds. </a:t>
                      </a:r>
                      <a:r>
                        <a:rPr sz="2000" dirty="0">
                          <a:solidFill>
                            <a:srgbClr val="BD9000"/>
                          </a:solidFill>
                          <a:latin typeface="Times New Roman"/>
                          <a:cs typeface="Times New Roman"/>
                        </a:rPr>
                        <a:t>Causes</a:t>
                      </a:r>
                      <a:r>
                        <a:rPr sz="2000" spc="-45" dirty="0">
                          <a:solidFill>
                            <a:srgbClr val="BD9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BD9000"/>
                          </a:solidFill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2000" spc="-45" dirty="0">
                          <a:solidFill>
                            <a:srgbClr val="BD9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BD9000"/>
                          </a:solidFill>
                          <a:latin typeface="Times New Roman"/>
                          <a:cs typeface="Times New Roman"/>
                        </a:rPr>
                        <a:t>thread</a:t>
                      </a:r>
                      <a:r>
                        <a:rPr sz="2000" spc="-25" dirty="0">
                          <a:solidFill>
                            <a:srgbClr val="BD9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BD9000"/>
                          </a:solidFill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2000" spc="-25" dirty="0">
                          <a:solidFill>
                            <a:srgbClr val="BD9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BD9000"/>
                          </a:solidFill>
                          <a:latin typeface="Times New Roman"/>
                          <a:cs typeface="Times New Roman"/>
                        </a:rPr>
                        <a:t>temporarily</a:t>
                      </a:r>
                      <a:r>
                        <a:rPr sz="2000" spc="-70" dirty="0">
                          <a:solidFill>
                            <a:srgbClr val="BD9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BD9000"/>
                          </a:solidFill>
                          <a:latin typeface="Times New Roman"/>
                          <a:cs typeface="Times New Roman"/>
                        </a:rPr>
                        <a:t>pause</a:t>
                      </a:r>
                      <a:r>
                        <a:rPr sz="2000" spc="-30" dirty="0">
                          <a:solidFill>
                            <a:srgbClr val="BD9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BD9000"/>
                          </a:solidFill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2000" spc="-30" dirty="0">
                          <a:solidFill>
                            <a:srgbClr val="BD9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BD9000"/>
                          </a:solidFill>
                          <a:latin typeface="Times New Roman"/>
                          <a:cs typeface="Times New Roman"/>
                        </a:rPr>
                        <a:t>allow</a:t>
                      </a:r>
                      <a:r>
                        <a:rPr sz="2000" spc="-75" dirty="0">
                          <a:solidFill>
                            <a:srgbClr val="BD9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BD9000"/>
                          </a:solidFill>
                          <a:latin typeface="Times New Roman"/>
                          <a:cs typeface="Times New Roman"/>
                        </a:rPr>
                        <a:t>other</a:t>
                      </a:r>
                      <a:r>
                        <a:rPr sz="2000" spc="-30" dirty="0">
                          <a:solidFill>
                            <a:srgbClr val="BD9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BD9000"/>
                          </a:solidFill>
                          <a:latin typeface="Times New Roman"/>
                          <a:cs typeface="Times New Roman"/>
                        </a:rPr>
                        <a:t>threads</a:t>
                      </a:r>
                      <a:r>
                        <a:rPr sz="2000" spc="-40" dirty="0">
                          <a:solidFill>
                            <a:srgbClr val="BD9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BD9000"/>
                          </a:solidFill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2000" spc="-25" dirty="0">
                          <a:solidFill>
                            <a:srgbClr val="BD9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solidFill>
                            <a:srgbClr val="BD9000"/>
                          </a:solidFill>
                          <a:latin typeface="Times New Roman"/>
                          <a:cs typeface="Times New Roman"/>
                        </a:rPr>
                        <a:t>execute. </a:t>
                      </a:r>
                      <a:r>
                        <a:rPr sz="2000" dirty="0">
                          <a:solidFill>
                            <a:srgbClr val="00AE50"/>
                          </a:solidFill>
                          <a:latin typeface="Times New Roman"/>
                          <a:cs typeface="Times New Roman"/>
                        </a:rPr>
                        <a:t>Interrupts</a:t>
                      </a:r>
                      <a:r>
                        <a:rPr sz="2000" spc="-65" dirty="0">
                          <a:solidFill>
                            <a:srgbClr val="00AE5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00AE50"/>
                          </a:solidFill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2000" spc="-65" dirty="0">
                          <a:solidFill>
                            <a:srgbClr val="00AE5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solidFill>
                            <a:srgbClr val="00AE50"/>
                          </a:solidFill>
                          <a:latin typeface="Times New Roman"/>
                          <a:cs typeface="Times New Roman"/>
                        </a:rPr>
                        <a:t>thread.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1824354" y="1703704"/>
            <a:ext cx="370205" cy="140335"/>
          </a:xfrm>
          <a:custGeom>
            <a:avLst/>
            <a:gdLst/>
            <a:ahLst/>
            <a:cxnLst/>
            <a:rect l="l" t="t" r="r" b="b"/>
            <a:pathLst>
              <a:path w="370205" h="140335">
                <a:moveTo>
                  <a:pt x="0" y="140335"/>
                </a:moveTo>
                <a:lnTo>
                  <a:pt x="184784" y="0"/>
                </a:lnTo>
                <a:lnTo>
                  <a:pt x="370205" y="140335"/>
                </a:lnTo>
                <a:lnTo>
                  <a:pt x="0" y="140335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13080" y="948689"/>
            <a:ext cx="3084830" cy="737870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760"/>
              </a:lnSpc>
            </a:pPr>
            <a:r>
              <a:rPr sz="2400" spc="-10" dirty="0">
                <a:latin typeface="Times New Roman"/>
                <a:cs typeface="Times New Roman"/>
              </a:rPr>
              <a:t>«interface»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ts val="2855"/>
              </a:lnSpc>
            </a:pPr>
            <a:r>
              <a:rPr sz="2400" i="1" spc="-10" dirty="0">
                <a:latin typeface="Times New Roman"/>
                <a:cs typeface="Times New Roman"/>
              </a:rPr>
              <a:t>java.lang.Runnable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342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484" y="157937"/>
            <a:ext cx="7243445" cy="75311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3340"/>
              </a:lnSpc>
              <a:spcBef>
                <a:spcPts val="110"/>
              </a:spcBef>
            </a:pPr>
            <a:r>
              <a:rPr sz="2800" dirty="0"/>
              <a:t>The</a:t>
            </a:r>
            <a:r>
              <a:rPr sz="2800" spc="-45" dirty="0"/>
              <a:t> </a:t>
            </a:r>
            <a:r>
              <a:rPr sz="2800" dirty="0"/>
              <a:t>Thread</a:t>
            </a:r>
            <a:r>
              <a:rPr sz="2800" spc="-30" dirty="0"/>
              <a:t> </a:t>
            </a:r>
            <a:r>
              <a:rPr sz="2800" dirty="0"/>
              <a:t>Class</a:t>
            </a:r>
            <a:r>
              <a:rPr sz="2800" spc="-35" dirty="0"/>
              <a:t> </a:t>
            </a:r>
            <a:r>
              <a:rPr sz="2800" dirty="0"/>
              <a:t>and</a:t>
            </a:r>
            <a:r>
              <a:rPr sz="2800" spc="-30" dirty="0"/>
              <a:t> </a:t>
            </a:r>
            <a:r>
              <a:rPr sz="2800" spc="-10" dirty="0"/>
              <a:t>Methods:</a:t>
            </a:r>
            <a:endParaRPr sz="2800"/>
          </a:p>
          <a:p>
            <a:pPr marL="12700">
              <a:lnSpc>
                <a:spcPts val="2380"/>
              </a:lnSpc>
            </a:pPr>
            <a:r>
              <a:rPr sz="2000" dirty="0">
                <a:solidFill>
                  <a:srgbClr val="000000"/>
                </a:solidFill>
              </a:rPr>
              <a:t>The</a:t>
            </a:r>
            <a:r>
              <a:rPr sz="2000" spc="-50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000000"/>
                </a:solidFill>
              </a:rPr>
              <a:t>Following</a:t>
            </a:r>
            <a:r>
              <a:rPr sz="2000" spc="-15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000000"/>
                </a:solidFill>
              </a:rPr>
              <a:t>methods</a:t>
            </a:r>
            <a:r>
              <a:rPr sz="2000" spc="-55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000000"/>
                </a:solidFill>
              </a:rPr>
              <a:t>are</a:t>
            </a:r>
            <a:r>
              <a:rPr sz="2000" spc="-40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000000"/>
                </a:solidFill>
              </a:rPr>
              <a:t>invoked</a:t>
            </a:r>
            <a:r>
              <a:rPr sz="2000" spc="-45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000000"/>
                </a:solidFill>
              </a:rPr>
              <a:t>on</a:t>
            </a:r>
            <a:r>
              <a:rPr sz="2000" spc="-50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000000"/>
                </a:solidFill>
              </a:rPr>
              <a:t>a</a:t>
            </a:r>
            <a:r>
              <a:rPr sz="2000" spc="-40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000000"/>
                </a:solidFill>
              </a:rPr>
              <a:t>particular</a:t>
            </a:r>
            <a:r>
              <a:rPr sz="2000" spc="-40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000000"/>
                </a:solidFill>
              </a:rPr>
              <a:t>Thread</a:t>
            </a:r>
            <a:r>
              <a:rPr sz="2000" spc="-50" dirty="0">
                <a:solidFill>
                  <a:srgbClr val="000000"/>
                </a:solidFill>
              </a:rPr>
              <a:t> </a:t>
            </a:r>
            <a:r>
              <a:rPr sz="2000" spc="-10" dirty="0">
                <a:solidFill>
                  <a:srgbClr val="000000"/>
                </a:solidFill>
              </a:rPr>
              <a:t>object.</a:t>
            </a:r>
            <a:endParaRPr sz="2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31647" y="997330"/>
          <a:ext cx="11764645" cy="5648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6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7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2580">
                <a:tc>
                  <a:txBody>
                    <a:bodyPr/>
                    <a:lstStyle/>
                    <a:p>
                      <a:pPr marL="31750">
                        <a:lnSpc>
                          <a:spcPts val="2100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Sr.</a:t>
                      </a: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No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150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Method</a:t>
                      </a:r>
                      <a:r>
                        <a:rPr sz="18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sz="18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Description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7535">
                <a:tc>
                  <a:txBody>
                    <a:bodyPr/>
                    <a:lstStyle/>
                    <a:p>
                      <a:pPr marL="31750">
                        <a:lnSpc>
                          <a:spcPts val="210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2125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public</a:t>
                      </a:r>
                      <a:r>
                        <a:rPr sz="1800" b="1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void</a:t>
                      </a:r>
                      <a:r>
                        <a:rPr sz="18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start()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28575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Starts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thread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separate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path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execution,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then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invokes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run()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method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Thread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object.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1855">
                <a:tc>
                  <a:txBody>
                    <a:bodyPr/>
                    <a:lstStyle/>
                    <a:p>
                      <a:pPr marL="31750">
                        <a:lnSpc>
                          <a:spcPts val="210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2125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public</a:t>
                      </a:r>
                      <a:r>
                        <a:rPr sz="1800" b="1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void</a:t>
                      </a:r>
                      <a:r>
                        <a:rPr sz="18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run()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28575" marR="307340">
                        <a:lnSpc>
                          <a:spcPts val="2160"/>
                        </a:lnSpc>
                        <a:spcBef>
                          <a:spcPts val="5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If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Thread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object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was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instantiated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using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separate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Runnable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target,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run()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method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invoked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that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Runnable object.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7535">
                <a:tc>
                  <a:txBody>
                    <a:bodyPr/>
                    <a:lstStyle/>
                    <a:p>
                      <a:pPr marL="31750">
                        <a:lnSpc>
                          <a:spcPts val="210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2125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public</a:t>
                      </a:r>
                      <a:r>
                        <a:rPr sz="1800" b="1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final</a:t>
                      </a: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void</a:t>
                      </a:r>
                      <a:r>
                        <a:rPr sz="1800" b="1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setName(String</a:t>
                      </a:r>
                      <a:r>
                        <a:rPr sz="18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name)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28575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Changes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name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Thread object.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There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also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getName()</a:t>
                      </a:r>
                      <a:r>
                        <a:rPr sz="18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method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retrieving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name.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marL="31750">
                        <a:lnSpc>
                          <a:spcPts val="210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2135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public</a:t>
                      </a: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final</a:t>
                      </a:r>
                      <a:r>
                        <a:rPr sz="18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void</a:t>
                      </a:r>
                      <a:r>
                        <a:rPr sz="1800" b="1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setPriority(int</a:t>
                      </a:r>
                      <a:r>
                        <a:rPr sz="18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priority)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28575">
                        <a:lnSpc>
                          <a:spcPts val="215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Sets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priority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Thread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object.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possible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values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between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10.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7535">
                <a:tc>
                  <a:txBody>
                    <a:bodyPr/>
                    <a:lstStyle/>
                    <a:p>
                      <a:pPr marL="31750">
                        <a:lnSpc>
                          <a:spcPts val="212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2140"/>
                        </a:lnSpc>
                        <a:spcBef>
                          <a:spcPts val="1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public</a:t>
                      </a:r>
                      <a:r>
                        <a:rPr sz="1800" b="1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final</a:t>
                      </a:r>
                      <a:r>
                        <a:rPr sz="18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void</a:t>
                      </a:r>
                      <a:r>
                        <a:rPr sz="1800" b="1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setDaemon(boolean</a:t>
                      </a:r>
                      <a:r>
                        <a:rPr sz="1800" b="1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on)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28575">
                        <a:lnSpc>
                          <a:spcPts val="214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parameter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true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denotes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Thread as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daemon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thread.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1855">
                <a:tc>
                  <a:txBody>
                    <a:bodyPr/>
                    <a:lstStyle/>
                    <a:p>
                      <a:pPr marL="31750">
                        <a:lnSpc>
                          <a:spcPts val="210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2135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public</a:t>
                      </a: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final</a:t>
                      </a:r>
                      <a:r>
                        <a:rPr sz="18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void</a:t>
                      </a:r>
                      <a:r>
                        <a:rPr sz="1800" b="1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join(long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 millisec)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28575" marR="225425">
                        <a:lnSpc>
                          <a:spcPts val="2160"/>
                        </a:lnSpc>
                        <a:spcBef>
                          <a:spcPts val="6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current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thread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invokes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method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second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thread,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causing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current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thread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block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until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second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thread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terminates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specified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number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milliseconds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passes.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7535">
                <a:tc>
                  <a:txBody>
                    <a:bodyPr/>
                    <a:lstStyle/>
                    <a:p>
                      <a:pPr marL="31750">
                        <a:lnSpc>
                          <a:spcPts val="210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2125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public</a:t>
                      </a:r>
                      <a:r>
                        <a:rPr sz="1800" b="1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void</a:t>
                      </a:r>
                      <a:r>
                        <a:rPr sz="18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interrupt()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28575">
                        <a:lnSpc>
                          <a:spcPts val="213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Interrupts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thread,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causing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continue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execution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if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was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blocked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any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reason.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7535">
                <a:tc>
                  <a:txBody>
                    <a:bodyPr/>
                    <a:lstStyle/>
                    <a:p>
                      <a:pPr marL="31750">
                        <a:lnSpc>
                          <a:spcPts val="210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ts val="2115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public</a:t>
                      </a:r>
                      <a:r>
                        <a:rPr sz="1800" b="1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final</a:t>
                      </a:r>
                      <a:r>
                        <a:rPr sz="18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boolean</a:t>
                      </a:r>
                      <a:r>
                        <a:rPr sz="1800" b="1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isAlive()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28575">
                        <a:lnSpc>
                          <a:spcPts val="2125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Returns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true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if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thread</a:t>
                      </a:r>
                      <a:r>
                        <a:rPr sz="18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alive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482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484" y="157937"/>
            <a:ext cx="492506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dirty="0"/>
              <a:t>The</a:t>
            </a:r>
            <a:r>
              <a:rPr sz="2800" spc="-45" dirty="0"/>
              <a:t> </a:t>
            </a:r>
            <a:r>
              <a:rPr sz="2800" dirty="0"/>
              <a:t>Thread</a:t>
            </a:r>
            <a:r>
              <a:rPr sz="2800" spc="-30" dirty="0"/>
              <a:t> </a:t>
            </a:r>
            <a:r>
              <a:rPr sz="2800" dirty="0"/>
              <a:t>Class</a:t>
            </a:r>
            <a:r>
              <a:rPr sz="2800" spc="-35" dirty="0"/>
              <a:t> </a:t>
            </a:r>
            <a:r>
              <a:rPr sz="2800" dirty="0"/>
              <a:t>and</a:t>
            </a:r>
            <a:r>
              <a:rPr sz="2800" spc="-30" dirty="0"/>
              <a:t> </a:t>
            </a:r>
            <a:r>
              <a:rPr sz="2800" spc="-10" dirty="0"/>
              <a:t>Methods: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16484" y="679830"/>
            <a:ext cx="10781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following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methods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Thread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class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static.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Invoking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static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methods </a:t>
            </a:r>
            <a:r>
              <a:rPr sz="2400" dirty="0">
                <a:latin typeface="Times New Roman"/>
                <a:cs typeface="Times New Roman"/>
              </a:rPr>
              <a:t>performs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operation 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currently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running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thread.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782943"/>
              </p:ext>
            </p:extLst>
          </p:nvPr>
        </p:nvGraphicFramePr>
        <p:xfrm>
          <a:off x="316484" y="1489529"/>
          <a:ext cx="11548745" cy="46907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51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784"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Sr.</a:t>
                      </a:r>
                      <a:r>
                        <a:rPr sz="24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-25" dirty="0">
                          <a:latin typeface="Times New Roman"/>
                          <a:cs typeface="Times New Roman"/>
                        </a:rPr>
                        <a:t>No.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Method</a:t>
                      </a:r>
                      <a:r>
                        <a:rPr sz="24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sz="24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-10" dirty="0">
                          <a:latin typeface="Times New Roman"/>
                          <a:cs typeface="Times New Roman"/>
                        </a:rPr>
                        <a:t>Description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ts val="2375"/>
                        </a:lnSpc>
                        <a:spcBef>
                          <a:spcPts val="7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public</a:t>
                      </a:r>
                      <a:r>
                        <a:rPr sz="20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static</a:t>
                      </a:r>
                      <a:r>
                        <a:rPr sz="20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void</a:t>
                      </a:r>
                      <a:r>
                        <a:rPr sz="20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10" dirty="0">
                          <a:latin typeface="Times New Roman"/>
                          <a:cs typeface="Times New Roman"/>
                        </a:rPr>
                        <a:t>yield()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43815" marR="285115">
                        <a:lnSpc>
                          <a:spcPts val="2420"/>
                        </a:lnSpc>
                        <a:spcBef>
                          <a:spcPts val="4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Causes</a:t>
                      </a: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currently</a:t>
                      </a:r>
                      <a:r>
                        <a:rPr sz="20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running</a:t>
                      </a: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thread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yield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any</a:t>
                      </a: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other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threads</a:t>
                      </a: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same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priority</a:t>
                      </a:r>
                      <a:r>
                        <a:rPr sz="20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that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waiting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be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scheduled.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ts val="2365"/>
                        </a:lnSpc>
                        <a:spcBef>
                          <a:spcPts val="7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public</a:t>
                      </a:r>
                      <a:r>
                        <a:rPr sz="20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static</a:t>
                      </a:r>
                      <a:r>
                        <a:rPr sz="20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void</a:t>
                      </a:r>
                      <a:r>
                        <a:rPr sz="2000" b="1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sleep(long</a:t>
                      </a:r>
                      <a:r>
                        <a:rPr sz="20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10" dirty="0">
                          <a:latin typeface="Times New Roman"/>
                          <a:cs typeface="Times New Roman"/>
                        </a:rPr>
                        <a:t>millisec)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43815">
                        <a:lnSpc>
                          <a:spcPts val="236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Causes</a:t>
                      </a:r>
                      <a:r>
                        <a:rPr sz="20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currently</a:t>
                      </a:r>
                      <a:r>
                        <a:rPr sz="20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running</a:t>
                      </a: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thread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block</a:t>
                      </a: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at</a:t>
                      </a: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least</a:t>
                      </a:r>
                      <a:r>
                        <a:rPr sz="2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specified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number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2000" spc="-1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milliseconds.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ts val="2375"/>
                        </a:lnSpc>
                        <a:spcBef>
                          <a:spcPts val="8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public</a:t>
                      </a:r>
                      <a:r>
                        <a:rPr sz="20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static</a:t>
                      </a:r>
                      <a:r>
                        <a:rPr sz="20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boolean</a:t>
                      </a:r>
                      <a:r>
                        <a:rPr sz="20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10" dirty="0">
                          <a:latin typeface="Times New Roman"/>
                          <a:cs typeface="Times New Roman"/>
                        </a:rPr>
                        <a:t>holdsLock(Object</a:t>
                      </a:r>
                      <a:r>
                        <a:rPr sz="2000" b="1" spc="-25" dirty="0">
                          <a:latin typeface="Times New Roman"/>
                          <a:cs typeface="Times New Roman"/>
                        </a:rPr>
                        <a:t> x)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43815">
                        <a:lnSpc>
                          <a:spcPts val="237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Returns</a:t>
                      </a: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true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if</a:t>
                      </a: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current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thread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holds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lock</a:t>
                      </a: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given</a:t>
                      </a: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Object.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ts val="2365"/>
                        </a:lnSpc>
                        <a:spcBef>
                          <a:spcPts val="7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public</a:t>
                      </a:r>
                      <a:r>
                        <a:rPr sz="20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static</a:t>
                      </a:r>
                      <a:r>
                        <a:rPr sz="2000" b="1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Thread</a:t>
                      </a:r>
                      <a:r>
                        <a:rPr sz="2000" b="1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10" dirty="0">
                          <a:latin typeface="Times New Roman"/>
                          <a:cs typeface="Times New Roman"/>
                        </a:rPr>
                        <a:t>currentThread()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43815">
                        <a:lnSpc>
                          <a:spcPts val="2365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Returns</a:t>
                      </a:r>
                      <a:r>
                        <a:rPr sz="20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reference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currently</a:t>
                      </a:r>
                      <a:r>
                        <a:rPr sz="20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running</a:t>
                      </a:r>
                      <a:r>
                        <a:rPr sz="2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thread,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which</a:t>
                      </a:r>
                      <a:r>
                        <a:rPr sz="2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thread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that</a:t>
                      </a:r>
                      <a:r>
                        <a:rPr sz="20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invokes</a:t>
                      </a: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2000" spc="-1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method.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ts val="2375"/>
                        </a:lnSpc>
                        <a:spcBef>
                          <a:spcPts val="7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public</a:t>
                      </a:r>
                      <a:r>
                        <a:rPr sz="20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static</a:t>
                      </a:r>
                      <a:r>
                        <a:rPr sz="20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void</a:t>
                      </a:r>
                      <a:r>
                        <a:rPr sz="20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10" dirty="0">
                          <a:latin typeface="Times New Roman"/>
                          <a:cs typeface="Times New Roman"/>
                        </a:rPr>
                        <a:t>dumpStack()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  <a:p>
                      <a:pPr marL="43815" marR="78105">
                        <a:lnSpc>
                          <a:spcPts val="2430"/>
                        </a:lnSpc>
                        <a:spcBef>
                          <a:spcPts val="30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Prints</a:t>
                      </a:r>
                      <a:r>
                        <a:rPr sz="20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stack</a:t>
                      </a: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trace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currently</a:t>
                      </a: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running</a:t>
                      </a: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thread,</a:t>
                      </a: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which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useful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when</a:t>
                      </a: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debugging</a:t>
                      </a:r>
                      <a:r>
                        <a:rPr sz="20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multithreaded application.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73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625" y="2391410"/>
            <a:ext cx="3133725" cy="922655"/>
          </a:xfrm>
          <a:custGeom>
            <a:avLst/>
            <a:gdLst/>
            <a:ahLst/>
            <a:cxnLst/>
            <a:rect l="l" t="t" r="r" b="b"/>
            <a:pathLst>
              <a:path w="3133725" h="922654">
                <a:moveTo>
                  <a:pt x="0" y="922654"/>
                </a:moveTo>
                <a:lnTo>
                  <a:pt x="3133725" y="922654"/>
                </a:lnTo>
                <a:lnTo>
                  <a:pt x="3133725" y="460375"/>
                </a:lnTo>
                <a:lnTo>
                  <a:pt x="0" y="460375"/>
                </a:lnTo>
                <a:lnTo>
                  <a:pt x="0" y="922654"/>
                </a:lnTo>
                <a:close/>
              </a:path>
              <a:path w="3133725" h="922654">
                <a:moveTo>
                  <a:pt x="0" y="443864"/>
                </a:moveTo>
                <a:lnTo>
                  <a:pt x="1237614" y="443864"/>
                </a:lnTo>
                <a:lnTo>
                  <a:pt x="1237614" y="0"/>
                </a:lnTo>
                <a:lnTo>
                  <a:pt x="0" y="0"/>
                </a:lnTo>
                <a:lnTo>
                  <a:pt x="0" y="443864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38530" y="636778"/>
            <a:ext cx="11019790" cy="2639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180" indent="-34544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24180" algn="l"/>
                <a:tab pos="424815" algn="l"/>
              </a:tabLst>
            </a:pP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tests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thread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alive.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thread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alive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been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started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died.</a:t>
            </a:r>
            <a:endParaRPr sz="2400">
              <a:latin typeface="Times New Roman"/>
              <a:cs typeface="Times New Roman"/>
            </a:endParaRPr>
          </a:p>
          <a:p>
            <a:pPr marL="424180" indent="-345440">
              <a:lnSpc>
                <a:spcPct val="100000"/>
              </a:lnSpc>
              <a:buFont typeface="Arial"/>
              <a:buChar char="•"/>
              <a:tabLst>
                <a:tab pos="424180" algn="l"/>
                <a:tab pos="424815" algn="l"/>
              </a:tabLst>
            </a:pPr>
            <a:r>
              <a:rPr sz="2400" dirty="0">
                <a:latin typeface="Times New Roman"/>
                <a:cs typeface="Times New Roman"/>
              </a:rPr>
              <a:t>method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state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thread.</a:t>
            </a:r>
            <a:endParaRPr sz="2400">
              <a:latin typeface="Times New Roman"/>
              <a:cs typeface="Times New Roman"/>
            </a:endParaRPr>
          </a:p>
          <a:p>
            <a:pPr marL="957580" lvl="1" indent="-42164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957580" algn="l"/>
                <a:tab pos="958215" algn="l"/>
              </a:tabLst>
            </a:pPr>
            <a:r>
              <a:rPr sz="2400" dirty="0">
                <a:latin typeface="Times New Roman"/>
                <a:cs typeface="Times New Roman"/>
              </a:rPr>
              <a:t>returns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true: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thread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Ready,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Blocked,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Running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state</a:t>
            </a:r>
            <a:endParaRPr sz="2400">
              <a:latin typeface="Times New Roman"/>
              <a:cs typeface="Times New Roman"/>
            </a:endParaRPr>
          </a:p>
          <a:p>
            <a:pPr marL="957580" lvl="1" indent="-421640">
              <a:lnSpc>
                <a:spcPct val="100000"/>
              </a:lnSpc>
              <a:buFont typeface="Arial"/>
              <a:buChar char="•"/>
              <a:tabLst>
                <a:tab pos="957580" algn="l"/>
                <a:tab pos="958215" algn="l"/>
              </a:tabLst>
            </a:pPr>
            <a:r>
              <a:rPr sz="2400" dirty="0">
                <a:latin typeface="Times New Roman"/>
                <a:cs typeface="Times New Roman"/>
              </a:rPr>
              <a:t>returns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false: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thread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new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started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finished.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50">
              <a:latin typeface="Times New Roman"/>
              <a:cs typeface="Times New Roman"/>
            </a:endParaRPr>
          </a:p>
          <a:p>
            <a:pPr marL="115570">
              <a:lnSpc>
                <a:spcPct val="100000"/>
              </a:lnSpc>
            </a:pP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Syntax</a:t>
            </a:r>
            <a:r>
              <a:rPr sz="2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79375">
              <a:lnSpc>
                <a:spcPct val="100000"/>
              </a:lnSpc>
              <a:spcBef>
                <a:spcPts val="819"/>
              </a:spcBef>
            </a:pPr>
            <a:r>
              <a:rPr sz="2400" b="1" dirty="0">
                <a:latin typeface="Times New Roman"/>
                <a:cs typeface="Times New Roman"/>
              </a:rPr>
              <a:t>final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boolean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isAlive(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-5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65836" y="194513"/>
            <a:ext cx="5890895" cy="4394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700" dirty="0"/>
              <a:t>Thread</a:t>
            </a:r>
            <a:r>
              <a:rPr sz="2700" spc="-70" dirty="0"/>
              <a:t> </a:t>
            </a:r>
            <a:r>
              <a:rPr sz="2700" dirty="0"/>
              <a:t>Methods:</a:t>
            </a:r>
            <a:r>
              <a:rPr sz="2700" spc="-50" dirty="0"/>
              <a:t> </a:t>
            </a:r>
            <a:r>
              <a:rPr sz="2700" dirty="0">
                <a:solidFill>
                  <a:srgbClr val="006EC0"/>
                </a:solidFill>
              </a:rPr>
              <a:t>The</a:t>
            </a:r>
            <a:r>
              <a:rPr sz="2700" spc="-70" dirty="0">
                <a:solidFill>
                  <a:srgbClr val="006EC0"/>
                </a:solidFill>
              </a:rPr>
              <a:t> </a:t>
            </a:r>
            <a:r>
              <a:rPr sz="2700" dirty="0">
                <a:solidFill>
                  <a:srgbClr val="006EC0"/>
                </a:solidFill>
              </a:rPr>
              <a:t>isAlive()</a:t>
            </a:r>
            <a:r>
              <a:rPr sz="2700" spc="-70" dirty="0">
                <a:solidFill>
                  <a:srgbClr val="006EC0"/>
                </a:solidFill>
              </a:rPr>
              <a:t> </a:t>
            </a:r>
            <a:r>
              <a:rPr sz="2700" spc="-10" dirty="0">
                <a:solidFill>
                  <a:srgbClr val="006EC0"/>
                </a:solidFill>
              </a:rPr>
              <a:t>Method:</a:t>
            </a:r>
            <a:endParaRPr sz="2700"/>
          </a:p>
        </p:txBody>
      </p:sp>
      <p:sp>
        <p:nvSpPr>
          <p:cNvPr id="5" name="object 5"/>
          <p:cNvSpPr txBox="1"/>
          <p:nvPr/>
        </p:nvSpPr>
        <p:spPr>
          <a:xfrm>
            <a:off x="465836" y="3433013"/>
            <a:ext cx="6686550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dirty="0">
                <a:solidFill>
                  <a:srgbClr val="FF0000"/>
                </a:solidFill>
                <a:latin typeface="Times New Roman"/>
                <a:cs typeface="Times New Roman"/>
              </a:rPr>
              <a:t>Thread</a:t>
            </a:r>
            <a:r>
              <a:rPr sz="29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900" b="1" dirty="0">
                <a:solidFill>
                  <a:srgbClr val="FF0000"/>
                </a:solidFill>
                <a:latin typeface="Times New Roman"/>
                <a:cs typeface="Times New Roman"/>
              </a:rPr>
              <a:t>Methods:</a:t>
            </a:r>
            <a:r>
              <a:rPr sz="29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900" b="1" dirty="0">
                <a:solidFill>
                  <a:srgbClr val="006EC0"/>
                </a:solidFill>
                <a:latin typeface="Times New Roman"/>
                <a:cs typeface="Times New Roman"/>
              </a:rPr>
              <a:t>The</a:t>
            </a:r>
            <a:r>
              <a:rPr sz="2900" b="1" spc="-10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2900" b="1" dirty="0">
                <a:solidFill>
                  <a:srgbClr val="006EC0"/>
                </a:solidFill>
                <a:latin typeface="Times New Roman"/>
                <a:cs typeface="Times New Roman"/>
              </a:rPr>
              <a:t>interrupt</a:t>
            </a:r>
            <a:r>
              <a:rPr sz="2900" b="1" spc="-25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2900" b="1" dirty="0">
                <a:solidFill>
                  <a:srgbClr val="006EC0"/>
                </a:solidFill>
                <a:latin typeface="Times New Roman"/>
                <a:cs typeface="Times New Roman"/>
              </a:rPr>
              <a:t>()</a:t>
            </a:r>
            <a:r>
              <a:rPr sz="2900" b="1" spc="-20" dirty="0">
                <a:solidFill>
                  <a:srgbClr val="006EC0"/>
                </a:solidFill>
                <a:latin typeface="Times New Roman"/>
                <a:cs typeface="Times New Roman"/>
              </a:rPr>
              <a:t> </a:t>
            </a:r>
            <a:r>
              <a:rPr sz="2900" b="1" spc="-10" dirty="0">
                <a:solidFill>
                  <a:srgbClr val="006EC0"/>
                </a:solidFill>
                <a:latin typeface="Times New Roman"/>
                <a:cs typeface="Times New Roman"/>
              </a:rPr>
              <a:t>Method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5836" y="4125595"/>
            <a:ext cx="11110595" cy="221488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54330" marR="7620" indent="-342265" algn="just">
              <a:lnSpc>
                <a:spcPct val="99200"/>
              </a:lnSpc>
              <a:spcBef>
                <a:spcPts val="120"/>
              </a:spcBef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thread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sleeping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waiting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state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(i.e.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sleep()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wait()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invoked),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calling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interrupt()</a:t>
            </a:r>
            <a:r>
              <a:rPr sz="2400" spc="45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method</a:t>
            </a:r>
            <a:r>
              <a:rPr sz="2400" spc="4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4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45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thread,</a:t>
            </a:r>
            <a:r>
              <a:rPr sz="2400" spc="4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breaks</a:t>
            </a:r>
            <a:r>
              <a:rPr sz="2400" spc="4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</a:t>
            </a:r>
            <a:r>
              <a:rPr sz="2400" spc="4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45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sleeping</a:t>
            </a:r>
            <a:r>
              <a:rPr sz="2400" spc="4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48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waiting</a:t>
            </a:r>
            <a:r>
              <a:rPr sz="2400" spc="4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state</a:t>
            </a:r>
            <a:r>
              <a:rPr sz="2400" spc="4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throwing InterruptedException.</a:t>
            </a:r>
            <a:endParaRPr sz="2400">
              <a:latin typeface="Times New Roman"/>
              <a:cs typeface="Times New Roman"/>
            </a:endParaRPr>
          </a:p>
          <a:p>
            <a:pPr marL="354330" marR="5080" indent="-342265" algn="just">
              <a:lnSpc>
                <a:spcPct val="99700"/>
              </a:lnSpc>
              <a:spcBef>
                <a:spcPts val="35"/>
              </a:spcBef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5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5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thread</a:t>
            </a:r>
            <a:r>
              <a:rPr sz="2400" spc="5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5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5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5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50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sleeping</a:t>
            </a:r>
            <a:r>
              <a:rPr sz="2400" spc="4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5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waiting</a:t>
            </a:r>
            <a:r>
              <a:rPr sz="2400" spc="5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state,</a:t>
            </a:r>
            <a:r>
              <a:rPr sz="2400" spc="5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calling</a:t>
            </a:r>
            <a:r>
              <a:rPr sz="2400" spc="5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5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interrupt()</a:t>
            </a:r>
            <a:r>
              <a:rPr sz="2400" spc="509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method </a:t>
            </a:r>
            <a:r>
              <a:rPr sz="2400" dirty="0">
                <a:latin typeface="Times New Roman"/>
                <a:cs typeface="Times New Roman"/>
              </a:rPr>
              <a:t>performs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normal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behavior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doesn't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interrupt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thread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but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sets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interrupt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flag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to </a:t>
            </a:r>
            <a:r>
              <a:rPr sz="2400" spc="-10" dirty="0">
                <a:latin typeface="Times New Roman"/>
                <a:cs typeface="Times New Roman"/>
              </a:rPr>
              <a:t>true.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92340" y="3430270"/>
            <a:ext cx="2478405" cy="399415"/>
          </a:xfrm>
          <a:prstGeom prst="rect">
            <a:avLst/>
          </a:prstGeom>
          <a:ln w="9144">
            <a:solidFill>
              <a:srgbClr val="FF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305"/>
              </a:spcBef>
            </a:pPr>
            <a:r>
              <a:rPr sz="2000" b="1" spc="-10" dirty="0">
                <a:latin typeface="Times New Roman"/>
                <a:cs typeface="Times New Roman"/>
              </a:rPr>
              <a:t>threadInterrupt.java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49695" y="187325"/>
            <a:ext cx="2179320" cy="399415"/>
          </a:xfrm>
          <a:prstGeom prst="rect">
            <a:avLst/>
          </a:prstGeom>
          <a:ln w="9144">
            <a:solidFill>
              <a:srgbClr val="FF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95"/>
              </a:spcBef>
            </a:pPr>
            <a:r>
              <a:rPr sz="2000" b="1" spc="-10" dirty="0">
                <a:latin typeface="Times New Roman"/>
                <a:cs typeface="Times New Roman"/>
              </a:rPr>
              <a:t>threadisAlive.java</a:t>
            </a:r>
            <a:endParaRPr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3528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2872" y="2407920"/>
            <a:ext cx="11751310" cy="4145915"/>
            <a:chOff x="372872" y="2407920"/>
            <a:chExt cx="11751310" cy="41459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03825" y="2407920"/>
              <a:ext cx="6920230" cy="414591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87350" y="3094990"/>
              <a:ext cx="5210810" cy="401320"/>
            </a:xfrm>
            <a:custGeom>
              <a:avLst/>
              <a:gdLst/>
              <a:ahLst/>
              <a:cxnLst/>
              <a:rect l="l" t="t" r="r" b="b"/>
              <a:pathLst>
                <a:path w="5210810" h="401320">
                  <a:moveTo>
                    <a:pt x="0" y="401320"/>
                  </a:moveTo>
                  <a:lnTo>
                    <a:pt x="5210810" y="401320"/>
                  </a:lnTo>
                  <a:lnTo>
                    <a:pt x="5210810" y="0"/>
                  </a:lnTo>
                  <a:lnTo>
                    <a:pt x="0" y="0"/>
                  </a:lnTo>
                  <a:lnTo>
                    <a:pt x="0" y="401320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7350" y="2635885"/>
              <a:ext cx="3289300" cy="445134"/>
            </a:xfrm>
            <a:custGeom>
              <a:avLst/>
              <a:gdLst/>
              <a:ahLst/>
              <a:cxnLst/>
              <a:rect l="l" t="t" r="r" b="b"/>
              <a:pathLst>
                <a:path w="3289300" h="445135">
                  <a:moveTo>
                    <a:pt x="0" y="445135"/>
                  </a:moveTo>
                  <a:lnTo>
                    <a:pt x="3289300" y="445135"/>
                  </a:lnTo>
                  <a:lnTo>
                    <a:pt x="3289300" y="0"/>
                  </a:lnTo>
                  <a:lnTo>
                    <a:pt x="0" y="0"/>
                  </a:lnTo>
                  <a:lnTo>
                    <a:pt x="0" y="445135"/>
                  </a:lnTo>
                  <a:close/>
                </a:path>
              </a:pathLst>
            </a:custGeom>
            <a:ln w="198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24534" y="5161279"/>
            <a:ext cx="3138170" cy="708660"/>
          </a:xfrm>
          <a:prstGeom prst="rect">
            <a:avLst/>
          </a:prstGeom>
          <a:ln w="19811">
            <a:solidFill>
              <a:srgbClr val="FF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433705" indent="-344805">
              <a:lnSpc>
                <a:spcPct val="100000"/>
              </a:lnSpc>
              <a:spcBef>
                <a:spcPts val="315"/>
              </a:spcBef>
              <a:buAutoNum type="arabicPeriod"/>
              <a:tabLst>
                <a:tab pos="433705" algn="l"/>
                <a:tab pos="434340" algn="l"/>
              </a:tabLst>
            </a:pPr>
            <a:r>
              <a:rPr sz="2000" b="1" spc="-10" dirty="0">
                <a:latin typeface="Times New Roman"/>
                <a:cs typeface="Times New Roman"/>
              </a:rPr>
              <a:t>Threadwithoutjoin.java</a:t>
            </a:r>
            <a:endParaRPr sz="2000">
              <a:latin typeface="Times New Roman"/>
              <a:cs typeface="Times New Roman"/>
            </a:endParaRPr>
          </a:p>
          <a:p>
            <a:pPr marL="433705" indent="-344805">
              <a:lnSpc>
                <a:spcPct val="100000"/>
              </a:lnSpc>
              <a:buAutoNum type="arabicPeriod"/>
              <a:tabLst>
                <a:tab pos="433705" algn="l"/>
                <a:tab pos="434340" algn="l"/>
              </a:tabLst>
            </a:pPr>
            <a:r>
              <a:rPr sz="2000" b="1" spc="-10" dirty="0">
                <a:latin typeface="Times New Roman"/>
                <a:cs typeface="Times New Roman"/>
              </a:rPr>
              <a:t>Threadjoin.java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7256" y="664209"/>
            <a:ext cx="11463020" cy="2814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22909" marR="5080" indent="-342265" algn="just">
              <a:lnSpc>
                <a:spcPct val="99700"/>
              </a:lnSpc>
              <a:spcBef>
                <a:spcPts val="105"/>
              </a:spcBef>
              <a:buFont typeface="Arial"/>
              <a:buChar char="•"/>
              <a:tabLst>
                <a:tab pos="423545" algn="l"/>
              </a:tabLst>
            </a:pPr>
            <a:r>
              <a:rPr sz="2400" dirty="0">
                <a:latin typeface="Times New Roman"/>
                <a:cs typeface="Times New Roman"/>
              </a:rPr>
              <a:t>join()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method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used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waiting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thread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execution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until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thread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which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join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called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completed.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Remember,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thread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which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will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wait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thread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execution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will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wait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until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thread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which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method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called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completed.</a:t>
            </a:r>
            <a:endParaRPr sz="2400">
              <a:latin typeface="Times New Roman"/>
              <a:cs typeface="Times New Roman"/>
            </a:endParaRPr>
          </a:p>
          <a:p>
            <a:pPr marL="422909" indent="-342900" algn="just">
              <a:lnSpc>
                <a:spcPct val="100000"/>
              </a:lnSpc>
              <a:buFont typeface="Arial"/>
              <a:buChar char="•"/>
              <a:tabLst>
                <a:tab pos="423545" algn="l"/>
              </a:tabLst>
            </a:pPr>
            <a:r>
              <a:rPr sz="2400" spc="-75" dirty="0">
                <a:latin typeface="Times New Roman"/>
                <a:cs typeface="Times New Roman"/>
              </a:rPr>
              <a:t>You</a:t>
            </a:r>
            <a:r>
              <a:rPr sz="2400" spc="-1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join()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method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force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one thread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wait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another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thread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finish.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950">
              <a:latin typeface="Times New Roman"/>
              <a:cs typeface="Times New Roman"/>
            </a:endParaRPr>
          </a:p>
          <a:p>
            <a:pPr marL="1141730">
              <a:lnSpc>
                <a:spcPct val="100000"/>
              </a:lnSpc>
            </a:pP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Syntax</a:t>
            </a:r>
            <a:r>
              <a:rPr sz="2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80645">
              <a:lnSpc>
                <a:spcPct val="100000"/>
              </a:lnSpc>
              <a:spcBef>
                <a:spcPts val="640"/>
              </a:spcBef>
            </a:pPr>
            <a:r>
              <a:rPr sz="2000" b="1" dirty="0">
                <a:latin typeface="Times New Roman"/>
                <a:cs typeface="Times New Roman"/>
              </a:rPr>
              <a:t>final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void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join(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)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throws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InterruptedException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65836" y="118313"/>
            <a:ext cx="5756910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dirty="0"/>
              <a:t>Thread</a:t>
            </a:r>
            <a:r>
              <a:rPr sz="2900" spc="-25" dirty="0"/>
              <a:t> </a:t>
            </a:r>
            <a:r>
              <a:rPr sz="2900" dirty="0"/>
              <a:t>Methods:</a:t>
            </a:r>
            <a:r>
              <a:rPr sz="2900" spc="-20" dirty="0"/>
              <a:t> </a:t>
            </a:r>
            <a:r>
              <a:rPr sz="2900" dirty="0">
                <a:solidFill>
                  <a:srgbClr val="006EC0"/>
                </a:solidFill>
              </a:rPr>
              <a:t>The</a:t>
            </a:r>
            <a:r>
              <a:rPr sz="2900" spc="-10" dirty="0">
                <a:solidFill>
                  <a:srgbClr val="006EC0"/>
                </a:solidFill>
              </a:rPr>
              <a:t> </a:t>
            </a:r>
            <a:r>
              <a:rPr sz="2900" dirty="0">
                <a:solidFill>
                  <a:srgbClr val="006EC0"/>
                </a:solidFill>
              </a:rPr>
              <a:t>join()</a:t>
            </a:r>
            <a:r>
              <a:rPr sz="2900" spc="-20" dirty="0">
                <a:solidFill>
                  <a:srgbClr val="006EC0"/>
                </a:solidFill>
              </a:rPr>
              <a:t> </a:t>
            </a:r>
            <a:r>
              <a:rPr sz="2900" spc="-10" dirty="0">
                <a:solidFill>
                  <a:srgbClr val="006EC0"/>
                </a:solidFill>
              </a:rPr>
              <a:t>Method</a:t>
            </a:r>
            <a:endParaRPr sz="2900"/>
          </a:p>
        </p:txBody>
      </p:sp>
    </p:spTree>
    <p:extLst>
      <p:ext uri="{BB962C8B-B14F-4D97-AF65-F5344CB8AC3E}">
        <p14:creationId xmlns:p14="http://schemas.microsoft.com/office/powerpoint/2010/main" val="6416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5500" y="2424429"/>
            <a:ext cx="2687320" cy="399415"/>
          </a:xfrm>
          <a:custGeom>
            <a:avLst/>
            <a:gdLst/>
            <a:ahLst/>
            <a:cxnLst/>
            <a:rect l="l" t="t" r="r" b="b"/>
            <a:pathLst>
              <a:path w="2687320" h="399414">
                <a:moveTo>
                  <a:pt x="0" y="399414"/>
                </a:moveTo>
                <a:lnTo>
                  <a:pt x="2687320" y="399414"/>
                </a:lnTo>
                <a:lnTo>
                  <a:pt x="2687320" y="0"/>
                </a:lnTo>
                <a:lnTo>
                  <a:pt x="0" y="0"/>
                </a:lnTo>
                <a:lnTo>
                  <a:pt x="0" y="399414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26769" y="1980564"/>
            <a:ext cx="1237615" cy="443865"/>
          </a:xfrm>
          <a:prstGeom prst="rect">
            <a:avLst/>
          </a:prstGeom>
          <a:ln w="19812">
            <a:solidFill>
              <a:srgbClr val="FF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300"/>
              </a:spcBef>
            </a:pP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Syntax</a:t>
            </a:r>
            <a:r>
              <a:rPr sz="2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5836" y="2387403"/>
            <a:ext cx="11191875" cy="115252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451484">
              <a:lnSpc>
                <a:spcPct val="100000"/>
              </a:lnSpc>
              <a:spcBef>
                <a:spcPts val="620"/>
              </a:spcBef>
            </a:pPr>
            <a:r>
              <a:rPr sz="2000" b="1" dirty="0">
                <a:solidFill>
                  <a:srgbClr val="006699"/>
                </a:solidFill>
                <a:latin typeface="Times New Roman"/>
                <a:cs typeface="Times New Roman"/>
              </a:rPr>
              <a:t>public</a:t>
            </a:r>
            <a:r>
              <a:rPr sz="2000" b="1" spc="-40" dirty="0">
                <a:solidFill>
                  <a:srgbClr val="006699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6699"/>
                </a:solidFill>
                <a:latin typeface="Times New Roman"/>
                <a:cs typeface="Times New Roman"/>
              </a:rPr>
              <a:t>final</a:t>
            </a:r>
            <a:r>
              <a:rPr sz="2000" b="1" spc="-45" dirty="0">
                <a:solidFill>
                  <a:srgbClr val="006699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6699"/>
                </a:solidFill>
                <a:latin typeface="Times New Roman"/>
                <a:cs typeface="Times New Roman"/>
              </a:rPr>
              <a:t>void</a:t>
            </a:r>
            <a:r>
              <a:rPr sz="2000" b="1" spc="-30" dirty="0">
                <a:solidFill>
                  <a:srgbClr val="006699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stop()</a:t>
            </a:r>
            <a:endParaRPr sz="2000">
              <a:latin typeface="Times New Roman"/>
              <a:cs typeface="Times New Roman"/>
            </a:endParaRPr>
          </a:p>
          <a:p>
            <a:pPr marL="353695" marR="5080" indent="-341630">
              <a:lnSpc>
                <a:spcPct val="101400"/>
              </a:lnSpc>
              <a:spcBef>
                <a:spcPts val="590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suspend()</a:t>
            </a:r>
            <a:r>
              <a:rPr sz="2000" b="1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method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thread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class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puts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thread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running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 waiting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state.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method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000" dirty="0">
                <a:latin typeface="Times New Roman"/>
                <a:cs typeface="Times New Roman"/>
              </a:rPr>
              <a:t>used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if </a:t>
            </a:r>
            <a:r>
              <a:rPr sz="2000" dirty="0">
                <a:latin typeface="Times New Roman"/>
                <a:cs typeface="Times New Roman"/>
              </a:rPr>
              <a:t>you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want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stop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thread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execution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start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again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when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certain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event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occurs.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25500" y="4060190"/>
            <a:ext cx="3086100" cy="401320"/>
          </a:xfrm>
          <a:custGeom>
            <a:avLst/>
            <a:gdLst/>
            <a:ahLst/>
            <a:cxnLst/>
            <a:rect l="l" t="t" r="r" b="b"/>
            <a:pathLst>
              <a:path w="3086100" h="401320">
                <a:moveTo>
                  <a:pt x="0" y="401319"/>
                </a:moveTo>
                <a:lnTo>
                  <a:pt x="3086100" y="401319"/>
                </a:lnTo>
                <a:lnTo>
                  <a:pt x="3086100" y="0"/>
                </a:lnTo>
                <a:lnTo>
                  <a:pt x="0" y="0"/>
                </a:lnTo>
                <a:lnTo>
                  <a:pt x="0" y="401319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26769" y="3617595"/>
            <a:ext cx="1237615" cy="442595"/>
          </a:xfrm>
          <a:prstGeom prst="rect">
            <a:avLst/>
          </a:prstGeom>
          <a:ln w="19812">
            <a:solidFill>
              <a:srgbClr val="FF00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280"/>
              </a:spcBef>
            </a:pP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Syntax</a:t>
            </a:r>
            <a:r>
              <a:rPr sz="2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5836" y="3953687"/>
            <a:ext cx="11387455" cy="1513205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451484" algn="just">
              <a:lnSpc>
                <a:spcPct val="100000"/>
              </a:lnSpc>
              <a:spcBef>
                <a:spcPts val="1155"/>
              </a:spcBef>
            </a:pPr>
            <a:r>
              <a:rPr sz="2000" b="1" dirty="0">
                <a:solidFill>
                  <a:srgbClr val="006699"/>
                </a:solidFill>
                <a:latin typeface="Times New Roman"/>
                <a:cs typeface="Times New Roman"/>
              </a:rPr>
              <a:t>public</a:t>
            </a:r>
            <a:r>
              <a:rPr sz="2000" b="1" spc="-40" dirty="0">
                <a:solidFill>
                  <a:srgbClr val="006699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6699"/>
                </a:solidFill>
                <a:latin typeface="Times New Roman"/>
                <a:cs typeface="Times New Roman"/>
              </a:rPr>
              <a:t>final</a:t>
            </a:r>
            <a:r>
              <a:rPr sz="2000" b="1" spc="-45" dirty="0">
                <a:solidFill>
                  <a:srgbClr val="006699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6699"/>
                </a:solidFill>
                <a:latin typeface="Times New Roman"/>
                <a:cs typeface="Times New Roman"/>
              </a:rPr>
              <a:t>void</a:t>
            </a:r>
            <a:r>
              <a:rPr sz="2000" b="1" spc="-30" dirty="0">
                <a:solidFill>
                  <a:srgbClr val="006699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suspend()</a:t>
            </a:r>
            <a:endParaRPr sz="2000">
              <a:latin typeface="Times New Roman"/>
              <a:cs typeface="Times New Roman"/>
            </a:endParaRPr>
          </a:p>
          <a:p>
            <a:pPr marL="299085" marR="5080" indent="-287020" algn="just">
              <a:lnSpc>
                <a:spcPct val="100000"/>
              </a:lnSpc>
              <a:spcBef>
                <a:spcPts val="1055"/>
              </a:spcBef>
              <a:buFont typeface="Arial"/>
              <a:buChar char="•"/>
              <a:tabLst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resume()</a:t>
            </a:r>
            <a:r>
              <a:rPr sz="2000" b="1" spc="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method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thread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class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only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used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suspend()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method.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method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used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resume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a </a:t>
            </a:r>
            <a:r>
              <a:rPr sz="2000" dirty="0">
                <a:latin typeface="Times New Roman"/>
                <a:cs typeface="Times New Roman"/>
              </a:rPr>
              <a:t>thread</a:t>
            </a:r>
            <a:r>
              <a:rPr sz="2000" spc="3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which</a:t>
            </a:r>
            <a:r>
              <a:rPr sz="2000" spc="3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was</a:t>
            </a:r>
            <a:r>
              <a:rPr sz="2000" spc="2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suspended</a:t>
            </a:r>
            <a:r>
              <a:rPr sz="2000" spc="3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using</a:t>
            </a:r>
            <a:r>
              <a:rPr sz="2000" spc="2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suspend()</a:t>
            </a:r>
            <a:r>
              <a:rPr sz="2000" spc="3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method.</a:t>
            </a:r>
            <a:r>
              <a:rPr sz="2000" spc="2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3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method</a:t>
            </a:r>
            <a:r>
              <a:rPr sz="2000" spc="2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allows</a:t>
            </a:r>
            <a:r>
              <a:rPr sz="2000" spc="3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3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suspended</a:t>
            </a:r>
            <a:r>
              <a:rPr sz="2000" spc="3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thread</a:t>
            </a:r>
            <a:r>
              <a:rPr sz="2000" spc="2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29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start again.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65836" y="118313"/>
            <a:ext cx="1114615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dirty="0"/>
              <a:t>Thread</a:t>
            </a:r>
            <a:r>
              <a:rPr sz="2900" spc="-35" dirty="0"/>
              <a:t> </a:t>
            </a:r>
            <a:r>
              <a:rPr sz="2900" dirty="0"/>
              <a:t>Methods:</a:t>
            </a:r>
            <a:r>
              <a:rPr sz="2900" spc="-35" dirty="0"/>
              <a:t> </a:t>
            </a:r>
            <a:r>
              <a:rPr sz="2900" dirty="0"/>
              <a:t>deprecated:</a:t>
            </a:r>
            <a:r>
              <a:rPr sz="2900" spc="-15" dirty="0"/>
              <a:t> </a:t>
            </a:r>
            <a:r>
              <a:rPr sz="2900" dirty="0">
                <a:solidFill>
                  <a:srgbClr val="006EC0"/>
                </a:solidFill>
              </a:rPr>
              <a:t>stop(),</a:t>
            </a:r>
            <a:r>
              <a:rPr sz="2900" spc="-35" dirty="0">
                <a:solidFill>
                  <a:srgbClr val="006EC0"/>
                </a:solidFill>
              </a:rPr>
              <a:t> </a:t>
            </a:r>
            <a:r>
              <a:rPr sz="2900" dirty="0">
                <a:solidFill>
                  <a:srgbClr val="006EC0"/>
                </a:solidFill>
              </a:rPr>
              <a:t>suspend(),</a:t>
            </a:r>
            <a:r>
              <a:rPr sz="2900" spc="-30" dirty="0">
                <a:solidFill>
                  <a:srgbClr val="006EC0"/>
                </a:solidFill>
              </a:rPr>
              <a:t> </a:t>
            </a:r>
            <a:r>
              <a:rPr sz="2900" dirty="0">
                <a:solidFill>
                  <a:srgbClr val="006EC0"/>
                </a:solidFill>
              </a:rPr>
              <a:t>and</a:t>
            </a:r>
            <a:r>
              <a:rPr sz="2900" spc="-30" dirty="0">
                <a:solidFill>
                  <a:srgbClr val="006EC0"/>
                </a:solidFill>
              </a:rPr>
              <a:t> </a:t>
            </a:r>
            <a:r>
              <a:rPr sz="2900" dirty="0">
                <a:solidFill>
                  <a:srgbClr val="006EC0"/>
                </a:solidFill>
              </a:rPr>
              <a:t>resume()</a:t>
            </a:r>
            <a:r>
              <a:rPr sz="2900" spc="-30" dirty="0">
                <a:solidFill>
                  <a:srgbClr val="006EC0"/>
                </a:solidFill>
              </a:rPr>
              <a:t> </a:t>
            </a:r>
            <a:r>
              <a:rPr sz="2900" spc="-10" dirty="0">
                <a:solidFill>
                  <a:srgbClr val="006EC0"/>
                </a:solidFill>
              </a:rPr>
              <a:t>Methods</a:t>
            </a:r>
            <a:endParaRPr sz="2900"/>
          </a:p>
        </p:txBody>
      </p:sp>
      <p:sp>
        <p:nvSpPr>
          <p:cNvPr id="9" name="object 9"/>
          <p:cNvSpPr txBox="1"/>
          <p:nvPr/>
        </p:nvSpPr>
        <p:spPr>
          <a:xfrm>
            <a:off x="465836" y="658113"/>
            <a:ext cx="11402060" cy="1238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330" marR="5080" indent="-342265" algn="just">
              <a:lnSpc>
                <a:spcPct val="994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</a:tabLst>
            </a:pPr>
            <a:r>
              <a:rPr sz="2000" dirty="0">
                <a:latin typeface="Times New Roman"/>
                <a:cs typeface="Times New Roman"/>
              </a:rPr>
              <a:t>Whenever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want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stop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thread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running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state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calling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stop()</a:t>
            </a:r>
            <a:r>
              <a:rPr sz="2000" b="1" spc="2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method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Thread</a:t>
            </a:r>
            <a:r>
              <a:rPr sz="2000" b="1" spc="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class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Java.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2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method</a:t>
            </a:r>
            <a:r>
              <a:rPr sz="2000" spc="2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stops</a:t>
            </a:r>
            <a:r>
              <a:rPr sz="2000" spc="2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2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execution</a:t>
            </a:r>
            <a:r>
              <a:rPr sz="2000" spc="2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2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2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running</a:t>
            </a:r>
            <a:r>
              <a:rPr sz="2000" spc="2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thread</a:t>
            </a:r>
            <a:r>
              <a:rPr sz="2000" spc="2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3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removes</a:t>
            </a:r>
            <a:r>
              <a:rPr sz="2000" spc="2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2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2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3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waiting</a:t>
            </a:r>
            <a:r>
              <a:rPr sz="2000" spc="2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threads</a:t>
            </a:r>
            <a:r>
              <a:rPr sz="2000" spc="2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pool</a:t>
            </a:r>
            <a:r>
              <a:rPr sz="2000" spc="27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and </a:t>
            </a:r>
            <a:r>
              <a:rPr sz="2000" dirty="0">
                <a:latin typeface="Times New Roman"/>
                <a:cs typeface="Times New Roman"/>
              </a:rPr>
              <a:t>garbage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collected.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thread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will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also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move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dead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state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automatically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when</a:t>
            </a:r>
            <a:r>
              <a:rPr sz="2000" spc="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2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reaches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end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27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its </a:t>
            </a:r>
            <a:r>
              <a:rPr sz="2000" dirty="0">
                <a:latin typeface="Times New Roman"/>
                <a:cs typeface="Times New Roman"/>
              </a:rPr>
              <a:t>method.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stop()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method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 </a:t>
            </a:r>
            <a:r>
              <a:rPr sz="2000" b="1" dirty="0">
                <a:latin typeface="Times New Roman"/>
                <a:cs typeface="Times New Roman"/>
              </a:rPr>
              <a:t>deprecated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Java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due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thread-safety</a:t>
            </a:r>
            <a:r>
              <a:rPr sz="2000" b="1" spc="-2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issues.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25500" y="6156959"/>
            <a:ext cx="2999740" cy="401320"/>
          </a:xfrm>
          <a:custGeom>
            <a:avLst/>
            <a:gdLst/>
            <a:ahLst/>
            <a:cxnLst/>
            <a:rect l="l" t="t" r="r" b="b"/>
            <a:pathLst>
              <a:path w="2999740" h="401320">
                <a:moveTo>
                  <a:pt x="0" y="401319"/>
                </a:moveTo>
                <a:lnTo>
                  <a:pt x="2999740" y="401319"/>
                </a:lnTo>
                <a:lnTo>
                  <a:pt x="2999740" y="0"/>
                </a:lnTo>
                <a:lnTo>
                  <a:pt x="0" y="0"/>
                </a:lnTo>
                <a:lnTo>
                  <a:pt x="0" y="401319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31341" y="6186932"/>
            <a:ext cx="298958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90"/>
              </a:spcBef>
            </a:pPr>
            <a:r>
              <a:rPr sz="2000" b="1" dirty="0">
                <a:solidFill>
                  <a:srgbClr val="006699"/>
                </a:solidFill>
                <a:latin typeface="Times New Roman"/>
                <a:cs typeface="Times New Roman"/>
              </a:rPr>
              <a:t>public</a:t>
            </a:r>
            <a:r>
              <a:rPr sz="2000" b="1" spc="-40" dirty="0">
                <a:solidFill>
                  <a:srgbClr val="006699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6699"/>
                </a:solidFill>
                <a:latin typeface="Times New Roman"/>
                <a:cs typeface="Times New Roman"/>
              </a:rPr>
              <a:t>final</a:t>
            </a:r>
            <a:r>
              <a:rPr sz="2000" b="1" spc="-45" dirty="0">
                <a:solidFill>
                  <a:srgbClr val="006699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6699"/>
                </a:solidFill>
                <a:latin typeface="Times New Roman"/>
                <a:cs typeface="Times New Roman"/>
              </a:rPr>
              <a:t>void</a:t>
            </a:r>
            <a:r>
              <a:rPr sz="2000" b="1" spc="-30" dirty="0">
                <a:solidFill>
                  <a:srgbClr val="006699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resume()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26769" y="5713729"/>
            <a:ext cx="1237615" cy="443230"/>
          </a:xfrm>
          <a:prstGeom prst="rect">
            <a:avLst/>
          </a:prstGeom>
          <a:ln w="19812">
            <a:solidFill>
              <a:srgbClr val="FF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295"/>
              </a:spcBef>
            </a:pP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Syntax</a:t>
            </a:r>
            <a:r>
              <a:rPr sz="2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1599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5836" y="167081"/>
            <a:ext cx="265620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dirty="0"/>
              <a:t>Thread</a:t>
            </a:r>
            <a:r>
              <a:rPr sz="2900" spc="-25" dirty="0"/>
              <a:t> </a:t>
            </a:r>
            <a:r>
              <a:rPr sz="2900" spc="-10" dirty="0"/>
              <a:t>Priority: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465836" y="688720"/>
            <a:ext cx="11059160" cy="1659889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47980" indent="-335915">
              <a:lnSpc>
                <a:spcPct val="100000"/>
              </a:lnSpc>
              <a:spcBef>
                <a:spcPts val="1540"/>
              </a:spcBef>
              <a:buFont typeface="Georgia"/>
              <a:buChar char="•"/>
              <a:tabLst>
                <a:tab pos="347980" algn="l"/>
                <a:tab pos="348615" algn="l"/>
              </a:tabLst>
            </a:pPr>
            <a:r>
              <a:rPr sz="2400" dirty="0">
                <a:latin typeface="Times New Roman"/>
                <a:cs typeface="Times New Roman"/>
              </a:rPr>
              <a:t>Each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thread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assigned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default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priority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Thread.NORM_PRIORITY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(constant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5).</a:t>
            </a:r>
            <a:endParaRPr sz="2400">
              <a:latin typeface="Times New Roman"/>
              <a:cs typeface="Times New Roman"/>
            </a:endParaRPr>
          </a:p>
          <a:p>
            <a:pPr marL="347980" indent="-335915">
              <a:lnSpc>
                <a:spcPct val="100000"/>
              </a:lnSpc>
              <a:spcBef>
                <a:spcPts val="1445"/>
              </a:spcBef>
              <a:buFont typeface="Georgia"/>
              <a:buChar char="•"/>
              <a:tabLst>
                <a:tab pos="347980" algn="l"/>
                <a:tab pos="348615" algn="l"/>
              </a:tabLst>
            </a:pPr>
            <a:r>
              <a:rPr sz="2400" spc="-75" dirty="0">
                <a:latin typeface="Times New Roman"/>
                <a:cs typeface="Times New Roman"/>
              </a:rPr>
              <a:t>You</a:t>
            </a:r>
            <a:r>
              <a:rPr sz="2400" spc="-1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 reset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priority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using </a:t>
            </a:r>
            <a:r>
              <a:rPr sz="2400" b="1" spc="-10" dirty="0">
                <a:latin typeface="Times New Roman"/>
                <a:cs typeface="Times New Roman"/>
              </a:rPr>
              <a:t>setPriority(int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priority).</a:t>
            </a:r>
            <a:endParaRPr sz="24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34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latin typeface="Times New Roman"/>
                <a:cs typeface="Times New Roman"/>
              </a:rPr>
              <a:t>Some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static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integral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constants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priorities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included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Thread</a:t>
            </a:r>
            <a:r>
              <a:rPr sz="2400" spc="-19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Class: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5836" y="5265801"/>
            <a:ext cx="8757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980" indent="-335915">
              <a:lnSpc>
                <a:spcPct val="100000"/>
              </a:lnSpc>
              <a:spcBef>
                <a:spcPts val="100"/>
              </a:spcBef>
              <a:buFont typeface="Georgia"/>
              <a:buChar char="•"/>
              <a:tabLst>
                <a:tab pos="347980" algn="l"/>
                <a:tab pos="348615" algn="l"/>
              </a:tabLst>
            </a:pP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default,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thread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priority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thread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created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it.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3769" y="2509520"/>
            <a:ext cx="3919854" cy="262001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261359" y="246379"/>
            <a:ext cx="2356485" cy="401320"/>
          </a:xfrm>
          <a:prstGeom prst="rect">
            <a:avLst/>
          </a:prstGeom>
          <a:ln w="9144">
            <a:solidFill>
              <a:srgbClr val="FF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285"/>
              </a:spcBef>
            </a:pPr>
            <a:r>
              <a:rPr sz="2000" b="1" spc="-10" dirty="0">
                <a:latin typeface="Times New Roman"/>
                <a:cs typeface="Times New Roman"/>
              </a:rPr>
              <a:t>threadPriority.java</a:t>
            </a:r>
            <a:endParaRPr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6358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891657" y="1799082"/>
            <a:ext cx="6177280" cy="5008245"/>
            <a:chOff x="5891657" y="1799082"/>
            <a:chExt cx="6177280" cy="50082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42660" y="1828163"/>
              <a:ext cx="5996940" cy="495046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906135" y="1813560"/>
              <a:ext cx="6148070" cy="4979035"/>
            </a:xfrm>
            <a:custGeom>
              <a:avLst/>
              <a:gdLst/>
              <a:ahLst/>
              <a:cxnLst/>
              <a:rect l="l" t="t" r="r" b="b"/>
              <a:pathLst>
                <a:path w="6148070" h="4979034">
                  <a:moveTo>
                    <a:pt x="0" y="4979035"/>
                  </a:moveTo>
                  <a:lnTo>
                    <a:pt x="6148070" y="4979035"/>
                  </a:lnTo>
                  <a:lnTo>
                    <a:pt x="6148070" y="0"/>
                  </a:lnTo>
                  <a:lnTo>
                    <a:pt x="0" y="0"/>
                  </a:lnTo>
                  <a:lnTo>
                    <a:pt x="0" y="4979035"/>
                  </a:lnTo>
                  <a:close/>
                </a:path>
              </a:pathLst>
            </a:custGeom>
            <a:ln w="28956">
              <a:solidFill>
                <a:srgbClr val="006E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225297" y="4970653"/>
            <a:ext cx="5687060" cy="1530985"/>
            <a:chOff x="225297" y="4970653"/>
            <a:chExt cx="5687060" cy="153098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4314" y="4979670"/>
              <a:ext cx="4316095" cy="151193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29869" y="4975225"/>
              <a:ext cx="4325620" cy="1521460"/>
            </a:xfrm>
            <a:custGeom>
              <a:avLst/>
              <a:gdLst/>
              <a:ahLst/>
              <a:cxnLst/>
              <a:rect l="l" t="t" r="r" b="b"/>
              <a:pathLst>
                <a:path w="4325620" h="1521460">
                  <a:moveTo>
                    <a:pt x="0" y="1521460"/>
                  </a:moveTo>
                  <a:lnTo>
                    <a:pt x="4325620" y="1521460"/>
                  </a:lnTo>
                  <a:lnTo>
                    <a:pt x="4325620" y="0"/>
                  </a:lnTo>
                  <a:lnTo>
                    <a:pt x="0" y="0"/>
                  </a:lnTo>
                  <a:lnTo>
                    <a:pt x="0" y="1521460"/>
                  </a:lnTo>
                  <a:close/>
                </a:path>
              </a:pathLst>
            </a:custGeom>
            <a:ln w="9144">
              <a:solidFill>
                <a:srgbClr val="006E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36439" y="5676265"/>
              <a:ext cx="1369695" cy="314325"/>
            </a:xfrm>
            <a:custGeom>
              <a:avLst/>
              <a:gdLst/>
              <a:ahLst/>
              <a:cxnLst/>
              <a:rect l="l" t="t" r="r" b="b"/>
              <a:pathLst>
                <a:path w="1369695" h="314325">
                  <a:moveTo>
                    <a:pt x="156845" y="0"/>
                  </a:moveTo>
                  <a:lnTo>
                    <a:pt x="0" y="157480"/>
                  </a:lnTo>
                  <a:lnTo>
                    <a:pt x="156845" y="314325"/>
                  </a:lnTo>
                  <a:lnTo>
                    <a:pt x="156845" y="235585"/>
                  </a:lnTo>
                  <a:lnTo>
                    <a:pt x="1369695" y="235585"/>
                  </a:lnTo>
                  <a:lnTo>
                    <a:pt x="1369695" y="78740"/>
                  </a:lnTo>
                  <a:lnTo>
                    <a:pt x="156845" y="78740"/>
                  </a:lnTo>
                  <a:lnTo>
                    <a:pt x="156845" y="0"/>
                  </a:lnTo>
                  <a:close/>
                </a:path>
              </a:pathLst>
            </a:custGeom>
            <a:solidFill>
              <a:srgbClr val="5B9B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36439" y="5676265"/>
              <a:ext cx="1369695" cy="314325"/>
            </a:xfrm>
            <a:custGeom>
              <a:avLst/>
              <a:gdLst/>
              <a:ahLst/>
              <a:cxnLst/>
              <a:rect l="l" t="t" r="r" b="b"/>
              <a:pathLst>
                <a:path w="1369695" h="314325">
                  <a:moveTo>
                    <a:pt x="0" y="157480"/>
                  </a:moveTo>
                  <a:lnTo>
                    <a:pt x="156845" y="0"/>
                  </a:lnTo>
                  <a:lnTo>
                    <a:pt x="156845" y="78740"/>
                  </a:lnTo>
                  <a:lnTo>
                    <a:pt x="1369695" y="78740"/>
                  </a:lnTo>
                  <a:lnTo>
                    <a:pt x="1369695" y="235585"/>
                  </a:lnTo>
                  <a:lnTo>
                    <a:pt x="156845" y="235585"/>
                  </a:lnTo>
                  <a:lnTo>
                    <a:pt x="156845" y="314325"/>
                  </a:lnTo>
                  <a:lnTo>
                    <a:pt x="0" y="157480"/>
                  </a:lnTo>
                  <a:close/>
                </a:path>
              </a:pathLst>
            </a:custGeom>
            <a:ln w="12192">
              <a:solidFill>
                <a:srgbClr val="416F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13436" y="293506"/>
            <a:ext cx="3451860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dirty="0"/>
              <a:t>Thread</a:t>
            </a:r>
            <a:r>
              <a:rPr sz="2400" b="1" spc="-165" dirty="0"/>
              <a:t> </a:t>
            </a:r>
            <a:r>
              <a:rPr sz="2400" b="1" spc="-10" dirty="0"/>
              <a:t>Synchronization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13436" y="826135"/>
            <a:ext cx="11459845" cy="239458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353695" marR="5080" indent="-341630">
              <a:lnSpc>
                <a:spcPts val="2380"/>
              </a:lnSpc>
              <a:spcBef>
                <a:spcPts val="185"/>
              </a:spcBef>
              <a:buFont typeface="Arial"/>
              <a:buChar char="•"/>
              <a:tabLst>
                <a:tab pos="353695" algn="l"/>
                <a:tab pos="354965" algn="l"/>
                <a:tab pos="728980" algn="l"/>
                <a:tab pos="1405255" algn="l"/>
                <a:tab pos="1878330" algn="l"/>
                <a:tab pos="2774315" algn="l"/>
                <a:tab pos="3247390" algn="l"/>
                <a:tab pos="4311015" algn="l"/>
                <a:tab pos="5911850" algn="l"/>
                <a:tab pos="6271260" algn="l"/>
                <a:tab pos="6896734" algn="l"/>
                <a:tab pos="7633970" algn="l"/>
                <a:tab pos="8402320" algn="l"/>
                <a:tab pos="9097645" algn="l"/>
                <a:tab pos="9472930" algn="l"/>
                <a:tab pos="10368915" algn="l"/>
                <a:tab pos="10841355" algn="l"/>
              </a:tabLst>
            </a:pPr>
            <a:r>
              <a:rPr sz="2000" spc="-25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Java,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sz="2000" spc="-25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threads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sz="2000" spc="-25" dirty="0">
                <a:solidFill>
                  <a:srgbClr val="333333"/>
                </a:solidFill>
                <a:latin typeface="Times New Roman"/>
                <a:cs typeface="Times New Roman"/>
              </a:rPr>
              <a:t>are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executed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independently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sz="2000" spc="-25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sz="2000" spc="-20" dirty="0">
                <a:solidFill>
                  <a:srgbClr val="333333"/>
                </a:solidFill>
                <a:latin typeface="Times New Roman"/>
                <a:cs typeface="Times New Roman"/>
              </a:rPr>
              <a:t>each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other.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These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types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sz="2000" spc="-25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threads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sz="2000" spc="-25" dirty="0">
                <a:solidFill>
                  <a:srgbClr val="333333"/>
                </a:solidFill>
                <a:latin typeface="Times New Roman"/>
                <a:cs typeface="Times New Roman"/>
              </a:rPr>
              <a:t>are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called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as</a:t>
            </a:r>
            <a:r>
              <a:rPr sz="20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333333"/>
                </a:solidFill>
                <a:latin typeface="Times New Roman"/>
                <a:cs typeface="Times New Roman"/>
              </a:rPr>
              <a:t>asynchronous</a:t>
            </a:r>
            <a:r>
              <a:rPr sz="2000" b="1" spc="-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333333"/>
                </a:solidFill>
                <a:latin typeface="Times New Roman"/>
                <a:cs typeface="Times New Roman"/>
              </a:rPr>
              <a:t>threads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.</a:t>
            </a:r>
            <a:r>
              <a:rPr sz="20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But</a:t>
            </a:r>
            <a:r>
              <a:rPr sz="20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there</a:t>
            </a:r>
            <a:r>
              <a:rPr sz="20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are</a:t>
            </a:r>
            <a:r>
              <a:rPr sz="20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two</a:t>
            </a:r>
            <a:r>
              <a:rPr sz="20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problems</a:t>
            </a:r>
            <a:r>
              <a:rPr sz="20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may</a:t>
            </a:r>
            <a:r>
              <a:rPr sz="20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be</a:t>
            </a:r>
            <a:r>
              <a:rPr sz="20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occur</a:t>
            </a:r>
            <a:r>
              <a:rPr sz="20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with</a:t>
            </a:r>
            <a:r>
              <a:rPr sz="2000" spc="-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asynchronous</a:t>
            </a:r>
            <a:r>
              <a:rPr sz="20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threads.</a:t>
            </a:r>
            <a:endParaRPr sz="2000" dirty="0">
              <a:latin typeface="Times New Roman"/>
              <a:cs typeface="Times New Roman"/>
            </a:endParaRPr>
          </a:p>
          <a:p>
            <a:pPr marL="353695" marR="21590" indent="-341630">
              <a:lnSpc>
                <a:spcPts val="2400"/>
              </a:lnSpc>
              <a:spcBef>
                <a:spcPts val="5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Two</a:t>
            </a:r>
            <a:r>
              <a:rPr sz="2000" spc="11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or</a:t>
            </a:r>
            <a:r>
              <a:rPr sz="2000" spc="1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more</a:t>
            </a:r>
            <a:r>
              <a:rPr sz="2000" spc="1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threads</a:t>
            </a:r>
            <a:r>
              <a:rPr sz="2000" spc="1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share</a:t>
            </a:r>
            <a:r>
              <a:rPr sz="2000" spc="1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2000" spc="1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same</a:t>
            </a:r>
            <a:r>
              <a:rPr sz="2000" spc="1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resource</a:t>
            </a:r>
            <a:r>
              <a:rPr sz="2000" spc="1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(variable</a:t>
            </a:r>
            <a:r>
              <a:rPr sz="2000" spc="1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or</a:t>
            </a:r>
            <a:r>
              <a:rPr sz="2000" spc="1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method)</a:t>
            </a:r>
            <a:r>
              <a:rPr sz="2000" spc="1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while</a:t>
            </a:r>
            <a:r>
              <a:rPr sz="2000" spc="1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only</a:t>
            </a:r>
            <a:r>
              <a:rPr sz="2000" spc="9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one</a:t>
            </a:r>
            <a:r>
              <a:rPr sz="2000" spc="1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2000" spc="11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them</a:t>
            </a:r>
            <a:r>
              <a:rPr sz="2000" spc="1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can</a:t>
            </a:r>
            <a:r>
              <a:rPr sz="2000" spc="1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access</a:t>
            </a:r>
            <a:r>
              <a:rPr sz="2000" spc="1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33333"/>
                </a:solidFill>
                <a:latin typeface="Times New Roman"/>
                <a:cs typeface="Times New Roman"/>
              </a:rPr>
              <a:t>the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resource</a:t>
            </a:r>
            <a:r>
              <a:rPr sz="20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at</a:t>
            </a:r>
            <a:r>
              <a:rPr sz="20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one</a:t>
            </a:r>
            <a:r>
              <a:rPr sz="20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333333"/>
                </a:solidFill>
                <a:latin typeface="Times New Roman"/>
                <a:cs typeface="Times New Roman"/>
              </a:rPr>
              <a:t>time.</a:t>
            </a:r>
            <a:endParaRPr sz="2000" dirty="0">
              <a:latin typeface="Times New Roman"/>
              <a:cs typeface="Times New Roman"/>
            </a:endParaRPr>
          </a:p>
          <a:p>
            <a:pPr marL="353695" indent="-341630">
              <a:lnSpc>
                <a:spcPct val="100000"/>
              </a:lnSpc>
              <a:spcBef>
                <a:spcPts val="1800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2400" b="1" dirty="0">
                <a:solidFill>
                  <a:srgbClr val="333333"/>
                </a:solidFill>
                <a:latin typeface="Times New Roman"/>
                <a:cs typeface="Times New Roman"/>
              </a:rPr>
              <a:t>Race</a:t>
            </a:r>
            <a:r>
              <a:rPr sz="2400" b="1" spc="-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333333"/>
                </a:solidFill>
                <a:latin typeface="Times New Roman"/>
                <a:cs typeface="Times New Roman"/>
              </a:rPr>
              <a:t>Condition</a:t>
            </a:r>
            <a:endParaRPr sz="2400" dirty="0">
              <a:latin typeface="Times New Roman"/>
              <a:cs typeface="Times New Roman"/>
            </a:endParaRPr>
          </a:p>
          <a:p>
            <a:pPr marL="353695" indent="-341630">
              <a:lnSpc>
                <a:spcPct val="100000"/>
              </a:lnSpc>
              <a:spcBef>
                <a:spcPts val="1445"/>
              </a:spcBef>
              <a:buFont typeface="Arial"/>
              <a:buChar char="•"/>
              <a:tabLst>
                <a:tab pos="353695" algn="l"/>
                <a:tab pos="354965" algn="l"/>
              </a:tabLst>
            </a:pPr>
            <a:r>
              <a:rPr sz="2400" b="1" dirty="0">
                <a:solidFill>
                  <a:srgbClr val="333333"/>
                </a:solidFill>
                <a:latin typeface="Times New Roman"/>
                <a:cs typeface="Times New Roman"/>
              </a:rPr>
              <a:t>Resource</a:t>
            </a:r>
            <a:r>
              <a:rPr sz="2400" b="1" spc="-10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333333"/>
                </a:solidFill>
                <a:latin typeface="Times New Roman"/>
                <a:cs typeface="Times New Roman"/>
              </a:rPr>
              <a:t>Conflict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52570" y="284479"/>
            <a:ext cx="2402205" cy="399415"/>
          </a:xfrm>
          <a:prstGeom prst="rect">
            <a:avLst/>
          </a:prstGeom>
          <a:ln w="9144">
            <a:solidFill>
              <a:srgbClr val="FF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295"/>
              </a:spcBef>
            </a:pPr>
            <a:r>
              <a:rPr sz="2000" b="1" spc="-10" dirty="0">
                <a:latin typeface="Times New Roman"/>
                <a:cs typeface="Times New Roman"/>
              </a:rPr>
              <a:t>threadnonsync.java</a:t>
            </a:r>
            <a:endParaRPr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3035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19100" y="990600"/>
            <a:ext cx="10248900" cy="3200400"/>
          </a:xfrm>
        </p:spPr>
        <p:txBody>
          <a:bodyPr rtlCol="0">
            <a:noAutofit/>
          </a:bodyPr>
          <a:lstStyle/>
          <a:p>
            <a:pPr fontAlgn="auto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en-IN" sz="2400" dirty="0" smtClean="0"/>
              <a:t>Multithreading Introduction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Thread class &amp; Runnable Interface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auto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Thread Priority</a:t>
            </a:r>
          </a:p>
          <a:p>
            <a:pPr fontAlgn="auto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Thread Synchronization</a:t>
            </a:r>
          </a:p>
          <a:p>
            <a:pPr fontAlgn="auto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Inter-thread communication</a:t>
            </a:r>
          </a:p>
          <a:p>
            <a:pPr fontAlgn="auto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Executor Framework (Knowledge level)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1CA5F2-CD08-4EF5-BAD9-872B7BB27165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19100" y="154723"/>
            <a:ext cx="2247900" cy="454878"/>
          </a:xfrm>
          <a:solidFill>
            <a:schemeClr val="bg1"/>
          </a:solidFill>
          <a:ln w="9525">
            <a:solidFill>
              <a:schemeClr val="accent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0000" tIns="46800" rIns="90000" bIns="46800" anchor="ctr"/>
          <a:lstStyle/>
          <a:p>
            <a:pPr defTabSz="457200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Contents</a:t>
            </a:r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5067" y="4891532"/>
            <a:ext cx="11788140" cy="1831975"/>
            <a:chOff x="155067" y="4891532"/>
            <a:chExt cx="11788140" cy="18319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71545" y="4959350"/>
              <a:ext cx="8397875" cy="170942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69545" y="4906010"/>
              <a:ext cx="11758930" cy="1802764"/>
            </a:xfrm>
            <a:custGeom>
              <a:avLst/>
              <a:gdLst/>
              <a:ahLst/>
              <a:cxnLst/>
              <a:rect l="l" t="t" r="r" b="b"/>
              <a:pathLst>
                <a:path w="11758930" h="1802765">
                  <a:moveTo>
                    <a:pt x="3197225" y="1802764"/>
                  </a:moveTo>
                  <a:lnTo>
                    <a:pt x="11758930" y="1802764"/>
                  </a:lnTo>
                  <a:lnTo>
                    <a:pt x="11758930" y="0"/>
                  </a:lnTo>
                  <a:lnTo>
                    <a:pt x="3197225" y="0"/>
                  </a:lnTo>
                  <a:lnTo>
                    <a:pt x="3197225" y="1802764"/>
                  </a:lnTo>
                  <a:close/>
                </a:path>
                <a:path w="11758930" h="1802765">
                  <a:moveTo>
                    <a:pt x="0" y="1113789"/>
                  </a:moveTo>
                  <a:lnTo>
                    <a:pt x="3212465" y="1113789"/>
                  </a:lnTo>
                  <a:lnTo>
                    <a:pt x="3212465" y="671829"/>
                  </a:lnTo>
                  <a:lnTo>
                    <a:pt x="0" y="671829"/>
                  </a:lnTo>
                  <a:lnTo>
                    <a:pt x="0" y="1113789"/>
                  </a:lnTo>
                  <a:close/>
                </a:path>
              </a:pathLst>
            </a:custGeom>
            <a:ln w="28956">
              <a:solidFill>
                <a:srgbClr val="00AE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84022" y="5607507"/>
            <a:ext cx="3161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93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Producer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Consumer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Problem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495800" y="128509"/>
            <a:ext cx="681101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Thread</a:t>
            </a:r>
            <a:r>
              <a:rPr spc="-95" dirty="0"/>
              <a:t> </a:t>
            </a:r>
            <a:r>
              <a:rPr spc="-10" dirty="0"/>
              <a:t>Synchronization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47548" y="3738117"/>
            <a:ext cx="11089640" cy="11201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just">
              <a:lnSpc>
                <a:spcPct val="99600"/>
              </a:lnSpc>
              <a:spcBef>
                <a:spcPts val="110"/>
              </a:spcBef>
            </a:pP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If</a:t>
            </a:r>
            <a:r>
              <a:rPr sz="2400" spc="3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2400" spc="2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producer</a:t>
            </a:r>
            <a:r>
              <a:rPr sz="2400" spc="2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2400" spc="3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2400" spc="30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consumer</a:t>
            </a:r>
            <a:r>
              <a:rPr sz="2400" spc="2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are</a:t>
            </a:r>
            <a:r>
              <a:rPr sz="2400" spc="2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sharing</a:t>
            </a:r>
            <a:r>
              <a:rPr sz="2400" spc="2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2400" spc="3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same</a:t>
            </a:r>
            <a:r>
              <a:rPr sz="2400" spc="3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kind</a:t>
            </a:r>
            <a:r>
              <a:rPr sz="2400" spc="3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2400" spc="30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data</a:t>
            </a:r>
            <a:r>
              <a:rPr sz="2400" spc="3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2400" spc="3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2400" spc="3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program</a:t>
            </a:r>
            <a:r>
              <a:rPr sz="2400" spc="3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333333"/>
                </a:solidFill>
                <a:latin typeface="Times New Roman"/>
                <a:cs typeface="Times New Roman"/>
              </a:rPr>
              <a:t>then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either</a:t>
            </a:r>
            <a:r>
              <a:rPr sz="24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producer</a:t>
            </a:r>
            <a:r>
              <a:rPr sz="2400" spc="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may</a:t>
            </a:r>
            <a:r>
              <a:rPr sz="24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produce</a:t>
            </a:r>
            <a:r>
              <a:rPr sz="24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2400" spc="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data</a:t>
            </a:r>
            <a:r>
              <a:rPr sz="2400" spc="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faster</a:t>
            </a:r>
            <a:r>
              <a:rPr sz="24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or</a:t>
            </a:r>
            <a:r>
              <a:rPr sz="24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consumer</a:t>
            </a:r>
            <a:r>
              <a:rPr sz="2400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may</a:t>
            </a:r>
            <a:r>
              <a:rPr sz="24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retrieve</a:t>
            </a:r>
            <a:r>
              <a:rPr sz="24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an</a:t>
            </a:r>
            <a:r>
              <a:rPr sz="2400" spc="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order</a:t>
            </a:r>
            <a:r>
              <a:rPr sz="24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24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data</a:t>
            </a:r>
            <a:r>
              <a:rPr sz="2400" spc="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333333"/>
                </a:solidFill>
                <a:latin typeface="Times New Roman"/>
                <a:cs typeface="Times New Roman"/>
              </a:rPr>
              <a:t>and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process</a:t>
            </a:r>
            <a:r>
              <a:rPr sz="24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it</a:t>
            </a:r>
            <a:r>
              <a:rPr sz="24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without</a:t>
            </a:r>
            <a:r>
              <a:rPr sz="24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its</a:t>
            </a:r>
            <a:r>
              <a:rPr sz="2400" spc="-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Times New Roman"/>
                <a:cs typeface="Times New Roman"/>
              </a:rPr>
              <a:t>existing.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804544"/>
            <a:ext cx="3853053" cy="202501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62400" y="1121410"/>
            <a:ext cx="4067175" cy="129527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147050" y="1150619"/>
            <a:ext cx="39338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5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4315" y="3780790"/>
            <a:ext cx="5949315" cy="1734185"/>
          </a:xfrm>
          <a:custGeom>
            <a:avLst/>
            <a:gdLst/>
            <a:ahLst/>
            <a:cxnLst/>
            <a:rect l="l" t="t" r="r" b="b"/>
            <a:pathLst>
              <a:path w="5949315" h="1734185">
                <a:moveTo>
                  <a:pt x="0" y="400685"/>
                </a:moveTo>
                <a:lnTo>
                  <a:pt x="5757545" y="400685"/>
                </a:lnTo>
                <a:lnTo>
                  <a:pt x="5757545" y="0"/>
                </a:lnTo>
                <a:lnTo>
                  <a:pt x="0" y="0"/>
                </a:lnTo>
                <a:lnTo>
                  <a:pt x="0" y="400685"/>
                </a:lnTo>
                <a:close/>
              </a:path>
              <a:path w="5949315" h="1734185">
                <a:moveTo>
                  <a:pt x="0" y="1734185"/>
                </a:moveTo>
                <a:lnTo>
                  <a:pt x="5949315" y="1734185"/>
                </a:lnTo>
                <a:lnTo>
                  <a:pt x="5949315" y="409575"/>
                </a:lnTo>
                <a:lnTo>
                  <a:pt x="0" y="409575"/>
                </a:lnTo>
                <a:lnTo>
                  <a:pt x="0" y="1734185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8886" y="4217034"/>
            <a:ext cx="5940425" cy="12471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90"/>
              </a:spcBef>
            </a:pPr>
            <a:r>
              <a:rPr sz="2000" b="1" dirty="0">
                <a:solidFill>
                  <a:srgbClr val="333333"/>
                </a:solidFill>
                <a:latin typeface="Times New Roman"/>
                <a:cs typeface="Times New Roman"/>
              </a:rPr>
              <a:t>synchronized</a:t>
            </a:r>
            <a:r>
              <a:rPr sz="2000" b="1" spc="-9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333333"/>
                </a:solidFill>
                <a:latin typeface="Times New Roman"/>
                <a:cs typeface="Times New Roman"/>
              </a:rPr>
              <a:t>returntype</a:t>
            </a:r>
            <a:r>
              <a:rPr sz="2000" b="1" spc="-9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333333"/>
                </a:solidFill>
                <a:latin typeface="Times New Roman"/>
                <a:cs typeface="Times New Roman"/>
              </a:rPr>
              <a:t>MethodName</a:t>
            </a:r>
            <a:r>
              <a:rPr sz="2000" b="1" spc="-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333333"/>
                </a:solidFill>
                <a:latin typeface="Times New Roman"/>
                <a:cs typeface="Times New Roman"/>
              </a:rPr>
              <a:t>(param_List)</a:t>
            </a:r>
            <a:endParaRPr sz="2000">
              <a:latin typeface="Times New Roman"/>
              <a:cs typeface="Times New Roman"/>
            </a:endParaRPr>
          </a:p>
          <a:p>
            <a:pPr marL="83820">
              <a:lnSpc>
                <a:spcPct val="100000"/>
              </a:lnSpc>
            </a:pPr>
            <a:r>
              <a:rPr sz="2000" b="1" spc="-5" dirty="0">
                <a:solidFill>
                  <a:srgbClr val="333333"/>
                </a:solidFill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998855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solidFill>
                  <a:srgbClr val="333333"/>
                </a:solidFill>
                <a:latin typeface="Times New Roman"/>
                <a:cs typeface="Times New Roman"/>
              </a:rPr>
              <a:t>//</a:t>
            </a:r>
            <a:r>
              <a:rPr sz="2000" b="1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333333"/>
                </a:solidFill>
                <a:latin typeface="Times New Roman"/>
                <a:cs typeface="Times New Roman"/>
              </a:rPr>
              <a:t>statements</a:t>
            </a:r>
            <a:r>
              <a:rPr sz="2000" b="1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2000" b="1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2000" b="1" spc="-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333333"/>
                </a:solidFill>
                <a:latin typeface="Times New Roman"/>
                <a:cs typeface="Times New Roman"/>
              </a:rPr>
              <a:t>method</a:t>
            </a:r>
            <a:r>
              <a:rPr sz="2000" b="1" spc="-20" dirty="0">
                <a:solidFill>
                  <a:srgbClr val="333333"/>
                </a:solidFill>
                <a:latin typeface="Times New Roman"/>
                <a:cs typeface="Times New Roman"/>
              </a:rPr>
              <a:t> Body</a:t>
            </a:r>
            <a:endParaRPr sz="2000">
              <a:latin typeface="Times New Roman"/>
              <a:cs typeface="Times New Roman"/>
            </a:endParaRPr>
          </a:p>
          <a:p>
            <a:pPr marL="83820">
              <a:lnSpc>
                <a:spcPct val="100000"/>
              </a:lnSpc>
              <a:spcBef>
                <a:spcPts val="20"/>
              </a:spcBef>
            </a:pPr>
            <a:r>
              <a:rPr sz="2000" b="1" spc="-5" dirty="0">
                <a:solidFill>
                  <a:srgbClr val="333333"/>
                </a:solidFill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8886" y="3814317"/>
            <a:ext cx="574865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90"/>
              </a:spcBef>
            </a:pP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General</a:t>
            </a:r>
            <a:r>
              <a:rPr sz="20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form</a:t>
            </a:r>
            <a:r>
              <a:rPr sz="2000" b="1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20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synchronized</a:t>
            </a:r>
            <a:r>
              <a:rPr sz="20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Method</a:t>
            </a:r>
            <a:r>
              <a:rPr sz="20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is: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720840" y="3810000"/>
            <a:ext cx="4852670" cy="1732914"/>
          </a:xfrm>
          <a:custGeom>
            <a:avLst/>
            <a:gdLst/>
            <a:ahLst/>
            <a:cxnLst/>
            <a:rect l="l" t="t" r="r" b="b"/>
            <a:pathLst>
              <a:path w="4852670" h="1732914">
                <a:moveTo>
                  <a:pt x="0" y="401319"/>
                </a:moveTo>
                <a:lnTo>
                  <a:pt x="4439284" y="401319"/>
                </a:lnTo>
                <a:lnTo>
                  <a:pt x="4439284" y="0"/>
                </a:lnTo>
                <a:lnTo>
                  <a:pt x="0" y="0"/>
                </a:lnTo>
                <a:lnTo>
                  <a:pt x="0" y="401319"/>
                </a:lnTo>
                <a:close/>
              </a:path>
              <a:path w="4852670" h="1732914">
                <a:moveTo>
                  <a:pt x="0" y="1732914"/>
                </a:moveTo>
                <a:lnTo>
                  <a:pt x="4852669" y="1732914"/>
                </a:lnTo>
                <a:lnTo>
                  <a:pt x="4852669" y="410210"/>
                </a:lnTo>
                <a:lnTo>
                  <a:pt x="0" y="410210"/>
                </a:lnTo>
                <a:lnTo>
                  <a:pt x="0" y="1732914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725411" y="4247514"/>
            <a:ext cx="4843780" cy="12503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90"/>
              </a:spcBef>
            </a:pPr>
            <a:r>
              <a:rPr sz="2000" b="1" dirty="0">
                <a:solidFill>
                  <a:srgbClr val="333333"/>
                </a:solidFill>
                <a:latin typeface="Times New Roman"/>
                <a:cs typeface="Times New Roman"/>
              </a:rPr>
              <a:t>synchronized</a:t>
            </a:r>
            <a:r>
              <a:rPr sz="2000" b="1" spc="-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333333"/>
                </a:solidFill>
                <a:latin typeface="Times New Roman"/>
                <a:cs typeface="Times New Roman"/>
              </a:rPr>
              <a:t>(object</a:t>
            </a:r>
            <a:r>
              <a:rPr sz="2000" b="1" spc="-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333333"/>
                </a:solidFill>
                <a:latin typeface="Times New Roman"/>
                <a:cs typeface="Times New Roman"/>
              </a:rPr>
              <a:t>reference</a:t>
            </a:r>
            <a:r>
              <a:rPr sz="2000" b="1" spc="-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333333"/>
                </a:solidFill>
                <a:latin typeface="Times New Roman"/>
                <a:cs typeface="Times New Roman"/>
              </a:rPr>
              <a:t>expression)</a:t>
            </a:r>
            <a:endParaRPr sz="2000">
              <a:latin typeface="Times New Roman"/>
              <a:cs typeface="Times New Roman"/>
            </a:endParaRPr>
          </a:p>
          <a:p>
            <a:pPr marL="85090">
              <a:lnSpc>
                <a:spcPct val="100000"/>
              </a:lnSpc>
            </a:pPr>
            <a:r>
              <a:rPr sz="2000" b="1" spc="-5" dirty="0">
                <a:solidFill>
                  <a:srgbClr val="333333"/>
                </a:solidFill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1002665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solidFill>
                  <a:srgbClr val="333333"/>
                </a:solidFill>
                <a:latin typeface="Times New Roman"/>
                <a:cs typeface="Times New Roman"/>
              </a:rPr>
              <a:t>//</a:t>
            </a:r>
            <a:r>
              <a:rPr sz="2000" b="1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333333"/>
                </a:solidFill>
                <a:latin typeface="Times New Roman"/>
                <a:cs typeface="Times New Roman"/>
              </a:rPr>
              <a:t>statements</a:t>
            </a:r>
            <a:r>
              <a:rPr sz="2000" b="1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2000" b="1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333333"/>
                </a:solidFill>
                <a:latin typeface="Times New Roman"/>
                <a:cs typeface="Times New Roman"/>
              </a:rPr>
              <a:t>be</a:t>
            </a:r>
            <a:r>
              <a:rPr sz="2000" b="1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333333"/>
                </a:solidFill>
                <a:latin typeface="Times New Roman"/>
                <a:cs typeface="Times New Roman"/>
              </a:rPr>
              <a:t>synchronized</a:t>
            </a:r>
            <a:endParaRPr sz="2000">
              <a:latin typeface="Times New Roman"/>
              <a:cs typeface="Times New Roman"/>
            </a:endParaRPr>
          </a:p>
          <a:p>
            <a:pPr marL="85090">
              <a:lnSpc>
                <a:spcPct val="100000"/>
              </a:lnSpc>
              <a:spcBef>
                <a:spcPts val="45"/>
              </a:spcBef>
            </a:pPr>
            <a:r>
              <a:rPr sz="2000" b="1" spc="-5" dirty="0">
                <a:solidFill>
                  <a:srgbClr val="333333"/>
                </a:solidFill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25411" y="3835653"/>
            <a:ext cx="443039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90"/>
              </a:spcBef>
            </a:pP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General</a:t>
            </a:r>
            <a:r>
              <a:rPr sz="20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form</a:t>
            </a:r>
            <a:r>
              <a:rPr sz="2000" b="1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20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synchronized</a:t>
            </a:r>
            <a:r>
              <a:rPr sz="20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block</a:t>
            </a:r>
            <a:r>
              <a:rPr sz="2000" b="1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is: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13436" y="290458"/>
            <a:ext cx="3463290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dirty="0"/>
              <a:t>Thread</a:t>
            </a:r>
            <a:r>
              <a:rPr sz="2400" b="1" spc="-95" dirty="0"/>
              <a:t> </a:t>
            </a:r>
            <a:r>
              <a:rPr sz="2400" b="1" spc="-10" dirty="0"/>
              <a:t>Synchronization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13436" y="1078865"/>
            <a:ext cx="7599045" cy="1660525"/>
          </a:xfrm>
          <a:prstGeom prst="rect">
            <a:avLst/>
          </a:prstGeom>
        </p:spPr>
        <p:txBody>
          <a:bodyPr vert="horz" wrap="square" lIns="0" tIns="1892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sz="2400" b="1" dirty="0">
                <a:solidFill>
                  <a:srgbClr val="333333"/>
                </a:solidFill>
                <a:latin typeface="Times New Roman"/>
                <a:cs typeface="Times New Roman"/>
              </a:rPr>
              <a:t>There</a:t>
            </a:r>
            <a:r>
              <a:rPr sz="2400" b="1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33333"/>
                </a:solidFill>
                <a:latin typeface="Times New Roman"/>
                <a:cs typeface="Times New Roman"/>
              </a:rPr>
              <a:t>are</a:t>
            </a:r>
            <a:r>
              <a:rPr sz="2400" b="1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33333"/>
                </a:solidFill>
                <a:latin typeface="Times New Roman"/>
                <a:cs typeface="Times New Roman"/>
              </a:rPr>
              <a:t>two</a:t>
            </a:r>
            <a:r>
              <a:rPr sz="2400" b="1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33333"/>
                </a:solidFill>
                <a:latin typeface="Times New Roman"/>
                <a:cs typeface="Times New Roman"/>
              </a:rPr>
              <a:t>ways</a:t>
            </a:r>
            <a:r>
              <a:rPr sz="2400" b="1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2400" b="1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33333"/>
                </a:solidFill>
                <a:latin typeface="Times New Roman"/>
                <a:cs typeface="Times New Roman"/>
              </a:rPr>
              <a:t>synchronized</a:t>
            </a:r>
            <a:r>
              <a:rPr sz="2400" b="1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2400" b="1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33333"/>
                </a:solidFill>
                <a:latin typeface="Times New Roman"/>
                <a:cs typeface="Times New Roman"/>
              </a:rPr>
              <a:t>execution</a:t>
            </a:r>
            <a:r>
              <a:rPr sz="2400" b="1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2400" b="1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333333"/>
                </a:solidFill>
                <a:latin typeface="Times New Roman"/>
                <a:cs typeface="Times New Roman"/>
              </a:rPr>
              <a:t>code:</a:t>
            </a:r>
            <a:endParaRPr sz="24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395"/>
              </a:spcBef>
              <a:buSzPct val="91666"/>
              <a:buAutoNum type="arabicPeriod"/>
              <a:tabLst>
                <a:tab pos="241300" algn="l"/>
              </a:tabLst>
            </a:pP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Synchronized</a:t>
            </a:r>
            <a:r>
              <a:rPr sz="2400" spc="-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Times New Roman"/>
                <a:cs typeface="Times New Roman"/>
              </a:rPr>
              <a:t>Methods</a:t>
            </a:r>
            <a:endParaRPr sz="24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445"/>
              </a:spcBef>
              <a:buSzPct val="91666"/>
              <a:buAutoNum type="arabicPeriod"/>
              <a:tabLst>
                <a:tab pos="241300" algn="l"/>
              </a:tabLst>
            </a:pP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Synchronized</a:t>
            </a:r>
            <a:r>
              <a:rPr sz="24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33"/>
                </a:solidFill>
                <a:latin typeface="Times New Roman"/>
                <a:cs typeface="Times New Roman"/>
              </a:rPr>
              <a:t>Blocks</a:t>
            </a:r>
            <a:r>
              <a:rPr sz="24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Times New Roman"/>
                <a:cs typeface="Times New Roman"/>
              </a:rPr>
              <a:t>(Statements)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96054" y="151764"/>
            <a:ext cx="2159635" cy="708660"/>
          </a:xfrm>
          <a:prstGeom prst="rect">
            <a:avLst/>
          </a:prstGeom>
          <a:ln w="9144">
            <a:solidFill>
              <a:srgbClr val="FF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92075" marR="90805">
              <a:lnSpc>
                <a:spcPct val="101000"/>
              </a:lnSpc>
              <a:spcBef>
                <a:spcPts val="235"/>
              </a:spcBef>
            </a:pPr>
            <a:r>
              <a:rPr sz="2000" b="1" spc="-10" dirty="0">
                <a:latin typeface="Times New Roman"/>
                <a:cs typeface="Times New Roman"/>
              </a:rPr>
              <a:t>threadsyncB.java threadsyncM.java</a:t>
            </a:r>
            <a:endParaRPr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2181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6011" y="2056257"/>
            <a:ext cx="4926330" cy="3989070"/>
            <a:chOff x="96011" y="2056257"/>
            <a:chExt cx="4926330" cy="39890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459" y="2085340"/>
              <a:ext cx="4867910" cy="393065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0489" y="2070735"/>
              <a:ext cx="4897120" cy="3959860"/>
            </a:xfrm>
            <a:custGeom>
              <a:avLst/>
              <a:gdLst/>
              <a:ahLst/>
              <a:cxnLst/>
              <a:rect l="l" t="t" r="r" b="b"/>
              <a:pathLst>
                <a:path w="4897120" h="3959860">
                  <a:moveTo>
                    <a:pt x="0" y="3959860"/>
                  </a:moveTo>
                  <a:lnTo>
                    <a:pt x="4897120" y="3959860"/>
                  </a:lnTo>
                  <a:lnTo>
                    <a:pt x="4897120" y="0"/>
                  </a:lnTo>
                  <a:lnTo>
                    <a:pt x="0" y="0"/>
                  </a:lnTo>
                  <a:lnTo>
                    <a:pt x="0" y="3959860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-13843" y="889127"/>
            <a:ext cx="12221210" cy="697865"/>
            <a:chOff x="-13843" y="889127"/>
            <a:chExt cx="12221210" cy="697865"/>
          </a:xfrm>
        </p:grpSpPr>
        <p:sp>
          <p:nvSpPr>
            <p:cNvPr id="6" name="object 6"/>
            <p:cNvSpPr/>
            <p:nvPr/>
          </p:nvSpPr>
          <p:spPr>
            <a:xfrm>
              <a:off x="634" y="903605"/>
              <a:ext cx="12192000" cy="368935"/>
            </a:xfrm>
            <a:custGeom>
              <a:avLst/>
              <a:gdLst/>
              <a:ahLst/>
              <a:cxnLst/>
              <a:rect l="l" t="t" r="r" b="b"/>
              <a:pathLst>
                <a:path w="12192000" h="368934">
                  <a:moveTo>
                    <a:pt x="12192000" y="0"/>
                  </a:moveTo>
                  <a:lnTo>
                    <a:pt x="0" y="0"/>
                  </a:lnTo>
                  <a:lnTo>
                    <a:pt x="0" y="368935"/>
                  </a:lnTo>
                  <a:lnTo>
                    <a:pt x="12192000" y="36893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34" y="903605"/>
              <a:ext cx="12192000" cy="368935"/>
            </a:xfrm>
            <a:custGeom>
              <a:avLst/>
              <a:gdLst/>
              <a:ahLst/>
              <a:cxnLst/>
              <a:rect l="l" t="t" r="r" b="b"/>
              <a:pathLst>
                <a:path w="12192000" h="368934">
                  <a:moveTo>
                    <a:pt x="0" y="368935"/>
                  </a:moveTo>
                  <a:lnTo>
                    <a:pt x="12192000" y="36893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68935"/>
                  </a:lnTo>
                  <a:close/>
                </a:path>
              </a:pathLst>
            </a:custGeom>
            <a:ln w="28956">
              <a:solidFill>
                <a:srgbClr val="BD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14474" y="1271270"/>
              <a:ext cx="190500" cy="309245"/>
            </a:xfrm>
            <a:custGeom>
              <a:avLst/>
              <a:gdLst/>
              <a:ahLst/>
              <a:cxnLst/>
              <a:rect l="l" t="t" r="r" b="b"/>
              <a:pathLst>
                <a:path w="190500" h="309244">
                  <a:moveTo>
                    <a:pt x="142875" y="0"/>
                  </a:moveTo>
                  <a:lnTo>
                    <a:pt x="47625" y="0"/>
                  </a:lnTo>
                  <a:lnTo>
                    <a:pt x="47625" y="213994"/>
                  </a:lnTo>
                  <a:lnTo>
                    <a:pt x="0" y="213994"/>
                  </a:lnTo>
                  <a:lnTo>
                    <a:pt x="95250" y="309244"/>
                  </a:lnTo>
                  <a:lnTo>
                    <a:pt x="190500" y="213994"/>
                  </a:lnTo>
                  <a:lnTo>
                    <a:pt x="142875" y="213994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14474" y="1271270"/>
              <a:ext cx="190500" cy="309245"/>
            </a:xfrm>
            <a:custGeom>
              <a:avLst/>
              <a:gdLst/>
              <a:ahLst/>
              <a:cxnLst/>
              <a:rect l="l" t="t" r="r" b="b"/>
              <a:pathLst>
                <a:path w="190500" h="309244">
                  <a:moveTo>
                    <a:pt x="0" y="213994"/>
                  </a:moveTo>
                  <a:lnTo>
                    <a:pt x="47625" y="213994"/>
                  </a:lnTo>
                  <a:lnTo>
                    <a:pt x="47625" y="0"/>
                  </a:lnTo>
                  <a:lnTo>
                    <a:pt x="142875" y="0"/>
                  </a:lnTo>
                  <a:lnTo>
                    <a:pt x="142875" y="213994"/>
                  </a:lnTo>
                  <a:lnTo>
                    <a:pt x="190500" y="213994"/>
                  </a:lnTo>
                  <a:lnTo>
                    <a:pt x="95250" y="309244"/>
                  </a:lnTo>
                  <a:lnTo>
                    <a:pt x="0" y="213994"/>
                  </a:lnTo>
                  <a:close/>
                </a:path>
              </a:pathLst>
            </a:custGeom>
            <a:ln w="121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321939" y="1751583"/>
            <a:ext cx="1960245" cy="154940"/>
            <a:chOff x="3321939" y="1751583"/>
            <a:chExt cx="1960245" cy="154940"/>
          </a:xfrm>
        </p:grpSpPr>
        <p:sp>
          <p:nvSpPr>
            <p:cNvPr id="11" name="object 11"/>
            <p:cNvSpPr/>
            <p:nvPr/>
          </p:nvSpPr>
          <p:spPr>
            <a:xfrm>
              <a:off x="3328035" y="1757679"/>
              <a:ext cx="1947545" cy="142240"/>
            </a:xfrm>
            <a:custGeom>
              <a:avLst/>
              <a:gdLst/>
              <a:ahLst/>
              <a:cxnLst/>
              <a:rect l="l" t="t" r="r" b="b"/>
              <a:pathLst>
                <a:path w="1947545" h="142239">
                  <a:moveTo>
                    <a:pt x="1876425" y="0"/>
                  </a:moveTo>
                  <a:lnTo>
                    <a:pt x="1876425" y="35560"/>
                  </a:lnTo>
                  <a:lnTo>
                    <a:pt x="0" y="35560"/>
                  </a:lnTo>
                  <a:lnTo>
                    <a:pt x="0" y="106680"/>
                  </a:lnTo>
                  <a:lnTo>
                    <a:pt x="1876425" y="106680"/>
                  </a:lnTo>
                  <a:lnTo>
                    <a:pt x="1876425" y="142240"/>
                  </a:lnTo>
                  <a:lnTo>
                    <a:pt x="1947544" y="71120"/>
                  </a:lnTo>
                  <a:lnTo>
                    <a:pt x="1876425" y="0"/>
                  </a:lnTo>
                  <a:close/>
                </a:path>
              </a:pathLst>
            </a:custGeom>
            <a:solidFill>
              <a:srgbClr val="00AE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28035" y="1757679"/>
              <a:ext cx="1947545" cy="142240"/>
            </a:xfrm>
            <a:custGeom>
              <a:avLst/>
              <a:gdLst/>
              <a:ahLst/>
              <a:cxnLst/>
              <a:rect l="l" t="t" r="r" b="b"/>
              <a:pathLst>
                <a:path w="1947545" h="142239">
                  <a:moveTo>
                    <a:pt x="0" y="35560"/>
                  </a:moveTo>
                  <a:lnTo>
                    <a:pt x="1876425" y="35560"/>
                  </a:lnTo>
                  <a:lnTo>
                    <a:pt x="1876425" y="0"/>
                  </a:lnTo>
                  <a:lnTo>
                    <a:pt x="1947544" y="71120"/>
                  </a:lnTo>
                  <a:lnTo>
                    <a:pt x="1876425" y="142240"/>
                  </a:lnTo>
                  <a:lnTo>
                    <a:pt x="1876425" y="106680"/>
                  </a:lnTo>
                  <a:lnTo>
                    <a:pt x="0" y="106680"/>
                  </a:lnTo>
                  <a:lnTo>
                    <a:pt x="0" y="35560"/>
                  </a:lnTo>
                  <a:close/>
                </a:path>
              </a:pathLst>
            </a:custGeom>
            <a:ln w="12192">
              <a:solidFill>
                <a:srgbClr val="00AE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Inter-</a:t>
            </a:r>
            <a:r>
              <a:rPr dirty="0"/>
              <a:t>thread</a:t>
            </a:r>
            <a:r>
              <a:rPr spc="-15" dirty="0"/>
              <a:t> </a:t>
            </a:r>
            <a:r>
              <a:rPr spc="-10" dirty="0"/>
              <a:t>communication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09220" y="1581150"/>
            <a:ext cx="3218815" cy="504825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1130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890"/>
              </a:spcBef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Problem:</a:t>
            </a:r>
            <a:r>
              <a:rPr sz="2000" b="1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DeadLock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02828" y="1303654"/>
            <a:ext cx="12178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ct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AFTER</a:t>
            </a:r>
            <a:r>
              <a:rPr sz="1800" b="1" spc="-6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SYNCHRONIZATION</a:t>
            </a:r>
            <a:endParaRPr sz="1800" dirty="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106670" y="2077720"/>
            <a:ext cx="6995159" cy="4663440"/>
            <a:chOff x="5106670" y="2077720"/>
            <a:chExt cx="6995159" cy="4663440"/>
          </a:xfrm>
        </p:grpSpPr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87645" y="2159000"/>
              <a:ext cx="6725920" cy="447992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125720" y="2096770"/>
              <a:ext cx="6957059" cy="4625340"/>
            </a:xfrm>
            <a:custGeom>
              <a:avLst/>
              <a:gdLst/>
              <a:ahLst/>
              <a:cxnLst/>
              <a:rect l="l" t="t" r="r" b="b"/>
              <a:pathLst>
                <a:path w="6957059" h="4625340">
                  <a:moveTo>
                    <a:pt x="0" y="4625340"/>
                  </a:moveTo>
                  <a:lnTo>
                    <a:pt x="6957059" y="4625340"/>
                  </a:lnTo>
                  <a:lnTo>
                    <a:pt x="6957059" y="0"/>
                  </a:lnTo>
                  <a:lnTo>
                    <a:pt x="0" y="0"/>
                  </a:lnTo>
                  <a:lnTo>
                    <a:pt x="0" y="4625340"/>
                  </a:lnTo>
                  <a:close/>
                </a:path>
              </a:pathLst>
            </a:custGeom>
            <a:ln w="38099">
              <a:solidFill>
                <a:srgbClr val="00AE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275579" y="1581150"/>
            <a:ext cx="5173980" cy="494030"/>
          </a:xfrm>
          <a:prstGeom prst="rect">
            <a:avLst/>
          </a:prstGeom>
          <a:solidFill>
            <a:srgbClr val="00AE50"/>
          </a:solidFill>
        </p:spPr>
        <p:txBody>
          <a:bodyPr vert="horz" wrap="square" lIns="0" tIns="11049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870"/>
              </a:spcBef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Solution:</a:t>
            </a:r>
            <a:r>
              <a:rPr sz="20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Inter-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Thread</a:t>
            </a:r>
            <a:r>
              <a:rPr sz="20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Communication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72940" y="284479"/>
            <a:ext cx="3043555" cy="399415"/>
          </a:xfrm>
          <a:prstGeom prst="rect">
            <a:avLst/>
          </a:prstGeom>
          <a:ln w="9144">
            <a:solidFill>
              <a:srgbClr val="FF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295"/>
              </a:spcBef>
            </a:pPr>
            <a:r>
              <a:rPr sz="2000" b="1" spc="-10" dirty="0">
                <a:latin typeface="Times New Roman"/>
                <a:cs typeface="Times New Roman"/>
              </a:rPr>
              <a:t>threadInterNonCom.java</a:t>
            </a:r>
            <a:endParaRPr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25838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089" y="124460"/>
            <a:ext cx="11964035" cy="6559550"/>
            <a:chOff x="85089" y="124460"/>
            <a:chExt cx="11964035" cy="65595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58839" y="258445"/>
              <a:ext cx="5906770" cy="306705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753735" y="143510"/>
              <a:ext cx="6276340" cy="3307079"/>
            </a:xfrm>
            <a:custGeom>
              <a:avLst/>
              <a:gdLst/>
              <a:ahLst/>
              <a:cxnLst/>
              <a:rect l="l" t="t" r="r" b="b"/>
              <a:pathLst>
                <a:path w="6276340" h="3307079">
                  <a:moveTo>
                    <a:pt x="0" y="3307080"/>
                  </a:moveTo>
                  <a:lnTo>
                    <a:pt x="6276340" y="3307080"/>
                  </a:lnTo>
                  <a:lnTo>
                    <a:pt x="6276340" y="0"/>
                  </a:lnTo>
                  <a:lnTo>
                    <a:pt x="0" y="0"/>
                  </a:lnTo>
                  <a:lnTo>
                    <a:pt x="0" y="3307080"/>
                  </a:lnTo>
                  <a:close/>
                </a:path>
              </a:pathLst>
            </a:custGeom>
            <a:ln w="38100">
              <a:solidFill>
                <a:srgbClr val="2D53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189" y="2715260"/>
              <a:ext cx="7602220" cy="393065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4139" y="2696210"/>
              <a:ext cx="7640320" cy="3968750"/>
            </a:xfrm>
            <a:custGeom>
              <a:avLst/>
              <a:gdLst/>
              <a:ahLst/>
              <a:cxnLst/>
              <a:rect l="l" t="t" r="r" b="b"/>
              <a:pathLst>
                <a:path w="7640320" h="3968750">
                  <a:moveTo>
                    <a:pt x="0" y="3968750"/>
                  </a:moveTo>
                  <a:lnTo>
                    <a:pt x="7640320" y="3968750"/>
                  </a:lnTo>
                  <a:lnTo>
                    <a:pt x="7640320" y="0"/>
                  </a:lnTo>
                  <a:lnTo>
                    <a:pt x="0" y="0"/>
                  </a:lnTo>
                  <a:lnTo>
                    <a:pt x="0" y="3968750"/>
                  </a:lnTo>
                  <a:close/>
                </a:path>
              </a:pathLst>
            </a:custGeom>
            <a:ln w="3810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3189" y="2253614"/>
              <a:ext cx="2697480" cy="462280"/>
            </a:xfrm>
            <a:custGeom>
              <a:avLst/>
              <a:gdLst/>
              <a:ahLst/>
              <a:cxnLst/>
              <a:rect l="l" t="t" r="r" b="b"/>
              <a:pathLst>
                <a:path w="2697480" h="462280">
                  <a:moveTo>
                    <a:pt x="2697480" y="0"/>
                  </a:moveTo>
                  <a:lnTo>
                    <a:pt x="0" y="0"/>
                  </a:lnTo>
                  <a:lnTo>
                    <a:pt x="0" y="462279"/>
                  </a:lnTo>
                  <a:lnTo>
                    <a:pt x="2697480" y="462279"/>
                  </a:lnTo>
                  <a:lnTo>
                    <a:pt x="2697480" y="0"/>
                  </a:lnTo>
                  <a:close/>
                </a:path>
              </a:pathLst>
            </a:custGeom>
            <a:solidFill>
              <a:srgbClr val="1F38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3189" y="2253614"/>
              <a:ext cx="2697480" cy="462280"/>
            </a:xfrm>
            <a:custGeom>
              <a:avLst/>
              <a:gdLst/>
              <a:ahLst/>
              <a:cxnLst/>
              <a:rect l="l" t="t" r="r" b="b"/>
              <a:pathLst>
                <a:path w="2697480" h="462280">
                  <a:moveTo>
                    <a:pt x="0" y="462279"/>
                  </a:moveTo>
                  <a:lnTo>
                    <a:pt x="2697480" y="462279"/>
                  </a:lnTo>
                  <a:lnTo>
                    <a:pt x="2697480" y="0"/>
                  </a:lnTo>
                  <a:lnTo>
                    <a:pt x="0" y="0"/>
                  </a:lnTo>
                  <a:lnTo>
                    <a:pt x="0" y="462279"/>
                  </a:lnTo>
                  <a:close/>
                </a:path>
              </a:pathLst>
            </a:custGeom>
            <a:ln w="9144">
              <a:solidFill>
                <a:srgbClr val="1F386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221479" y="804544"/>
            <a:ext cx="1551940" cy="1201420"/>
          </a:xfrm>
          <a:prstGeom prst="rect">
            <a:avLst/>
          </a:prstGeom>
          <a:solidFill>
            <a:srgbClr val="2D5395"/>
          </a:solidFill>
        </p:spPr>
        <p:txBody>
          <a:bodyPr vert="horz" wrap="square" lIns="0" tIns="31114" rIns="0" bIns="0" rtlCol="0">
            <a:spAutoFit/>
          </a:bodyPr>
          <a:lstStyle/>
          <a:p>
            <a:pPr marL="92075" marR="94615">
              <a:lnSpc>
                <a:spcPct val="100899"/>
              </a:lnSpc>
              <a:spcBef>
                <a:spcPts val="244"/>
              </a:spcBef>
            </a:pPr>
            <a:r>
              <a:rPr sz="2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wait(),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notify()</a:t>
            </a:r>
            <a:r>
              <a:rPr sz="24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&amp; </a:t>
            </a:r>
            <a:r>
              <a:rPr sz="2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notifyAll()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00660" y="162145"/>
            <a:ext cx="3835399" cy="136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Inter-</a:t>
            </a:r>
            <a:r>
              <a:rPr dirty="0"/>
              <a:t>thread</a:t>
            </a:r>
            <a:r>
              <a:rPr spc="-15" dirty="0"/>
              <a:t> </a:t>
            </a:r>
            <a:r>
              <a:rPr spc="-10" dirty="0"/>
              <a:t>communication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00660" y="2265426"/>
            <a:ext cx="25126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wait()</a:t>
            </a:r>
            <a:r>
              <a:rPr sz="24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sz="24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timeout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9039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4315" y="3203575"/>
            <a:ext cx="6096000" cy="1860550"/>
          </a:xfrm>
          <a:custGeom>
            <a:avLst/>
            <a:gdLst/>
            <a:ahLst/>
            <a:cxnLst/>
            <a:rect l="l" t="t" r="r" b="b"/>
            <a:pathLst>
              <a:path w="6096000" h="1860550">
                <a:moveTo>
                  <a:pt x="0" y="1860550"/>
                </a:moveTo>
                <a:lnTo>
                  <a:pt x="6096000" y="1860550"/>
                </a:lnTo>
                <a:lnTo>
                  <a:pt x="6096000" y="383539"/>
                </a:lnTo>
                <a:lnTo>
                  <a:pt x="0" y="383539"/>
                </a:lnTo>
                <a:lnTo>
                  <a:pt x="0" y="1860550"/>
                </a:lnTo>
                <a:close/>
              </a:path>
              <a:path w="6096000" h="1860550">
                <a:moveTo>
                  <a:pt x="0" y="368300"/>
                </a:moveTo>
                <a:lnTo>
                  <a:pt x="5909945" y="368300"/>
                </a:lnTo>
                <a:lnTo>
                  <a:pt x="5909945" y="0"/>
                </a:lnTo>
                <a:lnTo>
                  <a:pt x="0" y="0"/>
                </a:lnTo>
                <a:lnTo>
                  <a:pt x="0" y="368300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8886" y="685545"/>
            <a:ext cx="11706225" cy="4269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6995" marR="5080" algn="just">
              <a:lnSpc>
                <a:spcPct val="99400"/>
              </a:lnSpc>
              <a:spcBef>
                <a:spcPts val="105"/>
              </a:spcBef>
            </a:pP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Java</a:t>
            </a:r>
            <a:r>
              <a:rPr sz="2000" spc="40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provide</a:t>
            </a:r>
            <a:r>
              <a:rPr sz="2000" spc="50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benefits</a:t>
            </a:r>
            <a:r>
              <a:rPr sz="2000" spc="35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2000" spc="60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avoiding</a:t>
            </a:r>
            <a:r>
              <a:rPr sz="2000" spc="35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thread</a:t>
            </a:r>
            <a:r>
              <a:rPr sz="2000" spc="60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pooling</a:t>
            </a:r>
            <a:r>
              <a:rPr sz="2000" spc="50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using</a:t>
            </a:r>
            <a:r>
              <a:rPr sz="2000" spc="45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inter-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thread</a:t>
            </a:r>
            <a:r>
              <a:rPr sz="2000" spc="25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communication.</a:t>
            </a:r>
            <a:r>
              <a:rPr sz="2000" spc="60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2000" spc="45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2000" b="1" dirty="0">
                <a:solidFill>
                  <a:srgbClr val="333333"/>
                </a:solidFill>
                <a:latin typeface="Times New Roman"/>
                <a:cs typeface="Times New Roman"/>
              </a:rPr>
              <a:t>wait()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,</a:t>
            </a:r>
            <a:r>
              <a:rPr sz="2000" spc="30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2000" b="1" spc="-10" dirty="0">
                <a:solidFill>
                  <a:srgbClr val="333333"/>
                </a:solidFill>
                <a:latin typeface="Times New Roman"/>
                <a:cs typeface="Times New Roman"/>
              </a:rPr>
              <a:t>notify()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,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2000" spc="40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2000" b="1" dirty="0">
                <a:solidFill>
                  <a:srgbClr val="333333"/>
                </a:solidFill>
                <a:latin typeface="Times New Roman"/>
                <a:cs typeface="Times New Roman"/>
              </a:rPr>
              <a:t>notifyAll()</a:t>
            </a:r>
            <a:r>
              <a:rPr sz="2000" b="1" spc="105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methods</a:t>
            </a:r>
            <a:r>
              <a:rPr sz="2000" spc="30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2000" spc="40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Object</a:t>
            </a:r>
            <a:r>
              <a:rPr sz="2000" spc="35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class</a:t>
            </a:r>
            <a:r>
              <a:rPr sz="2000" spc="295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are</a:t>
            </a:r>
            <a:r>
              <a:rPr sz="2000" spc="35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used</a:t>
            </a:r>
            <a:r>
              <a:rPr sz="2000" spc="310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for</a:t>
            </a:r>
            <a:r>
              <a:rPr sz="2000" spc="315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this</a:t>
            </a:r>
            <a:r>
              <a:rPr sz="2000" spc="300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purpose.</a:t>
            </a:r>
            <a:r>
              <a:rPr sz="2000" spc="305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These</a:t>
            </a:r>
            <a:r>
              <a:rPr sz="2000" spc="310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method</a:t>
            </a:r>
            <a:r>
              <a:rPr sz="2000" spc="310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are</a:t>
            </a:r>
            <a:r>
              <a:rPr sz="2000" spc="300" dirty="0">
                <a:solidFill>
                  <a:srgbClr val="333333"/>
                </a:solidFill>
                <a:latin typeface="Times New Roman"/>
                <a:cs typeface="Times New Roman"/>
              </a:rPr>
              <a:t>  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implemented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as</a:t>
            </a:r>
            <a:r>
              <a:rPr sz="2000" spc="1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333333"/>
                </a:solidFill>
                <a:latin typeface="Times New Roman"/>
                <a:cs typeface="Times New Roman"/>
              </a:rPr>
              <a:t>final</a:t>
            </a:r>
            <a:r>
              <a:rPr sz="2000" b="1" spc="22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methods</a:t>
            </a:r>
            <a:r>
              <a:rPr sz="2000" spc="1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sz="2000" spc="1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Object,</a:t>
            </a:r>
            <a:r>
              <a:rPr sz="2000" spc="1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so</a:t>
            </a:r>
            <a:r>
              <a:rPr sz="2000" spc="1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that</a:t>
            </a:r>
            <a:r>
              <a:rPr sz="2000" spc="1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all</a:t>
            </a:r>
            <a:r>
              <a:rPr sz="2000" spc="1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classes</a:t>
            </a:r>
            <a:r>
              <a:rPr sz="2000" spc="1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have</a:t>
            </a:r>
            <a:r>
              <a:rPr sz="2000" spc="1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them.</a:t>
            </a:r>
            <a:r>
              <a:rPr sz="2000" spc="1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All</a:t>
            </a:r>
            <a:r>
              <a:rPr sz="2000" spc="1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2000" spc="1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three</a:t>
            </a:r>
            <a:r>
              <a:rPr sz="2000" spc="1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method</a:t>
            </a:r>
            <a:r>
              <a:rPr sz="2000" spc="1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can</a:t>
            </a:r>
            <a:r>
              <a:rPr sz="2000" spc="1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be</a:t>
            </a:r>
            <a:r>
              <a:rPr sz="2000" spc="1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called</a:t>
            </a:r>
            <a:r>
              <a:rPr sz="2000" spc="16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only</a:t>
            </a:r>
            <a:r>
              <a:rPr sz="2000" spc="1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from</a:t>
            </a:r>
            <a:r>
              <a:rPr sz="2000" spc="1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within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2000" spc="-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333333"/>
                </a:solidFill>
                <a:latin typeface="Times New Roman"/>
                <a:cs typeface="Times New Roman"/>
              </a:rPr>
              <a:t>synchronized</a:t>
            </a:r>
            <a:r>
              <a:rPr sz="2000" b="1" spc="-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context.</a:t>
            </a:r>
            <a:endParaRPr sz="2000">
              <a:latin typeface="Times New Roman"/>
              <a:cs typeface="Times New Roman"/>
            </a:endParaRPr>
          </a:p>
          <a:p>
            <a:pPr marL="428625" marR="259715" indent="-342265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428625" algn="l"/>
                <a:tab pos="429259" algn="l"/>
              </a:tabLst>
            </a:pPr>
            <a:r>
              <a:rPr sz="2000" b="1" dirty="0">
                <a:solidFill>
                  <a:srgbClr val="333333"/>
                </a:solidFill>
                <a:latin typeface="Times New Roman"/>
                <a:cs typeface="Times New Roman"/>
              </a:rPr>
              <a:t>wait()</a:t>
            </a:r>
            <a:r>
              <a:rPr sz="2000" b="1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tells</a:t>
            </a:r>
            <a:r>
              <a:rPr sz="20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calling</a:t>
            </a:r>
            <a:r>
              <a:rPr sz="2000" spc="-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thread</a:t>
            </a:r>
            <a:r>
              <a:rPr sz="20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20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give</a:t>
            </a:r>
            <a:r>
              <a:rPr sz="20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up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monitor</a:t>
            </a:r>
            <a:r>
              <a:rPr sz="20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20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go</a:t>
            </a:r>
            <a:r>
              <a:rPr sz="20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sz="20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sleep</a:t>
            </a:r>
            <a:r>
              <a:rPr sz="20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until</a:t>
            </a:r>
            <a:r>
              <a:rPr sz="20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some</a:t>
            </a:r>
            <a:r>
              <a:rPr sz="20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other</a:t>
            </a:r>
            <a:r>
              <a:rPr sz="20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thread</a:t>
            </a:r>
            <a:r>
              <a:rPr sz="20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enters</a:t>
            </a:r>
            <a:r>
              <a:rPr sz="20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20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same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 monitor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20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call</a:t>
            </a:r>
            <a:r>
              <a:rPr sz="20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notify.</a:t>
            </a:r>
            <a:endParaRPr sz="2000">
              <a:latin typeface="Times New Roman"/>
              <a:cs typeface="Times New Roman"/>
            </a:endParaRPr>
          </a:p>
          <a:p>
            <a:pPr marL="428625" indent="-342265">
              <a:lnSpc>
                <a:spcPct val="100000"/>
              </a:lnSpc>
              <a:buFont typeface="Arial"/>
              <a:buChar char="•"/>
              <a:tabLst>
                <a:tab pos="428625" algn="l"/>
                <a:tab pos="429259" algn="l"/>
              </a:tabLst>
            </a:pPr>
            <a:r>
              <a:rPr sz="2000" b="1" dirty="0">
                <a:solidFill>
                  <a:srgbClr val="333333"/>
                </a:solidFill>
                <a:latin typeface="Times New Roman"/>
                <a:cs typeface="Times New Roman"/>
              </a:rPr>
              <a:t>notify()</a:t>
            </a:r>
            <a:r>
              <a:rPr sz="2000" b="1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wakes</a:t>
            </a:r>
            <a:r>
              <a:rPr sz="20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up</a:t>
            </a:r>
            <a:r>
              <a:rPr sz="20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sz="20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thread</a:t>
            </a:r>
            <a:r>
              <a:rPr sz="20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that</a:t>
            </a:r>
            <a:r>
              <a:rPr sz="20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called</a:t>
            </a:r>
            <a:r>
              <a:rPr sz="2000" spc="-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wait()</a:t>
            </a:r>
            <a:r>
              <a:rPr sz="20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on</a:t>
            </a:r>
            <a:r>
              <a:rPr sz="20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same</a:t>
            </a:r>
            <a:r>
              <a:rPr sz="2000" spc="-11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object.</a:t>
            </a:r>
            <a:endParaRPr sz="2000">
              <a:latin typeface="Times New Roman"/>
              <a:cs typeface="Times New Roman"/>
            </a:endParaRPr>
          </a:p>
          <a:p>
            <a:pPr marL="428625" indent="-34226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428625" algn="l"/>
                <a:tab pos="429259" algn="l"/>
              </a:tabLst>
            </a:pPr>
            <a:r>
              <a:rPr sz="2000" b="1" dirty="0">
                <a:solidFill>
                  <a:srgbClr val="333333"/>
                </a:solidFill>
                <a:latin typeface="Times New Roman"/>
                <a:cs typeface="Times New Roman"/>
              </a:rPr>
              <a:t>notifyAll()</a:t>
            </a:r>
            <a:r>
              <a:rPr sz="2000" b="1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wakes</a:t>
            </a:r>
            <a:r>
              <a:rPr sz="20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up</a:t>
            </a:r>
            <a:r>
              <a:rPr sz="20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all</a:t>
            </a:r>
            <a:r>
              <a:rPr sz="20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20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thread</a:t>
            </a:r>
            <a:r>
              <a:rPr sz="20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that</a:t>
            </a:r>
            <a:r>
              <a:rPr sz="20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called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wait()</a:t>
            </a:r>
            <a:r>
              <a:rPr sz="20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on</a:t>
            </a:r>
            <a:r>
              <a:rPr sz="2000" spc="-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same</a:t>
            </a:r>
            <a:r>
              <a:rPr sz="2000" spc="-11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object.</a:t>
            </a:r>
            <a:endParaRPr sz="2000">
              <a:latin typeface="Times New Roman"/>
              <a:cs typeface="Times New Roman"/>
            </a:endParaRPr>
          </a:p>
          <a:p>
            <a:pPr marL="83820">
              <a:lnSpc>
                <a:spcPct val="100000"/>
              </a:lnSpc>
              <a:spcBef>
                <a:spcPts val="869"/>
              </a:spcBef>
            </a:pPr>
            <a:r>
              <a:rPr sz="1800" b="1" dirty="0">
                <a:latin typeface="Times New Roman"/>
                <a:cs typeface="Times New Roman"/>
              </a:rPr>
              <a:t>These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methods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are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declared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within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Object,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as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shown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here:</a:t>
            </a:r>
            <a:endParaRPr sz="1800">
              <a:latin typeface="Times New Roman"/>
              <a:cs typeface="Times New Roman"/>
            </a:endParaRPr>
          </a:p>
          <a:p>
            <a:pPr marL="428625" indent="-345440">
              <a:lnSpc>
                <a:spcPct val="100000"/>
              </a:lnSpc>
              <a:spcBef>
                <a:spcPts val="1555"/>
              </a:spcBef>
              <a:buFont typeface="Arial"/>
              <a:buChar char="•"/>
              <a:tabLst>
                <a:tab pos="428625" algn="l"/>
                <a:tab pos="429259" algn="l"/>
              </a:tabLst>
            </a:pP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final</a:t>
            </a:r>
            <a:r>
              <a:rPr sz="20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void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wait(</a:t>
            </a:r>
            <a:r>
              <a:rPr sz="20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0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throws</a:t>
            </a:r>
            <a:r>
              <a:rPr sz="2000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InterruptedException</a:t>
            </a:r>
            <a:endParaRPr sz="2000">
              <a:latin typeface="Times New Roman"/>
              <a:cs typeface="Times New Roman"/>
            </a:endParaRPr>
          </a:p>
          <a:p>
            <a:pPr marL="428625" indent="-345440">
              <a:lnSpc>
                <a:spcPct val="100000"/>
              </a:lnSpc>
              <a:spcBef>
                <a:spcPts val="1225"/>
              </a:spcBef>
              <a:buFont typeface="Arial"/>
              <a:buChar char="•"/>
              <a:tabLst>
                <a:tab pos="428625" algn="l"/>
                <a:tab pos="429259" algn="l"/>
              </a:tabLst>
            </a:pP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final</a:t>
            </a:r>
            <a:r>
              <a:rPr sz="20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void</a:t>
            </a:r>
            <a:r>
              <a:rPr sz="20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notify(</a:t>
            </a:r>
            <a:r>
              <a:rPr sz="2000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428625" indent="-345440">
              <a:lnSpc>
                <a:spcPct val="100000"/>
              </a:lnSpc>
              <a:spcBef>
                <a:spcPts val="1225"/>
              </a:spcBef>
              <a:buFont typeface="Arial"/>
              <a:buChar char="•"/>
              <a:tabLst>
                <a:tab pos="428625" algn="l"/>
                <a:tab pos="429259" algn="l"/>
              </a:tabLst>
            </a:pP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final</a:t>
            </a:r>
            <a:r>
              <a:rPr sz="20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void</a:t>
            </a:r>
            <a:r>
              <a:rPr sz="20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notifyAll(</a:t>
            </a:r>
            <a:r>
              <a:rPr sz="2000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1000" y="75963"/>
            <a:ext cx="10972799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Inter-</a:t>
            </a:r>
            <a:r>
              <a:rPr dirty="0"/>
              <a:t>thread</a:t>
            </a:r>
            <a:r>
              <a:rPr spc="-15" dirty="0"/>
              <a:t> </a:t>
            </a:r>
            <a:r>
              <a:rPr spc="-10" dirty="0"/>
              <a:t>communication</a:t>
            </a:r>
          </a:p>
        </p:txBody>
      </p:sp>
      <p:sp>
        <p:nvSpPr>
          <p:cNvPr id="5" name="object 5"/>
          <p:cNvSpPr/>
          <p:nvPr/>
        </p:nvSpPr>
        <p:spPr>
          <a:xfrm>
            <a:off x="3816985" y="5278501"/>
            <a:ext cx="8253095" cy="564515"/>
          </a:xfrm>
          <a:custGeom>
            <a:avLst/>
            <a:gdLst/>
            <a:ahLst/>
            <a:cxnLst/>
            <a:rect l="l" t="t" r="r" b="b"/>
            <a:pathLst>
              <a:path w="8253095" h="564514">
                <a:moveTo>
                  <a:pt x="51816" y="39649"/>
                </a:moveTo>
                <a:lnTo>
                  <a:pt x="0" y="39649"/>
                </a:lnTo>
                <a:lnTo>
                  <a:pt x="0" y="564210"/>
                </a:lnTo>
                <a:lnTo>
                  <a:pt x="51816" y="564210"/>
                </a:lnTo>
                <a:lnTo>
                  <a:pt x="51816" y="39649"/>
                </a:lnTo>
                <a:close/>
              </a:path>
              <a:path w="8253095" h="564514">
                <a:moveTo>
                  <a:pt x="8253095" y="39649"/>
                </a:moveTo>
                <a:lnTo>
                  <a:pt x="8216519" y="39649"/>
                </a:lnTo>
                <a:lnTo>
                  <a:pt x="8216519" y="564210"/>
                </a:lnTo>
                <a:lnTo>
                  <a:pt x="8253095" y="564210"/>
                </a:lnTo>
                <a:lnTo>
                  <a:pt x="8253095" y="39649"/>
                </a:lnTo>
                <a:close/>
              </a:path>
              <a:path w="8253095" h="564514">
                <a:moveTo>
                  <a:pt x="8253095" y="0"/>
                </a:moveTo>
                <a:lnTo>
                  <a:pt x="8216519" y="0"/>
                </a:lnTo>
                <a:lnTo>
                  <a:pt x="51816" y="12"/>
                </a:lnTo>
                <a:lnTo>
                  <a:pt x="0" y="12"/>
                </a:lnTo>
                <a:lnTo>
                  <a:pt x="0" y="36576"/>
                </a:lnTo>
                <a:lnTo>
                  <a:pt x="0" y="39624"/>
                </a:lnTo>
                <a:lnTo>
                  <a:pt x="51816" y="39624"/>
                </a:lnTo>
                <a:lnTo>
                  <a:pt x="51816" y="36576"/>
                </a:lnTo>
                <a:lnTo>
                  <a:pt x="8216519" y="36576"/>
                </a:lnTo>
                <a:lnTo>
                  <a:pt x="8216519" y="39624"/>
                </a:lnTo>
                <a:lnTo>
                  <a:pt x="8253095" y="39624"/>
                </a:lnTo>
                <a:lnTo>
                  <a:pt x="8253095" y="36576"/>
                </a:lnTo>
                <a:lnTo>
                  <a:pt x="8253095" y="12"/>
                </a:lnTo>
                <a:close/>
              </a:path>
            </a:pathLst>
          </a:custGeom>
          <a:solidFill>
            <a:srgbClr val="00A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98880" y="5878779"/>
            <a:ext cx="3018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Producer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Consumer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Problem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62304" y="5341279"/>
            <a:ext cx="11308080" cy="1486535"/>
            <a:chOff x="762304" y="5341279"/>
            <a:chExt cx="11308080" cy="1486535"/>
          </a:xfrm>
        </p:grpSpPr>
        <p:sp>
          <p:nvSpPr>
            <p:cNvPr id="8" name="object 8"/>
            <p:cNvSpPr/>
            <p:nvPr/>
          </p:nvSpPr>
          <p:spPr>
            <a:xfrm>
              <a:off x="762304" y="5842711"/>
              <a:ext cx="11308080" cy="984885"/>
            </a:xfrm>
            <a:custGeom>
              <a:avLst/>
              <a:gdLst/>
              <a:ahLst/>
              <a:cxnLst/>
              <a:rect l="l" t="t" r="r" b="b"/>
              <a:pathLst>
                <a:path w="11308080" h="984884">
                  <a:moveTo>
                    <a:pt x="3106496" y="0"/>
                  </a:moveTo>
                  <a:lnTo>
                    <a:pt x="3054680" y="0"/>
                  </a:lnTo>
                  <a:lnTo>
                    <a:pt x="3054680" y="36576"/>
                  </a:lnTo>
                  <a:lnTo>
                    <a:pt x="3054680" y="39624"/>
                  </a:lnTo>
                  <a:lnTo>
                    <a:pt x="3054680" y="368808"/>
                  </a:lnTo>
                  <a:lnTo>
                    <a:pt x="73152" y="368808"/>
                  </a:lnTo>
                  <a:lnTo>
                    <a:pt x="36576" y="368808"/>
                  </a:lnTo>
                  <a:lnTo>
                    <a:pt x="36576" y="39624"/>
                  </a:lnTo>
                  <a:lnTo>
                    <a:pt x="36576" y="36576"/>
                  </a:lnTo>
                  <a:lnTo>
                    <a:pt x="73152" y="36576"/>
                  </a:lnTo>
                  <a:lnTo>
                    <a:pt x="3054680" y="36576"/>
                  </a:lnTo>
                  <a:lnTo>
                    <a:pt x="3054680" y="12"/>
                  </a:lnTo>
                  <a:lnTo>
                    <a:pt x="73152" y="12"/>
                  </a:lnTo>
                  <a:lnTo>
                    <a:pt x="36576" y="12"/>
                  </a:lnTo>
                  <a:lnTo>
                    <a:pt x="0" y="0"/>
                  </a:lnTo>
                  <a:lnTo>
                    <a:pt x="0" y="36576"/>
                  </a:lnTo>
                  <a:lnTo>
                    <a:pt x="0" y="39624"/>
                  </a:lnTo>
                  <a:lnTo>
                    <a:pt x="0" y="368808"/>
                  </a:lnTo>
                  <a:lnTo>
                    <a:pt x="0" y="405384"/>
                  </a:lnTo>
                  <a:lnTo>
                    <a:pt x="36576" y="405384"/>
                  </a:lnTo>
                  <a:lnTo>
                    <a:pt x="73152" y="405384"/>
                  </a:lnTo>
                  <a:lnTo>
                    <a:pt x="3054680" y="405384"/>
                  </a:lnTo>
                  <a:lnTo>
                    <a:pt x="3054680" y="408432"/>
                  </a:lnTo>
                  <a:lnTo>
                    <a:pt x="3054680" y="948232"/>
                  </a:lnTo>
                  <a:lnTo>
                    <a:pt x="3106496" y="948232"/>
                  </a:lnTo>
                  <a:lnTo>
                    <a:pt x="3106496" y="408432"/>
                  </a:lnTo>
                  <a:lnTo>
                    <a:pt x="3106496" y="368808"/>
                  </a:lnTo>
                  <a:lnTo>
                    <a:pt x="3106496" y="39624"/>
                  </a:lnTo>
                  <a:lnTo>
                    <a:pt x="3106496" y="0"/>
                  </a:lnTo>
                  <a:close/>
                </a:path>
                <a:path w="11308080" h="984884">
                  <a:moveTo>
                    <a:pt x="11307775" y="948245"/>
                  </a:moveTo>
                  <a:lnTo>
                    <a:pt x="11271199" y="948245"/>
                  </a:lnTo>
                  <a:lnTo>
                    <a:pt x="3054680" y="948245"/>
                  </a:lnTo>
                  <a:lnTo>
                    <a:pt x="3054680" y="984808"/>
                  </a:lnTo>
                  <a:lnTo>
                    <a:pt x="11271199" y="984808"/>
                  </a:lnTo>
                  <a:lnTo>
                    <a:pt x="11307775" y="984808"/>
                  </a:lnTo>
                  <a:lnTo>
                    <a:pt x="11307775" y="948245"/>
                  </a:lnTo>
                  <a:close/>
                </a:path>
                <a:path w="11308080" h="984884">
                  <a:moveTo>
                    <a:pt x="11307775" y="0"/>
                  </a:moveTo>
                  <a:lnTo>
                    <a:pt x="11271199" y="0"/>
                  </a:lnTo>
                  <a:lnTo>
                    <a:pt x="11271199" y="39624"/>
                  </a:lnTo>
                  <a:lnTo>
                    <a:pt x="11271199" y="368808"/>
                  </a:lnTo>
                  <a:lnTo>
                    <a:pt x="11271199" y="408432"/>
                  </a:lnTo>
                  <a:lnTo>
                    <a:pt x="11271199" y="948232"/>
                  </a:lnTo>
                  <a:lnTo>
                    <a:pt x="11307775" y="948232"/>
                  </a:lnTo>
                  <a:lnTo>
                    <a:pt x="11307775" y="408432"/>
                  </a:lnTo>
                  <a:lnTo>
                    <a:pt x="11307775" y="368808"/>
                  </a:lnTo>
                  <a:lnTo>
                    <a:pt x="11307775" y="39624"/>
                  </a:lnTo>
                  <a:lnTo>
                    <a:pt x="11307775" y="0"/>
                  </a:lnTo>
                  <a:close/>
                </a:path>
              </a:pathLst>
            </a:custGeom>
            <a:solidFill>
              <a:srgbClr val="00AE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7955" y="5341279"/>
              <a:ext cx="8072501" cy="143319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6682422" y="124204"/>
            <a:ext cx="2522220" cy="399415"/>
          </a:xfrm>
          <a:prstGeom prst="rect">
            <a:avLst/>
          </a:prstGeom>
          <a:ln w="9144">
            <a:solidFill>
              <a:srgbClr val="FF00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80"/>
              </a:spcBef>
            </a:pPr>
            <a:r>
              <a:rPr sz="2000" b="1" spc="-10" dirty="0">
                <a:latin typeface="Times New Roman"/>
                <a:cs typeface="Times New Roman"/>
              </a:rPr>
              <a:t>threadInterCom.java</a:t>
            </a:r>
            <a:endParaRPr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87353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4811712" cy="528637"/>
          </a:xfrm>
          <a:solidFill>
            <a:schemeClr val="bg1"/>
          </a:solidFill>
          <a:ln w="9525">
            <a:solidFill>
              <a:schemeClr val="accent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defTabSz="457200" eaLnBrk="0" hangingPunct="0">
              <a:buClr>
                <a:srgbClr val="000000"/>
              </a:buCl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Executor Framework</a:t>
            </a:r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11430000" cy="4572000"/>
          </a:xfrm>
        </p:spPr>
        <p:txBody>
          <a:bodyPr rtlCol="0">
            <a:normAutofit fontScale="62500" lnSpcReduction="20000"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sz="3200" dirty="0" smtClean="0"/>
              <a:t> With the traditional approach of thread creation, </a:t>
            </a:r>
            <a:r>
              <a:rPr lang="en-US" dirty="0" smtClean="0"/>
              <a:t>When </a:t>
            </a:r>
            <a:r>
              <a:rPr lang="en-US" dirty="0"/>
              <a:t>we create a new thread for executing a new task cause overhead of thread </a:t>
            </a:r>
            <a:r>
              <a:rPr lang="en-US" dirty="0" smtClean="0"/>
              <a:t>creation, In </a:t>
            </a:r>
            <a:r>
              <a:rPr lang="en-US" dirty="0"/>
              <a:t>order to manage this thread life-cycle, the execution time increase respectively</a:t>
            </a:r>
            <a:r>
              <a:rPr lang="en-US" dirty="0" smtClean="0"/>
              <a:t>.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dirty="0" smtClean="0"/>
              <a:t>Java has flexible thread pool implementation, called the </a:t>
            </a:r>
            <a:r>
              <a:rPr lang="en-US" i="1" dirty="0" smtClean="0"/>
              <a:t>Executor framework</a:t>
            </a:r>
            <a:r>
              <a:rPr lang="en-US" dirty="0" smtClean="0"/>
              <a:t>.</a:t>
            </a:r>
            <a:endParaRPr lang="en-US" dirty="0"/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sz="3200" dirty="0" smtClean="0"/>
              <a:t>A </a:t>
            </a:r>
            <a:r>
              <a:rPr lang="en-US" sz="3200" dirty="0"/>
              <a:t>framework having a bunch of components that are used for managing worker threads efficiently is referred to as </a:t>
            </a:r>
            <a:r>
              <a:rPr lang="en-US" sz="3200" b="1" dirty="0"/>
              <a:t>Executor Framework</a:t>
            </a:r>
            <a:r>
              <a:rPr lang="en-US" sz="3200" dirty="0"/>
              <a:t>. </a:t>
            </a:r>
            <a:endParaRPr lang="en-US" sz="3200" dirty="0" smtClean="0"/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sz="3200" dirty="0" smtClean="0"/>
              <a:t>The </a:t>
            </a:r>
            <a:r>
              <a:rPr lang="en-US" sz="3200" dirty="0"/>
              <a:t>Executor API reduces the execution of the task from the actual task to be executed through the </a:t>
            </a:r>
            <a:r>
              <a:rPr lang="en-US" sz="3200" b="1" dirty="0"/>
              <a:t>Executors</a:t>
            </a:r>
            <a:r>
              <a:rPr lang="en-US" sz="3200" dirty="0"/>
              <a:t>. </a:t>
            </a:r>
            <a:endParaRPr lang="en-US" sz="3200" dirty="0" smtClean="0"/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sz="3200" dirty="0" smtClean="0"/>
              <a:t>The </a:t>
            </a:r>
            <a:r>
              <a:rPr lang="en-US" sz="3200" dirty="0"/>
              <a:t>executor framework is an implementation of the </a:t>
            </a:r>
            <a:r>
              <a:rPr lang="en-US" sz="3200" b="1" dirty="0"/>
              <a:t>Producer-Consumer</a:t>
            </a:r>
            <a:r>
              <a:rPr lang="en-US" sz="3200" dirty="0"/>
              <a:t> pattern. The </a:t>
            </a:r>
            <a:r>
              <a:rPr lang="en-US" sz="3200" b="1" dirty="0"/>
              <a:t>java.util.concurrent.Executors</a:t>
            </a:r>
            <a:r>
              <a:rPr lang="en-US" sz="3200" dirty="0"/>
              <a:t> class provides a set of methods for creating </a:t>
            </a:r>
            <a:r>
              <a:rPr lang="en-US" sz="3200" b="1" dirty="0"/>
              <a:t>ThreadPools</a:t>
            </a:r>
            <a:r>
              <a:rPr lang="en-US" sz="3200" dirty="0"/>
              <a:t> of worker threads</a:t>
            </a:r>
            <a:r>
              <a:rPr lang="en-US" sz="3200" dirty="0" smtClean="0"/>
              <a:t>.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for efficient Java multithreading.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1CA5F2-CD08-4EF5-BAD9-872B7BB27165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4811712" cy="528637"/>
          </a:xfrm>
          <a:solidFill>
            <a:schemeClr val="bg1"/>
          </a:solidFill>
          <a:ln w="9525">
            <a:solidFill>
              <a:schemeClr val="accent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defTabSz="457200" eaLnBrk="0" hangingPunct="0">
              <a:buClr>
                <a:srgbClr val="000000"/>
              </a:buCl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Executor Framework</a:t>
            </a:r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11430000" cy="4572000"/>
          </a:xfrm>
        </p:spPr>
        <p:txBody>
          <a:bodyPr rtlCol="0">
            <a:normAutofit/>
          </a:bodyPr>
          <a:lstStyle/>
          <a:p>
            <a:pPr marL="0" indent="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200" dirty="0"/>
              <a:t>p</a:t>
            </a:r>
            <a:r>
              <a:rPr lang="en-US" sz="3200" dirty="0" smtClean="0"/>
              <a:t>ublic interface Executor {</a:t>
            </a:r>
          </a:p>
          <a:p>
            <a:pPr marL="0" indent="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execute(Runnable command) ;</a:t>
            </a:r>
          </a:p>
          <a:p>
            <a:pPr marL="0" indent="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producer/consumer pattern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Producers submit tasks and consumers consume tasks</a:t>
            </a:r>
          </a:p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Decouples task submission from task execution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1CA5F2-CD08-4EF5-BAD9-872B7BB27165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938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4811712" cy="528637"/>
          </a:xfrm>
          <a:solidFill>
            <a:schemeClr val="bg1"/>
          </a:solidFill>
          <a:ln w="9525">
            <a:solidFill>
              <a:schemeClr val="accent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defTabSz="457200" eaLnBrk="0" hangingPunct="0">
              <a:buClr>
                <a:srgbClr val="000000"/>
              </a:buCl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Executor Framework</a:t>
            </a:r>
            <a:endParaRPr lang="en-US" sz="3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11430000" cy="4572000"/>
          </a:xfrm>
        </p:spPr>
        <p:txBody>
          <a:bodyPr rtlCol="0">
            <a:normAutofit/>
          </a:bodyPr>
          <a:lstStyle/>
          <a:p>
            <a:pPr marL="0" indent="0" algn="ju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producer/consumer pattern</a:t>
            </a:r>
          </a:p>
          <a:p>
            <a:pPr algn="ju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Decouples task submission from task execution</a:t>
            </a:r>
          </a:p>
          <a:p>
            <a:pPr marL="0" indent="0" algn="ju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 of decoupling task submission from execution allows us to easily change the execution policy</a:t>
            </a:r>
          </a:p>
          <a:p>
            <a:pPr marL="0" indent="0" algn="ju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execution policy specifies :</a:t>
            </a:r>
          </a:p>
          <a:p>
            <a:pPr algn="ju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what thread a task will execute</a:t>
            </a:r>
          </a:p>
          <a:p>
            <a:pPr algn="ju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what order tasks will be executed</a:t>
            </a:r>
          </a:p>
          <a:p>
            <a:pPr algn="ju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tasks may execute concurrently</a:t>
            </a:r>
          </a:p>
          <a:p>
            <a:pPr algn="ju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tasks may be pending</a:t>
            </a:r>
          </a:p>
          <a:p>
            <a:pPr algn="ju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tasks to reject if the system is overloaded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1CA5F2-CD08-4EF5-BAD9-872B7BB27165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786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1CA5F2-CD08-4EF5-BAD9-872B7BB27165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6" name="Text Box 1"/>
          <p:cNvSpPr txBox="1">
            <a:spLocks noChangeArrowheads="1"/>
          </p:cNvSpPr>
          <p:nvPr/>
        </p:nvSpPr>
        <p:spPr bwMode="auto">
          <a:xfrm>
            <a:off x="4133849" y="2590800"/>
            <a:ext cx="3924301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defTabSz="457200">
              <a:lnSpc>
                <a:spcPct val="90000"/>
              </a:lnSpc>
              <a:buClr>
                <a:srgbClr val="000000"/>
              </a:buCl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 b="1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>
              <a:lnSpc>
                <a:spcPct val="90000"/>
              </a:lnSpc>
              <a:defRPr sz="4400">
                <a:latin typeface="Calibri Light" panose="020F0302020204030204" pitchFamily="34" charset="0"/>
              </a:defRPr>
            </a:lvl2pPr>
            <a:lvl3pPr>
              <a:lnSpc>
                <a:spcPct val="90000"/>
              </a:lnSpc>
              <a:defRPr sz="4400">
                <a:latin typeface="Calibri Light" panose="020F0302020204030204" pitchFamily="34" charset="0"/>
              </a:defRPr>
            </a:lvl3pPr>
            <a:lvl4pPr>
              <a:lnSpc>
                <a:spcPct val="90000"/>
              </a:lnSpc>
              <a:defRPr sz="4400">
                <a:latin typeface="Calibri Light" panose="020F0302020204030204" pitchFamily="34" charset="0"/>
              </a:defRPr>
            </a:lvl4pPr>
            <a:lvl5pPr>
              <a:lnSpc>
                <a:spcPct val="90000"/>
              </a:lnSpc>
              <a:defRPr sz="4400">
                <a:latin typeface="Calibri Light" panose="020F030202020403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latin typeface="Calibri Light" panose="020F0302020204030204" pitchFamily="34" charset="0"/>
              </a:defRPr>
            </a:lvl9pPr>
          </a:lstStyle>
          <a:p>
            <a:pPr algn="ctr"/>
            <a:r>
              <a:rPr lang="en-IN" dirty="0" smtClean="0"/>
              <a:t>Module – 1 Completed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20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65495" y="2911487"/>
            <a:ext cx="6089523" cy="356742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8404" y="173177"/>
            <a:ext cx="268478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/>
              <a:t>Multithreading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435355" y="698119"/>
            <a:ext cx="11261725" cy="326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4475" marR="5080" indent="-229235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5110" algn="l"/>
              </a:tabLst>
            </a:pPr>
            <a:r>
              <a:rPr sz="2400" dirty="0">
                <a:latin typeface="Times New Roman"/>
                <a:cs typeface="Times New Roman"/>
              </a:rPr>
              <a:t>Multithreading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Java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feature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allows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concurrent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execution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two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more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parts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program for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maximum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utilization of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CPU.</a:t>
            </a:r>
            <a:endParaRPr sz="2400">
              <a:latin typeface="Times New Roman"/>
              <a:cs typeface="Times New Roman"/>
            </a:endParaRPr>
          </a:p>
          <a:p>
            <a:pPr marL="244475" indent="-232410">
              <a:lnSpc>
                <a:spcPct val="100000"/>
              </a:lnSpc>
              <a:spcBef>
                <a:spcPts val="665"/>
              </a:spcBef>
              <a:buFont typeface="Arial"/>
              <a:buChar char="•"/>
              <a:tabLst>
                <a:tab pos="245110" algn="l"/>
              </a:tabLst>
            </a:pPr>
            <a:r>
              <a:rPr sz="2400" dirty="0">
                <a:latin typeface="Times New Roman"/>
                <a:cs typeface="Times New Roman"/>
              </a:rPr>
              <a:t>Each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such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program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called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thread.</a:t>
            </a:r>
            <a:endParaRPr sz="2400">
              <a:latin typeface="Times New Roman"/>
              <a:cs typeface="Times New Roman"/>
            </a:endParaRPr>
          </a:p>
          <a:p>
            <a:pPr marL="244475" indent="-22987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5110" algn="l"/>
              </a:tabLst>
            </a:pPr>
            <a:r>
              <a:rPr sz="2400" dirty="0">
                <a:latin typeface="Times New Roman"/>
                <a:cs typeface="Times New Roman"/>
              </a:rPr>
              <a:t>So,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threads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light-weight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processes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within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process.</a:t>
            </a:r>
            <a:endParaRPr sz="2400">
              <a:latin typeface="Times New Roman"/>
              <a:cs typeface="Times New Roman"/>
            </a:endParaRPr>
          </a:p>
          <a:p>
            <a:pPr marL="15240" marR="4729480">
              <a:lnSpc>
                <a:spcPct val="147600"/>
              </a:lnSpc>
            </a:pPr>
            <a:r>
              <a:rPr sz="2400" b="1" dirty="0">
                <a:latin typeface="Times New Roman"/>
                <a:cs typeface="Times New Roman"/>
              </a:rPr>
              <a:t>Threads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can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be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created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by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using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two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mechanisms</a:t>
            </a:r>
            <a:r>
              <a:rPr sz="2400" spc="-10" dirty="0">
                <a:latin typeface="Times New Roman"/>
                <a:cs typeface="Times New Roman"/>
              </a:rPr>
              <a:t>: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Method</a:t>
            </a:r>
            <a:r>
              <a:rPr sz="2400" spc="-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1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Extending</a:t>
            </a:r>
            <a:r>
              <a:rPr sz="24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Thread</a:t>
            </a:r>
            <a:r>
              <a:rPr sz="2400" spc="-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class</a:t>
            </a:r>
            <a:endParaRPr sz="240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Method</a:t>
            </a:r>
            <a:r>
              <a:rPr sz="2400" spc="-6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1F5F"/>
                </a:solidFill>
                <a:latin typeface="Times New Roman"/>
                <a:cs typeface="Times New Roman"/>
              </a:rPr>
              <a:t>2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r>
              <a:rPr sz="24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Implementing</a:t>
            </a:r>
            <a:r>
              <a:rPr sz="2400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400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Runnable</a:t>
            </a:r>
            <a:r>
              <a:rPr sz="24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Interface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479" y="4370704"/>
            <a:ext cx="5553456" cy="182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883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7959" y="1924646"/>
            <a:ext cx="6732651" cy="472567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8404" y="173177"/>
            <a:ext cx="268478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/>
              <a:t>Multithreading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435355" y="737742"/>
            <a:ext cx="11561445" cy="390397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5240" marR="5080">
              <a:lnSpc>
                <a:spcPct val="99600"/>
              </a:lnSpc>
              <a:spcBef>
                <a:spcPts val="110"/>
              </a:spcBef>
            </a:pPr>
            <a:r>
              <a:rPr sz="2400" dirty="0">
                <a:latin typeface="Times New Roman"/>
                <a:cs typeface="Times New Roman"/>
              </a:rPr>
              <a:t>When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Java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program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starts,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thread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known as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thread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created,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which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executed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code </a:t>
            </a:r>
            <a:r>
              <a:rPr sz="2400" dirty="0">
                <a:latin typeface="Times New Roman"/>
                <a:cs typeface="Times New Roman"/>
              </a:rPr>
              <a:t>written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inside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method,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 you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create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thread,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those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threads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created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started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thread,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once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started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start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executing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code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written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their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run()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method.</a:t>
            </a:r>
            <a:endParaRPr sz="240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1755"/>
              </a:spcBef>
            </a:pPr>
            <a:r>
              <a:rPr sz="2400" dirty="0">
                <a:latin typeface="Times New Roman"/>
                <a:cs typeface="Times New Roman"/>
              </a:rPr>
              <a:t>Three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different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kinds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issues:</a:t>
            </a:r>
            <a:endParaRPr sz="24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latin typeface="Times New Roman"/>
                <a:cs typeface="Times New Roman"/>
              </a:rPr>
              <a:t>Issues,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which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always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comes</a:t>
            </a:r>
            <a:endParaRPr sz="2400">
              <a:latin typeface="Times New Roman"/>
              <a:cs typeface="Times New Roman"/>
            </a:endParaRPr>
          </a:p>
          <a:p>
            <a:pPr marL="356870" marR="6158865" indent="-342265">
              <a:lnSpc>
                <a:spcPct val="1501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latin typeface="Times New Roman"/>
                <a:cs typeface="Times New Roman"/>
              </a:rPr>
              <a:t>Issues, which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comes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only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sometimes,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but </a:t>
            </a:r>
            <a:r>
              <a:rPr sz="2400" dirty="0">
                <a:latin typeface="Times New Roman"/>
                <a:cs typeface="Times New Roman"/>
              </a:rPr>
              <a:t>consistent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same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input</a:t>
            </a:r>
            <a:endParaRPr sz="24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latin typeface="Times New Roman"/>
                <a:cs typeface="Times New Roman"/>
              </a:rPr>
              <a:t>Issues,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which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truly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random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95811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5270" y="3987800"/>
            <a:ext cx="11728450" cy="2395855"/>
          </a:xfrm>
          <a:custGeom>
            <a:avLst/>
            <a:gdLst/>
            <a:ahLst/>
            <a:cxnLst/>
            <a:rect l="l" t="t" r="r" b="b"/>
            <a:pathLst>
              <a:path w="11728450" h="2395854">
                <a:moveTo>
                  <a:pt x="0" y="2395855"/>
                </a:moveTo>
                <a:lnTo>
                  <a:pt x="11728450" y="2395855"/>
                </a:lnTo>
                <a:lnTo>
                  <a:pt x="11728450" y="457200"/>
                </a:lnTo>
                <a:lnTo>
                  <a:pt x="0" y="457200"/>
                </a:lnTo>
                <a:lnTo>
                  <a:pt x="0" y="2395855"/>
                </a:lnTo>
                <a:close/>
              </a:path>
              <a:path w="11728450" h="2395854">
                <a:moveTo>
                  <a:pt x="3406140" y="461644"/>
                </a:moveTo>
                <a:lnTo>
                  <a:pt x="8322309" y="461644"/>
                </a:lnTo>
                <a:lnTo>
                  <a:pt x="8322309" y="0"/>
                </a:lnTo>
                <a:lnTo>
                  <a:pt x="3406140" y="0"/>
                </a:lnTo>
                <a:lnTo>
                  <a:pt x="3406140" y="461644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87475" y="1020444"/>
            <a:ext cx="2901950" cy="481965"/>
          </a:xfrm>
          <a:prstGeom prst="rect">
            <a:avLst/>
          </a:prstGeom>
          <a:ln w="38100">
            <a:solidFill>
              <a:srgbClr val="C55A11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marL="542290">
              <a:lnSpc>
                <a:spcPct val="100000"/>
              </a:lnSpc>
              <a:spcBef>
                <a:spcPts val="40"/>
              </a:spcBef>
            </a:pPr>
            <a:r>
              <a:rPr sz="2800" b="1" dirty="0">
                <a:latin typeface="Arial"/>
                <a:cs typeface="Arial"/>
              </a:rPr>
              <a:t>Thread</a:t>
            </a:r>
            <a:r>
              <a:rPr sz="2800" b="1" spc="-35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class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98284" y="1020444"/>
            <a:ext cx="4627245" cy="414655"/>
          </a:xfrm>
          <a:prstGeom prst="rect">
            <a:avLst/>
          </a:prstGeom>
          <a:ln w="38100">
            <a:solidFill>
              <a:srgbClr val="C55A1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3090"/>
              </a:lnSpc>
            </a:pPr>
            <a:r>
              <a:rPr sz="2800" b="1" spc="-10" dirty="0">
                <a:latin typeface="Arial"/>
                <a:cs typeface="Arial"/>
              </a:rPr>
              <a:t>Runnable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45869" y="2021204"/>
            <a:ext cx="3187065" cy="474345"/>
          </a:xfrm>
          <a:custGeom>
            <a:avLst/>
            <a:gdLst/>
            <a:ahLst/>
            <a:cxnLst/>
            <a:rect l="l" t="t" r="r" b="b"/>
            <a:pathLst>
              <a:path w="3187065" h="474344">
                <a:moveTo>
                  <a:pt x="0" y="474345"/>
                </a:moveTo>
                <a:lnTo>
                  <a:pt x="3187064" y="474345"/>
                </a:lnTo>
                <a:lnTo>
                  <a:pt x="3187064" y="0"/>
                </a:lnTo>
                <a:lnTo>
                  <a:pt x="0" y="0"/>
                </a:lnTo>
                <a:lnTo>
                  <a:pt x="0" y="474345"/>
                </a:lnTo>
                <a:close/>
              </a:path>
            </a:pathLst>
          </a:custGeom>
          <a:ln w="38100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71217" y="2015185"/>
            <a:ext cx="234251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b="1" dirty="0">
                <a:latin typeface="Arial"/>
                <a:cs typeface="Arial"/>
              </a:rPr>
              <a:t>Sample</a:t>
            </a:r>
            <a:r>
              <a:rPr sz="2800" b="1" spc="-30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Class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327900" y="1964689"/>
            <a:ext cx="3200400" cy="530860"/>
          </a:xfrm>
          <a:custGeom>
            <a:avLst/>
            <a:gdLst/>
            <a:ahLst/>
            <a:cxnLst/>
            <a:rect l="l" t="t" r="r" b="b"/>
            <a:pathLst>
              <a:path w="3200400" h="530860">
                <a:moveTo>
                  <a:pt x="0" y="530860"/>
                </a:moveTo>
                <a:lnTo>
                  <a:pt x="3200400" y="530860"/>
                </a:lnTo>
                <a:lnTo>
                  <a:pt x="3200400" y="0"/>
                </a:lnTo>
                <a:lnTo>
                  <a:pt x="0" y="0"/>
                </a:lnTo>
                <a:lnTo>
                  <a:pt x="0" y="530860"/>
                </a:lnTo>
                <a:close/>
              </a:path>
            </a:pathLst>
          </a:custGeom>
          <a:ln w="38100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962645" y="1984705"/>
            <a:ext cx="234251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b="1" dirty="0">
                <a:latin typeface="Arial"/>
                <a:cs typeface="Arial"/>
              </a:rPr>
              <a:t>Sample</a:t>
            </a:r>
            <a:r>
              <a:rPr sz="2800" b="1" spc="-30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Class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34772" y="338073"/>
            <a:ext cx="3063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1F5F"/>
                </a:solidFill>
              </a:rPr>
              <a:t>Method</a:t>
            </a:r>
            <a:r>
              <a:rPr sz="2400" spc="-40" dirty="0">
                <a:solidFill>
                  <a:srgbClr val="001F5F"/>
                </a:solidFill>
              </a:rPr>
              <a:t> </a:t>
            </a:r>
            <a:r>
              <a:rPr sz="2400" dirty="0">
                <a:solidFill>
                  <a:srgbClr val="001F5F"/>
                </a:solidFill>
              </a:rPr>
              <a:t>1</a:t>
            </a:r>
            <a:r>
              <a:rPr sz="2400" dirty="0"/>
              <a:t>.</a:t>
            </a:r>
            <a:r>
              <a:rPr sz="2400" spc="-110" dirty="0"/>
              <a:t> </a:t>
            </a:r>
            <a:r>
              <a:rPr sz="2400" dirty="0"/>
              <a:t>Thread</a:t>
            </a:r>
            <a:r>
              <a:rPr sz="2400" spc="-30" dirty="0"/>
              <a:t> </a:t>
            </a:r>
            <a:r>
              <a:rPr sz="2400" spc="-10" dirty="0"/>
              <a:t>class</a:t>
            </a:r>
            <a:endParaRPr sz="2400"/>
          </a:p>
        </p:txBody>
      </p:sp>
      <p:sp>
        <p:nvSpPr>
          <p:cNvPr id="10" name="object 10"/>
          <p:cNvSpPr txBox="1"/>
          <p:nvPr/>
        </p:nvSpPr>
        <p:spPr>
          <a:xfrm>
            <a:off x="5709920" y="344170"/>
            <a:ext cx="3952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1F5F"/>
                </a:solidFill>
                <a:latin typeface="Times New Roman"/>
                <a:cs typeface="Times New Roman"/>
              </a:rPr>
              <a:t>Method</a:t>
            </a:r>
            <a:r>
              <a:rPr sz="2400" b="1" spc="-4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1F5F"/>
                </a:solidFill>
                <a:latin typeface="Times New Roman"/>
                <a:cs typeface="Times New Roman"/>
              </a:rPr>
              <a:t>2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r>
              <a:rPr sz="24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Runnable</a:t>
            </a:r>
            <a:r>
              <a:rPr sz="2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Interface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9747" y="4009770"/>
            <a:ext cx="11699875" cy="2249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8735" algn="ctr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Thread</a:t>
            </a:r>
            <a:r>
              <a:rPr sz="2400" b="1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Class</a:t>
            </a:r>
            <a:r>
              <a:rPr sz="2400" b="1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vs</a:t>
            </a:r>
            <a:r>
              <a:rPr sz="2400" b="1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Runnable</a:t>
            </a:r>
            <a:r>
              <a:rPr sz="24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Interface</a:t>
            </a:r>
            <a:endParaRPr sz="2400" dirty="0">
              <a:latin typeface="Times New Roman"/>
              <a:cs typeface="Times New Roman"/>
            </a:endParaRPr>
          </a:p>
          <a:p>
            <a:pPr marL="419100" marR="297815" indent="-342265">
              <a:lnSpc>
                <a:spcPct val="150100"/>
              </a:lnSpc>
              <a:spcBef>
                <a:spcPts val="275"/>
              </a:spcBef>
              <a:buAutoNum type="arabicPeriod"/>
              <a:tabLst>
                <a:tab pos="419100" algn="l"/>
                <a:tab pos="419734" algn="l"/>
              </a:tabLst>
            </a:pP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extend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Thread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class,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our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class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cannot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extend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any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other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class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because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Java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doesn’t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support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multiple </a:t>
            </a:r>
            <a:r>
              <a:rPr sz="2000" dirty="0">
                <a:latin typeface="Times New Roman"/>
                <a:cs typeface="Times New Roman"/>
              </a:rPr>
              <a:t>inheritance.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But,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implement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Runnable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interface,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our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class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still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extend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other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base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classes.</a:t>
            </a:r>
            <a:endParaRPr sz="2000" dirty="0">
              <a:latin typeface="Times New Roman"/>
              <a:cs typeface="Times New Roman"/>
            </a:endParaRPr>
          </a:p>
          <a:p>
            <a:pPr marL="419100" marR="80645" indent="-344805">
              <a:lnSpc>
                <a:spcPct val="148000"/>
              </a:lnSpc>
              <a:spcBef>
                <a:spcPts val="50"/>
              </a:spcBef>
              <a:buAutoNum type="arabicPeriod"/>
              <a:tabLst>
                <a:tab pos="419100" algn="l"/>
                <a:tab pos="419734" algn="l"/>
              </a:tabLst>
            </a:pPr>
            <a:r>
              <a:rPr sz="2000" dirty="0">
                <a:latin typeface="Times New Roman"/>
                <a:cs typeface="Times New Roman"/>
              </a:rPr>
              <a:t>We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achieve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basic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functionality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thread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1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extending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Thread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class</a:t>
            </a:r>
            <a:r>
              <a:rPr sz="2000" spc="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because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provides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some</a:t>
            </a:r>
            <a:r>
              <a:rPr sz="2000" spc="2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inbuilt </a:t>
            </a:r>
            <a:r>
              <a:rPr sz="2000" dirty="0">
                <a:latin typeface="Times New Roman"/>
                <a:cs typeface="Times New Roman"/>
              </a:rPr>
              <a:t>methods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like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yield(),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interrupt()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etc.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available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Runnable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interface.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781300" y="1501775"/>
            <a:ext cx="114300" cy="556260"/>
          </a:xfrm>
          <a:custGeom>
            <a:avLst/>
            <a:gdLst/>
            <a:ahLst/>
            <a:cxnLst/>
            <a:rect l="l" t="t" r="r" b="b"/>
            <a:pathLst>
              <a:path w="114300" h="556260">
                <a:moveTo>
                  <a:pt x="76200" y="95250"/>
                </a:moveTo>
                <a:lnTo>
                  <a:pt x="38100" y="95250"/>
                </a:lnTo>
                <a:lnTo>
                  <a:pt x="38100" y="556260"/>
                </a:lnTo>
                <a:lnTo>
                  <a:pt x="76200" y="556260"/>
                </a:lnTo>
                <a:lnTo>
                  <a:pt x="76200" y="95250"/>
                </a:lnTo>
                <a:close/>
              </a:path>
              <a:path w="114300" h="556260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556260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858250" y="1435100"/>
            <a:ext cx="114300" cy="567690"/>
          </a:xfrm>
          <a:custGeom>
            <a:avLst/>
            <a:gdLst/>
            <a:ahLst/>
            <a:cxnLst/>
            <a:rect l="l" t="t" r="r" b="b"/>
            <a:pathLst>
              <a:path w="114300" h="567689">
                <a:moveTo>
                  <a:pt x="76200" y="113664"/>
                </a:moveTo>
                <a:lnTo>
                  <a:pt x="38100" y="114300"/>
                </a:lnTo>
                <a:lnTo>
                  <a:pt x="52070" y="567689"/>
                </a:lnTo>
                <a:lnTo>
                  <a:pt x="90170" y="566420"/>
                </a:lnTo>
                <a:lnTo>
                  <a:pt x="76200" y="113664"/>
                </a:lnTo>
                <a:close/>
              </a:path>
              <a:path w="114300" h="567689">
                <a:moveTo>
                  <a:pt x="53340" y="0"/>
                </a:moveTo>
                <a:lnTo>
                  <a:pt x="0" y="115570"/>
                </a:lnTo>
                <a:lnTo>
                  <a:pt x="38100" y="114300"/>
                </a:lnTo>
                <a:lnTo>
                  <a:pt x="37465" y="95250"/>
                </a:lnTo>
                <a:lnTo>
                  <a:pt x="75565" y="94614"/>
                </a:lnTo>
                <a:lnTo>
                  <a:pt x="104140" y="94614"/>
                </a:lnTo>
                <a:lnTo>
                  <a:pt x="53340" y="0"/>
                </a:lnTo>
                <a:close/>
              </a:path>
              <a:path w="114300" h="567689">
                <a:moveTo>
                  <a:pt x="75565" y="94614"/>
                </a:moveTo>
                <a:lnTo>
                  <a:pt x="37465" y="95250"/>
                </a:lnTo>
                <a:lnTo>
                  <a:pt x="38100" y="114300"/>
                </a:lnTo>
                <a:lnTo>
                  <a:pt x="76200" y="113664"/>
                </a:lnTo>
                <a:lnTo>
                  <a:pt x="75565" y="94614"/>
                </a:lnTo>
                <a:close/>
              </a:path>
              <a:path w="114300" h="567689">
                <a:moveTo>
                  <a:pt x="104140" y="94614"/>
                </a:moveTo>
                <a:lnTo>
                  <a:pt x="75565" y="94614"/>
                </a:lnTo>
                <a:lnTo>
                  <a:pt x="76200" y="113664"/>
                </a:lnTo>
                <a:lnTo>
                  <a:pt x="114300" y="112395"/>
                </a:lnTo>
                <a:lnTo>
                  <a:pt x="104140" y="94614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7325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4589" y="1609978"/>
            <a:ext cx="9319133" cy="481139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10209" y="6101715"/>
            <a:ext cx="2094230" cy="401320"/>
          </a:xfrm>
          <a:prstGeom prst="rect">
            <a:avLst/>
          </a:prstGeom>
          <a:ln w="9144">
            <a:solidFill>
              <a:srgbClr val="FF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30"/>
              </a:spcBef>
            </a:pPr>
            <a:r>
              <a:rPr sz="2000" b="1" spc="-10" dirty="0">
                <a:latin typeface="Times New Roman"/>
                <a:cs typeface="Times New Roman"/>
              </a:rPr>
              <a:t>threadStates.java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87172" y="188417"/>
            <a:ext cx="6614159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dirty="0"/>
              <a:t>Life</a:t>
            </a:r>
            <a:r>
              <a:rPr sz="3200" spc="-75" dirty="0"/>
              <a:t> </a:t>
            </a:r>
            <a:r>
              <a:rPr sz="3200" dirty="0"/>
              <a:t>cycle</a:t>
            </a:r>
            <a:r>
              <a:rPr sz="3200" spc="-65" dirty="0"/>
              <a:t> </a:t>
            </a:r>
            <a:r>
              <a:rPr sz="3200" dirty="0"/>
              <a:t>of</a:t>
            </a:r>
            <a:r>
              <a:rPr sz="3200" spc="-40" dirty="0"/>
              <a:t> </a:t>
            </a:r>
            <a:r>
              <a:rPr sz="3200" dirty="0"/>
              <a:t>a</a:t>
            </a:r>
            <a:r>
              <a:rPr sz="3200" spc="-65" dirty="0"/>
              <a:t> </a:t>
            </a:r>
            <a:r>
              <a:rPr sz="3200" dirty="0"/>
              <a:t>Thread</a:t>
            </a:r>
            <a:r>
              <a:rPr sz="3200" spc="-65" dirty="0"/>
              <a:t> </a:t>
            </a:r>
            <a:r>
              <a:rPr sz="3200" dirty="0"/>
              <a:t>(Thread</a:t>
            </a:r>
            <a:r>
              <a:rPr sz="3200" spc="-50" dirty="0"/>
              <a:t> </a:t>
            </a:r>
            <a:r>
              <a:rPr sz="3200" spc="-10" dirty="0"/>
              <a:t>States)</a:t>
            </a:r>
            <a:endParaRPr sz="3200"/>
          </a:p>
        </p:txBody>
      </p:sp>
      <p:sp>
        <p:nvSpPr>
          <p:cNvPr id="5" name="object 5"/>
          <p:cNvSpPr txBox="1"/>
          <p:nvPr/>
        </p:nvSpPr>
        <p:spPr>
          <a:xfrm>
            <a:off x="487172" y="719150"/>
            <a:ext cx="9877425" cy="22853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1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800" dirty="0">
                <a:latin typeface="Times New Roman"/>
                <a:cs typeface="Times New Roman"/>
              </a:rPr>
              <a:t>According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sun,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there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only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4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states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thread</a:t>
            </a:r>
            <a:r>
              <a:rPr sz="2800" b="1" spc="-5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life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cycle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in</a:t>
            </a:r>
            <a:r>
              <a:rPr sz="2800" b="1" spc="-120" dirty="0">
                <a:latin typeface="Times New Roman"/>
                <a:cs typeface="Times New Roman"/>
              </a:rPr>
              <a:t> </a:t>
            </a:r>
            <a:r>
              <a:rPr sz="2800" b="1" spc="-20" dirty="0">
                <a:latin typeface="Times New Roman"/>
                <a:cs typeface="Times New Roman"/>
              </a:rPr>
              <a:t>java</a:t>
            </a:r>
            <a:endParaRPr sz="2800">
              <a:latin typeface="Times New Roman"/>
              <a:cs typeface="Times New Roman"/>
            </a:endParaRPr>
          </a:p>
          <a:p>
            <a:pPr marL="814069" lvl="1" indent="-344805">
              <a:lnSpc>
                <a:spcPct val="100000"/>
              </a:lnSpc>
              <a:spcBef>
                <a:spcPts val="15"/>
              </a:spcBef>
              <a:buFont typeface="Arial"/>
              <a:buChar char="•"/>
              <a:tabLst>
                <a:tab pos="814069" algn="l"/>
                <a:tab pos="814705" algn="l"/>
              </a:tabLst>
            </a:pP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New,</a:t>
            </a:r>
            <a:endParaRPr sz="2400">
              <a:latin typeface="Times New Roman"/>
              <a:cs typeface="Times New Roman"/>
            </a:endParaRPr>
          </a:p>
          <a:p>
            <a:pPr marL="814069" lvl="1" indent="-344805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814069" algn="l"/>
                <a:tab pos="814705" algn="l"/>
              </a:tabLst>
            </a:pP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Runnable,</a:t>
            </a:r>
            <a:endParaRPr sz="2400">
              <a:latin typeface="Times New Roman"/>
              <a:cs typeface="Times New Roman"/>
            </a:endParaRPr>
          </a:p>
          <a:p>
            <a:pPr marL="814069" lvl="1" indent="-344805">
              <a:lnSpc>
                <a:spcPct val="100000"/>
              </a:lnSpc>
              <a:buFont typeface="Arial"/>
              <a:buChar char="•"/>
              <a:tabLst>
                <a:tab pos="814069" algn="l"/>
                <a:tab pos="814705" algn="l"/>
              </a:tabLst>
            </a:pP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Not-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runnable </a:t>
            </a: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endParaRPr sz="2400">
              <a:latin typeface="Times New Roman"/>
              <a:cs typeface="Times New Roman"/>
            </a:endParaRPr>
          </a:p>
          <a:p>
            <a:pPr marL="814069" lvl="1" indent="-344805">
              <a:lnSpc>
                <a:spcPts val="2870"/>
              </a:lnSpc>
              <a:spcBef>
                <a:spcPts val="5"/>
              </a:spcBef>
              <a:buFont typeface="Arial"/>
              <a:buChar char="•"/>
              <a:tabLst>
                <a:tab pos="814069" algn="l"/>
                <a:tab pos="814705" algn="l"/>
              </a:tabLst>
            </a:pP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Terminated.</a:t>
            </a:r>
            <a:endParaRPr sz="2400">
              <a:latin typeface="Times New Roman"/>
              <a:cs typeface="Times New Roman"/>
            </a:endParaRPr>
          </a:p>
          <a:p>
            <a:pPr marL="356870" indent="-344805">
              <a:lnSpc>
                <a:spcPts val="287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400" dirty="0">
                <a:latin typeface="Times New Roman"/>
                <a:cs typeface="Times New Roman"/>
              </a:rPr>
              <a:t>There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running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state.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25720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6405" y="2023229"/>
            <a:ext cx="11400790" cy="3998595"/>
            <a:chOff x="446405" y="2023229"/>
            <a:chExt cx="11400790" cy="3998595"/>
          </a:xfrm>
        </p:grpSpPr>
        <p:sp>
          <p:nvSpPr>
            <p:cNvPr id="3" name="object 3"/>
            <p:cNvSpPr/>
            <p:nvPr/>
          </p:nvSpPr>
          <p:spPr>
            <a:xfrm>
              <a:off x="1734185" y="2891155"/>
              <a:ext cx="1223645" cy="401955"/>
            </a:xfrm>
            <a:custGeom>
              <a:avLst/>
              <a:gdLst/>
              <a:ahLst/>
              <a:cxnLst/>
              <a:rect l="l" t="t" r="r" b="b"/>
              <a:pathLst>
                <a:path w="1223645" h="401954">
                  <a:moveTo>
                    <a:pt x="67944" y="0"/>
                  </a:moveTo>
                  <a:lnTo>
                    <a:pt x="54609" y="0"/>
                  </a:lnTo>
                  <a:lnTo>
                    <a:pt x="40639" y="6350"/>
                  </a:lnTo>
                  <a:lnTo>
                    <a:pt x="27304" y="13335"/>
                  </a:lnTo>
                  <a:lnTo>
                    <a:pt x="20319" y="19685"/>
                  </a:lnTo>
                  <a:lnTo>
                    <a:pt x="6984" y="26670"/>
                  </a:lnTo>
                  <a:lnTo>
                    <a:pt x="6984" y="40005"/>
                  </a:lnTo>
                  <a:lnTo>
                    <a:pt x="0" y="53340"/>
                  </a:lnTo>
                  <a:lnTo>
                    <a:pt x="0" y="66675"/>
                  </a:lnTo>
                  <a:lnTo>
                    <a:pt x="0" y="334645"/>
                  </a:lnTo>
                  <a:lnTo>
                    <a:pt x="0" y="347980"/>
                  </a:lnTo>
                  <a:lnTo>
                    <a:pt x="6984" y="361950"/>
                  </a:lnTo>
                  <a:lnTo>
                    <a:pt x="6984" y="368300"/>
                  </a:lnTo>
                  <a:lnTo>
                    <a:pt x="20319" y="381635"/>
                  </a:lnTo>
                  <a:lnTo>
                    <a:pt x="27304" y="388620"/>
                  </a:lnTo>
                  <a:lnTo>
                    <a:pt x="40639" y="394970"/>
                  </a:lnTo>
                  <a:lnTo>
                    <a:pt x="54609" y="401955"/>
                  </a:lnTo>
                  <a:lnTo>
                    <a:pt x="67944" y="401955"/>
                  </a:lnTo>
                  <a:lnTo>
                    <a:pt x="1155700" y="401955"/>
                  </a:lnTo>
                  <a:lnTo>
                    <a:pt x="1169670" y="401955"/>
                  </a:lnTo>
                  <a:lnTo>
                    <a:pt x="1183004" y="394970"/>
                  </a:lnTo>
                  <a:lnTo>
                    <a:pt x="1189989" y="388620"/>
                  </a:lnTo>
                  <a:lnTo>
                    <a:pt x="1203325" y="381635"/>
                  </a:lnTo>
                  <a:lnTo>
                    <a:pt x="1210309" y="368300"/>
                  </a:lnTo>
                  <a:lnTo>
                    <a:pt x="1216659" y="361950"/>
                  </a:lnTo>
                  <a:lnTo>
                    <a:pt x="1223645" y="347980"/>
                  </a:lnTo>
                  <a:lnTo>
                    <a:pt x="1223645" y="334645"/>
                  </a:lnTo>
                  <a:lnTo>
                    <a:pt x="1223645" y="66675"/>
                  </a:lnTo>
                  <a:lnTo>
                    <a:pt x="1223645" y="53340"/>
                  </a:lnTo>
                  <a:lnTo>
                    <a:pt x="1216659" y="40005"/>
                  </a:lnTo>
                  <a:lnTo>
                    <a:pt x="1210309" y="26670"/>
                  </a:lnTo>
                  <a:lnTo>
                    <a:pt x="1203325" y="19685"/>
                  </a:lnTo>
                  <a:lnTo>
                    <a:pt x="1189989" y="13335"/>
                  </a:lnTo>
                  <a:lnTo>
                    <a:pt x="1183004" y="6350"/>
                  </a:lnTo>
                  <a:lnTo>
                    <a:pt x="1169670" y="0"/>
                  </a:lnTo>
                  <a:lnTo>
                    <a:pt x="1155700" y="0"/>
                  </a:lnTo>
                  <a:lnTo>
                    <a:pt x="67944" y="0"/>
                  </a:lnTo>
                </a:path>
              </a:pathLst>
            </a:custGeom>
            <a:ln w="200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6405" y="2981960"/>
              <a:ext cx="224154" cy="22161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63575" y="3028315"/>
              <a:ext cx="1073785" cy="167640"/>
            </a:xfrm>
            <a:custGeom>
              <a:avLst/>
              <a:gdLst/>
              <a:ahLst/>
              <a:cxnLst/>
              <a:rect l="l" t="t" r="r" b="b"/>
              <a:pathLst>
                <a:path w="1073785" h="167639">
                  <a:moveTo>
                    <a:pt x="903605" y="0"/>
                  </a:moveTo>
                  <a:lnTo>
                    <a:pt x="948754" y="66675"/>
                  </a:lnTo>
                  <a:lnTo>
                    <a:pt x="958215" y="66675"/>
                  </a:lnTo>
                  <a:lnTo>
                    <a:pt x="958215" y="93980"/>
                  </a:lnTo>
                  <a:lnTo>
                    <a:pt x="949844" y="93980"/>
                  </a:lnTo>
                  <a:lnTo>
                    <a:pt x="903605" y="167639"/>
                  </a:lnTo>
                  <a:lnTo>
                    <a:pt x="1073785" y="80645"/>
                  </a:lnTo>
                  <a:lnTo>
                    <a:pt x="1045210" y="66675"/>
                  </a:lnTo>
                  <a:lnTo>
                    <a:pt x="903605" y="0"/>
                  </a:lnTo>
                  <a:close/>
                </a:path>
                <a:path w="1073785" h="167639">
                  <a:moveTo>
                    <a:pt x="948754" y="66675"/>
                  </a:moveTo>
                  <a:lnTo>
                    <a:pt x="0" y="66675"/>
                  </a:lnTo>
                  <a:lnTo>
                    <a:pt x="0" y="93980"/>
                  </a:lnTo>
                  <a:lnTo>
                    <a:pt x="949844" y="93980"/>
                  </a:lnTo>
                  <a:lnTo>
                    <a:pt x="958215" y="80645"/>
                  </a:lnTo>
                  <a:lnTo>
                    <a:pt x="948754" y="66675"/>
                  </a:lnTo>
                  <a:close/>
                </a:path>
                <a:path w="1073785" h="167639">
                  <a:moveTo>
                    <a:pt x="958215" y="80645"/>
                  </a:moveTo>
                  <a:lnTo>
                    <a:pt x="949960" y="93980"/>
                  </a:lnTo>
                  <a:lnTo>
                    <a:pt x="958215" y="93980"/>
                  </a:lnTo>
                  <a:lnTo>
                    <a:pt x="958215" y="80645"/>
                  </a:lnTo>
                  <a:close/>
                </a:path>
                <a:path w="1073785" h="167639">
                  <a:moveTo>
                    <a:pt x="958215" y="66675"/>
                  </a:moveTo>
                  <a:lnTo>
                    <a:pt x="949325" y="66675"/>
                  </a:lnTo>
                  <a:lnTo>
                    <a:pt x="958215" y="80645"/>
                  </a:lnTo>
                  <a:lnTo>
                    <a:pt x="958215" y="666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63575" y="3028315"/>
              <a:ext cx="1073785" cy="167640"/>
            </a:xfrm>
            <a:custGeom>
              <a:avLst/>
              <a:gdLst/>
              <a:ahLst/>
              <a:cxnLst/>
              <a:rect l="l" t="t" r="r" b="b"/>
              <a:pathLst>
                <a:path w="1073785" h="167639">
                  <a:moveTo>
                    <a:pt x="958215" y="93980"/>
                  </a:moveTo>
                  <a:lnTo>
                    <a:pt x="0" y="93980"/>
                  </a:lnTo>
                  <a:lnTo>
                    <a:pt x="0" y="66675"/>
                  </a:lnTo>
                  <a:lnTo>
                    <a:pt x="958215" y="66675"/>
                  </a:lnTo>
                  <a:lnTo>
                    <a:pt x="958215" y="93980"/>
                  </a:lnTo>
                  <a:close/>
                </a:path>
                <a:path w="1073785" h="167639">
                  <a:moveTo>
                    <a:pt x="958215" y="80645"/>
                  </a:moveTo>
                  <a:lnTo>
                    <a:pt x="903605" y="0"/>
                  </a:lnTo>
                  <a:lnTo>
                    <a:pt x="1073785" y="80645"/>
                  </a:lnTo>
                  <a:lnTo>
                    <a:pt x="903605" y="167639"/>
                  </a:lnTo>
                  <a:lnTo>
                    <a:pt x="958215" y="80645"/>
                  </a:lnTo>
                  <a:close/>
                </a:path>
              </a:pathLst>
            </a:custGeom>
            <a:ln w="67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68625" y="3042285"/>
              <a:ext cx="1223645" cy="167640"/>
            </a:xfrm>
            <a:custGeom>
              <a:avLst/>
              <a:gdLst/>
              <a:ahLst/>
              <a:cxnLst/>
              <a:rect l="l" t="t" r="r" b="b"/>
              <a:pathLst>
                <a:path w="1223645" h="167639">
                  <a:moveTo>
                    <a:pt x="1054100" y="0"/>
                  </a:moveTo>
                  <a:lnTo>
                    <a:pt x="1099801" y="73660"/>
                  </a:lnTo>
                  <a:lnTo>
                    <a:pt x="1108075" y="73660"/>
                  </a:lnTo>
                  <a:lnTo>
                    <a:pt x="1108075" y="100964"/>
                  </a:lnTo>
                  <a:lnTo>
                    <a:pt x="1098725" y="100964"/>
                  </a:lnTo>
                  <a:lnTo>
                    <a:pt x="1054100" y="167639"/>
                  </a:lnTo>
                  <a:lnTo>
                    <a:pt x="1195070" y="100964"/>
                  </a:lnTo>
                  <a:lnTo>
                    <a:pt x="1223645" y="86994"/>
                  </a:lnTo>
                  <a:lnTo>
                    <a:pt x="1054100" y="0"/>
                  </a:lnTo>
                  <a:close/>
                </a:path>
                <a:path w="1223645" h="167639">
                  <a:moveTo>
                    <a:pt x="1099801" y="73660"/>
                  </a:moveTo>
                  <a:lnTo>
                    <a:pt x="0" y="73660"/>
                  </a:lnTo>
                  <a:lnTo>
                    <a:pt x="0" y="100964"/>
                  </a:lnTo>
                  <a:lnTo>
                    <a:pt x="1098725" y="100964"/>
                  </a:lnTo>
                  <a:lnTo>
                    <a:pt x="1108075" y="86994"/>
                  </a:lnTo>
                  <a:lnTo>
                    <a:pt x="1099801" y="73660"/>
                  </a:lnTo>
                  <a:close/>
                </a:path>
                <a:path w="1223645" h="167639">
                  <a:moveTo>
                    <a:pt x="1108075" y="86994"/>
                  </a:moveTo>
                  <a:lnTo>
                    <a:pt x="1099185" y="100964"/>
                  </a:lnTo>
                  <a:lnTo>
                    <a:pt x="1108075" y="100964"/>
                  </a:lnTo>
                  <a:lnTo>
                    <a:pt x="1108075" y="86994"/>
                  </a:lnTo>
                  <a:close/>
                </a:path>
                <a:path w="1223645" h="167639">
                  <a:moveTo>
                    <a:pt x="1108075" y="73660"/>
                  </a:moveTo>
                  <a:lnTo>
                    <a:pt x="1099820" y="73660"/>
                  </a:lnTo>
                  <a:lnTo>
                    <a:pt x="1108075" y="86994"/>
                  </a:lnTo>
                  <a:lnTo>
                    <a:pt x="1108075" y="736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68625" y="3042285"/>
              <a:ext cx="1223645" cy="167640"/>
            </a:xfrm>
            <a:custGeom>
              <a:avLst/>
              <a:gdLst/>
              <a:ahLst/>
              <a:cxnLst/>
              <a:rect l="l" t="t" r="r" b="b"/>
              <a:pathLst>
                <a:path w="1223645" h="167639">
                  <a:moveTo>
                    <a:pt x="0" y="73660"/>
                  </a:moveTo>
                  <a:lnTo>
                    <a:pt x="1108075" y="73660"/>
                  </a:lnTo>
                  <a:lnTo>
                    <a:pt x="1108075" y="100964"/>
                  </a:lnTo>
                  <a:lnTo>
                    <a:pt x="0" y="100964"/>
                  </a:lnTo>
                  <a:lnTo>
                    <a:pt x="0" y="73660"/>
                  </a:lnTo>
                  <a:close/>
                </a:path>
                <a:path w="1223645" h="167639">
                  <a:moveTo>
                    <a:pt x="1108075" y="86994"/>
                  </a:moveTo>
                  <a:lnTo>
                    <a:pt x="1054100" y="0"/>
                  </a:lnTo>
                  <a:lnTo>
                    <a:pt x="1223645" y="86994"/>
                  </a:lnTo>
                  <a:lnTo>
                    <a:pt x="1054100" y="167639"/>
                  </a:lnTo>
                  <a:lnTo>
                    <a:pt x="1108075" y="86994"/>
                  </a:lnTo>
                  <a:close/>
                </a:path>
              </a:pathLst>
            </a:custGeom>
            <a:ln w="67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09414" y="2087245"/>
              <a:ext cx="4853940" cy="1246505"/>
            </a:xfrm>
            <a:custGeom>
              <a:avLst/>
              <a:gdLst/>
              <a:ahLst/>
              <a:cxnLst/>
              <a:rect l="l" t="t" r="r" b="b"/>
              <a:pathLst>
                <a:path w="4853940" h="1246504">
                  <a:moveTo>
                    <a:pt x="67945" y="844550"/>
                  </a:moveTo>
                  <a:lnTo>
                    <a:pt x="54610" y="844550"/>
                  </a:lnTo>
                  <a:lnTo>
                    <a:pt x="40639" y="844550"/>
                  </a:lnTo>
                  <a:lnTo>
                    <a:pt x="34289" y="851534"/>
                  </a:lnTo>
                  <a:lnTo>
                    <a:pt x="20320" y="864234"/>
                  </a:lnTo>
                  <a:lnTo>
                    <a:pt x="13335" y="871219"/>
                  </a:lnTo>
                  <a:lnTo>
                    <a:pt x="6985" y="884554"/>
                  </a:lnTo>
                  <a:lnTo>
                    <a:pt x="6985" y="897889"/>
                  </a:lnTo>
                  <a:lnTo>
                    <a:pt x="0" y="911859"/>
                  </a:lnTo>
                  <a:lnTo>
                    <a:pt x="0" y="1179829"/>
                  </a:lnTo>
                  <a:lnTo>
                    <a:pt x="6985" y="1193164"/>
                  </a:lnTo>
                  <a:lnTo>
                    <a:pt x="6985" y="1206500"/>
                  </a:lnTo>
                  <a:lnTo>
                    <a:pt x="13335" y="1212850"/>
                  </a:lnTo>
                  <a:lnTo>
                    <a:pt x="20320" y="1226184"/>
                  </a:lnTo>
                  <a:lnTo>
                    <a:pt x="34289" y="1233169"/>
                  </a:lnTo>
                  <a:lnTo>
                    <a:pt x="40639" y="1240154"/>
                  </a:lnTo>
                  <a:lnTo>
                    <a:pt x="54610" y="1240154"/>
                  </a:lnTo>
                  <a:lnTo>
                    <a:pt x="67945" y="1246504"/>
                  </a:lnTo>
                  <a:lnTo>
                    <a:pt x="1155700" y="1246504"/>
                  </a:lnTo>
                  <a:lnTo>
                    <a:pt x="1169670" y="1240154"/>
                  </a:lnTo>
                  <a:lnTo>
                    <a:pt x="1183005" y="1240154"/>
                  </a:lnTo>
                  <a:lnTo>
                    <a:pt x="1196339" y="1233169"/>
                  </a:lnTo>
                  <a:lnTo>
                    <a:pt x="1203325" y="1226184"/>
                  </a:lnTo>
                  <a:lnTo>
                    <a:pt x="1216660" y="1212850"/>
                  </a:lnTo>
                  <a:lnTo>
                    <a:pt x="1223645" y="1206500"/>
                  </a:lnTo>
                  <a:lnTo>
                    <a:pt x="1223645" y="1193164"/>
                  </a:lnTo>
                  <a:lnTo>
                    <a:pt x="1223645" y="1179829"/>
                  </a:lnTo>
                  <a:lnTo>
                    <a:pt x="1223645" y="911859"/>
                  </a:lnTo>
                  <a:lnTo>
                    <a:pt x="1223645" y="897889"/>
                  </a:lnTo>
                  <a:lnTo>
                    <a:pt x="1223645" y="884554"/>
                  </a:lnTo>
                  <a:lnTo>
                    <a:pt x="1216660" y="871219"/>
                  </a:lnTo>
                  <a:lnTo>
                    <a:pt x="1203325" y="864234"/>
                  </a:lnTo>
                  <a:lnTo>
                    <a:pt x="1196339" y="851534"/>
                  </a:lnTo>
                  <a:lnTo>
                    <a:pt x="1183005" y="844550"/>
                  </a:lnTo>
                  <a:lnTo>
                    <a:pt x="1169670" y="844550"/>
                  </a:lnTo>
                  <a:lnTo>
                    <a:pt x="1155700" y="844550"/>
                  </a:lnTo>
                  <a:lnTo>
                    <a:pt x="67945" y="844550"/>
                  </a:lnTo>
                </a:path>
                <a:path w="4853940" h="1246504">
                  <a:moveTo>
                    <a:pt x="3698240" y="0"/>
                  </a:moveTo>
                  <a:lnTo>
                    <a:pt x="3684905" y="0"/>
                  </a:lnTo>
                  <a:lnTo>
                    <a:pt x="3670935" y="6984"/>
                  </a:lnTo>
                  <a:lnTo>
                    <a:pt x="3664585" y="13334"/>
                  </a:lnTo>
                  <a:lnTo>
                    <a:pt x="3651250" y="20319"/>
                  </a:lnTo>
                  <a:lnTo>
                    <a:pt x="3644265" y="33654"/>
                  </a:lnTo>
                  <a:lnTo>
                    <a:pt x="3637280" y="40004"/>
                  </a:lnTo>
                  <a:lnTo>
                    <a:pt x="3630930" y="53339"/>
                  </a:lnTo>
                  <a:lnTo>
                    <a:pt x="3630930" y="67309"/>
                  </a:lnTo>
                  <a:lnTo>
                    <a:pt x="3630930" y="335279"/>
                  </a:lnTo>
                  <a:lnTo>
                    <a:pt x="3630930" y="348614"/>
                  </a:lnTo>
                  <a:lnTo>
                    <a:pt x="3637280" y="361950"/>
                  </a:lnTo>
                  <a:lnTo>
                    <a:pt x="3644265" y="375284"/>
                  </a:lnTo>
                  <a:lnTo>
                    <a:pt x="3651250" y="382269"/>
                  </a:lnTo>
                  <a:lnTo>
                    <a:pt x="3664585" y="395604"/>
                  </a:lnTo>
                  <a:lnTo>
                    <a:pt x="3670935" y="395604"/>
                  </a:lnTo>
                  <a:lnTo>
                    <a:pt x="3684905" y="401954"/>
                  </a:lnTo>
                  <a:lnTo>
                    <a:pt x="3698240" y="401954"/>
                  </a:lnTo>
                  <a:lnTo>
                    <a:pt x="4785995" y="401954"/>
                  </a:lnTo>
                  <a:lnTo>
                    <a:pt x="4799965" y="401954"/>
                  </a:lnTo>
                  <a:lnTo>
                    <a:pt x="4813300" y="395604"/>
                  </a:lnTo>
                  <a:lnTo>
                    <a:pt x="4827270" y="395604"/>
                  </a:lnTo>
                  <a:lnTo>
                    <a:pt x="4833620" y="382269"/>
                  </a:lnTo>
                  <a:lnTo>
                    <a:pt x="4840605" y="375284"/>
                  </a:lnTo>
                  <a:lnTo>
                    <a:pt x="4847590" y="361950"/>
                  </a:lnTo>
                  <a:lnTo>
                    <a:pt x="4853940" y="348614"/>
                  </a:lnTo>
                  <a:lnTo>
                    <a:pt x="4853940" y="335279"/>
                  </a:lnTo>
                  <a:lnTo>
                    <a:pt x="4853940" y="67309"/>
                  </a:lnTo>
                  <a:lnTo>
                    <a:pt x="4853940" y="53339"/>
                  </a:lnTo>
                  <a:lnTo>
                    <a:pt x="4847590" y="40004"/>
                  </a:lnTo>
                  <a:lnTo>
                    <a:pt x="4840605" y="33654"/>
                  </a:lnTo>
                  <a:lnTo>
                    <a:pt x="4833620" y="20319"/>
                  </a:lnTo>
                  <a:lnTo>
                    <a:pt x="4827270" y="13334"/>
                  </a:lnTo>
                  <a:lnTo>
                    <a:pt x="4813300" y="6984"/>
                  </a:lnTo>
                  <a:lnTo>
                    <a:pt x="4799965" y="0"/>
                  </a:lnTo>
                  <a:lnTo>
                    <a:pt x="4785995" y="0"/>
                  </a:lnTo>
                  <a:lnTo>
                    <a:pt x="3698240" y="0"/>
                  </a:lnTo>
                </a:path>
              </a:pathLst>
            </a:custGeom>
            <a:ln w="201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443220" y="2385060"/>
              <a:ext cx="2379345" cy="656590"/>
            </a:xfrm>
            <a:custGeom>
              <a:avLst/>
              <a:gdLst/>
              <a:ahLst/>
              <a:cxnLst/>
              <a:rect l="l" t="t" r="r" b="b"/>
              <a:pathLst>
                <a:path w="2379345" h="656589">
                  <a:moveTo>
                    <a:pt x="2259329" y="56514"/>
                  </a:moveTo>
                  <a:lnTo>
                    <a:pt x="0" y="629919"/>
                  </a:lnTo>
                  <a:lnTo>
                    <a:pt x="6984" y="656589"/>
                  </a:lnTo>
                  <a:lnTo>
                    <a:pt x="2265045" y="83185"/>
                  </a:lnTo>
                  <a:lnTo>
                    <a:pt x="2270759" y="66675"/>
                  </a:lnTo>
                  <a:lnTo>
                    <a:pt x="2259329" y="56514"/>
                  </a:lnTo>
                  <a:close/>
                </a:path>
                <a:path w="2379345" h="656589">
                  <a:moveTo>
                    <a:pt x="2364104" y="53339"/>
                  </a:moveTo>
                  <a:lnTo>
                    <a:pt x="2270759" y="53339"/>
                  </a:lnTo>
                  <a:lnTo>
                    <a:pt x="2277745" y="80010"/>
                  </a:lnTo>
                  <a:lnTo>
                    <a:pt x="2265045" y="83185"/>
                  </a:lnTo>
                  <a:lnTo>
                    <a:pt x="2237104" y="160654"/>
                  </a:lnTo>
                  <a:lnTo>
                    <a:pt x="2364104" y="53339"/>
                  </a:lnTo>
                  <a:close/>
                </a:path>
                <a:path w="2379345" h="656589">
                  <a:moveTo>
                    <a:pt x="2270759" y="53339"/>
                  </a:moveTo>
                  <a:lnTo>
                    <a:pt x="2259329" y="56514"/>
                  </a:lnTo>
                  <a:lnTo>
                    <a:pt x="2270759" y="66675"/>
                  </a:lnTo>
                  <a:lnTo>
                    <a:pt x="2265045" y="83185"/>
                  </a:lnTo>
                  <a:lnTo>
                    <a:pt x="2277745" y="80010"/>
                  </a:lnTo>
                  <a:lnTo>
                    <a:pt x="2270759" y="53339"/>
                  </a:lnTo>
                  <a:close/>
                </a:path>
                <a:path w="2379345" h="656589">
                  <a:moveTo>
                    <a:pt x="2196464" y="0"/>
                  </a:moveTo>
                  <a:lnTo>
                    <a:pt x="2259329" y="56514"/>
                  </a:lnTo>
                  <a:lnTo>
                    <a:pt x="2270759" y="53339"/>
                  </a:lnTo>
                  <a:lnTo>
                    <a:pt x="2364104" y="53339"/>
                  </a:lnTo>
                  <a:lnTo>
                    <a:pt x="2379345" y="40004"/>
                  </a:lnTo>
                  <a:lnTo>
                    <a:pt x="21964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43220" y="2385060"/>
              <a:ext cx="2379345" cy="656590"/>
            </a:xfrm>
            <a:custGeom>
              <a:avLst/>
              <a:gdLst/>
              <a:ahLst/>
              <a:cxnLst/>
              <a:rect l="l" t="t" r="r" b="b"/>
              <a:pathLst>
                <a:path w="2379345" h="656589">
                  <a:moveTo>
                    <a:pt x="0" y="629919"/>
                  </a:moveTo>
                  <a:lnTo>
                    <a:pt x="2270759" y="53339"/>
                  </a:lnTo>
                  <a:lnTo>
                    <a:pt x="2277745" y="80010"/>
                  </a:lnTo>
                  <a:lnTo>
                    <a:pt x="6984" y="656589"/>
                  </a:lnTo>
                  <a:lnTo>
                    <a:pt x="0" y="629919"/>
                  </a:lnTo>
                  <a:close/>
                </a:path>
                <a:path w="2379345" h="656589">
                  <a:moveTo>
                    <a:pt x="2270759" y="66675"/>
                  </a:moveTo>
                  <a:lnTo>
                    <a:pt x="2196464" y="0"/>
                  </a:lnTo>
                  <a:lnTo>
                    <a:pt x="2379345" y="40004"/>
                  </a:lnTo>
                  <a:lnTo>
                    <a:pt x="2237104" y="160654"/>
                  </a:lnTo>
                  <a:lnTo>
                    <a:pt x="2270759" y="66675"/>
                  </a:lnTo>
                  <a:close/>
                </a:path>
              </a:pathLst>
            </a:custGeom>
            <a:ln w="67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174105" y="2870835"/>
              <a:ext cx="476250" cy="295275"/>
            </a:xfrm>
            <a:custGeom>
              <a:avLst/>
              <a:gdLst/>
              <a:ahLst/>
              <a:cxnLst/>
              <a:rect l="l" t="t" r="r" b="b"/>
              <a:pathLst>
                <a:path w="476250" h="295275">
                  <a:moveTo>
                    <a:pt x="476250" y="0"/>
                  </a:moveTo>
                  <a:lnTo>
                    <a:pt x="0" y="0"/>
                  </a:lnTo>
                  <a:lnTo>
                    <a:pt x="0" y="295275"/>
                  </a:lnTo>
                  <a:lnTo>
                    <a:pt x="476250" y="295275"/>
                  </a:lnTo>
                  <a:lnTo>
                    <a:pt x="4762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174105" y="2870835"/>
              <a:ext cx="476250" cy="295275"/>
            </a:xfrm>
            <a:custGeom>
              <a:avLst/>
              <a:gdLst/>
              <a:ahLst/>
              <a:cxnLst/>
              <a:rect l="l" t="t" r="r" b="b"/>
              <a:pathLst>
                <a:path w="476250" h="295275">
                  <a:moveTo>
                    <a:pt x="0" y="295275"/>
                  </a:moveTo>
                  <a:lnTo>
                    <a:pt x="476250" y="295275"/>
                  </a:lnTo>
                  <a:lnTo>
                    <a:pt x="476250" y="0"/>
                  </a:lnTo>
                  <a:lnTo>
                    <a:pt x="0" y="0"/>
                  </a:lnTo>
                  <a:lnTo>
                    <a:pt x="0" y="295275"/>
                  </a:lnTo>
                  <a:close/>
                </a:path>
              </a:pathLst>
            </a:custGeom>
            <a:ln w="2013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92189" y="4452620"/>
              <a:ext cx="1509395" cy="589280"/>
            </a:xfrm>
            <a:custGeom>
              <a:avLst/>
              <a:gdLst/>
              <a:ahLst/>
              <a:cxnLst/>
              <a:rect l="l" t="t" r="r" b="b"/>
              <a:pathLst>
                <a:path w="1509395" h="589279">
                  <a:moveTo>
                    <a:pt x="101600" y="0"/>
                  </a:moveTo>
                  <a:lnTo>
                    <a:pt x="81280" y="0"/>
                  </a:lnTo>
                  <a:lnTo>
                    <a:pt x="60960" y="6349"/>
                  </a:lnTo>
                  <a:lnTo>
                    <a:pt x="47625" y="19684"/>
                  </a:lnTo>
                  <a:lnTo>
                    <a:pt x="33655" y="26669"/>
                  </a:lnTo>
                  <a:lnTo>
                    <a:pt x="20320" y="46354"/>
                  </a:lnTo>
                  <a:lnTo>
                    <a:pt x="13335" y="60324"/>
                  </a:lnTo>
                  <a:lnTo>
                    <a:pt x="6350" y="80009"/>
                  </a:lnTo>
                  <a:lnTo>
                    <a:pt x="0" y="100329"/>
                  </a:lnTo>
                  <a:lnTo>
                    <a:pt x="0" y="488949"/>
                  </a:lnTo>
                  <a:lnTo>
                    <a:pt x="13335" y="528954"/>
                  </a:lnTo>
                  <a:lnTo>
                    <a:pt x="47625" y="569594"/>
                  </a:lnTo>
                  <a:lnTo>
                    <a:pt x="60960" y="582929"/>
                  </a:lnTo>
                  <a:lnTo>
                    <a:pt x="81280" y="582929"/>
                  </a:lnTo>
                  <a:lnTo>
                    <a:pt x="101600" y="589279"/>
                  </a:lnTo>
                  <a:lnTo>
                    <a:pt x="1414144" y="589279"/>
                  </a:lnTo>
                  <a:lnTo>
                    <a:pt x="1427480" y="582929"/>
                  </a:lnTo>
                  <a:lnTo>
                    <a:pt x="1447800" y="582929"/>
                  </a:lnTo>
                  <a:lnTo>
                    <a:pt x="1482089" y="556259"/>
                  </a:lnTo>
                  <a:lnTo>
                    <a:pt x="1509394" y="509269"/>
                  </a:lnTo>
                  <a:lnTo>
                    <a:pt x="1509394" y="488949"/>
                  </a:lnTo>
                  <a:lnTo>
                    <a:pt x="1509394" y="100329"/>
                  </a:lnTo>
                  <a:lnTo>
                    <a:pt x="1502410" y="60324"/>
                  </a:lnTo>
                  <a:lnTo>
                    <a:pt x="1482089" y="26669"/>
                  </a:lnTo>
                  <a:lnTo>
                    <a:pt x="1468119" y="19684"/>
                  </a:lnTo>
                  <a:lnTo>
                    <a:pt x="1447800" y="6349"/>
                  </a:lnTo>
                  <a:lnTo>
                    <a:pt x="1427480" y="0"/>
                  </a:lnTo>
                  <a:lnTo>
                    <a:pt x="1414144" y="0"/>
                  </a:lnTo>
                  <a:lnTo>
                    <a:pt x="101600" y="0"/>
                  </a:lnTo>
                </a:path>
              </a:pathLst>
            </a:custGeom>
            <a:ln w="20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287009" y="3303270"/>
              <a:ext cx="1176020" cy="1125855"/>
            </a:xfrm>
            <a:custGeom>
              <a:avLst/>
              <a:gdLst/>
              <a:ahLst/>
              <a:cxnLst/>
              <a:rect l="l" t="t" r="r" b="b"/>
              <a:pathLst>
                <a:path w="1176020" h="1125854">
                  <a:moveTo>
                    <a:pt x="97789" y="75564"/>
                  </a:moveTo>
                  <a:lnTo>
                    <a:pt x="81914" y="80009"/>
                  </a:lnTo>
                  <a:lnTo>
                    <a:pt x="78104" y="96519"/>
                  </a:lnTo>
                  <a:lnTo>
                    <a:pt x="1155700" y="1125854"/>
                  </a:lnTo>
                  <a:lnTo>
                    <a:pt x="1176019" y="1105534"/>
                  </a:lnTo>
                  <a:lnTo>
                    <a:pt x="97789" y="75564"/>
                  </a:lnTo>
                  <a:close/>
                </a:path>
                <a:path w="1176020" h="1125854">
                  <a:moveTo>
                    <a:pt x="0" y="0"/>
                  </a:moveTo>
                  <a:lnTo>
                    <a:pt x="61594" y="173989"/>
                  </a:lnTo>
                  <a:lnTo>
                    <a:pt x="78104" y="96519"/>
                  </a:lnTo>
                  <a:lnTo>
                    <a:pt x="67944" y="86994"/>
                  </a:lnTo>
                  <a:lnTo>
                    <a:pt x="88264" y="66675"/>
                  </a:lnTo>
                  <a:lnTo>
                    <a:pt x="132079" y="66675"/>
                  </a:lnTo>
                  <a:lnTo>
                    <a:pt x="183514" y="53339"/>
                  </a:lnTo>
                  <a:lnTo>
                    <a:pt x="0" y="0"/>
                  </a:lnTo>
                  <a:close/>
                </a:path>
                <a:path w="1176020" h="1125854">
                  <a:moveTo>
                    <a:pt x="88264" y="66675"/>
                  </a:moveTo>
                  <a:lnTo>
                    <a:pt x="67944" y="86994"/>
                  </a:lnTo>
                  <a:lnTo>
                    <a:pt x="78104" y="96519"/>
                  </a:lnTo>
                  <a:lnTo>
                    <a:pt x="81914" y="80009"/>
                  </a:lnTo>
                  <a:lnTo>
                    <a:pt x="97789" y="75564"/>
                  </a:lnTo>
                  <a:lnTo>
                    <a:pt x="88264" y="66675"/>
                  </a:lnTo>
                  <a:close/>
                </a:path>
                <a:path w="1176020" h="1125854">
                  <a:moveTo>
                    <a:pt x="132079" y="66675"/>
                  </a:moveTo>
                  <a:lnTo>
                    <a:pt x="88264" y="66675"/>
                  </a:lnTo>
                  <a:lnTo>
                    <a:pt x="97789" y="75564"/>
                  </a:lnTo>
                  <a:lnTo>
                    <a:pt x="132079" y="666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287009" y="3303270"/>
              <a:ext cx="1176020" cy="1125855"/>
            </a:xfrm>
            <a:custGeom>
              <a:avLst/>
              <a:gdLst/>
              <a:ahLst/>
              <a:cxnLst/>
              <a:rect l="l" t="t" r="r" b="b"/>
              <a:pathLst>
                <a:path w="1176020" h="1125854">
                  <a:moveTo>
                    <a:pt x="1155700" y="1125854"/>
                  </a:moveTo>
                  <a:lnTo>
                    <a:pt x="67944" y="86994"/>
                  </a:lnTo>
                  <a:lnTo>
                    <a:pt x="88264" y="66675"/>
                  </a:lnTo>
                  <a:lnTo>
                    <a:pt x="1176019" y="1105534"/>
                  </a:lnTo>
                  <a:lnTo>
                    <a:pt x="1155700" y="1125854"/>
                  </a:lnTo>
                  <a:close/>
                </a:path>
                <a:path w="1176020" h="1125854">
                  <a:moveTo>
                    <a:pt x="81914" y="80009"/>
                  </a:moveTo>
                  <a:lnTo>
                    <a:pt x="61594" y="173989"/>
                  </a:lnTo>
                  <a:lnTo>
                    <a:pt x="0" y="0"/>
                  </a:lnTo>
                  <a:lnTo>
                    <a:pt x="183514" y="53339"/>
                  </a:lnTo>
                  <a:lnTo>
                    <a:pt x="81914" y="80009"/>
                  </a:lnTo>
                  <a:close/>
                </a:path>
              </a:pathLst>
            </a:custGeom>
            <a:ln w="67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911339" y="2472055"/>
              <a:ext cx="1318895" cy="1963420"/>
            </a:xfrm>
            <a:custGeom>
              <a:avLst/>
              <a:gdLst/>
              <a:ahLst/>
              <a:cxnLst/>
              <a:rect l="l" t="t" r="r" b="b"/>
              <a:pathLst>
                <a:path w="1318895" h="1963420">
                  <a:moveTo>
                    <a:pt x="20319" y="1782445"/>
                  </a:moveTo>
                  <a:lnTo>
                    <a:pt x="0" y="1963420"/>
                  </a:lnTo>
                  <a:lnTo>
                    <a:pt x="139700" y="1882775"/>
                  </a:lnTo>
                  <a:lnTo>
                    <a:pt x="74929" y="1882775"/>
                  </a:lnTo>
                  <a:lnTo>
                    <a:pt x="47625" y="1863090"/>
                  </a:lnTo>
                  <a:lnTo>
                    <a:pt x="53975" y="1854200"/>
                  </a:lnTo>
                  <a:lnTo>
                    <a:pt x="20319" y="1782445"/>
                  </a:lnTo>
                  <a:close/>
                </a:path>
                <a:path w="1318895" h="1963420">
                  <a:moveTo>
                    <a:pt x="53975" y="1854200"/>
                  </a:moveTo>
                  <a:lnTo>
                    <a:pt x="47625" y="1863090"/>
                  </a:lnTo>
                  <a:lnTo>
                    <a:pt x="74929" y="1882775"/>
                  </a:lnTo>
                  <a:lnTo>
                    <a:pt x="83819" y="1869440"/>
                  </a:lnTo>
                  <a:lnTo>
                    <a:pt x="60959" y="1869440"/>
                  </a:lnTo>
                  <a:lnTo>
                    <a:pt x="53975" y="1854200"/>
                  </a:lnTo>
                  <a:close/>
                </a:path>
                <a:path w="1318895" h="1963420">
                  <a:moveTo>
                    <a:pt x="163194" y="1869440"/>
                  </a:moveTo>
                  <a:lnTo>
                    <a:pt x="83819" y="1869440"/>
                  </a:lnTo>
                  <a:lnTo>
                    <a:pt x="74929" y="1882775"/>
                  </a:lnTo>
                  <a:lnTo>
                    <a:pt x="139700" y="1882775"/>
                  </a:lnTo>
                  <a:lnTo>
                    <a:pt x="163194" y="1869440"/>
                  </a:lnTo>
                  <a:close/>
                </a:path>
                <a:path w="1318895" h="1963420">
                  <a:moveTo>
                    <a:pt x="1298575" y="0"/>
                  </a:moveTo>
                  <a:lnTo>
                    <a:pt x="53975" y="1854200"/>
                  </a:lnTo>
                  <a:lnTo>
                    <a:pt x="60959" y="1869440"/>
                  </a:lnTo>
                  <a:lnTo>
                    <a:pt x="83819" y="1869440"/>
                  </a:lnTo>
                  <a:lnTo>
                    <a:pt x="1318894" y="20320"/>
                  </a:lnTo>
                  <a:lnTo>
                    <a:pt x="12985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911339" y="2472055"/>
              <a:ext cx="1318895" cy="1963420"/>
            </a:xfrm>
            <a:custGeom>
              <a:avLst/>
              <a:gdLst/>
              <a:ahLst/>
              <a:cxnLst/>
              <a:rect l="l" t="t" r="r" b="b"/>
              <a:pathLst>
                <a:path w="1318895" h="1963420">
                  <a:moveTo>
                    <a:pt x="1318894" y="20320"/>
                  </a:moveTo>
                  <a:lnTo>
                    <a:pt x="74929" y="1882775"/>
                  </a:lnTo>
                  <a:lnTo>
                    <a:pt x="47625" y="1863090"/>
                  </a:lnTo>
                  <a:lnTo>
                    <a:pt x="1298575" y="0"/>
                  </a:lnTo>
                  <a:lnTo>
                    <a:pt x="1318894" y="20320"/>
                  </a:lnTo>
                  <a:close/>
                </a:path>
                <a:path w="1318895" h="1963420">
                  <a:moveTo>
                    <a:pt x="60959" y="1869440"/>
                  </a:moveTo>
                  <a:lnTo>
                    <a:pt x="163194" y="1869440"/>
                  </a:lnTo>
                  <a:lnTo>
                    <a:pt x="0" y="1963420"/>
                  </a:lnTo>
                  <a:lnTo>
                    <a:pt x="20319" y="1782445"/>
                  </a:lnTo>
                  <a:lnTo>
                    <a:pt x="60959" y="1869440"/>
                  </a:lnTo>
                  <a:close/>
                </a:path>
              </a:pathLst>
            </a:custGeom>
            <a:ln w="67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613389" y="2931795"/>
              <a:ext cx="1223645" cy="401955"/>
            </a:xfrm>
            <a:custGeom>
              <a:avLst/>
              <a:gdLst/>
              <a:ahLst/>
              <a:cxnLst/>
              <a:rect l="l" t="t" r="r" b="b"/>
              <a:pathLst>
                <a:path w="1223645" h="401954">
                  <a:moveTo>
                    <a:pt x="67944" y="0"/>
                  </a:moveTo>
                  <a:lnTo>
                    <a:pt x="53975" y="0"/>
                  </a:lnTo>
                  <a:lnTo>
                    <a:pt x="46989" y="0"/>
                  </a:lnTo>
                  <a:lnTo>
                    <a:pt x="33654" y="6984"/>
                  </a:lnTo>
                  <a:lnTo>
                    <a:pt x="20319" y="19684"/>
                  </a:lnTo>
                  <a:lnTo>
                    <a:pt x="13334" y="26669"/>
                  </a:lnTo>
                  <a:lnTo>
                    <a:pt x="6350" y="40004"/>
                  </a:lnTo>
                  <a:lnTo>
                    <a:pt x="6350" y="53339"/>
                  </a:lnTo>
                  <a:lnTo>
                    <a:pt x="0" y="67309"/>
                  </a:lnTo>
                  <a:lnTo>
                    <a:pt x="0" y="335279"/>
                  </a:lnTo>
                  <a:lnTo>
                    <a:pt x="6350" y="348614"/>
                  </a:lnTo>
                  <a:lnTo>
                    <a:pt x="6350" y="361950"/>
                  </a:lnTo>
                  <a:lnTo>
                    <a:pt x="13334" y="368300"/>
                  </a:lnTo>
                  <a:lnTo>
                    <a:pt x="20319" y="381634"/>
                  </a:lnTo>
                  <a:lnTo>
                    <a:pt x="33654" y="388619"/>
                  </a:lnTo>
                  <a:lnTo>
                    <a:pt x="46989" y="395604"/>
                  </a:lnTo>
                  <a:lnTo>
                    <a:pt x="53975" y="395604"/>
                  </a:lnTo>
                  <a:lnTo>
                    <a:pt x="67944" y="401954"/>
                  </a:lnTo>
                  <a:lnTo>
                    <a:pt x="1155064" y="401954"/>
                  </a:lnTo>
                  <a:lnTo>
                    <a:pt x="1169034" y="395604"/>
                  </a:lnTo>
                  <a:lnTo>
                    <a:pt x="1183004" y="395604"/>
                  </a:lnTo>
                  <a:lnTo>
                    <a:pt x="1196339" y="388619"/>
                  </a:lnTo>
                  <a:lnTo>
                    <a:pt x="1203325" y="381634"/>
                  </a:lnTo>
                  <a:lnTo>
                    <a:pt x="1216659" y="368300"/>
                  </a:lnTo>
                  <a:lnTo>
                    <a:pt x="1223644" y="361950"/>
                  </a:lnTo>
                  <a:lnTo>
                    <a:pt x="1223644" y="40004"/>
                  </a:lnTo>
                  <a:lnTo>
                    <a:pt x="1216659" y="26669"/>
                  </a:lnTo>
                  <a:lnTo>
                    <a:pt x="1203325" y="19684"/>
                  </a:lnTo>
                  <a:lnTo>
                    <a:pt x="1196339" y="6984"/>
                  </a:lnTo>
                  <a:lnTo>
                    <a:pt x="1183004" y="0"/>
                  </a:lnTo>
                  <a:lnTo>
                    <a:pt x="1169034" y="0"/>
                  </a:lnTo>
                  <a:lnTo>
                    <a:pt x="1155064" y="0"/>
                  </a:lnTo>
                  <a:lnTo>
                    <a:pt x="67944" y="0"/>
                  </a:lnTo>
                </a:path>
              </a:pathLst>
            </a:custGeom>
            <a:ln w="200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086849" y="2371725"/>
              <a:ext cx="1516380" cy="703580"/>
            </a:xfrm>
            <a:custGeom>
              <a:avLst/>
              <a:gdLst/>
              <a:ahLst/>
              <a:cxnLst/>
              <a:rect l="l" t="t" r="r" b="b"/>
              <a:pathLst>
                <a:path w="1516379" h="703580">
                  <a:moveTo>
                    <a:pt x="1395095" y="657860"/>
                  </a:moveTo>
                  <a:lnTo>
                    <a:pt x="1325879" y="703579"/>
                  </a:lnTo>
                  <a:lnTo>
                    <a:pt x="1516379" y="697229"/>
                  </a:lnTo>
                  <a:lnTo>
                    <a:pt x="1488440" y="663575"/>
                  </a:lnTo>
                  <a:lnTo>
                    <a:pt x="1407159" y="663575"/>
                  </a:lnTo>
                  <a:lnTo>
                    <a:pt x="1395095" y="657860"/>
                  </a:lnTo>
                  <a:close/>
                </a:path>
                <a:path w="1516379" h="703580">
                  <a:moveTo>
                    <a:pt x="1404620" y="632460"/>
                  </a:moveTo>
                  <a:lnTo>
                    <a:pt x="1407159" y="649604"/>
                  </a:lnTo>
                  <a:lnTo>
                    <a:pt x="1395095" y="657860"/>
                  </a:lnTo>
                  <a:lnTo>
                    <a:pt x="1407159" y="663575"/>
                  </a:lnTo>
                  <a:lnTo>
                    <a:pt x="1414145" y="636270"/>
                  </a:lnTo>
                  <a:lnTo>
                    <a:pt x="1404620" y="632460"/>
                  </a:lnTo>
                  <a:close/>
                </a:path>
                <a:path w="1516379" h="703580">
                  <a:moveTo>
                    <a:pt x="1393825" y="549275"/>
                  </a:moveTo>
                  <a:lnTo>
                    <a:pt x="1404620" y="632460"/>
                  </a:lnTo>
                  <a:lnTo>
                    <a:pt x="1414145" y="636270"/>
                  </a:lnTo>
                  <a:lnTo>
                    <a:pt x="1407159" y="663575"/>
                  </a:lnTo>
                  <a:lnTo>
                    <a:pt x="1488440" y="663575"/>
                  </a:lnTo>
                  <a:lnTo>
                    <a:pt x="1393825" y="549275"/>
                  </a:lnTo>
                  <a:close/>
                </a:path>
                <a:path w="1516379" h="703580">
                  <a:moveTo>
                    <a:pt x="13334" y="0"/>
                  </a:moveTo>
                  <a:lnTo>
                    <a:pt x="0" y="26670"/>
                  </a:lnTo>
                  <a:lnTo>
                    <a:pt x="1395095" y="657860"/>
                  </a:lnTo>
                  <a:lnTo>
                    <a:pt x="1407159" y="649604"/>
                  </a:lnTo>
                  <a:lnTo>
                    <a:pt x="1404620" y="632460"/>
                  </a:lnTo>
                  <a:lnTo>
                    <a:pt x="133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086849" y="2371725"/>
              <a:ext cx="1516380" cy="703580"/>
            </a:xfrm>
            <a:custGeom>
              <a:avLst/>
              <a:gdLst/>
              <a:ahLst/>
              <a:cxnLst/>
              <a:rect l="l" t="t" r="r" b="b"/>
              <a:pathLst>
                <a:path w="1516379" h="703580">
                  <a:moveTo>
                    <a:pt x="13334" y="0"/>
                  </a:moveTo>
                  <a:lnTo>
                    <a:pt x="1414145" y="636270"/>
                  </a:lnTo>
                  <a:lnTo>
                    <a:pt x="1407159" y="663575"/>
                  </a:lnTo>
                  <a:lnTo>
                    <a:pt x="0" y="26670"/>
                  </a:lnTo>
                  <a:lnTo>
                    <a:pt x="13334" y="0"/>
                  </a:lnTo>
                  <a:close/>
                </a:path>
                <a:path w="1516379" h="703580">
                  <a:moveTo>
                    <a:pt x="1407159" y="649604"/>
                  </a:moveTo>
                  <a:lnTo>
                    <a:pt x="1393825" y="549275"/>
                  </a:lnTo>
                  <a:lnTo>
                    <a:pt x="1516379" y="697229"/>
                  </a:lnTo>
                  <a:lnTo>
                    <a:pt x="1325879" y="703579"/>
                  </a:lnTo>
                  <a:lnTo>
                    <a:pt x="1407159" y="649604"/>
                  </a:lnTo>
                  <a:close/>
                </a:path>
              </a:pathLst>
            </a:custGeom>
            <a:ln w="67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804399" y="2341880"/>
              <a:ext cx="1169670" cy="314960"/>
            </a:xfrm>
            <a:custGeom>
              <a:avLst/>
              <a:gdLst/>
              <a:ahLst/>
              <a:cxnLst/>
              <a:rect l="l" t="t" r="r" b="b"/>
              <a:pathLst>
                <a:path w="1169670" h="314960">
                  <a:moveTo>
                    <a:pt x="1169670" y="0"/>
                  </a:moveTo>
                  <a:lnTo>
                    <a:pt x="0" y="0"/>
                  </a:lnTo>
                  <a:lnTo>
                    <a:pt x="0" y="314960"/>
                  </a:lnTo>
                  <a:lnTo>
                    <a:pt x="1169670" y="314960"/>
                  </a:lnTo>
                  <a:lnTo>
                    <a:pt x="11696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804399" y="2341880"/>
              <a:ext cx="1169670" cy="314960"/>
            </a:xfrm>
            <a:custGeom>
              <a:avLst/>
              <a:gdLst/>
              <a:ahLst/>
              <a:cxnLst/>
              <a:rect l="l" t="t" r="r" b="b"/>
              <a:pathLst>
                <a:path w="1169670" h="314960">
                  <a:moveTo>
                    <a:pt x="0" y="314960"/>
                  </a:moveTo>
                  <a:lnTo>
                    <a:pt x="1169670" y="314960"/>
                  </a:lnTo>
                  <a:lnTo>
                    <a:pt x="1169670" y="0"/>
                  </a:lnTo>
                  <a:lnTo>
                    <a:pt x="0" y="0"/>
                  </a:lnTo>
                  <a:lnTo>
                    <a:pt x="0" y="314960"/>
                  </a:lnTo>
                  <a:close/>
                </a:path>
              </a:pathLst>
            </a:custGeom>
            <a:ln w="2006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677534" y="2033270"/>
              <a:ext cx="1604645" cy="542925"/>
            </a:xfrm>
            <a:custGeom>
              <a:avLst/>
              <a:gdLst/>
              <a:ahLst/>
              <a:cxnLst/>
              <a:rect l="l" t="t" r="r" b="b"/>
              <a:pathLst>
                <a:path w="1604645" h="542925">
                  <a:moveTo>
                    <a:pt x="1604644" y="0"/>
                  </a:moveTo>
                  <a:lnTo>
                    <a:pt x="0" y="0"/>
                  </a:lnTo>
                  <a:lnTo>
                    <a:pt x="0" y="542925"/>
                  </a:lnTo>
                  <a:lnTo>
                    <a:pt x="1604644" y="542925"/>
                  </a:lnTo>
                  <a:lnTo>
                    <a:pt x="16046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677534" y="2033270"/>
              <a:ext cx="1604645" cy="542925"/>
            </a:xfrm>
            <a:custGeom>
              <a:avLst/>
              <a:gdLst/>
              <a:ahLst/>
              <a:cxnLst/>
              <a:rect l="l" t="t" r="r" b="b"/>
              <a:pathLst>
                <a:path w="1604645" h="542925">
                  <a:moveTo>
                    <a:pt x="0" y="542925"/>
                  </a:moveTo>
                  <a:lnTo>
                    <a:pt x="1604644" y="542925"/>
                  </a:lnTo>
                  <a:lnTo>
                    <a:pt x="1604644" y="0"/>
                  </a:lnTo>
                  <a:lnTo>
                    <a:pt x="0" y="0"/>
                  </a:lnTo>
                  <a:lnTo>
                    <a:pt x="0" y="542925"/>
                  </a:lnTo>
                  <a:close/>
                </a:path>
              </a:pathLst>
            </a:custGeom>
            <a:ln w="2008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008245" y="2137410"/>
              <a:ext cx="2821305" cy="831215"/>
            </a:xfrm>
            <a:custGeom>
              <a:avLst/>
              <a:gdLst/>
              <a:ahLst/>
              <a:cxnLst/>
              <a:rect l="l" t="t" r="r" b="b"/>
              <a:pathLst>
                <a:path w="2821304" h="831214">
                  <a:moveTo>
                    <a:pt x="142875" y="670560"/>
                  </a:moveTo>
                  <a:lnTo>
                    <a:pt x="0" y="797560"/>
                  </a:lnTo>
                  <a:lnTo>
                    <a:pt x="183514" y="831214"/>
                  </a:lnTo>
                  <a:lnTo>
                    <a:pt x="123825" y="777239"/>
                  </a:lnTo>
                  <a:lnTo>
                    <a:pt x="115569" y="777239"/>
                  </a:lnTo>
                  <a:lnTo>
                    <a:pt x="108584" y="763904"/>
                  </a:lnTo>
                  <a:lnTo>
                    <a:pt x="102234" y="750569"/>
                  </a:lnTo>
                  <a:lnTo>
                    <a:pt x="114934" y="747394"/>
                  </a:lnTo>
                  <a:lnTo>
                    <a:pt x="142875" y="670560"/>
                  </a:lnTo>
                  <a:close/>
                </a:path>
                <a:path w="2821304" h="831214">
                  <a:moveTo>
                    <a:pt x="109164" y="764429"/>
                  </a:moveTo>
                  <a:lnTo>
                    <a:pt x="115569" y="777239"/>
                  </a:lnTo>
                  <a:lnTo>
                    <a:pt x="121919" y="775969"/>
                  </a:lnTo>
                  <a:lnTo>
                    <a:pt x="109164" y="764429"/>
                  </a:lnTo>
                  <a:close/>
                </a:path>
                <a:path w="2821304" h="831214">
                  <a:moveTo>
                    <a:pt x="121919" y="775969"/>
                  </a:moveTo>
                  <a:lnTo>
                    <a:pt x="115569" y="777239"/>
                  </a:lnTo>
                  <a:lnTo>
                    <a:pt x="123825" y="777239"/>
                  </a:lnTo>
                  <a:lnTo>
                    <a:pt x="121919" y="775969"/>
                  </a:lnTo>
                  <a:close/>
                </a:path>
                <a:path w="2821304" h="831214">
                  <a:moveTo>
                    <a:pt x="2814320" y="0"/>
                  </a:moveTo>
                  <a:lnTo>
                    <a:pt x="114934" y="747394"/>
                  </a:lnTo>
                  <a:lnTo>
                    <a:pt x="108723" y="763546"/>
                  </a:lnTo>
                  <a:lnTo>
                    <a:pt x="109164" y="764429"/>
                  </a:lnTo>
                  <a:lnTo>
                    <a:pt x="121919" y="775969"/>
                  </a:lnTo>
                  <a:lnTo>
                    <a:pt x="2821304" y="26669"/>
                  </a:lnTo>
                  <a:lnTo>
                    <a:pt x="2814320" y="0"/>
                  </a:lnTo>
                  <a:close/>
                </a:path>
                <a:path w="2821304" h="831214">
                  <a:moveTo>
                    <a:pt x="114934" y="747394"/>
                  </a:moveTo>
                  <a:lnTo>
                    <a:pt x="102234" y="750569"/>
                  </a:lnTo>
                  <a:lnTo>
                    <a:pt x="108723" y="763546"/>
                  </a:lnTo>
                  <a:lnTo>
                    <a:pt x="114934" y="7473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008245" y="2137410"/>
              <a:ext cx="2821305" cy="831215"/>
            </a:xfrm>
            <a:custGeom>
              <a:avLst/>
              <a:gdLst/>
              <a:ahLst/>
              <a:cxnLst/>
              <a:rect l="l" t="t" r="r" b="b"/>
              <a:pathLst>
                <a:path w="2821304" h="831214">
                  <a:moveTo>
                    <a:pt x="2821304" y="26669"/>
                  </a:moveTo>
                  <a:lnTo>
                    <a:pt x="115569" y="777239"/>
                  </a:lnTo>
                  <a:lnTo>
                    <a:pt x="102234" y="750569"/>
                  </a:lnTo>
                  <a:lnTo>
                    <a:pt x="2814320" y="0"/>
                  </a:lnTo>
                  <a:lnTo>
                    <a:pt x="2821304" y="26669"/>
                  </a:lnTo>
                  <a:close/>
                </a:path>
                <a:path w="2821304" h="831214">
                  <a:moveTo>
                    <a:pt x="108584" y="763904"/>
                  </a:moveTo>
                  <a:lnTo>
                    <a:pt x="183514" y="831214"/>
                  </a:lnTo>
                  <a:lnTo>
                    <a:pt x="0" y="797560"/>
                  </a:lnTo>
                  <a:lnTo>
                    <a:pt x="142875" y="670560"/>
                  </a:lnTo>
                  <a:lnTo>
                    <a:pt x="108584" y="763904"/>
                  </a:lnTo>
                  <a:close/>
                </a:path>
              </a:pathLst>
            </a:custGeom>
            <a:ln w="67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456555" y="3236595"/>
              <a:ext cx="1352550" cy="1199515"/>
            </a:xfrm>
            <a:custGeom>
              <a:avLst/>
              <a:gdLst/>
              <a:ahLst/>
              <a:cxnLst/>
              <a:rect l="l" t="t" r="r" b="b"/>
              <a:pathLst>
                <a:path w="1352550" h="1199514">
                  <a:moveTo>
                    <a:pt x="1254125" y="1130299"/>
                  </a:moveTo>
                  <a:lnTo>
                    <a:pt x="1169035" y="1152524"/>
                  </a:lnTo>
                  <a:lnTo>
                    <a:pt x="1352550" y="1199514"/>
                  </a:lnTo>
                  <a:lnTo>
                    <a:pt x="1329054" y="1139189"/>
                  </a:lnTo>
                  <a:lnTo>
                    <a:pt x="1264285" y="1139189"/>
                  </a:lnTo>
                  <a:lnTo>
                    <a:pt x="1254125" y="1130299"/>
                  </a:lnTo>
                  <a:close/>
                </a:path>
                <a:path w="1352550" h="1199514">
                  <a:moveTo>
                    <a:pt x="1272540" y="1114424"/>
                  </a:moveTo>
                  <a:lnTo>
                    <a:pt x="1271270" y="1125854"/>
                  </a:lnTo>
                  <a:lnTo>
                    <a:pt x="1254125" y="1130299"/>
                  </a:lnTo>
                  <a:lnTo>
                    <a:pt x="1264285" y="1139189"/>
                  </a:lnTo>
                  <a:lnTo>
                    <a:pt x="1278254" y="1118869"/>
                  </a:lnTo>
                  <a:lnTo>
                    <a:pt x="1272540" y="1114424"/>
                  </a:lnTo>
                  <a:close/>
                </a:path>
                <a:path w="1352550" h="1199514">
                  <a:moveTo>
                    <a:pt x="1284604" y="1025524"/>
                  </a:moveTo>
                  <a:lnTo>
                    <a:pt x="1272540" y="1114424"/>
                  </a:lnTo>
                  <a:lnTo>
                    <a:pt x="1278254" y="1118869"/>
                  </a:lnTo>
                  <a:lnTo>
                    <a:pt x="1264285" y="1139189"/>
                  </a:lnTo>
                  <a:lnTo>
                    <a:pt x="1329054" y="1139189"/>
                  </a:lnTo>
                  <a:lnTo>
                    <a:pt x="1284604" y="1025524"/>
                  </a:lnTo>
                  <a:close/>
                </a:path>
                <a:path w="1352550" h="1199514">
                  <a:moveTo>
                    <a:pt x="13335" y="0"/>
                  </a:moveTo>
                  <a:lnTo>
                    <a:pt x="0" y="20319"/>
                  </a:lnTo>
                  <a:lnTo>
                    <a:pt x="1254125" y="1130299"/>
                  </a:lnTo>
                  <a:lnTo>
                    <a:pt x="1271270" y="1125854"/>
                  </a:lnTo>
                  <a:lnTo>
                    <a:pt x="1272540" y="1114424"/>
                  </a:lnTo>
                  <a:lnTo>
                    <a:pt x="133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456555" y="3236595"/>
              <a:ext cx="1352550" cy="1199515"/>
            </a:xfrm>
            <a:custGeom>
              <a:avLst/>
              <a:gdLst/>
              <a:ahLst/>
              <a:cxnLst/>
              <a:rect l="l" t="t" r="r" b="b"/>
              <a:pathLst>
                <a:path w="1352550" h="1199514">
                  <a:moveTo>
                    <a:pt x="13335" y="0"/>
                  </a:moveTo>
                  <a:lnTo>
                    <a:pt x="1278254" y="1118869"/>
                  </a:lnTo>
                  <a:lnTo>
                    <a:pt x="1264285" y="1139189"/>
                  </a:lnTo>
                  <a:lnTo>
                    <a:pt x="0" y="20319"/>
                  </a:lnTo>
                  <a:lnTo>
                    <a:pt x="13335" y="0"/>
                  </a:lnTo>
                  <a:close/>
                </a:path>
                <a:path w="1352550" h="1199514">
                  <a:moveTo>
                    <a:pt x="1271270" y="1125854"/>
                  </a:moveTo>
                  <a:lnTo>
                    <a:pt x="1284604" y="1025524"/>
                  </a:lnTo>
                  <a:lnTo>
                    <a:pt x="1352550" y="1199514"/>
                  </a:lnTo>
                  <a:lnTo>
                    <a:pt x="1169035" y="1152524"/>
                  </a:lnTo>
                  <a:lnTo>
                    <a:pt x="1271270" y="1125854"/>
                  </a:lnTo>
                  <a:close/>
                </a:path>
              </a:pathLst>
            </a:custGeom>
            <a:ln w="67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132830" y="3514725"/>
              <a:ext cx="972819" cy="274955"/>
            </a:xfrm>
            <a:custGeom>
              <a:avLst/>
              <a:gdLst/>
              <a:ahLst/>
              <a:cxnLst/>
              <a:rect l="l" t="t" r="r" b="b"/>
              <a:pathLst>
                <a:path w="972820" h="274954">
                  <a:moveTo>
                    <a:pt x="972820" y="0"/>
                  </a:moveTo>
                  <a:lnTo>
                    <a:pt x="0" y="0"/>
                  </a:lnTo>
                  <a:lnTo>
                    <a:pt x="0" y="274955"/>
                  </a:lnTo>
                  <a:lnTo>
                    <a:pt x="972820" y="274955"/>
                  </a:lnTo>
                  <a:lnTo>
                    <a:pt x="9728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132830" y="3514725"/>
              <a:ext cx="972819" cy="274955"/>
            </a:xfrm>
            <a:custGeom>
              <a:avLst/>
              <a:gdLst/>
              <a:ahLst/>
              <a:cxnLst/>
              <a:rect l="l" t="t" r="r" b="b"/>
              <a:pathLst>
                <a:path w="972820" h="274954">
                  <a:moveTo>
                    <a:pt x="0" y="274955"/>
                  </a:moveTo>
                  <a:lnTo>
                    <a:pt x="972820" y="274955"/>
                  </a:lnTo>
                  <a:lnTo>
                    <a:pt x="972820" y="0"/>
                  </a:lnTo>
                  <a:lnTo>
                    <a:pt x="0" y="0"/>
                  </a:lnTo>
                  <a:lnTo>
                    <a:pt x="0" y="274955"/>
                  </a:lnTo>
                  <a:close/>
                </a:path>
              </a:pathLst>
            </a:custGeom>
            <a:ln w="2007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778114" y="4432935"/>
              <a:ext cx="3215640" cy="609600"/>
            </a:xfrm>
            <a:custGeom>
              <a:avLst/>
              <a:gdLst/>
              <a:ahLst/>
              <a:cxnLst/>
              <a:rect l="l" t="t" r="r" b="b"/>
              <a:pathLst>
                <a:path w="3215640" h="609600">
                  <a:moveTo>
                    <a:pt x="101600" y="20319"/>
                  </a:moveTo>
                  <a:lnTo>
                    <a:pt x="81914" y="20319"/>
                  </a:lnTo>
                  <a:lnTo>
                    <a:pt x="61594" y="26669"/>
                  </a:lnTo>
                  <a:lnTo>
                    <a:pt x="47625" y="40004"/>
                  </a:lnTo>
                  <a:lnTo>
                    <a:pt x="33654" y="46989"/>
                  </a:lnTo>
                  <a:lnTo>
                    <a:pt x="20319" y="66675"/>
                  </a:lnTo>
                  <a:lnTo>
                    <a:pt x="13334" y="80644"/>
                  </a:lnTo>
                  <a:lnTo>
                    <a:pt x="6984" y="100329"/>
                  </a:lnTo>
                  <a:lnTo>
                    <a:pt x="0" y="120650"/>
                  </a:lnTo>
                  <a:lnTo>
                    <a:pt x="0" y="509269"/>
                  </a:lnTo>
                  <a:lnTo>
                    <a:pt x="6984" y="529589"/>
                  </a:lnTo>
                  <a:lnTo>
                    <a:pt x="13334" y="549275"/>
                  </a:lnTo>
                  <a:lnTo>
                    <a:pt x="20319" y="563244"/>
                  </a:lnTo>
                  <a:lnTo>
                    <a:pt x="33654" y="576579"/>
                  </a:lnTo>
                  <a:lnTo>
                    <a:pt x="47625" y="589914"/>
                  </a:lnTo>
                  <a:lnTo>
                    <a:pt x="61594" y="603250"/>
                  </a:lnTo>
                  <a:lnTo>
                    <a:pt x="81914" y="603250"/>
                  </a:lnTo>
                  <a:lnTo>
                    <a:pt x="101600" y="609600"/>
                  </a:lnTo>
                  <a:lnTo>
                    <a:pt x="1407159" y="609600"/>
                  </a:lnTo>
                  <a:lnTo>
                    <a:pt x="1427479" y="603250"/>
                  </a:lnTo>
                  <a:lnTo>
                    <a:pt x="1448434" y="603250"/>
                  </a:lnTo>
                  <a:lnTo>
                    <a:pt x="1468754" y="589914"/>
                  </a:lnTo>
                  <a:lnTo>
                    <a:pt x="1482089" y="576579"/>
                  </a:lnTo>
                  <a:lnTo>
                    <a:pt x="1495425" y="563244"/>
                  </a:lnTo>
                  <a:lnTo>
                    <a:pt x="1502409" y="549275"/>
                  </a:lnTo>
                  <a:lnTo>
                    <a:pt x="1509394" y="529589"/>
                  </a:lnTo>
                  <a:lnTo>
                    <a:pt x="1509394" y="509269"/>
                  </a:lnTo>
                  <a:lnTo>
                    <a:pt x="1509394" y="120650"/>
                  </a:lnTo>
                  <a:lnTo>
                    <a:pt x="1509394" y="100329"/>
                  </a:lnTo>
                  <a:lnTo>
                    <a:pt x="1502409" y="80644"/>
                  </a:lnTo>
                  <a:lnTo>
                    <a:pt x="1495425" y="66675"/>
                  </a:lnTo>
                  <a:lnTo>
                    <a:pt x="1482089" y="46989"/>
                  </a:lnTo>
                  <a:lnTo>
                    <a:pt x="1468754" y="40004"/>
                  </a:lnTo>
                  <a:lnTo>
                    <a:pt x="1448434" y="26669"/>
                  </a:lnTo>
                  <a:lnTo>
                    <a:pt x="1427479" y="20319"/>
                  </a:lnTo>
                  <a:lnTo>
                    <a:pt x="1407159" y="20319"/>
                  </a:lnTo>
                  <a:lnTo>
                    <a:pt x="101600" y="20319"/>
                  </a:lnTo>
                </a:path>
                <a:path w="3215640" h="609600">
                  <a:moveTo>
                    <a:pt x="1808479" y="0"/>
                  </a:moveTo>
                  <a:lnTo>
                    <a:pt x="1788159" y="6984"/>
                  </a:lnTo>
                  <a:lnTo>
                    <a:pt x="1767839" y="6984"/>
                  </a:lnTo>
                  <a:lnTo>
                    <a:pt x="1753869" y="20319"/>
                  </a:lnTo>
                  <a:lnTo>
                    <a:pt x="1733550" y="33654"/>
                  </a:lnTo>
                  <a:lnTo>
                    <a:pt x="1726564" y="46989"/>
                  </a:lnTo>
                  <a:lnTo>
                    <a:pt x="1713229" y="60325"/>
                  </a:lnTo>
                  <a:lnTo>
                    <a:pt x="1706244" y="80644"/>
                  </a:lnTo>
                  <a:lnTo>
                    <a:pt x="1706244" y="100329"/>
                  </a:lnTo>
                  <a:lnTo>
                    <a:pt x="1706244" y="489584"/>
                  </a:lnTo>
                  <a:lnTo>
                    <a:pt x="1706244" y="509269"/>
                  </a:lnTo>
                  <a:lnTo>
                    <a:pt x="1713229" y="529589"/>
                  </a:lnTo>
                  <a:lnTo>
                    <a:pt x="1726564" y="542925"/>
                  </a:lnTo>
                  <a:lnTo>
                    <a:pt x="1733550" y="556259"/>
                  </a:lnTo>
                  <a:lnTo>
                    <a:pt x="1753869" y="569594"/>
                  </a:lnTo>
                  <a:lnTo>
                    <a:pt x="1767839" y="582929"/>
                  </a:lnTo>
                  <a:lnTo>
                    <a:pt x="1788159" y="582929"/>
                  </a:lnTo>
                  <a:lnTo>
                    <a:pt x="1808479" y="589914"/>
                  </a:lnTo>
                  <a:lnTo>
                    <a:pt x="3113404" y="589914"/>
                  </a:lnTo>
                  <a:lnTo>
                    <a:pt x="3134359" y="582929"/>
                  </a:lnTo>
                  <a:lnTo>
                    <a:pt x="3154679" y="582929"/>
                  </a:lnTo>
                  <a:lnTo>
                    <a:pt x="3168014" y="569594"/>
                  </a:lnTo>
                  <a:lnTo>
                    <a:pt x="3188334" y="556259"/>
                  </a:lnTo>
                  <a:lnTo>
                    <a:pt x="3195319" y="542925"/>
                  </a:lnTo>
                  <a:lnTo>
                    <a:pt x="3208654" y="529589"/>
                  </a:lnTo>
                  <a:lnTo>
                    <a:pt x="3215639" y="509269"/>
                  </a:lnTo>
                  <a:lnTo>
                    <a:pt x="3215639" y="489584"/>
                  </a:lnTo>
                  <a:lnTo>
                    <a:pt x="3215639" y="100329"/>
                  </a:lnTo>
                  <a:lnTo>
                    <a:pt x="3215639" y="80644"/>
                  </a:lnTo>
                  <a:lnTo>
                    <a:pt x="3208654" y="60325"/>
                  </a:lnTo>
                  <a:lnTo>
                    <a:pt x="3195319" y="46989"/>
                  </a:lnTo>
                  <a:lnTo>
                    <a:pt x="3188334" y="33654"/>
                  </a:lnTo>
                  <a:lnTo>
                    <a:pt x="3168014" y="20319"/>
                  </a:lnTo>
                  <a:lnTo>
                    <a:pt x="3154679" y="6984"/>
                  </a:lnTo>
                  <a:lnTo>
                    <a:pt x="3134359" y="6984"/>
                  </a:lnTo>
                  <a:lnTo>
                    <a:pt x="3113404" y="0"/>
                  </a:lnTo>
                  <a:lnTo>
                    <a:pt x="1808479" y="0"/>
                  </a:lnTo>
                </a:path>
              </a:pathLst>
            </a:custGeom>
            <a:ln w="201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434705" y="2505710"/>
              <a:ext cx="170180" cy="1929764"/>
            </a:xfrm>
            <a:custGeom>
              <a:avLst/>
              <a:gdLst/>
              <a:ahLst/>
              <a:cxnLst/>
              <a:rect l="l" t="t" r="r" b="b"/>
              <a:pathLst>
                <a:path w="170179" h="1929764">
                  <a:moveTo>
                    <a:pt x="0" y="1762125"/>
                  </a:moveTo>
                  <a:lnTo>
                    <a:pt x="81279" y="1929764"/>
                  </a:lnTo>
                  <a:lnTo>
                    <a:pt x="137795" y="1822450"/>
                  </a:lnTo>
                  <a:lnTo>
                    <a:pt x="67945" y="1822450"/>
                  </a:lnTo>
                  <a:lnTo>
                    <a:pt x="67945" y="1812925"/>
                  </a:lnTo>
                  <a:lnTo>
                    <a:pt x="0" y="1762125"/>
                  </a:lnTo>
                  <a:close/>
                </a:path>
                <a:path w="170179" h="1929764">
                  <a:moveTo>
                    <a:pt x="67945" y="1812925"/>
                  </a:moveTo>
                  <a:lnTo>
                    <a:pt x="67945" y="1822450"/>
                  </a:lnTo>
                  <a:lnTo>
                    <a:pt x="81279" y="1822450"/>
                  </a:lnTo>
                  <a:lnTo>
                    <a:pt x="67945" y="1812925"/>
                  </a:lnTo>
                  <a:close/>
                </a:path>
                <a:path w="170179" h="1929764">
                  <a:moveTo>
                    <a:pt x="95250" y="0"/>
                  </a:moveTo>
                  <a:lnTo>
                    <a:pt x="67945" y="0"/>
                  </a:lnTo>
                  <a:lnTo>
                    <a:pt x="67945" y="1812925"/>
                  </a:lnTo>
                  <a:lnTo>
                    <a:pt x="81279" y="1822450"/>
                  </a:lnTo>
                  <a:lnTo>
                    <a:pt x="95250" y="1813559"/>
                  </a:lnTo>
                  <a:lnTo>
                    <a:pt x="95250" y="0"/>
                  </a:lnTo>
                  <a:close/>
                </a:path>
                <a:path w="170179" h="1929764">
                  <a:moveTo>
                    <a:pt x="95250" y="1813559"/>
                  </a:moveTo>
                  <a:lnTo>
                    <a:pt x="81279" y="1822450"/>
                  </a:lnTo>
                  <a:lnTo>
                    <a:pt x="95250" y="1822450"/>
                  </a:lnTo>
                  <a:lnTo>
                    <a:pt x="95250" y="1813559"/>
                  </a:lnTo>
                  <a:close/>
                </a:path>
                <a:path w="170179" h="1929764">
                  <a:moveTo>
                    <a:pt x="170179" y="1762125"/>
                  </a:moveTo>
                  <a:lnTo>
                    <a:pt x="95250" y="1813559"/>
                  </a:lnTo>
                  <a:lnTo>
                    <a:pt x="95250" y="1822450"/>
                  </a:lnTo>
                  <a:lnTo>
                    <a:pt x="137795" y="1822450"/>
                  </a:lnTo>
                  <a:lnTo>
                    <a:pt x="170179" y="17621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434705" y="2505710"/>
              <a:ext cx="170180" cy="1929764"/>
            </a:xfrm>
            <a:custGeom>
              <a:avLst/>
              <a:gdLst/>
              <a:ahLst/>
              <a:cxnLst/>
              <a:rect l="l" t="t" r="r" b="b"/>
              <a:pathLst>
                <a:path w="170179" h="1929764">
                  <a:moveTo>
                    <a:pt x="95250" y="0"/>
                  </a:moveTo>
                  <a:lnTo>
                    <a:pt x="95250" y="1822450"/>
                  </a:lnTo>
                  <a:lnTo>
                    <a:pt x="67945" y="1822450"/>
                  </a:lnTo>
                  <a:lnTo>
                    <a:pt x="67945" y="0"/>
                  </a:lnTo>
                  <a:lnTo>
                    <a:pt x="95250" y="0"/>
                  </a:lnTo>
                  <a:close/>
                </a:path>
                <a:path w="170179" h="1929764">
                  <a:moveTo>
                    <a:pt x="81279" y="1822450"/>
                  </a:moveTo>
                  <a:lnTo>
                    <a:pt x="170179" y="1762125"/>
                  </a:lnTo>
                  <a:lnTo>
                    <a:pt x="81279" y="1929764"/>
                  </a:lnTo>
                  <a:lnTo>
                    <a:pt x="0" y="1762125"/>
                  </a:lnTo>
                  <a:lnTo>
                    <a:pt x="81279" y="1822450"/>
                  </a:lnTo>
                  <a:close/>
                </a:path>
              </a:pathLst>
            </a:custGeom>
            <a:ln w="67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819389" y="3400425"/>
              <a:ext cx="652780" cy="328930"/>
            </a:xfrm>
            <a:custGeom>
              <a:avLst/>
              <a:gdLst/>
              <a:ahLst/>
              <a:cxnLst/>
              <a:rect l="l" t="t" r="r" b="b"/>
              <a:pathLst>
                <a:path w="652779" h="328929">
                  <a:moveTo>
                    <a:pt x="652779" y="0"/>
                  </a:moveTo>
                  <a:lnTo>
                    <a:pt x="0" y="0"/>
                  </a:lnTo>
                  <a:lnTo>
                    <a:pt x="0" y="328930"/>
                  </a:lnTo>
                  <a:lnTo>
                    <a:pt x="652779" y="328930"/>
                  </a:lnTo>
                  <a:lnTo>
                    <a:pt x="6527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819389" y="3400425"/>
              <a:ext cx="652780" cy="328930"/>
            </a:xfrm>
            <a:custGeom>
              <a:avLst/>
              <a:gdLst/>
              <a:ahLst/>
              <a:cxnLst/>
              <a:rect l="l" t="t" r="r" b="b"/>
              <a:pathLst>
                <a:path w="652779" h="328929">
                  <a:moveTo>
                    <a:pt x="0" y="328930"/>
                  </a:moveTo>
                  <a:lnTo>
                    <a:pt x="652779" y="328930"/>
                  </a:lnTo>
                  <a:lnTo>
                    <a:pt x="652779" y="0"/>
                  </a:lnTo>
                  <a:lnTo>
                    <a:pt x="0" y="0"/>
                  </a:lnTo>
                  <a:lnTo>
                    <a:pt x="0" y="328930"/>
                  </a:lnTo>
                  <a:close/>
                </a:path>
              </a:pathLst>
            </a:custGeom>
            <a:ln w="2011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822055" y="2492375"/>
              <a:ext cx="1400175" cy="1923414"/>
            </a:xfrm>
            <a:custGeom>
              <a:avLst/>
              <a:gdLst/>
              <a:ahLst/>
              <a:cxnLst/>
              <a:rect l="l" t="t" r="r" b="b"/>
              <a:pathLst>
                <a:path w="1400175" h="1923414">
                  <a:moveTo>
                    <a:pt x="1320167" y="1835785"/>
                  </a:moveTo>
                  <a:lnTo>
                    <a:pt x="1229995" y="1835785"/>
                  </a:lnTo>
                  <a:lnTo>
                    <a:pt x="1400175" y="1923414"/>
                  </a:lnTo>
                  <a:lnTo>
                    <a:pt x="1388110" y="1842770"/>
                  </a:lnTo>
                  <a:lnTo>
                    <a:pt x="1325244" y="1842769"/>
                  </a:lnTo>
                  <a:lnTo>
                    <a:pt x="1320167" y="1835785"/>
                  </a:lnTo>
                  <a:close/>
                </a:path>
                <a:path w="1400175" h="1923414">
                  <a:moveTo>
                    <a:pt x="1372870" y="1742439"/>
                  </a:moveTo>
                  <a:lnTo>
                    <a:pt x="1339215" y="1819910"/>
                  </a:lnTo>
                  <a:lnTo>
                    <a:pt x="1345565" y="1829435"/>
                  </a:lnTo>
                  <a:lnTo>
                    <a:pt x="1325245" y="1842769"/>
                  </a:lnTo>
                  <a:lnTo>
                    <a:pt x="1388110" y="1842770"/>
                  </a:lnTo>
                  <a:lnTo>
                    <a:pt x="1372870" y="1742439"/>
                  </a:lnTo>
                  <a:close/>
                </a:path>
                <a:path w="1400175" h="1923414">
                  <a:moveTo>
                    <a:pt x="1339215" y="1819910"/>
                  </a:moveTo>
                  <a:lnTo>
                    <a:pt x="1332229" y="1835785"/>
                  </a:lnTo>
                  <a:lnTo>
                    <a:pt x="1320800" y="1835785"/>
                  </a:lnTo>
                  <a:lnTo>
                    <a:pt x="1325244" y="1842769"/>
                  </a:lnTo>
                  <a:lnTo>
                    <a:pt x="1335404" y="1835785"/>
                  </a:lnTo>
                  <a:lnTo>
                    <a:pt x="1345565" y="1829435"/>
                  </a:lnTo>
                  <a:lnTo>
                    <a:pt x="1339215" y="1819910"/>
                  </a:lnTo>
                  <a:close/>
                </a:path>
                <a:path w="1400175" h="1923414">
                  <a:moveTo>
                    <a:pt x="26670" y="0"/>
                  </a:moveTo>
                  <a:lnTo>
                    <a:pt x="0" y="19685"/>
                  </a:lnTo>
                  <a:lnTo>
                    <a:pt x="1320167" y="1835785"/>
                  </a:lnTo>
                  <a:lnTo>
                    <a:pt x="1332229" y="1835785"/>
                  </a:lnTo>
                  <a:lnTo>
                    <a:pt x="1339215" y="1819910"/>
                  </a:lnTo>
                  <a:lnTo>
                    <a:pt x="266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822055" y="2492375"/>
              <a:ext cx="1400175" cy="1923414"/>
            </a:xfrm>
            <a:custGeom>
              <a:avLst/>
              <a:gdLst/>
              <a:ahLst/>
              <a:cxnLst/>
              <a:rect l="l" t="t" r="r" b="b"/>
              <a:pathLst>
                <a:path w="1400175" h="1923414">
                  <a:moveTo>
                    <a:pt x="26670" y="0"/>
                  </a:moveTo>
                  <a:lnTo>
                    <a:pt x="1345565" y="1829435"/>
                  </a:lnTo>
                  <a:lnTo>
                    <a:pt x="1325245" y="1842770"/>
                  </a:lnTo>
                  <a:lnTo>
                    <a:pt x="0" y="19685"/>
                  </a:lnTo>
                  <a:lnTo>
                    <a:pt x="26670" y="0"/>
                  </a:lnTo>
                  <a:close/>
                </a:path>
                <a:path w="1400175" h="1923414">
                  <a:moveTo>
                    <a:pt x="1332229" y="1835785"/>
                  </a:moveTo>
                  <a:lnTo>
                    <a:pt x="1372870" y="1742439"/>
                  </a:lnTo>
                  <a:lnTo>
                    <a:pt x="1400175" y="1923414"/>
                  </a:lnTo>
                  <a:lnTo>
                    <a:pt x="1229995" y="1835785"/>
                  </a:lnTo>
                  <a:lnTo>
                    <a:pt x="1332229" y="1835785"/>
                  </a:lnTo>
                  <a:close/>
                </a:path>
              </a:pathLst>
            </a:custGeom>
            <a:ln w="67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066030" y="3675380"/>
              <a:ext cx="775335" cy="563245"/>
            </a:xfrm>
            <a:custGeom>
              <a:avLst/>
              <a:gdLst/>
              <a:ahLst/>
              <a:cxnLst/>
              <a:rect l="l" t="t" r="r" b="b"/>
              <a:pathLst>
                <a:path w="775335" h="563245">
                  <a:moveTo>
                    <a:pt x="775335" y="0"/>
                  </a:moveTo>
                  <a:lnTo>
                    <a:pt x="0" y="0"/>
                  </a:lnTo>
                  <a:lnTo>
                    <a:pt x="0" y="563245"/>
                  </a:lnTo>
                  <a:lnTo>
                    <a:pt x="775335" y="563245"/>
                  </a:lnTo>
                  <a:lnTo>
                    <a:pt x="7753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066030" y="3675380"/>
              <a:ext cx="775335" cy="563245"/>
            </a:xfrm>
            <a:custGeom>
              <a:avLst/>
              <a:gdLst/>
              <a:ahLst/>
              <a:cxnLst/>
              <a:rect l="l" t="t" r="r" b="b"/>
              <a:pathLst>
                <a:path w="775335" h="563245">
                  <a:moveTo>
                    <a:pt x="0" y="563245"/>
                  </a:moveTo>
                  <a:lnTo>
                    <a:pt x="775335" y="563245"/>
                  </a:lnTo>
                  <a:lnTo>
                    <a:pt x="775335" y="0"/>
                  </a:lnTo>
                  <a:lnTo>
                    <a:pt x="0" y="0"/>
                  </a:lnTo>
                  <a:lnTo>
                    <a:pt x="0" y="563245"/>
                  </a:lnTo>
                  <a:close/>
                </a:path>
              </a:pathLst>
            </a:custGeom>
            <a:ln w="201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533130" y="5042535"/>
              <a:ext cx="0" cy="214629"/>
            </a:xfrm>
            <a:custGeom>
              <a:avLst/>
              <a:gdLst/>
              <a:ahLst/>
              <a:cxnLst/>
              <a:rect l="l" t="t" r="r" b="b"/>
              <a:pathLst>
                <a:path h="214629">
                  <a:moveTo>
                    <a:pt x="0" y="0"/>
                  </a:moveTo>
                  <a:lnTo>
                    <a:pt x="0" y="214629"/>
                  </a:lnTo>
                </a:path>
              </a:pathLst>
            </a:custGeom>
            <a:ln w="203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803775" y="3303270"/>
              <a:ext cx="170180" cy="1956435"/>
            </a:xfrm>
            <a:custGeom>
              <a:avLst/>
              <a:gdLst/>
              <a:ahLst/>
              <a:cxnLst/>
              <a:rect l="l" t="t" r="r" b="b"/>
              <a:pathLst>
                <a:path w="170179" h="1956435">
                  <a:moveTo>
                    <a:pt x="88264" y="113664"/>
                  </a:moveTo>
                  <a:lnTo>
                    <a:pt x="67945" y="125729"/>
                  </a:lnTo>
                  <a:lnTo>
                    <a:pt x="67945" y="1956434"/>
                  </a:lnTo>
                  <a:lnTo>
                    <a:pt x="102235" y="1956434"/>
                  </a:lnTo>
                  <a:lnTo>
                    <a:pt x="102235" y="122554"/>
                  </a:lnTo>
                  <a:lnTo>
                    <a:pt x="88264" y="113664"/>
                  </a:lnTo>
                  <a:close/>
                </a:path>
                <a:path w="170179" h="1956435">
                  <a:moveTo>
                    <a:pt x="88264" y="0"/>
                  </a:moveTo>
                  <a:lnTo>
                    <a:pt x="0" y="167004"/>
                  </a:lnTo>
                  <a:lnTo>
                    <a:pt x="67945" y="125729"/>
                  </a:lnTo>
                  <a:lnTo>
                    <a:pt x="67945" y="113664"/>
                  </a:lnTo>
                  <a:lnTo>
                    <a:pt x="144145" y="113664"/>
                  </a:lnTo>
                  <a:lnTo>
                    <a:pt x="88264" y="0"/>
                  </a:lnTo>
                  <a:close/>
                </a:path>
                <a:path w="170179" h="1956435">
                  <a:moveTo>
                    <a:pt x="144145" y="113664"/>
                  </a:moveTo>
                  <a:lnTo>
                    <a:pt x="102235" y="113664"/>
                  </a:lnTo>
                  <a:lnTo>
                    <a:pt x="102235" y="122554"/>
                  </a:lnTo>
                  <a:lnTo>
                    <a:pt x="170179" y="167004"/>
                  </a:lnTo>
                  <a:lnTo>
                    <a:pt x="144145" y="113664"/>
                  </a:lnTo>
                  <a:close/>
                </a:path>
                <a:path w="170179" h="1956435">
                  <a:moveTo>
                    <a:pt x="88264" y="113664"/>
                  </a:moveTo>
                  <a:lnTo>
                    <a:pt x="67945" y="113664"/>
                  </a:lnTo>
                  <a:lnTo>
                    <a:pt x="67945" y="125729"/>
                  </a:lnTo>
                  <a:lnTo>
                    <a:pt x="88264" y="113664"/>
                  </a:lnTo>
                  <a:close/>
                </a:path>
                <a:path w="170179" h="1956435">
                  <a:moveTo>
                    <a:pt x="102235" y="113664"/>
                  </a:moveTo>
                  <a:lnTo>
                    <a:pt x="88264" y="113664"/>
                  </a:lnTo>
                  <a:lnTo>
                    <a:pt x="102235" y="122554"/>
                  </a:lnTo>
                  <a:lnTo>
                    <a:pt x="102235" y="1136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803775" y="3303270"/>
              <a:ext cx="170180" cy="1956435"/>
            </a:xfrm>
            <a:custGeom>
              <a:avLst/>
              <a:gdLst/>
              <a:ahLst/>
              <a:cxnLst/>
              <a:rect l="l" t="t" r="r" b="b"/>
              <a:pathLst>
                <a:path w="170179" h="1956435">
                  <a:moveTo>
                    <a:pt x="67945" y="1956434"/>
                  </a:moveTo>
                  <a:lnTo>
                    <a:pt x="67945" y="113664"/>
                  </a:lnTo>
                  <a:lnTo>
                    <a:pt x="102235" y="113664"/>
                  </a:lnTo>
                  <a:lnTo>
                    <a:pt x="102235" y="1956434"/>
                  </a:lnTo>
                  <a:lnTo>
                    <a:pt x="67945" y="1956434"/>
                  </a:lnTo>
                  <a:close/>
                </a:path>
                <a:path w="170179" h="1956435">
                  <a:moveTo>
                    <a:pt x="88264" y="113664"/>
                  </a:moveTo>
                  <a:lnTo>
                    <a:pt x="0" y="167004"/>
                  </a:lnTo>
                  <a:lnTo>
                    <a:pt x="88264" y="0"/>
                  </a:lnTo>
                  <a:lnTo>
                    <a:pt x="170179" y="167004"/>
                  </a:lnTo>
                  <a:lnTo>
                    <a:pt x="88264" y="113664"/>
                  </a:lnTo>
                  <a:close/>
                </a:path>
              </a:pathLst>
            </a:custGeom>
            <a:ln w="67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869180" y="5257164"/>
              <a:ext cx="3684904" cy="0"/>
            </a:xfrm>
            <a:custGeom>
              <a:avLst/>
              <a:gdLst/>
              <a:ahLst/>
              <a:cxnLst/>
              <a:rect l="l" t="t" r="r" b="b"/>
              <a:pathLst>
                <a:path w="3684904">
                  <a:moveTo>
                    <a:pt x="0" y="0"/>
                  </a:moveTo>
                  <a:lnTo>
                    <a:pt x="3684904" y="0"/>
                  </a:lnTo>
                </a:path>
              </a:pathLst>
            </a:custGeom>
            <a:ln w="20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464050" y="3303270"/>
              <a:ext cx="169545" cy="2191385"/>
            </a:xfrm>
            <a:custGeom>
              <a:avLst/>
              <a:gdLst/>
              <a:ahLst/>
              <a:cxnLst/>
              <a:rect l="l" t="t" r="r" b="b"/>
              <a:pathLst>
                <a:path w="169545" h="2191385">
                  <a:moveTo>
                    <a:pt x="88264" y="113664"/>
                  </a:moveTo>
                  <a:lnTo>
                    <a:pt x="74295" y="121919"/>
                  </a:lnTo>
                  <a:lnTo>
                    <a:pt x="74295" y="2191385"/>
                  </a:lnTo>
                  <a:lnTo>
                    <a:pt x="101600" y="2191385"/>
                  </a:lnTo>
                  <a:lnTo>
                    <a:pt x="101600" y="122554"/>
                  </a:lnTo>
                  <a:lnTo>
                    <a:pt x="88264" y="113664"/>
                  </a:lnTo>
                  <a:close/>
                </a:path>
                <a:path w="169545" h="2191385">
                  <a:moveTo>
                    <a:pt x="88264" y="0"/>
                  </a:moveTo>
                  <a:lnTo>
                    <a:pt x="0" y="167004"/>
                  </a:lnTo>
                  <a:lnTo>
                    <a:pt x="74295" y="121919"/>
                  </a:lnTo>
                  <a:lnTo>
                    <a:pt x="74295" y="113664"/>
                  </a:lnTo>
                  <a:lnTo>
                    <a:pt x="143510" y="113664"/>
                  </a:lnTo>
                  <a:lnTo>
                    <a:pt x="88264" y="0"/>
                  </a:lnTo>
                  <a:close/>
                </a:path>
                <a:path w="169545" h="2191385">
                  <a:moveTo>
                    <a:pt x="143510" y="113664"/>
                  </a:moveTo>
                  <a:lnTo>
                    <a:pt x="101600" y="113664"/>
                  </a:lnTo>
                  <a:lnTo>
                    <a:pt x="101600" y="122554"/>
                  </a:lnTo>
                  <a:lnTo>
                    <a:pt x="169545" y="167004"/>
                  </a:lnTo>
                  <a:lnTo>
                    <a:pt x="143510" y="113664"/>
                  </a:lnTo>
                  <a:close/>
                </a:path>
                <a:path w="169545" h="2191385">
                  <a:moveTo>
                    <a:pt x="101600" y="113664"/>
                  </a:moveTo>
                  <a:lnTo>
                    <a:pt x="88264" y="113664"/>
                  </a:lnTo>
                  <a:lnTo>
                    <a:pt x="101600" y="122554"/>
                  </a:lnTo>
                  <a:lnTo>
                    <a:pt x="101600" y="113664"/>
                  </a:lnTo>
                  <a:close/>
                </a:path>
                <a:path w="169545" h="2191385">
                  <a:moveTo>
                    <a:pt x="88264" y="113664"/>
                  </a:moveTo>
                  <a:lnTo>
                    <a:pt x="74295" y="113664"/>
                  </a:lnTo>
                  <a:lnTo>
                    <a:pt x="74295" y="121919"/>
                  </a:lnTo>
                  <a:lnTo>
                    <a:pt x="88264" y="1136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464050" y="3303270"/>
              <a:ext cx="169545" cy="2191385"/>
            </a:xfrm>
            <a:custGeom>
              <a:avLst/>
              <a:gdLst/>
              <a:ahLst/>
              <a:cxnLst/>
              <a:rect l="l" t="t" r="r" b="b"/>
              <a:pathLst>
                <a:path w="169545" h="2191385">
                  <a:moveTo>
                    <a:pt x="74295" y="2191385"/>
                  </a:moveTo>
                  <a:lnTo>
                    <a:pt x="74295" y="113664"/>
                  </a:lnTo>
                  <a:lnTo>
                    <a:pt x="101600" y="113664"/>
                  </a:lnTo>
                  <a:lnTo>
                    <a:pt x="101600" y="2191385"/>
                  </a:lnTo>
                  <a:lnTo>
                    <a:pt x="74295" y="2191385"/>
                  </a:lnTo>
                  <a:close/>
                </a:path>
                <a:path w="169545" h="2191385">
                  <a:moveTo>
                    <a:pt x="88264" y="113664"/>
                  </a:moveTo>
                  <a:lnTo>
                    <a:pt x="0" y="167004"/>
                  </a:lnTo>
                  <a:lnTo>
                    <a:pt x="88264" y="0"/>
                  </a:lnTo>
                  <a:lnTo>
                    <a:pt x="169545" y="167004"/>
                  </a:lnTo>
                  <a:lnTo>
                    <a:pt x="88264" y="113664"/>
                  </a:lnTo>
                  <a:close/>
                </a:path>
              </a:pathLst>
            </a:custGeom>
            <a:ln w="67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549139" y="4197985"/>
              <a:ext cx="6981825" cy="1823720"/>
            </a:xfrm>
            <a:custGeom>
              <a:avLst/>
              <a:gdLst/>
              <a:ahLst/>
              <a:cxnLst/>
              <a:rect l="l" t="t" r="r" b="b"/>
              <a:pathLst>
                <a:path w="6981825" h="1823720">
                  <a:moveTo>
                    <a:pt x="0" y="1293495"/>
                  </a:moveTo>
                  <a:lnTo>
                    <a:pt x="5710555" y="1293495"/>
                  </a:lnTo>
                </a:path>
                <a:path w="6981825" h="1823720">
                  <a:moveTo>
                    <a:pt x="5710555" y="824864"/>
                  </a:moveTo>
                  <a:lnTo>
                    <a:pt x="5710555" y="1293495"/>
                  </a:lnTo>
                </a:path>
                <a:path w="6981825" h="1823720">
                  <a:moveTo>
                    <a:pt x="1386205" y="20319"/>
                  </a:moveTo>
                  <a:lnTo>
                    <a:pt x="6961505" y="20319"/>
                  </a:lnTo>
                </a:path>
                <a:path w="6981825" h="1823720">
                  <a:moveTo>
                    <a:pt x="1365885" y="20319"/>
                  </a:moveTo>
                  <a:lnTo>
                    <a:pt x="1365885" y="1823720"/>
                  </a:lnTo>
                </a:path>
                <a:path w="6981825" h="1823720">
                  <a:moveTo>
                    <a:pt x="6981825" y="0"/>
                  </a:moveTo>
                  <a:lnTo>
                    <a:pt x="6981825" y="1803400"/>
                  </a:lnTo>
                </a:path>
                <a:path w="6981825" h="1823720">
                  <a:moveTo>
                    <a:pt x="1386205" y="1803400"/>
                  </a:moveTo>
                  <a:lnTo>
                    <a:pt x="6961505" y="1803400"/>
                  </a:lnTo>
                </a:path>
              </a:pathLst>
            </a:custGeom>
            <a:ln w="201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192270" y="3323590"/>
              <a:ext cx="170180" cy="2580005"/>
            </a:xfrm>
            <a:custGeom>
              <a:avLst/>
              <a:gdLst/>
              <a:ahLst/>
              <a:cxnLst/>
              <a:rect l="l" t="t" r="r" b="b"/>
              <a:pathLst>
                <a:path w="170179" h="2580004">
                  <a:moveTo>
                    <a:pt x="81914" y="114300"/>
                  </a:moveTo>
                  <a:lnTo>
                    <a:pt x="68579" y="123189"/>
                  </a:lnTo>
                  <a:lnTo>
                    <a:pt x="68579" y="2580005"/>
                  </a:lnTo>
                  <a:lnTo>
                    <a:pt x="95250" y="2580005"/>
                  </a:lnTo>
                  <a:lnTo>
                    <a:pt x="95250" y="122555"/>
                  </a:lnTo>
                  <a:lnTo>
                    <a:pt x="81914" y="114300"/>
                  </a:lnTo>
                  <a:close/>
                </a:path>
                <a:path w="170179" h="2580004">
                  <a:moveTo>
                    <a:pt x="81914" y="0"/>
                  </a:moveTo>
                  <a:lnTo>
                    <a:pt x="0" y="167639"/>
                  </a:lnTo>
                  <a:lnTo>
                    <a:pt x="68579" y="123189"/>
                  </a:lnTo>
                  <a:lnTo>
                    <a:pt x="68579" y="114300"/>
                  </a:lnTo>
                  <a:lnTo>
                    <a:pt x="142239" y="114300"/>
                  </a:lnTo>
                  <a:lnTo>
                    <a:pt x="81914" y="0"/>
                  </a:lnTo>
                  <a:close/>
                </a:path>
                <a:path w="170179" h="2580004">
                  <a:moveTo>
                    <a:pt x="142239" y="114300"/>
                  </a:moveTo>
                  <a:lnTo>
                    <a:pt x="95250" y="114300"/>
                  </a:lnTo>
                  <a:lnTo>
                    <a:pt x="95250" y="122555"/>
                  </a:lnTo>
                  <a:lnTo>
                    <a:pt x="170179" y="167639"/>
                  </a:lnTo>
                  <a:lnTo>
                    <a:pt x="142239" y="114300"/>
                  </a:lnTo>
                  <a:close/>
                </a:path>
                <a:path w="170179" h="2580004">
                  <a:moveTo>
                    <a:pt x="81914" y="114300"/>
                  </a:moveTo>
                  <a:lnTo>
                    <a:pt x="68579" y="114300"/>
                  </a:lnTo>
                  <a:lnTo>
                    <a:pt x="68579" y="123189"/>
                  </a:lnTo>
                  <a:lnTo>
                    <a:pt x="81914" y="114300"/>
                  </a:lnTo>
                  <a:close/>
                </a:path>
                <a:path w="170179" h="2580004">
                  <a:moveTo>
                    <a:pt x="95250" y="114300"/>
                  </a:moveTo>
                  <a:lnTo>
                    <a:pt x="81914" y="114300"/>
                  </a:lnTo>
                  <a:lnTo>
                    <a:pt x="95250" y="122555"/>
                  </a:lnTo>
                  <a:lnTo>
                    <a:pt x="95250" y="1143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192270" y="3323590"/>
              <a:ext cx="170180" cy="2580005"/>
            </a:xfrm>
            <a:custGeom>
              <a:avLst/>
              <a:gdLst/>
              <a:ahLst/>
              <a:cxnLst/>
              <a:rect l="l" t="t" r="r" b="b"/>
              <a:pathLst>
                <a:path w="170179" h="2580004">
                  <a:moveTo>
                    <a:pt x="68579" y="2580005"/>
                  </a:moveTo>
                  <a:lnTo>
                    <a:pt x="68579" y="114300"/>
                  </a:lnTo>
                  <a:lnTo>
                    <a:pt x="95250" y="114300"/>
                  </a:lnTo>
                  <a:lnTo>
                    <a:pt x="95250" y="2580005"/>
                  </a:lnTo>
                  <a:lnTo>
                    <a:pt x="68579" y="2580005"/>
                  </a:lnTo>
                  <a:close/>
                </a:path>
                <a:path w="170179" h="2580004">
                  <a:moveTo>
                    <a:pt x="81914" y="114300"/>
                  </a:moveTo>
                  <a:lnTo>
                    <a:pt x="0" y="167639"/>
                  </a:lnTo>
                  <a:lnTo>
                    <a:pt x="81914" y="0"/>
                  </a:lnTo>
                  <a:lnTo>
                    <a:pt x="170179" y="167639"/>
                  </a:lnTo>
                  <a:lnTo>
                    <a:pt x="81914" y="114300"/>
                  </a:lnTo>
                  <a:close/>
                </a:path>
              </a:pathLst>
            </a:custGeom>
            <a:ln w="67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290695" y="3635375"/>
              <a:ext cx="1624330" cy="2265045"/>
            </a:xfrm>
            <a:custGeom>
              <a:avLst/>
              <a:gdLst/>
              <a:ahLst/>
              <a:cxnLst/>
              <a:rect l="l" t="t" r="r" b="b"/>
              <a:pathLst>
                <a:path w="1624329" h="2265045">
                  <a:moveTo>
                    <a:pt x="0" y="2265045"/>
                  </a:moveTo>
                  <a:lnTo>
                    <a:pt x="1624329" y="2265045"/>
                  </a:lnTo>
                </a:path>
                <a:path w="1624329" h="2265045">
                  <a:moveTo>
                    <a:pt x="1325244" y="0"/>
                  </a:moveTo>
                  <a:lnTo>
                    <a:pt x="1563369" y="214630"/>
                  </a:lnTo>
                </a:path>
              </a:pathLst>
            </a:custGeom>
            <a:ln w="201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487172" y="436484"/>
            <a:ext cx="10951845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/>
              <a:t>Life</a:t>
            </a:r>
            <a:r>
              <a:rPr sz="3200" spc="-75" dirty="0" smtClean="0"/>
              <a:t> </a:t>
            </a:r>
            <a:r>
              <a:rPr sz="3200" dirty="0"/>
              <a:t>cycle</a:t>
            </a:r>
            <a:r>
              <a:rPr sz="3200" spc="-65" dirty="0"/>
              <a:t> </a:t>
            </a:r>
            <a:r>
              <a:rPr sz="3200" dirty="0"/>
              <a:t>of</a:t>
            </a:r>
            <a:r>
              <a:rPr sz="3200" spc="-40" dirty="0"/>
              <a:t> </a:t>
            </a:r>
            <a:r>
              <a:rPr sz="3200" dirty="0"/>
              <a:t>a</a:t>
            </a:r>
            <a:r>
              <a:rPr sz="3200" spc="-65" dirty="0"/>
              <a:t> </a:t>
            </a:r>
            <a:r>
              <a:rPr sz="3200" dirty="0"/>
              <a:t>Thread</a:t>
            </a:r>
            <a:r>
              <a:rPr sz="3200" spc="-65" dirty="0"/>
              <a:t> </a:t>
            </a:r>
            <a:r>
              <a:rPr sz="3200" dirty="0"/>
              <a:t>(Thread</a:t>
            </a:r>
            <a:r>
              <a:rPr sz="3200" spc="-45" dirty="0"/>
              <a:t> </a:t>
            </a:r>
            <a:r>
              <a:rPr sz="3200" dirty="0"/>
              <a:t>States):</a:t>
            </a:r>
            <a:r>
              <a:rPr sz="3200" spc="-55" dirty="0"/>
              <a:t> </a:t>
            </a:r>
            <a:r>
              <a:rPr sz="2400" dirty="0">
                <a:solidFill>
                  <a:srgbClr val="000000"/>
                </a:solidFill>
              </a:rPr>
              <a:t>The</a:t>
            </a:r>
            <a:r>
              <a:rPr sz="2400" spc="-5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Thread</a:t>
            </a:r>
            <a:r>
              <a:rPr sz="2400" spc="-40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Class</a:t>
            </a:r>
            <a:r>
              <a:rPr sz="2400" spc="-4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and</a:t>
            </a:r>
            <a:r>
              <a:rPr sz="2400" spc="-40" dirty="0">
                <a:solidFill>
                  <a:srgbClr val="000000"/>
                </a:solidFill>
              </a:rPr>
              <a:t> </a:t>
            </a:r>
            <a:r>
              <a:rPr sz="2400" spc="-10" dirty="0">
                <a:solidFill>
                  <a:srgbClr val="000000"/>
                </a:solidFill>
              </a:rPr>
              <a:t>Methods</a:t>
            </a:r>
            <a:endParaRPr sz="2400" dirty="0"/>
          </a:p>
        </p:txBody>
      </p:sp>
      <p:sp>
        <p:nvSpPr>
          <p:cNvPr id="52" name="object 52"/>
          <p:cNvSpPr txBox="1"/>
          <p:nvPr/>
        </p:nvSpPr>
        <p:spPr>
          <a:xfrm>
            <a:off x="307340" y="2539745"/>
            <a:ext cx="134556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dirty="0">
                <a:latin typeface="Times New Roman"/>
                <a:cs typeface="Times New Roman"/>
              </a:rPr>
              <a:t>Thread</a:t>
            </a:r>
            <a:r>
              <a:rPr sz="1750" spc="-40" dirty="0">
                <a:latin typeface="Times New Roman"/>
                <a:cs typeface="Times New Roman"/>
              </a:rPr>
              <a:t> </a:t>
            </a:r>
            <a:r>
              <a:rPr sz="1750" spc="-10" dirty="0">
                <a:latin typeface="Times New Roman"/>
                <a:cs typeface="Times New Roman"/>
              </a:rPr>
              <a:t>created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206876" y="2625089"/>
            <a:ext cx="55372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10" dirty="0">
                <a:latin typeface="Times New Roman"/>
                <a:cs typeface="Times New Roman"/>
              </a:rPr>
              <a:t>start()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127630" y="2884424"/>
            <a:ext cx="441959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25" dirty="0">
                <a:latin typeface="Times New Roman"/>
                <a:cs typeface="Times New Roman"/>
              </a:rPr>
              <a:t>New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527041" y="2924048"/>
            <a:ext cx="59055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10" dirty="0">
                <a:latin typeface="Times New Roman"/>
                <a:cs typeface="Times New Roman"/>
              </a:rPr>
              <a:t>Ready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679440" y="2002917"/>
            <a:ext cx="913130" cy="54927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67310" marR="5080" indent="-55244">
              <a:lnSpc>
                <a:spcPts val="2020"/>
              </a:lnSpc>
              <a:spcBef>
                <a:spcPts val="235"/>
              </a:spcBef>
            </a:pPr>
            <a:r>
              <a:rPr sz="1750" dirty="0">
                <a:latin typeface="Times New Roman"/>
                <a:cs typeface="Times New Roman"/>
              </a:rPr>
              <a:t>yield(),</a:t>
            </a:r>
            <a:r>
              <a:rPr sz="1750" spc="-45" dirty="0">
                <a:latin typeface="Times New Roman"/>
                <a:cs typeface="Times New Roman"/>
              </a:rPr>
              <a:t> </a:t>
            </a:r>
            <a:r>
              <a:rPr sz="1750" spc="-25" dirty="0">
                <a:latin typeface="Times New Roman"/>
                <a:cs typeface="Times New Roman"/>
              </a:rPr>
              <a:t>or </a:t>
            </a:r>
            <a:r>
              <a:rPr sz="1750" dirty="0">
                <a:latin typeface="Times New Roman"/>
                <a:cs typeface="Times New Roman"/>
              </a:rPr>
              <a:t>time</a:t>
            </a:r>
            <a:r>
              <a:rPr sz="1750" spc="-35" dirty="0">
                <a:latin typeface="Times New Roman"/>
                <a:cs typeface="Times New Roman"/>
              </a:rPr>
              <a:t> </a:t>
            </a:r>
            <a:r>
              <a:rPr sz="1750" spc="-25" dirty="0">
                <a:latin typeface="Times New Roman"/>
                <a:cs typeface="Times New Roman"/>
              </a:rPr>
              <a:t>out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176264" y="2850895"/>
            <a:ext cx="47117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10" dirty="0">
                <a:latin typeface="Times New Roman"/>
                <a:cs typeface="Times New Roman"/>
              </a:rPr>
              <a:t>run()</a:t>
            </a:r>
            <a:endParaRPr sz="1750" dirty="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136640" y="3488182"/>
            <a:ext cx="93726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10" dirty="0">
                <a:latin typeface="Times New Roman"/>
                <a:cs typeface="Times New Roman"/>
              </a:rPr>
              <a:t>interrupt()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161530" y="2954731"/>
            <a:ext cx="506730" cy="26289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5"/>
              </a:lnSpc>
            </a:pPr>
            <a:r>
              <a:rPr sz="1750" spc="-10" dirty="0">
                <a:latin typeface="Times New Roman"/>
                <a:cs typeface="Times New Roman"/>
              </a:rPr>
              <a:t>join()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8054085" y="2079498"/>
            <a:ext cx="79438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10" dirty="0">
                <a:latin typeface="Times New Roman"/>
                <a:cs typeface="Times New Roman"/>
              </a:rPr>
              <a:t>Running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822438" y="3375152"/>
            <a:ext cx="62674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10" dirty="0">
                <a:latin typeface="Times New Roman"/>
                <a:cs typeface="Times New Roman"/>
              </a:rPr>
              <a:t>sleep()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9807320" y="2305049"/>
            <a:ext cx="114173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dirty="0">
                <a:latin typeface="Times New Roman"/>
                <a:cs typeface="Times New Roman"/>
              </a:rPr>
              <a:t>run()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spc="-10" dirty="0">
                <a:latin typeface="Times New Roman"/>
                <a:cs typeface="Times New Roman"/>
              </a:rPr>
              <a:t>returns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0691621" y="2924048"/>
            <a:ext cx="104394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10" dirty="0">
                <a:latin typeface="Times New Roman"/>
                <a:cs typeface="Times New Roman"/>
              </a:rPr>
              <a:t>Terminated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072634" y="3646678"/>
            <a:ext cx="737235" cy="54864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ts val="2020"/>
              </a:lnSpc>
              <a:spcBef>
                <a:spcPts val="235"/>
              </a:spcBef>
            </a:pPr>
            <a:r>
              <a:rPr sz="1750" spc="-10" dirty="0">
                <a:latin typeface="Times New Roman"/>
                <a:cs typeface="Times New Roman"/>
              </a:rPr>
              <a:t>Target finished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389501" y="5954979"/>
            <a:ext cx="1156335" cy="690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10" dirty="0">
                <a:solidFill>
                  <a:srgbClr val="FF0000"/>
                </a:solidFill>
                <a:latin typeface="Times New Roman"/>
                <a:cs typeface="Times New Roman"/>
              </a:rPr>
              <a:t>Interrupted()</a:t>
            </a:r>
            <a:endParaRPr sz="175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R="221615" algn="r">
              <a:lnSpc>
                <a:spcPct val="100000"/>
              </a:lnSpc>
              <a:spcBef>
                <a:spcPts val="1695"/>
              </a:spcBef>
            </a:pPr>
            <a:r>
              <a:rPr sz="1200" spc="-25" dirty="0">
                <a:solidFill>
                  <a:srgbClr val="878787"/>
                </a:solidFill>
                <a:latin typeface="Arial"/>
                <a:cs typeface="Arial"/>
              </a:rPr>
              <a:t>th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176264" y="4451730"/>
            <a:ext cx="1330325" cy="55499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04800" marR="5080" indent="-292735">
              <a:lnSpc>
                <a:spcPts val="2070"/>
              </a:lnSpc>
              <a:spcBef>
                <a:spcPts val="195"/>
              </a:spcBef>
            </a:pPr>
            <a:r>
              <a:rPr sz="1750" dirty="0">
                <a:latin typeface="Times New Roman"/>
                <a:cs typeface="Times New Roman"/>
              </a:rPr>
              <a:t>Wait</a:t>
            </a:r>
            <a:r>
              <a:rPr sz="1750" spc="-3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for</a:t>
            </a:r>
            <a:r>
              <a:rPr sz="1750" spc="-25" dirty="0">
                <a:latin typeface="Times New Roman"/>
                <a:cs typeface="Times New Roman"/>
              </a:rPr>
              <a:t> </a:t>
            </a:r>
            <a:r>
              <a:rPr sz="1750" spc="-10" dirty="0">
                <a:latin typeface="Times New Roman"/>
                <a:cs typeface="Times New Roman"/>
              </a:rPr>
              <a:t>target </a:t>
            </a:r>
            <a:r>
              <a:rPr sz="1750" dirty="0">
                <a:latin typeface="Times New Roman"/>
                <a:cs typeface="Times New Roman"/>
              </a:rPr>
              <a:t>to</a:t>
            </a:r>
            <a:r>
              <a:rPr sz="1750" spc="-30" dirty="0">
                <a:latin typeface="Times New Roman"/>
                <a:cs typeface="Times New Roman"/>
              </a:rPr>
              <a:t> </a:t>
            </a:r>
            <a:r>
              <a:rPr sz="1750" spc="-10" dirty="0">
                <a:latin typeface="Times New Roman"/>
                <a:cs typeface="Times New Roman"/>
              </a:rPr>
              <a:t>finish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999479" y="5570931"/>
            <a:ext cx="76136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10" dirty="0">
                <a:latin typeface="Times New Roman"/>
                <a:cs typeface="Times New Roman"/>
              </a:rPr>
              <a:t>Blocked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7916926" y="4451730"/>
            <a:ext cx="1534795" cy="896619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481965" marR="318135" indent="-469900">
              <a:lnSpc>
                <a:spcPts val="2070"/>
              </a:lnSpc>
              <a:spcBef>
                <a:spcPts val="195"/>
              </a:spcBef>
            </a:pPr>
            <a:r>
              <a:rPr sz="1750" dirty="0">
                <a:latin typeface="Times New Roman"/>
                <a:cs typeface="Times New Roman"/>
              </a:rPr>
              <a:t>Wait</a:t>
            </a:r>
            <a:r>
              <a:rPr sz="1750" spc="-3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for</a:t>
            </a:r>
            <a:r>
              <a:rPr sz="1750" spc="-25" dirty="0">
                <a:latin typeface="Times New Roman"/>
                <a:cs typeface="Times New Roman"/>
              </a:rPr>
              <a:t> </a:t>
            </a:r>
            <a:r>
              <a:rPr sz="1750" spc="-20" dirty="0">
                <a:latin typeface="Times New Roman"/>
                <a:cs typeface="Times New Roman"/>
              </a:rPr>
              <a:t>time </a:t>
            </a:r>
            <a:r>
              <a:rPr sz="1750" spc="-25" dirty="0">
                <a:latin typeface="Times New Roman"/>
                <a:cs typeface="Times New Roman"/>
              </a:rPr>
              <a:t>out</a:t>
            </a:r>
            <a:endParaRPr sz="1750">
              <a:latin typeface="Times New Roman"/>
              <a:cs typeface="Times New Roman"/>
            </a:endParaRPr>
          </a:p>
          <a:p>
            <a:pPr marL="713740">
              <a:lnSpc>
                <a:spcPct val="100000"/>
              </a:lnSpc>
              <a:spcBef>
                <a:spcPts val="520"/>
              </a:spcBef>
            </a:pPr>
            <a:r>
              <a:rPr sz="1750" dirty="0">
                <a:latin typeface="Times New Roman"/>
                <a:cs typeface="Times New Roman"/>
              </a:rPr>
              <a:t>Time</a:t>
            </a:r>
            <a:r>
              <a:rPr sz="1750" spc="-20" dirty="0">
                <a:latin typeface="Times New Roman"/>
                <a:cs typeface="Times New Roman"/>
              </a:rPr>
              <a:t> </a:t>
            </a:r>
            <a:r>
              <a:rPr sz="1750" spc="-25" dirty="0">
                <a:latin typeface="Times New Roman"/>
                <a:cs typeface="Times New Roman"/>
              </a:rPr>
              <a:t>out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9758553" y="4439539"/>
            <a:ext cx="953135" cy="54864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8270" marR="5080" indent="-116205">
              <a:lnSpc>
                <a:spcPts val="2020"/>
              </a:lnSpc>
              <a:spcBef>
                <a:spcPts val="235"/>
              </a:spcBef>
            </a:pPr>
            <a:r>
              <a:rPr sz="1750" dirty="0">
                <a:latin typeface="Times New Roman"/>
                <a:cs typeface="Times New Roman"/>
              </a:rPr>
              <a:t>Wait</a:t>
            </a:r>
            <a:r>
              <a:rPr sz="1750" spc="-2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to</a:t>
            </a:r>
            <a:r>
              <a:rPr sz="1750" spc="-20" dirty="0">
                <a:latin typeface="Times New Roman"/>
                <a:cs typeface="Times New Roman"/>
              </a:rPr>
              <a:t> </a:t>
            </a:r>
            <a:r>
              <a:rPr sz="1750" spc="-25" dirty="0">
                <a:latin typeface="Times New Roman"/>
                <a:cs typeface="Times New Roman"/>
              </a:rPr>
              <a:t>be </a:t>
            </a:r>
            <a:r>
              <a:rPr sz="1750" spc="-10" dirty="0">
                <a:latin typeface="Times New Roman"/>
                <a:cs typeface="Times New Roman"/>
              </a:rPr>
              <a:t>notified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0365105" y="5128640"/>
            <a:ext cx="986155" cy="54927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ts val="2020"/>
              </a:lnSpc>
              <a:spcBef>
                <a:spcPts val="235"/>
              </a:spcBef>
            </a:pPr>
            <a:r>
              <a:rPr sz="1750" dirty="0">
                <a:latin typeface="Times New Roman"/>
                <a:cs typeface="Times New Roman"/>
              </a:rPr>
              <a:t>notify()</a:t>
            </a:r>
            <a:r>
              <a:rPr sz="1750" spc="-55" dirty="0">
                <a:latin typeface="Times New Roman"/>
                <a:cs typeface="Times New Roman"/>
              </a:rPr>
              <a:t> </a:t>
            </a:r>
            <a:r>
              <a:rPr sz="1750" spc="-25" dirty="0">
                <a:latin typeface="Times New Roman"/>
                <a:cs typeface="Times New Roman"/>
              </a:rPr>
              <a:t>or </a:t>
            </a:r>
            <a:r>
              <a:rPr sz="1750" spc="-10" dirty="0">
                <a:latin typeface="Times New Roman"/>
                <a:cs typeface="Times New Roman"/>
              </a:rPr>
              <a:t>notifyAll()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9080500" y="3665854"/>
            <a:ext cx="591820" cy="32893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57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5"/>
              </a:spcBef>
            </a:pPr>
            <a:r>
              <a:rPr sz="1750" spc="-10" dirty="0">
                <a:latin typeface="Times New Roman"/>
                <a:cs typeface="Times New Roman"/>
              </a:rPr>
              <a:t>wait()</a:t>
            </a:r>
            <a:endParaRPr sz="175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3972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5744" y="1114425"/>
            <a:ext cx="2219325" cy="443865"/>
          </a:xfrm>
          <a:prstGeom prst="rect">
            <a:avLst/>
          </a:prstGeom>
          <a:ln w="38100">
            <a:solidFill>
              <a:srgbClr val="C55A1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9385">
              <a:lnSpc>
                <a:spcPts val="3260"/>
              </a:lnSpc>
            </a:pPr>
            <a:r>
              <a:rPr sz="2800" b="1" spc="-10" dirty="0">
                <a:latin typeface="Arial"/>
                <a:cs typeface="Arial"/>
              </a:rPr>
              <a:t>Sample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921627" y="1721611"/>
            <a:ext cx="4976495" cy="4194175"/>
            <a:chOff x="6921627" y="1721611"/>
            <a:chExt cx="4976495" cy="4194175"/>
          </a:xfrm>
        </p:grpSpPr>
        <p:sp>
          <p:nvSpPr>
            <p:cNvPr id="4" name="object 4"/>
            <p:cNvSpPr/>
            <p:nvPr/>
          </p:nvSpPr>
          <p:spPr>
            <a:xfrm>
              <a:off x="6951345" y="1736089"/>
              <a:ext cx="1932939" cy="402590"/>
            </a:xfrm>
            <a:custGeom>
              <a:avLst/>
              <a:gdLst/>
              <a:ahLst/>
              <a:cxnLst/>
              <a:rect l="l" t="t" r="r" b="b"/>
              <a:pathLst>
                <a:path w="1932940" h="402589">
                  <a:moveTo>
                    <a:pt x="0" y="402589"/>
                  </a:moveTo>
                  <a:lnTo>
                    <a:pt x="1932939" y="402589"/>
                  </a:lnTo>
                  <a:lnTo>
                    <a:pt x="1932939" y="0"/>
                  </a:lnTo>
                  <a:lnTo>
                    <a:pt x="0" y="0"/>
                  </a:lnTo>
                  <a:lnTo>
                    <a:pt x="0" y="402589"/>
                  </a:lnTo>
                  <a:close/>
                </a:path>
              </a:pathLst>
            </a:custGeom>
            <a:ln w="2895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50710" y="2160269"/>
              <a:ext cx="4918075" cy="372617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936105" y="2145664"/>
              <a:ext cx="4947285" cy="3755390"/>
            </a:xfrm>
            <a:custGeom>
              <a:avLst/>
              <a:gdLst/>
              <a:ahLst/>
              <a:cxnLst/>
              <a:rect l="l" t="t" r="r" b="b"/>
              <a:pathLst>
                <a:path w="4947284" h="3755390">
                  <a:moveTo>
                    <a:pt x="0" y="3755389"/>
                  </a:moveTo>
                  <a:lnTo>
                    <a:pt x="4947285" y="3755389"/>
                  </a:lnTo>
                  <a:lnTo>
                    <a:pt x="4947285" y="0"/>
                  </a:lnTo>
                  <a:lnTo>
                    <a:pt x="0" y="0"/>
                  </a:lnTo>
                  <a:lnTo>
                    <a:pt x="0" y="3755389"/>
                  </a:lnTo>
                  <a:close/>
                </a:path>
              </a:pathLst>
            </a:custGeom>
            <a:ln w="2895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950582" y="1676475"/>
            <a:ext cx="191960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10"/>
              </a:spcBef>
            </a:pPr>
            <a:r>
              <a:rPr sz="2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Example: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07193" y="691642"/>
            <a:ext cx="84074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extends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27762" y="362711"/>
            <a:ext cx="6701790" cy="5726430"/>
            <a:chOff x="127762" y="362711"/>
            <a:chExt cx="6701790" cy="5726430"/>
          </a:xfrm>
        </p:grpSpPr>
        <p:sp>
          <p:nvSpPr>
            <p:cNvPr id="10" name="object 10"/>
            <p:cNvSpPr/>
            <p:nvPr/>
          </p:nvSpPr>
          <p:spPr>
            <a:xfrm>
              <a:off x="157480" y="377189"/>
              <a:ext cx="3197860" cy="521334"/>
            </a:xfrm>
            <a:custGeom>
              <a:avLst/>
              <a:gdLst/>
              <a:ahLst/>
              <a:cxnLst/>
              <a:rect l="l" t="t" r="r" b="b"/>
              <a:pathLst>
                <a:path w="3197860" h="521334">
                  <a:moveTo>
                    <a:pt x="0" y="521335"/>
                  </a:moveTo>
                  <a:lnTo>
                    <a:pt x="3197860" y="521335"/>
                  </a:lnTo>
                  <a:lnTo>
                    <a:pt x="3197860" y="0"/>
                  </a:lnTo>
                  <a:lnTo>
                    <a:pt x="0" y="0"/>
                  </a:lnTo>
                  <a:lnTo>
                    <a:pt x="0" y="521335"/>
                  </a:lnTo>
                  <a:close/>
                </a:path>
              </a:pathLst>
            </a:custGeom>
            <a:ln w="2895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6845" y="894079"/>
              <a:ext cx="6643370" cy="516509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42240" y="880110"/>
              <a:ext cx="6672580" cy="5194300"/>
            </a:xfrm>
            <a:custGeom>
              <a:avLst/>
              <a:gdLst/>
              <a:ahLst/>
              <a:cxnLst/>
              <a:rect l="l" t="t" r="r" b="b"/>
              <a:pathLst>
                <a:path w="6672580" h="5194300">
                  <a:moveTo>
                    <a:pt x="0" y="5194300"/>
                  </a:moveTo>
                  <a:lnTo>
                    <a:pt x="6672580" y="5194300"/>
                  </a:lnTo>
                  <a:lnTo>
                    <a:pt x="6672580" y="0"/>
                  </a:lnTo>
                  <a:lnTo>
                    <a:pt x="0" y="0"/>
                  </a:lnTo>
                  <a:lnTo>
                    <a:pt x="0" y="5194300"/>
                  </a:lnTo>
                  <a:close/>
                </a:path>
              </a:pathLst>
            </a:custGeom>
            <a:ln w="2895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56718" y="401777"/>
            <a:ext cx="318452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10"/>
              </a:spcBef>
            </a:pP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Method</a:t>
            </a:r>
            <a:r>
              <a:rPr sz="28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1.</a:t>
            </a:r>
            <a:r>
              <a:rPr sz="28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Syntax: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187940" y="603884"/>
            <a:ext cx="114300" cy="511175"/>
          </a:xfrm>
          <a:custGeom>
            <a:avLst/>
            <a:gdLst/>
            <a:ahLst/>
            <a:cxnLst/>
            <a:rect l="l" t="t" r="r" b="b"/>
            <a:pathLst>
              <a:path w="114300" h="511175">
                <a:moveTo>
                  <a:pt x="76200" y="95250"/>
                </a:moveTo>
                <a:lnTo>
                  <a:pt x="38100" y="95250"/>
                </a:lnTo>
                <a:lnTo>
                  <a:pt x="38100" y="511175"/>
                </a:lnTo>
                <a:lnTo>
                  <a:pt x="76200" y="511175"/>
                </a:lnTo>
                <a:lnTo>
                  <a:pt x="76200" y="95250"/>
                </a:lnTo>
                <a:close/>
              </a:path>
              <a:path w="114300" h="511175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511175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9234805" y="215265"/>
            <a:ext cx="2019300" cy="388620"/>
          </a:xfrm>
          <a:prstGeom prst="rect">
            <a:avLst/>
          </a:prstGeom>
          <a:ln w="38100">
            <a:solidFill>
              <a:srgbClr val="C55A1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6045">
              <a:lnSpc>
                <a:spcPts val="2925"/>
              </a:lnSpc>
            </a:pPr>
            <a:r>
              <a:rPr sz="2800" spc="-10" dirty="0">
                <a:solidFill>
                  <a:srgbClr val="000000"/>
                </a:solidFill>
                <a:latin typeface="Arial"/>
                <a:cs typeface="Arial"/>
              </a:rPr>
              <a:t>Thread</a:t>
            </a:r>
            <a:endParaRPr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263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77959" y="1188085"/>
            <a:ext cx="2219325" cy="497205"/>
          </a:xfrm>
          <a:prstGeom prst="rect">
            <a:avLst/>
          </a:prstGeom>
          <a:ln w="38100">
            <a:solidFill>
              <a:srgbClr val="C55A11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marL="314960">
              <a:lnSpc>
                <a:spcPct val="100000"/>
              </a:lnSpc>
              <a:spcBef>
                <a:spcPts val="15"/>
              </a:spcBef>
            </a:pPr>
            <a:r>
              <a:rPr sz="2800" b="1" spc="-10" dirty="0">
                <a:latin typeface="Arial"/>
                <a:cs typeface="Arial"/>
              </a:rPr>
              <a:t>OtherClas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115302" y="1938147"/>
            <a:ext cx="4918710" cy="3409950"/>
            <a:chOff x="7115302" y="1938147"/>
            <a:chExt cx="4918710" cy="3409950"/>
          </a:xfrm>
        </p:grpSpPr>
        <p:sp>
          <p:nvSpPr>
            <p:cNvPr id="4" name="object 4"/>
            <p:cNvSpPr/>
            <p:nvPr/>
          </p:nvSpPr>
          <p:spPr>
            <a:xfrm>
              <a:off x="7131050" y="1952625"/>
              <a:ext cx="1932939" cy="498475"/>
            </a:xfrm>
            <a:custGeom>
              <a:avLst/>
              <a:gdLst/>
              <a:ahLst/>
              <a:cxnLst/>
              <a:rect l="l" t="t" r="r" b="b"/>
              <a:pathLst>
                <a:path w="1932940" h="498475">
                  <a:moveTo>
                    <a:pt x="0" y="498475"/>
                  </a:moveTo>
                  <a:lnTo>
                    <a:pt x="1932940" y="498475"/>
                  </a:lnTo>
                  <a:lnTo>
                    <a:pt x="1932940" y="0"/>
                  </a:lnTo>
                  <a:lnTo>
                    <a:pt x="0" y="0"/>
                  </a:lnTo>
                  <a:lnTo>
                    <a:pt x="0" y="498475"/>
                  </a:lnTo>
                  <a:close/>
                </a:path>
              </a:pathLst>
            </a:custGeom>
            <a:ln w="2895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44385" y="2480945"/>
              <a:ext cx="4836795" cy="283781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129780" y="2466340"/>
              <a:ext cx="4889500" cy="2867025"/>
            </a:xfrm>
            <a:custGeom>
              <a:avLst/>
              <a:gdLst/>
              <a:ahLst/>
              <a:cxnLst/>
              <a:rect l="l" t="t" r="r" b="b"/>
              <a:pathLst>
                <a:path w="4889500" h="2867025">
                  <a:moveTo>
                    <a:pt x="0" y="2867025"/>
                  </a:moveTo>
                  <a:lnTo>
                    <a:pt x="4889500" y="2867025"/>
                  </a:lnTo>
                  <a:lnTo>
                    <a:pt x="4889500" y="0"/>
                  </a:lnTo>
                  <a:lnTo>
                    <a:pt x="0" y="0"/>
                  </a:lnTo>
                  <a:lnTo>
                    <a:pt x="0" y="2867025"/>
                  </a:lnTo>
                  <a:close/>
                </a:path>
              </a:pathLst>
            </a:custGeom>
            <a:ln w="2895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144257" y="1945081"/>
            <a:ext cx="190563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10"/>
              </a:spcBef>
            </a:pPr>
            <a:r>
              <a:rPr sz="2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Example: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04144" y="719074"/>
            <a:ext cx="127762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implements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120630" y="657225"/>
            <a:ext cx="114300" cy="530860"/>
          </a:xfrm>
          <a:custGeom>
            <a:avLst/>
            <a:gdLst/>
            <a:ahLst/>
            <a:cxnLst/>
            <a:rect l="l" t="t" r="r" b="b"/>
            <a:pathLst>
              <a:path w="114300" h="530860">
                <a:moveTo>
                  <a:pt x="76200" y="113664"/>
                </a:moveTo>
                <a:lnTo>
                  <a:pt x="38100" y="114935"/>
                </a:lnTo>
                <a:lnTo>
                  <a:pt x="47625" y="530860"/>
                </a:lnTo>
                <a:lnTo>
                  <a:pt x="85725" y="529589"/>
                </a:lnTo>
                <a:lnTo>
                  <a:pt x="76200" y="113664"/>
                </a:lnTo>
                <a:close/>
              </a:path>
              <a:path w="114300" h="530860">
                <a:moveTo>
                  <a:pt x="54610" y="0"/>
                </a:moveTo>
                <a:lnTo>
                  <a:pt x="0" y="115570"/>
                </a:lnTo>
                <a:lnTo>
                  <a:pt x="38100" y="114935"/>
                </a:lnTo>
                <a:lnTo>
                  <a:pt x="37465" y="95885"/>
                </a:lnTo>
                <a:lnTo>
                  <a:pt x="75565" y="94614"/>
                </a:lnTo>
                <a:lnTo>
                  <a:pt x="104775" y="94614"/>
                </a:lnTo>
                <a:lnTo>
                  <a:pt x="54610" y="0"/>
                </a:lnTo>
                <a:close/>
              </a:path>
              <a:path w="114300" h="530860">
                <a:moveTo>
                  <a:pt x="75565" y="94614"/>
                </a:moveTo>
                <a:lnTo>
                  <a:pt x="37465" y="95885"/>
                </a:lnTo>
                <a:lnTo>
                  <a:pt x="38100" y="114935"/>
                </a:lnTo>
                <a:lnTo>
                  <a:pt x="76200" y="113664"/>
                </a:lnTo>
                <a:lnTo>
                  <a:pt x="75565" y="94614"/>
                </a:lnTo>
                <a:close/>
              </a:path>
              <a:path w="114300" h="530860">
                <a:moveTo>
                  <a:pt x="104775" y="94614"/>
                </a:moveTo>
                <a:lnTo>
                  <a:pt x="75565" y="94614"/>
                </a:lnTo>
                <a:lnTo>
                  <a:pt x="76200" y="113664"/>
                </a:lnTo>
                <a:lnTo>
                  <a:pt x="114300" y="113029"/>
                </a:lnTo>
                <a:lnTo>
                  <a:pt x="104775" y="94614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1945" y="320675"/>
            <a:ext cx="6713220" cy="590296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246428" y="954150"/>
            <a:ext cx="376364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dirty="0">
                <a:latin typeface="Arial"/>
                <a:cs typeface="Arial"/>
              </a:rPr>
              <a:t>Class</a:t>
            </a:r>
            <a:r>
              <a:rPr sz="2000" b="1" spc="-7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Class_Name</a:t>
            </a:r>
            <a:r>
              <a:rPr sz="2000" b="1" spc="-8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Implements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8571865" y="270509"/>
            <a:ext cx="3206750" cy="387350"/>
          </a:xfrm>
          <a:prstGeom prst="rect">
            <a:avLst/>
          </a:prstGeom>
          <a:ln w="38100">
            <a:solidFill>
              <a:srgbClr val="C55A1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5104">
              <a:lnSpc>
                <a:spcPts val="2895"/>
              </a:lnSpc>
            </a:pPr>
            <a:r>
              <a:rPr sz="2800" spc="-10" dirty="0">
                <a:solidFill>
                  <a:srgbClr val="000000"/>
                </a:solidFill>
                <a:latin typeface="Arial"/>
                <a:cs typeface="Arial"/>
              </a:rPr>
              <a:t>Runnable</a:t>
            </a:r>
            <a:endParaRPr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233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8601</TotalTime>
  <Words>2290</Words>
  <Application>Microsoft Office PowerPoint</Application>
  <PresentationFormat>Widescreen</PresentationFormat>
  <Paragraphs>295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Georgia</vt:lpstr>
      <vt:lpstr>Times New Roman</vt:lpstr>
      <vt:lpstr>Wingdings</vt:lpstr>
      <vt:lpstr>Office Theme</vt:lpstr>
      <vt:lpstr>PowerPoint Presentation</vt:lpstr>
      <vt:lpstr>Contents</vt:lpstr>
      <vt:lpstr>Multithreading</vt:lpstr>
      <vt:lpstr>Multithreading</vt:lpstr>
      <vt:lpstr>Method 1. Thread class</vt:lpstr>
      <vt:lpstr>Life cycle of a Thread (Thread States)</vt:lpstr>
      <vt:lpstr>Life cycle of a Thread (Thread States): The Thread Class and Methods</vt:lpstr>
      <vt:lpstr>Thread</vt:lpstr>
      <vt:lpstr>Runnable</vt:lpstr>
      <vt:lpstr>Example: thread1.java</vt:lpstr>
      <vt:lpstr>Example: thread2.java</vt:lpstr>
      <vt:lpstr>The Thread Class and Methods:</vt:lpstr>
      <vt:lpstr>The Thread Class and Methods: The Following methods are invoked on a particular Thread object.</vt:lpstr>
      <vt:lpstr>The Thread Class and Methods:</vt:lpstr>
      <vt:lpstr>Thread Methods: The isAlive() Method:</vt:lpstr>
      <vt:lpstr>Thread Methods: The join() Method</vt:lpstr>
      <vt:lpstr>Thread Methods: deprecated: stop(), suspend(), and resume() Methods</vt:lpstr>
      <vt:lpstr>Thread Priority:</vt:lpstr>
      <vt:lpstr>Thread Synchronization</vt:lpstr>
      <vt:lpstr>Thread Synchronization</vt:lpstr>
      <vt:lpstr>Thread Synchronization</vt:lpstr>
      <vt:lpstr>Inter-thread communication</vt:lpstr>
      <vt:lpstr>Inter-thread communication</vt:lpstr>
      <vt:lpstr>Inter-thread communication</vt:lpstr>
      <vt:lpstr>Executor Framework</vt:lpstr>
      <vt:lpstr>Executor Framework</vt:lpstr>
      <vt:lpstr>Executor Framework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Techniques</dc:title>
  <dc:creator>admin</dc:creator>
  <cp:lastModifiedBy>HP</cp:lastModifiedBy>
  <cp:revision>443</cp:revision>
  <dcterms:created xsi:type="dcterms:W3CDTF">2007-08-28T09:12:38Z</dcterms:created>
  <dcterms:modified xsi:type="dcterms:W3CDTF">2025-02-11T08:44:45Z</dcterms:modified>
  <cp:contentStatus/>
</cp:coreProperties>
</file>