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5"/>
  </p:notesMasterIdLst>
  <p:sldIdLst>
    <p:sldId id="259" r:id="rId2"/>
    <p:sldId id="260" r:id="rId3"/>
    <p:sldId id="261" r:id="rId4"/>
    <p:sldId id="262" r:id="rId5"/>
    <p:sldId id="263" r:id="rId6"/>
    <p:sldId id="395" r:id="rId7"/>
    <p:sldId id="264" r:id="rId8"/>
    <p:sldId id="394" r:id="rId9"/>
    <p:sldId id="266" r:id="rId10"/>
    <p:sldId id="267" r:id="rId11"/>
    <p:sldId id="268" r:id="rId12"/>
    <p:sldId id="269" r:id="rId13"/>
    <p:sldId id="510" r:id="rId14"/>
    <p:sldId id="511" r:id="rId15"/>
    <p:sldId id="512" r:id="rId16"/>
    <p:sldId id="513" r:id="rId17"/>
    <p:sldId id="514" r:id="rId18"/>
    <p:sldId id="515" r:id="rId19"/>
    <p:sldId id="516" r:id="rId20"/>
    <p:sldId id="270" r:id="rId21"/>
    <p:sldId id="271" r:id="rId22"/>
    <p:sldId id="272" r:id="rId23"/>
    <p:sldId id="378" r:id="rId24"/>
    <p:sldId id="273" r:id="rId25"/>
    <p:sldId id="274" r:id="rId26"/>
    <p:sldId id="275" r:id="rId27"/>
    <p:sldId id="276" r:id="rId28"/>
    <p:sldId id="277" r:id="rId29"/>
    <p:sldId id="278" r:id="rId30"/>
    <p:sldId id="279" r:id="rId31"/>
    <p:sldId id="280" r:id="rId32"/>
    <p:sldId id="284" r:id="rId33"/>
    <p:sldId id="285" r:id="rId34"/>
    <p:sldId id="286" r:id="rId35"/>
    <p:sldId id="287" r:id="rId36"/>
    <p:sldId id="492" r:id="rId37"/>
    <p:sldId id="493" r:id="rId38"/>
    <p:sldId id="505" r:id="rId39"/>
    <p:sldId id="522" r:id="rId40"/>
    <p:sldId id="523" r:id="rId41"/>
    <p:sldId id="524" r:id="rId42"/>
    <p:sldId id="525" r:id="rId43"/>
    <p:sldId id="526" r:id="rId44"/>
    <p:sldId id="527" r:id="rId45"/>
    <p:sldId id="517" r:id="rId46"/>
    <p:sldId id="518" r:id="rId47"/>
    <p:sldId id="519" r:id="rId48"/>
    <p:sldId id="549" r:id="rId49"/>
    <p:sldId id="520" r:id="rId50"/>
    <p:sldId id="554" r:id="rId51"/>
    <p:sldId id="555" r:id="rId52"/>
    <p:sldId id="556" r:id="rId53"/>
    <p:sldId id="521" r:id="rId54"/>
    <p:sldId id="550" r:id="rId55"/>
    <p:sldId id="506" r:id="rId56"/>
    <p:sldId id="507" r:id="rId57"/>
    <p:sldId id="508" r:id="rId58"/>
    <p:sldId id="509" r:id="rId59"/>
    <p:sldId id="528" r:id="rId60"/>
    <p:sldId id="529" r:id="rId61"/>
    <p:sldId id="532" r:id="rId62"/>
    <p:sldId id="533" r:id="rId63"/>
    <p:sldId id="534" r:id="rId64"/>
    <p:sldId id="530" r:id="rId65"/>
    <p:sldId id="535" r:id="rId66"/>
    <p:sldId id="536" r:id="rId67"/>
    <p:sldId id="537" r:id="rId68"/>
    <p:sldId id="538" r:id="rId69"/>
    <p:sldId id="539" r:id="rId70"/>
    <p:sldId id="540" r:id="rId71"/>
    <p:sldId id="541" r:id="rId72"/>
    <p:sldId id="542" r:id="rId73"/>
    <p:sldId id="545" r:id="rId74"/>
    <p:sldId id="546" r:id="rId75"/>
    <p:sldId id="547" r:id="rId76"/>
    <p:sldId id="548" r:id="rId77"/>
    <p:sldId id="543" r:id="rId78"/>
    <p:sldId id="544" r:id="rId79"/>
    <p:sldId id="531" r:id="rId80"/>
    <p:sldId id="495" r:id="rId81"/>
    <p:sldId id="496" r:id="rId82"/>
    <p:sldId id="497" r:id="rId83"/>
    <p:sldId id="498" r:id="rId84"/>
    <p:sldId id="499" r:id="rId85"/>
    <p:sldId id="500" r:id="rId86"/>
    <p:sldId id="501" r:id="rId87"/>
    <p:sldId id="502" r:id="rId88"/>
    <p:sldId id="503" r:id="rId89"/>
    <p:sldId id="504" r:id="rId90"/>
    <p:sldId id="557" r:id="rId91"/>
    <p:sldId id="558" r:id="rId92"/>
    <p:sldId id="559" r:id="rId93"/>
    <p:sldId id="560" r:id="rId94"/>
    <p:sldId id="561" r:id="rId95"/>
    <p:sldId id="562" r:id="rId96"/>
    <p:sldId id="563" r:id="rId97"/>
    <p:sldId id="564" r:id="rId98"/>
    <p:sldId id="565" r:id="rId99"/>
    <p:sldId id="566" r:id="rId100"/>
    <p:sldId id="567" r:id="rId101"/>
    <p:sldId id="568" r:id="rId102"/>
    <p:sldId id="569" r:id="rId103"/>
    <p:sldId id="570" r:id="rId104"/>
    <p:sldId id="571" r:id="rId105"/>
    <p:sldId id="572" r:id="rId106"/>
    <p:sldId id="573" r:id="rId107"/>
    <p:sldId id="300" r:id="rId108"/>
    <p:sldId id="301" r:id="rId109"/>
    <p:sldId id="302" r:id="rId110"/>
    <p:sldId id="303" r:id="rId111"/>
    <p:sldId id="304" r:id="rId112"/>
    <p:sldId id="305" r:id="rId113"/>
    <p:sldId id="306" r:id="rId114"/>
    <p:sldId id="307" r:id="rId115"/>
    <p:sldId id="308" r:id="rId116"/>
    <p:sldId id="309" r:id="rId117"/>
    <p:sldId id="315" r:id="rId118"/>
    <p:sldId id="310" r:id="rId119"/>
    <p:sldId id="312" r:id="rId120"/>
    <p:sldId id="321" r:id="rId121"/>
    <p:sldId id="314" r:id="rId122"/>
    <p:sldId id="322" r:id="rId123"/>
    <p:sldId id="317" r:id="rId124"/>
    <p:sldId id="323" r:id="rId125"/>
    <p:sldId id="313" r:id="rId126"/>
    <p:sldId id="316" r:id="rId127"/>
    <p:sldId id="318" r:id="rId128"/>
    <p:sldId id="324" r:id="rId129"/>
    <p:sldId id="325" r:id="rId130"/>
    <p:sldId id="326" r:id="rId131"/>
    <p:sldId id="327" r:id="rId132"/>
    <p:sldId id="328" r:id="rId133"/>
    <p:sldId id="329" r:id="rId134"/>
    <p:sldId id="330" r:id="rId135"/>
    <p:sldId id="331" r:id="rId136"/>
    <p:sldId id="332" r:id="rId137"/>
    <p:sldId id="333" r:id="rId138"/>
    <p:sldId id="334" r:id="rId139"/>
    <p:sldId id="370" r:id="rId140"/>
    <p:sldId id="369" r:id="rId141"/>
    <p:sldId id="371" r:id="rId142"/>
    <p:sldId id="486" r:id="rId143"/>
    <p:sldId id="487" r:id="rId144"/>
    <p:sldId id="488" r:id="rId145"/>
    <p:sldId id="489" r:id="rId146"/>
    <p:sldId id="490" r:id="rId147"/>
    <p:sldId id="491" r:id="rId148"/>
    <p:sldId id="335" r:id="rId149"/>
    <p:sldId id="336" r:id="rId150"/>
    <p:sldId id="337" r:id="rId151"/>
    <p:sldId id="338" r:id="rId152"/>
    <p:sldId id="339" r:id="rId153"/>
    <p:sldId id="340" r:id="rId154"/>
    <p:sldId id="341" r:id="rId155"/>
    <p:sldId id="342" r:id="rId156"/>
    <p:sldId id="343" r:id="rId157"/>
    <p:sldId id="344" r:id="rId158"/>
    <p:sldId id="345" r:id="rId159"/>
    <p:sldId id="346" r:id="rId160"/>
    <p:sldId id="347" r:id="rId161"/>
    <p:sldId id="348" r:id="rId162"/>
    <p:sldId id="349" r:id="rId163"/>
    <p:sldId id="350" r:id="rId164"/>
    <p:sldId id="351" r:id="rId165"/>
    <p:sldId id="352" r:id="rId166"/>
    <p:sldId id="353" r:id="rId167"/>
    <p:sldId id="354" r:id="rId168"/>
    <p:sldId id="360" r:id="rId169"/>
    <p:sldId id="361" r:id="rId170"/>
    <p:sldId id="356" r:id="rId171"/>
    <p:sldId id="357" r:id="rId172"/>
    <p:sldId id="358" r:id="rId173"/>
    <p:sldId id="359" r:id="rId174"/>
    <p:sldId id="362" r:id="rId175"/>
    <p:sldId id="363" r:id="rId176"/>
    <p:sldId id="364" r:id="rId177"/>
    <p:sldId id="365" r:id="rId178"/>
    <p:sldId id="366" r:id="rId179"/>
    <p:sldId id="367" r:id="rId180"/>
    <p:sldId id="418" r:id="rId181"/>
    <p:sldId id="372" r:id="rId182"/>
    <p:sldId id="379" r:id="rId183"/>
    <p:sldId id="380" r:id="rId184"/>
    <p:sldId id="374" r:id="rId185"/>
    <p:sldId id="375" r:id="rId186"/>
    <p:sldId id="376" r:id="rId187"/>
    <p:sldId id="381" r:id="rId188"/>
    <p:sldId id="382" r:id="rId189"/>
    <p:sldId id="383" r:id="rId190"/>
    <p:sldId id="420" r:id="rId191"/>
    <p:sldId id="421" r:id="rId192"/>
    <p:sldId id="400" r:id="rId193"/>
    <p:sldId id="401" r:id="rId1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5" autoAdjust="0"/>
    <p:restoredTop sz="86380" autoAdjust="0"/>
  </p:normalViewPr>
  <p:slideViewPr>
    <p:cSldViewPr>
      <p:cViewPr>
        <p:scale>
          <a:sx n="70" d="100"/>
          <a:sy n="70" d="100"/>
        </p:scale>
        <p:origin x="-1398" y="180"/>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372F4-3E7F-495A-8134-E19230023DBC}" type="datetimeFigureOut">
              <a:rPr lang="en-IN" smtClean="0"/>
              <a:pPr/>
              <a:t>07-01-2022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AE50E-C347-4B79-A5FB-6453E59D839E}" type="slidenum">
              <a:rPr lang="en-IN" smtClean="0"/>
              <a:pPr/>
              <a:t>‹#›</a:t>
            </a:fld>
            <a:endParaRPr lang="en-IN"/>
          </a:p>
        </p:txBody>
      </p:sp>
    </p:spTree>
    <p:extLst>
      <p:ext uri="{BB962C8B-B14F-4D97-AF65-F5344CB8AC3E}">
        <p14:creationId xmlns:p14="http://schemas.microsoft.com/office/powerpoint/2010/main" val="382935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C7B9B074-142B-48D2-831C-C48398A31618}" type="slidenum">
              <a:rPr lang="en-US" smtClean="0">
                <a:solidFill>
                  <a:srgbClr val="000000"/>
                </a:solidFill>
                <a:ea typeface="Arial Unicode MS" pitchFamily="34" charset="-128"/>
                <a:cs typeface="Arial Unicode MS" pitchFamily="34" charset="-128"/>
              </a:rPr>
              <a:pPr>
                <a:buFont typeface="Times New Roman" pitchFamily="18" charset="0"/>
                <a:buNone/>
              </a:pPr>
              <a:t>1</a:t>
            </a:fld>
            <a:endParaRPr lang="en-US" smtClean="0">
              <a:solidFill>
                <a:srgbClr val="000000"/>
              </a:solidFill>
              <a:ea typeface="Arial Unicode MS" pitchFamily="34" charset="-128"/>
              <a:cs typeface="Arial Unicode MS" pitchFamily="34" charset="-128"/>
            </a:endParaRPr>
          </a:p>
        </p:txBody>
      </p:sp>
      <p:sp>
        <p:nvSpPr>
          <p:cNvPr id="101379"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7AF9821A-CAF8-455A-95D8-A3AEA93DC839}"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1</a:t>
            </a:fld>
            <a:endParaRPr lang="en-US" sz="1200">
              <a:solidFill>
                <a:srgbClr val="000000"/>
              </a:solidFill>
              <a:ea typeface="Arial Unicode MS" pitchFamily="34" charset="-128"/>
              <a:cs typeface="Arial Unicode MS" pitchFamily="34" charset="-128"/>
            </a:endParaRPr>
          </a:p>
        </p:txBody>
      </p:sp>
      <p:sp>
        <p:nvSpPr>
          <p:cNvPr id="10138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01381"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687890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963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25FA5CB-3A26-41C0-9195-87DBE528AAF1}" type="slidenum">
              <a:rPr lang="en-US" smtClean="0"/>
              <a:pPr eaLnBrk="1" hangingPunct="1">
                <a:defRPr/>
              </a:pPr>
              <a:t>11</a:t>
            </a:fld>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9999A82-61EF-4F3D-85EC-6C5980B935C4}" type="slidenum">
              <a:rPr lang="en-US"/>
              <a:pPr/>
              <a:t>187</a:t>
            </a:fld>
            <a:endParaRPr lang="en-US"/>
          </a:p>
        </p:txBody>
      </p:sp>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p:txBody>
          <a:bodyPr/>
          <a:lstStyle/>
          <a:p>
            <a:pPr>
              <a:spcBef>
                <a:spcPct val="0"/>
              </a:spcBef>
            </a:pPr>
            <a:endParaRPr lang="en-US"/>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7426DC8-102A-40F0-93D5-8337D9C14D1D}" type="slidenum">
              <a:rPr lang="en-US" sz="1200">
                <a:latin typeface="Calibri" pitchFamily="34" charset="0"/>
              </a:rPr>
              <a:pPr algn="r"/>
              <a:t>187</a:t>
            </a:fld>
            <a:endParaRPr lang="en-US" sz="1200">
              <a:latin typeface="Calibri"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B69CF97-B862-4799-966C-43A551A5459C}" type="slidenum">
              <a:rPr lang="en-US"/>
              <a:pPr/>
              <a:t>188</a:t>
            </a:fld>
            <a:endParaRPr lang="en-US"/>
          </a:p>
        </p:txBody>
      </p:sp>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p:txBody>
          <a:bodyPr/>
          <a:lstStyle/>
          <a:p>
            <a:pPr>
              <a:spcBef>
                <a:spcPct val="0"/>
              </a:spcBef>
            </a:pPr>
            <a:endParaRPr lang="en-US"/>
          </a:p>
        </p:txBody>
      </p:sp>
      <p:sp>
        <p:nvSpPr>
          <p:cNvPr id="39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1E0B04F-F4AC-4B77-A8AB-DE79166916AA}" type="slidenum">
              <a:rPr lang="en-US" sz="1200">
                <a:latin typeface="Calibri" pitchFamily="34" charset="0"/>
              </a:rPr>
              <a:pPr algn="r"/>
              <a:t>188</a:t>
            </a:fld>
            <a:endParaRPr lang="en-US" sz="1200">
              <a:latin typeface="Calibri"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462B1F1-A3B5-48FD-8A72-73078E1C3191}" type="slidenum">
              <a:rPr lang="en-US"/>
              <a:pPr/>
              <a:t>189</a:t>
            </a:fld>
            <a:endParaRPr lang="en-US"/>
          </a:p>
        </p:txBody>
      </p:sp>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p:txBody>
          <a:bodyPr/>
          <a:lstStyle/>
          <a:p>
            <a:pPr>
              <a:spcBef>
                <a:spcPct val="0"/>
              </a:spcBef>
            </a:pPr>
            <a:endParaRPr lang="en-US"/>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F8D2C18-F37F-4683-9EDB-8A9A3574DF6A}" type="slidenum">
              <a:rPr lang="en-US" sz="1200">
                <a:latin typeface="Calibri" pitchFamily="34" charset="0"/>
              </a:rPr>
              <a:pPr algn="r"/>
              <a:t>189</a:t>
            </a:fld>
            <a:endParaRPr lang="en-US" sz="1200">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rt.jar is a library file that has all predefined Java classes that are part</a:t>
            </a:r>
            <a:r>
              <a:rPr lang="en-US" baseline="0" dirty="0" smtClean="0"/>
              <a:t> of core Java. Jar is java </a:t>
            </a:r>
            <a:r>
              <a:rPr lang="en-US" dirty="0" smtClean="0"/>
              <a:t>archive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12</a:t>
            </a:fld>
            <a:endParaRPr lang="en-US"/>
          </a:p>
        </p:txBody>
      </p:sp>
    </p:spTree>
    <p:extLst>
      <p:ext uri="{BB962C8B-B14F-4D97-AF65-F5344CB8AC3E}">
        <p14:creationId xmlns:p14="http://schemas.microsoft.com/office/powerpoint/2010/main" val="273302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b="0" dirty="0" err="1" smtClean="0">
                <a:solidFill>
                  <a:srgbClr val="000000"/>
                </a:solidFill>
                <a:latin typeface="Courier New" pitchFamily="49" charset="0"/>
              </a:rPr>
              <a:t>System.out.print</a:t>
            </a:r>
            <a:r>
              <a:rPr lang="en-US" sz="1000" b="0" baseline="0" dirty="0" smtClean="0">
                <a:solidFill>
                  <a:srgbClr val="000000"/>
                </a:solidFill>
                <a:latin typeface="Courier New" pitchFamily="49" charset="0"/>
              </a:rPr>
              <a:t> prints in the same line.</a:t>
            </a:r>
            <a:endParaRPr lang="en-IN" sz="1000" b="0" dirty="0" smtClean="0">
              <a:latin typeface="Arial" charset="0"/>
            </a:endParaRPr>
          </a:p>
        </p:txBody>
      </p:sp>
      <p:sp>
        <p:nvSpPr>
          <p:cNvPr id="6861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2719838-E052-4C41-9AD2-DA9A22471524}" type="slidenum">
              <a:rPr lang="en-US" smtClean="0"/>
              <a:pPr eaLnBrk="1" hangingPunct="1">
                <a:defRPr/>
              </a:pPr>
              <a:t>20</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A7A1942-3E39-47EB-938F-03EC785E729D}" type="slidenum">
              <a:rPr lang="en-US" smtClean="0"/>
              <a:pPr eaLnBrk="1" hangingPunct="1">
                <a:defRPr/>
              </a:pPr>
              <a:t>21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defRPr/>
            </a:pPr>
            <a:r>
              <a:rPr lang="en-US" sz="1200" b="0" dirty="0" err="1" smtClean="0">
                <a:latin typeface="Arial" pitchFamily="34" charset="0"/>
                <a:cs typeface="Arial" pitchFamily="34" charset="0"/>
              </a:rPr>
              <a:t>javac</a:t>
            </a:r>
            <a:r>
              <a:rPr lang="en-US" sz="1200" b="0" dirty="0" smtClean="0">
                <a:latin typeface="Arial" pitchFamily="34" charset="0"/>
                <a:cs typeface="Arial" pitchFamily="34" charset="0"/>
              </a:rPr>
              <a:t> [ options ] [ </a:t>
            </a:r>
            <a:r>
              <a:rPr lang="en-US" sz="1200" b="0" dirty="0" err="1" smtClean="0">
                <a:latin typeface="Arial" pitchFamily="34" charset="0"/>
                <a:cs typeface="Arial" pitchFamily="34" charset="0"/>
              </a:rPr>
              <a:t>sourcefiles</a:t>
            </a:r>
            <a:r>
              <a:rPr lang="en-US" sz="1200" b="0" dirty="0" smtClean="0">
                <a:latin typeface="Arial" pitchFamily="34" charset="0"/>
                <a:cs typeface="Arial" pitchFamily="34" charset="0"/>
              </a:rPr>
              <a:t> ] </a:t>
            </a:r>
          </a:p>
          <a:p>
            <a:pPr>
              <a:lnSpc>
                <a:spcPct val="120000"/>
              </a:lnSpc>
              <a:defRPr/>
            </a:pPr>
            <a:r>
              <a:rPr lang="en-US" sz="1200" b="0" dirty="0" smtClean="0">
                <a:latin typeface="Arial" pitchFamily="34" charset="0"/>
                <a:cs typeface="Arial" pitchFamily="34" charset="0"/>
              </a:rPr>
              <a:t> </a:t>
            </a:r>
            <a:r>
              <a:rPr lang="en-US" sz="1200" b="0" dirty="0" err="1" smtClean="0">
                <a:latin typeface="Arial" pitchFamily="34" charset="0"/>
                <a:cs typeface="Arial" pitchFamily="34" charset="0"/>
              </a:rPr>
              <a:t>sourcefiles</a:t>
            </a:r>
            <a:r>
              <a:rPr lang="en-US" sz="1200" b="0" dirty="0" smtClean="0">
                <a:latin typeface="Arial" pitchFamily="34" charset="0"/>
                <a:cs typeface="Arial" pitchFamily="34" charset="0"/>
              </a:rPr>
              <a:t> can also include relative or absolute path components</a:t>
            </a:r>
          </a:p>
          <a:p>
            <a:pPr>
              <a:lnSpc>
                <a:spcPct val="120000"/>
              </a:lnSpc>
              <a:defRPr/>
            </a:pPr>
            <a:r>
              <a:rPr lang="en-US" sz="1200" b="0" dirty="0" smtClean="0">
                <a:latin typeface="Arial" pitchFamily="34" charset="0"/>
                <a:cs typeface="Arial" pitchFamily="34" charset="0"/>
              </a:rPr>
              <a:t>–d directory </a:t>
            </a:r>
          </a:p>
          <a:p>
            <a:pPr lvl="1">
              <a:lnSpc>
                <a:spcPct val="120000"/>
              </a:lnSpc>
              <a:defRPr/>
            </a:pPr>
            <a:r>
              <a:rPr lang="en-US" sz="1200" b="0" dirty="0" smtClean="0">
                <a:latin typeface="Arial" pitchFamily="34" charset="0"/>
                <a:ea typeface="+mn-ea"/>
                <a:cs typeface="Arial" pitchFamily="34" charset="0"/>
              </a:rPr>
              <a:t>Set the destination directory for class files.</a:t>
            </a:r>
          </a:p>
          <a:p>
            <a:pPr lvl="1">
              <a:lnSpc>
                <a:spcPct val="120000"/>
              </a:lnSpc>
              <a:defRPr/>
            </a:pPr>
            <a:r>
              <a:rPr lang="en-US" sz="1200" b="0" dirty="0" smtClean="0">
                <a:solidFill>
                  <a:schemeClr val="tx1"/>
                </a:solidFill>
                <a:latin typeface="Arial" pitchFamily="34" charset="0"/>
                <a:ea typeface="+mn-ea"/>
                <a:cs typeface="Arial" pitchFamily="34" charset="0"/>
              </a:rPr>
              <a:t>D:\ </a:t>
            </a:r>
            <a:r>
              <a:rPr lang="en-US" sz="1200" b="0" dirty="0" err="1" smtClean="0">
                <a:solidFill>
                  <a:schemeClr val="tx1"/>
                </a:solidFill>
                <a:latin typeface="Arial" pitchFamily="34" charset="0"/>
                <a:ea typeface="+mn-ea"/>
                <a:cs typeface="Arial" pitchFamily="34" charset="0"/>
              </a:rPr>
              <a:t>javac</a:t>
            </a:r>
            <a:r>
              <a:rPr lang="en-US" sz="1200" b="0" dirty="0" smtClean="0">
                <a:solidFill>
                  <a:schemeClr val="tx1"/>
                </a:solidFill>
                <a:latin typeface="Arial" pitchFamily="34" charset="0"/>
                <a:ea typeface="+mn-ea"/>
                <a:cs typeface="Arial" pitchFamily="34" charset="0"/>
              </a:rPr>
              <a:t> –d bin Test.java </a:t>
            </a:r>
            <a:r>
              <a:rPr lang="en-US" sz="1200" b="0" dirty="0" smtClean="0">
                <a:latin typeface="Arial" pitchFamily="34" charset="0"/>
                <a:ea typeface="+mn-ea"/>
                <a:cs typeface="Arial" pitchFamily="34" charset="0"/>
              </a:rPr>
              <a:t>places </a:t>
            </a:r>
            <a:r>
              <a:rPr lang="en-US" sz="1200" b="0" dirty="0" err="1" smtClean="0">
                <a:solidFill>
                  <a:schemeClr val="tx1"/>
                </a:solidFill>
                <a:latin typeface="Arial" pitchFamily="34" charset="0"/>
                <a:ea typeface="+mn-ea"/>
                <a:cs typeface="Arial" pitchFamily="34" charset="0"/>
              </a:rPr>
              <a:t>Test.class</a:t>
            </a:r>
            <a:r>
              <a:rPr lang="en-US" sz="1200" b="0" dirty="0" smtClean="0">
                <a:latin typeface="Arial" pitchFamily="34" charset="0"/>
                <a:ea typeface="+mn-ea"/>
                <a:cs typeface="Arial" pitchFamily="34" charset="0"/>
              </a:rPr>
              <a:t> in </a:t>
            </a:r>
            <a:r>
              <a:rPr lang="en-US" sz="1200" b="0" dirty="0" smtClean="0">
                <a:solidFill>
                  <a:schemeClr val="tx1"/>
                </a:solidFill>
                <a:latin typeface="Arial" pitchFamily="34" charset="0"/>
                <a:ea typeface="+mn-ea"/>
                <a:cs typeface="Arial" pitchFamily="34" charset="0"/>
              </a:rPr>
              <a:t>D:\bin </a:t>
            </a:r>
            <a:r>
              <a:rPr lang="en-US" sz="1200" b="0" dirty="0" smtClean="0">
                <a:latin typeface="Arial" pitchFamily="34" charset="0"/>
                <a:ea typeface="+mn-ea"/>
                <a:cs typeface="Arial" pitchFamily="34" charset="0"/>
              </a:rPr>
              <a:t>folder. Please note that the bin folder exist before giving this command</a:t>
            </a:r>
            <a:endParaRPr lang="en-US" sz="1200" b="0" dirty="0" smtClean="0">
              <a:solidFill>
                <a:schemeClr val="tx1"/>
              </a:solidFill>
              <a:latin typeface="Arial" pitchFamily="34" charset="0"/>
              <a:ea typeface="+mn-ea"/>
              <a:cs typeface="Arial" pitchFamily="34" charset="0"/>
            </a:endParaRPr>
          </a:p>
          <a:p>
            <a:pPr>
              <a:lnSpc>
                <a:spcPct val="120000"/>
              </a:lnSpc>
              <a:defRPr/>
            </a:pPr>
            <a:r>
              <a:rPr lang="en-US" sz="1200" b="0" dirty="0" smtClean="0">
                <a:latin typeface="Arial" pitchFamily="34" charset="0"/>
                <a:cs typeface="Arial" pitchFamily="34" charset="0"/>
              </a:rPr>
              <a:t>-</a:t>
            </a:r>
            <a:r>
              <a:rPr lang="en-US" sz="1200" b="0" dirty="0" err="1" smtClean="0">
                <a:latin typeface="Arial" pitchFamily="34" charset="0"/>
                <a:cs typeface="Arial" pitchFamily="34" charset="0"/>
              </a:rPr>
              <a:t>nowarn</a:t>
            </a:r>
            <a:r>
              <a:rPr lang="en-US" sz="1200" b="0" dirty="0" smtClean="0">
                <a:latin typeface="Arial" pitchFamily="34" charset="0"/>
                <a:cs typeface="Arial" pitchFamily="34" charset="0"/>
              </a:rPr>
              <a:t> </a:t>
            </a:r>
          </a:p>
          <a:p>
            <a:pPr lvl="1">
              <a:lnSpc>
                <a:spcPct val="120000"/>
              </a:lnSpc>
              <a:defRPr/>
            </a:pPr>
            <a:r>
              <a:rPr lang="en-US" sz="1200" b="0" dirty="0" smtClean="0">
                <a:latin typeface="Arial" pitchFamily="34" charset="0"/>
                <a:cs typeface="Arial" pitchFamily="34" charset="0"/>
              </a:rPr>
              <a:t>Disable warning messages.</a:t>
            </a:r>
          </a:p>
          <a:p>
            <a:pPr>
              <a:lnSpc>
                <a:spcPct val="120000"/>
              </a:lnSpc>
              <a:defRPr/>
            </a:pPr>
            <a:r>
              <a:rPr lang="en-US" sz="1200" b="0" dirty="0" smtClean="0">
                <a:latin typeface="Arial" pitchFamily="34" charset="0"/>
                <a:cs typeface="Arial" pitchFamily="34" charset="0"/>
              </a:rPr>
              <a:t>-version</a:t>
            </a:r>
          </a:p>
          <a:p>
            <a:pPr lvl="1">
              <a:lnSpc>
                <a:spcPct val="120000"/>
              </a:lnSpc>
              <a:defRPr/>
            </a:pPr>
            <a:r>
              <a:rPr lang="en-US" sz="1200" b="0" dirty="0" smtClean="0">
                <a:latin typeface="Arial" pitchFamily="34" charset="0"/>
                <a:ea typeface="+mn-ea"/>
                <a:cs typeface="Arial" pitchFamily="34" charset="0"/>
              </a:rPr>
              <a:t>Displays the version used for compilation</a:t>
            </a:r>
          </a:p>
          <a:p>
            <a:pPr>
              <a:lnSpc>
                <a:spcPct val="120000"/>
              </a:lnSpc>
              <a:defRPr/>
            </a:pPr>
            <a:r>
              <a:rPr lang="en-US" sz="1200" b="0" dirty="0" smtClean="0">
                <a:latin typeface="Arial" pitchFamily="34" charset="0"/>
                <a:cs typeface="Arial" pitchFamily="34" charset="0"/>
              </a:rPr>
              <a:t>-target</a:t>
            </a:r>
          </a:p>
          <a:p>
            <a:pPr lvl="1">
              <a:lnSpc>
                <a:spcPct val="120000"/>
              </a:lnSpc>
              <a:defRPr/>
            </a:pPr>
            <a:r>
              <a:rPr lang="en-US" sz="1200" b="0" dirty="0" smtClean="0">
                <a:latin typeface="Arial" pitchFamily="34" charset="0"/>
                <a:ea typeface="+mn-ea"/>
                <a:cs typeface="Arial" pitchFamily="34" charset="0"/>
              </a:rPr>
              <a:t>Generate class files for specific VM version</a:t>
            </a:r>
          </a:p>
          <a:p>
            <a:pPr eaLnBrk="1" hangingPunct="1">
              <a:buClr>
                <a:schemeClr val="tx2"/>
              </a:buClr>
            </a:pPr>
            <a:endParaRPr lang="en-US" sz="1200" b="0" dirty="0" smtClean="0">
              <a:latin typeface="Arial" pitchFamily="34"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22</a:t>
            </a:fld>
            <a:endParaRPr lang="en-US"/>
          </a:p>
        </p:txBody>
      </p:sp>
    </p:spTree>
    <p:extLst>
      <p:ext uri="{BB962C8B-B14F-4D97-AF65-F5344CB8AC3E}">
        <p14:creationId xmlns:p14="http://schemas.microsoft.com/office/powerpoint/2010/main" val="2909170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24</a:t>
            </a:fld>
            <a:endParaRPr lang="en-US"/>
          </a:p>
        </p:txBody>
      </p:sp>
    </p:spTree>
    <p:extLst>
      <p:ext uri="{BB962C8B-B14F-4D97-AF65-F5344CB8AC3E}">
        <p14:creationId xmlns:p14="http://schemas.microsoft.com/office/powerpoint/2010/main" val="272392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25</a:t>
            </a:fld>
            <a:endParaRPr lang="en-US"/>
          </a:p>
        </p:txBody>
      </p:sp>
    </p:spTree>
    <p:extLst>
      <p:ext uri="{BB962C8B-B14F-4D97-AF65-F5344CB8AC3E}">
        <p14:creationId xmlns:p14="http://schemas.microsoft.com/office/powerpoint/2010/main" val="197625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If Java is not installed then we need</a:t>
            </a:r>
            <a:r>
              <a:rPr lang="en-US" sz="1200" baseline="0" dirty="0" smtClean="0"/>
              <a:t> to download JVM.</a:t>
            </a:r>
            <a:endParaRPr lang="en-US" sz="1200" dirty="0" smtClean="0"/>
          </a:p>
          <a:p>
            <a:r>
              <a:rPr lang="en-US" sz="1200" dirty="0" smtClean="0"/>
              <a:t>Fix missing a Java VM? …</a:t>
            </a:r>
          </a:p>
          <a:p>
            <a:r>
              <a:rPr lang="en-US" sz="1200" dirty="0" smtClean="0"/>
              <a:t>Download the latest Java Runtime Environment (JRE), e.g., v1.5.0_03 from http://java.sun.com/j2se/</a:t>
            </a:r>
          </a:p>
          <a:p>
            <a:r>
              <a:rPr lang="en-US" sz="1200" dirty="0" smtClean="0"/>
              <a:t>Click on the downloaded EXE file to install </a:t>
            </a:r>
          </a:p>
          <a:p>
            <a:r>
              <a:rPr lang="en-US" sz="1200" dirty="0" smtClean="0"/>
              <a:t>When given the option by the installer, identify a directory of your choice for the install files</a:t>
            </a:r>
          </a:p>
          <a:p>
            <a:r>
              <a:rPr lang="en-US" sz="1200" dirty="0" smtClean="0"/>
              <a:t>There are two ways of specifying JVM for Eclipse:</a:t>
            </a:r>
          </a:p>
          <a:p>
            <a:pPr lvl="1"/>
            <a:r>
              <a:rPr lang="en-US" sz="1200" dirty="0" smtClean="0"/>
              <a:t>By installing JVM under the \</a:t>
            </a:r>
            <a:r>
              <a:rPr lang="en-US" sz="1200" dirty="0" err="1" smtClean="0"/>
              <a:t>jre</a:t>
            </a:r>
            <a:r>
              <a:rPr lang="en-US" sz="1200" dirty="0" smtClean="0"/>
              <a:t>\ directory off the eclipse install directory</a:t>
            </a:r>
          </a:p>
          <a:p>
            <a:pPr lvl="1"/>
            <a:r>
              <a:rPr lang="en-US" sz="1200" dirty="0" smtClean="0"/>
              <a:t>By specifying existing JVM in the PATH environment variable</a:t>
            </a:r>
          </a:p>
          <a:p>
            <a:endParaRPr lang="en-US" sz="1200" dirty="0" smtClean="0"/>
          </a:p>
          <a:p>
            <a:endParaRPr lang="en-US" sz="1200"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26</a:t>
            </a:fld>
            <a:endParaRPr lang="en-US"/>
          </a:p>
        </p:txBody>
      </p:sp>
    </p:spTree>
    <p:extLst>
      <p:ext uri="{BB962C8B-B14F-4D97-AF65-F5344CB8AC3E}">
        <p14:creationId xmlns:p14="http://schemas.microsoft.com/office/powerpoint/2010/main" val="1388820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z="1200" dirty="0" smtClean="0">
                <a:latin typeface="Arial" charset="0"/>
              </a:rPr>
              <a:t>Simple: Syntax similar to C/C++,Same types of loops ,Same data types , no pointers, no array index out of bounds problems, no explicit memory allocation &amp; de-allocation. Java is able to overcome memory related problems by the virtue of Garbage collection which is a tool that attempts to free unreferenced memory (memory occupied by objects that are no longer in use by the program) also called garbage,  in program</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1200" dirty="0" smtClean="0"/>
              <a:t>Object oriented language:</a:t>
            </a:r>
            <a:r>
              <a:rPr lang="en-US" sz="1200" baseline="0" dirty="0" smtClean="0"/>
              <a:t> </a:t>
            </a:r>
            <a:r>
              <a:rPr lang="en-US" sz="1200" dirty="0" smtClean="0">
                <a:latin typeface="Arial" charset="0"/>
              </a:rPr>
              <a:t>Java is an object oriented language. Every Java application begins with a class. There are no stand-alone functions or global variables in Java. Functions and methods are part of Java Class. Even the main method is part of a java class.</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1200" dirty="0" smtClean="0"/>
              <a:t>Portable and platform independent: discussed in next slides</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1200" dirty="0" smtClean="0"/>
              <a:t>Robust: Strong Error handling mechanism: Lot of checks are done at the compilation itself. More checks are performed at runtime system to make sure that code does not malfunction.</a:t>
            </a:r>
            <a:r>
              <a:rPr lang="en-US" sz="1200" baseline="0" dirty="0" smtClean="0"/>
              <a:t> </a:t>
            </a:r>
            <a:r>
              <a:rPr lang="en-US" sz="1200" dirty="0" smtClean="0"/>
              <a:t>Automatic garbage collection.</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IN" sz="1200" dirty="0" smtClean="0">
                <a:latin typeface="Arial" charset="0"/>
              </a:rPr>
              <a:t>Thread:</a:t>
            </a:r>
            <a:r>
              <a:rPr lang="en-US" sz="1200" dirty="0" smtClean="0">
                <a:latin typeface="Arial" charset="0"/>
              </a:rPr>
              <a:t>At the OS level, smallest unit of work that can be scheduled, is a thread. Thread is a sequence of execution of code. A process consists of one or more</a:t>
            </a:r>
            <a:r>
              <a:rPr lang="en-US" sz="1200" baseline="0" dirty="0" smtClean="0">
                <a:latin typeface="Arial" charset="0"/>
              </a:rPr>
              <a:t> </a:t>
            </a:r>
            <a:r>
              <a:rPr lang="en-US" sz="1200" dirty="0" smtClean="0">
                <a:latin typeface="Arial" charset="0"/>
              </a:rPr>
              <a:t>threads.  Multiple threads in the same program share same resources. Unlike a multiple process, multiple threads in a process share same memory location. That is why threads are called Light weight process. Java Standard API has rich set of classes that allows us to work with multiple threads simultaneously</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1200" dirty="0" smtClean="0"/>
              <a:t>Dynamic Linking: </a:t>
            </a:r>
            <a:r>
              <a:rPr lang="en-US" sz="1200" dirty="0" smtClean="0">
                <a:latin typeface="Arial" charset="0"/>
              </a:rPr>
              <a:t>The Java class loader(a represented by a class called </a:t>
            </a:r>
            <a:r>
              <a:rPr lang="en-US" sz="1200" dirty="0" err="1" smtClean="0">
                <a:latin typeface="Arial" charset="0"/>
              </a:rPr>
              <a:t>ClassLoader</a:t>
            </a:r>
            <a:r>
              <a:rPr lang="en-US" sz="1200" dirty="0" smtClean="0">
                <a:latin typeface="Arial" charset="0"/>
              </a:rPr>
              <a:t>) is a part of the Java Runtime Environment that dynamically loads Java classes into the Java Virtual Machine. It links classes with the executing code. </a:t>
            </a:r>
            <a:r>
              <a:rPr lang="en-US" sz="1200" kern="1200" dirty="0" smtClean="0">
                <a:solidFill>
                  <a:schemeClr val="tx1"/>
                </a:solidFill>
                <a:effectLst/>
                <a:latin typeface="Arial" pitchFamily="34" charset="0"/>
                <a:ea typeface="+mn-ea"/>
                <a:cs typeface="+mn-cs"/>
              </a:rPr>
              <a:t>Usually classes are only loaded on demand meaning that only the classes specified in the code are loaded.</a:t>
            </a:r>
            <a:r>
              <a:rPr lang="en-US" sz="1200" dirty="0" smtClean="0">
                <a:latin typeface="Arial" charset="0"/>
              </a:rPr>
              <a:t> JVM class loaders looks for the classes specified in the following order-</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Arial" charset="0"/>
              </a:rPr>
              <a:t>	Bootstrap classes :loads java libraries (rt.jar etc.)</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Arial" charset="0"/>
              </a:rPr>
              <a:t>	Extensions classes : loads external libraries in lib/</a:t>
            </a:r>
            <a:r>
              <a:rPr lang="en-US" sz="1200" dirty="0" err="1" smtClean="0">
                <a:latin typeface="Arial" charset="0"/>
              </a:rPr>
              <a:t>ext</a:t>
            </a:r>
            <a:r>
              <a:rPr lang="en-US" sz="1200" dirty="0" smtClean="0">
                <a:latin typeface="Arial" charset="0"/>
              </a:rPr>
              <a:t> paths. For example, &lt;JAVA_HOME&gt;/lib/</a:t>
            </a:r>
            <a:r>
              <a:rPr lang="en-US" sz="1200" dirty="0" err="1" smtClean="0">
                <a:latin typeface="Arial" charset="0"/>
              </a:rPr>
              <a:t>ext</a:t>
            </a:r>
            <a:r>
              <a:rPr lang="en-US" sz="1200" dirty="0" smtClean="0">
                <a:latin typeface="Arial" charset="0"/>
              </a:rPr>
              <a:t> etc.</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Arial" charset="0"/>
              </a:rPr>
              <a:t>	Classes in </a:t>
            </a:r>
            <a:r>
              <a:rPr lang="en-US" sz="1200" dirty="0" err="1" smtClean="0">
                <a:latin typeface="Arial" charset="0"/>
              </a:rPr>
              <a:t>classpath</a:t>
            </a:r>
            <a:r>
              <a:rPr lang="en-US" sz="1200" dirty="0" smtClean="0">
                <a:latin typeface="Arial" charset="0"/>
              </a:rPr>
              <a:t>: loads classes in CLASSPATH environment variable or system property </a:t>
            </a:r>
            <a:r>
              <a:rPr lang="en-US" sz="1200" dirty="0" err="1" smtClean="0">
                <a:latin typeface="Arial" charset="0"/>
              </a:rPr>
              <a:t>java.class.path</a:t>
            </a:r>
            <a:r>
              <a:rPr lang="en-US" sz="1200" dirty="0" smtClean="0">
                <a:latin typeface="Arial" charset="0"/>
              </a:rPr>
              <a:t>. (By default, the </a:t>
            </a:r>
            <a:r>
              <a:rPr lang="en-US" sz="1200" dirty="0" err="1" smtClean="0">
                <a:latin typeface="Arial" charset="0"/>
              </a:rPr>
              <a:t>java.class.path</a:t>
            </a:r>
            <a:r>
              <a:rPr lang="en-US" sz="1200" dirty="0" smtClean="0">
                <a:latin typeface="Arial" charset="0"/>
              </a:rPr>
              <a:t> property's value is ‘.’)</a:t>
            </a:r>
          </a:p>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1200" dirty="0" smtClean="0"/>
              <a:t>Secure: Security is in-built into Java's language rules. It has no syntax for pointers. So it is impossible to access illegal memory</a:t>
            </a:r>
            <a:r>
              <a:rPr lang="en-US" sz="1200" baseline="0" dirty="0" smtClean="0"/>
              <a:t>. Java has </a:t>
            </a:r>
            <a:r>
              <a:rPr lang="en-US" sz="1200" dirty="0" smtClean="0"/>
              <a:t>extensive syntax (like private, protected) to secure data from being accessed by illegal objects. It also has comprehensive API with support for a wide range of cryptographic services and for Authentication and Access Control, Secure communication.  Java Compiler flags error on illegal conversions and also makes sure that all java's language rules are adhered to</a:t>
            </a:r>
            <a:endParaRPr lang="en-IN" sz="1200" dirty="0" smtClean="0">
              <a:latin typeface="Arial" charset="0"/>
            </a:endParaRPr>
          </a:p>
        </p:txBody>
      </p:sp>
      <p:sp>
        <p:nvSpPr>
          <p:cNvPr id="7578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47D8665-D808-422E-942B-7A7E36F0627D}" type="slidenum">
              <a:rPr lang="en-US" smtClean="0"/>
              <a:pPr eaLnBrk="1" hangingPunct="1">
                <a:defRPr/>
              </a:pPr>
              <a:t>27</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28</a:t>
            </a:fld>
            <a:endParaRPr lang="en-US"/>
          </a:p>
        </p:txBody>
      </p:sp>
    </p:spTree>
    <p:extLst>
      <p:ext uri="{BB962C8B-B14F-4D97-AF65-F5344CB8AC3E}">
        <p14:creationId xmlns:p14="http://schemas.microsoft.com/office/powerpoint/2010/main" val="60402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mn-ea"/>
                <a:cs typeface="+mn-cs"/>
              </a:rPr>
              <a:t>A group of engineers from Sun Microsystems, now acquired by Oracle Corporation, led by James Gosling created Java. It was released in 1995. The Language was originally called Oak (in 1991) after the Oak tree that could be seen in Gosling's office. They later found that Oak was a name already taken. So,  popular story goes that after many hours of trying to come up with a new name, the development team went out for coffee and the name Java was born!</a:t>
            </a:r>
          </a:p>
          <a:p>
            <a:pPr>
              <a:defRPr/>
            </a:pPr>
            <a:endParaRPr lang="en-US" sz="1200" dirty="0" smtClean="0"/>
          </a:p>
          <a:p>
            <a:pPr>
              <a:defRPr/>
            </a:pPr>
            <a:r>
              <a:rPr lang="en-US" sz="1200" dirty="0" smtClean="0"/>
              <a:t>FOSS (GPL): </a:t>
            </a:r>
          </a:p>
          <a:p>
            <a:pPr lvl="1">
              <a:defRPr/>
            </a:pPr>
            <a:r>
              <a:rPr lang="en-US" sz="1200" dirty="0" smtClean="0">
                <a:ea typeface="+mn-ea"/>
                <a:cs typeface="+mn-cs"/>
              </a:rPr>
              <a:t>FOSS is a free and open source software and GNU General Public License</a:t>
            </a:r>
          </a:p>
          <a:p>
            <a:pPr lvl="1">
              <a:defRPr/>
            </a:pPr>
            <a:r>
              <a:rPr lang="en-US" sz="1200" dirty="0" smtClean="0"/>
              <a:t>The GNU General Public License is a free, copy-left license for software and other kinds of works</a:t>
            </a:r>
            <a:endParaRPr lang="en-US" sz="1200" dirty="0" smtClean="0">
              <a:ea typeface="+mn-ea"/>
              <a:cs typeface="+mn-cs"/>
            </a:endParaRPr>
          </a:p>
          <a:p>
            <a:endParaRPr lang="en-US" sz="1200" dirty="0" smtClean="0">
              <a:latin typeface="Arial" charset="0"/>
            </a:endParaRPr>
          </a:p>
          <a:p>
            <a:r>
              <a:rPr lang="en-US" sz="1200" dirty="0" err="1" smtClean="0">
                <a:latin typeface="Arial" charset="0"/>
              </a:rPr>
              <a:t>Copyleft</a:t>
            </a:r>
            <a:r>
              <a:rPr lang="en-US" sz="1200" dirty="0" smtClean="0">
                <a:latin typeface="Arial" charset="0"/>
              </a:rPr>
              <a:t>  is used to describe the practice of using copyright law to offer the right to distribute copies and modified versions of a work and requiring that the same rights be preserved in modified versions of the work</a:t>
            </a:r>
          </a:p>
        </p:txBody>
      </p:sp>
      <p:sp>
        <p:nvSpPr>
          <p:cNvPr id="655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FE6B765-50E0-4D94-B80E-1C1198BE12DE}" type="slidenum">
              <a:rPr lang="en-US" smtClean="0"/>
              <a:pPr eaLnBrk="1" hangingPunct="1">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There are no platform-specific code in java programs that causes compilation problems in any other OS. (For example in C if you include </a:t>
            </a:r>
            <a:r>
              <a:rPr lang="en-US" dirty="0" err="1" smtClean="0"/>
              <a:t>conio.h</a:t>
            </a:r>
            <a:r>
              <a:rPr lang="en-US" dirty="0" smtClean="0"/>
              <a:t> library, this will work only in Window OS and will not work in </a:t>
            </a:r>
            <a:r>
              <a:rPr lang="en-US" dirty="0" err="1" smtClean="0"/>
              <a:t>linux</a:t>
            </a:r>
            <a:r>
              <a:rPr lang="en-U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Also some features that were considered not portable  in C/C++ (like sizes of </a:t>
            </a:r>
            <a:r>
              <a:rPr lang="en-US" dirty="0" err="1" smtClean="0"/>
              <a:t>int</a:t>
            </a:r>
            <a:r>
              <a:rPr lang="en-US" dirty="0" smtClean="0"/>
              <a:t>, right shift operator behavior etc.) were eliminated for Java</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29</a:t>
            </a:fld>
            <a:endParaRPr lang="en-US"/>
          </a:p>
        </p:txBody>
      </p:sp>
    </p:spTree>
    <p:extLst>
      <p:ext uri="{BB962C8B-B14F-4D97-AF65-F5344CB8AC3E}">
        <p14:creationId xmlns:p14="http://schemas.microsoft.com/office/powerpoint/2010/main" val="85112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30</a:t>
            </a:fld>
            <a:endParaRPr lang="en-US"/>
          </a:p>
        </p:txBody>
      </p:sp>
    </p:spTree>
    <p:extLst>
      <p:ext uri="{BB962C8B-B14F-4D97-AF65-F5344CB8AC3E}">
        <p14:creationId xmlns:p14="http://schemas.microsoft.com/office/powerpoint/2010/main" val="13051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smtClean="0">
                <a:solidFill>
                  <a:schemeClr val="tx1"/>
                </a:solidFill>
              </a:rPr>
              <a:t>When we talk about JVM in these sessions, we mean a runtime instance of JVM</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31</a:t>
            </a:fld>
            <a:endParaRPr lang="en-US"/>
          </a:p>
        </p:txBody>
      </p:sp>
    </p:spTree>
    <p:extLst>
      <p:ext uri="{BB962C8B-B14F-4D97-AF65-F5344CB8AC3E}">
        <p14:creationId xmlns:p14="http://schemas.microsoft.com/office/powerpoint/2010/main" val="2161825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32</a:t>
            </a:fld>
            <a:endParaRPr lang="en-US"/>
          </a:p>
        </p:txBody>
      </p:sp>
    </p:spTree>
    <p:extLst>
      <p:ext uri="{BB962C8B-B14F-4D97-AF65-F5344CB8AC3E}">
        <p14:creationId xmlns:p14="http://schemas.microsoft.com/office/powerpoint/2010/main" val="860882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97A62DF-2BB7-4496-A74F-900E3F53B5D7}" type="slidenum">
              <a:rPr lang="en-US" smtClean="0"/>
              <a:pPr eaLnBrk="1" hangingPunct="1">
                <a:defRPr/>
              </a:pPr>
              <a:t>33</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50000"/>
              </a:spcBef>
            </a:pPr>
            <a:endParaRPr lang="en-US" sz="2400" smtClean="0">
              <a:latin typeface="Arial" charset="0"/>
            </a:endParaRPr>
          </a:p>
          <a:p>
            <a:pPr marL="228600" indent="-228600" eaLnBrk="1" hangingPunct="1"/>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34</a:t>
            </a:fld>
            <a:endParaRPr lang="en-US"/>
          </a:p>
        </p:txBody>
      </p:sp>
    </p:spTree>
    <p:extLst>
      <p:ext uri="{BB962C8B-B14F-4D97-AF65-F5344CB8AC3E}">
        <p14:creationId xmlns:p14="http://schemas.microsoft.com/office/powerpoint/2010/main" val="2097208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35</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36</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37</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dirty="0" err="1" smtClean="0">
                <a:solidFill>
                  <a:schemeClr val="tx1"/>
                </a:solidFill>
                <a:latin typeface="Arial" pitchFamily="34" charset="0"/>
                <a:cs typeface="Arial" pitchFamily="34" charset="0"/>
              </a:rPr>
              <a:t>goto</a:t>
            </a:r>
            <a:r>
              <a:rPr lang="en-US" sz="1000" b="0" dirty="0" smtClean="0">
                <a:latin typeface="Arial" pitchFamily="34" charset="0"/>
                <a:cs typeface="Arial" pitchFamily="34" charset="0"/>
              </a:rPr>
              <a:t> and </a:t>
            </a:r>
            <a:r>
              <a:rPr lang="en-US" sz="1000" b="0" dirty="0" err="1" smtClean="0">
                <a:solidFill>
                  <a:schemeClr val="tx1"/>
                </a:solidFill>
                <a:latin typeface="Arial" pitchFamily="34" charset="0"/>
                <a:cs typeface="Arial" pitchFamily="34" charset="0"/>
              </a:rPr>
              <a:t>const</a:t>
            </a:r>
            <a:r>
              <a:rPr lang="en-US" sz="1000" b="0" dirty="0" smtClean="0">
                <a:latin typeface="Arial" pitchFamily="34" charset="0"/>
                <a:cs typeface="Arial" pitchFamily="34" charset="0"/>
              </a:rPr>
              <a:t> are unused keywords. They are reserved for future use. Java classes are not keywords.</a:t>
            </a:r>
          </a:p>
          <a:p>
            <a:endParaRPr lang="en-US" dirty="0" smtClean="0">
              <a:latin typeface="Arial" charset="0"/>
            </a:endParaRPr>
          </a:p>
        </p:txBody>
      </p:sp>
      <p:sp>
        <p:nvSpPr>
          <p:cNvPr id="76804" name="Slide Number Placeholder 3"/>
          <p:cNvSpPr>
            <a:spLocks noGrp="1"/>
          </p:cNvSpPr>
          <p:nvPr>
            <p:ph type="sldNum" sz="quarter" idx="5"/>
          </p:nvPr>
        </p:nvSpPr>
        <p:spPr/>
        <p:txBody>
          <a:bodyPr/>
          <a:lstStyle/>
          <a:p>
            <a:pPr>
              <a:defRPr/>
            </a:pPr>
            <a:fld id="{1D1B7B2D-74DE-40DB-87D7-8EFD680DC8D3}" type="slidenum">
              <a:rPr lang="en-US" smtClean="0">
                <a:latin typeface="Arial" charset="0"/>
              </a:rPr>
              <a:pPr>
                <a:defRPr/>
              </a:pPr>
              <a:t>38</a:t>
            </a:fld>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C7B9B074-142B-48D2-831C-C48398A31618}" type="slidenum">
              <a:rPr lang="en-US" smtClean="0">
                <a:solidFill>
                  <a:srgbClr val="000000"/>
                </a:solidFill>
                <a:ea typeface="Arial Unicode MS" pitchFamily="34" charset="-128"/>
                <a:cs typeface="Arial Unicode MS" pitchFamily="34" charset="-128"/>
              </a:rPr>
              <a:pPr>
                <a:buFont typeface="Times New Roman" pitchFamily="18" charset="0"/>
                <a:buNone/>
              </a:pPr>
              <a:t>3</a:t>
            </a:fld>
            <a:endParaRPr lang="en-US" smtClean="0">
              <a:solidFill>
                <a:srgbClr val="000000"/>
              </a:solidFill>
              <a:ea typeface="Arial Unicode MS" pitchFamily="34" charset="-128"/>
              <a:cs typeface="Arial Unicode MS" pitchFamily="34" charset="-128"/>
            </a:endParaRPr>
          </a:p>
        </p:txBody>
      </p:sp>
      <p:sp>
        <p:nvSpPr>
          <p:cNvPr id="101379"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7AF9821A-CAF8-455A-95D8-A3AEA93DC839}"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3</a:t>
            </a:fld>
            <a:endParaRPr lang="en-US" sz="1200">
              <a:solidFill>
                <a:srgbClr val="000000"/>
              </a:solidFill>
              <a:ea typeface="Arial Unicode MS" pitchFamily="34" charset="-128"/>
              <a:cs typeface="Arial Unicode MS" pitchFamily="34" charset="-128"/>
            </a:endParaRPr>
          </a:p>
        </p:txBody>
      </p:sp>
      <p:sp>
        <p:nvSpPr>
          <p:cNvPr id="10138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01381"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687890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39</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41</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42</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43</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44</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45</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46</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47</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p>
            <a:pPr>
              <a:defRPr/>
            </a:pPr>
            <a:fld id="{6D125D70-9902-4750-A4CE-EB70D91A2096}" type="slidenum">
              <a:rPr lang="en-US" smtClean="0">
                <a:latin typeface="Arial" charset="0"/>
              </a:rPr>
              <a:pPr>
                <a:defRPr/>
              </a:pPr>
              <a:t>48</a:t>
            </a:fld>
            <a:endParaRPr lang="en-US"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49</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C7B9B074-142B-48D2-831C-C48398A31618}" type="slidenum">
              <a:rPr lang="en-US" smtClean="0">
                <a:solidFill>
                  <a:srgbClr val="000000"/>
                </a:solidFill>
                <a:ea typeface="Arial Unicode MS" pitchFamily="34" charset="-128"/>
                <a:cs typeface="Arial Unicode MS" pitchFamily="34" charset="-128"/>
              </a:rPr>
              <a:pPr>
                <a:buFont typeface="Times New Roman" pitchFamily="18" charset="0"/>
                <a:buNone/>
              </a:pPr>
              <a:t>4</a:t>
            </a:fld>
            <a:endParaRPr lang="en-US" smtClean="0">
              <a:solidFill>
                <a:srgbClr val="000000"/>
              </a:solidFill>
              <a:ea typeface="Arial Unicode MS" pitchFamily="34" charset="-128"/>
              <a:cs typeface="Arial Unicode MS" pitchFamily="34" charset="-128"/>
            </a:endParaRPr>
          </a:p>
        </p:txBody>
      </p:sp>
      <p:sp>
        <p:nvSpPr>
          <p:cNvPr id="101379"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7AF9821A-CAF8-455A-95D8-A3AEA93DC839}"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4</a:t>
            </a:fld>
            <a:endParaRPr lang="en-US" sz="1200">
              <a:solidFill>
                <a:srgbClr val="000000"/>
              </a:solidFill>
              <a:ea typeface="Arial Unicode MS" pitchFamily="34" charset="-128"/>
              <a:cs typeface="Arial Unicode MS" pitchFamily="34" charset="-128"/>
            </a:endParaRPr>
          </a:p>
        </p:txBody>
      </p:sp>
      <p:sp>
        <p:nvSpPr>
          <p:cNvPr id="10138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01381"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687890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95FD1F6B-273A-4DF8-8BC0-CA434E6B97C0}" type="slidenum">
              <a:rPr lang="en-US" smtClean="0">
                <a:latin typeface="Arial" charset="0"/>
              </a:rPr>
              <a:pPr>
                <a:defRPr/>
              </a:pPr>
              <a:t>50</a:t>
            </a:fld>
            <a:endParaRPr lang="en-US" smtClean="0">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ts val="1000"/>
              </a:spcBef>
              <a:buClr>
                <a:srgbClr val="002060"/>
              </a:buClr>
              <a:buFont typeface="Wingdings" pitchFamily="2" charset="2"/>
              <a:buNone/>
            </a:pPr>
            <a:r>
              <a:rPr lang="en-US" sz="1000" b="0" dirty="0" smtClean="0">
                <a:solidFill>
                  <a:srgbClr val="5F5F5F"/>
                </a:solidFill>
              </a:rPr>
              <a:t>Local declarations</a:t>
            </a:r>
          </a:p>
          <a:p>
            <a:pPr lvl="1">
              <a:spcBef>
                <a:spcPts val="1000"/>
              </a:spcBef>
              <a:buClr>
                <a:srgbClr val="002060"/>
              </a:buClr>
              <a:buFont typeface="Wingdings" pitchFamily="2" charset="2"/>
              <a:buChar char="§"/>
            </a:pPr>
            <a:r>
              <a:rPr lang="en-US" sz="1000" b="0" dirty="0" smtClean="0">
                <a:solidFill>
                  <a:srgbClr val="5F5F5F"/>
                </a:solidFill>
              </a:rPr>
              <a:t>Declarations made inside a method </a:t>
            </a:r>
          </a:p>
          <a:p>
            <a:pPr lvl="1">
              <a:spcBef>
                <a:spcPts val="1000"/>
              </a:spcBef>
              <a:buClr>
                <a:srgbClr val="002060"/>
              </a:buClr>
              <a:buFont typeface="Wingdings" pitchFamily="2" charset="2"/>
              <a:buChar char="§"/>
            </a:pPr>
            <a:r>
              <a:rPr lang="en-US" sz="1000" b="0" dirty="0" smtClean="0">
                <a:solidFill>
                  <a:srgbClr val="5F5F5F"/>
                </a:solidFill>
              </a:rPr>
              <a:t>A local variable must always be initialized to a value before it can be used in calculations or display. </a:t>
            </a:r>
          </a:p>
          <a:p>
            <a:pPr lvl="1">
              <a:spcBef>
                <a:spcPts val="1000"/>
              </a:spcBef>
              <a:buClr>
                <a:srgbClr val="002060"/>
              </a:buClr>
              <a:buFont typeface="Wingdings" pitchFamily="2" charset="2"/>
              <a:buChar char="§"/>
            </a:pPr>
            <a:r>
              <a:rPr lang="en-US" sz="1000" b="0" dirty="0" smtClean="0">
                <a:solidFill>
                  <a:srgbClr val="5F5F5F"/>
                </a:solidFill>
              </a:rPr>
              <a:t>If a variable is used without initialization, compiler will flag an error.</a:t>
            </a:r>
          </a:p>
          <a:p>
            <a:pPr marL="0" indent="0">
              <a:spcBef>
                <a:spcPts val="1000"/>
              </a:spcBef>
              <a:buClr>
                <a:srgbClr val="002060"/>
              </a:buClr>
              <a:buFont typeface="Wingdings" pitchFamily="2" charset="2"/>
              <a:buNone/>
            </a:pPr>
            <a:r>
              <a:rPr lang="en-US" sz="1000" b="0" dirty="0" smtClean="0">
                <a:solidFill>
                  <a:srgbClr val="5F5F5F"/>
                </a:solidFill>
              </a:rPr>
              <a:t>Class declarations</a:t>
            </a:r>
          </a:p>
          <a:p>
            <a:pPr lvl="1">
              <a:spcBef>
                <a:spcPts val="1000"/>
              </a:spcBef>
              <a:buClr>
                <a:srgbClr val="002060"/>
              </a:buClr>
              <a:buFont typeface="Wingdings" pitchFamily="2" charset="2"/>
              <a:buChar char="§"/>
            </a:pPr>
            <a:r>
              <a:rPr lang="en-US" sz="1000" b="0" dirty="0" smtClean="0">
                <a:solidFill>
                  <a:srgbClr val="5F5F5F"/>
                </a:solidFill>
              </a:rPr>
              <a:t>Declarations made outside a method and inside class</a:t>
            </a:r>
          </a:p>
          <a:p>
            <a:pPr lvl="1">
              <a:spcBef>
                <a:spcPts val="1000"/>
              </a:spcBef>
              <a:buClr>
                <a:srgbClr val="002060"/>
              </a:buClr>
              <a:buFont typeface="Wingdings" pitchFamily="2" charset="2"/>
              <a:buChar char="§"/>
            </a:pPr>
            <a:r>
              <a:rPr lang="en-US" sz="1000" b="0" dirty="0" smtClean="0">
                <a:solidFill>
                  <a:srgbClr val="5F5F5F"/>
                </a:solidFill>
              </a:rPr>
              <a:t>A class variable is automatically assigned a default value if it is not initialized.</a:t>
            </a:r>
          </a:p>
          <a:p>
            <a:pPr lvl="1">
              <a:spcBef>
                <a:spcPts val="1000"/>
              </a:spcBef>
              <a:buClr>
                <a:srgbClr val="002060"/>
              </a:buClr>
              <a:buFont typeface="Wingdings" pitchFamily="2" charset="2"/>
              <a:buChar char="§"/>
            </a:pPr>
            <a:r>
              <a:rPr lang="en-US" sz="1000" b="0" dirty="0" smtClean="0">
                <a:solidFill>
                  <a:srgbClr val="5F5F5F"/>
                </a:solidFill>
              </a:rPr>
              <a:t>There are two types of class declarations</a:t>
            </a:r>
          </a:p>
          <a:p>
            <a:pPr lvl="2">
              <a:spcBef>
                <a:spcPts val="1000"/>
              </a:spcBef>
              <a:buClr>
                <a:srgbClr val="002060"/>
              </a:buClr>
              <a:buFont typeface="Wingdings" pitchFamily="2" charset="2"/>
              <a:buChar char="§"/>
            </a:pPr>
            <a:r>
              <a:rPr lang="en-US" sz="1000" b="0" dirty="0" smtClean="0">
                <a:solidFill>
                  <a:srgbClr val="5F5F5F"/>
                </a:solidFill>
              </a:rPr>
              <a:t>Instance declaration</a:t>
            </a:r>
          </a:p>
          <a:p>
            <a:pPr lvl="2">
              <a:spcBef>
                <a:spcPts val="1000"/>
              </a:spcBef>
              <a:buClr>
                <a:srgbClr val="002060"/>
              </a:buClr>
              <a:buFont typeface="Wingdings" pitchFamily="2" charset="2"/>
              <a:buChar char="§"/>
            </a:pPr>
            <a:r>
              <a:rPr lang="en-US" sz="1000" b="0" dirty="0" smtClean="0">
                <a:solidFill>
                  <a:srgbClr val="5F5F5F"/>
                </a:solidFill>
              </a:rPr>
              <a:t>Static declaration</a:t>
            </a:r>
          </a:p>
          <a:p>
            <a:pPr eaLnBrk="1" hangingPunct="1"/>
            <a:endParaRPr lang="en-US" sz="1000" b="0" dirty="0"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0CDEA1EA-5223-4999-B18F-5AAF5E799D72}" type="slidenum">
              <a:rPr lang="en-US" smtClean="0">
                <a:latin typeface="Arial" charset="0"/>
              </a:rPr>
              <a:pPr>
                <a:defRPr/>
              </a:pPr>
              <a:t>51</a:t>
            </a:fld>
            <a:endParaRPr lang="en-US" smtClean="0">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8E606179-EBC9-4D6C-82C9-A640FF5766F0}" type="slidenum">
              <a:rPr lang="en-US" smtClean="0">
                <a:latin typeface="Arial" charset="0"/>
              </a:rPr>
              <a:pPr>
                <a:defRPr/>
              </a:pPr>
              <a:t>52</a:t>
            </a:fld>
            <a:endParaRPr lang="en-US" smtClean="0">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53</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dirty="0" smtClean="0">
                <a:latin typeface="Arial" charset="0"/>
              </a:rPr>
              <a:t>http://download.oracle.com/javase/tutorial/java/nutsandbolts/variables.html</a:t>
            </a:r>
          </a:p>
          <a:p>
            <a:endParaRPr lang="en-US" dirty="0" smtClean="0">
              <a:latin typeface="Arial" charset="0"/>
            </a:endParaRPr>
          </a:p>
        </p:txBody>
      </p:sp>
      <p:sp>
        <p:nvSpPr>
          <p:cNvPr id="75780" name="Slide Number Placeholder 3"/>
          <p:cNvSpPr>
            <a:spLocks noGrp="1"/>
          </p:cNvSpPr>
          <p:nvPr>
            <p:ph type="sldNum" sz="quarter" idx="5"/>
          </p:nvPr>
        </p:nvSpPr>
        <p:spPr/>
        <p:txBody>
          <a:bodyPr/>
          <a:lstStyle/>
          <a:p>
            <a:pPr>
              <a:defRPr/>
            </a:pPr>
            <a:fld id="{96A5369C-70DF-448E-88CE-37940CA1A8CF}" type="slidenum">
              <a:rPr lang="en-US" smtClean="0">
                <a:latin typeface="Arial" charset="0"/>
              </a:rPr>
              <a:pPr>
                <a:defRPr/>
              </a:pPr>
              <a:t>54</a:t>
            </a:fld>
            <a:endParaRPr 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767BD461-635B-4ED1-87E6-0AF45B2C4BC2}" type="slidenum">
              <a:rPr lang="en-US" smtClean="0">
                <a:latin typeface="Arial" charset="0"/>
              </a:rPr>
              <a:pPr>
                <a:defRPr/>
              </a:pPr>
              <a:t>55</a:t>
            </a:fld>
            <a:endParaRPr lang="en-US"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0" hangingPunct="0">
              <a:lnSpc>
                <a:spcPct val="140000"/>
              </a:lnSpc>
              <a:spcBef>
                <a:spcPct val="20000"/>
              </a:spcBef>
              <a:buClr>
                <a:schemeClr val="accent2"/>
              </a:buClr>
              <a:buFontTx/>
              <a:buNone/>
              <a:defRPr/>
            </a:pPr>
            <a:r>
              <a:rPr lang="en-US" sz="1000" b="0" kern="1200" dirty="0" smtClean="0">
                <a:solidFill>
                  <a:srgbClr val="5F5F5F"/>
                </a:solidFill>
                <a:latin typeface="Arial" pitchFamily="34" charset="0"/>
                <a:ea typeface="+mn-ea"/>
                <a:cs typeface="Arial" pitchFamily="34" charset="0"/>
              </a:rPr>
              <a:t>Value of a constant cannot be changed once a value is assigned. </a:t>
            </a:r>
            <a:r>
              <a:rPr lang="en-US" sz="1000" b="0" dirty="0" smtClean="0">
                <a:latin typeface="Arial" pitchFamily="34" charset="0"/>
                <a:cs typeface="Arial" pitchFamily="34" charset="0"/>
              </a:rPr>
              <a:t>final</a:t>
            </a:r>
            <a:r>
              <a:rPr lang="en-US" sz="1000" b="0" kern="1200" dirty="0" smtClean="0">
                <a:solidFill>
                  <a:srgbClr val="5F5F5F"/>
                </a:solidFill>
                <a:latin typeface="Arial" pitchFamily="34" charset="0"/>
                <a:ea typeface="+mn-ea"/>
                <a:cs typeface="Arial" pitchFamily="34" charset="0"/>
              </a:rPr>
              <a:t> keyword in front of the variable denotes constant.</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C1F5DB78-1D6C-4B23-800B-B1304D4F17D3}" type="slidenum">
              <a:rPr lang="en-US" smtClean="0">
                <a:latin typeface="Arial" charset="0"/>
              </a:rPr>
              <a:pPr>
                <a:defRPr/>
              </a:pPr>
              <a:t>56</a:t>
            </a:fld>
            <a:endParaRPr lang="en-US"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indent="-287337" defTabSz="314325" eaLnBrk="1" hangingPunct="1">
              <a:buClr>
                <a:srgbClr val="002060"/>
              </a:buClr>
              <a:buFont typeface="Wingdings" pitchFamily="2" charset="2"/>
              <a:buNone/>
              <a:defRPr/>
            </a:pPr>
            <a:r>
              <a:rPr lang="en-US" sz="1000" b="0" dirty="0" smtClean="0">
                <a:solidFill>
                  <a:srgbClr val="000000"/>
                </a:solidFill>
                <a:latin typeface="Arial" pitchFamily="34" charset="0"/>
                <a:cs typeface="Arial" pitchFamily="34" charset="0"/>
              </a:rPr>
              <a:t>Note</a:t>
            </a:r>
            <a:r>
              <a:rPr lang="en-US" sz="1000" b="0" baseline="0" dirty="0" smtClean="0">
                <a:solidFill>
                  <a:srgbClr val="000000"/>
                </a:solidFill>
                <a:latin typeface="Arial" pitchFamily="34" charset="0"/>
                <a:cs typeface="Arial" pitchFamily="34" charset="0"/>
              </a:rPr>
              <a:t> that suffix l and L are same. Similar is the case for  d and D, f and F, e and E. </a:t>
            </a:r>
            <a:endParaRPr lang="en-US" sz="1000" b="0" dirty="0" smtClean="0">
              <a:solidFill>
                <a:srgbClr val="000000"/>
              </a:solidFill>
              <a:latin typeface="Arial" pitchFamily="34" charset="0"/>
              <a:cs typeface="Arial" pitchFamily="34" charset="0"/>
            </a:endParaRPr>
          </a:p>
          <a:p>
            <a:pPr>
              <a:spcBef>
                <a:spcPct val="50000"/>
              </a:spcBef>
              <a:buClr>
                <a:srgbClr val="002060"/>
              </a:buClr>
              <a:defRPr/>
            </a:pPr>
            <a:r>
              <a:rPr lang="en-IN" sz="1000" b="0" dirty="0" smtClean="0">
                <a:latin typeface="Arial" pitchFamily="34" charset="0"/>
                <a:cs typeface="Arial" pitchFamily="34" charset="0"/>
              </a:rPr>
              <a:t>Also following</a:t>
            </a:r>
            <a:r>
              <a:rPr lang="en-IN" sz="1000" b="0" baseline="0" dirty="0" smtClean="0">
                <a:latin typeface="Arial" pitchFamily="34" charset="0"/>
                <a:cs typeface="Arial" pitchFamily="34" charset="0"/>
              </a:rPr>
              <a:t> are incorrect for </a:t>
            </a:r>
            <a:r>
              <a:rPr lang="en-IN" sz="1000" b="0" baseline="0" dirty="0" err="1" smtClean="0">
                <a:latin typeface="Arial" pitchFamily="34" charset="0"/>
                <a:cs typeface="Arial" pitchFamily="34" charset="0"/>
              </a:rPr>
              <a:t>boolean</a:t>
            </a:r>
            <a:r>
              <a:rPr lang="en-IN" sz="1000" b="0" baseline="0" dirty="0" smtClean="0">
                <a:latin typeface="Arial" pitchFamily="34" charset="0"/>
                <a:cs typeface="Arial" pitchFamily="34" charset="0"/>
              </a:rPr>
              <a:t> literal assignments:</a:t>
            </a:r>
            <a:endParaRPr lang="en-IN" sz="1000" b="0" dirty="0" smtClean="0">
              <a:latin typeface="Arial" pitchFamily="34" charset="0"/>
              <a:cs typeface="Arial" pitchFamily="34" charset="0"/>
            </a:endParaRPr>
          </a:p>
          <a:p>
            <a:pPr>
              <a:spcBef>
                <a:spcPct val="50000"/>
              </a:spcBef>
              <a:buClr>
                <a:srgbClr val="002060"/>
              </a:buClr>
              <a:defRPr/>
            </a:pPr>
            <a:r>
              <a:rPr lang="en-US" sz="1000" b="0" strike="sngStrike" dirty="0" err="1" smtClean="0">
                <a:solidFill>
                  <a:srgbClr val="000000"/>
                </a:solidFill>
                <a:latin typeface="Arial" pitchFamily="34" charset="0"/>
                <a:cs typeface="Arial" pitchFamily="34" charset="0"/>
              </a:rPr>
              <a:t>boolean</a:t>
            </a:r>
            <a:r>
              <a:rPr lang="en-US" sz="1000" b="0" strike="sngStrike" dirty="0" smtClean="0">
                <a:solidFill>
                  <a:srgbClr val="000000"/>
                </a:solidFill>
                <a:latin typeface="Arial" pitchFamily="34" charset="0"/>
                <a:cs typeface="Arial" pitchFamily="34" charset="0"/>
              </a:rPr>
              <a:t> b1=1;</a:t>
            </a:r>
          </a:p>
          <a:p>
            <a:pPr>
              <a:spcBef>
                <a:spcPct val="50000"/>
              </a:spcBef>
              <a:buClr>
                <a:srgbClr val="002060"/>
              </a:buClr>
              <a:defRPr/>
            </a:pPr>
            <a:r>
              <a:rPr lang="en-US" sz="1000" b="0" strike="sngStrike" dirty="0" err="1" smtClean="0">
                <a:solidFill>
                  <a:srgbClr val="000000"/>
                </a:solidFill>
                <a:latin typeface="Arial" pitchFamily="34" charset="0"/>
                <a:cs typeface="Arial" pitchFamily="34" charset="0"/>
              </a:rPr>
              <a:t>boolean</a:t>
            </a:r>
            <a:r>
              <a:rPr lang="en-US" sz="1000" b="0" strike="sngStrike" dirty="0" smtClean="0">
                <a:solidFill>
                  <a:srgbClr val="000000"/>
                </a:solidFill>
                <a:latin typeface="Arial" pitchFamily="34" charset="0"/>
                <a:cs typeface="Arial" pitchFamily="34" charset="0"/>
              </a:rPr>
              <a:t> b2=10;</a:t>
            </a:r>
          </a:p>
          <a:p>
            <a:pPr>
              <a:spcBef>
                <a:spcPct val="50000"/>
              </a:spcBef>
              <a:buClr>
                <a:srgbClr val="002060"/>
              </a:buClr>
              <a:defRPr/>
            </a:pPr>
            <a:r>
              <a:rPr lang="en-US" sz="1000" b="0" strike="sngStrike" dirty="0" err="1" smtClean="0">
                <a:solidFill>
                  <a:srgbClr val="000000"/>
                </a:solidFill>
                <a:latin typeface="Arial" pitchFamily="34" charset="0"/>
                <a:cs typeface="Arial" pitchFamily="34" charset="0"/>
              </a:rPr>
              <a:t>boolean</a:t>
            </a:r>
            <a:r>
              <a:rPr lang="en-US" sz="1000" b="0" strike="sngStrike" dirty="0" smtClean="0">
                <a:solidFill>
                  <a:srgbClr val="000000"/>
                </a:solidFill>
                <a:latin typeface="Arial" pitchFamily="34" charset="0"/>
                <a:cs typeface="Arial" pitchFamily="34" charset="0"/>
              </a:rPr>
              <a:t> b3=-1;</a:t>
            </a:r>
          </a:p>
          <a:p>
            <a:pPr eaLnBrk="1" hangingPunct="1"/>
            <a:endParaRPr lang="en-IN" sz="1000" dirty="0" smtClean="0">
              <a:latin typeface="Arial" pitchFamily="34" charset="0"/>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
        <p:nvSpPr>
          <p:cNvPr id="82948" name="Slide Number Placeholder 3"/>
          <p:cNvSpPr>
            <a:spLocks noGrp="1"/>
          </p:cNvSpPr>
          <p:nvPr>
            <p:ph type="sldNum" sz="quarter" idx="5"/>
          </p:nvPr>
        </p:nvSpPr>
        <p:spPr/>
        <p:txBody>
          <a:bodyPr/>
          <a:lstStyle/>
          <a:p>
            <a:pPr>
              <a:defRPr/>
            </a:pPr>
            <a:fld id="{4887B413-0AA9-4CF3-93ED-E160A9A21C91}" type="slidenum">
              <a:rPr lang="en-US" smtClean="0">
                <a:latin typeface="Arial" charset="0"/>
              </a:rPr>
              <a:pPr>
                <a:defRPr/>
              </a:pPr>
              <a:t>57</a:t>
            </a:fld>
            <a:endParaRPr 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58</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59</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C7B9B074-142B-48D2-831C-C48398A31618}" type="slidenum">
              <a:rPr lang="en-US" smtClean="0">
                <a:solidFill>
                  <a:srgbClr val="000000"/>
                </a:solidFill>
                <a:ea typeface="Arial Unicode MS" pitchFamily="34" charset="-128"/>
                <a:cs typeface="Arial Unicode MS" pitchFamily="34" charset="-128"/>
              </a:rPr>
              <a:pPr>
                <a:buFont typeface="Times New Roman" pitchFamily="18" charset="0"/>
                <a:buNone/>
              </a:pPr>
              <a:t>5</a:t>
            </a:fld>
            <a:endParaRPr lang="en-US" smtClean="0">
              <a:solidFill>
                <a:srgbClr val="000000"/>
              </a:solidFill>
              <a:ea typeface="Arial Unicode MS" pitchFamily="34" charset="-128"/>
              <a:cs typeface="Arial Unicode MS" pitchFamily="34" charset="-128"/>
            </a:endParaRPr>
          </a:p>
        </p:txBody>
      </p:sp>
      <p:sp>
        <p:nvSpPr>
          <p:cNvPr id="101379"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7AF9821A-CAF8-455A-95D8-A3AEA93DC839}"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5</a:t>
            </a:fld>
            <a:endParaRPr lang="en-US" sz="1200">
              <a:solidFill>
                <a:srgbClr val="000000"/>
              </a:solidFill>
              <a:ea typeface="Arial Unicode MS" pitchFamily="34" charset="-128"/>
              <a:cs typeface="Arial Unicode MS" pitchFamily="34" charset="-128"/>
            </a:endParaRPr>
          </a:p>
        </p:txBody>
      </p:sp>
      <p:sp>
        <p:nvSpPr>
          <p:cNvPr id="10138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01381"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smtClean="0">
              <a:latin typeface="Times New Roman" pitchFamily="18" charset="0"/>
            </a:endParaRPr>
          </a:p>
        </p:txBody>
      </p:sp>
    </p:spTree>
    <p:extLst>
      <p:ext uri="{BB962C8B-B14F-4D97-AF65-F5344CB8AC3E}">
        <p14:creationId xmlns:p14="http://schemas.microsoft.com/office/powerpoint/2010/main" val="6878906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60</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61</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62</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63</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64</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65</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66</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67</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68</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69</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325CDC75-AC9B-4761-B783-0CAEEE656AA4}" type="slidenum">
              <a:rPr lang="en-US" smtClean="0">
                <a:solidFill>
                  <a:srgbClr val="000000"/>
                </a:solidFill>
                <a:ea typeface="Arial Unicode MS" pitchFamily="34" charset="-128"/>
                <a:cs typeface="Arial Unicode MS" pitchFamily="34" charset="-128"/>
              </a:rPr>
              <a:pPr>
                <a:buFont typeface="Times New Roman" pitchFamily="18" charset="0"/>
                <a:buNone/>
              </a:pPr>
              <a:t>7</a:t>
            </a:fld>
            <a:endParaRPr lang="en-US" smtClean="0">
              <a:solidFill>
                <a:srgbClr val="000000"/>
              </a:solidFill>
              <a:ea typeface="Arial Unicode MS" pitchFamily="34" charset="-128"/>
              <a:cs typeface="Arial Unicode MS" pitchFamily="34" charset="-128"/>
            </a:endParaRPr>
          </a:p>
        </p:txBody>
      </p:sp>
      <p:sp>
        <p:nvSpPr>
          <p:cNvPr id="169987"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D0E5EDAC-DAAD-4072-94C6-2CC8EB9D36CB}"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7</a:t>
            </a:fld>
            <a:endParaRPr lang="en-US" sz="1200">
              <a:solidFill>
                <a:srgbClr val="000000"/>
              </a:solidFill>
              <a:ea typeface="Arial Unicode MS" pitchFamily="34" charset="-128"/>
              <a:cs typeface="Arial Unicode MS" pitchFamily="34" charset="-128"/>
            </a:endParaRPr>
          </a:p>
        </p:txBody>
      </p:sp>
      <p:sp>
        <p:nvSpPr>
          <p:cNvPr id="16998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69989"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6601135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70</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71</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72</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73</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74</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75</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76</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77</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78</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79</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AD6124B0-EA3B-42CF-872C-545DCC1468D2}" type="slidenum">
              <a:rPr lang="en-US" smtClean="0">
                <a:solidFill>
                  <a:srgbClr val="000000"/>
                </a:solidFill>
                <a:ea typeface="Arial Unicode MS" pitchFamily="34" charset="-128"/>
                <a:cs typeface="Arial Unicode MS" pitchFamily="34" charset="-128"/>
              </a:rPr>
              <a:pPr>
                <a:buFont typeface="Times New Roman" pitchFamily="18" charset="0"/>
                <a:buNone/>
              </a:pPr>
              <a:t>8</a:t>
            </a:fld>
            <a:endParaRPr lang="en-US" smtClean="0">
              <a:solidFill>
                <a:srgbClr val="000000"/>
              </a:solidFill>
              <a:ea typeface="Arial Unicode MS" pitchFamily="34" charset="-128"/>
              <a:cs typeface="Arial Unicode MS" pitchFamily="34" charset="-128"/>
            </a:endParaRPr>
          </a:p>
        </p:txBody>
      </p:sp>
      <p:sp>
        <p:nvSpPr>
          <p:cNvPr id="171011"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E8F71C91-F1A2-4A2F-8C30-34CB6E73EEE6}"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8</a:t>
            </a:fld>
            <a:endParaRPr lang="en-US" sz="1200">
              <a:solidFill>
                <a:srgbClr val="000000"/>
              </a:solidFill>
              <a:ea typeface="Arial Unicode MS" pitchFamily="34" charset="-128"/>
              <a:cs typeface="Arial Unicode MS" pitchFamily="34" charset="-128"/>
            </a:endParaRPr>
          </a:p>
        </p:txBody>
      </p:sp>
      <p:sp>
        <p:nvSpPr>
          <p:cNvPr id="17101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71013"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8046572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80</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81</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82</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83</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84</a:t>
            </a:fld>
            <a:endParaRPr lang="en-US"/>
          </a:p>
        </p:txBody>
      </p:sp>
    </p:spTree>
    <p:extLst>
      <p:ext uri="{BB962C8B-B14F-4D97-AF65-F5344CB8AC3E}">
        <p14:creationId xmlns:p14="http://schemas.microsoft.com/office/powerpoint/2010/main" val="24532976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pPr>
              <a:defRPr/>
            </a:pPr>
            <a:fld id="{B02EDF38-6184-4518-B75B-53556F3FC268}" type="slidenum">
              <a:rPr lang="en-US" smtClean="0">
                <a:latin typeface="Arial" charset="0"/>
              </a:rPr>
              <a:pPr>
                <a:defRPr/>
              </a:pPr>
              <a:t>107</a:t>
            </a:fld>
            <a:endParaRPr lang="en-US" smtClean="0">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defRPr/>
            </a:pPr>
            <a:r>
              <a:rPr lang="en-US" sz="1000" b="0" dirty="0" smtClean="0">
                <a:latin typeface="Arial" pitchFamily="34" charset="0"/>
                <a:cs typeface="Arial" pitchFamily="34" charset="0"/>
              </a:rPr>
              <a:t>Example</a:t>
            </a:r>
            <a:r>
              <a:rPr lang="en-US" sz="1000" b="0" baseline="0" dirty="0" smtClean="0">
                <a:latin typeface="Arial" pitchFamily="34" charset="0"/>
                <a:cs typeface="Arial" pitchFamily="34" charset="0"/>
              </a:rPr>
              <a:t> 1:</a:t>
            </a:r>
            <a:endParaRPr lang="en-US" sz="1000" b="0" dirty="0" smtClean="0">
              <a:solidFill>
                <a:schemeClr val="tx1"/>
              </a:solidFill>
              <a:latin typeface="Arial" pitchFamily="34" charset="0"/>
              <a:cs typeface="Arial" pitchFamily="34" charset="0"/>
            </a:endParaRPr>
          </a:p>
          <a:p>
            <a:pPr eaLnBrk="1" hangingPunct="1">
              <a:lnSpc>
                <a:spcPct val="100000"/>
              </a:lnSpc>
              <a:buFont typeface="Wingdings" pitchFamily="2" charset="2"/>
              <a:buNone/>
              <a:defRPr/>
            </a:pPr>
            <a:r>
              <a:rPr lang="en-US" sz="1000" b="0" dirty="0" err="1" smtClean="0">
                <a:solidFill>
                  <a:schemeClr val="tx1"/>
                </a:solidFill>
                <a:latin typeface="Arial" pitchFamily="34" charset="0"/>
                <a:cs typeface="Arial" pitchFamily="34" charset="0"/>
              </a:rPr>
              <a:t>int</a:t>
            </a:r>
            <a:r>
              <a:rPr lang="en-US" sz="1000" b="0" dirty="0" smtClean="0">
                <a:solidFill>
                  <a:schemeClr val="tx1"/>
                </a:solidFill>
                <a:latin typeface="Arial" pitchFamily="34" charset="0"/>
                <a:cs typeface="Arial" pitchFamily="34" charset="0"/>
              </a:rPr>
              <a:t> k=10;</a:t>
            </a:r>
          </a:p>
          <a:p>
            <a:pPr eaLnBrk="1" hangingPunct="1">
              <a:lnSpc>
                <a:spcPct val="100000"/>
              </a:lnSpc>
              <a:buFont typeface="Wingdings" pitchFamily="2" charset="2"/>
              <a:buNone/>
              <a:defRPr/>
            </a:pPr>
            <a:r>
              <a:rPr lang="en-US" sz="1000" b="0" dirty="0" smtClean="0">
                <a:solidFill>
                  <a:schemeClr val="tx1"/>
                </a:solidFill>
                <a:latin typeface="Arial" pitchFamily="34" charset="0"/>
                <a:cs typeface="Arial" pitchFamily="34" charset="0"/>
              </a:rPr>
              <a:t>k++; //value becomes 11</a:t>
            </a:r>
          </a:p>
          <a:p>
            <a:pPr eaLnBrk="1" hangingPunct="1">
              <a:lnSpc>
                <a:spcPct val="100000"/>
              </a:lnSpc>
              <a:buFont typeface="Wingdings" pitchFamily="2" charset="2"/>
              <a:buNone/>
              <a:defRPr/>
            </a:pPr>
            <a:r>
              <a:rPr lang="en-US" sz="1000" b="0" dirty="0" smtClean="0">
                <a:solidFill>
                  <a:srgbClr val="000000"/>
                </a:solidFill>
                <a:latin typeface="Arial" pitchFamily="34" charset="0"/>
                <a:cs typeface="Arial" pitchFamily="34" charset="0"/>
              </a:rPr>
              <a:t>char </a:t>
            </a:r>
            <a:r>
              <a:rPr lang="en-US" sz="1000" b="0" dirty="0" err="1" smtClean="0">
                <a:solidFill>
                  <a:srgbClr val="000000"/>
                </a:solidFill>
                <a:latin typeface="Arial" pitchFamily="34" charset="0"/>
                <a:cs typeface="Arial" pitchFamily="34" charset="0"/>
              </a:rPr>
              <a:t>ch</a:t>
            </a:r>
            <a:r>
              <a:rPr lang="en-US" sz="1000" b="0" dirty="0" smtClean="0">
                <a:solidFill>
                  <a:srgbClr val="000000"/>
                </a:solidFill>
                <a:latin typeface="Arial" pitchFamily="34" charset="0"/>
                <a:cs typeface="Arial" pitchFamily="34" charset="0"/>
              </a:rPr>
              <a:t>=‘X’;</a:t>
            </a:r>
          </a:p>
          <a:p>
            <a:pPr eaLnBrk="1" hangingPunct="1">
              <a:lnSpc>
                <a:spcPct val="100000"/>
              </a:lnSpc>
              <a:buFontTx/>
              <a:buNone/>
              <a:defRPr/>
            </a:pPr>
            <a:r>
              <a:rPr lang="en-US" sz="1000" b="0" dirty="0" err="1" smtClean="0">
                <a:solidFill>
                  <a:srgbClr val="000000"/>
                </a:solidFill>
                <a:latin typeface="Arial" pitchFamily="34" charset="0"/>
                <a:cs typeface="Arial" pitchFamily="34" charset="0"/>
              </a:rPr>
              <a:t>ch</a:t>
            </a:r>
            <a:r>
              <a:rPr lang="en-US" sz="1000" b="0" dirty="0" smtClean="0">
                <a:solidFill>
                  <a:srgbClr val="000000"/>
                </a:solidFill>
                <a:latin typeface="Arial" pitchFamily="34" charset="0"/>
                <a:cs typeface="Arial" pitchFamily="34" charset="0"/>
              </a:rPr>
              <a:t>++;</a:t>
            </a:r>
            <a:r>
              <a:rPr lang="en-US" sz="1000" b="0" dirty="0" smtClean="0">
                <a:solidFill>
                  <a:srgbClr val="000000"/>
                </a:solidFill>
                <a:latin typeface="Arial" pitchFamily="34" charset="0"/>
                <a:cs typeface="Arial" pitchFamily="34" charset="0"/>
                <a:sym typeface="Wingdings" pitchFamily="2" charset="2"/>
              </a:rPr>
              <a:t>  // (</a:t>
            </a:r>
            <a:r>
              <a:rPr lang="en-US" sz="1000" b="0" dirty="0" err="1" smtClean="0">
                <a:solidFill>
                  <a:srgbClr val="000000"/>
                </a:solidFill>
                <a:latin typeface="Arial" pitchFamily="34" charset="0"/>
                <a:cs typeface="Arial" pitchFamily="34" charset="0"/>
              </a:rPr>
              <a:t>ch</a:t>
            </a:r>
            <a:r>
              <a:rPr lang="en-US" sz="1000" b="0" dirty="0" smtClean="0">
                <a:solidFill>
                  <a:srgbClr val="000000"/>
                </a:solidFill>
                <a:latin typeface="Arial" pitchFamily="34" charset="0"/>
                <a:cs typeface="Arial" pitchFamily="34" charset="0"/>
              </a:rPr>
              <a:t> = ‘Y’)</a:t>
            </a:r>
          </a:p>
          <a:p>
            <a:pPr eaLnBrk="1" hangingPunct="1">
              <a:buFontTx/>
              <a:buNone/>
              <a:defRPr/>
            </a:pPr>
            <a:r>
              <a:rPr lang="en-US" sz="1000" b="0" dirty="0" smtClean="0">
                <a:latin typeface="Arial" pitchFamily="34" charset="0"/>
                <a:cs typeface="Arial" pitchFamily="34" charset="0"/>
              </a:rPr>
              <a:t>Example 2:</a:t>
            </a:r>
          </a:p>
          <a:p>
            <a:pPr eaLnBrk="1" hangingPunct="1">
              <a:buFontTx/>
              <a:buNone/>
              <a:defRPr/>
            </a:pPr>
            <a:r>
              <a:rPr lang="en-US" sz="1000" b="0" dirty="0" err="1" smtClean="0">
                <a:solidFill>
                  <a:srgbClr val="000000"/>
                </a:solidFill>
                <a:latin typeface="Arial" pitchFamily="34" charset="0"/>
                <a:cs typeface="Arial" pitchFamily="34" charset="0"/>
              </a:rPr>
              <a:t>int</a:t>
            </a:r>
            <a:r>
              <a:rPr lang="en-US" sz="1000" b="0" dirty="0" smtClean="0">
                <a:solidFill>
                  <a:srgbClr val="000000"/>
                </a:solidFill>
                <a:latin typeface="Arial" pitchFamily="34" charset="0"/>
                <a:cs typeface="Arial" pitchFamily="34" charset="0"/>
              </a:rPr>
              <a:t> a = 5; </a:t>
            </a:r>
          </a:p>
          <a:p>
            <a:pPr eaLnBrk="1" hangingPunct="1">
              <a:buFontTx/>
              <a:buNone/>
              <a:defRPr/>
            </a:pPr>
            <a:r>
              <a:rPr lang="en-US" sz="1000" b="0" dirty="0" err="1" smtClean="0">
                <a:solidFill>
                  <a:srgbClr val="000000"/>
                </a:solidFill>
                <a:latin typeface="Arial" pitchFamily="34" charset="0"/>
                <a:cs typeface="Arial" pitchFamily="34" charset="0"/>
              </a:rPr>
              <a:t>int</a:t>
            </a:r>
            <a:r>
              <a:rPr lang="en-US" sz="1000" b="0" dirty="0" smtClean="0">
                <a:solidFill>
                  <a:srgbClr val="000000"/>
                </a:solidFill>
                <a:latin typeface="Arial" pitchFamily="34" charset="0"/>
                <a:cs typeface="Arial" pitchFamily="34" charset="0"/>
              </a:rPr>
              <a:t> b = 2; </a:t>
            </a:r>
          </a:p>
          <a:p>
            <a:pPr eaLnBrk="1" hangingPunct="1">
              <a:buFontTx/>
              <a:buNone/>
              <a:defRPr/>
            </a:pPr>
            <a:r>
              <a:rPr lang="en-US" sz="1000" b="0" dirty="0" err="1" smtClean="0">
                <a:solidFill>
                  <a:srgbClr val="000000"/>
                </a:solidFill>
                <a:latin typeface="Arial" pitchFamily="34" charset="0"/>
                <a:cs typeface="Arial" pitchFamily="34" charset="0"/>
              </a:rPr>
              <a:t>int</a:t>
            </a:r>
            <a:r>
              <a:rPr lang="en-US" sz="1000" b="0" dirty="0" smtClean="0">
                <a:solidFill>
                  <a:srgbClr val="000000"/>
                </a:solidFill>
                <a:latin typeface="Arial" pitchFamily="34" charset="0"/>
                <a:cs typeface="Arial" pitchFamily="34" charset="0"/>
              </a:rPr>
              <a:t> c = a + b;</a:t>
            </a:r>
          </a:p>
          <a:p>
            <a:pPr eaLnBrk="1" hangingPunct="1">
              <a:buFontTx/>
              <a:buNone/>
              <a:defRPr/>
            </a:pPr>
            <a:r>
              <a:rPr lang="en-US" sz="1000" b="0" dirty="0" err="1" smtClean="0">
                <a:solidFill>
                  <a:srgbClr val="000000"/>
                </a:solidFill>
                <a:latin typeface="Arial" pitchFamily="34" charset="0"/>
                <a:cs typeface="Arial" pitchFamily="34" charset="0"/>
              </a:rPr>
              <a:t>System.out.println</a:t>
            </a:r>
            <a:r>
              <a:rPr lang="en-US" sz="1000" b="0" dirty="0" smtClean="0">
                <a:solidFill>
                  <a:srgbClr val="000000"/>
                </a:solidFill>
                <a:latin typeface="Arial" pitchFamily="34" charset="0"/>
                <a:cs typeface="Arial" pitchFamily="34" charset="0"/>
              </a:rPr>
              <a:t>(5%2); </a:t>
            </a:r>
            <a:r>
              <a:rPr lang="en-US" sz="1000" b="0" dirty="0" smtClean="0">
                <a:solidFill>
                  <a:schemeClr val="tx1"/>
                </a:solidFill>
                <a:latin typeface="Arial" pitchFamily="34" charset="0"/>
                <a:cs typeface="Arial" pitchFamily="34" charset="0"/>
              </a:rPr>
              <a:t>// output is 1</a:t>
            </a:r>
          </a:p>
          <a:p>
            <a:pPr marL="228600" indent="-228600" eaLnBrk="1" hangingPunct="1"/>
            <a:endParaRPr lang="en-US" sz="1000" b="0" dirty="0" smtClean="0">
              <a:latin typeface="Arial" pitchFamily="34" charset="0"/>
              <a:cs typeface="Arial"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pPr>
              <a:defRPr/>
            </a:pPr>
            <a:fld id="{24AC4AC0-909C-4409-8C79-964AA5359AF5}" type="slidenum">
              <a:rPr lang="en-US" smtClean="0">
                <a:latin typeface="Arial" charset="0"/>
              </a:rPr>
              <a:pPr>
                <a:defRPr/>
              </a:pPr>
              <a:t>108</a:t>
            </a:fld>
            <a:endParaRPr lang="en-US" smtClean="0">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p>
            <a:pPr>
              <a:defRPr/>
            </a:pPr>
            <a:fld id="{3C90896B-AD51-4C3B-BE59-494CF7A693C3}" type="slidenum">
              <a:rPr lang="en-US" smtClean="0">
                <a:latin typeface="Arial" charset="0"/>
              </a:rPr>
              <a:pPr>
                <a:defRPr/>
              </a:pPr>
              <a:t>109</a:t>
            </a:fld>
            <a:endParaRPr lang="en-US" smtClean="0">
              <a:latin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spcBef>
                <a:spcPct val="20000"/>
              </a:spcBef>
              <a:buClr>
                <a:schemeClr val="accent2"/>
              </a:buClr>
              <a:buFont typeface="Wingdings" pitchFamily="2" charset="2"/>
              <a:buNone/>
            </a:pPr>
            <a:endParaRPr lang="en-US"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p>
            <a:pPr>
              <a:defRPr/>
            </a:pPr>
            <a:fld id="{4E14ABCC-0218-46C8-9DB2-931FDE2C672C}" type="slidenum">
              <a:rPr lang="en-US" smtClean="0">
                <a:latin typeface="Arial" charset="0"/>
              </a:rPr>
              <a:pPr>
                <a:defRPr/>
              </a:pPr>
              <a:t>110</a:t>
            </a:fld>
            <a:endParaRPr lang="en-US"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pPr>
              <a:defRPr/>
            </a:pPr>
            <a:fld id="{C2583C70-EFCC-4EA4-80E4-9EAF5B00901D}" type="slidenum">
              <a:rPr lang="en-US" smtClean="0">
                <a:latin typeface="Arial" charset="0"/>
              </a:rPr>
              <a:pPr>
                <a:defRPr/>
              </a:pPr>
              <a:t>111</a:t>
            </a:fld>
            <a:endParaRPr lang="en-US"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I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dirty="0" smtClean="0">
                <a:latin typeface="Arial" charset="0"/>
              </a:rPr>
              <a:t>Java also comes in several versions:</a:t>
            </a:r>
          </a:p>
          <a:p>
            <a:r>
              <a:rPr lang="en-US" dirty="0" smtClean="0"/>
              <a:t>JDK 1.0 (1995) </a:t>
            </a:r>
          </a:p>
          <a:p>
            <a:r>
              <a:rPr lang="en-US" dirty="0" smtClean="0"/>
              <a:t>JDK 1.1 (1997)</a:t>
            </a:r>
          </a:p>
          <a:p>
            <a:endParaRPr lang="en-US" dirty="0" smtClean="0"/>
          </a:p>
          <a:p>
            <a:r>
              <a:rPr lang="en-US" dirty="0" smtClean="0"/>
              <a:t>J2SE 1.2 (1998) ) </a:t>
            </a:r>
            <a:r>
              <a:rPr lang="en-US" dirty="0" smtClean="0">
                <a:sym typeface="Wingdings" pitchFamily="2" charset="2"/>
              </a:rPr>
              <a:t>Playground</a:t>
            </a:r>
            <a:endParaRPr lang="en-US" dirty="0" smtClean="0"/>
          </a:p>
          <a:p>
            <a:r>
              <a:rPr lang="en-US" dirty="0" smtClean="0"/>
              <a:t>J2SE 1.3 (2000) </a:t>
            </a:r>
            <a:r>
              <a:rPr lang="en-US" dirty="0" smtClean="0">
                <a:sym typeface="Wingdings" pitchFamily="2" charset="2"/>
              </a:rPr>
              <a:t> Kestrel</a:t>
            </a:r>
            <a:endParaRPr lang="en-US" dirty="0" smtClean="0"/>
          </a:p>
          <a:p>
            <a:r>
              <a:rPr lang="en-US" dirty="0" smtClean="0"/>
              <a:t>J2SE 1.4 (2002) </a:t>
            </a:r>
            <a:r>
              <a:rPr lang="en-US" dirty="0" smtClean="0">
                <a:sym typeface="Wingdings" pitchFamily="2" charset="2"/>
              </a:rPr>
              <a:t> Merlin</a:t>
            </a:r>
            <a:endParaRPr lang="en-US" dirty="0" smtClean="0"/>
          </a:p>
          <a:p>
            <a:r>
              <a:rPr lang="en-US" dirty="0" smtClean="0"/>
              <a:t>The above 3 was called Java 2</a:t>
            </a:r>
          </a:p>
          <a:p>
            <a:endParaRPr lang="en-US" dirty="0" smtClean="0"/>
          </a:p>
          <a:p>
            <a:r>
              <a:rPr lang="en-US" dirty="0" smtClean="0"/>
              <a:t>J2SE 5.0 (2004) </a:t>
            </a:r>
            <a:r>
              <a:rPr lang="en-US" dirty="0" smtClean="0">
                <a:sym typeface="Wingdings" pitchFamily="2" charset="2"/>
              </a:rPr>
              <a:t> Tiger</a:t>
            </a:r>
            <a:endParaRPr lang="en-US" dirty="0" smtClean="0"/>
          </a:p>
          <a:p>
            <a:r>
              <a:rPr lang="en-US" dirty="0" smtClean="0">
                <a:solidFill>
                  <a:srgbClr val="C00000"/>
                </a:solidFill>
              </a:rPr>
              <a:t>Java SE 6 ( 2006) </a:t>
            </a:r>
            <a:r>
              <a:rPr lang="en-US" dirty="0" smtClean="0">
                <a:solidFill>
                  <a:srgbClr val="C00000"/>
                </a:solidFill>
                <a:sym typeface="Wingdings" pitchFamily="2" charset="2"/>
              </a:rPr>
              <a:t> Mustang</a:t>
            </a:r>
            <a:endParaRPr lang="en-US" dirty="0" smtClean="0">
              <a:solidFill>
                <a:srgbClr val="C00000"/>
              </a:solidFill>
            </a:endParaRPr>
          </a:p>
          <a:p>
            <a:r>
              <a:rPr lang="en-US" dirty="0" smtClean="0"/>
              <a:t>Java SE 7 (2011) </a:t>
            </a:r>
            <a:r>
              <a:rPr lang="en-US" dirty="0" smtClean="0">
                <a:sym typeface="Wingdings" pitchFamily="2" charset="2"/>
              </a:rPr>
              <a:t>Dolphin</a:t>
            </a:r>
            <a:endParaRPr lang="en-US" dirty="0" smtClean="0"/>
          </a:p>
          <a:p>
            <a:pPr eaLnBrk="1" hangingPunct="1"/>
            <a:endParaRPr lang="en-IN" dirty="0" smtClean="0">
              <a:latin typeface="Arial" charset="0"/>
            </a:endParaRPr>
          </a:p>
        </p:txBody>
      </p:sp>
      <p:sp>
        <p:nvSpPr>
          <p:cNvPr id="7680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B983A4-2277-4CC0-B8F2-C4AF27A215BF}" type="slidenum">
              <a:rPr lang="en-US" smtClean="0"/>
              <a:pPr eaLnBrk="1" hangingPunct="1">
                <a:defRPr/>
              </a:pPr>
              <a:t>9</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66279FAE-EFD2-44D8-9636-9DDEAA88D376}" type="slidenum">
              <a:rPr lang="en-US" smtClean="0">
                <a:latin typeface="Arial" charset="0"/>
              </a:rPr>
              <a:pPr>
                <a:defRPr/>
              </a:pPr>
              <a:t>112</a:t>
            </a:fld>
            <a:endParaRPr lang="en-US" smtClean="0">
              <a:latin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2060"/>
              </a:buClr>
            </a:pPr>
            <a:r>
              <a:rPr lang="en-US" sz="1000" b="0" dirty="0" smtClean="0">
                <a:solidFill>
                  <a:srgbClr val="000000"/>
                </a:solidFill>
                <a:latin typeface="Arial" pitchFamily="34" charset="0"/>
                <a:cs typeface="Arial" pitchFamily="34" charset="0"/>
              </a:rPr>
              <a:t>How </a:t>
            </a:r>
            <a:r>
              <a:rPr lang="en-US" sz="1000" b="0" baseline="0" dirty="0" smtClean="0">
                <a:solidFill>
                  <a:srgbClr val="000000"/>
                </a:solidFill>
                <a:latin typeface="Arial" pitchFamily="34" charset="0"/>
                <a:cs typeface="Arial" pitchFamily="34" charset="0"/>
              </a:rPr>
              <a:t>are the short circuit operators “optimized”?</a:t>
            </a:r>
          </a:p>
          <a:p>
            <a:pPr eaLnBrk="1" hangingPunct="1">
              <a:buClr>
                <a:srgbClr val="002060"/>
              </a:buClr>
            </a:pPr>
            <a:endParaRPr lang="en-US" sz="1000" b="0" baseline="0" dirty="0" smtClean="0">
              <a:solidFill>
                <a:srgbClr val="000000"/>
              </a:solidFill>
              <a:latin typeface="Arial" pitchFamily="34" charset="0"/>
              <a:cs typeface="Arial" pitchFamily="34" charset="0"/>
            </a:endParaRPr>
          </a:p>
          <a:p>
            <a:pPr eaLnBrk="1" hangingPunct="1">
              <a:buClr>
                <a:srgbClr val="002060"/>
              </a:buClr>
            </a:pPr>
            <a:r>
              <a:rPr lang="en-US" sz="1000" b="0" dirty="0" smtClean="0">
                <a:solidFill>
                  <a:srgbClr val="000000"/>
                </a:solidFill>
                <a:latin typeface="Arial" pitchFamily="34" charset="0"/>
                <a:cs typeface="Arial" pitchFamily="34" charset="0"/>
              </a:rPr>
              <a:t>&amp;&amp;</a:t>
            </a:r>
            <a:r>
              <a:rPr lang="en-US" sz="1000" b="0" dirty="0" smtClean="0">
                <a:latin typeface="Arial" pitchFamily="34" charset="0"/>
                <a:cs typeface="Arial" pitchFamily="34" charset="0"/>
              </a:rPr>
              <a:t> checks if the first condition is false. If it is so, then it doesn't evaluate the second condition.</a:t>
            </a:r>
          </a:p>
          <a:p>
            <a:pPr eaLnBrk="1" hangingPunct="1">
              <a:buClr>
                <a:srgbClr val="002060"/>
              </a:buClr>
            </a:pPr>
            <a:r>
              <a:rPr lang="en-US" sz="1000" b="0" dirty="0" smtClean="0">
                <a:solidFill>
                  <a:srgbClr val="000000"/>
                </a:solidFill>
                <a:latin typeface="Arial" pitchFamily="34" charset="0"/>
                <a:cs typeface="Arial" pitchFamily="34" charset="0"/>
              </a:rPr>
              <a:t>||</a:t>
            </a:r>
            <a:r>
              <a:rPr lang="en-US" sz="1000" b="0" dirty="0" smtClean="0">
                <a:latin typeface="Arial" pitchFamily="34" charset="0"/>
                <a:cs typeface="Arial" pitchFamily="34" charset="0"/>
              </a:rPr>
              <a:t> checks if the first condition is true. If it is so, then it doesn't evaluate the second condition.</a:t>
            </a:r>
          </a:p>
          <a:p>
            <a:pPr eaLnBrk="1" hangingPunct="1"/>
            <a:endParaRPr lang="en-US" dirty="0"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p>
            <a:pPr>
              <a:defRPr/>
            </a:pPr>
            <a:fld id="{4583C699-6C2A-426F-8B75-2445D4C382D8}" type="slidenum">
              <a:rPr lang="en-US" smtClean="0">
                <a:latin typeface="Arial" charset="0"/>
              </a:rPr>
              <a:pPr>
                <a:defRPr/>
              </a:pPr>
              <a:t>114</a:t>
            </a:fld>
            <a:endParaRPr lang="en-US" smtClean="0">
              <a:latin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pPr>
              <a:defRPr/>
            </a:pPr>
            <a:fld id="{BBE6CBD5-142A-469C-89C7-112ECA0B8D09}" type="slidenum">
              <a:rPr lang="en-US" smtClean="0">
                <a:latin typeface="Arial" charset="0"/>
              </a:rPr>
              <a:pPr>
                <a:defRPr/>
              </a:pPr>
              <a:t>115</a:t>
            </a:fld>
            <a:endParaRPr lang="en-US" smtClean="0">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dirty="0" smtClean="0">
                <a:latin typeface="Arial" charset="0"/>
              </a:rPr>
              <a:t>Note</a:t>
            </a:r>
            <a:r>
              <a:rPr lang="en-US" sz="1000" baseline="0" dirty="0" smtClean="0">
                <a:latin typeface="Arial" charset="0"/>
              </a:rPr>
              <a:t> that a=</a:t>
            </a:r>
            <a:r>
              <a:rPr lang="en-US" sz="1000" baseline="0" dirty="0" err="1" smtClean="0">
                <a:latin typeface="Arial" charset="0"/>
              </a:rPr>
              <a:t>a+b</a:t>
            </a:r>
            <a:r>
              <a:rPr lang="en-US" sz="1000" baseline="0" dirty="0" smtClean="0">
                <a:latin typeface="Arial" charset="0"/>
              </a:rPr>
              <a:t>; and a+=b; are not exact equivalents. The later involves a cast operator. We will look into this in greater detail after we have looked at cast.</a:t>
            </a:r>
            <a:endParaRPr lang="en-US" sz="1000" dirty="0"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defRPr/>
            </a:pPr>
            <a:r>
              <a:rPr lang="en-US" sz="1000" dirty="0" smtClean="0"/>
              <a:t>In case of </a:t>
            </a:r>
            <a:r>
              <a:rPr lang="en-IN" sz="1000" dirty="0" smtClean="0"/>
              <a:t>right shift there is always a debate whether the left bits that get vacant during the shift must retain the sign of the original number or not.</a:t>
            </a:r>
            <a:r>
              <a:rPr lang="en-US" sz="1000" dirty="0" smtClean="0"/>
              <a:t>Some people believe that the sign must be retained </a:t>
            </a:r>
            <a:r>
              <a:rPr lang="en-US" sz="1000" dirty="0" smtClean="0">
                <a:sym typeface="Wingdings" pitchFamily="2" charset="2"/>
              </a:rPr>
              <a:t> Arithmetic Shift. Others believe it must not be retained  Logical Shift</a:t>
            </a:r>
          </a:p>
          <a:p>
            <a:pPr>
              <a:lnSpc>
                <a:spcPct val="120000"/>
              </a:lnSpc>
              <a:defRPr/>
            </a:pPr>
            <a:r>
              <a:rPr lang="en-US" sz="1000" dirty="0" smtClean="0">
                <a:sym typeface="Wingdings" pitchFamily="2" charset="2"/>
              </a:rPr>
              <a:t>That is the reason why Java came up with two shift operators &gt;&gt; for Arithmetic Shift and &gt;&gt;&gt; for Logical Shift. (</a:t>
            </a:r>
            <a:r>
              <a:rPr lang="en-US" sz="1000" i="1" dirty="0" smtClean="0"/>
              <a:t>Recall the non-portability feature of Java)</a:t>
            </a:r>
            <a:endParaRPr lang="en-IN" sz="1000" dirty="0" smtClean="0">
              <a:latin typeface="Arial" charset="0"/>
            </a:endParaRPr>
          </a:p>
        </p:txBody>
      </p:sp>
      <p:sp>
        <p:nvSpPr>
          <p:cNvPr id="99332" name="Slide Number Placeholder 3"/>
          <p:cNvSpPr>
            <a:spLocks noGrp="1"/>
          </p:cNvSpPr>
          <p:nvPr>
            <p:ph type="sldNum" sz="quarter" idx="5"/>
          </p:nvPr>
        </p:nvSpPr>
        <p:spPr/>
        <p:txBody>
          <a:bodyPr/>
          <a:lstStyle/>
          <a:p>
            <a:pPr>
              <a:defRPr/>
            </a:pPr>
            <a:fld id="{19C7E238-C298-4014-B6E5-D5B7A57F04F7}" type="slidenum">
              <a:rPr lang="en-US" smtClean="0">
                <a:latin typeface="Arial" charset="0"/>
              </a:rPr>
              <a:pPr>
                <a:defRPr/>
              </a:pPr>
              <a:t>116</a:t>
            </a:fld>
            <a:endParaRPr lang="en-US"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p>
            <a:pPr>
              <a:defRPr/>
            </a:pPr>
            <a:fld id="{AD757148-BABC-4574-A280-26E631DBEC81}" type="slidenum">
              <a:rPr lang="en-US" smtClean="0">
                <a:latin typeface="Arial" charset="0"/>
              </a:rPr>
              <a:pPr>
                <a:defRPr/>
              </a:pPr>
              <a:t>117</a:t>
            </a:fld>
            <a:endParaRPr lang="en-US" smtClean="0">
              <a:latin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pPr>
              <a:defRPr/>
            </a:pPr>
            <a:fld id="{41094DED-F7D5-4FD4-A134-5755F5BFE9F4}" type="slidenum">
              <a:rPr lang="en-US" smtClean="0">
                <a:latin typeface="Arial" charset="0"/>
              </a:rPr>
              <a:pPr>
                <a:defRPr/>
              </a:pPr>
              <a:t>119</a:t>
            </a:fld>
            <a:endParaRPr lang="en-US" smtClean="0">
              <a:latin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500"/>
              </a:spcBef>
              <a:buClr>
                <a:srgbClr val="002060"/>
              </a:buClr>
            </a:pPr>
            <a:endParaRPr lang="en-US" sz="1000" b="0" dirty="0" smtClean="0">
              <a:latin typeface="Arial" pitchFamily="34" charset="0"/>
              <a:cs typeface="Arial" pitchFamily="34" charset="0"/>
            </a:endParaRPr>
          </a:p>
          <a:p>
            <a:pPr>
              <a:spcBef>
                <a:spcPts val="500"/>
              </a:spcBef>
              <a:buClr>
                <a:srgbClr val="002060"/>
              </a:buClr>
            </a:pPr>
            <a:endParaRPr lang="en-US" sz="1000" b="0" dirty="0" smtClean="0">
              <a:latin typeface="Arial" pitchFamily="34" charset="0"/>
              <a:cs typeface="Arial" pitchFamily="34" charset="0"/>
            </a:endParaRPr>
          </a:p>
          <a:p>
            <a:pPr>
              <a:spcBef>
                <a:spcPts val="500"/>
              </a:spcBef>
              <a:buClr>
                <a:srgbClr val="002060"/>
              </a:buClr>
            </a:pPr>
            <a:endParaRPr lang="en-US" sz="1000" b="0" dirty="0" smtClean="0">
              <a:latin typeface="Arial" pitchFamily="34" charset="0"/>
              <a:cs typeface="Arial" pitchFamily="34" charset="0"/>
            </a:endParaRPr>
          </a:p>
          <a:p>
            <a:pPr>
              <a:spcBef>
                <a:spcPct val="50000"/>
              </a:spcBef>
              <a:buClr>
                <a:srgbClr val="002060"/>
              </a:buClr>
              <a:buFontTx/>
              <a:buNone/>
            </a:pPr>
            <a:endParaRPr lang="en-US" sz="1000" b="0" dirty="0" smtClean="0">
              <a:latin typeface="Arial" pitchFamily="34" charset="0"/>
              <a:cs typeface="Arial" pitchFamily="34" charset="0"/>
              <a:sym typeface="Wingdings" pitchFamily="2" charset="2"/>
            </a:endParaRPr>
          </a:p>
          <a:p>
            <a:pPr>
              <a:spcBef>
                <a:spcPts val="500"/>
              </a:spcBef>
              <a:buClr>
                <a:srgbClr val="002060"/>
              </a:buClr>
            </a:pPr>
            <a:endParaRPr lang="en-US" sz="1000" b="0" dirty="0" smtClean="0">
              <a:latin typeface="Arial" pitchFamily="34" charset="0"/>
              <a:cs typeface="Arial"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500"/>
              </a:spcBef>
              <a:buClr>
                <a:srgbClr val="002060"/>
              </a:buClr>
              <a:buFont typeface="Wingdings" pitchFamily="2" charset="2"/>
              <a:buNone/>
            </a:pPr>
            <a:r>
              <a:rPr lang="en-US" sz="1200" b="1" dirty="0" smtClean="0">
                <a:solidFill>
                  <a:srgbClr val="000000"/>
                </a:solidFill>
                <a:latin typeface="Arial" pitchFamily="34" charset="0"/>
                <a:cs typeface="Arial" pitchFamily="34" charset="0"/>
              </a:rPr>
              <a:t>if</a:t>
            </a:r>
            <a:r>
              <a:rPr lang="en-US" sz="1200" b="1" baseline="0" dirty="0" smtClean="0">
                <a:solidFill>
                  <a:srgbClr val="000000"/>
                </a:solidFill>
                <a:latin typeface="Arial" pitchFamily="34" charset="0"/>
                <a:cs typeface="Arial" pitchFamily="34" charset="0"/>
              </a:rPr>
              <a:t> statement syntax:</a:t>
            </a:r>
            <a:endParaRPr lang="en-US" sz="1200" b="1" dirty="0" smtClean="0">
              <a:solidFill>
                <a:srgbClr val="000000"/>
              </a:solidFill>
              <a:latin typeface="Arial" pitchFamily="34" charset="0"/>
              <a:cs typeface="Arial" pitchFamily="34" charset="0"/>
            </a:endParaRPr>
          </a:p>
          <a:p>
            <a:pPr>
              <a:spcBef>
                <a:spcPts val="500"/>
              </a:spcBef>
              <a:buClr>
                <a:srgbClr val="002060"/>
              </a:buClr>
              <a:buFont typeface="Wingdings" pitchFamily="2" charset="2"/>
              <a:buNone/>
            </a:pPr>
            <a:r>
              <a:rPr lang="en-US" sz="1200" b="0" dirty="0" smtClean="0">
                <a:solidFill>
                  <a:srgbClr val="000000"/>
                </a:solidFill>
                <a:latin typeface="Arial" pitchFamily="34" charset="0"/>
                <a:cs typeface="Arial" pitchFamily="34" charset="0"/>
              </a:rPr>
              <a:t>if (</a:t>
            </a:r>
            <a:r>
              <a:rPr lang="en-US" sz="1200" b="0" i="1" dirty="0" smtClean="0">
                <a:solidFill>
                  <a:srgbClr val="000000"/>
                </a:solidFill>
                <a:latin typeface="Arial" pitchFamily="34" charset="0"/>
                <a:cs typeface="Arial" pitchFamily="34" charset="0"/>
              </a:rPr>
              <a:t>condition</a:t>
            </a:r>
            <a:r>
              <a:rPr lang="en-US" sz="1200" b="0" dirty="0" smtClean="0">
                <a:solidFill>
                  <a:srgbClr val="000000"/>
                </a:solidFill>
                <a:latin typeface="Arial" pitchFamily="34" charset="0"/>
                <a:cs typeface="Arial" pitchFamily="34" charset="0"/>
              </a:rPr>
              <a:t>) </a:t>
            </a:r>
            <a:r>
              <a:rPr lang="en-US" sz="1200" b="0" i="1" dirty="0" smtClean="0">
                <a:solidFill>
                  <a:srgbClr val="000000"/>
                </a:solidFill>
                <a:latin typeface="Arial" pitchFamily="34" charset="0"/>
                <a:cs typeface="Arial" pitchFamily="34" charset="0"/>
              </a:rPr>
              <a:t>statement(s)</a:t>
            </a:r>
            <a:r>
              <a:rPr lang="en-US" sz="1200" b="0" dirty="0" smtClean="0">
                <a:solidFill>
                  <a:srgbClr val="000000"/>
                </a:solidFill>
                <a:latin typeface="Arial" pitchFamily="34" charset="0"/>
                <a:cs typeface="Arial" pitchFamily="34" charset="0"/>
              </a:rPr>
              <a:t> </a:t>
            </a:r>
          </a:p>
          <a:p>
            <a:pPr>
              <a:spcBef>
                <a:spcPts val="500"/>
              </a:spcBef>
              <a:buClr>
                <a:srgbClr val="002060"/>
              </a:buClr>
              <a:buFont typeface="Wingdings" pitchFamily="2" charset="2"/>
              <a:buNone/>
            </a:pPr>
            <a:r>
              <a:rPr lang="en-US" sz="1200" b="0" dirty="0" smtClean="0">
                <a:solidFill>
                  <a:srgbClr val="000000"/>
                </a:solidFill>
                <a:latin typeface="Arial" pitchFamily="34" charset="0"/>
                <a:cs typeface="Arial" pitchFamily="34" charset="0"/>
              </a:rPr>
              <a:t>[else </a:t>
            </a:r>
            <a:r>
              <a:rPr lang="en-US" sz="1200" b="0" i="1" dirty="0" smtClean="0">
                <a:solidFill>
                  <a:srgbClr val="000000"/>
                </a:solidFill>
                <a:latin typeface="Arial" pitchFamily="34" charset="0"/>
                <a:cs typeface="Arial" pitchFamily="34" charset="0"/>
              </a:rPr>
              <a:t>statement(s)</a:t>
            </a:r>
            <a:r>
              <a:rPr lang="en-US" sz="1200" b="0" dirty="0" smtClean="0">
                <a:solidFill>
                  <a:srgbClr val="000000"/>
                </a:solidFill>
                <a:latin typeface="Arial" pitchFamily="34" charset="0"/>
                <a:cs typeface="Arial" pitchFamily="34" charset="0"/>
              </a:rPr>
              <a:t>] ;</a:t>
            </a:r>
          </a:p>
          <a:p>
            <a:pPr>
              <a:spcBef>
                <a:spcPts val="500"/>
              </a:spcBef>
              <a:buClr>
                <a:srgbClr val="002060"/>
              </a:buClr>
            </a:pPr>
            <a:r>
              <a:rPr lang="en-US" sz="1200" b="0" dirty="0" smtClean="0">
                <a:solidFill>
                  <a:srgbClr val="000000"/>
                </a:solidFill>
                <a:latin typeface="Arial" pitchFamily="34" charset="0"/>
                <a:cs typeface="Arial" pitchFamily="34" charset="0"/>
              </a:rPr>
              <a:t>if </a:t>
            </a:r>
            <a:r>
              <a:rPr lang="en-US" sz="1200" b="0" dirty="0" smtClean="0">
                <a:latin typeface="Arial" pitchFamily="34" charset="0"/>
                <a:cs typeface="Arial" pitchFamily="34" charset="0"/>
              </a:rPr>
              <a:t>statement is same as that in C except that the condition must always evaluate to a </a:t>
            </a:r>
            <a:r>
              <a:rPr lang="en-US" sz="1200" b="0" dirty="0" err="1" smtClean="0">
                <a:solidFill>
                  <a:srgbClr val="000000"/>
                </a:solidFill>
                <a:latin typeface="Arial" pitchFamily="34" charset="0"/>
                <a:cs typeface="Arial" pitchFamily="34" charset="0"/>
              </a:rPr>
              <a:t>boolean</a:t>
            </a:r>
            <a:r>
              <a:rPr lang="en-US" sz="1200" b="0" dirty="0" smtClean="0">
                <a:latin typeface="Arial" pitchFamily="34" charset="0"/>
                <a:cs typeface="Arial" pitchFamily="34" charset="0"/>
              </a:rPr>
              <a:t> value.</a:t>
            </a:r>
          </a:p>
          <a:p>
            <a:pPr>
              <a:defRPr/>
            </a:pPr>
            <a:r>
              <a:rPr lang="en-US" sz="1200" b="0" dirty="0" smtClean="0">
                <a:latin typeface="Arial" pitchFamily="34" charset="0"/>
                <a:cs typeface="Arial" pitchFamily="34" charset="0"/>
              </a:rPr>
              <a:t>Examples:</a:t>
            </a:r>
          </a:p>
          <a:p>
            <a:pPr>
              <a:defRPr/>
            </a:pPr>
            <a:r>
              <a:rPr lang="en-US" sz="1200" b="0" dirty="0" smtClean="0">
                <a:solidFill>
                  <a:schemeClr val="tx1"/>
                </a:solidFill>
                <a:latin typeface="Arial" pitchFamily="34" charset="0"/>
                <a:cs typeface="Arial" pitchFamily="34" charset="0"/>
              </a:rPr>
              <a:t>if(x==y) x++;</a:t>
            </a:r>
          </a:p>
          <a:p>
            <a:pPr>
              <a:defRPr/>
            </a:pPr>
            <a:r>
              <a:rPr lang="en-US" sz="1200" b="0" dirty="0" smtClean="0">
                <a:solidFill>
                  <a:schemeClr val="tx1"/>
                </a:solidFill>
                <a:latin typeface="Arial" pitchFamily="34" charset="0"/>
                <a:cs typeface="Arial" pitchFamily="34" charset="0"/>
              </a:rPr>
              <a:t>if (x&gt;y) y++;</a:t>
            </a:r>
          </a:p>
          <a:p>
            <a:pPr>
              <a:buFont typeface="Wingdings" pitchFamily="2" charset="2"/>
              <a:buNone/>
              <a:defRPr/>
            </a:pPr>
            <a:r>
              <a:rPr lang="en-US" sz="1200" b="0" dirty="0" smtClean="0">
                <a:solidFill>
                  <a:schemeClr val="tx1"/>
                </a:solidFill>
                <a:latin typeface="Arial" pitchFamily="34" charset="0"/>
                <a:cs typeface="Arial" pitchFamily="34" charset="0"/>
              </a:rPr>
              <a:t>  else x++;</a:t>
            </a:r>
          </a:p>
          <a:p>
            <a:pPr>
              <a:defRPr/>
            </a:pPr>
            <a:r>
              <a:rPr lang="en-US" sz="1200" b="0" dirty="0" smtClean="0">
                <a:solidFill>
                  <a:schemeClr val="tx1"/>
                </a:solidFill>
                <a:latin typeface="Arial" pitchFamily="34" charset="0"/>
                <a:cs typeface="Arial" pitchFamily="34" charset="0"/>
              </a:rPr>
              <a:t>if(true) {	y++;</a:t>
            </a:r>
          </a:p>
          <a:p>
            <a:pPr>
              <a:buFont typeface="Wingdings" pitchFamily="2" charset="2"/>
              <a:buNone/>
              <a:defRPr/>
            </a:pPr>
            <a:r>
              <a:rPr lang="en-US" sz="1200" b="0" baseline="0" dirty="0" smtClean="0">
                <a:solidFill>
                  <a:schemeClr val="tx1"/>
                </a:solidFill>
                <a:latin typeface="Arial" pitchFamily="34" charset="0"/>
                <a:cs typeface="Arial" pitchFamily="34" charset="0"/>
              </a:rPr>
              <a:t>	</a:t>
            </a:r>
            <a:r>
              <a:rPr lang="en-US" sz="1200" b="0" dirty="0" err="1" smtClean="0">
                <a:solidFill>
                  <a:schemeClr val="tx1"/>
                </a:solidFill>
                <a:latin typeface="Arial" pitchFamily="34" charset="0"/>
                <a:cs typeface="Arial" pitchFamily="34" charset="0"/>
              </a:rPr>
              <a:t>System.out.println</a:t>
            </a:r>
            <a:r>
              <a:rPr lang="en-US" sz="1200" b="0" dirty="0" smtClean="0">
                <a:solidFill>
                  <a:schemeClr val="tx1"/>
                </a:solidFill>
                <a:latin typeface="Arial" pitchFamily="34" charset="0"/>
                <a:cs typeface="Arial" pitchFamily="34" charset="0"/>
              </a:rPr>
              <a:t>(“OK”);</a:t>
            </a:r>
          </a:p>
          <a:p>
            <a:pPr>
              <a:buFont typeface="Wingdings" pitchFamily="2" charset="2"/>
              <a:buNone/>
              <a:defRPr/>
            </a:pPr>
            <a:r>
              <a:rPr lang="en-US" sz="1200" b="0" baseline="0" dirty="0" smtClean="0">
                <a:solidFill>
                  <a:schemeClr val="tx1"/>
                </a:solidFill>
                <a:latin typeface="Arial" pitchFamily="34" charset="0"/>
                <a:cs typeface="Arial" pitchFamily="34" charset="0"/>
              </a:rPr>
              <a:t>   </a:t>
            </a:r>
            <a:r>
              <a:rPr lang="en-US" sz="1200" b="0" dirty="0" smtClean="0">
                <a:solidFill>
                  <a:schemeClr val="tx1"/>
                </a:solidFill>
                <a:latin typeface="Arial" pitchFamily="34" charset="0"/>
                <a:cs typeface="Arial" pitchFamily="34" charset="0"/>
              </a:rPr>
              <a:t>}</a:t>
            </a:r>
          </a:p>
          <a:p>
            <a:endParaRPr lang="en-IN" dirty="0"/>
          </a:p>
        </p:txBody>
      </p:sp>
      <p:sp>
        <p:nvSpPr>
          <p:cNvPr id="4" name="Slide Number Placeholder 3"/>
          <p:cNvSpPr>
            <a:spLocks noGrp="1"/>
          </p:cNvSpPr>
          <p:nvPr>
            <p:ph type="sldNum" sz="quarter" idx="10"/>
          </p:nvPr>
        </p:nvSpPr>
        <p:spPr/>
        <p:txBody>
          <a:bodyPr/>
          <a:lstStyle/>
          <a:p>
            <a:fld id="{A66AE50E-C347-4B79-A5FB-6453E59D839E}" type="slidenum">
              <a:rPr lang="en-IN" smtClean="0"/>
              <a:pPr/>
              <a:t>120</a:t>
            </a:fld>
            <a:endParaRPr lang="en-I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500"/>
              </a:spcBef>
              <a:buClr>
                <a:srgbClr val="002060"/>
              </a:buClr>
            </a:pPr>
            <a:r>
              <a:rPr lang="en-US" sz="1200" b="1" dirty="0" smtClean="0">
                <a:latin typeface="Arial" pitchFamily="34" charset="0"/>
                <a:cs typeface="Arial" pitchFamily="34" charset="0"/>
              </a:rPr>
              <a:t>Switch statement:</a:t>
            </a:r>
          </a:p>
          <a:p>
            <a:pPr>
              <a:lnSpc>
                <a:spcPct val="100000"/>
              </a:lnSpc>
              <a:spcBef>
                <a:spcPts val="500"/>
              </a:spcBef>
              <a:buClr>
                <a:srgbClr val="002060"/>
              </a:buClr>
            </a:pPr>
            <a:r>
              <a:rPr lang="en-US" sz="1200" b="0" dirty="0" smtClean="0">
                <a:solidFill>
                  <a:srgbClr val="000000"/>
                </a:solidFill>
                <a:latin typeface="Arial" pitchFamily="34" charset="0"/>
                <a:cs typeface="Arial" pitchFamily="34" charset="0"/>
              </a:rPr>
              <a:t>Syntax:</a:t>
            </a:r>
          </a:p>
          <a:p>
            <a:pPr>
              <a:lnSpc>
                <a:spcPct val="100000"/>
              </a:lnSpc>
              <a:spcBef>
                <a:spcPts val="500"/>
              </a:spcBef>
              <a:buClr>
                <a:srgbClr val="002060"/>
              </a:buClr>
              <a:buFont typeface="Wingdings" pitchFamily="2" charset="2"/>
              <a:buNone/>
            </a:pPr>
            <a:r>
              <a:rPr lang="en-US" sz="1200" b="0" dirty="0" smtClean="0">
                <a:solidFill>
                  <a:srgbClr val="000000"/>
                </a:solidFill>
                <a:latin typeface="Arial" pitchFamily="34" charset="0"/>
                <a:cs typeface="Arial" pitchFamily="34" charset="0"/>
              </a:rPr>
              <a:t>switch (</a:t>
            </a:r>
            <a:r>
              <a:rPr lang="en-US" sz="1200" b="0" i="1" dirty="0" smtClean="0">
                <a:solidFill>
                  <a:srgbClr val="000000"/>
                </a:solidFill>
                <a:latin typeface="Arial" pitchFamily="34" charset="0"/>
                <a:cs typeface="Arial" pitchFamily="34" charset="0"/>
              </a:rPr>
              <a:t>expression</a:t>
            </a:r>
            <a:r>
              <a:rPr lang="en-US" sz="1200" b="0" dirty="0" smtClean="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200" b="0" dirty="0" smtClean="0">
                <a:solidFill>
                  <a:srgbClr val="000000"/>
                </a:solidFill>
                <a:latin typeface="Arial" pitchFamily="34" charset="0"/>
                <a:cs typeface="Arial" pitchFamily="34" charset="0"/>
              </a:rPr>
              <a:t>	[case </a:t>
            </a:r>
            <a:r>
              <a:rPr lang="en-US" sz="1200" b="0" i="1" dirty="0" smtClean="0">
                <a:solidFill>
                  <a:srgbClr val="000000"/>
                </a:solidFill>
                <a:latin typeface="Arial" pitchFamily="34" charset="0"/>
                <a:cs typeface="Arial" pitchFamily="34" charset="0"/>
              </a:rPr>
              <a:t>expression</a:t>
            </a:r>
            <a:r>
              <a:rPr lang="en-US" sz="1200" b="0" dirty="0" smtClean="0">
                <a:solidFill>
                  <a:srgbClr val="000000"/>
                </a:solidFill>
                <a:latin typeface="Arial" pitchFamily="34" charset="0"/>
                <a:cs typeface="Arial" pitchFamily="34" charset="0"/>
              </a:rPr>
              <a:t>: </a:t>
            </a:r>
            <a:r>
              <a:rPr lang="en-US" sz="1200" b="0" i="1" dirty="0" smtClean="0">
                <a:solidFill>
                  <a:srgbClr val="000000"/>
                </a:solidFill>
                <a:latin typeface="Arial" pitchFamily="34" charset="0"/>
                <a:cs typeface="Arial" pitchFamily="34" charset="0"/>
              </a:rPr>
              <a:t>statement(s)</a:t>
            </a:r>
            <a:r>
              <a:rPr lang="en-US" sz="1200" b="0" dirty="0" smtClean="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sz="1200" b="0" dirty="0" smtClean="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200" b="0" dirty="0" smtClean="0">
                <a:solidFill>
                  <a:srgbClr val="000000"/>
                </a:solidFill>
                <a:latin typeface="Arial" pitchFamily="34" charset="0"/>
                <a:cs typeface="Arial" pitchFamily="34" charset="0"/>
              </a:rPr>
              <a:t>  [default: </a:t>
            </a:r>
            <a:r>
              <a:rPr lang="en-US" sz="1200" b="0" i="1" dirty="0" smtClean="0">
                <a:solidFill>
                  <a:srgbClr val="000000"/>
                </a:solidFill>
                <a:latin typeface="Arial" pitchFamily="34" charset="0"/>
                <a:cs typeface="Arial" pitchFamily="34" charset="0"/>
              </a:rPr>
              <a:t>statement(s)</a:t>
            </a:r>
            <a:r>
              <a:rPr lang="en-US" sz="1200" b="0" dirty="0" smtClean="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sz="1200" b="0" dirty="0" smtClean="0">
                <a:solidFill>
                  <a:srgbClr val="000000"/>
                </a:solidFill>
                <a:latin typeface="Arial" pitchFamily="34" charset="0"/>
                <a:cs typeface="Arial" pitchFamily="34" charset="0"/>
              </a:rPr>
              <a:t>}</a:t>
            </a:r>
          </a:p>
          <a:p>
            <a:pPr>
              <a:spcBef>
                <a:spcPts val="500"/>
              </a:spcBef>
              <a:buClr>
                <a:srgbClr val="002060"/>
              </a:buClr>
            </a:pPr>
            <a:r>
              <a:rPr lang="en-US" sz="1200" b="0" dirty="0" smtClean="0">
                <a:solidFill>
                  <a:srgbClr val="000000"/>
                </a:solidFill>
                <a:latin typeface="Arial" pitchFamily="34" charset="0"/>
                <a:cs typeface="Arial" pitchFamily="34" charset="0"/>
              </a:rPr>
              <a:t>switch </a:t>
            </a:r>
            <a:r>
              <a:rPr lang="en-US" sz="1200" b="0" dirty="0" smtClean="0">
                <a:latin typeface="Arial" pitchFamily="34" charset="0"/>
                <a:cs typeface="Arial" pitchFamily="34" charset="0"/>
              </a:rPr>
              <a:t>statement is also very similar to the one in C</a:t>
            </a:r>
          </a:p>
          <a:p>
            <a:pPr>
              <a:spcBef>
                <a:spcPts val="500"/>
              </a:spcBef>
              <a:buClr>
                <a:srgbClr val="002060"/>
              </a:buClr>
            </a:pPr>
            <a:r>
              <a:rPr lang="en-US" sz="1200" b="0" dirty="0" smtClean="0">
                <a:solidFill>
                  <a:srgbClr val="000000"/>
                </a:solidFill>
                <a:latin typeface="Arial" pitchFamily="34" charset="0"/>
                <a:cs typeface="Arial" pitchFamily="34" charset="0"/>
              </a:rPr>
              <a:t>switch</a:t>
            </a:r>
            <a:r>
              <a:rPr lang="en-US" sz="1200" b="0" dirty="0" smtClean="0">
                <a:latin typeface="Arial" pitchFamily="34" charset="0"/>
                <a:cs typeface="Arial" pitchFamily="34" charset="0"/>
              </a:rPr>
              <a:t> expression must be either integer value (not long) or char. In Java SE  and later, </a:t>
            </a:r>
            <a:r>
              <a:rPr lang="en-US" sz="1200" b="0" dirty="0" smtClean="0">
                <a:solidFill>
                  <a:srgbClr val="000000"/>
                </a:solidFill>
                <a:latin typeface="Arial" pitchFamily="34" charset="0"/>
                <a:cs typeface="Arial" pitchFamily="34" charset="0"/>
              </a:rPr>
              <a:t>String </a:t>
            </a:r>
            <a:r>
              <a:rPr lang="en-US" sz="1200" b="0" dirty="0" smtClean="0">
                <a:latin typeface="Arial" pitchFamily="34" charset="0"/>
                <a:cs typeface="Arial" pitchFamily="34" charset="0"/>
              </a:rPr>
              <a:t>can also be  used in </a:t>
            </a:r>
            <a:r>
              <a:rPr lang="en-US" sz="1200" b="0" dirty="0" smtClean="0">
                <a:solidFill>
                  <a:srgbClr val="000000"/>
                </a:solidFill>
                <a:latin typeface="Arial" pitchFamily="34" charset="0"/>
                <a:cs typeface="Arial" pitchFamily="34" charset="0"/>
              </a:rPr>
              <a:t>switch</a:t>
            </a:r>
            <a:r>
              <a:rPr lang="en-US" sz="1200" b="0" dirty="0" smtClean="0">
                <a:latin typeface="Arial" pitchFamily="34" charset="0"/>
                <a:cs typeface="Arial" pitchFamily="34" charset="0"/>
              </a:rPr>
              <a:t> statement's expression</a:t>
            </a:r>
          </a:p>
          <a:p>
            <a:pPr>
              <a:spcBef>
                <a:spcPts val="500"/>
              </a:spcBef>
              <a:buClr>
                <a:srgbClr val="002060"/>
              </a:buClr>
            </a:pPr>
            <a:r>
              <a:rPr lang="en-US" sz="1200" b="0" dirty="0" smtClean="0">
                <a:solidFill>
                  <a:srgbClr val="000000"/>
                </a:solidFill>
                <a:latin typeface="Arial" pitchFamily="34" charset="0"/>
                <a:cs typeface="Arial" pitchFamily="34" charset="0"/>
              </a:rPr>
              <a:t>case</a:t>
            </a:r>
            <a:r>
              <a:rPr lang="en-US" sz="1200" b="0" dirty="0" smtClean="0">
                <a:latin typeface="Arial" pitchFamily="34" charset="0"/>
                <a:cs typeface="Arial" pitchFamily="34" charset="0"/>
              </a:rPr>
              <a:t> expression must evaluate to a  constant/final value.</a:t>
            </a:r>
          </a:p>
          <a:p>
            <a:pPr>
              <a:spcBef>
                <a:spcPts val="500"/>
              </a:spcBef>
              <a:buClr>
                <a:srgbClr val="002060"/>
              </a:buClr>
            </a:pPr>
            <a:r>
              <a:rPr lang="en-US" sz="1200" b="0" dirty="0" smtClean="0">
                <a:solidFill>
                  <a:srgbClr val="000000"/>
                </a:solidFill>
                <a:latin typeface="Arial" pitchFamily="34" charset="0"/>
                <a:cs typeface="Arial" pitchFamily="34" charset="0"/>
              </a:rPr>
              <a:t>break</a:t>
            </a:r>
            <a:r>
              <a:rPr lang="en-US" sz="1200" b="0" dirty="0" smtClean="0">
                <a:latin typeface="Arial" pitchFamily="34" charset="0"/>
                <a:cs typeface="Arial" pitchFamily="34" charset="0"/>
              </a:rPr>
              <a:t> statement after every set of case statements will prevent fall-through.</a:t>
            </a:r>
            <a:endParaRPr lang="en-IN" dirty="0"/>
          </a:p>
        </p:txBody>
      </p:sp>
      <p:sp>
        <p:nvSpPr>
          <p:cNvPr id="4" name="Slide Number Placeholder 3"/>
          <p:cNvSpPr>
            <a:spLocks noGrp="1"/>
          </p:cNvSpPr>
          <p:nvPr>
            <p:ph type="sldNum" sz="quarter" idx="10"/>
          </p:nvPr>
        </p:nvSpPr>
        <p:spPr/>
        <p:txBody>
          <a:bodyPr/>
          <a:lstStyle/>
          <a:p>
            <a:fld id="{A66AE50E-C347-4B79-A5FB-6453E59D839E}" type="slidenum">
              <a:rPr lang="en-IN" smtClean="0"/>
              <a:pPr/>
              <a:t>122</a:t>
            </a:fld>
            <a:endParaRPr lang="en-I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ts val="500"/>
              </a:spcBef>
              <a:buClr>
                <a:srgbClr val="002060"/>
              </a:buClr>
            </a:pPr>
            <a:r>
              <a:rPr lang="en-US" sz="1000" b="0" dirty="0" smtClean="0">
                <a:latin typeface="Arial" pitchFamily="34" charset="0"/>
                <a:cs typeface="Arial" pitchFamily="34" charset="0"/>
              </a:rPr>
              <a:t>for</a:t>
            </a:r>
            <a:r>
              <a:rPr lang="en-US" sz="1000" b="0" baseline="0" dirty="0" smtClean="0">
                <a:latin typeface="Arial" pitchFamily="34" charset="0"/>
                <a:cs typeface="Arial" pitchFamily="34" charset="0"/>
              </a:rPr>
              <a:t> loop:</a:t>
            </a:r>
          </a:p>
          <a:p>
            <a:pPr>
              <a:defRPr/>
            </a:pPr>
            <a:r>
              <a:rPr lang="en-US" sz="1000" b="0" dirty="0" smtClean="0">
                <a:latin typeface="Arial" pitchFamily="34" charset="0"/>
                <a:cs typeface="Arial" pitchFamily="34" charset="0"/>
              </a:rPr>
              <a:t>Syntax</a:t>
            </a:r>
          </a:p>
          <a:p>
            <a:pPr lvl="1">
              <a:buFont typeface="Wingdings" pitchFamily="2" charset="2"/>
              <a:buNone/>
              <a:defRPr/>
            </a:pPr>
            <a:r>
              <a:rPr lang="en-US" sz="1000" b="0" dirty="0" smtClean="0">
                <a:solidFill>
                  <a:srgbClr val="000000"/>
                </a:solidFill>
                <a:latin typeface="Arial" pitchFamily="34" charset="0"/>
                <a:cs typeface="Arial" pitchFamily="34" charset="0"/>
              </a:rPr>
              <a:t>for(</a:t>
            </a:r>
            <a:r>
              <a:rPr lang="en-US" sz="1000" b="0" i="1" dirty="0" err="1" smtClean="0">
                <a:solidFill>
                  <a:srgbClr val="000000"/>
                </a:solidFill>
                <a:latin typeface="Arial" pitchFamily="34" charset="0"/>
                <a:cs typeface="Arial" pitchFamily="34" charset="0"/>
              </a:rPr>
              <a:t>initialization</a:t>
            </a:r>
            <a:r>
              <a:rPr lang="en-US" sz="1000" b="0" dirty="0" err="1" smtClean="0">
                <a:solidFill>
                  <a:srgbClr val="000000"/>
                </a:solidFill>
                <a:latin typeface="Arial" pitchFamily="34" charset="0"/>
                <a:cs typeface="Arial" pitchFamily="34" charset="0"/>
              </a:rPr>
              <a:t>;</a:t>
            </a:r>
            <a:r>
              <a:rPr lang="en-US" sz="1000" b="0" i="1" dirty="0" err="1" smtClean="0">
                <a:solidFill>
                  <a:srgbClr val="000000"/>
                </a:solidFill>
                <a:latin typeface="Arial" pitchFamily="34" charset="0"/>
                <a:cs typeface="Arial" pitchFamily="34" charset="0"/>
              </a:rPr>
              <a:t>condition</a:t>
            </a:r>
            <a:r>
              <a:rPr lang="en-US" sz="1000" b="0" dirty="0" err="1" smtClean="0">
                <a:solidFill>
                  <a:srgbClr val="000000"/>
                </a:solidFill>
                <a:latin typeface="Arial" pitchFamily="34" charset="0"/>
                <a:cs typeface="Arial" pitchFamily="34" charset="0"/>
              </a:rPr>
              <a:t>;</a:t>
            </a:r>
            <a:r>
              <a:rPr lang="en-US" sz="1000" b="0" i="1" dirty="0" err="1" smtClean="0">
                <a:solidFill>
                  <a:srgbClr val="000000"/>
                </a:solidFill>
                <a:latin typeface="Arial" pitchFamily="34" charset="0"/>
                <a:cs typeface="Arial" pitchFamily="34" charset="0"/>
              </a:rPr>
              <a:t>iteration</a:t>
            </a:r>
            <a:r>
              <a:rPr lang="en-US" sz="1000" b="0" dirty="0" smtClean="0">
                <a:solidFill>
                  <a:srgbClr val="000000"/>
                </a:solidFill>
                <a:latin typeface="Arial" pitchFamily="34" charset="0"/>
                <a:cs typeface="Arial" pitchFamily="34" charset="0"/>
              </a:rPr>
              <a:t>)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a:t>
            </a:r>
          </a:p>
          <a:p>
            <a:pPr>
              <a:defRPr/>
            </a:pPr>
            <a:r>
              <a:rPr lang="en-US" sz="1000" b="0" dirty="0" smtClean="0">
                <a:solidFill>
                  <a:srgbClr val="000000"/>
                </a:solidFill>
                <a:latin typeface="Arial" pitchFamily="34" charset="0"/>
                <a:cs typeface="Arial" pitchFamily="34" charset="0"/>
              </a:rPr>
              <a:t>for</a:t>
            </a:r>
            <a:r>
              <a:rPr lang="en-US" sz="1000" b="0" dirty="0" smtClean="0">
                <a:latin typeface="Arial" pitchFamily="34" charset="0"/>
                <a:cs typeface="Arial" pitchFamily="34" charset="0"/>
              </a:rPr>
              <a:t> statement (like in C) is used to iterate through a set of statements over a range of values specified and computed by the </a:t>
            </a:r>
            <a:r>
              <a:rPr lang="en-US" sz="1000" b="0" dirty="0" smtClean="0">
                <a:solidFill>
                  <a:srgbClr val="000000"/>
                </a:solidFill>
                <a:latin typeface="Arial" pitchFamily="34" charset="0"/>
                <a:cs typeface="Arial" pitchFamily="34" charset="0"/>
              </a:rPr>
              <a:t>for</a:t>
            </a:r>
            <a:r>
              <a:rPr lang="en-US" sz="1000" b="0" dirty="0" smtClean="0">
                <a:latin typeface="Arial" pitchFamily="34" charset="0"/>
                <a:cs typeface="Arial" pitchFamily="34" charset="0"/>
              </a:rPr>
              <a:t> loop itself.</a:t>
            </a:r>
          </a:p>
          <a:p>
            <a:pPr>
              <a:defRPr/>
            </a:pPr>
            <a:r>
              <a:rPr lang="en-US" sz="1000" b="0" dirty="0" smtClean="0">
                <a:latin typeface="Arial" pitchFamily="34" charset="0"/>
                <a:cs typeface="Arial" pitchFamily="34" charset="0"/>
              </a:rPr>
              <a:t>The </a:t>
            </a:r>
            <a:r>
              <a:rPr lang="en-US" sz="1000" b="0" i="1" dirty="0" smtClean="0">
                <a:solidFill>
                  <a:srgbClr val="000000"/>
                </a:solidFill>
                <a:latin typeface="Arial" pitchFamily="34" charset="0"/>
                <a:cs typeface="Arial" pitchFamily="34" charset="0"/>
              </a:rPr>
              <a:t>initialization</a:t>
            </a:r>
            <a:r>
              <a:rPr lang="en-US" sz="1000" b="0" dirty="0" smtClean="0">
                <a:latin typeface="Arial" pitchFamily="34" charset="0"/>
                <a:cs typeface="Arial" pitchFamily="34" charset="0"/>
              </a:rPr>
              <a:t> expression is</a:t>
            </a:r>
          </a:p>
          <a:p>
            <a:pPr lvl="1">
              <a:defRPr/>
            </a:pPr>
            <a:r>
              <a:rPr lang="en-US" sz="1000" b="0" dirty="0" smtClean="0">
                <a:latin typeface="Arial" pitchFamily="34" charset="0"/>
                <a:cs typeface="Arial" pitchFamily="34" charset="0"/>
              </a:rPr>
              <a:t> used to </a:t>
            </a:r>
            <a:r>
              <a:rPr lang="en-US" sz="1000" b="0" dirty="0" smtClean="0">
                <a:latin typeface="Arial" pitchFamily="34" charset="0"/>
                <a:ea typeface="+mn-ea"/>
                <a:cs typeface="Arial" pitchFamily="34" charset="0"/>
              </a:rPr>
              <a:t>initialize variable(s) </a:t>
            </a:r>
          </a:p>
          <a:p>
            <a:pPr lvl="2">
              <a:defRPr/>
            </a:pPr>
            <a:r>
              <a:rPr lang="en-US" sz="1000" b="0" dirty="0" smtClean="0">
                <a:latin typeface="Arial" pitchFamily="34" charset="0"/>
                <a:ea typeface="+mn-ea"/>
                <a:cs typeface="Arial" pitchFamily="34" charset="0"/>
              </a:rPr>
              <a:t>more than one variable initialization is separated by commas)</a:t>
            </a:r>
          </a:p>
          <a:p>
            <a:pPr lvl="2">
              <a:defRPr/>
            </a:pPr>
            <a:r>
              <a:rPr lang="en-US" sz="1000" b="0" dirty="0" smtClean="0">
                <a:latin typeface="Arial" pitchFamily="34" charset="0"/>
                <a:ea typeface="+mn-ea"/>
                <a:cs typeface="Arial" pitchFamily="34" charset="0"/>
              </a:rPr>
              <a:t>can also include initialization with declaration</a:t>
            </a:r>
          </a:p>
          <a:p>
            <a:pPr lvl="1">
              <a:defRPr/>
            </a:pPr>
            <a:r>
              <a:rPr lang="en-US" sz="1000" b="0" dirty="0" smtClean="0">
                <a:latin typeface="Arial" pitchFamily="34" charset="0"/>
                <a:ea typeface="+mn-ea"/>
                <a:cs typeface="Arial" pitchFamily="34" charset="0"/>
              </a:rPr>
              <a:t> executed only once when the loop begins.</a:t>
            </a:r>
          </a:p>
          <a:p>
            <a:r>
              <a:rPr lang="en-US" sz="1000" b="0" dirty="0" smtClean="0">
                <a:latin typeface="Arial" pitchFamily="34" charset="0"/>
                <a:cs typeface="Arial" pitchFamily="34" charset="0"/>
              </a:rPr>
              <a:t>The </a:t>
            </a:r>
            <a:r>
              <a:rPr lang="en-US" sz="1000" b="0" i="1" dirty="0" smtClean="0">
                <a:solidFill>
                  <a:srgbClr val="000000"/>
                </a:solidFill>
                <a:latin typeface="Arial" pitchFamily="34" charset="0"/>
                <a:cs typeface="Arial" pitchFamily="34" charset="0"/>
              </a:rPr>
              <a:t>condition </a:t>
            </a:r>
            <a:r>
              <a:rPr lang="en-US" sz="1000" b="0" dirty="0" smtClean="0">
                <a:latin typeface="Arial" pitchFamily="34" charset="0"/>
                <a:cs typeface="Arial" pitchFamily="34" charset="0"/>
              </a:rPr>
              <a:t>expression</a:t>
            </a:r>
          </a:p>
          <a:p>
            <a:pPr lvl="1"/>
            <a:r>
              <a:rPr lang="en-US" sz="1000" b="0" dirty="0" smtClean="0">
                <a:latin typeface="Arial" pitchFamily="34" charset="0"/>
                <a:cs typeface="Arial" pitchFamily="34" charset="0"/>
              </a:rPr>
              <a:t>Must evaluate to a </a:t>
            </a:r>
            <a:r>
              <a:rPr lang="en-US" sz="1000" b="0" dirty="0" err="1" smtClean="0">
                <a:solidFill>
                  <a:schemeClr val="tx1"/>
                </a:solidFill>
                <a:latin typeface="Arial" pitchFamily="34" charset="0"/>
                <a:cs typeface="Arial" pitchFamily="34" charset="0"/>
              </a:rPr>
              <a:t>boolean</a:t>
            </a:r>
            <a:r>
              <a:rPr lang="en-US" sz="1000" b="0" dirty="0" smtClean="0">
                <a:latin typeface="Arial" pitchFamily="34" charset="0"/>
                <a:cs typeface="Arial" pitchFamily="34" charset="0"/>
              </a:rPr>
              <a:t> value</a:t>
            </a:r>
          </a:p>
          <a:p>
            <a:pPr lvl="1"/>
            <a:r>
              <a:rPr lang="en-US" sz="1000" b="0" dirty="0" smtClean="0">
                <a:latin typeface="Arial" pitchFamily="34" charset="0"/>
                <a:cs typeface="Arial" pitchFamily="34" charset="0"/>
              </a:rPr>
              <a:t>Loop iterates till the condition is </a:t>
            </a:r>
            <a:r>
              <a:rPr lang="en-US" sz="1000" b="0" dirty="0" smtClean="0">
                <a:solidFill>
                  <a:schemeClr val="tx1"/>
                </a:solidFill>
                <a:latin typeface="Arial" pitchFamily="34" charset="0"/>
                <a:cs typeface="Arial" pitchFamily="34" charset="0"/>
              </a:rPr>
              <a:t>true </a:t>
            </a:r>
          </a:p>
          <a:p>
            <a:pPr lvl="1"/>
            <a:r>
              <a:rPr lang="en-US" sz="1000" b="0" dirty="0" smtClean="0">
                <a:latin typeface="Arial" pitchFamily="34" charset="0"/>
                <a:cs typeface="Arial" pitchFamily="34" charset="0"/>
              </a:rPr>
              <a:t> Only one condition can be specified; multiple conditions can be combined using logical operators</a:t>
            </a:r>
          </a:p>
          <a:p>
            <a:pPr lvl="1"/>
            <a:r>
              <a:rPr lang="en-US" sz="1000" b="0" dirty="0" smtClean="0">
                <a:latin typeface="Arial" pitchFamily="34" charset="0"/>
                <a:cs typeface="Arial" pitchFamily="34" charset="0"/>
              </a:rPr>
              <a:t>is evaluated at the beginning of each loop</a:t>
            </a:r>
          </a:p>
          <a:p>
            <a:r>
              <a:rPr lang="en-US" sz="1000" b="0" dirty="0" smtClean="0">
                <a:latin typeface="Arial" pitchFamily="34" charset="0"/>
                <a:cs typeface="Arial" pitchFamily="34" charset="0"/>
              </a:rPr>
              <a:t>The </a:t>
            </a:r>
            <a:r>
              <a:rPr lang="en-US" sz="1000" b="0" i="1" dirty="0" smtClean="0">
                <a:solidFill>
                  <a:srgbClr val="000000"/>
                </a:solidFill>
                <a:latin typeface="Arial" pitchFamily="34" charset="0"/>
                <a:cs typeface="Arial" pitchFamily="34" charset="0"/>
              </a:rPr>
              <a:t>iteration</a:t>
            </a:r>
            <a:r>
              <a:rPr lang="en-US" sz="1000" b="0" i="1" dirty="0" smtClean="0">
                <a:latin typeface="Arial" pitchFamily="34" charset="0"/>
                <a:cs typeface="Arial" pitchFamily="34" charset="0"/>
              </a:rPr>
              <a:t> </a:t>
            </a:r>
            <a:r>
              <a:rPr lang="en-US" sz="1000" b="0" dirty="0" smtClean="0">
                <a:latin typeface="Arial" pitchFamily="34" charset="0"/>
                <a:cs typeface="Arial" pitchFamily="34" charset="0"/>
              </a:rPr>
              <a:t>expression </a:t>
            </a:r>
          </a:p>
          <a:p>
            <a:pPr lvl="1"/>
            <a:r>
              <a:rPr lang="en-US" sz="1000" b="0" dirty="0" smtClean="0">
                <a:latin typeface="Arial" pitchFamily="34" charset="0"/>
                <a:cs typeface="Arial" pitchFamily="34" charset="0"/>
              </a:rPr>
              <a:t>is usually an increment or decrement expression of the variable initialized in the initialization expression</a:t>
            </a:r>
          </a:p>
          <a:p>
            <a:pPr lvl="1"/>
            <a:r>
              <a:rPr lang="en-US" sz="1000" b="0" dirty="0" smtClean="0">
                <a:latin typeface="Arial" pitchFamily="34" charset="0"/>
                <a:cs typeface="Arial" pitchFamily="34" charset="0"/>
              </a:rPr>
              <a:t>is evaluated at the beginning of each loop</a:t>
            </a:r>
          </a:p>
          <a:p>
            <a:pPr>
              <a:spcBef>
                <a:spcPts val="500"/>
              </a:spcBef>
              <a:buClr>
                <a:srgbClr val="002060"/>
              </a:buClr>
            </a:pPr>
            <a:endParaRPr lang="en-US" sz="1000" b="0" dirty="0" smtClean="0">
              <a:latin typeface="Arial" pitchFamily="34" charset="0"/>
              <a:cs typeface="Arial" pitchFamily="34" charset="0"/>
            </a:endParaRPr>
          </a:p>
          <a:p>
            <a:pPr>
              <a:spcBef>
                <a:spcPts val="500"/>
              </a:spcBef>
              <a:buClr>
                <a:srgbClr val="002060"/>
              </a:buClr>
            </a:pPr>
            <a:r>
              <a:rPr lang="en-US" sz="1000" b="1" dirty="0" smtClean="0">
                <a:latin typeface="Arial" pitchFamily="34" charset="0"/>
                <a:cs typeface="Arial" pitchFamily="34" charset="0"/>
              </a:rPr>
              <a:t>while and do-while:</a:t>
            </a:r>
          </a:p>
          <a:p>
            <a:pPr>
              <a:spcBef>
                <a:spcPct val="50000"/>
              </a:spcBef>
              <a:buClr>
                <a:srgbClr val="002060"/>
              </a:buClr>
              <a:buFontTx/>
              <a:buNone/>
            </a:pPr>
            <a:r>
              <a:rPr lang="en-US" sz="1000" b="0" dirty="0" smtClean="0">
                <a:solidFill>
                  <a:srgbClr val="000000"/>
                </a:solidFill>
                <a:latin typeface="Arial" pitchFamily="34" charset="0"/>
                <a:cs typeface="Arial" pitchFamily="34" charset="0"/>
              </a:rPr>
              <a:t>while(</a:t>
            </a:r>
            <a:r>
              <a:rPr lang="en-US" sz="1000" b="0" i="1" dirty="0" smtClean="0">
                <a:solidFill>
                  <a:srgbClr val="000000"/>
                </a:solidFill>
                <a:latin typeface="Arial" pitchFamily="34" charset="0"/>
                <a:cs typeface="Arial" pitchFamily="34" charset="0"/>
              </a:rPr>
              <a:t>condition</a:t>
            </a:r>
            <a:r>
              <a:rPr lang="en-US" sz="1000" b="0" dirty="0" smtClean="0">
                <a:solidFill>
                  <a:srgbClr val="000000"/>
                </a:solidFill>
                <a:latin typeface="Arial" pitchFamily="34" charset="0"/>
                <a:cs typeface="Arial" pitchFamily="34" charset="0"/>
              </a:rPr>
              <a:t>)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a:t>
            </a:r>
          </a:p>
          <a:p>
            <a:pPr>
              <a:spcBef>
                <a:spcPct val="50000"/>
              </a:spcBef>
              <a:buClr>
                <a:srgbClr val="002060"/>
              </a:buClr>
              <a:buFontTx/>
              <a:buNone/>
            </a:pPr>
            <a:r>
              <a:rPr lang="en-US" sz="1000" b="0" dirty="0" smtClean="0">
                <a:solidFill>
                  <a:srgbClr val="000000"/>
                </a:solidFill>
                <a:latin typeface="Arial" pitchFamily="34" charset="0"/>
                <a:cs typeface="Arial" pitchFamily="34" charset="0"/>
              </a:rPr>
              <a:t>do </a:t>
            </a:r>
            <a:r>
              <a:rPr lang="en-US" sz="1000" b="0" i="1" dirty="0" smtClean="0">
                <a:solidFill>
                  <a:srgbClr val="000000"/>
                </a:solidFill>
                <a:latin typeface="Arial" pitchFamily="34" charset="0"/>
                <a:cs typeface="Arial" pitchFamily="34" charset="0"/>
              </a:rPr>
              <a:t>statement(s)</a:t>
            </a:r>
            <a:r>
              <a:rPr lang="en-US" sz="1000" b="0" dirty="0" smtClean="0">
                <a:solidFill>
                  <a:srgbClr val="000000"/>
                </a:solidFill>
                <a:latin typeface="Arial" pitchFamily="34" charset="0"/>
                <a:cs typeface="Arial" pitchFamily="34" charset="0"/>
              </a:rPr>
              <a:t> while(</a:t>
            </a:r>
            <a:r>
              <a:rPr lang="en-US" sz="1000" b="0" i="1" dirty="0" smtClean="0">
                <a:solidFill>
                  <a:srgbClr val="000000"/>
                </a:solidFill>
                <a:latin typeface="Arial" pitchFamily="34" charset="0"/>
                <a:cs typeface="Arial" pitchFamily="34" charset="0"/>
              </a:rPr>
              <a:t>condition</a:t>
            </a:r>
            <a:r>
              <a:rPr lang="en-US" sz="1000" b="0" dirty="0" smtClean="0">
                <a:solidFill>
                  <a:srgbClr val="000000"/>
                </a:solidFill>
                <a:latin typeface="Arial" pitchFamily="34" charset="0"/>
                <a:cs typeface="Arial" pitchFamily="34" charset="0"/>
              </a:rPr>
              <a:t>);</a:t>
            </a:r>
          </a:p>
          <a:p>
            <a:pPr>
              <a:defRPr/>
            </a:pPr>
            <a:r>
              <a:rPr lang="en-US" sz="1000" b="0" dirty="0" smtClean="0">
                <a:latin typeface="Arial" pitchFamily="34" charset="0"/>
                <a:cs typeface="Arial" pitchFamily="34" charset="0"/>
              </a:rPr>
              <a:t>Like in C, </a:t>
            </a:r>
            <a:r>
              <a:rPr lang="en-US" sz="1000" b="0" kern="1200" dirty="0" smtClean="0">
                <a:solidFill>
                  <a:srgbClr val="000000"/>
                </a:solidFill>
                <a:latin typeface="Arial" pitchFamily="34" charset="0"/>
                <a:cs typeface="Arial" pitchFamily="34" charset="0"/>
              </a:rPr>
              <a:t>while</a:t>
            </a:r>
            <a:r>
              <a:rPr lang="en-US" sz="1000" b="0" dirty="0" smtClean="0">
                <a:latin typeface="Arial" pitchFamily="34" charset="0"/>
                <a:cs typeface="Arial" pitchFamily="34" charset="0"/>
              </a:rPr>
              <a:t> and </a:t>
            </a:r>
            <a:r>
              <a:rPr lang="en-US" sz="1000" b="0" kern="1200" dirty="0" smtClean="0">
                <a:solidFill>
                  <a:srgbClr val="000000"/>
                </a:solidFill>
                <a:latin typeface="Arial" pitchFamily="34" charset="0"/>
                <a:cs typeface="Arial" pitchFamily="34" charset="0"/>
              </a:rPr>
              <a:t>do-while</a:t>
            </a:r>
            <a:r>
              <a:rPr lang="en-US" sz="1000" b="0" dirty="0" smtClean="0">
                <a:latin typeface="Arial" pitchFamily="34" charset="0"/>
                <a:cs typeface="Arial" pitchFamily="34" charset="0"/>
              </a:rPr>
              <a:t> statement are used to iterate through a set of statements till the condition remains true.</a:t>
            </a:r>
          </a:p>
          <a:p>
            <a:pPr>
              <a:defRPr/>
            </a:pPr>
            <a:r>
              <a:rPr lang="en-US" sz="1000" b="0" kern="1200" dirty="0" smtClean="0">
                <a:solidFill>
                  <a:srgbClr val="000000"/>
                </a:solidFill>
                <a:latin typeface="Arial" pitchFamily="34" charset="0"/>
                <a:cs typeface="Arial" pitchFamily="34" charset="0"/>
              </a:rPr>
              <a:t>while</a:t>
            </a:r>
            <a:r>
              <a:rPr lang="en-US" sz="1000" b="0" dirty="0" smtClean="0">
                <a:latin typeface="Arial" pitchFamily="34" charset="0"/>
                <a:cs typeface="Arial" pitchFamily="34" charset="0"/>
              </a:rPr>
              <a:t> evaluates the condition before at the beginning of each iteration whereas </a:t>
            </a:r>
            <a:r>
              <a:rPr lang="en-US" sz="1000" b="0" kern="1200" dirty="0" smtClean="0">
                <a:solidFill>
                  <a:srgbClr val="000000"/>
                </a:solidFill>
                <a:latin typeface="Arial" pitchFamily="34" charset="0"/>
                <a:cs typeface="Arial" pitchFamily="34" charset="0"/>
              </a:rPr>
              <a:t>do-while</a:t>
            </a:r>
            <a:r>
              <a:rPr lang="en-US" sz="1000" b="0" dirty="0" smtClean="0">
                <a:latin typeface="Arial" pitchFamily="34" charset="0"/>
                <a:cs typeface="Arial" pitchFamily="34" charset="0"/>
              </a:rPr>
              <a:t> evaluates condition only at the end of each iteration.</a:t>
            </a:r>
          </a:p>
          <a:p>
            <a:pPr>
              <a:defRPr/>
            </a:pPr>
            <a:r>
              <a:rPr lang="en-US" sz="1000" b="0" dirty="0" smtClean="0">
                <a:latin typeface="Arial" pitchFamily="34" charset="0"/>
                <a:cs typeface="Arial" pitchFamily="34" charset="0"/>
              </a:rPr>
              <a:t>Therefore, </a:t>
            </a:r>
            <a:r>
              <a:rPr lang="en-US" sz="1000" b="0" kern="1200" dirty="0" smtClean="0">
                <a:solidFill>
                  <a:srgbClr val="000000"/>
                </a:solidFill>
                <a:latin typeface="Arial" pitchFamily="34" charset="0"/>
                <a:cs typeface="Arial" pitchFamily="34" charset="0"/>
              </a:rPr>
              <a:t>do-while</a:t>
            </a:r>
            <a:r>
              <a:rPr lang="en-US" sz="1000" b="0" dirty="0" smtClean="0">
                <a:latin typeface="Arial" pitchFamily="34" charset="0"/>
                <a:cs typeface="Arial" pitchFamily="34" charset="0"/>
              </a:rPr>
              <a:t> guarantees that the loop statements are executed at least once.</a:t>
            </a:r>
          </a:p>
          <a:p>
            <a:pPr>
              <a:buFont typeface="Wingdings" pitchFamily="2" charset="2"/>
              <a:buNone/>
              <a:defRPr/>
            </a:pPr>
            <a:r>
              <a:rPr lang="en-US" sz="1000" b="0" i="1" dirty="0" smtClean="0">
                <a:solidFill>
                  <a:schemeClr val="tx1"/>
                </a:solidFill>
                <a:latin typeface="Arial" pitchFamily="34" charset="0"/>
                <a:cs typeface="Arial" pitchFamily="34" charset="0"/>
              </a:rPr>
              <a:t>Condition expression must result in ___________</a:t>
            </a:r>
          </a:p>
          <a:p>
            <a:pPr>
              <a:buFont typeface="Wingdings" pitchFamily="2" charset="2"/>
              <a:buNone/>
              <a:defRPr/>
            </a:pPr>
            <a:r>
              <a:rPr lang="en-US" sz="1000" b="0" i="1" dirty="0" smtClean="0">
                <a:solidFill>
                  <a:schemeClr val="tx1"/>
                </a:solidFill>
                <a:latin typeface="Arial" pitchFamily="34" charset="0"/>
                <a:cs typeface="Arial" pitchFamily="34" charset="0"/>
              </a:rPr>
              <a:t>Can you think of a situation where you would prefer </a:t>
            </a:r>
            <a:r>
              <a:rPr lang="en-US" sz="1000" b="0" kern="1200" dirty="0" smtClean="0">
                <a:solidFill>
                  <a:srgbClr val="000000"/>
                </a:solidFill>
                <a:latin typeface="Arial" pitchFamily="34" charset="0"/>
                <a:cs typeface="Arial" pitchFamily="34" charset="0"/>
              </a:rPr>
              <a:t>do-while</a:t>
            </a:r>
            <a:r>
              <a:rPr lang="en-US" sz="1000" b="0" i="1" dirty="0" smtClean="0">
                <a:solidFill>
                  <a:schemeClr val="tx1"/>
                </a:solidFill>
                <a:latin typeface="Arial" pitchFamily="34" charset="0"/>
                <a:cs typeface="Arial" pitchFamily="34" charset="0"/>
              </a:rPr>
              <a:t> instead of </a:t>
            </a:r>
            <a:r>
              <a:rPr lang="en-US" sz="1000" b="0" kern="1200" dirty="0" smtClean="0">
                <a:solidFill>
                  <a:srgbClr val="000000"/>
                </a:solidFill>
                <a:latin typeface="Arial" pitchFamily="34" charset="0"/>
                <a:cs typeface="Arial" pitchFamily="34" charset="0"/>
              </a:rPr>
              <a:t>while</a:t>
            </a:r>
            <a:r>
              <a:rPr lang="en-US" sz="1000" b="0" i="1" dirty="0" smtClean="0">
                <a:solidFill>
                  <a:schemeClr val="tx1"/>
                </a:solidFill>
                <a:latin typeface="Arial" pitchFamily="34" charset="0"/>
                <a:cs typeface="Arial" pitchFamily="34" charset="0"/>
              </a:rPr>
              <a:t>?</a:t>
            </a:r>
          </a:p>
          <a:p>
            <a:endParaRPr lang="en-IN" dirty="0"/>
          </a:p>
        </p:txBody>
      </p:sp>
      <p:sp>
        <p:nvSpPr>
          <p:cNvPr id="4" name="Slide Number Placeholder 3"/>
          <p:cNvSpPr>
            <a:spLocks noGrp="1"/>
          </p:cNvSpPr>
          <p:nvPr>
            <p:ph type="sldNum" sz="quarter" idx="10"/>
          </p:nvPr>
        </p:nvSpPr>
        <p:spPr/>
        <p:txBody>
          <a:bodyPr/>
          <a:lstStyle/>
          <a:p>
            <a:fld id="{A66AE50E-C347-4B79-A5FB-6453E59D839E}" type="slidenum">
              <a:rPr lang="en-IN" smtClean="0"/>
              <a:pPr/>
              <a:t>124</a:t>
            </a:fld>
            <a:endParaRPr lang="en-I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B4C3045B-CFB0-4BCB-9846-88671F12E61A}" type="slidenum">
              <a:rPr lang="en-US" smtClean="0">
                <a:solidFill>
                  <a:srgbClr val="000000"/>
                </a:solidFill>
                <a:ea typeface="Arial Unicode MS" pitchFamily="34" charset="-128"/>
                <a:cs typeface="Arial Unicode MS" pitchFamily="34" charset="-128"/>
              </a:rPr>
              <a:pPr>
                <a:buFont typeface="Times New Roman" pitchFamily="18" charset="0"/>
                <a:buNone/>
              </a:pPr>
              <a:t>128</a:t>
            </a:fld>
            <a:endParaRPr lang="en-US" smtClean="0">
              <a:solidFill>
                <a:srgbClr val="000000"/>
              </a:solidFill>
              <a:ea typeface="Arial Unicode MS" pitchFamily="34" charset="-128"/>
              <a:cs typeface="Arial Unicode MS" pitchFamily="34" charset="-128"/>
            </a:endParaRPr>
          </a:p>
        </p:txBody>
      </p:sp>
      <p:sp>
        <p:nvSpPr>
          <p:cNvPr id="156675"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365242E8-1865-4F9D-89A5-51F3241C7EED}"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128</a:t>
            </a:fld>
            <a:endParaRPr lang="en-US" sz="1200">
              <a:solidFill>
                <a:srgbClr val="000000"/>
              </a:solidFill>
              <a:ea typeface="Arial Unicode MS" pitchFamily="34" charset="-128"/>
              <a:cs typeface="Arial Unicode MS" pitchFamily="34" charset="-128"/>
            </a:endParaRPr>
          </a:p>
        </p:txBody>
      </p:sp>
      <p:sp>
        <p:nvSpPr>
          <p:cNvPr id="156676"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56677"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135556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10</a:t>
            </a:fld>
            <a:endParaRPr lang="en-US"/>
          </a:p>
        </p:txBody>
      </p:sp>
    </p:spTree>
    <p:extLst>
      <p:ext uri="{BB962C8B-B14F-4D97-AF65-F5344CB8AC3E}">
        <p14:creationId xmlns:p14="http://schemas.microsoft.com/office/powerpoint/2010/main" val="6662594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AA977F08-63FA-4FB7-B929-5FDBCEB447C8}" type="slidenum">
              <a:rPr lang="en-US" smtClean="0">
                <a:solidFill>
                  <a:srgbClr val="000000"/>
                </a:solidFill>
                <a:ea typeface="Arial Unicode MS" pitchFamily="34" charset="-128"/>
                <a:cs typeface="Arial Unicode MS" pitchFamily="34" charset="-128"/>
              </a:rPr>
              <a:pPr>
                <a:buFont typeface="Times New Roman" pitchFamily="18" charset="0"/>
                <a:buNone/>
              </a:pPr>
              <a:t>129</a:t>
            </a:fld>
            <a:endParaRPr lang="en-US" smtClean="0">
              <a:solidFill>
                <a:srgbClr val="000000"/>
              </a:solidFill>
              <a:ea typeface="Arial Unicode MS" pitchFamily="34" charset="-128"/>
              <a:cs typeface="Arial Unicode MS" pitchFamily="34" charset="-128"/>
            </a:endParaRPr>
          </a:p>
        </p:txBody>
      </p:sp>
      <p:sp>
        <p:nvSpPr>
          <p:cNvPr id="157699"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7AAE7DB4-D103-41AF-9F2F-84F723C4CA30}"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129</a:t>
            </a:fld>
            <a:endParaRPr lang="en-US" sz="1200">
              <a:solidFill>
                <a:srgbClr val="000000"/>
              </a:solidFill>
              <a:ea typeface="Arial Unicode MS" pitchFamily="34" charset="-128"/>
              <a:cs typeface="Arial Unicode MS" pitchFamily="34" charset="-128"/>
            </a:endParaRPr>
          </a:p>
        </p:txBody>
      </p:sp>
      <p:sp>
        <p:nvSpPr>
          <p:cNvPr id="15770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57701"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186978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AA977F08-63FA-4FB7-B929-5FDBCEB447C8}" type="slidenum">
              <a:rPr lang="en-US" smtClean="0">
                <a:solidFill>
                  <a:srgbClr val="000000"/>
                </a:solidFill>
                <a:ea typeface="Arial Unicode MS" pitchFamily="34" charset="-128"/>
                <a:cs typeface="Arial Unicode MS" pitchFamily="34" charset="-128"/>
              </a:rPr>
              <a:pPr>
                <a:buFont typeface="Times New Roman" pitchFamily="18" charset="0"/>
                <a:buNone/>
              </a:pPr>
              <a:t>130</a:t>
            </a:fld>
            <a:endParaRPr lang="en-US" smtClean="0">
              <a:solidFill>
                <a:srgbClr val="000000"/>
              </a:solidFill>
              <a:ea typeface="Arial Unicode MS" pitchFamily="34" charset="-128"/>
              <a:cs typeface="Arial Unicode MS" pitchFamily="34" charset="-128"/>
            </a:endParaRPr>
          </a:p>
        </p:txBody>
      </p:sp>
      <p:sp>
        <p:nvSpPr>
          <p:cNvPr id="157699"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7AAE7DB4-D103-41AF-9F2F-84F723C4CA30}"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130</a:t>
            </a:fld>
            <a:endParaRPr lang="en-US" sz="1200">
              <a:solidFill>
                <a:srgbClr val="000000"/>
              </a:solidFill>
              <a:ea typeface="Arial Unicode MS" pitchFamily="34" charset="-128"/>
              <a:cs typeface="Arial Unicode MS" pitchFamily="34" charset="-128"/>
            </a:endParaRPr>
          </a:p>
        </p:txBody>
      </p:sp>
      <p:sp>
        <p:nvSpPr>
          <p:cNvPr id="15770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57701"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186978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AA977F08-63FA-4FB7-B929-5FDBCEB447C8}" type="slidenum">
              <a:rPr lang="en-US" smtClean="0">
                <a:solidFill>
                  <a:srgbClr val="000000"/>
                </a:solidFill>
                <a:ea typeface="Arial Unicode MS" pitchFamily="34" charset="-128"/>
                <a:cs typeface="Arial Unicode MS" pitchFamily="34" charset="-128"/>
              </a:rPr>
              <a:pPr>
                <a:buFont typeface="Times New Roman" pitchFamily="18" charset="0"/>
                <a:buNone/>
              </a:pPr>
              <a:t>131</a:t>
            </a:fld>
            <a:endParaRPr lang="en-US" smtClean="0">
              <a:solidFill>
                <a:srgbClr val="000000"/>
              </a:solidFill>
              <a:ea typeface="Arial Unicode MS" pitchFamily="34" charset="-128"/>
              <a:cs typeface="Arial Unicode MS" pitchFamily="34" charset="-128"/>
            </a:endParaRPr>
          </a:p>
        </p:txBody>
      </p:sp>
      <p:sp>
        <p:nvSpPr>
          <p:cNvPr id="157699"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7AAE7DB4-D103-41AF-9F2F-84F723C4CA30}"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131</a:t>
            </a:fld>
            <a:endParaRPr lang="en-US" sz="1200">
              <a:solidFill>
                <a:srgbClr val="000000"/>
              </a:solidFill>
              <a:ea typeface="Arial Unicode MS" pitchFamily="34" charset="-128"/>
              <a:cs typeface="Arial Unicode MS" pitchFamily="34" charset="-128"/>
            </a:endParaRPr>
          </a:p>
        </p:txBody>
      </p:sp>
      <p:sp>
        <p:nvSpPr>
          <p:cNvPr id="15770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57701"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1869789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1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buFont typeface="Times New Roman" pitchFamily="18" charset="0"/>
              <a:buNone/>
            </a:pPr>
            <a:fld id="{AA977F08-63FA-4FB7-B929-5FDBCEB447C8}" type="slidenum">
              <a:rPr lang="en-US" smtClean="0">
                <a:solidFill>
                  <a:srgbClr val="000000"/>
                </a:solidFill>
                <a:ea typeface="Arial Unicode MS" pitchFamily="34" charset="-128"/>
                <a:cs typeface="Arial Unicode MS" pitchFamily="34" charset="-128"/>
              </a:rPr>
              <a:pPr>
                <a:buFont typeface="Times New Roman" pitchFamily="18" charset="0"/>
                <a:buNone/>
              </a:pPr>
              <a:t>132</a:t>
            </a:fld>
            <a:endParaRPr lang="en-US" smtClean="0">
              <a:solidFill>
                <a:srgbClr val="000000"/>
              </a:solidFill>
              <a:ea typeface="Arial Unicode MS" pitchFamily="34" charset="-128"/>
              <a:cs typeface="Arial Unicode MS" pitchFamily="34" charset="-128"/>
            </a:endParaRPr>
          </a:p>
        </p:txBody>
      </p:sp>
      <p:sp>
        <p:nvSpPr>
          <p:cNvPr id="157699" name="Text Box 1"/>
          <p:cNvSpPr txBox="1">
            <a:spLocks noChangeArrowheads="1"/>
          </p:cNvSpPr>
          <p:nvPr/>
        </p:nvSpPr>
        <p:spPr bwMode="auto">
          <a:xfrm>
            <a:off x="3884613" y="8685213"/>
            <a:ext cx="296703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a:buClr>
                <a:srgbClr val="000000"/>
              </a:buClr>
              <a:buSzPct val="100000"/>
              <a:buFont typeface="Times New Roman" pitchFamily="18" charset="0"/>
              <a:buNone/>
            </a:pPr>
            <a:fld id="{7AAE7DB4-D103-41AF-9F2F-84F723C4CA30}" type="slidenum">
              <a:rPr lang="en-US" sz="1200">
                <a:solidFill>
                  <a:srgbClr val="000000"/>
                </a:solidFill>
                <a:ea typeface="Arial Unicode MS" pitchFamily="34" charset="-128"/>
                <a:cs typeface="Arial Unicode MS" pitchFamily="34" charset="-128"/>
              </a:rPr>
              <a:pPr algn="r">
                <a:buClr>
                  <a:srgbClr val="000000"/>
                </a:buClr>
                <a:buSzPct val="100000"/>
                <a:buFont typeface="Times New Roman" pitchFamily="18" charset="0"/>
                <a:buNone/>
              </a:pPr>
              <a:t>132</a:t>
            </a:fld>
            <a:endParaRPr lang="en-US" sz="1200">
              <a:solidFill>
                <a:srgbClr val="000000"/>
              </a:solidFill>
              <a:ea typeface="Arial Unicode MS" pitchFamily="34" charset="-128"/>
              <a:cs typeface="Arial Unicode MS" pitchFamily="34" charset="-128"/>
            </a:endParaRPr>
          </a:p>
        </p:txBody>
      </p:sp>
      <p:sp>
        <p:nvSpPr>
          <p:cNvPr id="15770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eaLnBrk="0" hangingPunct="0">
              <a:buClr>
                <a:srgbClr val="000000"/>
              </a:buClr>
              <a:buSzPct val="100000"/>
              <a:buFont typeface="Times New Roman" pitchFamily="18" charset="0"/>
              <a:buNone/>
            </a:pPr>
            <a:endParaRPr lang="en-US"/>
          </a:p>
        </p:txBody>
      </p:sp>
      <p:sp>
        <p:nvSpPr>
          <p:cNvPr id="157701" name="Rectangle 3"/>
          <p:cNvSpPr>
            <a:spLocks noGrp="1" noChangeArrowheads="1"/>
          </p:cNvSpPr>
          <p:nvPr>
            <p:ph type="body"/>
          </p:nvPr>
        </p:nvSpPr>
        <p:spPr>
          <a:xfrm>
            <a:off x="685800" y="4343400"/>
            <a:ext cx="54689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1869789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133</a:t>
            </a:fld>
            <a:endParaRPr lang="en-US"/>
          </a:p>
        </p:txBody>
      </p:sp>
    </p:spTree>
    <p:extLst>
      <p:ext uri="{BB962C8B-B14F-4D97-AF65-F5344CB8AC3E}">
        <p14:creationId xmlns:p14="http://schemas.microsoft.com/office/powerpoint/2010/main" val="204997771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134</a:t>
            </a:fld>
            <a:endParaRPr lang="en-US"/>
          </a:p>
        </p:txBody>
      </p:sp>
    </p:spTree>
    <p:extLst>
      <p:ext uri="{BB962C8B-B14F-4D97-AF65-F5344CB8AC3E}">
        <p14:creationId xmlns:p14="http://schemas.microsoft.com/office/powerpoint/2010/main" val="204997771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135</a:t>
            </a:fld>
            <a:endParaRPr lang="en-US"/>
          </a:p>
        </p:txBody>
      </p:sp>
    </p:spTree>
    <p:extLst>
      <p:ext uri="{BB962C8B-B14F-4D97-AF65-F5344CB8AC3E}">
        <p14:creationId xmlns:p14="http://schemas.microsoft.com/office/powerpoint/2010/main" val="204997771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IN" dirty="0" smtClean="0"/>
              <a:t>A inner class is a class that is</a:t>
            </a:r>
            <a:r>
              <a:rPr lang="en-IN" baseline="0" dirty="0" smtClean="0"/>
              <a:t> defined inside other class.</a:t>
            </a:r>
            <a:r>
              <a:rPr lang="en-US" sz="2600" dirty="0" smtClean="0"/>
              <a:t> There are two main advantages to inner classes:</a:t>
            </a:r>
          </a:p>
          <a:p>
            <a:pPr lvl="1">
              <a:lnSpc>
                <a:spcPct val="80000"/>
              </a:lnSpc>
            </a:pPr>
            <a:r>
              <a:rPr lang="en-US" sz="2200" dirty="0" smtClean="0"/>
              <a:t>1.They can make the outer class more self-contained since they are defined inside a class</a:t>
            </a:r>
          </a:p>
          <a:p>
            <a:pPr lvl="1">
              <a:lnSpc>
                <a:spcPct val="80000"/>
              </a:lnSpc>
            </a:pPr>
            <a:r>
              <a:rPr lang="en-US" sz="2200" dirty="0" smtClean="0"/>
              <a:t>2.Both of their methods have access to each other's private methods and instance variables.</a:t>
            </a:r>
          </a:p>
          <a:p>
            <a:endParaRPr lang="en-IN" baseline="0" dirty="0" smtClean="0"/>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A66AE50E-C347-4B79-A5FB-6453E59D839E}" type="slidenum">
              <a:rPr lang="en-IN" smtClean="0"/>
              <a:pPr/>
              <a:t>181</a:t>
            </a:fld>
            <a:endParaRPr lang="en-I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01E73DC-EA0B-444E-9D0E-7C224A5FA1CD}" type="slidenum">
              <a:rPr lang="en-US"/>
              <a:pPr/>
              <a:t>182</a:t>
            </a:fld>
            <a:endParaRPr lang="en-US"/>
          </a:p>
        </p:txBody>
      </p:sp>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p:txBody>
          <a:bodyPr/>
          <a:lstStyle/>
          <a:p>
            <a:pPr>
              <a:spcBef>
                <a:spcPct val="0"/>
              </a:spcBef>
            </a:pPr>
            <a:endParaRPr lang="en-US"/>
          </a:p>
        </p:txBody>
      </p:sp>
      <p:sp>
        <p:nvSpPr>
          <p:cNvPr id="215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B501682-5FE3-4069-83B5-2D843754B88A}" type="slidenum">
              <a:rPr lang="en-US" sz="1200">
                <a:latin typeface="Calibri" pitchFamily="34" charset="0"/>
              </a:rPr>
              <a:pPr algn="r"/>
              <a:t>182</a:t>
            </a:fld>
            <a:endParaRPr lang="en-US" sz="1200">
              <a:latin typeface="Calibri"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AA70459-4550-4A85-94E4-AF0231969752}" type="slidenum">
              <a:rPr lang="en-US"/>
              <a:pPr/>
              <a:t>183</a:t>
            </a:fld>
            <a:endParaRPr lang="en-US"/>
          </a:p>
        </p:txBody>
      </p:sp>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p:txBody>
          <a:bodyPr/>
          <a:lstStyle/>
          <a:p>
            <a:pPr>
              <a:spcBef>
                <a:spcPct val="0"/>
              </a:spcBef>
            </a:pPr>
            <a:endParaRPr lang="en-US"/>
          </a:p>
        </p:txBody>
      </p:sp>
      <p:sp>
        <p:nvSpPr>
          <p:cNvPr id="235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1D95A45-050F-48B1-9D12-EA321C9168A0}" type="slidenum">
              <a:rPr lang="en-US" sz="1200">
                <a:latin typeface="Calibri" pitchFamily="34" charset="0"/>
              </a:rPr>
              <a:pPr algn="r"/>
              <a:t>183</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17350-A61D-40CF-9F2F-1F68BFC782B3}" type="datetimeFigureOut">
              <a:rPr lang="en-IN" smtClean="0"/>
              <a:pPr/>
              <a:t>07-01-2022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89061-1289-47DA-98F5-C55B210FB15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17350-A61D-40CF-9F2F-1F68BFC782B3}" type="datetimeFigureOut">
              <a:rPr lang="en-IN" smtClean="0"/>
              <a:pPr/>
              <a:t>07-01-2022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89061-1289-47DA-98F5-C55B210FB15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java.com/en/download/index.js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oracle.com/technetwork/indexes/downloads"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hyperlink" Target="http://netbeans.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docs.oracle.com/javase/tutorial/essential/environment/paths.html"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7B93D849-B816-4C20-96A3-642172DDF906}"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1</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US" dirty="0" smtClean="0"/>
              <a:t>Java Intro &amp; OOP Principles</a:t>
            </a:r>
          </a:p>
        </p:txBody>
      </p:sp>
      <p:sp>
        <p:nvSpPr>
          <p:cNvPr id="4" name="TextBox 3"/>
          <p:cNvSpPr txBox="1"/>
          <p:nvPr/>
        </p:nvSpPr>
        <p:spPr>
          <a:xfrm>
            <a:off x="473075" y="1219200"/>
            <a:ext cx="8213725" cy="5109091"/>
          </a:xfrm>
          <a:prstGeom prst="rect">
            <a:avLst/>
          </a:prstGeom>
          <a:noFill/>
        </p:spPr>
        <p:txBody>
          <a:bodyPr>
            <a:spAutoFit/>
          </a:bodyPr>
          <a:lstStyle/>
          <a:p>
            <a:pPr>
              <a:defRPr/>
            </a:pPr>
            <a:endParaRPr lang="en-US" sz="2800" dirty="0" smtClean="0">
              <a:solidFill>
                <a:schemeClr val="tx1"/>
              </a:solidFill>
            </a:endParaRPr>
          </a:p>
          <a:p>
            <a:pPr marL="457200" indent="-457200">
              <a:buFont typeface="Arial" pitchFamily="34" charset="0"/>
              <a:buChar char="•"/>
              <a:defRPr/>
            </a:pPr>
            <a:r>
              <a:rPr lang="en-US" sz="2800" dirty="0"/>
              <a:t>Intro to </a:t>
            </a:r>
            <a:r>
              <a:rPr lang="en-US" sz="2800" dirty="0" smtClean="0"/>
              <a:t>Java</a:t>
            </a:r>
          </a:p>
          <a:p>
            <a:pPr>
              <a:defRPr/>
            </a:pPr>
            <a:endParaRPr lang="en-US" sz="2800" dirty="0"/>
          </a:p>
          <a:p>
            <a:pPr marL="457200" indent="-457200">
              <a:buFont typeface="Arial" pitchFamily="34" charset="0"/>
              <a:buChar char="•"/>
              <a:defRPr/>
            </a:pPr>
            <a:r>
              <a:rPr lang="en-US" sz="2800" dirty="0"/>
              <a:t>Intro to Objects and Classes</a:t>
            </a:r>
          </a:p>
          <a:p>
            <a:pPr>
              <a:defRPr/>
            </a:pPr>
            <a:r>
              <a:rPr lang="en-US" sz="2800" dirty="0"/>
              <a:t>		Comparison with </a:t>
            </a:r>
            <a:r>
              <a:rPr lang="en-US" sz="2800" dirty="0" smtClean="0"/>
              <a:t>C</a:t>
            </a:r>
          </a:p>
          <a:p>
            <a:pPr>
              <a:defRPr/>
            </a:pPr>
            <a:endParaRPr lang="en-US" sz="2800" dirty="0"/>
          </a:p>
          <a:p>
            <a:pPr marL="457200" indent="-457200">
              <a:buFont typeface="Arial" pitchFamily="34" charset="0"/>
              <a:buChar char="•"/>
              <a:defRPr/>
            </a:pPr>
            <a:r>
              <a:rPr lang="en-US" sz="2800" dirty="0" smtClean="0"/>
              <a:t> Data Types</a:t>
            </a:r>
            <a:endParaRPr lang="en-US" sz="2800" dirty="0"/>
          </a:p>
          <a:p>
            <a:pPr>
              <a:defRPr/>
            </a:pPr>
            <a:endParaRPr lang="en-US" sz="2800" dirty="0"/>
          </a:p>
          <a:p>
            <a:pPr marL="457200" indent="-457200">
              <a:buFont typeface="Arial" pitchFamily="34" charset="0"/>
              <a:buChar char="•"/>
              <a:defRPr/>
            </a:pPr>
            <a:r>
              <a:rPr lang="en-US" sz="2800" dirty="0"/>
              <a:t> Anatomy a simple java </a:t>
            </a:r>
            <a:r>
              <a:rPr lang="en-US" sz="2800" dirty="0" smtClean="0"/>
              <a:t>program</a:t>
            </a:r>
          </a:p>
          <a:p>
            <a:pPr>
              <a:defRPr/>
            </a:pPr>
            <a:endParaRPr lang="en-US" sz="2800" dirty="0"/>
          </a:p>
          <a:p>
            <a:pPr marL="457200" indent="-457200">
              <a:buFont typeface="Arial" pitchFamily="34" charset="0"/>
              <a:buChar char="•"/>
              <a:defRPr/>
            </a:pPr>
            <a:r>
              <a:rPr lang="en-US" sz="2800" dirty="0" smtClean="0">
                <a:solidFill>
                  <a:schemeClr val="tx1"/>
                </a:solidFill>
              </a:rPr>
              <a:t>Compiling/Running </a:t>
            </a:r>
            <a:r>
              <a:rPr lang="en-US" sz="2800" dirty="0">
                <a:solidFill>
                  <a:schemeClr val="tx1"/>
                </a:solidFill>
              </a:rPr>
              <a:t>of java program</a:t>
            </a:r>
          </a:p>
          <a:p>
            <a:pPr marL="285750" indent="-285750">
              <a:buFont typeface="Arial" pitchFamily="34" charset="0"/>
              <a:buChar char="•"/>
              <a:defRPr/>
            </a:pPr>
            <a:endParaRPr lang="en-US" dirty="0">
              <a:solidFill>
                <a:schemeClr val="tx1"/>
              </a:solidFill>
            </a:endParaRPr>
          </a:p>
        </p:txBody>
      </p:sp>
    </p:spTree>
    <p:extLst>
      <p:ext uri="{BB962C8B-B14F-4D97-AF65-F5344CB8AC3E}">
        <p14:creationId xmlns:p14="http://schemas.microsoft.com/office/powerpoint/2010/main" val="33918596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19448" y="0"/>
            <a:ext cx="8229600" cy="838200"/>
          </a:xfrm>
        </p:spPr>
        <p:txBody>
          <a:bodyPr>
            <a:normAutofit fontScale="90000"/>
          </a:bodyPr>
          <a:lstStyle/>
          <a:p>
            <a:r>
              <a:rPr lang="en-US" dirty="0" smtClean="0"/>
              <a:t>Environment to compile and execute</a:t>
            </a:r>
          </a:p>
        </p:txBody>
      </p:sp>
      <p:sp>
        <p:nvSpPr>
          <p:cNvPr id="23555" name="Content Placeholder 2"/>
          <p:cNvSpPr>
            <a:spLocks noGrp="1"/>
          </p:cNvSpPr>
          <p:nvPr>
            <p:ph idx="1"/>
          </p:nvPr>
        </p:nvSpPr>
        <p:spPr>
          <a:xfrm>
            <a:off x="565597" y="1219200"/>
            <a:ext cx="8091152" cy="3657600"/>
          </a:xfrm>
        </p:spPr>
        <p:txBody>
          <a:bodyPr/>
          <a:lstStyle/>
          <a:p>
            <a:r>
              <a:rPr lang="en-US" dirty="0" smtClean="0"/>
              <a:t>Compile java programs</a:t>
            </a:r>
          </a:p>
          <a:p>
            <a:pPr lvl="1"/>
            <a:r>
              <a:rPr lang="en-US" sz="2000" dirty="0" smtClean="0">
                <a:solidFill>
                  <a:srgbClr val="C00000"/>
                </a:solidFill>
              </a:rPr>
              <a:t>From command prompt</a:t>
            </a:r>
          </a:p>
          <a:p>
            <a:pPr lvl="1"/>
            <a:r>
              <a:rPr lang="en-US" sz="2000" dirty="0" smtClean="0"/>
              <a:t>Through an IDE  (Integrated development environment)</a:t>
            </a:r>
          </a:p>
          <a:p>
            <a:pPr lvl="2"/>
            <a:r>
              <a:rPr lang="en-US" sz="2000" dirty="0" smtClean="0">
                <a:solidFill>
                  <a:srgbClr val="C00000"/>
                </a:solidFill>
              </a:rPr>
              <a:t>Eclipse </a:t>
            </a:r>
            <a:r>
              <a:rPr lang="en-US" sz="2000" dirty="0" smtClean="0">
                <a:solidFill>
                  <a:srgbClr val="C00000"/>
                </a:solidFill>
                <a:sym typeface="Wingdings" pitchFamily="2" charset="2"/>
              </a:rPr>
              <a:t></a:t>
            </a:r>
            <a:r>
              <a:rPr lang="en-US" sz="2000" dirty="0" smtClean="0">
                <a:solidFill>
                  <a:srgbClr val="C00000"/>
                </a:solidFill>
              </a:rPr>
              <a:t>Apache</a:t>
            </a:r>
          </a:p>
          <a:p>
            <a:pPr lvl="2"/>
            <a:r>
              <a:rPr lang="en-US" sz="2000" dirty="0" err="1" smtClean="0"/>
              <a:t>NetBeans</a:t>
            </a:r>
            <a:r>
              <a:rPr lang="en-US" sz="2000" dirty="0" smtClean="0"/>
              <a:t> </a:t>
            </a:r>
            <a:r>
              <a:rPr lang="en-US" sz="2000" dirty="0" smtClean="0">
                <a:sym typeface="Wingdings" pitchFamily="2" charset="2"/>
              </a:rPr>
              <a:t></a:t>
            </a:r>
            <a:r>
              <a:rPr lang="en-US" sz="2000" dirty="0" smtClean="0"/>
              <a:t>Oracle SDN</a:t>
            </a:r>
          </a:p>
          <a:p>
            <a:pPr lvl="2"/>
            <a:r>
              <a:rPr lang="en-US" sz="2000" dirty="0" err="1" smtClean="0"/>
              <a:t>JBuilder</a:t>
            </a:r>
            <a:r>
              <a:rPr lang="en-US" sz="2000" dirty="0" smtClean="0"/>
              <a:t> </a:t>
            </a:r>
            <a:r>
              <a:rPr lang="en-US" sz="2000" dirty="0" smtClean="0">
                <a:sym typeface="Wingdings" pitchFamily="2" charset="2"/>
              </a:rPr>
              <a:t> Borland</a:t>
            </a:r>
            <a:endParaRPr lang="en-US" sz="2000" dirty="0" smtClean="0"/>
          </a:p>
          <a:p>
            <a:pPr lvl="2"/>
            <a:r>
              <a:rPr lang="en-US" sz="2000" dirty="0" smtClean="0"/>
              <a:t>Integrated Development Environment </a:t>
            </a:r>
            <a:r>
              <a:rPr lang="en-US" sz="2000" dirty="0" smtClean="0">
                <a:sym typeface="Wingdings" pitchFamily="2" charset="2"/>
              </a:rPr>
              <a:t> IBM</a:t>
            </a:r>
          </a:p>
        </p:txBody>
      </p:sp>
      <p:sp>
        <p:nvSpPr>
          <p:cNvPr id="23556"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9E08635-B498-425F-961F-EDBF8CFD85B5}" type="slidenum">
              <a:rPr lang="en-US" smtClean="0">
                <a:solidFill>
                  <a:schemeClr val="bg2"/>
                </a:solidFill>
              </a:rPr>
              <a:pPr eaLnBrk="1" hangingPunct="1">
                <a:defRPr/>
              </a:pPr>
              <a:t>10</a:t>
            </a:fld>
            <a:endParaRPr lang="en-US" smtClean="0">
              <a:solidFill>
                <a:schemeClr val="bg2"/>
              </a:solidFill>
            </a:endParaRPr>
          </a:p>
        </p:txBody>
      </p:sp>
    </p:spTree>
    <p:extLst>
      <p:ext uri="{BB962C8B-B14F-4D97-AF65-F5344CB8AC3E}">
        <p14:creationId xmlns:p14="http://schemas.microsoft.com/office/powerpoint/2010/main" val="10278632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100</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199370" y="1358770"/>
            <a:ext cx="859125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2800" dirty="0"/>
              <a:t>public class </a:t>
            </a:r>
            <a:r>
              <a:rPr lang="en-US" sz="2800" dirty="0" smtClean="0"/>
              <a:t>Test </a:t>
            </a:r>
            <a:r>
              <a:rPr lang="en-US" sz="2800" dirty="0"/>
              <a:t>{</a:t>
            </a:r>
          </a:p>
          <a:p>
            <a:pPr fontAlgn="base"/>
            <a:r>
              <a:rPr lang="en-US" sz="2800" dirty="0"/>
              <a:t>    public static void main(String[] </a:t>
            </a:r>
            <a:r>
              <a:rPr lang="en-US" sz="2800" dirty="0" err="1"/>
              <a:t>args</a:t>
            </a:r>
            <a:r>
              <a:rPr lang="en-US" sz="2800" dirty="0" smtClean="0"/>
              <a:t>) {</a:t>
            </a:r>
            <a:r>
              <a:rPr lang="en-US" sz="2800" dirty="0"/>
              <a:t>  </a:t>
            </a:r>
          </a:p>
          <a:p>
            <a:pPr fontAlgn="base"/>
            <a:r>
              <a:rPr lang="en-US" sz="2800" dirty="0"/>
              <a:t>        </a:t>
            </a:r>
            <a:r>
              <a:rPr lang="en-US" sz="2800" dirty="0" err="1"/>
              <a:t>int</a:t>
            </a:r>
            <a:r>
              <a:rPr lang="en-US" sz="2800" dirty="0"/>
              <a:t> x = 5, y = 8</a:t>
            </a:r>
            <a:r>
              <a:rPr lang="en-US" sz="2800" dirty="0" smtClean="0"/>
              <a:t>;</a:t>
            </a:r>
          </a:p>
          <a:p>
            <a:pPr fontAlgn="base"/>
            <a:r>
              <a:rPr lang="en-US" sz="2800" dirty="0"/>
              <a:t>        </a:t>
            </a:r>
            <a:r>
              <a:rPr lang="en-US" sz="2800" dirty="0" err="1"/>
              <a:t>System.out.println</a:t>
            </a:r>
            <a:r>
              <a:rPr lang="en-US" sz="2800" dirty="0"/>
              <a:t>("Concatenation (</a:t>
            </a:r>
            <a:r>
              <a:rPr lang="en-US" sz="2800" dirty="0" err="1"/>
              <a:t>x+y</a:t>
            </a:r>
            <a:r>
              <a:rPr lang="en-US" sz="2800" dirty="0"/>
              <a:t>)= </a:t>
            </a:r>
            <a:r>
              <a:rPr lang="en-US" sz="2800" dirty="0" smtClean="0"/>
              <a:t>"</a:t>
            </a:r>
            <a:r>
              <a:rPr lang="en-US" sz="2800" dirty="0"/>
              <a:t> + x + y);</a:t>
            </a:r>
          </a:p>
          <a:p>
            <a:pPr fontAlgn="base"/>
            <a:r>
              <a:rPr lang="en-US" sz="2800" dirty="0"/>
              <a:t>          </a:t>
            </a:r>
            <a:r>
              <a:rPr lang="en-US" sz="2800" dirty="0" err="1"/>
              <a:t>System.out.println</a:t>
            </a:r>
            <a:r>
              <a:rPr lang="en-US" sz="2800" dirty="0"/>
              <a:t>("Addition (</a:t>
            </a:r>
            <a:r>
              <a:rPr lang="en-US" sz="2800" dirty="0" err="1"/>
              <a:t>x+y</a:t>
            </a:r>
            <a:r>
              <a:rPr lang="en-US" sz="2800" dirty="0"/>
              <a:t>) = </a:t>
            </a:r>
            <a:r>
              <a:rPr lang="en-US" sz="2800" dirty="0" smtClean="0"/>
              <a:t>"</a:t>
            </a:r>
            <a:r>
              <a:rPr lang="en-US" sz="2800" dirty="0"/>
              <a:t> + (x + y));</a:t>
            </a:r>
          </a:p>
          <a:p>
            <a:pPr fontAlgn="base"/>
            <a:r>
              <a:rPr lang="en-US" sz="2800" dirty="0"/>
              <a:t>    }</a:t>
            </a:r>
          </a:p>
          <a:p>
            <a:pPr fontAlgn="base"/>
            <a:r>
              <a:rPr lang="en-US" sz="2800" dirty="0"/>
              <a:t>}</a:t>
            </a:r>
          </a:p>
        </p:txBody>
      </p:sp>
    </p:spTree>
    <p:extLst>
      <p:ext uri="{BB962C8B-B14F-4D97-AF65-F5344CB8AC3E}">
        <p14:creationId xmlns:p14="http://schemas.microsoft.com/office/powerpoint/2010/main" val="25345859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101</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199370" y="1043735"/>
            <a:ext cx="859125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2800" dirty="0"/>
              <a:t>// Importing required classes</a:t>
            </a:r>
          </a:p>
          <a:p>
            <a:pPr fontAlgn="base"/>
            <a:r>
              <a:rPr lang="en-US" sz="2800" dirty="0"/>
              <a:t>import java.io.*;</a:t>
            </a:r>
          </a:p>
          <a:p>
            <a:pPr fontAlgn="base"/>
            <a:r>
              <a:rPr lang="en-US" sz="2800" dirty="0" smtClean="0"/>
              <a:t>class </a:t>
            </a:r>
            <a:r>
              <a:rPr lang="en-US" sz="2800" dirty="0"/>
              <a:t>GFG </a:t>
            </a:r>
            <a:r>
              <a:rPr lang="en-US" sz="2800" dirty="0" smtClean="0"/>
              <a:t>{</a:t>
            </a:r>
          </a:p>
          <a:p>
            <a:pPr fontAlgn="base"/>
            <a:r>
              <a:rPr lang="en-US" sz="2800" dirty="0"/>
              <a:t>    public static void main(String[] </a:t>
            </a:r>
            <a:r>
              <a:rPr lang="en-US" sz="2800" dirty="0" err="1"/>
              <a:t>args</a:t>
            </a:r>
            <a:r>
              <a:rPr lang="en-US" sz="2800" dirty="0" smtClean="0"/>
              <a:t>) {</a:t>
            </a:r>
            <a:endParaRPr lang="en-US" sz="2800" dirty="0"/>
          </a:p>
          <a:p>
            <a:pPr fontAlgn="base"/>
            <a:r>
              <a:rPr lang="en-US" sz="2800" dirty="0"/>
              <a:t>            </a:t>
            </a:r>
            <a:r>
              <a:rPr lang="en-US" sz="2800" dirty="0" err="1"/>
              <a:t>int</a:t>
            </a:r>
            <a:r>
              <a:rPr lang="en-US" sz="2800" dirty="0"/>
              <a:t> n1 = 20</a:t>
            </a:r>
            <a:r>
              <a:rPr lang="en-US" sz="2800" dirty="0" smtClean="0"/>
              <a:t>;</a:t>
            </a:r>
            <a:r>
              <a:rPr lang="en-US" sz="2800" dirty="0"/>
              <a:t> </a:t>
            </a:r>
          </a:p>
          <a:p>
            <a:pPr fontAlgn="base"/>
            <a:r>
              <a:rPr lang="en-US" sz="2800" dirty="0"/>
              <a:t>             </a:t>
            </a:r>
            <a:r>
              <a:rPr lang="en-US" sz="2800" dirty="0" err="1" smtClean="0"/>
              <a:t>System.out.println</a:t>
            </a:r>
            <a:r>
              <a:rPr lang="en-US" sz="2800" dirty="0"/>
              <a:t>("Number = " + n1);</a:t>
            </a:r>
          </a:p>
          <a:p>
            <a:pPr fontAlgn="base"/>
            <a:r>
              <a:rPr lang="en-US" sz="2800" dirty="0"/>
              <a:t> </a:t>
            </a:r>
            <a:r>
              <a:rPr lang="en-US" sz="2800" dirty="0" smtClean="0"/>
              <a:t>  </a:t>
            </a:r>
            <a:r>
              <a:rPr lang="en-US" sz="2800" dirty="0"/>
              <a:t>        n1 = -n1;</a:t>
            </a:r>
          </a:p>
          <a:p>
            <a:pPr fontAlgn="base"/>
            <a:r>
              <a:rPr lang="en-US" sz="2800" dirty="0"/>
              <a:t>         </a:t>
            </a:r>
            <a:r>
              <a:rPr lang="en-US" sz="2800" dirty="0" err="1"/>
              <a:t>System.out.println</a:t>
            </a:r>
            <a:r>
              <a:rPr lang="en-US" sz="2800" dirty="0"/>
              <a:t>("Result = " + n1);</a:t>
            </a:r>
          </a:p>
          <a:p>
            <a:pPr fontAlgn="base"/>
            <a:r>
              <a:rPr lang="en-US" sz="2800" dirty="0"/>
              <a:t>    }</a:t>
            </a:r>
          </a:p>
          <a:p>
            <a:pPr fontAlgn="base"/>
            <a:r>
              <a:rPr lang="en-US" sz="2800" dirty="0"/>
              <a:t>}</a:t>
            </a:r>
          </a:p>
        </p:txBody>
      </p:sp>
    </p:spTree>
    <p:extLst>
      <p:ext uri="{BB962C8B-B14F-4D97-AF65-F5344CB8AC3E}">
        <p14:creationId xmlns:p14="http://schemas.microsoft.com/office/powerpoint/2010/main" val="2727358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102</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199370" y="1043735"/>
            <a:ext cx="8591255"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2800" dirty="0" smtClean="0"/>
              <a:t>class Test {</a:t>
            </a:r>
            <a:r>
              <a:rPr lang="en-US" sz="2800" dirty="0"/>
              <a:t> </a:t>
            </a:r>
          </a:p>
          <a:p>
            <a:pPr fontAlgn="base"/>
            <a:r>
              <a:rPr lang="en-US" sz="2800" dirty="0"/>
              <a:t>        public static void main(String[] </a:t>
            </a:r>
            <a:r>
              <a:rPr lang="en-US" sz="2800" dirty="0" err="1"/>
              <a:t>args</a:t>
            </a:r>
            <a:r>
              <a:rPr lang="en-US" sz="2800" dirty="0"/>
              <a:t>)</a:t>
            </a:r>
          </a:p>
          <a:p>
            <a:pPr fontAlgn="base"/>
            <a:r>
              <a:rPr lang="en-US" sz="2800" dirty="0"/>
              <a:t>    </a:t>
            </a:r>
            <a:r>
              <a:rPr lang="en-US" sz="2800" dirty="0" smtClean="0"/>
              <a:t>{</a:t>
            </a:r>
            <a:r>
              <a:rPr lang="en-US" sz="2800" dirty="0"/>
              <a:t>        </a:t>
            </a:r>
          </a:p>
          <a:p>
            <a:pPr fontAlgn="base"/>
            <a:r>
              <a:rPr lang="en-US" sz="2800" dirty="0"/>
              <a:t>        </a:t>
            </a:r>
            <a:r>
              <a:rPr lang="en-US" sz="2800" dirty="0" err="1"/>
              <a:t>boolean</a:t>
            </a:r>
            <a:r>
              <a:rPr lang="en-US" sz="2800" dirty="0"/>
              <a:t> </a:t>
            </a:r>
            <a:r>
              <a:rPr lang="en-US" sz="2800" dirty="0" err="1"/>
              <a:t>cond</a:t>
            </a:r>
            <a:r>
              <a:rPr lang="en-US" sz="2800" dirty="0"/>
              <a:t> = true;</a:t>
            </a:r>
          </a:p>
          <a:p>
            <a:pPr fontAlgn="base"/>
            <a:r>
              <a:rPr lang="en-US" sz="2800" dirty="0"/>
              <a:t>        </a:t>
            </a:r>
            <a:r>
              <a:rPr lang="en-US" sz="2800" dirty="0" err="1"/>
              <a:t>int</a:t>
            </a:r>
            <a:r>
              <a:rPr lang="en-US" sz="2800" dirty="0"/>
              <a:t> a = 10, b = 1</a:t>
            </a:r>
            <a:r>
              <a:rPr lang="en-US" sz="2800" dirty="0" smtClean="0"/>
              <a:t>;</a:t>
            </a:r>
            <a:r>
              <a:rPr lang="en-US" sz="2800" dirty="0"/>
              <a:t> </a:t>
            </a:r>
          </a:p>
          <a:p>
            <a:pPr fontAlgn="base"/>
            <a:r>
              <a:rPr lang="en-US" sz="2800" dirty="0"/>
              <a:t>         </a:t>
            </a:r>
            <a:r>
              <a:rPr lang="en-US" sz="2800" dirty="0" err="1"/>
              <a:t>System.out.println</a:t>
            </a:r>
            <a:r>
              <a:rPr lang="en-US" sz="2800" dirty="0"/>
              <a:t>("Cond is: " + </a:t>
            </a:r>
            <a:r>
              <a:rPr lang="en-US" sz="2800" dirty="0" err="1"/>
              <a:t>cond</a:t>
            </a:r>
            <a:r>
              <a:rPr lang="en-US" sz="2800" dirty="0"/>
              <a:t>);</a:t>
            </a:r>
          </a:p>
          <a:p>
            <a:pPr fontAlgn="base"/>
            <a:r>
              <a:rPr lang="en-US" sz="2800" dirty="0"/>
              <a:t>        </a:t>
            </a:r>
            <a:r>
              <a:rPr lang="en-US" sz="2800" dirty="0" err="1"/>
              <a:t>System.out.println</a:t>
            </a:r>
            <a:r>
              <a:rPr lang="en-US" sz="2800" dirty="0"/>
              <a:t>("Var1 = " + a);</a:t>
            </a:r>
          </a:p>
          <a:p>
            <a:pPr fontAlgn="base"/>
            <a:r>
              <a:rPr lang="en-US" sz="2800" dirty="0"/>
              <a:t>        </a:t>
            </a:r>
            <a:r>
              <a:rPr lang="en-US" sz="2800" dirty="0" err="1"/>
              <a:t>System.out.println</a:t>
            </a:r>
            <a:r>
              <a:rPr lang="en-US" sz="2800" dirty="0"/>
              <a:t>("Var2 = " + b);</a:t>
            </a:r>
          </a:p>
          <a:p>
            <a:pPr fontAlgn="base"/>
            <a:r>
              <a:rPr lang="en-US" sz="2800" dirty="0"/>
              <a:t>         </a:t>
            </a:r>
            <a:r>
              <a:rPr lang="en-US" sz="2800" dirty="0" err="1"/>
              <a:t>System.out.println</a:t>
            </a:r>
            <a:r>
              <a:rPr lang="en-US" sz="2800" dirty="0"/>
              <a:t>("Now </a:t>
            </a:r>
            <a:r>
              <a:rPr lang="en-US" sz="2800" dirty="0" err="1"/>
              <a:t>cond</a:t>
            </a:r>
            <a:r>
              <a:rPr lang="en-US" sz="2800" dirty="0"/>
              <a:t> is: " + !</a:t>
            </a:r>
            <a:r>
              <a:rPr lang="en-US" sz="2800" dirty="0" err="1"/>
              <a:t>cond</a:t>
            </a:r>
            <a:r>
              <a:rPr lang="en-US" sz="2800" dirty="0"/>
              <a:t>);</a:t>
            </a:r>
          </a:p>
          <a:p>
            <a:pPr fontAlgn="base"/>
            <a:r>
              <a:rPr lang="en-US" sz="2800" dirty="0"/>
              <a:t>        </a:t>
            </a:r>
            <a:r>
              <a:rPr lang="en-US" sz="2800" dirty="0" err="1"/>
              <a:t>System.out.println</a:t>
            </a:r>
            <a:r>
              <a:rPr lang="en-US" sz="2800" dirty="0"/>
              <a:t>("!(a &lt; b) = " + !(a &lt; b));</a:t>
            </a:r>
          </a:p>
          <a:p>
            <a:pPr fontAlgn="base"/>
            <a:r>
              <a:rPr lang="en-US" sz="2800" dirty="0"/>
              <a:t>        </a:t>
            </a:r>
            <a:r>
              <a:rPr lang="en-US" sz="2800" dirty="0" err="1"/>
              <a:t>System.out.println</a:t>
            </a:r>
            <a:r>
              <a:rPr lang="en-US" sz="2800" dirty="0"/>
              <a:t>("!(a &gt; b) = " + !(a &gt; b));</a:t>
            </a:r>
          </a:p>
          <a:p>
            <a:pPr fontAlgn="base"/>
            <a:r>
              <a:rPr lang="en-US" sz="2800" dirty="0"/>
              <a:t>    }</a:t>
            </a:r>
          </a:p>
          <a:p>
            <a:pPr fontAlgn="base"/>
            <a:r>
              <a:rPr lang="en-US" sz="2800" dirty="0"/>
              <a:t>}</a:t>
            </a:r>
          </a:p>
        </p:txBody>
      </p:sp>
    </p:spTree>
    <p:extLst>
      <p:ext uri="{BB962C8B-B14F-4D97-AF65-F5344CB8AC3E}">
        <p14:creationId xmlns:p14="http://schemas.microsoft.com/office/powerpoint/2010/main" val="5365087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103</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199370" y="1043735"/>
            <a:ext cx="859125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2800" dirty="0"/>
              <a:t>class </a:t>
            </a:r>
            <a:r>
              <a:rPr lang="en-US" sz="2800" dirty="0" smtClean="0"/>
              <a:t>Test </a:t>
            </a:r>
            <a:r>
              <a:rPr lang="en-US" sz="2800" dirty="0"/>
              <a:t>{</a:t>
            </a:r>
          </a:p>
          <a:p>
            <a:pPr fontAlgn="base"/>
            <a:r>
              <a:rPr lang="en-US" sz="2800" dirty="0"/>
              <a:t>     public static void main(String[] </a:t>
            </a:r>
            <a:r>
              <a:rPr lang="en-US" sz="2800" dirty="0" err="1"/>
              <a:t>args</a:t>
            </a:r>
            <a:r>
              <a:rPr lang="en-US" sz="2800" dirty="0" smtClean="0"/>
              <a:t>) {</a:t>
            </a:r>
            <a:endParaRPr lang="en-US" sz="2800" dirty="0"/>
          </a:p>
          <a:p>
            <a:pPr fontAlgn="base"/>
            <a:r>
              <a:rPr lang="en-US" sz="2800" dirty="0"/>
              <a:t>            </a:t>
            </a:r>
            <a:r>
              <a:rPr lang="en-US" sz="2800" dirty="0" err="1"/>
              <a:t>int</a:t>
            </a:r>
            <a:r>
              <a:rPr lang="en-US" sz="2800" dirty="0"/>
              <a:t> n1 = 6, n2 = -2;</a:t>
            </a:r>
          </a:p>
          <a:p>
            <a:pPr fontAlgn="base"/>
            <a:r>
              <a:rPr lang="en-US" sz="2800" dirty="0"/>
              <a:t>         </a:t>
            </a:r>
            <a:r>
              <a:rPr lang="en-US" sz="2800" dirty="0" err="1"/>
              <a:t>System.out.println</a:t>
            </a:r>
            <a:r>
              <a:rPr lang="en-US" sz="2800" dirty="0"/>
              <a:t>("First Number = " + n1);</a:t>
            </a:r>
          </a:p>
          <a:p>
            <a:pPr fontAlgn="base"/>
            <a:r>
              <a:rPr lang="en-US" sz="2800" dirty="0"/>
              <a:t>        </a:t>
            </a:r>
            <a:r>
              <a:rPr lang="en-US" sz="2800" dirty="0" err="1"/>
              <a:t>System.out.println</a:t>
            </a:r>
            <a:r>
              <a:rPr lang="en-US" sz="2800" dirty="0"/>
              <a:t>("Second Number = " + n2);</a:t>
            </a:r>
          </a:p>
          <a:p>
            <a:pPr fontAlgn="base"/>
            <a:r>
              <a:rPr lang="en-US" sz="2800" dirty="0" err="1" smtClean="0"/>
              <a:t>System.out.println</a:t>
            </a:r>
            <a:r>
              <a:rPr lang="en-US" sz="2800" dirty="0" smtClean="0"/>
              <a:t>(</a:t>
            </a:r>
            <a:r>
              <a:rPr lang="en-US" sz="2800" dirty="0"/>
              <a:t> n1 + "'s bitwise complement = " </a:t>
            </a:r>
            <a:r>
              <a:rPr lang="en-US" sz="2800" dirty="0" smtClean="0"/>
              <a:t>~</a:t>
            </a:r>
            <a:r>
              <a:rPr lang="en-US" sz="2800" dirty="0"/>
              <a:t>n1);</a:t>
            </a:r>
          </a:p>
          <a:p>
            <a:pPr fontAlgn="base"/>
            <a:r>
              <a:rPr lang="en-US" sz="2800" dirty="0" err="1" smtClean="0"/>
              <a:t>System.out.println</a:t>
            </a:r>
            <a:r>
              <a:rPr lang="en-US" sz="2800" dirty="0" smtClean="0"/>
              <a:t>(n2 </a:t>
            </a:r>
            <a:r>
              <a:rPr lang="en-US" sz="2800" dirty="0"/>
              <a:t>+ "'s bitwise complement = " </a:t>
            </a:r>
            <a:r>
              <a:rPr lang="en-US" sz="2800" dirty="0" smtClean="0"/>
              <a:t>+~</a:t>
            </a:r>
            <a:r>
              <a:rPr lang="en-US" sz="2800" dirty="0"/>
              <a:t>n2);</a:t>
            </a:r>
          </a:p>
          <a:p>
            <a:pPr fontAlgn="base"/>
            <a:r>
              <a:rPr lang="en-US" sz="2800" dirty="0"/>
              <a:t>    }</a:t>
            </a:r>
          </a:p>
          <a:p>
            <a:pPr fontAlgn="base"/>
            <a:r>
              <a:rPr lang="en-US" sz="2800" dirty="0"/>
              <a:t>}</a:t>
            </a:r>
          </a:p>
        </p:txBody>
      </p:sp>
    </p:spTree>
    <p:extLst>
      <p:ext uri="{BB962C8B-B14F-4D97-AF65-F5344CB8AC3E}">
        <p14:creationId xmlns:p14="http://schemas.microsoft.com/office/powerpoint/2010/main" val="9292678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104</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199370" y="1043735"/>
            <a:ext cx="859125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2800" dirty="0"/>
              <a:t>class </a:t>
            </a:r>
            <a:r>
              <a:rPr lang="en-US" sz="2800" dirty="0" err="1" smtClean="0"/>
              <a:t>LogicalOPTest</a:t>
            </a:r>
            <a:r>
              <a:rPr lang="en-US" sz="2800" dirty="0" smtClean="0"/>
              <a:t> </a:t>
            </a:r>
            <a:r>
              <a:rPr lang="en-US" sz="2800" dirty="0"/>
              <a:t>{</a:t>
            </a:r>
          </a:p>
          <a:p>
            <a:pPr fontAlgn="base"/>
            <a:r>
              <a:rPr lang="en-US" sz="2800" dirty="0"/>
              <a:t>    public static void main(String[] </a:t>
            </a:r>
            <a:r>
              <a:rPr lang="en-US" sz="2800" dirty="0" err="1"/>
              <a:t>args</a:t>
            </a:r>
            <a:r>
              <a:rPr lang="en-US" sz="2800" dirty="0" smtClean="0"/>
              <a:t>){</a:t>
            </a:r>
            <a:endParaRPr lang="en-US" sz="2800" dirty="0"/>
          </a:p>
          <a:p>
            <a:pPr fontAlgn="base"/>
            <a:r>
              <a:rPr lang="en-US" sz="2800" dirty="0"/>
              <a:t>               </a:t>
            </a:r>
            <a:r>
              <a:rPr lang="en-US" sz="2800" dirty="0" err="1"/>
              <a:t>int</a:t>
            </a:r>
            <a:r>
              <a:rPr lang="en-US" sz="2800" dirty="0"/>
              <a:t> a = 10, b = 1;</a:t>
            </a:r>
          </a:p>
          <a:p>
            <a:pPr fontAlgn="base"/>
            <a:r>
              <a:rPr lang="en-US" sz="2800" dirty="0"/>
              <a:t>          </a:t>
            </a:r>
            <a:r>
              <a:rPr lang="en-US" sz="2800" dirty="0" err="1"/>
              <a:t>System.out.println</a:t>
            </a:r>
            <a:r>
              <a:rPr lang="en-US" sz="2800" dirty="0"/>
              <a:t>("Var1 = " + a);</a:t>
            </a:r>
          </a:p>
          <a:p>
            <a:pPr fontAlgn="base"/>
            <a:r>
              <a:rPr lang="en-US" sz="2800" dirty="0"/>
              <a:t>        </a:t>
            </a:r>
            <a:r>
              <a:rPr lang="en-US" sz="2800" dirty="0" err="1"/>
              <a:t>System.out.println</a:t>
            </a:r>
            <a:r>
              <a:rPr lang="en-US" sz="2800" dirty="0"/>
              <a:t>("Var2 = " + b);</a:t>
            </a:r>
          </a:p>
          <a:p>
            <a:pPr fontAlgn="base"/>
            <a:r>
              <a:rPr lang="en-US" sz="2800" dirty="0"/>
              <a:t>          </a:t>
            </a:r>
            <a:r>
              <a:rPr lang="en-US" sz="2800" dirty="0" err="1"/>
              <a:t>System.out.println</a:t>
            </a:r>
            <a:r>
              <a:rPr lang="en-US" sz="2800" dirty="0"/>
              <a:t>("!(a &lt; b) = " + !(a &lt; b));</a:t>
            </a:r>
          </a:p>
          <a:p>
            <a:pPr fontAlgn="base"/>
            <a:r>
              <a:rPr lang="en-US" sz="2800" dirty="0"/>
              <a:t>        </a:t>
            </a:r>
            <a:r>
              <a:rPr lang="en-US" sz="2800" dirty="0" err="1"/>
              <a:t>System.out.println</a:t>
            </a:r>
            <a:r>
              <a:rPr lang="en-US" sz="2800" dirty="0"/>
              <a:t>("!(a &gt; b) = " + !(a &gt; b));</a:t>
            </a:r>
          </a:p>
          <a:p>
            <a:pPr fontAlgn="base"/>
            <a:r>
              <a:rPr lang="en-US" sz="2800" dirty="0"/>
              <a:t>    }</a:t>
            </a:r>
          </a:p>
          <a:p>
            <a:pPr fontAlgn="base"/>
            <a:r>
              <a:rPr lang="en-US" sz="2800" dirty="0"/>
              <a:t>}</a:t>
            </a:r>
          </a:p>
        </p:txBody>
      </p:sp>
    </p:spTree>
    <p:extLst>
      <p:ext uri="{BB962C8B-B14F-4D97-AF65-F5344CB8AC3E}">
        <p14:creationId xmlns:p14="http://schemas.microsoft.com/office/powerpoint/2010/main" val="10207126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105</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199370" y="1043735"/>
            <a:ext cx="859125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2800" dirty="0"/>
              <a:t>class </a:t>
            </a:r>
            <a:r>
              <a:rPr lang="en-US" sz="2800" dirty="0" smtClean="0"/>
              <a:t>Test </a:t>
            </a:r>
            <a:r>
              <a:rPr lang="en-US" sz="2800" dirty="0"/>
              <a:t>{</a:t>
            </a:r>
          </a:p>
          <a:p>
            <a:pPr fontAlgn="base"/>
            <a:r>
              <a:rPr lang="en-US" sz="2800" dirty="0"/>
              <a:t>    public static void main(String[] </a:t>
            </a:r>
            <a:r>
              <a:rPr lang="en-US" sz="2800" dirty="0" err="1"/>
              <a:t>args</a:t>
            </a:r>
            <a:r>
              <a:rPr lang="en-US" sz="2800" dirty="0"/>
              <a:t>)</a:t>
            </a:r>
          </a:p>
          <a:p>
            <a:pPr fontAlgn="base"/>
            <a:r>
              <a:rPr lang="en-US" sz="2800" dirty="0"/>
              <a:t>    </a:t>
            </a:r>
            <a:r>
              <a:rPr lang="en-US" sz="2800" dirty="0" smtClean="0"/>
              <a:t>{</a:t>
            </a:r>
          </a:p>
          <a:p>
            <a:pPr fontAlgn="base"/>
            <a:r>
              <a:rPr lang="en-US" sz="2800" dirty="0"/>
              <a:t>        </a:t>
            </a:r>
            <a:r>
              <a:rPr lang="en-US" sz="2800" dirty="0" err="1"/>
              <a:t>int</a:t>
            </a:r>
            <a:r>
              <a:rPr lang="en-US" sz="2800" dirty="0"/>
              <a:t> n1 = 5, n2 = 10, res;</a:t>
            </a:r>
          </a:p>
          <a:p>
            <a:pPr fontAlgn="base"/>
            <a:r>
              <a:rPr lang="en-US" sz="2800" dirty="0"/>
              <a:t>        </a:t>
            </a:r>
            <a:r>
              <a:rPr lang="en-US" sz="2800" dirty="0" err="1"/>
              <a:t>System.out.println</a:t>
            </a:r>
            <a:r>
              <a:rPr lang="en-US" sz="2800" dirty="0"/>
              <a:t>("First </a:t>
            </a:r>
            <a:r>
              <a:rPr lang="en-US" sz="2800" dirty="0" err="1"/>
              <a:t>num</a:t>
            </a:r>
            <a:r>
              <a:rPr lang="en-US" sz="2800" dirty="0"/>
              <a:t>: " + n1);</a:t>
            </a:r>
          </a:p>
          <a:p>
            <a:pPr fontAlgn="base"/>
            <a:r>
              <a:rPr lang="en-US" sz="2800" dirty="0"/>
              <a:t>        </a:t>
            </a:r>
            <a:r>
              <a:rPr lang="en-US" sz="2800" dirty="0" err="1"/>
              <a:t>System.out.println</a:t>
            </a:r>
            <a:r>
              <a:rPr lang="en-US" sz="2800" dirty="0"/>
              <a:t>("Second </a:t>
            </a:r>
            <a:r>
              <a:rPr lang="en-US" sz="2800" dirty="0" err="1"/>
              <a:t>num</a:t>
            </a:r>
            <a:r>
              <a:rPr lang="en-US" sz="2800" dirty="0"/>
              <a:t>: " + n2);</a:t>
            </a:r>
          </a:p>
          <a:p>
            <a:pPr fontAlgn="base"/>
            <a:r>
              <a:rPr lang="en-US" sz="2800" dirty="0"/>
              <a:t>         res = (n1 &gt; n2) ? (n1 + n2) : (n1 - n2);</a:t>
            </a:r>
          </a:p>
          <a:p>
            <a:pPr fontAlgn="base"/>
            <a:r>
              <a:rPr lang="en-US" sz="2800" dirty="0"/>
              <a:t>         </a:t>
            </a:r>
            <a:r>
              <a:rPr lang="en-US" sz="2800" dirty="0" err="1"/>
              <a:t>System.out.println</a:t>
            </a:r>
            <a:r>
              <a:rPr lang="en-US" sz="2800" dirty="0"/>
              <a:t>("Result = " + res);</a:t>
            </a:r>
          </a:p>
          <a:p>
            <a:pPr fontAlgn="base"/>
            <a:r>
              <a:rPr lang="en-US" sz="2800" dirty="0"/>
              <a:t>    }</a:t>
            </a:r>
          </a:p>
          <a:p>
            <a:pPr fontAlgn="base"/>
            <a:r>
              <a:rPr lang="en-US" sz="2800" dirty="0"/>
              <a:t>}</a:t>
            </a:r>
          </a:p>
        </p:txBody>
      </p:sp>
    </p:spTree>
    <p:extLst>
      <p:ext uri="{BB962C8B-B14F-4D97-AF65-F5344CB8AC3E}">
        <p14:creationId xmlns:p14="http://schemas.microsoft.com/office/powerpoint/2010/main" val="22593839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106</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199370" y="1043735"/>
            <a:ext cx="859125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1400" dirty="0"/>
              <a:t>public class </a:t>
            </a:r>
            <a:r>
              <a:rPr lang="en-US" sz="1400" dirty="0" smtClean="0"/>
              <a:t>Test </a:t>
            </a:r>
            <a:r>
              <a:rPr lang="en-US" sz="1400" dirty="0"/>
              <a:t>{</a:t>
            </a:r>
          </a:p>
          <a:p>
            <a:pPr fontAlgn="base"/>
            <a:r>
              <a:rPr lang="en-US" sz="1400" dirty="0"/>
              <a:t>    public static void main(String[] </a:t>
            </a:r>
            <a:r>
              <a:rPr lang="en-US" sz="1400" dirty="0" err="1"/>
              <a:t>args</a:t>
            </a:r>
            <a:r>
              <a:rPr lang="en-US" sz="1400" dirty="0" smtClean="0"/>
              <a:t>) {</a:t>
            </a:r>
            <a:endParaRPr lang="en-US" sz="1400" dirty="0"/>
          </a:p>
          <a:p>
            <a:pPr fontAlgn="base"/>
            <a:r>
              <a:rPr lang="en-US" sz="1400" dirty="0"/>
              <a:t>           </a:t>
            </a:r>
            <a:r>
              <a:rPr lang="en-US" sz="1400" dirty="0" err="1"/>
              <a:t>int</a:t>
            </a:r>
            <a:r>
              <a:rPr lang="en-US" sz="1400" dirty="0"/>
              <a:t> a = 5;</a:t>
            </a:r>
          </a:p>
          <a:p>
            <a:pPr fontAlgn="base"/>
            <a:r>
              <a:rPr lang="en-US" sz="1400" dirty="0"/>
              <a:t>        </a:t>
            </a:r>
            <a:r>
              <a:rPr lang="en-US" sz="1400" dirty="0" err="1"/>
              <a:t>int</a:t>
            </a:r>
            <a:r>
              <a:rPr lang="en-US" sz="1400" dirty="0"/>
              <a:t> b = 7</a:t>
            </a:r>
            <a:r>
              <a:rPr lang="en-US" sz="1400" dirty="0" smtClean="0"/>
              <a:t>;</a:t>
            </a:r>
            <a:r>
              <a:rPr lang="en-US" sz="1400" dirty="0"/>
              <a:t> </a:t>
            </a:r>
          </a:p>
          <a:p>
            <a:pPr fontAlgn="base"/>
            <a:r>
              <a:rPr lang="en-US" sz="1400" dirty="0"/>
              <a:t>        // bitwise and</a:t>
            </a:r>
          </a:p>
          <a:p>
            <a:pPr fontAlgn="base"/>
            <a:r>
              <a:rPr lang="en-US" sz="1400" dirty="0"/>
              <a:t>        // 0101 &amp; 0111=0101 = 5</a:t>
            </a:r>
          </a:p>
          <a:p>
            <a:pPr fontAlgn="base"/>
            <a:r>
              <a:rPr lang="en-US" sz="1400" dirty="0"/>
              <a:t>        </a:t>
            </a:r>
            <a:r>
              <a:rPr lang="en-US" sz="1400" dirty="0" err="1"/>
              <a:t>System.out.println</a:t>
            </a:r>
            <a:r>
              <a:rPr lang="en-US" sz="1400" dirty="0"/>
              <a:t>("</a:t>
            </a:r>
            <a:r>
              <a:rPr lang="en-US" sz="1400" dirty="0" err="1"/>
              <a:t>a&amp;b</a:t>
            </a:r>
            <a:r>
              <a:rPr lang="en-US" sz="1400" dirty="0"/>
              <a:t> = " + (a &amp; b));</a:t>
            </a:r>
          </a:p>
          <a:p>
            <a:pPr fontAlgn="base"/>
            <a:r>
              <a:rPr lang="en-US" sz="1400" dirty="0"/>
              <a:t> </a:t>
            </a:r>
          </a:p>
          <a:p>
            <a:pPr fontAlgn="base"/>
            <a:r>
              <a:rPr lang="en-US" sz="1400" dirty="0"/>
              <a:t>        // bitwise or</a:t>
            </a:r>
          </a:p>
          <a:p>
            <a:pPr fontAlgn="base"/>
            <a:r>
              <a:rPr lang="en-US" sz="1400" dirty="0"/>
              <a:t>        // 0101 | 0111=0111 = 7</a:t>
            </a:r>
          </a:p>
          <a:p>
            <a:pPr fontAlgn="base"/>
            <a:r>
              <a:rPr lang="en-US" sz="1400" dirty="0"/>
              <a:t>        </a:t>
            </a:r>
            <a:r>
              <a:rPr lang="en-US" sz="1400" dirty="0" err="1"/>
              <a:t>System.out.println</a:t>
            </a:r>
            <a:r>
              <a:rPr lang="en-US" sz="1400" dirty="0"/>
              <a:t>("</a:t>
            </a:r>
            <a:r>
              <a:rPr lang="en-US" sz="1400" dirty="0" err="1"/>
              <a:t>a|b</a:t>
            </a:r>
            <a:r>
              <a:rPr lang="en-US" sz="1400" dirty="0"/>
              <a:t> = " + (a | b));</a:t>
            </a:r>
          </a:p>
          <a:p>
            <a:pPr fontAlgn="base"/>
            <a:r>
              <a:rPr lang="en-US" sz="1400" dirty="0"/>
              <a:t> </a:t>
            </a:r>
          </a:p>
          <a:p>
            <a:pPr fontAlgn="base"/>
            <a:r>
              <a:rPr lang="en-US" sz="1400" dirty="0"/>
              <a:t>        // bitwise </a:t>
            </a:r>
            <a:r>
              <a:rPr lang="en-US" sz="1400" dirty="0" err="1"/>
              <a:t>xor</a:t>
            </a:r>
            <a:endParaRPr lang="en-US" sz="1400" dirty="0"/>
          </a:p>
          <a:p>
            <a:pPr fontAlgn="base"/>
            <a:r>
              <a:rPr lang="en-US" sz="1400" dirty="0"/>
              <a:t>        // 0101 ^ 0111=0010 = 2</a:t>
            </a:r>
          </a:p>
          <a:p>
            <a:pPr fontAlgn="base"/>
            <a:r>
              <a:rPr lang="en-US" sz="1400" dirty="0"/>
              <a:t>        </a:t>
            </a:r>
            <a:r>
              <a:rPr lang="en-US" sz="1400" dirty="0" err="1"/>
              <a:t>System.out.println</a:t>
            </a:r>
            <a:r>
              <a:rPr lang="en-US" sz="1400" dirty="0"/>
              <a:t>("</a:t>
            </a:r>
            <a:r>
              <a:rPr lang="en-US" sz="1400" dirty="0" err="1"/>
              <a:t>a^b</a:t>
            </a:r>
            <a:r>
              <a:rPr lang="en-US" sz="1400" dirty="0"/>
              <a:t> = " + (a ^ b));</a:t>
            </a:r>
          </a:p>
          <a:p>
            <a:pPr fontAlgn="base"/>
            <a:r>
              <a:rPr lang="en-US" sz="1400" dirty="0"/>
              <a:t> </a:t>
            </a:r>
          </a:p>
          <a:p>
            <a:pPr fontAlgn="base"/>
            <a:r>
              <a:rPr lang="en-US" sz="1400" dirty="0"/>
              <a:t>        // bitwise not</a:t>
            </a:r>
          </a:p>
          <a:p>
            <a:pPr fontAlgn="base"/>
            <a:r>
              <a:rPr lang="en-US" sz="1400" dirty="0"/>
              <a:t>        // ~0101=1010</a:t>
            </a:r>
          </a:p>
          <a:p>
            <a:pPr fontAlgn="base"/>
            <a:r>
              <a:rPr lang="en-US" sz="1400" dirty="0"/>
              <a:t>        // will give 2's complement of 1010 = -6</a:t>
            </a:r>
          </a:p>
          <a:p>
            <a:pPr fontAlgn="base"/>
            <a:r>
              <a:rPr lang="en-US" sz="1400" dirty="0"/>
              <a:t>        </a:t>
            </a:r>
            <a:r>
              <a:rPr lang="en-US" sz="1400" dirty="0" err="1"/>
              <a:t>System.out.println</a:t>
            </a:r>
            <a:r>
              <a:rPr lang="en-US" sz="1400" dirty="0"/>
              <a:t>("~a = " + ~a);</a:t>
            </a:r>
          </a:p>
          <a:p>
            <a:pPr fontAlgn="base"/>
            <a:r>
              <a:rPr lang="en-US" sz="1400" dirty="0"/>
              <a:t>         a &amp;= b;</a:t>
            </a:r>
          </a:p>
          <a:p>
            <a:pPr fontAlgn="base"/>
            <a:r>
              <a:rPr lang="en-US" sz="1400" dirty="0"/>
              <a:t>        </a:t>
            </a:r>
            <a:r>
              <a:rPr lang="en-US" sz="1400" dirty="0" err="1"/>
              <a:t>System.out.println</a:t>
            </a:r>
            <a:r>
              <a:rPr lang="en-US" sz="1400" dirty="0"/>
              <a:t>("a= " + a);</a:t>
            </a:r>
          </a:p>
          <a:p>
            <a:pPr fontAlgn="base"/>
            <a:r>
              <a:rPr lang="en-US" sz="1400" dirty="0"/>
              <a:t>    }</a:t>
            </a:r>
          </a:p>
          <a:p>
            <a:pPr fontAlgn="base"/>
            <a:r>
              <a:rPr lang="en-US" sz="1400" dirty="0"/>
              <a:t>}</a:t>
            </a:r>
          </a:p>
        </p:txBody>
      </p:sp>
    </p:spTree>
    <p:extLst>
      <p:ext uri="{BB962C8B-B14F-4D97-AF65-F5344CB8AC3E}">
        <p14:creationId xmlns:p14="http://schemas.microsoft.com/office/powerpoint/2010/main" val="1975612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152400"/>
            <a:ext cx="7378700" cy="579438"/>
          </a:xfrm>
        </p:spPr>
        <p:txBody>
          <a:bodyPr>
            <a:normAutofit fontScale="90000"/>
          </a:bodyPr>
          <a:lstStyle/>
          <a:p>
            <a:pPr eaLnBrk="1" hangingPunct="1"/>
            <a:r>
              <a:rPr lang="en-US" kern="1200" dirty="0"/>
              <a:t>Arithmetic </a:t>
            </a:r>
            <a:r>
              <a:rPr lang="en-US" kern="1200" dirty="0" smtClean="0"/>
              <a:t>Operators</a:t>
            </a:r>
            <a:endParaRPr lang="en-US" kern="1200" dirty="0"/>
          </a:p>
        </p:txBody>
      </p:sp>
      <p:sp>
        <p:nvSpPr>
          <p:cNvPr id="265219" name="Rectangle 3"/>
          <p:cNvSpPr>
            <a:spLocks noGrp="1" noChangeArrowheads="1"/>
          </p:cNvSpPr>
          <p:nvPr>
            <p:ph type="body" idx="1"/>
          </p:nvPr>
        </p:nvSpPr>
        <p:spPr>
          <a:xfrm>
            <a:off x="152400" y="1066800"/>
            <a:ext cx="8686800" cy="5410200"/>
          </a:xfrm>
        </p:spPr>
        <p:txBody>
          <a:bodyPr/>
          <a:lstStyle/>
          <a:p>
            <a:pPr eaLnBrk="1" hangingPunct="1">
              <a:buFontTx/>
              <a:buNone/>
              <a:defRPr/>
            </a:pPr>
            <a:r>
              <a:rPr lang="en-US" b="1" kern="1200" dirty="0" smtClean="0"/>
              <a:t>Unary</a:t>
            </a:r>
            <a:r>
              <a:rPr lang="en-US" kern="1200" dirty="0" smtClean="0"/>
              <a:t>: </a:t>
            </a:r>
            <a:r>
              <a:rPr lang="en-US" dirty="0" smtClean="0"/>
              <a:t>   </a:t>
            </a:r>
            <a:r>
              <a:rPr lang="en-US" b="1" kern="1200" dirty="0" smtClean="0">
                <a:solidFill>
                  <a:srgbClr val="000000"/>
                </a:solidFill>
                <a:latin typeface="Courier New" pitchFamily="49" charset="0"/>
              </a:rPr>
              <a:t>+  -   ++   -- </a:t>
            </a:r>
          </a:p>
          <a:p>
            <a:pPr eaLnBrk="1" hangingPunct="1">
              <a:buFontTx/>
              <a:buNone/>
              <a:defRPr/>
            </a:pPr>
            <a:r>
              <a:rPr lang="en-US" dirty="0" smtClean="0"/>
              <a:t>Examples:</a:t>
            </a:r>
            <a:r>
              <a:rPr lang="en-US" dirty="0" smtClean="0">
                <a:latin typeface="Times New Roman" pitchFamily="18" charset="0"/>
              </a:rPr>
              <a:t> </a:t>
            </a:r>
            <a:r>
              <a:rPr lang="en-US" b="1" kern="1200" dirty="0" smtClean="0">
                <a:solidFill>
                  <a:srgbClr val="000000"/>
                </a:solidFill>
                <a:latin typeface="Courier New" pitchFamily="49" charset="0"/>
              </a:rPr>
              <a:t>	–5, +5</a:t>
            </a:r>
          </a:p>
          <a:p>
            <a:pPr eaLnBrk="1" hangingPunct="1">
              <a:buFont typeface="Wingdings" pitchFamily="2" charset="2"/>
              <a:buNone/>
              <a:defRPr/>
            </a:pPr>
            <a:r>
              <a:rPr lang="en-US" b="1" dirty="0" smtClean="0">
                <a:solidFill>
                  <a:srgbClr val="000000"/>
                </a:solidFill>
                <a:latin typeface="Courier New" pitchFamily="49" charset="0"/>
              </a:rPr>
              <a:t>			char </a:t>
            </a:r>
            <a:r>
              <a:rPr lang="en-US" b="1" dirty="0" err="1" smtClean="0">
                <a:solidFill>
                  <a:srgbClr val="000000"/>
                </a:solidFill>
                <a:latin typeface="Courier New" pitchFamily="49" charset="0"/>
              </a:rPr>
              <a:t>ch</a:t>
            </a:r>
            <a:r>
              <a:rPr lang="en-US" b="1" dirty="0" smtClean="0">
                <a:solidFill>
                  <a:srgbClr val="000000"/>
                </a:solidFill>
                <a:latin typeface="Courier New" pitchFamily="49" charset="0"/>
              </a:rPr>
              <a:t>=‘X’;</a:t>
            </a:r>
          </a:p>
          <a:p>
            <a:pPr eaLnBrk="1" hangingPunct="1">
              <a:buFontTx/>
              <a:buNone/>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ch</a:t>
            </a:r>
            <a:r>
              <a:rPr lang="en-US" b="1" dirty="0" smtClean="0">
                <a:solidFill>
                  <a:srgbClr val="000000"/>
                </a:solidFill>
                <a:latin typeface="Courier New" pitchFamily="49" charset="0"/>
              </a:rPr>
              <a:t>++;</a:t>
            </a:r>
            <a:r>
              <a:rPr lang="en-US" b="1" dirty="0" smtClean="0">
                <a:solidFill>
                  <a:srgbClr val="000000"/>
                </a:solidFill>
                <a:latin typeface="Courier New" pitchFamily="49" charset="0"/>
                <a:sym typeface="Wingdings" pitchFamily="2" charset="2"/>
              </a:rPr>
              <a:t>  // (</a:t>
            </a:r>
            <a:r>
              <a:rPr lang="en-US" b="1" dirty="0" err="1" smtClean="0">
                <a:solidFill>
                  <a:srgbClr val="000000"/>
                </a:solidFill>
                <a:latin typeface="Courier New" pitchFamily="49" charset="0"/>
              </a:rPr>
              <a:t>ch</a:t>
            </a:r>
            <a:r>
              <a:rPr lang="en-US" b="1" dirty="0" smtClean="0">
                <a:solidFill>
                  <a:srgbClr val="000000"/>
                </a:solidFill>
                <a:latin typeface="Courier New" pitchFamily="49" charset="0"/>
              </a:rPr>
              <a:t> = ‘Y’)</a:t>
            </a:r>
          </a:p>
          <a:p>
            <a:pPr eaLnBrk="1" hangingPunct="1">
              <a:buNone/>
              <a:defRPr/>
            </a:pPr>
            <a:r>
              <a:rPr lang="en-US" sz="2800" dirty="0"/>
              <a:t> </a:t>
            </a:r>
            <a:r>
              <a:rPr lang="en-US" b="1" kern="1200" dirty="0"/>
              <a:t>Binary</a:t>
            </a:r>
            <a:r>
              <a:rPr lang="en-US" dirty="0"/>
              <a:t> </a:t>
            </a:r>
            <a:r>
              <a:rPr lang="en-US" dirty="0" smtClean="0"/>
              <a:t>:  </a:t>
            </a:r>
            <a:r>
              <a:rPr lang="en-US" b="1" kern="1200" dirty="0" smtClean="0">
                <a:solidFill>
                  <a:srgbClr val="000000"/>
                </a:solidFill>
                <a:latin typeface="Courier New" pitchFamily="49" charset="0"/>
              </a:rPr>
              <a:t>+   </a:t>
            </a:r>
            <a:r>
              <a:rPr lang="en-US" b="1" kern="1200" dirty="0">
                <a:solidFill>
                  <a:srgbClr val="000000"/>
                </a:solidFill>
                <a:latin typeface="Courier New" pitchFamily="49" charset="0"/>
              </a:rPr>
              <a:t>-   *    /    %</a:t>
            </a:r>
          </a:p>
          <a:p>
            <a:pPr eaLnBrk="1" hangingPunct="1">
              <a:buNone/>
              <a:defRPr/>
            </a:pPr>
            <a:r>
              <a:rPr lang="en-US" dirty="0"/>
              <a:t> Examples:</a:t>
            </a:r>
            <a:r>
              <a:rPr lang="en-US" dirty="0">
                <a:latin typeface="Times New Roman" pitchFamily="18" charset="0"/>
              </a:rPr>
              <a:t> </a:t>
            </a:r>
            <a:r>
              <a:rPr lang="en-US" b="1" kern="1200" dirty="0" smtClean="0">
                <a:solidFill>
                  <a:srgbClr val="000000"/>
                </a:solidFill>
                <a:latin typeface="Courier New" pitchFamily="49" charset="0"/>
              </a:rPr>
              <a:t> int i= j+5;</a:t>
            </a:r>
            <a:endParaRPr lang="en-US" dirty="0"/>
          </a:p>
        </p:txBody>
      </p:sp>
      <p:sp>
        <p:nvSpPr>
          <p:cNvPr id="2" name="Rectangle 1"/>
          <p:cNvSpPr/>
          <p:nvPr/>
        </p:nvSpPr>
        <p:spPr>
          <a:xfrm>
            <a:off x="635000" y="4542156"/>
            <a:ext cx="3399971" cy="923330"/>
          </a:xfrm>
          <a:prstGeom prst="rect">
            <a:avLst/>
          </a:prstGeom>
        </p:spPr>
        <p:txBody>
          <a:bodyPr wrap="square">
            <a:spAutoFit/>
          </a:bodyPr>
          <a:lstStyle/>
          <a:p>
            <a:pPr eaLnBrk="1" hangingPunct="1">
              <a:lnSpc>
                <a:spcPct val="100000"/>
              </a:lnSpc>
              <a:buFont typeface="Wingdings" pitchFamily="2" charset="2"/>
              <a:buNone/>
              <a:defRPr/>
            </a:pPr>
            <a:r>
              <a:rPr lang="en-US" b="1" dirty="0">
                <a:solidFill>
                  <a:srgbClr val="993366"/>
                </a:solidFill>
                <a:latin typeface="Courier New" pitchFamily="49" charset="0"/>
              </a:rPr>
              <a:t>int i=-10;</a:t>
            </a:r>
          </a:p>
          <a:p>
            <a:pPr eaLnBrk="1" hangingPunct="1">
              <a:lnSpc>
                <a:spcPct val="100000"/>
              </a:lnSpc>
              <a:buFont typeface="Wingdings" pitchFamily="2" charset="2"/>
              <a:buNone/>
              <a:defRPr/>
            </a:pPr>
            <a:r>
              <a:rPr lang="en-US" b="1" dirty="0">
                <a:solidFill>
                  <a:srgbClr val="993366"/>
                </a:solidFill>
                <a:latin typeface="Courier New" pitchFamily="49" charset="0"/>
              </a:rPr>
              <a:t>int k=i++;</a:t>
            </a:r>
          </a:p>
          <a:p>
            <a:pPr eaLnBrk="1" hangingPunct="1">
              <a:lnSpc>
                <a:spcPct val="100000"/>
              </a:lnSpc>
              <a:buFont typeface="Wingdings" pitchFamily="2" charset="2"/>
              <a:buNone/>
              <a:defRPr/>
            </a:pPr>
            <a:r>
              <a:rPr lang="en-US" i="1" dirty="0">
                <a:solidFill>
                  <a:srgbClr val="993366"/>
                </a:solidFill>
              </a:rPr>
              <a:t>What will </a:t>
            </a:r>
            <a:r>
              <a:rPr lang="en-US" i="1" dirty="0" smtClean="0">
                <a:solidFill>
                  <a:srgbClr val="993366"/>
                </a:solidFill>
              </a:rPr>
              <a:t>the </a:t>
            </a:r>
            <a:r>
              <a:rPr lang="en-US" i="1" dirty="0">
                <a:solidFill>
                  <a:srgbClr val="993366"/>
                </a:solidFill>
              </a:rPr>
              <a:t>value of </a:t>
            </a:r>
            <a:r>
              <a:rPr lang="en-US" i="1" dirty="0" smtClean="0">
                <a:solidFill>
                  <a:srgbClr val="993366"/>
                </a:solidFill>
              </a:rPr>
              <a:t>k be? </a:t>
            </a:r>
            <a:endParaRPr lang="en-US" i="1" dirty="0">
              <a:solidFill>
                <a:srgbClr val="993366"/>
              </a:solidFill>
            </a:endParaRPr>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853" y="452199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92410" y="4680655"/>
            <a:ext cx="3768980" cy="646331"/>
          </a:xfrm>
          <a:prstGeom prst="rect">
            <a:avLst/>
          </a:prstGeom>
        </p:spPr>
        <p:txBody>
          <a:bodyPr wrap="none">
            <a:spAutoFit/>
          </a:bodyPr>
          <a:lstStyle/>
          <a:p>
            <a:r>
              <a:rPr lang="en-US" b="1" dirty="0" err="1">
                <a:solidFill>
                  <a:srgbClr val="993366"/>
                </a:solidFill>
                <a:latin typeface="Courier New" pitchFamily="49" charset="0"/>
              </a:rPr>
              <a:t>System.out.println</a:t>
            </a:r>
            <a:r>
              <a:rPr lang="en-US" b="1" dirty="0">
                <a:solidFill>
                  <a:srgbClr val="993366"/>
                </a:solidFill>
                <a:latin typeface="Courier New" pitchFamily="49" charset="0"/>
              </a:rPr>
              <a:t>(.4%.2</a:t>
            </a:r>
            <a:r>
              <a:rPr lang="en-US" b="1" dirty="0" smtClean="0">
                <a:solidFill>
                  <a:srgbClr val="993366"/>
                </a:solidFill>
                <a:latin typeface="Courier New" pitchFamily="49" charset="0"/>
              </a:rPr>
              <a:t>);</a:t>
            </a:r>
          </a:p>
          <a:p>
            <a:r>
              <a:rPr lang="en-US" i="1" dirty="0">
                <a:solidFill>
                  <a:srgbClr val="993366"/>
                </a:solidFill>
              </a:rPr>
              <a:t>What will </a:t>
            </a:r>
            <a:r>
              <a:rPr lang="en-US" i="1" dirty="0" smtClean="0">
                <a:solidFill>
                  <a:srgbClr val="993366"/>
                </a:solidFill>
              </a:rPr>
              <a:t>the code print?</a:t>
            </a:r>
            <a:endParaRPr lang="en-US" i="1" dirty="0">
              <a:solidFill>
                <a:srgbClr val="993366"/>
              </a:solidFill>
            </a:endParaRPr>
          </a:p>
        </p:txBody>
      </p:sp>
      <p:pic>
        <p:nvPicPr>
          <p:cNvPr id="1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6828" y="463590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107</a:t>
            </a:fld>
            <a:endParaRPr lang="en-US" sz="1200" dirty="0">
              <a:solidFill>
                <a:schemeClr val="bg1">
                  <a:lumMod val="50000"/>
                </a:schemeClr>
              </a:solidFill>
            </a:endParaRPr>
          </a:p>
        </p:txBody>
      </p:sp>
    </p:spTree>
    <p:extLst>
      <p:ext uri="{BB962C8B-B14F-4D97-AF65-F5344CB8AC3E}">
        <p14:creationId xmlns:p14="http://schemas.microsoft.com/office/powerpoint/2010/main" val="9500748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1295400"/>
            <a:ext cx="8534400" cy="39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en-US" sz="2800" dirty="0"/>
              <a:t> </a:t>
            </a:r>
            <a:r>
              <a:rPr lang="en-US" sz="2000" b="1" dirty="0">
                <a:solidFill>
                  <a:srgbClr val="000000"/>
                </a:solidFill>
                <a:latin typeface="Courier New" pitchFamily="49" charset="0"/>
              </a:rPr>
              <a:t>&lt;  &gt;   &gt;=   &lt;=  ==  != </a:t>
            </a:r>
          </a:p>
          <a:p>
            <a:pPr>
              <a:lnSpc>
                <a:spcPct val="90000"/>
              </a:lnSpc>
              <a:spcBef>
                <a:spcPct val="50000"/>
              </a:spcBef>
            </a:pPr>
            <a:endParaRPr lang="en-US" sz="2000" dirty="0" smtClean="0"/>
          </a:p>
          <a:p>
            <a:pPr>
              <a:lnSpc>
                <a:spcPct val="90000"/>
              </a:lnSpc>
              <a:spcBef>
                <a:spcPct val="50000"/>
              </a:spcBef>
            </a:pPr>
            <a:r>
              <a:rPr lang="en-US" sz="2000" dirty="0">
                <a:solidFill>
                  <a:srgbClr val="5F5F5F"/>
                </a:solidFill>
              </a:rPr>
              <a:t>Returns</a:t>
            </a:r>
            <a:r>
              <a:rPr lang="en-US" sz="2000" b="1" dirty="0">
                <a:solidFill>
                  <a:srgbClr val="000000"/>
                </a:solidFill>
                <a:latin typeface="Courier New" pitchFamily="49" charset="0"/>
                <a:cs typeface="+mn-cs"/>
              </a:rPr>
              <a:t> true</a:t>
            </a:r>
            <a:r>
              <a:rPr lang="en-US" sz="2000" dirty="0" smtClean="0"/>
              <a:t> or </a:t>
            </a:r>
            <a:r>
              <a:rPr lang="en-US" sz="2000" b="1" dirty="0">
                <a:solidFill>
                  <a:srgbClr val="000000"/>
                </a:solidFill>
                <a:latin typeface="Courier New" pitchFamily="49" charset="0"/>
                <a:cs typeface="+mn-cs"/>
              </a:rPr>
              <a:t>false</a:t>
            </a:r>
          </a:p>
          <a:p>
            <a:pPr>
              <a:lnSpc>
                <a:spcPct val="90000"/>
              </a:lnSpc>
              <a:spcBef>
                <a:spcPct val="50000"/>
              </a:spcBef>
            </a:pPr>
            <a:r>
              <a:rPr lang="en-US" sz="2000" dirty="0">
                <a:solidFill>
                  <a:srgbClr val="5F5F5F"/>
                </a:solidFill>
              </a:rPr>
              <a:t>Example:</a:t>
            </a:r>
          </a:p>
          <a:p>
            <a:pPr>
              <a:lnSpc>
                <a:spcPct val="90000"/>
              </a:lnSpc>
              <a:spcBef>
                <a:spcPct val="50000"/>
              </a:spcBef>
            </a:pPr>
            <a:r>
              <a:rPr lang="en-US" sz="2000" dirty="0">
                <a:latin typeface="Times New Roman" pitchFamily="18" charset="0"/>
              </a:rPr>
              <a:t>	</a:t>
            </a:r>
            <a:r>
              <a:rPr lang="en-US" sz="2000" b="1" dirty="0">
                <a:solidFill>
                  <a:srgbClr val="000000"/>
                </a:solidFill>
                <a:latin typeface="Courier New" pitchFamily="49" charset="0"/>
              </a:rPr>
              <a:t>int i=10;</a:t>
            </a:r>
          </a:p>
          <a:p>
            <a:pPr>
              <a:lnSpc>
                <a:spcPct val="90000"/>
              </a:lnSpc>
              <a:spcBef>
                <a:spcPct val="50000"/>
              </a:spcBef>
            </a:pPr>
            <a:r>
              <a:rPr lang="en-US" sz="2000" b="1" dirty="0">
                <a:solidFill>
                  <a:srgbClr val="000000"/>
                </a:solidFill>
                <a:latin typeface="Courier New" pitchFamily="49" charset="0"/>
              </a:rPr>
              <a:t>	int j=20;</a:t>
            </a:r>
          </a:p>
          <a:p>
            <a:pPr>
              <a:lnSpc>
                <a:spcPct val="90000"/>
              </a:lnSpc>
              <a:spcBef>
                <a:spcPct val="200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 i&gt;j );</a:t>
            </a:r>
          </a:p>
          <a:p>
            <a:pPr>
              <a:lnSpc>
                <a:spcPct val="90000"/>
              </a:lnSpc>
              <a:spcBef>
                <a:spcPct val="20000"/>
              </a:spcBef>
            </a:pPr>
            <a:r>
              <a:rPr lang="en-US" sz="2000" b="1" dirty="0">
                <a:latin typeface="Courier New" pitchFamily="49" charset="0"/>
              </a:rPr>
              <a:t>				 // output is false</a:t>
            </a:r>
          </a:p>
          <a:p>
            <a:pPr>
              <a:lnSpc>
                <a:spcPct val="90000"/>
              </a:lnSpc>
              <a:spcBef>
                <a:spcPct val="20000"/>
              </a:spcBef>
            </a:pPr>
            <a:r>
              <a:rPr lang="en-US" sz="2000" b="1" dirty="0">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(i==10);</a:t>
            </a:r>
          </a:p>
          <a:p>
            <a:pPr>
              <a:lnSpc>
                <a:spcPct val="90000"/>
              </a:lnSpc>
              <a:spcBef>
                <a:spcPct val="20000"/>
              </a:spcBef>
            </a:pPr>
            <a:r>
              <a:rPr lang="en-US" sz="2000" b="1" dirty="0">
                <a:latin typeface="Courier New" pitchFamily="49" charset="0"/>
              </a:rPr>
              <a:t>				 // output is true</a:t>
            </a:r>
          </a:p>
        </p:txBody>
      </p:sp>
      <p:sp>
        <p:nvSpPr>
          <p:cNvPr id="269315" name="Rectangle 3"/>
          <p:cNvSpPr>
            <a:spLocks noChangeArrowheads="1"/>
          </p:cNvSpPr>
          <p:nvPr/>
        </p:nvSpPr>
        <p:spPr bwMode="auto">
          <a:xfrm>
            <a:off x="293914" y="152400"/>
            <a:ext cx="7378700" cy="579438"/>
          </a:xfrm>
          <a:prstGeom prst="rect">
            <a:avLst/>
          </a:prstGeom>
          <a:noFill/>
          <a:ln w="9525">
            <a:noFill/>
            <a:miter lim="800000"/>
            <a:headEnd/>
            <a:tailEnd/>
          </a:ln>
          <a:effectLst/>
        </p:spPr>
        <p:txBody>
          <a:bodyPr anchor="ctr"/>
          <a:lstStyle/>
          <a:p>
            <a:pPr>
              <a:defRPr/>
            </a:pPr>
            <a:r>
              <a:rPr lang="en-US" sz="3200" b="1" dirty="0">
                <a:latin typeface="+mj-lt"/>
                <a:ea typeface="+mj-ea"/>
                <a:cs typeface="+mj-cs"/>
              </a:rPr>
              <a:t>Relational Operators</a:t>
            </a:r>
          </a:p>
        </p:txBody>
      </p:sp>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108</a:t>
            </a:fld>
            <a:endParaRPr lang="en-US" sz="1200" dirty="0">
              <a:solidFill>
                <a:schemeClr val="bg1">
                  <a:lumMod val="50000"/>
                </a:schemeClr>
              </a:solidFill>
            </a:endParaRPr>
          </a:p>
        </p:txBody>
      </p:sp>
    </p:spTree>
    <p:extLst>
      <p:ext uri="{BB962C8B-B14F-4D97-AF65-F5344CB8AC3E}">
        <p14:creationId xmlns:p14="http://schemas.microsoft.com/office/powerpoint/2010/main" val="18851442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152400" y="79829"/>
            <a:ext cx="7772400" cy="609600"/>
          </a:xfrm>
          <a:prstGeom prst="rect">
            <a:avLst/>
          </a:prstGeom>
          <a:noFill/>
          <a:ln w="9525">
            <a:noFill/>
            <a:miter lim="800000"/>
            <a:headEnd/>
            <a:tailEnd/>
          </a:ln>
          <a:effectLst/>
        </p:spPr>
        <p:txBody>
          <a:bodyPr anchor="ctr"/>
          <a:lstStyle/>
          <a:p>
            <a:pPr>
              <a:lnSpc>
                <a:spcPct val="85000"/>
              </a:lnSpc>
              <a:defRPr/>
            </a:pPr>
            <a:r>
              <a:rPr lang="en-US" sz="3200" b="1" dirty="0">
                <a:latin typeface="+mj-lt"/>
                <a:ea typeface="+mj-ea"/>
                <a:cs typeface="+mj-cs"/>
              </a:rPr>
              <a:t>Integer Bitwise Operators</a:t>
            </a:r>
          </a:p>
        </p:txBody>
      </p:sp>
      <p:sp>
        <p:nvSpPr>
          <p:cNvPr id="40963" name="Rectangle 3"/>
          <p:cNvSpPr>
            <a:spLocks noChangeArrowheads="1"/>
          </p:cNvSpPr>
          <p:nvPr/>
        </p:nvSpPr>
        <p:spPr bwMode="auto">
          <a:xfrm>
            <a:off x="448129" y="1103086"/>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2060"/>
              </a:buClr>
            </a:pPr>
            <a:r>
              <a:rPr lang="en-US" sz="2000" b="1" dirty="0">
                <a:solidFill>
                  <a:srgbClr val="000000"/>
                </a:solidFill>
                <a:latin typeface="Courier New" pitchFamily="49" charset="0"/>
                <a:cs typeface="Courier New" pitchFamily="49" charset="0"/>
              </a:rPr>
              <a:t>~  &amp;  |  ^  </a:t>
            </a:r>
          </a:p>
        </p:txBody>
      </p:sp>
      <p:pic>
        <p:nvPicPr>
          <p:cNvPr id="409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669" y="1951924"/>
            <a:ext cx="6667500" cy="272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7"/>
          <p:cNvSpPr>
            <a:spLocks noChangeArrowheads="1"/>
          </p:cNvSpPr>
          <p:nvPr/>
        </p:nvSpPr>
        <p:spPr bwMode="auto">
          <a:xfrm>
            <a:off x="304800" y="4456112"/>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90000"/>
              </a:lnSpc>
              <a:spcBef>
                <a:spcPct val="20000"/>
              </a:spcBef>
              <a:buClr>
                <a:schemeClr val="accent2"/>
              </a:buClr>
              <a:buFont typeface="Wingdings" pitchFamily="2" charset="2"/>
              <a:buChar char="§"/>
            </a:pPr>
            <a:r>
              <a:rPr lang="en-US" sz="2000" dirty="0">
                <a:solidFill>
                  <a:srgbClr val="5F5F5F"/>
                </a:solidFill>
              </a:rPr>
              <a:t>They convert the integral data types into their binary form and then perform operations according the table. </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109</a:t>
            </a:fld>
            <a:endParaRPr lang="en-US" sz="1200" dirty="0">
              <a:solidFill>
                <a:schemeClr val="bg1">
                  <a:lumMod val="50000"/>
                </a:schemeClr>
              </a:solidFill>
            </a:endParaRPr>
          </a:p>
        </p:txBody>
      </p:sp>
    </p:spTree>
    <p:extLst>
      <p:ext uri="{BB962C8B-B14F-4D97-AF65-F5344CB8AC3E}">
        <p14:creationId xmlns:p14="http://schemas.microsoft.com/office/powerpoint/2010/main" val="4078620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Setup JDK</a:t>
            </a:r>
          </a:p>
        </p:txBody>
      </p:sp>
      <p:sp>
        <p:nvSpPr>
          <p:cNvPr id="3" name="Content Placeholder 2"/>
          <p:cNvSpPr>
            <a:spLocks noGrp="1"/>
          </p:cNvSpPr>
          <p:nvPr>
            <p:ph idx="1"/>
          </p:nvPr>
        </p:nvSpPr>
        <p:spPr/>
        <p:txBody>
          <a:bodyPr>
            <a:normAutofit lnSpcReduction="10000"/>
          </a:bodyPr>
          <a:lstStyle/>
          <a:p>
            <a:pPr>
              <a:defRPr/>
            </a:pPr>
            <a:r>
              <a:rPr lang="en-US" dirty="0" smtClean="0">
                <a:hlinkClick r:id="rId3"/>
              </a:rPr>
              <a:t>http://java.com/en/download/index.jsp</a:t>
            </a:r>
            <a:r>
              <a:rPr lang="en-US" dirty="0" smtClean="0"/>
              <a:t> or find appropriate link in </a:t>
            </a:r>
            <a:r>
              <a:rPr lang="en-US" dirty="0" smtClean="0">
                <a:hlinkClick r:id="rId4"/>
              </a:rPr>
              <a:t>http://www.oracle.com/technetwork/indexes/downloads</a:t>
            </a:r>
            <a:endParaRPr lang="en-US" dirty="0" smtClean="0"/>
          </a:p>
          <a:p>
            <a:pPr>
              <a:defRPr/>
            </a:pPr>
            <a:r>
              <a:rPr lang="en-US" dirty="0" smtClean="0"/>
              <a:t>Download Java based on the type of OS</a:t>
            </a:r>
          </a:p>
          <a:p>
            <a:pPr lvl="1">
              <a:defRPr/>
            </a:pPr>
            <a:r>
              <a:rPr lang="en-US" sz="2000" dirty="0" smtClean="0">
                <a:solidFill>
                  <a:srgbClr val="C00000"/>
                </a:solidFill>
                <a:ea typeface="+mn-ea"/>
                <a:cs typeface="+mn-cs"/>
              </a:rPr>
              <a:t>Windows</a:t>
            </a:r>
          </a:p>
          <a:p>
            <a:pPr lvl="1">
              <a:defRPr/>
            </a:pPr>
            <a:r>
              <a:rPr lang="en-US" sz="2000" dirty="0" smtClean="0">
                <a:ea typeface="+mn-ea"/>
                <a:cs typeface="+mn-cs"/>
              </a:rPr>
              <a:t>Linux</a:t>
            </a:r>
          </a:p>
          <a:p>
            <a:pPr lvl="1">
              <a:defRPr/>
            </a:pPr>
            <a:r>
              <a:rPr lang="en-US" sz="2000" dirty="0" smtClean="0">
                <a:ea typeface="+mn-ea"/>
                <a:cs typeface="+mn-cs"/>
              </a:rPr>
              <a:t>Mac OS</a:t>
            </a:r>
          </a:p>
          <a:p>
            <a:pPr lvl="1">
              <a:defRPr/>
            </a:pPr>
            <a:r>
              <a:rPr lang="en-US" sz="2000" dirty="0" smtClean="0">
                <a:ea typeface="+mn-ea"/>
                <a:cs typeface="+mn-cs"/>
              </a:rPr>
              <a:t>Solaris</a:t>
            </a:r>
          </a:p>
          <a:p>
            <a:pPr>
              <a:defRPr/>
            </a:pPr>
            <a:r>
              <a:rPr lang="en-US" dirty="0" smtClean="0"/>
              <a:t>Install JDK</a:t>
            </a:r>
            <a:endParaRPr lang="en-US" dirty="0"/>
          </a:p>
        </p:txBody>
      </p:sp>
      <p:sp>
        <p:nvSpPr>
          <p:cNvPr id="25604"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22F3F06-673D-4033-86ED-CEE421C30966}" type="slidenum">
              <a:rPr lang="en-US" smtClean="0">
                <a:solidFill>
                  <a:schemeClr val="bg2"/>
                </a:solidFill>
              </a:rPr>
              <a:pPr eaLnBrk="1" hangingPunct="1">
                <a:defRPr/>
              </a:pPr>
              <a:t>11</a:t>
            </a:fld>
            <a:endParaRPr lang="en-US" smtClean="0">
              <a:solidFill>
                <a:schemeClr val="bg2"/>
              </a:solidFill>
            </a:endParaRPr>
          </a:p>
        </p:txBody>
      </p:sp>
    </p:spTree>
    <p:extLst>
      <p:ext uri="{BB962C8B-B14F-4D97-AF65-F5344CB8AC3E}">
        <p14:creationId xmlns:p14="http://schemas.microsoft.com/office/powerpoint/2010/main" val="245476149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04800" y="1150938"/>
            <a:ext cx="822960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AndOrNotEx</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pPr>
              <a:lnSpc>
                <a:spcPct val="90000"/>
              </a:lnSpc>
              <a:spcBef>
                <a:spcPct val="50000"/>
              </a:spcBef>
              <a:buClr>
                <a:schemeClr val="accent2"/>
              </a:buClr>
              <a:buFont typeface="Wingdings" pitchFamily="2" charset="2"/>
              <a:buNone/>
            </a:pPr>
            <a:r>
              <a:rPr lang="en-US" sz="2000" b="1" dirty="0">
                <a:solidFill>
                  <a:srgbClr val="000000"/>
                </a:solidFill>
                <a:latin typeface="Courier New" pitchFamily="49" charset="0"/>
              </a:rPr>
              <a:t>byte x=1; </a:t>
            </a:r>
            <a:endParaRPr lang="en-US" sz="2000" b="1" dirty="0" smtClean="0">
              <a:solidFill>
                <a:srgbClr val="000000"/>
              </a:solidFill>
              <a:latin typeface="Courier New" pitchFamily="49" charset="0"/>
            </a:endParaRPr>
          </a:p>
          <a:p>
            <a:pPr>
              <a:lnSpc>
                <a:spcPct val="90000"/>
              </a:lnSpc>
              <a:spcBef>
                <a:spcPct val="50000"/>
              </a:spcBef>
              <a:buClr>
                <a:schemeClr val="accent2"/>
              </a:buClr>
              <a:buFont typeface="Wingdings" pitchFamily="2" charset="2"/>
              <a:buNone/>
            </a:pPr>
            <a:r>
              <a:rPr lang="en-US" sz="2000" b="1" dirty="0" smtClean="0">
                <a:solidFill>
                  <a:srgbClr val="000000"/>
                </a:solidFill>
                <a:latin typeface="Courier New" pitchFamily="49" charset="0"/>
              </a:rPr>
              <a:t>byte </a:t>
            </a:r>
            <a:r>
              <a:rPr lang="en-US" sz="2000" b="1" dirty="0">
                <a:solidFill>
                  <a:srgbClr val="000000"/>
                </a:solidFill>
                <a:latin typeface="Courier New" pitchFamily="49" charset="0"/>
              </a:rPr>
              <a:t>y=3; </a:t>
            </a:r>
            <a:endParaRPr lang="en-US" sz="2000" b="1" dirty="0" smtClean="0">
              <a:solidFill>
                <a:srgbClr val="000000"/>
              </a:solidFill>
              <a:latin typeface="Courier New" pitchFamily="49" charset="0"/>
            </a:endParaRPr>
          </a:p>
          <a:p>
            <a:pPr>
              <a:lnSpc>
                <a:spcPct val="90000"/>
              </a:lnSpc>
              <a:spcBef>
                <a:spcPct val="50000"/>
              </a:spcBef>
              <a:buClr>
                <a:schemeClr val="accent2"/>
              </a:buClr>
              <a:buFont typeface="Wingdings" pitchFamily="2" charset="2"/>
              <a:buNone/>
            </a:pPr>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x&amp;y</a:t>
            </a:r>
            <a:r>
              <a:rPr lang="en-US" sz="2000" b="1" dirty="0">
                <a:solidFill>
                  <a:srgbClr val="000000"/>
                </a:solidFill>
                <a:latin typeface="Courier New" pitchFamily="49" charset="0"/>
              </a:rPr>
              <a:t>); // prints 1</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3</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x^y</a:t>
            </a:r>
            <a:r>
              <a:rPr lang="en-US" sz="2000" b="1" dirty="0">
                <a:solidFill>
                  <a:srgbClr val="000000"/>
                </a:solidFill>
                <a:latin typeface="Courier New" pitchFamily="49" charset="0"/>
              </a:rPr>
              <a:t>); // prints 2</a:t>
            </a:r>
          </a:p>
          <a:p>
            <a:pPr>
              <a:lnSpc>
                <a:spcPct val="90000"/>
              </a:lnSpc>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(~x); // prints -2</a:t>
            </a:r>
          </a:p>
          <a:p>
            <a:pPr>
              <a:lnSpc>
                <a:spcPct val="90000"/>
              </a:lnSpc>
              <a:spcBef>
                <a:spcPct val="50000"/>
              </a:spcBef>
              <a:buClr>
                <a:schemeClr val="accent2"/>
              </a:buClr>
              <a:buFont typeface="Wingdings" pitchFamily="2" charset="2"/>
              <a:buNone/>
            </a:pPr>
            <a:r>
              <a:rPr lang="en-US" sz="2000" b="1" dirty="0" smtClean="0">
                <a:solidFill>
                  <a:srgbClr val="000000"/>
                </a:solidFill>
                <a:latin typeface="Courier New" pitchFamily="49" charset="0"/>
              </a:rPr>
              <a:t>}}</a:t>
            </a:r>
            <a:endParaRPr lang="en-US" sz="2000" b="1" dirty="0">
              <a:solidFill>
                <a:srgbClr val="000000"/>
              </a:solidFill>
              <a:latin typeface="Times New Roman" pitchFamily="18" charset="0"/>
            </a:endParaRPr>
          </a:p>
        </p:txBody>
      </p:sp>
      <p:sp>
        <p:nvSpPr>
          <p:cNvPr id="41987" name="Rectangle 3"/>
          <p:cNvSpPr>
            <a:spLocks noChangeArrowheads="1"/>
          </p:cNvSpPr>
          <p:nvPr/>
        </p:nvSpPr>
        <p:spPr bwMode="auto">
          <a:xfrm>
            <a:off x="914400" y="5122580"/>
            <a:ext cx="6781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i="1" dirty="0">
                <a:solidFill>
                  <a:srgbClr val="993366"/>
                </a:solidFill>
              </a:rPr>
              <a:t>Can you arrive at all of these without executing the code?</a:t>
            </a:r>
          </a:p>
          <a:p>
            <a:endParaRPr lang="en-US" b="1" i="1" dirty="0">
              <a:solidFill>
                <a:srgbClr val="993366"/>
              </a:solidFill>
            </a:endParaRPr>
          </a:p>
          <a:p>
            <a:r>
              <a:rPr lang="en-US" b="1" i="1" dirty="0">
                <a:solidFill>
                  <a:srgbClr val="993366"/>
                </a:solidFill>
              </a:rPr>
              <a:t>What will happen  if you change  byte to double?</a:t>
            </a:r>
            <a:endParaRPr lang="en-US" dirty="0">
              <a:solidFill>
                <a:srgbClr val="993366"/>
              </a:solidFill>
            </a:endParaRPr>
          </a:p>
        </p:txBody>
      </p:sp>
      <p:sp>
        <p:nvSpPr>
          <p:cNvPr id="41988" name="Title 1"/>
          <p:cNvSpPr>
            <a:spLocks noGrp="1"/>
          </p:cNvSpPr>
          <p:nvPr>
            <p:ph type="title"/>
          </p:nvPr>
        </p:nvSpPr>
        <p:spPr/>
        <p:txBody>
          <a:bodyPr>
            <a:normAutofit fontScale="90000"/>
          </a:bodyPr>
          <a:lstStyle/>
          <a:p>
            <a:r>
              <a:rPr lang="en-US" dirty="0" smtClean="0"/>
              <a:t>Example : Integer Bitwise Operators</a:t>
            </a:r>
          </a:p>
        </p:txBody>
      </p:sp>
      <p:pic>
        <p:nvPicPr>
          <p:cNvPr id="450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512258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110</a:t>
            </a:fld>
            <a:endParaRPr lang="en-US" sz="1200" dirty="0">
              <a:solidFill>
                <a:schemeClr val="bg1">
                  <a:lumMod val="50000"/>
                </a:schemeClr>
              </a:solidFill>
            </a:endParaRPr>
          </a:p>
        </p:txBody>
      </p:sp>
    </p:spTree>
    <p:extLst>
      <p:ext uri="{BB962C8B-B14F-4D97-AF65-F5344CB8AC3E}">
        <p14:creationId xmlns:p14="http://schemas.microsoft.com/office/powerpoint/2010/main" val="23149425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52400" y="152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latin typeface="+mj-lt"/>
                <a:ea typeface="+mj-ea"/>
                <a:cs typeface="+mj-cs"/>
              </a:rPr>
              <a:t>Logical  Operators</a:t>
            </a:r>
          </a:p>
        </p:txBody>
      </p:sp>
      <p:sp>
        <p:nvSpPr>
          <p:cNvPr id="44035" name="Rectangle 3"/>
          <p:cNvSpPr>
            <a:spLocks noChangeArrowheads="1"/>
          </p:cNvSpPr>
          <p:nvPr/>
        </p:nvSpPr>
        <p:spPr bwMode="auto">
          <a:xfrm>
            <a:off x="457200" y="15240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2060"/>
              </a:buClr>
            </a:pPr>
            <a:r>
              <a:rPr lang="en-US" sz="2000" b="1">
                <a:solidFill>
                  <a:srgbClr val="000000"/>
                </a:solidFill>
                <a:latin typeface="Courier New" pitchFamily="49" charset="0"/>
              </a:rPr>
              <a:t>&amp;  |  ^  </a:t>
            </a:r>
          </a:p>
        </p:txBody>
      </p:sp>
      <p:graphicFrame>
        <p:nvGraphicFramePr>
          <p:cNvPr id="44036" name="Object 8"/>
          <p:cNvGraphicFramePr>
            <a:graphicFrameLocks noChangeAspect="1"/>
          </p:cNvGraphicFramePr>
          <p:nvPr/>
        </p:nvGraphicFramePr>
        <p:xfrm>
          <a:off x="304800" y="2228850"/>
          <a:ext cx="8458200" cy="2400300"/>
        </p:xfrm>
        <a:graphic>
          <a:graphicData uri="http://schemas.openxmlformats.org/presentationml/2006/ole">
            <mc:AlternateContent xmlns:mc="http://schemas.openxmlformats.org/markup-compatibility/2006">
              <mc:Choice xmlns:v="urn:schemas-microsoft-com:vml" Requires="v">
                <p:oleObj spid="_x0000_s1190" name="Bitmap Image" r:id="rId4" imgW="9104762" imgH="2400635" progId="PBrush">
                  <p:embed/>
                </p:oleObj>
              </mc:Choice>
              <mc:Fallback>
                <p:oleObj name="Bitmap Image" r:id="rId4" imgW="9104762" imgH="2400635"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228850"/>
                        <a:ext cx="8458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p:cNvSpPr/>
          <p:nvPr/>
        </p:nvSpPr>
        <p:spPr>
          <a:xfrm>
            <a:off x="670364" y="5181600"/>
            <a:ext cx="7924800" cy="101566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marL="228600" indent="-228600">
              <a:defRPr/>
            </a:pPr>
            <a:r>
              <a:rPr lang="en-IN" sz="2000" i="1" dirty="0">
                <a:solidFill>
                  <a:srgbClr val="993366"/>
                </a:solidFill>
              </a:rPr>
              <a:t>What will happen when you compile the following </a:t>
            </a:r>
            <a:r>
              <a:rPr lang="en-IN" sz="2000" i="1" dirty="0" smtClean="0">
                <a:solidFill>
                  <a:srgbClr val="993366"/>
                </a:solidFill>
              </a:rPr>
              <a:t>statement? </a:t>
            </a:r>
            <a:endParaRPr lang="en-IN" sz="2000" b="1" dirty="0">
              <a:solidFill>
                <a:srgbClr val="993366"/>
              </a:solidFill>
              <a:latin typeface="Courier New" pitchFamily="49" charset="0"/>
              <a:cs typeface="Courier New" pitchFamily="49" charset="0"/>
            </a:endParaRPr>
          </a:p>
          <a:p>
            <a:pPr marL="228600" indent="-228600">
              <a:defRPr/>
            </a:pPr>
            <a:r>
              <a:rPr lang="en-IN" sz="2000" b="1" dirty="0">
                <a:solidFill>
                  <a:srgbClr val="993366"/>
                </a:solidFill>
                <a:latin typeface="Courier New" pitchFamily="49" charset="0"/>
                <a:cs typeface="Courier New" pitchFamily="49" charset="0"/>
              </a:rPr>
              <a:t>if(~(1&gt;2)) </a:t>
            </a:r>
          </a:p>
          <a:p>
            <a:pPr marL="228600" indent="-228600">
              <a:defRPr/>
            </a:pPr>
            <a:r>
              <a:rPr lang="en-IN" sz="2000" b="1" dirty="0" err="1">
                <a:solidFill>
                  <a:srgbClr val="993366"/>
                </a:solidFill>
                <a:latin typeface="Courier New" pitchFamily="49" charset="0"/>
                <a:cs typeface="Courier New" pitchFamily="49" charset="0"/>
              </a:rPr>
              <a:t>System.out.println</a:t>
            </a:r>
            <a:r>
              <a:rPr lang="en-IN" sz="2000" b="1" dirty="0">
                <a:solidFill>
                  <a:srgbClr val="993366"/>
                </a:solidFill>
                <a:latin typeface="Courier New" pitchFamily="49" charset="0"/>
                <a:cs typeface="Courier New" pitchFamily="49" charset="0"/>
              </a:rPr>
              <a:t>(“OK");</a:t>
            </a:r>
          </a:p>
        </p:txBody>
      </p:sp>
      <p:pic>
        <p:nvPicPr>
          <p:cNvPr id="8"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782" y="5119722"/>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111</a:t>
            </a:fld>
            <a:endParaRPr lang="en-US" sz="1200" dirty="0">
              <a:solidFill>
                <a:schemeClr val="bg1">
                  <a:lumMod val="50000"/>
                </a:schemeClr>
              </a:solidFill>
            </a:endParaRPr>
          </a:p>
        </p:txBody>
      </p:sp>
    </p:spTree>
    <p:extLst>
      <p:ext uri="{BB962C8B-B14F-4D97-AF65-F5344CB8AC3E}">
        <p14:creationId xmlns:p14="http://schemas.microsoft.com/office/powerpoint/2010/main" val="20107695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55600" y="0"/>
            <a:ext cx="8229600" cy="792163"/>
          </a:xfrm>
        </p:spPr>
        <p:txBody>
          <a:bodyPr/>
          <a:lstStyle/>
          <a:p>
            <a:pPr eaLnBrk="1" hangingPunct="1"/>
            <a:r>
              <a:rPr lang="en-US" dirty="0"/>
              <a:t>Conditional Logical Operators </a:t>
            </a:r>
          </a:p>
        </p:txBody>
      </p:sp>
      <p:sp>
        <p:nvSpPr>
          <p:cNvPr id="271363" name="Rectangle 3"/>
          <p:cNvSpPr>
            <a:spLocks noGrp="1" noChangeArrowheads="1"/>
          </p:cNvSpPr>
          <p:nvPr>
            <p:ph type="body" idx="1"/>
          </p:nvPr>
        </p:nvSpPr>
        <p:spPr>
          <a:xfrm>
            <a:off x="381000" y="1143000"/>
            <a:ext cx="8763000" cy="533400"/>
          </a:xfrm>
        </p:spPr>
        <p:txBody>
          <a:bodyPr/>
          <a:lstStyle/>
          <a:p>
            <a:pPr eaLnBrk="1" hangingPunct="1">
              <a:lnSpc>
                <a:spcPct val="90000"/>
              </a:lnSpc>
              <a:spcBef>
                <a:spcPct val="50000"/>
              </a:spcBef>
              <a:buFont typeface="Wingdings" pitchFamily="2" charset="2"/>
              <a:buNone/>
              <a:defRPr/>
            </a:pPr>
            <a:r>
              <a:rPr lang="en-US" dirty="0" smtClean="0"/>
              <a:t> </a:t>
            </a:r>
            <a:r>
              <a:rPr lang="en-US" b="1" kern="1200" dirty="0" smtClean="0">
                <a:solidFill>
                  <a:srgbClr val="000000"/>
                </a:solidFill>
                <a:latin typeface="Courier New" pitchFamily="49" charset="0"/>
              </a:rPr>
              <a:t>&amp;&amp;   ||   !  ?:</a:t>
            </a:r>
          </a:p>
        </p:txBody>
      </p:sp>
      <p:graphicFrame>
        <p:nvGraphicFramePr>
          <p:cNvPr id="36868" name="Object 8"/>
          <p:cNvGraphicFramePr>
            <a:graphicFrameLocks noChangeAspect="1"/>
          </p:cNvGraphicFramePr>
          <p:nvPr>
            <p:extLst>
              <p:ext uri="{D42A27DB-BD31-4B8C-83A1-F6EECF244321}">
                <p14:modId xmlns:p14="http://schemas.microsoft.com/office/powerpoint/2010/main" val="1122022574"/>
              </p:ext>
            </p:extLst>
          </p:nvPr>
        </p:nvGraphicFramePr>
        <p:xfrm>
          <a:off x="381000" y="1909081"/>
          <a:ext cx="7239000" cy="1984375"/>
        </p:xfrm>
        <a:graphic>
          <a:graphicData uri="http://schemas.openxmlformats.org/presentationml/2006/ole">
            <mc:AlternateContent xmlns:mc="http://schemas.openxmlformats.org/markup-compatibility/2006">
              <mc:Choice xmlns:v="urn:schemas-microsoft-com:vml" Requires="v">
                <p:oleObj spid="_x0000_s2214" name="Bitmap Image" r:id="rId4" imgW="9078592" imgH="2381582" progId="PBrush">
                  <p:embed/>
                </p:oleObj>
              </mc:Choice>
              <mc:Fallback>
                <p:oleObj name="Bitmap Image" r:id="rId4" imgW="9078592" imgH="2381582" progId="PBrush">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09081"/>
                        <a:ext cx="7239000" cy="198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9" name="Rectangle 7"/>
          <p:cNvSpPr>
            <a:spLocks noChangeArrowheads="1"/>
          </p:cNvSpPr>
          <p:nvPr/>
        </p:nvSpPr>
        <p:spPr bwMode="auto">
          <a:xfrm>
            <a:off x="381000" y="4191000"/>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2060"/>
              </a:buClr>
            </a:pPr>
            <a:r>
              <a:rPr lang="en-US" sz="2000" dirty="0">
                <a:solidFill>
                  <a:srgbClr val="5F5F5F"/>
                </a:solidFill>
              </a:rPr>
              <a:t>Logical operators are binary operators that require </a:t>
            </a:r>
            <a:r>
              <a:rPr lang="en-US" sz="2000" b="1" dirty="0" err="1">
                <a:solidFill>
                  <a:srgbClr val="000000"/>
                </a:solidFill>
                <a:latin typeface="Courier New" pitchFamily="49" charset="0"/>
              </a:rPr>
              <a:t>boolean</a:t>
            </a:r>
            <a:r>
              <a:rPr lang="en-US" sz="2000" dirty="0">
                <a:solidFill>
                  <a:srgbClr val="5F5F5F"/>
                </a:solidFill>
              </a:rPr>
              <a:t> values as operands. </a:t>
            </a:r>
            <a:endParaRPr lang="en-US" sz="2000" dirty="0" smtClean="0">
              <a:solidFill>
                <a:srgbClr val="5F5F5F"/>
              </a:solidFill>
            </a:endParaRPr>
          </a:p>
          <a:p>
            <a:pPr>
              <a:buClr>
                <a:srgbClr val="002060"/>
              </a:buClr>
            </a:pPr>
            <a:r>
              <a:rPr lang="en-US" sz="2000" b="1" dirty="0">
                <a:solidFill>
                  <a:srgbClr val="000000"/>
                </a:solidFill>
                <a:latin typeface="Courier New" pitchFamily="49" charset="0"/>
              </a:rPr>
              <a:t>&amp;&amp;</a:t>
            </a:r>
            <a:r>
              <a:rPr lang="en-US" sz="2000" dirty="0"/>
              <a:t> </a:t>
            </a:r>
            <a:r>
              <a:rPr lang="en-US" sz="2000" dirty="0">
                <a:solidFill>
                  <a:srgbClr val="5F5F5F"/>
                </a:solidFill>
              </a:rPr>
              <a:t>and</a:t>
            </a:r>
            <a:r>
              <a:rPr lang="en-US" sz="2000" dirty="0"/>
              <a:t> </a:t>
            </a:r>
            <a:r>
              <a:rPr lang="en-US" sz="2000" b="1" dirty="0">
                <a:solidFill>
                  <a:srgbClr val="000000"/>
                </a:solidFill>
                <a:latin typeface="Courier New" pitchFamily="49" charset="0"/>
              </a:rPr>
              <a:t>||</a:t>
            </a:r>
            <a:r>
              <a:rPr lang="en-US" sz="2000" dirty="0"/>
              <a:t> </a:t>
            </a:r>
            <a:r>
              <a:rPr lang="en-US" sz="2000" dirty="0">
                <a:solidFill>
                  <a:srgbClr val="5F5F5F"/>
                </a:solidFill>
              </a:rPr>
              <a:t>are also called short circuit operators because  they are optimized.</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112</a:t>
            </a:fld>
            <a:endParaRPr lang="en-US" sz="1200" dirty="0">
              <a:solidFill>
                <a:schemeClr val="bg1">
                  <a:lumMod val="50000"/>
                </a:schemeClr>
              </a:solidFill>
            </a:endParaRPr>
          </a:p>
        </p:txBody>
      </p:sp>
    </p:spTree>
    <p:extLst>
      <p:ext uri="{BB962C8B-B14F-4D97-AF65-F5344CB8AC3E}">
        <p14:creationId xmlns:p14="http://schemas.microsoft.com/office/powerpoint/2010/main" val="32986422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04800" y="26276"/>
            <a:ext cx="8229600" cy="685800"/>
          </a:xfrm>
        </p:spPr>
        <p:txBody>
          <a:bodyPr>
            <a:normAutofit fontScale="90000"/>
          </a:bodyPr>
          <a:lstStyle/>
          <a:p>
            <a:pPr eaLnBrk="1" hangingPunct="1"/>
            <a:r>
              <a:rPr lang="en-US" dirty="0" smtClean="0"/>
              <a:t>Activity</a:t>
            </a:r>
            <a:endParaRPr lang="en-IN" dirty="0"/>
          </a:p>
        </p:txBody>
      </p:sp>
      <p:sp>
        <p:nvSpPr>
          <p:cNvPr id="2" name="Content Placeholder 1"/>
          <p:cNvSpPr>
            <a:spLocks noGrp="1"/>
          </p:cNvSpPr>
          <p:nvPr>
            <p:ph idx="1"/>
          </p:nvPr>
        </p:nvSpPr>
        <p:spPr>
          <a:xfrm>
            <a:off x="228600" y="1066800"/>
            <a:ext cx="8686800" cy="838200"/>
          </a:xfrm>
        </p:spPr>
        <p:txBody>
          <a:bodyPr>
            <a:normAutofit fontScale="92500" lnSpcReduction="20000"/>
          </a:bodyPr>
          <a:lstStyle/>
          <a:p>
            <a:r>
              <a:rPr lang="en-US" dirty="0" smtClean="0"/>
              <a:t>Type this code and find out the difference between &amp;&amp; and &amp; operators?</a:t>
            </a:r>
            <a:endParaRPr lang="en-US" dirty="0"/>
          </a:p>
        </p:txBody>
      </p:sp>
      <p:sp>
        <p:nvSpPr>
          <p:cNvPr id="7" name="Rectangle 3"/>
          <p:cNvSpPr>
            <a:spLocks noChangeArrowheads="1"/>
          </p:cNvSpPr>
          <p:nvPr/>
        </p:nvSpPr>
        <p:spPr bwMode="auto">
          <a:xfrm>
            <a:off x="304800" y="1905000"/>
            <a:ext cx="8534400" cy="43704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nSpc>
                <a:spcPct val="140000"/>
              </a:lnSpc>
              <a:defRPr/>
            </a:pPr>
            <a:r>
              <a:rPr lang="en-US" sz="2000" b="1" dirty="0">
                <a:solidFill>
                  <a:srgbClr val="000000"/>
                </a:solidFill>
                <a:latin typeface="Courier New" pitchFamily="49" charset="0"/>
              </a:rPr>
              <a:t>public class Example{</a:t>
            </a:r>
          </a:p>
          <a:p>
            <a:pPr>
              <a:lnSpc>
                <a:spcPct val="140000"/>
              </a:lnSpc>
              <a:defRPr/>
            </a:pPr>
            <a:r>
              <a:rPr lang="en-US" sz="2000" b="1" dirty="0">
                <a:solidFill>
                  <a:srgbClr val="000000"/>
                </a:solidFill>
                <a:latin typeface="Courier New" pitchFamily="49" charset="0"/>
              </a:rPr>
              <a:t> 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a:t>
            </a:r>
          </a:p>
          <a:p>
            <a:pPr>
              <a:lnSpc>
                <a:spcPct val="140000"/>
              </a:lnSpc>
              <a:defRPr/>
            </a:pPr>
            <a:r>
              <a:rPr lang="en-US" sz="2000" b="1" dirty="0">
                <a:solidFill>
                  <a:srgbClr val="000000"/>
                </a:solidFill>
                <a:latin typeface="Courier New" pitchFamily="49" charset="0"/>
              </a:rPr>
              <a:t> int i=0;</a:t>
            </a:r>
          </a:p>
          <a:p>
            <a:pPr>
              <a:lnSpc>
                <a:spcPct val="140000"/>
              </a:lnSpc>
              <a:defRPr/>
            </a:pPr>
            <a:r>
              <a:rPr lang="en-US" sz="2000" b="1" dirty="0">
                <a:solidFill>
                  <a:srgbClr val="000000"/>
                </a:solidFill>
                <a:latin typeface="Courier New" pitchFamily="49" charset="0"/>
              </a:rPr>
              <a:t> int j=2;</a:t>
            </a:r>
          </a:p>
          <a:p>
            <a:pPr>
              <a:lnSpc>
                <a:spcPct val="140000"/>
              </a:lnSpc>
              <a:defRPr/>
            </a:pPr>
            <a:r>
              <a:rPr lang="en-US" sz="2000" b="1" dirty="0">
                <a:solidFill>
                  <a:srgbClr val="000000"/>
                </a:solidFill>
                <a:latin typeface="Courier New" pitchFamily="49" charset="0"/>
              </a:rPr>
              <a:t> boolean b= (i&gt;j) &amp;&amp; (j++&gt;i);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r>
              <a:rPr lang="en-US" sz="2000" b="1" dirty="0" smtClean="0">
                <a:solidFill>
                  <a:srgbClr val="000000"/>
                </a:solidFill>
                <a:latin typeface="Courier New" pitchFamily="49" charset="0"/>
              </a:rPr>
              <a:t>);</a:t>
            </a:r>
          </a:p>
          <a:p>
            <a:pPr>
              <a:lnSpc>
                <a:spcPct val="140000"/>
              </a:lnSpc>
              <a:defRPr/>
            </a:pPr>
            <a:r>
              <a:rPr lang="en-US" sz="2000" b="1" dirty="0" smtClean="0">
                <a:solidFill>
                  <a:srgbClr val="000000"/>
                </a:solidFill>
                <a:latin typeface="Courier New" pitchFamily="49" charset="0"/>
              </a:rPr>
              <a:t> b</a:t>
            </a:r>
            <a:r>
              <a:rPr lang="en-US" sz="2000" b="1" dirty="0">
                <a:solidFill>
                  <a:srgbClr val="000000"/>
                </a:solidFill>
                <a:latin typeface="Courier New" pitchFamily="49" charset="0"/>
              </a:rPr>
              <a:t>= (i&gt;j) </a:t>
            </a:r>
            <a:r>
              <a:rPr lang="en-US" sz="2000" b="1" dirty="0" smtClean="0">
                <a:solidFill>
                  <a:srgbClr val="000000"/>
                </a:solidFill>
                <a:latin typeface="Courier New" pitchFamily="49" charset="0"/>
              </a:rPr>
              <a:t>&amp; </a:t>
            </a:r>
            <a:r>
              <a:rPr lang="en-US" sz="2000" b="1" dirty="0">
                <a:solidFill>
                  <a:srgbClr val="000000"/>
                </a:solidFill>
                <a:latin typeface="Courier New" pitchFamily="49" charset="0"/>
              </a:rPr>
              <a:t>(j++&gt;i);</a:t>
            </a:r>
          </a:p>
          <a:p>
            <a:pPr>
              <a:lnSpc>
                <a:spcPct val="140000"/>
              </a:lnSpc>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(j</a:t>
            </a: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a:p>
            <a:pPr>
              <a:lnSpc>
                <a:spcPct val="140000"/>
              </a:lnSpc>
              <a:defRPr/>
            </a:pPr>
            <a:r>
              <a:rPr lang="en-US" sz="2000" b="1" dirty="0">
                <a:solidFill>
                  <a:srgbClr val="000000"/>
                </a:solidFill>
                <a:latin typeface="Courier New" pitchFamily="49" charset="0"/>
              </a:rPr>
              <a:t> }</a:t>
            </a:r>
          </a:p>
          <a:p>
            <a:pPr>
              <a:lnSpc>
                <a:spcPct val="140000"/>
              </a:lnSpc>
              <a:defRPr/>
            </a:pPr>
            <a:r>
              <a:rPr lang="en-US" sz="2000" b="1" dirty="0">
                <a:solidFill>
                  <a:srgbClr val="000000"/>
                </a:solidFill>
                <a:latin typeface="Courier New" pitchFamily="49" charset="0"/>
              </a:rPr>
              <a:t>}</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113</a:t>
            </a:fld>
            <a:endParaRPr lang="en-US" sz="1200" dirty="0">
              <a:solidFill>
                <a:schemeClr val="bg1">
                  <a:lumMod val="50000"/>
                </a:schemeClr>
              </a:solidFill>
            </a:endParaRPr>
          </a:p>
        </p:txBody>
      </p:sp>
    </p:spTree>
    <p:extLst>
      <p:ext uri="{BB962C8B-B14F-4D97-AF65-F5344CB8AC3E}">
        <p14:creationId xmlns:p14="http://schemas.microsoft.com/office/powerpoint/2010/main" val="30568241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auto">
          <a:xfrm>
            <a:off x="457200" y="1066800"/>
            <a:ext cx="8305800" cy="3385542"/>
          </a:xfrm>
          <a:prstGeom prst="rect">
            <a:avLst/>
          </a:prstGeom>
          <a:noFill/>
          <a:ln w="9525">
            <a:noFill/>
            <a:miter lim="800000"/>
            <a:headEnd/>
            <a:tailEnd/>
          </a:ln>
        </p:spPr>
        <p:txBody>
          <a:bodyPr>
            <a:spAutoFit/>
          </a:bodyPr>
          <a:lstStyle/>
          <a:p>
            <a:pPr>
              <a:lnSpc>
                <a:spcPct val="90000"/>
              </a:lnSpc>
              <a:spcBef>
                <a:spcPct val="20000"/>
              </a:spcBef>
              <a:defRPr/>
            </a:pPr>
            <a:r>
              <a:rPr lang="en-US" sz="2000" dirty="0">
                <a:solidFill>
                  <a:srgbClr val="5F5F5F"/>
                </a:solidFill>
                <a:latin typeface="+mn-lt"/>
                <a:cs typeface="+mn-cs"/>
              </a:rPr>
              <a:t>Syntax of </a:t>
            </a:r>
            <a:r>
              <a:rPr lang="en-US" sz="2000" b="1" dirty="0">
                <a:solidFill>
                  <a:srgbClr val="000000"/>
                </a:solidFill>
                <a:latin typeface="Courier New" pitchFamily="49" charset="0"/>
                <a:cs typeface="+mn-cs"/>
              </a:rPr>
              <a:t>?:</a:t>
            </a:r>
            <a:r>
              <a:rPr lang="en-US" sz="2000" dirty="0">
                <a:cs typeface="+mn-cs"/>
              </a:rPr>
              <a:t> </a:t>
            </a:r>
          </a:p>
          <a:p>
            <a:pPr>
              <a:lnSpc>
                <a:spcPct val="90000"/>
              </a:lnSpc>
              <a:spcBef>
                <a:spcPct val="20000"/>
              </a:spcBef>
              <a:defRPr/>
            </a:pPr>
            <a:r>
              <a:rPr lang="en-US" sz="2000" b="1" dirty="0">
                <a:solidFill>
                  <a:srgbClr val="000000"/>
                </a:solidFill>
                <a:latin typeface="Courier New" pitchFamily="49" charset="0"/>
                <a:cs typeface="+mn-cs"/>
              </a:rPr>
              <a:t>&lt;variable&gt; = (boolean expression) ? &lt;value to assign if true&gt; : &lt;value to assign if false&gt;</a:t>
            </a:r>
          </a:p>
          <a:p>
            <a:pPr>
              <a:lnSpc>
                <a:spcPct val="90000"/>
              </a:lnSpc>
              <a:spcBef>
                <a:spcPct val="20000"/>
              </a:spcBef>
              <a:defRPr/>
            </a:pPr>
            <a:endParaRPr lang="en-US" sz="2000" dirty="0">
              <a:latin typeface="Times New Roman" pitchFamily="18" charset="0"/>
              <a:cs typeface="+mn-cs"/>
            </a:endParaRPr>
          </a:p>
          <a:p>
            <a:pPr>
              <a:lnSpc>
                <a:spcPct val="90000"/>
              </a:lnSpc>
              <a:spcBef>
                <a:spcPct val="20000"/>
              </a:spcBef>
              <a:defRPr/>
            </a:pPr>
            <a:r>
              <a:rPr lang="en-US" sz="2000" dirty="0" smtClean="0">
                <a:solidFill>
                  <a:srgbClr val="5F5F5F"/>
                </a:solidFill>
                <a:latin typeface="+mn-lt"/>
                <a:cs typeface="+mn-cs"/>
              </a:rPr>
              <a:t>Example</a:t>
            </a:r>
            <a:r>
              <a:rPr lang="en-US" sz="2000" dirty="0" smtClean="0">
                <a:cs typeface="+mn-cs"/>
              </a:rPr>
              <a:t>   </a:t>
            </a:r>
            <a:r>
              <a:rPr lang="en-US" sz="2000" dirty="0">
                <a:cs typeface="+mn-cs"/>
              </a:rPr>
              <a:t>:-</a:t>
            </a:r>
          </a:p>
          <a:p>
            <a:pPr>
              <a:lnSpc>
                <a:spcPct val="90000"/>
              </a:lnSpc>
              <a:spcBef>
                <a:spcPct val="50000"/>
              </a:spcBef>
              <a:defRPr/>
            </a:pPr>
            <a:r>
              <a:rPr lang="en-US" sz="2000" b="1" dirty="0">
                <a:solidFill>
                  <a:srgbClr val="000000"/>
                </a:solidFill>
                <a:latin typeface="Courier New" pitchFamily="49" charset="0"/>
                <a:cs typeface="+mn-cs"/>
              </a:rPr>
              <a:t>int i=10;	</a:t>
            </a:r>
          </a:p>
          <a:p>
            <a:pPr>
              <a:lnSpc>
                <a:spcPct val="90000"/>
              </a:lnSpc>
              <a:spcBef>
                <a:spcPct val="50000"/>
              </a:spcBef>
              <a:defRPr/>
            </a:pPr>
            <a:r>
              <a:rPr lang="en-US" sz="2000" b="1" dirty="0">
                <a:solidFill>
                  <a:srgbClr val="000000"/>
                </a:solidFill>
                <a:latin typeface="Courier New" pitchFamily="49" charset="0"/>
                <a:cs typeface="+mn-cs"/>
              </a:rPr>
              <a:t>double j=10.1;</a:t>
            </a:r>
          </a:p>
          <a:p>
            <a:pPr>
              <a:lnSpc>
                <a:spcPct val="90000"/>
              </a:lnSpc>
              <a:spcBef>
                <a:spcPct val="50000"/>
              </a:spcBef>
              <a:defRPr/>
            </a:pPr>
            <a:r>
              <a:rPr lang="en-US" sz="2000" b="1" dirty="0">
                <a:solidFill>
                  <a:srgbClr val="000000"/>
                </a:solidFill>
                <a:latin typeface="Courier New" pitchFamily="49" charset="0"/>
                <a:cs typeface="+mn-cs"/>
              </a:rPr>
              <a:t>int k=(i&gt;j)?10:20;</a:t>
            </a:r>
          </a:p>
          <a:p>
            <a:pPr>
              <a:lnSpc>
                <a:spcPct val="90000"/>
              </a:lnSpc>
              <a:spcBef>
                <a:spcPct val="50000"/>
              </a:spcBef>
              <a:defRPr/>
            </a:pP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(k);</a:t>
            </a:r>
            <a:r>
              <a:rPr lang="en-US" sz="2000" b="1" dirty="0">
                <a:latin typeface="Courier New" pitchFamily="49" charset="0"/>
                <a:cs typeface="+mn-cs"/>
              </a:rPr>
              <a:t> // outputs 20</a:t>
            </a:r>
            <a:r>
              <a:rPr lang="en-US" sz="2000" dirty="0">
                <a:latin typeface="Times New Roman" pitchFamily="18" charset="0"/>
                <a:cs typeface="+mn-cs"/>
              </a:rPr>
              <a:t> </a:t>
            </a:r>
          </a:p>
        </p:txBody>
      </p:sp>
      <p:sp>
        <p:nvSpPr>
          <p:cNvPr id="279555" name="Rectangle 3"/>
          <p:cNvSpPr>
            <a:spLocks noChangeArrowheads="1"/>
          </p:cNvSpPr>
          <p:nvPr/>
        </p:nvSpPr>
        <p:spPr bwMode="auto">
          <a:xfrm>
            <a:off x="152400" y="0"/>
            <a:ext cx="7620000" cy="609600"/>
          </a:xfrm>
          <a:prstGeom prst="rect">
            <a:avLst/>
          </a:prstGeom>
          <a:noFill/>
          <a:ln w="9525">
            <a:noFill/>
            <a:miter lim="800000"/>
            <a:headEnd/>
            <a:tailEnd/>
          </a:ln>
          <a:effectLst/>
        </p:spPr>
        <p:txBody>
          <a:bodyPr anchor="ctr"/>
          <a:lstStyle/>
          <a:p>
            <a:pPr>
              <a:defRPr/>
            </a:pPr>
            <a:r>
              <a:rPr lang="en-IN" sz="3200" b="1" dirty="0">
                <a:latin typeface="+mj-lt"/>
                <a:ea typeface="+mj-ea"/>
                <a:cs typeface="+mj-cs"/>
              </a:rPr>
              <a:t>Ternary </a:t>
            </a:r>
            <a:r>
              <a:rPr lang="en-IN" sz="3200" b="1" dirty="0" smtClean="0">
                <a:latin typeface="+mj-lt"/>
                <a:ea typeface="+mj-ea"/>
                <a:cs typeface="+mj-cs"/>
              </a:rPr>
              <a:t>operator</a:t>
            </a:r>
            <a:endParaRPr lang="en-IN" sz="3200" b="1" dirty="0">
              <a:latin typeface="+mj-lt"/>
              <a:ea typeface="+mj-ea"/>
              <a:cs typeface="+mj-cs"/>
            </a:endParaRPr>
          </a:p>
        </p:txBody>
      </p:sp>
      <p:sp>
        <p:nvSpPr>
          <p:cNvPr id="39940" name="Rectangle 4"/>
          <p:cNvSpPr>
            <a:spLocks noChangeArrowheads="1"/>
          </p:cNvSpPr>
          <p:nvPr/>
        </p:nvSpPr>
        <p:spPr bwMode="auto">
          <a:xfrm>
            <a:off x="990600" y="502920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i="1" dirty="0">
                <a:solidFill>
                  <a:srgbClr val="993366"/>
                </a:solidFill>
              </a:rPr>
              <a:t>What is the problem with the code </a:t>
            </a:r>
            <a:r>
              <a:rPr lang="en-US" i="1" dirty="0" smtClean="0">
                <a:solidFill>
                  <a:srgbClr val="993366"/>
                </a:solidFill>
              </a:rPr>
              <a:t>below assuming </a:t>
            </a:r>
            <a:r>
              <a:rPr lang="en-US" i="1" dirty="0">
                <a:solidFill>
                  <a:srgbClr val="993366"/>
                </a:solidFill>
              </a:rPr>
              <a:t>i, j  and k are declared as in the example above</a:t>
            </a:r>
            <a:r>
              <a:rPr lang="en-US" i="1" dirty="0" smtClean="0">
                <a:solidFill>
                  <a:srgbClr val="993366"/>
                </a:solidFill>
              </a:rPr>
              <a:t>?</a:t>
            </a:r>
            <a:endParaRPr lang="en-US" b="1" i="1" dirty="0">
              <a:solidFill>
                <a:srgbClr val="993366"/>
              </a:solidFill>
            </a:endParaRPr>
          </a:p>
          <a:p>
            <a:r>
              <a:rPr lang="en-US" b="1" dirty="0">
                <a:solidFill>
                  <a:srgbClr val="993366"/>
                </a:solidFill>
                <a:latin typeface="Courier New" pitchFamily="49" charset="0"/>
              </a:rPr>
              <a:t>int k=(j=i)?10:20;</a:t>
            </a:r>
          </a:p>
          <a:p>
            <a:r>
              <a:rPr lang="en-US" b="1" i="1" dirty="0"/>
              <a:t>                    </a:t>
            </a:r>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039" y="502919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114</a:t>
            </a:fld>
            <a:endParaRPr lang="en-US" sz="1200" dirty="0">
              <a:solidFill>
                <a:schemeClr val="bg1">
                  <a:lumMod val="50000"/>
                </a:schemeClr>
              </a:solidFill>
            </a:endParaRPr>
          </a:p>
        </p:txBody>
      </p:sp>
    </p:spTree>
    <p:extLst>
      <p:ext uri="{BB962C8B-B14F-4D97-AF65-F5344CB8AC3E}">
        <p14:creationId xmlns:p14="http://schemas.microsoft.com/office/powerpoint/2010/main" val="318214466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2476"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latin typeface="+mj-lt"/>
                <a:ea typeface="+mj-ea"/>
                <a:cs typeface="+mj-cs"/>
              </a:rPr>
              <a:t>Compound </a:t>
            </a:r>
            <a:r>
              <a:rPr lang="en-US" sz="3200" b="1" dirty="0" smtClean="0">
                <a:latin typeface="+mj-lt"/>
                <a:ea typeface="+mj-ea"/>
                <a:cs typeface="+mj-cs"/>
              </a:rPr>
              <a:t>Operators</a:t>
            </a:r>
            <a:endParaRPr lang="en-US" sz="4000" b="1" dirty="0">
              <a:latin typeface="Times New Roman" pitchFamily="18" charset="0"/>
            </a:endParaRPr>
          </a:p>
        </p:txBody>
      </p:sp>
      <p:sp>
        <p:nvSpPr>
          <p:cNvPr id="31748" name="Rectangle 3"/>
          <p:cNvSpPr>
            <a:spLocks noChangeArrowheads="1"/>
          </p:cNvSpPr>
          <p:nvPr/>
        </p:nvSpPr>
        <p:spPr bwMode="auto">
          <a:xfrm>
            <a:off x="304800" y="1295400"/>
            <a:ext cx="8153400" cy="3733800"/>
          </a:xfrm>
          <a:prstGeom prst="rect">
            <a:avLst/>
          </a:prstGeom>
          <a:noFill/>
          <a:ln w="9525">
            <a:noFill/>
            <a:miter lim="800000"/>
            <a:headEnd/>
            <a:tailEnd/>
          </a:ln>
        </p:spPr>
        <p:txBody>
          <a:bodyPr/>
          <a:lstStyle/>
          <a:p>
            <a:pPr marL="609600" indent="-609600">
              <a:lnSpc>
                <a:spcPct val="90000"/>
              </a:lnSpc>
              <a:spcBef>
                <a:spcPct val="20000"/>
              </a:spcBef>
              <a:buClr>
                <a:srgbClr val="002060"/>
              </a:buClr>
              <a:defRPr/>
            </a:pPr>
            <a:r>
              <a:rPr lang="en-US" sz="2000" b="1" dirty="0">
                <a:solidFill>
                  <a:srgbClr val="000000"/>
                </a:solidFill>
                <a:latin typeface="Courier New" pitchFamily="49" charset="0"/>
                <a:cs typeface="+mn-cs"/>
              </a:rPr>
              <a:t>+=  -=  *=  /=  %=   &amp;=  |= ^=</a:t>
            </a:r>
          </a:p>
          <a:p>
            <a:pPr marL="609600" indent="-609600">
              <a:lnSpc>
                <a:spcPct val="90000"/>
              </a:lnSpc>
              <a:spcBef>
                <a:spcPct val="20000"/>
              </a:spcBef>
              <a:buClr>
                <a:srgbClr val="C81E1E"/>
              </a:buClr>
              <a:defRPr/>
            </a:pPr>
            <a:r>
              <a:rPr lang="en-US" sz="2800" b="1" dirty="0">
                <a:solidFill>
                  <a:srgbClr val="000000"/>
                </a:solidFill>
                <a:latin typeface="Courier New" pitchFamily="49" charset="0"/>
                <a:cs typeface="+mn-cs"/>
              </a:rPr>
              <a:t> </a:t>
            </a:r>
            <a:endParaRPr lang="en-US" sz="2000" dirty="0">
              <a:cs typeface="+mn-cs"/>
            </a:endParaRPr>
          </a:p>
          <a:p>
            <a:pPr marL="609600" indent="-609600">
              <a:lnSpc>
                <a:spcPct val="90000"/>
              </a:lnSpc>
              <a:spcBef>
                <a:spcPct val="20000"/>
              </a:spcBef>
              <a:buClr>
                <a:schemeClr val="accent2"/>
              </a:buClr>
              <a:buFont typeface="Wingdings" pitchFamily="2" charset="2"/>
              <a:buNone/>
              <a:defRPr/>
            </a:pPr>
            <a:r>
              <a:rPr lang="en-US" sz="2000" dirty="0">
                <a:solidFill>
                  <a:srgbClr val="5F5F5F"/>
                </a:solidFill>
                <a:latin typeface="+mn-lt"/>
                <a:cs typeface="+mn-cs"/>
              </a:rPr>
              <a:t>Example</a:t>
            </a:r>
            <a:r>
              <a:rPr lang="en-US" sz="2000" b="1" dirty="0">
                <a:latin typeface="Courier New" pitchFamily="49" charset="0"/>
                <a:cs typeface="+mn-cs"/>
              </a:rPr>
              <a:t>:</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int a = 10;</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int b=2;</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a+=b; </a:t>
            </a:r>
            <a:r>
              <a:rPr lang="en-US" sz="2000" b="1" dirty="0">
                <a:latin typeface="Courier New" pitchFamily="49" charset="0"/>
                <a:cs typeface="+mn-cs"/>
              </a:rPr>
              <a:t>//  means a=(int)(</a:t>
            </a:r>
            <a:r>
              <a:rPr lang="en-US" sz="2000" b="1" dirty="0" err="1">
                <a:latin typeface="Courier New" pitchFamily="49" charset="0"/>
                <a:cs typeface="+mn-cs"/>
              </a:rPr>
              <a:t>a+b</a:t>
            </a:r>
            <a:r>
              <a:rPr lang="en-US" sz="2000" b="1" dirty="0">
                <a:latin typeface="Courier New" pitchFamily="49" charset="0"/>
                <a:cs typeface="+mn-cs"/>
              </a:rPr>
              <a:t>);</a:t>
            </a:r>
          </a:p>
          <a:p>
            <a:pPr marL="609600" indent="-609600">
              <a:lnSpc>
                <a:spcPct val="90000"/>
              </a:lnSpc>
              <a:spcBef>
                <a:spcPct val="20000"/>
              </a:spcBef>
              <a:buClr>
                <a:schemeClr val="accent2"/>
              </a:buClr>
              <a:buFont typeface="Wingdings" pitchFamily="2" charset="2"/>
              <a:buNone/>
              <a:defRPr/>
            </a:pPr>
            <a:endParaRPr lang="en-US" sz="2000" b="1" dirty="0">
              <a:solidFill>
                <a:srgbClr val="C81E1E"/>
              </a:solidFill>
              <a:latin typeface="Courier New" pitchFamily="49" charset="0"/>
              <a:cs typeface="+mn-cs"/>
            </a:endParaRP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double d=45.3;</a:t>
            </a:r>
          </a:p>
          <a:p>
            <a:pPr marL="609600" indent="-609600">
              <a:lnSpc>
                <a:spcPct val="90000"/>
              </a:lnSpc>
              <a:spcBef>
                <a:spcPct val="20000"/>
              </a:spcBef>
              <a:buClr>
                <a:schemeClr val="accent2"/>
              </a:buClr>
              <a:buFont typeface="Wingdings" pitchFamily="2" charset="2"/>
              <a:buNone/>
              <a:defRPr/>
            </a:pPr>
            <a:r>
              <a:rPr lang="en-US" sz="2000" b="1" dirty="0">
                <a:solidFill>
                  <a:srgbClr val="000000"/>
                </a:solidFill>
                <a:latin typeface="Courier New" pitchFamily="49" charset="0"/>
                <a:cs typeface="+mn-cs"/>
              </a:rPr>
              <a:t>d/=1.2;</a:t>
            </a:r>
          </a:p>
          <a:p>
            <a:pPr marL="609600" indent="-609600">
              <a:lnSpc>
                <a:spcPct val="90000"/>
              </a:lnSpc>
              <a:spcBef>
                <a:spcPct val="20000"/>
              </a:spcBef>
              <a:buClr>
                <a:schemeClr val="accent2"/>
              </a:buClr>
              <a:buFont typeface="Wingdings" pitchFamily="2" charset="2"/>
              <a:buNone/>
              <a:defRPr/>
            </a:pPr>
            <a:endParaRPr lang="en-US" sz="2400" b="1" dirty="0">
              <a:latin typeface="Courier New" pitchFamily="49" charset="0"/>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115</a:t>
            </a:fld>
            <a:endParaRPr lang="en-US" sz="1200" dirty="0">
              <a:solidFill>
                <a:schemeClr val="bg1">
                  <a:lumMod val="50000"/>
                </a:schemeClr>
              </a:solidFill>
            </a:endParaRPr>
          </a:p>
        </p:txBody>
      </p:sp>
    </p:spTree>
    <p:extLst>
      <p:ext uri="{BB962C8B-B14F-4D97-AF65-F5344CB8AC3E}">
        <p14:creationId xmlns:p14="http://schemas.microsoft.com/office/powerpoint/2010/main" val="139082559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2"/>
          <p:cNvSpPr>
            <a:spLocks noGrp="1"/>
          </p:cNvSpPr>
          <p:nvPr>
            <p:ph type="title"/>
          </p:nvPr>
        </p:nvSpPr>
        <p:spPr>
          <a:xfrm>
            <a:off x="457200" y="0"/>
            <a:ext cx="8229600" cy="762000"/>
          </a:xfrm>
        </p:spPr>
        <p:txBody>
          <a:bodyPr/>
          <a:lstStyle/>
          <a:p>
            <a:pPr eaLnBrk="1" hangingPunct="1"/>
            <a:r>
              <a:rPr lang="en-US" kern="1200" dirty="0"/>
              <a:t>Shift operators</a:t>
            </a:r>
            <a:endParaRPr lang="en-IN" kern="1200" dirty="0"/>
          </a:p>
        </p:txBody>
      </p:sp>
      <p:sp>
        <p:nvSpPr>
          <p:cNvPr id="4" name="Content Placeholder 3"/>
          <p:cNvSpPr>
            <a:spLocks noGrp="1"/>
          </p:cNvSpPr>
          <p:nvPr>
            <p:ph idx="1"/>
          </p:nvPr>
        </p:nvSpPr>
        <p:spPr>
          <a:xfrm>
            <a:off x="304800" y="1143000"/>
            <a:ext cx="8382000" cy="4495800"/>
          </a:xfrm>
        </p:spPr>
        <p:txBody>
          <a:bodyPr>
            <a:normAutofit fontScale="85000" lnSpcReduction="10000"/>
          </a:bodyPr>
          <a:lstStyle/>
          <a:p>
            <a:pPr eaLnBrk="1" hangingPunct="1">
              <a:defRPr/>
            </a:pPr>
            <a:r>
              <a:rPr lang="en-IN" b="1" kern="1200" dirty="0" smtClean="0">
                <a:solidFill>
                  <a:srgbClr val="000000"/>
                </a:solidFill>
                <a:latin typeface="Courier New" pitchFamily="49" charset="0"/>
              </a:rPr>
              <a:t>&gt;&gt;</a:t>
            </a:r>
            <a:r>
              <a:rPr lang="en-IN" b="1" dirty="0" smtClean="0"/>
              <a:t> </a:t>
            </a:r>
            <a:r>
              <a:rPr lang="en-IN" dirty="0" smtClean="0"/>
              <a:t>the SHIFT RIGHT operator (</a:t>
            </a:r>
            <a:r>
              <a:rPr lang="en-US" dirty="0">
                <a:sym typeface="Wingdings" pitchFamily="2" charset="2"/>
              </a:rPr>
              <a:t>Arithmetic </a:t>
            </a:r>
            <a:r>
              <a:rPr lang="en-US" dirty="0" smtClean="0">
                <a:sym typeface="Wingdings" pitchFamily="2" charset="2"/>
              </a:rPr>
              <a:t>Shift)</a:t>
            </a:r>
            <a:endParaRPr lang="en-IN" dirty="0" smtClean="0"/>
          </a:p>
          <a:p>
            <a:pPr eaLnBrk="1" hangingPunct="1">
              <a:defRPr/>
            </a:pPr>
            <a:r>
              <a:rPr lang="en-IN" b="1" kern="1200" dirty="0" smtClean="0">
                <a:solidFill>
                  <a:srgbClr val="000000"/>
                </a:solidFill>
                <a:latin typeface="Courier New" pitchFamily="49" charset="0"/>
              </a:rPr>
              <a:t>&lt;&lt;</a:t>
            </a:r>
            <a:r>
              <a:rPr lang="en-IN" b="1" dirty="0" smtClean="0"/>
              <a:t> </a:t>
            </a:r>
            <a:r>
              <a:rPr lang="en-IN" dirty="0" smtClean="0"/>
              <a:t>the SHIFT LEFT operator</a:t>
            </a:r>
          </a:p>
          <a:p>
            <a:pPr eaLnBrk="1" hangingPunct="1">
              <a:defRPr/>
            </a:pPr>
            <a:r>
              <a:rPr lang="en-IN" b="1" kern="1200" dirty="0" smtClean="0">
                <a:solidFill>
                  <a:srgbClr val="000000"/>
                </a:solidFill>
                <a:latin typeface="Courier New" pitchFamily="49" charset="0"/>
              </a:rPr>
              <a:t>&gt;&gt;&gt;</a:t>
            </a:r>
            <a:r>
              <a:rPr lang="en-IN" b="1" dirty="0" smtClean="0"/>
              <a:t> </a:t>
            </a:r>
            <a:r>
              <a:rPr lang="en-IN" dirty="0" smtClean="0"/>
              <a:t>the UNSIGNED SHIFT RIGHT operator (</a:t>
            </a:r>
            <a:r>
              <a:rPr lang="en-US" dirty="0">
                <a:sym typeface="Wingdings" pitchFamily="2" charset="2"/>
              </a:rPr>
              <a:t>Logical </a:t>
            </a:r>
            <a:r>
              <a:rPr lang="en-US" dirty="0" smtClean="0">
                <a:sym typeface="Wingdings" pitchFamily="2" charset="2"/>
              </a:rPr>
              <a:t>Shift)</a:t>
            </a:r>
          </a:p>
          <a:p>
            <a:pPr eaLnBrk="1" hangingPunct="1">
              <a:defRPr/>
            </a:pPr>
            <a:endParaRPr lang="en-IN" dirty="0" smtClean="0"/>
          </a:p>
          <a:p>
            <a:pPr eaLnBrk="1" hangingPunct="1">
              <a:buFont typeface="Wingdings" pitchFamily="2" charset="2"/>
              <a:buNone/>
              <a:defRPr/>
            </a:pPr>
            <a:r>
              <a:rPr lang="en-IN" b="1" dirty="0" err="1" smtClean="0">
                <a:solidFill>
                  <a:srgbClr val="000000"/>
                </a:solidFill>
                <a:latin typeface="Courier New" pitchFamily="49" charset="0"/>
              </a:rPr>
              <a:t>System.out.println</a:t>
            </a:r>
            <a:r>
              <a:rPr lang="en-IN" b="1" dirty="0" smtClean="0">
                <a:solidFill>
                  <a:srgbClr val="000000"/>
                </a:solidFill>
                <a:latin typeface="Courier New" pitchFamily="49" charset="0"/>
              </a:rPr>
              <a:t>(2&lt;&lt;1); // prints 4</a:t>
            </a:r>
          </a:p>
          <a:p>
            <a:pPr eaLnBrk="1" hangingPunct="1">
              <a:buFont typeface="Wingdings" pitchFamily="2" charset="2"/>
              <a:buNone/>
              <a:defRPr/>
            </a:pPr>
            <a:r>
              <a:rPr lang="en-IN" b="1" dirty="0" err="1" smtClean="0">
                <a:solidFill>
                  <a:srgbClr val="000000"/>
                </a:solidFill>
                <a:latin typeface="Courier New" pitchFamily="49" charset="0"/>
              </a:rPr>
              <a:t>System.out.println</a:t>
            </a:r>
            <a:r>
              <a:rPr lang="en-IN" b="1" dirty="0" smtClean="0">
                <a:solidFill>
                  <a:srgbClr val="000000"/>
                </a:solidFill>
                <a:latin typeface="Courier New" pitchFamily="49" charset="0"/>
              </a:rPr>
              <a:t>(-1&gt;&gt;2); // prints -1</a:t>
            </a:r>
          </a:p>
          <a:p>
            <a:pPr eaLnBrk="1" hangingPunct="1">
              <a:buFont typeface="Wingdings" pitchFamily="2" charset="2"/>
              <a:buNone/>
              <a:defRPr/>
            </a:pPr>
            <a:r>
              <a:rPr lang="en-IN" b="1" dirty="0" err="1" smtClean="0">
                <a:solidFill>
                  <a:srgbClr val="000000"/>
                </a:solidFill>
                <a:latin typeface="Courier New" pitchFamily="49" charset="0"/>
              </a:rPr>
              <a:t>System.out.println</a:t>
            </a:r>
            <a:r>
              <a:rPr lang="en-IN" b="1" dirty="0" smtClean="0">
                <a:solidFill>
                  <a:srgbClr val="000000"/>
                </a:solidFill>
                <a:latin typeface="Courier New" pitchFamily="49" charset="0"/>
              </a:rPr>
              <a:t>(-1&gt;&gt;&gt;2); // prints 1073741823</a:t>
            </a:r>
          </a:p>
          <a:p>
            <a:pPr>
              <a:defRPr/>
            </a:pPr>
            <a:endParaRPr lang="en-IN" b="1" dirty="0" smtClean="0">
              <a:solidFill>
                <a:srgbClr val="000000"/>
              </a:solidFill>
              <a:latin typeface="Courier New" pitchFamily="49" charset="0"/>
            </a:endParaRPr>
          </a:p>
          <a:p>
            <a:pPr eaLnBrk="1" hangingPunct="1">
              <a:lnSpc>
                <a:spcPct val="120000"/>
              </a:lnSpc>
              <a:buFont typeface="Wingdings" pitchFamily="2" charset="2"/>
              <a:buNone/>
              <a:defRPr/>
            </a:pPr>
            <a:endParaRPr lang="en-IN" dirty="0" smtClean="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116</a:t>
            </a:fld>
            <a:endParaRPr lang="en-US" sz="1200" dirty="0">
              <a:solidFill>
                <a:schemeClr val="bg1">
                  <a:lumMod val="50000"/>
                </a:schemeClr>
              </a:solidFill>
            </a:endParaRPr>
          </a:p>
        </p:txBody>
      </p:sp>
    </p:spTree>
    <p:extLst>
      <p:ext uri="{BB962C8B-B14F-4D97-AF65-F5344CB8AC3E}">
        <p14:creationId xmlns:p14="http://schemas.microsoft.com/office/powerpoint/2010/main" val="224772492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28600" y="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t>Precedence</a:t>
            </a:r>
          </a:p>
        </p:txBody>
      </p:sp>
      <p:sp>
        <p:nvSpPr>
          <p:cNvPr id="49155" name="Rectangle 3"/>
          <p:cNvSpPr>
            <a:spLocks noChangeArrowheads="1"/>
          </p:cNvSpPr>
          <p:nvPr/>
        </p:nvSpPr>
        <p:spPr bwMode="auto">
          <a:xfrm>
            <a:off x="228600" y="990600"/>
            <a:ext cx="86868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accent2"/>
              </a:buClr>
              <a:buFont typeface="Wingdings" pitchFamily="2" charset="2"/>
              <a:buNone/>
            </a:pPr>
            <a:r>
              <a:rPr lang="en-US" sz="2000" b="1" dirty="0">
                <a:latin typeface="Courier New" pitchFamily="49" charset="0"/>
              </a:rPr>
              <a:t>Operators					      Associativity</a:t>
            </a:r>
          </a:p>
          <a:p>
            <a:pPr marL="342900" indent="-342900">
              <a:lnSpc>
                <a:spcPct val="90000"/>
              </a:lnSpc>
              <a:spcBef>
                <a:spcPct val="20000"/>
              </a:spcBef>
              <a:buClr>
                <a:schemeClr val="accent2"/>
              </a:buClr>
              <a:buFont typeface="Wingdings" pitchFamily="2" charset="2"/>
              <a:buNone/>
            </a:pPr>
            <a:r>
              <a:rPr lang="en-US" sz="2000" b="1" dirty="0">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1" dirty="0">
                <a:latin typeface="Courier New" pitchFamily="49" charset="0"/>
              </a:rPr>
              <a:t>[] . () </a:t>
            </a:r>
            <a:r>
              <a:rPr lang="en-US" sz="2000" b="1" dirty="0" err="1">
                <a:latin typeface="Courier New" pitchFamily="49" charset="0"/>
              </a:rPr>
              <a:t>methodCall</a:t>
            </a:r>
            <a:r>
              <a:rPr lang="en-US" sz="2000" b="1" dirty="0">
                <a:latin typeface="Courier New" pitchFamily="49" charset="0"/>
              </a:rPr>
              <a:t>()				left to right</a:t>
            </a:r>
          </a:p>
          <a:p>
            <a:pPr marL="342900" indent="-342900">
              <a:lnSpc>
                <a:spcPct val="90000"/>
              </a:lnSpc>
              <a:spcBef>
                <a:spcPct val="20000"/>
              </a:spcBef>
              <a:buClr>
                <a:schemeClr val="accent2"/>
              </a:buClr>
              <a:buFont typeface="Wingdings" pitchFamily="2" charset="2"/>
              <a:buNone/>
            </a:pPr>
            <a:r>
              <a:rPr lang="en-US" sz="2000" b="1" dirty="0">
                <a:latin typeface="Courier New" pitchFamily="49" charset="0"/>
              </a:rPr>
              <a:t>! ~ ++ -- - + new (cast)			right to left</a:t>
            </a:r>
          </a:p>
          <a:p>
            <a:pPr marL="342900" indent="-342900">
              <a:lnSpc>
                <a:spcPct val="90000"/>
              </a:lnSpc>
              <a:spcBef>
                <a:spcPct val="20000"/>
              </a:spcBef>
              <a:buClr>
                <a:schemeClr val="accent2"/>
              </a:buClr>
            </a:pPr>
            <a:r>
              <a:rPr lang="en-US" sz="2000" b="1" dirty="0">
                <a:latin typeface="Courier New" pitchFamily="49" charset="0"/>
              </a:rPr>
              <a:t>* / %							left to right</a:t>
            </a:r>
          </a:p>
          <a:p>
            <a:pPr marL="342900" indent="-342900">
              <a:lnSpc>
                <a:spcPct val="90000"/>
              </a:lnSpc>
              <a:spcBef>
                <a:spcPct val="20000"/>
              </a:spcBef>
              <a:buClr>
                <a:schemeClr val="accent2"/>
              </a:buClr>
            </a:pPr>
            <a:r>
              <a:rPr lang="en-US" sz="2000" b="1" dirty="0">
                <a:latin typeface="Courier New" pitchFamily="49" charset="0"/>
              </a:rPr>
              <a:t>+ -							left to right</a:t>
            </a:r>
          </a:p>
          <a:p>
            <a:pPr marL="342900" indent="-342900">
              <a:lnSpc>
                <a:spcPct val="90000"/>
              </a:lnSpc>
              <a:spcBef>
                <a:spcPct val="20000"/>
              </a:spcBef>
              <a:buClr>
                <a:schemeClr val="accent2"/>
              </a:buClr>
            </a:pPr>
            <a:r>
              <a:rPr lang="en-US" sz="2000" b="1" dirty="0">
                <a:latin typeface="Courier New" pitchFamily="49" charset="0"/>
              </a:rPr>
              <a:t>&gt;&gt; &gt;&gt;&gt; &lt;&lt;						left to right</a:t>
            </a:r>
          </a:p>
          <a:p>
            <a:pPr marL="342900" indent="-342900">
              <a:lnSpc>
                <a:spcPct val="90000"/>
              </a:lnSpc>
              <a:spcBef>
                <a:spcPct val="20000"/>
              </a:spcBef>
              <a:buClr>
                <a:schemeClr val="accent2"/>
              </a:buClr>
            </a:pPr>
            <a:r>
              <a:rPr lang="en-US" sz="2000" b="1" dirty="0">
                <a:latin typeface="Courier New" pitchFamily="49" charset="0"/>
              </a:rPr>
              <a:t>&lt; &gt; &lt;= &gt;= </a:t>
            </a:r>
            <a:r>
              <a:rPr lang="en-US" sz="2000" b="1" dirty="0" err="1">
                <a:latin typeface="Courier New" pitchFamily="49" charset="0"/>
              </a:rPr>
              <a:t>instanceof</a:t>
            </a:r>
            <a:r>
              <a:rPr lang="en-US" sz="2000" b="1" dirty="0">
                <a:latin typeface="Courier New" pitchFamily="49" charset="0"/>
              </a:rPr>
              <a:t>				left to right</a:t>
            </a:r>
          </a:p>
          <a:p>
            <a:pPr marL="342900" indent="-342900">
              <a:lnSpc>
                <a:spcPct val="90000"/>
              </a:lnSpc>
              <a:spcBef>
                <a:spcPct val="20000"/>
              </a:spcBef>
              <a:buClr>
                <a:schemeClr val="accent2"/>
              </a:buClr>
            </a:pPr>
            <a:r>
              <a:rPr lang="en-US" sz="2000" b="1" dirty="0">
                <a:latin typeface="Courier New" pitchFamily="49" charset="0"/>
              </a:rPr>
              <a:t>== !=							left to right</a:t>
            </a:r>
          </a:p>
          <a:p>
            <a:pPr marL="342900" indent="-342900">
              <a:lnSpc>
                <a:spcPct val="90000"/>
              </a:lnSpc>
              <a:spcBef>
                <a:spcPct val="20000"/>
              </a:spcBef>
              <a:buClr>
                <a:schemeClr val="accent2"/>
              </a:buClr>
            </a:pPr>
            <a:r>
              <a:rPr lang="en-US" sz="2000" b="1" dirty="0">
                <a:latin typeface="Courier New" pitchFamily="49" charset="0"/>
              </a:rPr>
              <a:t>&amp;								left to right</a:t>
            </a:r>
          </a:p>
          <a:p>
            <a:pPr marL="342900" indent="-342900">
              <a:lnSpc>
                <a:spcPct val="90000"/>
              </a:lnSpc>
              <a:spcBef>
                <a:spcPct val="20000"/>
              </a:spcBef>
              <a:buClr>
                <a:schemeClr val="accent2"/>
              </a:buClr>
            </a:pPr>
            <a:r>
              <a:rPr lang="en-US" sz="2000" b="1" dirty="0">
                <a:latin typeface="Courier New" pitchFamily="49" charset="0"/>
              </a:rPr>
              <a:t>^								left to right</a:t>
            </a:r>
          </a:p>
          <a:p>
            <a:pPr marL="342900" indent="-342900">
              <a:lnSpc>
                <a:spcPct val="90000"/>
              </a:lnSpc>
              <a:spcBef>
                <a:spcPct val="20000"/>
              </a:spcBef>
              <a:buClr>
                <a:schemeClr val="accent2"/>
              </a:buClr>
            </a:pPr>
            <a:r>
              <a:rPr lang="en-US" sz="2000" b="1" dirty="0">
                <a:latin typeface="Courier New" pitchFamily="49" charset="0"/>
              </a:rPr>
              <a:t>|								left to right</a:t>
            </a:r>
          </a:p>
          <a:p>
            <a:pPr marL="342900" indent="-342900">
              <a:lnSpc>
                <a:spcPct val="90000"/>
              </a:lnSpc>
              <a:spcBef>
                <a:spcPct val="20000"/>
              </a:spcBef>
              <a:buClr>
                <a:schemeClr val="accent2"/>
              </a:buClr>
            </a:pPr>
            <a:r>
              <a:rPr lang="en-US" sz="2000" b="1" dirty="0">
                <a:latin typeface="Courier New" pitchFamily="49" charset="0"/>
              </a:rPr>
              <a:t>&amp;&amp;								left to right</a:t>
            </a:r>
          </a:p>
          <a:p>
            <a:pPr marL="342900" indent="-342900">
              <a:lnSpc>
                <a:spcPct val="90000"/>
              </a:lnSpc>
              <a:spcBef>
                <a:spcPct val="20000"/>
              </a:spcBef>
              <a:buClr>
                <a:schemeClr val="accent2"/>
              </a:buClr>
            </a:pPr>
            <a:r>
              <a:rPr lang="en-US" sz="2000" b="1" dirty="0">
                <a:latin typeface="Courier New" pitchFamily="49" charset="0"/>
              </a:rPr>
              <a:t>||								left to right </a:t>
            </a:r>
          </a:p>
          <a:p>
            <a:pPr marL="342900" indent="-342900">
              <a:lnSpc>
                <a:spcPct val="90000"/>
              </a:lnSpc>
              <a:spcBef>
                <a:spcPct val="20000"/>
              </a:spcBef>
              <a:buClr>
                <a:schemeClr val="accent2"/>
              </a:buClr>
            </a:pPr>
            <a:r>
              <a:rPr lang="en-US" sz="2000" b="1" dirty="0">
                <a:latin typeface="Courier New" pitchFamily="49" charset="0"/>
              </a:rPr>
              <a:t>?:								left to right</a:t>
            </a:r>
          </a:p>
          <a:p>
            <a:pPr marL="342900" indent="-342900">
              <a:lnSpc>
                <a:spcPct val="90000"/>
              </a:lnSpc>
              <a:spcBef>
                <a:spcPct val="20000"/>
              </a:spcBef>
              <a:buClr>
                <a:schemeClr val="accent2"/>
              </a:buClr>
            </a:pPr>
            <a:r>
              <a:rPr lang="en-US" sz="2000" b="1" dirty="0">
                <a:latin typeface="Courier New" pitchFamily="49" charset="0"/>
              </a:rPr>
              <a:t>= += -= *= /= &gt;&gt;= &lt;&lt;= &gt;&gt;&gt;= &amp;= ^= |= 	left to right	</a:t>
            </a:r>
            <a:r>
              <a:rPr lang="en-US" b="1" dirty="0">
                <a:latin typeface="Courier New" pitchFamily="49" charset="0"/>
              </a:rPr>
              <a:t>		</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117</a:t>
            </a:fld>
            <a:endParaRPr lang="en-US" sz="1200" dirty="0">
              <a:solidFill>
                <a:schemeClr val="bg1">
                  <a:lumMod val="50000"/>
                </a:schemeClr>
              </a:solidFill>
            </a:endParaRPr>
          </a:p>
        </p:txBody>
      </p:sp>
    </p:spTree>
    <p:extLst>
      <p:ext uri="{BB962C8B-B14F-4D97-AF65-F5344CB8AC3E}">
        <p14:creationId xmlns:p14="http://schemas.microsoft.com/office/powerpoint/2010/main" val="90759180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2"/>
          <p:cNvSpPr>
            <a:spLocks noGrp="1"/>
          </p:cNvSpPr>
          <p:nvPr>
            <p:ph type="title"/>
          </p:nvPr>
        </p:nvSpPr>
        <p:spPr/>
        <p:txBody>
          <a:bodyPr/>
          <a:lstStyle/>
          <a:p>
            <a:r>
              <a:rPr lang="en-US" kern="1200" dirty="0"/>
              <a:t>Activity</a:t>
            </a:r>
          </a:p>
        </p:txBody>
      </p:sp>
      <p:sp>
        <p:nvSpPr>
          <p:cNvPr id="48131" name="Content Placeholder 3"/>
          <p:cNvSpPr>
            <a:spLocks noGrp="1"/>
          </p:cNvSpPr>
          <p:nvPr>
            <p:ph idx="1"/>
          </p:nvPr>
        </p:nvSpPr>
        <p:spPr/>
        <p:txBody>
          <a:bodyPr/>
          <a:lstStyle/>
          <a:p>
            <a:r>
              <a:rPr lang="en-US" dirty="0" smtClean="0"/>
              <a:t>Find out what happens if you try to shift more than the number of bits in an int ?</a:t>
            </a:r>
          </a:p>
          <a:p>
            <a:pPr marL="400050" lvl="1" indent="0" eaLnBrk="1" hangingPunct="1">
              <a:buNone/>
            </a:pPr>
            <a:r>
              <a:rPr lang="en-IN" sz="2000" b="1" dirty="0" err="1" smtClean="0">
                <a:solidFill>
                  <a:srgbClr val="000000"/>
                </a:solidFill>
                <a:latin typeface="Courier New" pitchFamily="49" charset="0"/>
              </a:rPr>
              <a:t>System.out.println</a:t>
            </a:r>
            <a:r>
              <a:rPr lang="en-IN" sz="2000" b="1" dirty="0" smtClean="0">
                <a:solidFill>
                  <a:srgbClr val="000000"/>
                </a:solidFill>
                <a:latin typeface="Courier New" pitchFamily="49" charset="0"/>
              </a:rPr>
              <a:t>(2&lt;&lt;32);</a:t>
            </a:r>
          </a:p>
          <a:p>
            <a:pPr marL="400050" lvl="1" indent="0" eaLnBrk="1" hangingPunct="1">
              <a:buNone/>
            </a:pPr>
            <a:r>
              <a:rPr lang="en-IN" sz="2000" b="1" dirty="0" err="1" smtClean="0">
                <a:solidFill>
                  <a:srgbClr val="000000"/>
                </a:solidFill>
                <a:latin typeface="Courier New" pitchFamily="49" charset="0"/>
              </a:rPr>
              <a:t>System.out.println</a:t>
            </a:r>
            <a:r>
              <a:rPr lang="en-IN" sz="2000" b="1" dirty="0" smtClean="0">
                <a:solidFill>
                  <a:srgbClr val="000000"/>
                </a:solidFill>
                <a:latin typeface="Courier New" pitchFamily="49" charset="0"/>
              </a:rPr>
              <a:t>(2&gt;&gt;32);</a:t>
            </a:r>
          </a:p>
          <a:p>
            <a:pPr marL="400050" lvl="1" indent="0" eaLnBrk="1" hangingPunct="1">
              <a:buNone/>
            </a:pPr>
            <a:r>
              <a:rPr lang="en-IN" sz="2000" b="1" dirty="0" err="1" smtClean="0">
                <a:solidFill>
                  <a:srgbClr val="000000"/>
                </a:solidFill>
                <a:latin typeface="Courier New" pitchFamily="49" charset="0"/>
              </a:rPr>
              <a:t>System.out.println</a:t>
            </a:r>
            <a:r>
              <a:rPr lang="en-IN" sz="2000" b="1" dirty="0" smtClean="0">
                <a:solidFill>
                  <a:srgbClr val="000000"/>
                </a:solidFill>
                <a:latin typeface="Courier New" pitchFamily="49" charset="0"/>
              </a:rPr>
              <a:t>(2&gt;&gt;&gt;32);</a:t>
            </a:r>
          </a:p>
          <a:p>
            <a:pPr marL="400050" lvl="1" indent="0" eaLnBrk="1" hangingPunct="1">
              <a:buNone/>
            </a:pPr>
            <a:r>
              <a:rPr lang="en-IN" sz="2000" b="1" dirty="0" err="1" smtClean="0">
                <a:solidFill>
                  <a:srgbClr val="000000"/>
                </a:solidFill>
                <a:latin typeface="Courier New" pitchFamily="49" charset="0"/>
              </a:rPr>
              <a:t>System.out.println</a:t>
            </a:r>
            <a:r>
              <a:rPr lang="en-IN" sz="2000" b="1" dirty="0" smtClean="0">
                <a:solidFill>
                  <a:srgbClr val="000000"/>
                </a:solidFill>
                <a:latin typeface="Courier New" pitchFamily="49" charset="0"/>
              </a:rPr>
              <a:t>(2&lt;&lt;33);</a:t>
            </a:r>
          </a:p>
          <a:p>
            <a:pPr marL="400050" lvl="1" indent="0" eaLnBrk="1" hangingPunct="1">
              <a:buNone/>
            </a:pPr>
            <a:r>
              <a:rPr lang="en-IN" sz="2000" b="1" dirty="0" err="1" smtClean="0">
                <a:solidFill>
                  <a:srgbClr val="000000"/>
                </a:solidFill>
                <a:latin typeface="Courier New" pitchFamily="49" charset="0"/>
              </a:rPr>
              <a:t>System.out.println</a:t>
            </a:r>
            <a:r>
              <a:rPr lang="en-IN" sz="2000" b="1" dirty="0" smtClean="0">
                <a:solidFill>
                  <a:srgbClr val="000000"/>
                </a:solidFill>
                <a:latin typeface="Courier New" pitchFamily="49" charset="0"/>
              </a:rPr>
              <a:t>(2&gt;&gt;33);</a:t>
            </a:r>
          </a:p>
          <a:p>
            <a:pPr marL="400050" lvl="1" indent="0" eaLnBrk="1" hangingPunct="1">
              <a:buNone/>
            </a:pPr>
            <a:r>
              <a:rPr lang="en-IN" sz="2000" b="1" dirty="0" err="1" smtClean="0">
                <a:solidFill>
                  <a:srgbClr val="000000"/>
                </a:solidFill>
                <a:latin typeface="Courier New" pitchFamily="49" charset="0"/>
              </a:rPr>
              <a:t>System.out.println</a:t>
            </a:r>
            <a:r>
              <a:rPr lang="en-IN" sz="2000" b="1" dirty="0" smtClean="0">
                <a:solidFill>
                  <a:srgbClr val="000000"/>
                </a:solidFill>
                <a:latin typeface="Courier New" pitchFamily="49" charset="0"/>
              </a:rPr>
              <a:t>(2&gt;&gt;&gt;33);</a:t>
            </a:r>
          </a:p>
        </p:txBody>
      </p:sp>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118</a:t>
            </a:fld>
            <a:endParaRPr lang="en-US" sz="1200" dirty="0">
              <a:solidFill>
                <a:schemeClr val="bg1">
                  <a:lumMod val="50000"/>
                </a:schemeClr>
              </a:solidFill>
            </a:endParaRPr>
          </a:p>
        </p:txBody>
      </p:sp>
    </p:spTree>
    <p:extLst>
      <p:ext uri="{BB962C8B-B14F-4D97-AF65-F5344CB8AC3E}">
        <p14:creationId xmlns:p14="http://schemas.microsoft.com/office/powerpoint/2010/main" val="292095156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3345" y="228600"/>
            <a:ext cx="4302012"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5000"/>
              </a:lnSpc>
            </a:pPr>
            <a:r>
              <a:rPr lang="en-US" sz="3200" b="1" dirty="0">
                <a:latin typeface="+mj-lt"/>
                <a:ea typeface="+mj-ea"/>
                <a:cs typeface="+mj-cs"/>
              </a:rPr>
              <a:t>Flow control statements</a:t>
            </a:r>
          </a:p>
        </p:txBody>
      </p:sp>
      <p:sp>
        <p:nvSpPr>
          <p:cNvPr id="58371" name="Rectangle 3"/>
          <p:cNvSpPr>
            <a:spLocks noChangeArrowheads="1"/>
          </p:cNvSpPr>
          <p:nvPr/>
        </p:nvSpPr>
        <p:spPr bwMode="auto">
          <a:xfrm>
            <a:off x="76200" y="990600"/>
            <a:ext cx="8915400" cy="531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500"/>
              </a:spcBef>
              <a:buClr>
                <a:srgbClr val="002060"/>
              </a:buClr>
              <a:buFont typeface="Wingdings" pitchFamily="2" charset="2"/>
              <a:buChar char="§"/>
            </a:pPr>
            <a:r>
              <a:rPr lang="en-US" sz="2000" dirty="0">
                <a:solidFill>
                  <a:srgbClr val="5F5F5F"/>
                </a:solidFill>
              </a:rPr>
              <a:t>Conditional Statements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if </a:t>
            </a:r>
            <a:r>
              <a:rPr lang="en-US" sz="2000" dirty="0" smtClean="0">
                <a:solidFill>
                  <a:srgbClr val="5F5F5F"/>
                </a:solidFill>
              </a:rPr>
              <a:t>statement</a:t>
            </a:r>
          </a:p>
          <a:p>
            <a:pPr marL="800100" lvl="1" indent="-342900">
              <a:spcBef>
                <a:spcPts val="500"/>
              </a:spcBef>
              <a:buClr>
                <a:srgbClr val="002060"/>
              </a:buClr>
              <a:buFont typeface="Wingdings" pitchFamily="2" charset="2"/>
              <a:buChar char="§"/>
            </a:pPr>
            <a:r>
              <a:rPr lang="en-US" sz="2000" b="1" dirty="0" smtClean="0"/>
              <a:t>Nested if else </a:t>
            </a:r>
            <a:r>
              <a:rPr lang="en-US" sz="2000" dirty="0" smtClean="0">
                <a:solidFill>
                  <a:srgbClr val="5F5F5F"/>
                </a:solidFill>
              </a:rPr>
              <a:t>statement</a:t>
            </a:r>
            <a:endParaRPr lang="en-US" sz="2000" dirty="0">
              <a:solidFill>
                <a:srgbClr val="5F5F5F"/>
              </a:solidFill>
            </a:endParaRP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switch </a:t>
            </a:r>
            <a:r>
              <a:rPr lang="en-US" sz="2000" dirty="0">
                <a:solidFill>
                  <a:srgbClr val="5F5F5F"/>
                </a:solidFill>
              </a:rPr>
              <a:t>statement</a:t>
            </a:r>
          </a:p>
          <a:p>
            <a:pPr marL="342900" indent="-342900">
              <a:spcBef>
                <a:spcPts val="500"/>
              </a:spcBef>
              <a:buClr>
                <a:srgbClr val="002060"/>
              </a:buClr>
              <a:buFont typeface="Wingdings" pitchFamily="2" charset="2"/>
              <a:buChar char="§"/>
            </a:pPr>
            <a:r>
              <a:rPr lang="en-US" sz="2000" dirty="0">
                <a:solidFill>
                  <a:srgbClr val="5F5F5F"/>
                </a:solidFill>
              </a:rPr>
              <a:t>Loops</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for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dirty="0">
                <a:solidFill>
                  <a:srgbClr val="5F5F5F"/>
                </a:solidFill>
              </a:rPr>
              <a:t>enhanced</a:t>
            </a:r>
            <a:r>
              <a:rPr lang="en-US" sz="2000" dirty="0"/>
              <a:t> </a:t>
            </a:r>
            <a:r>
              <a:rPr lang="en-US" sz="2000" b="1" dirty="0">
                <a:solidFill>
                  <a:srgbClr val="000000"/>
                </a:solidFill>
                <a:latin typeface="Courier New" pitchFamily="49" charset="0"/>
              </a:rPr>
              <a:t>for</a:t>
            </a:r>
            <a:r>
              <a:rPr lang="en-US" sz="2000" dirty="0"/>
              <a:t>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while </a:t>
            </a:r>
            <a:r>
              <a:rPr lang="en-US" sz="2000" dirty="0">
                <a:solidFill>
                  <a:srgbClr val="5F5F5F"/>
                </a:solidFill>
              </a:rPr>
              <a:t>statement</a:t>
            </a:r>
          </a:p>
          <a:p>
            <a:pPr marL="800100" lvl="1" indent="-342900">
              <a:spcBef>
                <a:spcPts val="500"/>
              </a:spcBef>
              <a:buClr>
                <a:srgbClr val="002060"/>
              </a:buClr>
              <a:buFont typeface="Wingdings" pitchFamily="2" charset="2"/>
              <a:buChar char="§"/>
            </a:pPr>
            <a:r>
              <a:rPr lang="en-US" sz="2000" b="1" dirty="0">
                <a:solidFill>
                  <a:srgbClr val="000000"/>
                </a:solidFill>
                <a:latin typeface="Courier New" pitchFamily="49" charset="0"/>
              </a:rPr>
              <a:t>do-while </a:t>
            </a:r>
            <a:r>
              <a:rPr lang="en-US" sz="2000" dirty="0">
                <a:solidFill>
                  <a:srgbClr val="5F5F5F"/>
                </a:solidFill>
              </a:rPr>
              <a:t>statement</a:t>
            </a:r>
          </a:p>
          <a:p>
            <a:pPr marL="342900" indent="-342900">
              <a:spcBef>
                <a:spcPts val="1000"/>
              </a:spcBef>
              <a:buClr>
                <a:srgbClr val="002060"/>
              </a:buClr>
              <a:buFont typeface="Wingdings" pitchFamily="2" charset="2"/>
              <a:buChar char="§"/>
            </a:pPr>
            <a:r>
              <a:rPr lang="en-US" sz="2000" dirty="0">
                <a:solidFill>
                  <a:srgbClr val="5F5F5F"/>
                </a:solidFill>
              </a:rPr>
              <a:t>Loops can have </a:t>
            </a:r>
            <a:r>
              <a:rPr lang="en-US" sz="2000" b="1" dirty="0">
                <a:solidFill>
                  <a:srgbClr val="000000"/>
                </a:solidFill>
                <a:latin typeface="Courier New" pitchFamily="49" charset="0"/>
              </a:rPr>
              <a:t>break or </a:t>
            </a:r>
            <a:r>
              <a:rPr lang="en-US" sz="2000" b="1" dirty="0" smtClean="0">
                <a:solidFill>
                  <a:srgbClr val="000000"/>
                </a:solidFill>
                <a:latin typeface="Courier New" pitchFamily="49" charset="0"/>
              </a:rPr>
              <a:t>continue.</a:t>
            </a:r>
          </a:p>
          <a:p>
            <a:pPr marL="342900" indent="-342900">
              <a:spcBef>
                <a:spcPts val="1000"/>
              </a:spcBef>
              <a:buClr>
                <a:srgbClr val="002060"/>
              </a:buClr>
              <a:buFont typeface="Wingdings" pitchFamily="2" charset="2"/>
              <a:buChar char="§"/>
            </a:pPr>
            <a:r>
              <a:rPr lang="en-US" sz="2000" dirty="0" smtClean="0">
                <a:solidFill>
                  <a:srgbClr val="5F5F5F"/>
                </a:solidFill>
              </a:rPr>
              <a:t>All </a:t>
            </a:r>
            <a:r>
              <a:rPr lang="en-US" sz="2000" dirty="0">
                <a:solidFill>
                  <a:srgbClr val="5F5F5F"/>
                </a:solidFill>
              </a:rPr>
              <a:t>of these </a:t>
            </a:r>
            <a:r>
              <a:rPr lang="en-US" sz="2000" dirty="0" smtClean="0">
                <a:solidFill>
                  <a:srgbClr val="5F5F5F"/>
                </a:solidFill>
              </a:rPr>
              <a:t>statements </a:t>
            </a:r>
            <a:r>
              <a:rPr lang="en-US" sz="2000" dirty="0">
                <a:solidFill>
                  <a:srgbClr val="5F5F5F"/>
                </a:solidFill>
              </a:rPr>
              <a:t>except (enhanced for statement) are same </a:t>
            </a:r>
            <a:r>
              <a:rPr lang="en-US" sz="2000" dirty="0" smtClean="0">
                <a:solidFill>
                  <a:srgbClr val="5F5F5F"/>
                </a:solidFill>
              </a:rPr>
              <a:t>as that </a:t>
            </a:r>
            <a:r>
              <a:rPr lang="en-US" sz="2000" dirty="0">
                <a:solidFill>
                  <a:srgbClr val="5F5F5F"/>
                </a:solidFill>
              </a:rPr>
              <a:t>in </a:t>
            </a:r>
            <a:r>
              <a:rPr lang="en-US" sz="2000" dirty="0" smtClean="0">
                <a:solidFill>
                  <a:srgbClr val="5F5F5F"/>
                </a:solidFill>
              </a:rPr>
              <a:t>C  (in </a:t>
            </a:r>
            <a:r>
              <a:rPr lang="en-US" sz="2000" dirty="0">
                <a:solidFill>
                  <a:srgbClr val="5F5F5F"/>
                </a:solidFill>
              </a:rPr>
              <a:t>terms of the syntax and way </a:t>
            </a:r>
            <a:r>
              <a:rPr lang="en-US" sz="2000" dirty="0" smtClean="0">
                <a:solidFill>
                  <a:srgbClr val="5F5F5F"/>
                </a:solidFill>
              </a:rPr>
              <a:t>they work).</a:t>
            </a:r>
          </a:p>
          <a:p>
            <a:pPr marL="342900" indent="-342900">
              <a:spcBef>
                <a:spcPts val="1000"/>
              </a:spcBef>
              <a:buClr>
                <a:srgbClr val="002060"/>
              </a:buClr>
              <a:buFont typeface="Wingdings" pitchFamily="2" charset="2"/>
              <a:buChar char="§"/>
            </a:pPr>
            <a:r>
              <a:rPr lang="en-US" sz="2000" dirty="0" smtClean="0">
                <a:solidFill>
                  <a:srgbClr val="5F5F5F"/>
                </a:solidFill>
              </a:rPr>
              <a:t>But note that for Java conditions must </a:t>
            </a:r>
            <a:r>
              <a:rPr lang="en-US" sz="2000" dirty="0">
                <a:solidFill>
                  <a:srgbClr val="5F5F5F"/>
                </a:solidFill>
              </a:rPr>
              <a:t>always evaluate to </a:t>
            </a:r>
            <a:r>
              <a:rPr lang="en-US" sz="2000" b="1" dirty="0" err="1">
                <a:solidFill>
                  <a:srgbClr val="000000"/>
                </a:solidFill>
                <a:latin typeface="Courier New" pitchFamily="49" charset="0"/>
              </a:rPr>
              <a:t>boolean</a:t>
            </a:r>
            <a:r>
              <a:rPr lang="en-US" sz="2000" dirty="0">
                <a:solidFill>
                  <a:srgbClr val="5F5F5F"/>
                </a:solidFill>
              </a:rPr>
              <a:t> value</a:t>
            </a:r>
            <a:r>
              <a:rPr lang="en-US" sz="2000" dirty="0" smtClean="0">
                <a:solidFill>
                  <a:srgbClr val="5F5F5F"/>
                </a:solidFill>
              </a:rPr>
              <a:t>.</a:t>
            </a:r>
          </a:p>
          <a:p>
            <a:pPr marL="342900" indent="-342900">
              <a:spcBef>
                <a:spcPts val="1000"/>
              </a:spcBef>
              <a:buClr>
                <a:srgbClr val="002060"/>
              </a:buClr>
              <a:buFont typeface="Wingdings" pitchFamily="2" charset="2"/>
              <a:buChar char="§"/>
            </a:pPr>
            <a:r>
              <a:rPr lang="en-US" sz="2000" dirty="0">
                <a:solidFill>
                  <a:srgbClr val="5F5F5F"/>
                </a:solidFill>
              </a:rPr>
              <a:t>The </a:t>
            </a:r>
            <a:r>
              <a:rPr lang="en-US" sz="2000" b="1" dirty="0">
                <a:solidFill>
                  <a:srgbClr val="000000"/>
                </a:solidFill>
                <a:latin typeface="Courier New" pitchFamily="49" charset="0"/>
              </a:rPr>
              <a:t>switch</a:t>
            </a:r>
            <a:r>
              <a:rPr lang="en-US" sz="2000" dirty="0">
                <a:solidFill>
                  <a:srgbClr val="5F5F5F"/>
                </a:solidFill>
              </a:rPr>
              <a:t> expression should be integer value (not long) or char and case expression must evaluate to a  constant/final value</a:t>
            </a:r>
          </a:p>
          <a:p>
            <a:pPr>
              <a:spcBef>
                <a:spcPts val="1000"/>
              </a:spcBef>
              <a:buClr>
                <a:srgbClr val="002060"/>
              </a:buClr>
            </a:pPr>
            <a:r>
              <a:rPr lang="en-US" sz="2000" b="1" dirty="0" smtClean="0">
                <a:solidFill>
                  <a:srgbClr val="000000"/>
                </a:solidFill>
                <a:latin typeface="Courier New" pitchFamily="49" charset="0"/>
              </a:rPr>
              <a:t> </a:t>
            </a:r>
            <a:endParaRPr lang="en-US" sz="2000" b="1" dirty="0">
              <a:solidFill>
                <a:srgbClr val="000000"/>
              </a:solidFill>
              <a:latin typeface="Courier New" pitchFamily="49" charset="0"/>
            </a:endParaRPr>
          </a:p>
        </p:txBody>
      </p:sp>
      <p:sp>
        <p:nvSpPr>
          <p:cNvPr id="9"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119</a:t>
            </a:fld>
            <a:endParaRPr lang="en-US" sz="1200" dirty="0">
              <a:solidFill>
                <a:schemeClr val="bg1">
                  <a:lumMod val="50000"/>
                </a:schemeClr>
              </a:solidFill>
            </a:endParaRPr>
          </a:p>
        </p:txBody>
      </p:sp>
    </p:spTree>
    <p:extLst>
      <p:ext uri="{BB962C8B-B14F-4D97-AF65-F5344CB8AC3E}">
        <p14:creationId xmlns:p14="http://schemas.microsoft.com/office/powerpoint/2010/main" val="316689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t>JDK installation directory</a:t>
            </a:r>
          </a:p>
        </p:txBody>
      </p:sp>
      <p:pic>
        <p:nvPicPr>
          <p:cNvPr id="266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066800"/>
            <a:ext cx="8340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57200" y="4495800"/>
            <a:ext cx="2195513" cy="400050"/>
          </a:xfrm>
          <a:prstGeom prst="rect">
            <a:avLst/>
          </a:prstGeom>
        </p:spPr>
        <p:txBody>
          <a:bodyPr wrap="none">
            <a:spAutoFit/>
          </a:bodyPr>
          <a:lstStyle/>
          <a:p>
            <a:pPr eaLnBrk="0" hangingPunct="0">
              <a:defRPr/>
            </a:pPr>
            <a:r>
              <a:rPr lang="en-US" sz="2000" dirty="0">
                <a:solidFill>
                  <a:srgbClr val="0070C0"/>
                </a:solidFill>
                <a:latin typeface="+mj-lt"/>
                <a:cs typeface="+mn-cs"/>
              </a:rPr>
              <a:t>Java Executables</a:t>
            </a:r>
          </a:p>
        </p:txBody>
      </p:sp>
      <p:cxnSp>
        <p:nvCxnSpPr>
          <p:cNvPr id="10" name="Straight Arrow Connector 9"/>
          <p:cNvCxnSpPr/>
          <p:nvPr/>
        </p:nvCxnSpPr>
        <p:spPr>
          <a:xfrm rot="16200000" flipH="1">
            <a:off x="495300" y="3619500"/>
            <a:ext cx="11430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630" name="Rectangle 10"/>
          <p:cNvSpPr>
            <a:spLocks noChangeArrowheads="1"/>
          </p:cNvSpPr>
          <p:nvPr/>
        </p:nvSpPr>
        <p:spPr bwMode="auto">
          <a:xfrm>
            <a:off x="5257800" y="1143000"/>
            <a:ext cx="295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solidFill>
                  <a:srgbClr val="0070C0"/>
                </a:solidFill>
              </a:rPr>
              <a:t>Java Runtime Environment</a:t>
            </a:r>
          </a:p>
        </p:txBody>
      </p:sp>
      <p:cxnSp>
        <p:nvCxnSpPr>
          <p:cNvPr id="13" name="Straight Arrow Connector 12"/>
          <p:cNvCxnSpPr/>
          <p:nvPr/>
        </p:nvCxnSpPr>
        <p:spPr>
          <a:xfrm flipV="1">
            <a:off x="4572000" y="1524000"/>
            <a:ext cx="9906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632" name="Rectangle 13"/>
          <p:cNvSpPr>
            <a:spLocks noChangeArrowheads="1"/>
          </p:cNvSpPr>
          <p:nvPr/>
        </p:nvSpPr>
        <p:spPr bwMode="auto">
          <a:xfrm>
            <a:off x="4343400" y="4800600"/>
            <a:ext cx="32239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dirty="0">
                <a:solidFill>
                  <a:srgbClr val="0070C0"/>
                </a:solidFill>
              </a:rPr>
              <a:t>Java Predefined Classes like</a:t>
            </a:r>
          </a:p>
          <a:p>
            <a:pPr eaLnBrk="0" hangingPunct="0"/>
            <a:r>
              <a:rPr lang="en-US" dirty="0">
                <a:solidFill>
                  <a:srgbClr val="0070C0"/>
                </a:solidFill>
              </a:rPr>
              <a:t>String, Date, Math </a:t>
            </a:r>
            <a:r>
              <a:rPr lang="en-US" dirty="0" smtClean="0">
                <a:solidFill>
                  <a:srgbClr val="0070C0"/>
                </a:solidFill>
              </a:rPr>
              <a:t>etc.</a:t>
            </a:r>
            <a:endParaRPr lang="en-US" dirty="0">
              <a:solidFill>
                <a:srgbClr val="0070C0"/>
              </a:solidFill>
            </a:endParaRPr>
          </a:p>
        </p:txBody>
      </p:sp>
      <p:cxnSp>
        <p:nvCxnSpPr>
          <p:cNvPr id="16" name="Straight Arrow Connector 15"/>
          <p:cNvCxnSpPr/>
          <p:nvPr/>
        </p:nvCxnSpPr>
        <p:spPr>
          <a:xfrm>
            <a:off x="5638800" y="3276600"/>
            <a:ext cx="457200" cy="1524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33400" y="2057400"/>
            <a:ext cx="1371600" cy="1219200"/>
          </a:xfrm>
          <a:prstGeom prst="rect">
            <a:avLst/>
          </a:prstGeom>
          <a:noFill/>
          <a:ln w="3175">
            <a:solidFill>
              <a:srgbClr val="C0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dirty="0"/>
          </a:p>
        </p:txBody>
      </p:sp>
      <p:sp>
        <p:nvSpPr>
          <p:cNvPr id="15" name="Rectangle 14"/>
          <p:cNvSpPr/>
          <p:nvPr/>
        </p:nvSpPr>
        <p:spPr>
          <a:xfrm>
            <a:off x="3352800" y="3352800"/>
            <a:ext cx="1752600" cy="3048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636" name="Rectangle 16"/>
          <p:cNvSpPr>
            <a:spLocks noChangeArrowheads="1"/>
          </p:cNvSpPr>
          <p:nvPr/>
        </p:nvSpPr>
        <p:spPr bwMode="auto">
          <a:xfrm>
            <a:off x="3124200" y="4202113"/>
            <a:ext cx="236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solidFill>
                  <a:srgbClr val="0070C0"/>
                </a:solidFill>
              </a:rPr>
              <a:t>Java virtual machine</a:t>
            </a:r>
          </a:p>
        </p:txBody>
      </p:sp>
      <p:cxnSp>
        <p:nvCxnSpPr>
          <p:cNvPr id="19" name="Straight Arrow Connector 18"/>
          <p:cNvCxnSpPr/>
          <p:nvPr/>
        </p:nvCxnSpPr>
        <p:spPr>
          <a:xfrm>
            <a:off x="3886200" y="3657600"/>
            <a:ext cx="228600" cy="609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638" name="Slide Number Placeholder 17"/>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099458C-86A1-45CF-9D69-C17FDBDA13C9}" type="slidenum">
              <a:rPr lang="en-US" smtClean="0">
                <a:solidFill>
                  <a:schemeClr val="bg2"/>
                </a:solidFill>
              </a:rPr>
              <a:pPr eaLnBrk="1" hangingPunct="1">
                <a:defRPr/>
              </a:pPr>
              <a:t>12</a:t>
            </a:fld>
            <a:endParaRPr lang="en-US" smtClean="0">
              <a:solidFill>
                <a:schemeClr val="bg2"/>
              </a:solidFill>
            </a:endParaRPr>
          </a:p>
        </p:txBody>
      </p:sp>
    </p:spTree>
    <p:extLst>
      <p:ext uri="{BB962C8B-B14F-4D97-AF65-F5344CB8AC3E}">
        <p14:creationId xmlns:p14="http://schemas.microsoft.com/office/powerpoint/2010/main" val="39639675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lowchart-if-programming_0.jpg"/>
          <p:cNvPicPr>
            <a:picLocks noChangeAspect="1"/>
          </p:cNvPicPr>
          <p:nvPr/>
        </p:nvPicPr>
        <p:blipFill>
          <a:blip r:embed="rId3" cstate="print"/>
          <a:stretch>
            <a:fillRect/>
          </a:stretch>
        </p:blipFill>
        <p:spPr>
          <a:xfrm>
            <a:off x="-1" y="0"/>
            <a:ext cx="3086835" cy="2979647"/>
          </a:xfrm>
          <a:prstGeom prst="rect">
            <a:avLst/>
          </a:prstGeom>
        </p:spPr>
      </p:pic>
      <p:pic>
        <p:nvPicPr>
          <p:cNvPr id="3" name="Picture 2" descr="flowchart-if-else-programming.jpg"/>
          <p:cNvPicPr>
            <a:picLocks noChangeAspect="1"/>
          </p:cNvPicPr>
          <p:nvPr/>
        </p:nvPicPr>
        <p:blipFill>
          <a:blip r:embed="rId4" cstate="print"/>
          <a:stretch>
            <a:fillRect/>
          </a:stretch>
        </p:blipFill>
        <p:spPr>
          <a:xfrm>
            <a:off x="6372200" y="0"/>
            <a:ext cx="2430270" cy="3375375"/>
          </a:xfrm>
          <a:prstGeom prst="rect">
            <a:avLst/>
          </a:prstGeom>
        </p:spPr>
      </p:pic>
      <p:pic>
        <p:nvPicPr>
          <p:cNvPr id="4" name="Picture 3" descr="if..elseif_0.png"/>
          <p:cNvPicPr>
            <a:picLocks noChangeAspect="1"/>
          </p:cNvPicPr>
          <p:nvPr/>
        </p:nvPicPr>
        <p:blipFill>
          <a:blip r:embed="rId5" cstate="print"/>
          <a:stretch>
            <a:fillRect/>
          </a:stretch>
        </p:blipFill>
        <p:spPr>
          <a:xfrm>
            <a:off x="0" y="3437696"/>
            <a:ext cx="6778160" cy="3420304"/>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for nested if else</a:t>
            </a:r>
            <a:endParaRPr lang="en-IN" dirty="0"/>
          </a:p>
        </p:txBody>
      </p:sp>
      <p:sp>
        <p:nvSpPr>
          <p:cNvPr id="3" name="Content Placeholder 2"/>
          <p:cNvSpPr>
            <a:spLocks noGrp="1"/>
          </p:cNvSpPr>
          <p:nvPr>
            <p:ph idx="1"/>
          </p:nvPr>
        </p:nvSpPr>
        <p:spPr/>
        <p:txBody>
          <a:bodyPr>
            <a:normAutofit fontScale="25000" lnSpcReduction="20000"/>
          </a:bodyPr>
          <a:lstStyle/>
          <a:p>
            <a:pPr>
              <a:buNone/>
            </a:pPr>
            <a:r>
              <a:rPr lang="en-IN" sz="6400" b="1" dirty="0" smtClean="0"/>
              <a:t>class Ladder </a:t>
            </a:r>
          </a:p>
          <a:p>
            <a:pPr>
              <a:buNone/>
            </a:pPr>
            <a:r>
              <a:rPr lang="en-IN" sz="6400" b="1" dirty="0" smtClean="0"/>
              <a:t>{ </a:t>
            </a:r>
          </a:p>
          <a:p>
            <a:pPr>
              <a:buNone/>
            </a:pPr>
            <a:r>
              <a:rPr lang="en-IN" sz="6400" b="1" dirty="0" smtClean="0"/>
              <a:t>public static void main(String[] </a:t>
            </a:r>
            <a:r>
              <a:rPr lang="en-IN" sz="6400" b="1" dirty="0" err="1" smtClean="0"/>
              <a:t>args</a:t>
            </a:r>
            <a:r>
              <a:rPr lang="en-IN" sz="6400" b="1" dirty="0" smtClean="0"/>
              <a:t>) </a:t>
            </a:r>
          </a:p>
          <a:p>
            <a:pPr>
              <a:buNone/>
            </a:pPr>
            <a:r>
              <a:rPr lang="en-IN" sz="6400" b="1" dirty="0" smtClean="0"/>
              <a:t>{ </a:t>
            </a:r>
          </a:p>
          <a:p>
            <a:pPr>
              <a:buNone/>
            </a:pPr>
            <a:r>
              <a:rPr lang="en-IN" sz="6400" b="1" dirty="0" err="1" smtClean="0"/>
              <a:t>int</a:t>
            </a:r>
            <a:r>
              <a:rPr lang="en-IN" sz="6400" b="1" dirty="0" smtClean="0"/>
              <a:t> number = 0;</a:t>
            </a:r>
          </a:p>
          <a:p>
            <a:pPr>
              <a:buNone/>
            </a:pPr>
            <a:r>
              <a:rPr lang="en-IN" sz="6400" b="1" dirty="0" smtClean="0"/>
              <a:t> if (number &gt; 0) {</a:t>
            </a:r>
          </a:p>
          <a:p>
            <a:pPr>
              <a:buNone/>
            </a:pPr>
            <a:endParaRPr lang="en-IN" sz="6400" b="1" dirty="0" smtClean="0"/>
          </a:p>
          <a:p>
            <a:pPr>
              <a:buNone/>
            </a:pPr>
            <a:r>
              <a:rPr lang="en-IN" sz="6400" b="1" dirty="0" smtClean="0"/>
              <a:t> </a:t>
            </a:r>
            <a:r>
              <a:rPr lang="en-IN" sz="6400" b="1" dirty="0" err="1" smtClean="0"/>
              <a:t>System.out.println</a:t>
            </a:r>
            <a:r>
              <a:rPr lang="en-IN" sz="6400" b="1" dirty="0" smtClean="0"/>
              <a:t>("Number is positive."); </a:t>
            </a:r>
          </a:p>
          <a:p>
            <a:pPr>
              <a:buNone/>
            </a:pPr>
            <a:r>
              <a:rPr lang="en-IN" sz="6400" b="1" dirty="0" smtClean="0"/>
              <a:t>} </a:t>
            </a:r>
          </a:p>
          <a:p>
            <a:pPr>
              <a:buNone/>
            </a:pPr>
            <a:r>
              <a:rPr lang="en-IN" sz="6400" b="1" dirty="0" smtClean="0"/>
              <a:t>else if (number &lt; 0)</a:t>
            </a:r>
          </a:p>
          <a:p>
            <a:pPr>
              <a:buNone/>
            </a:pPr>
            <a:r>
              <a:rPr lang="en-IN" sz="6400" b="1" dirty="0" smtClean="0"/>
              <a:t> { </a:t>
            </a:r>
          </a:p>
          <a:p>
            <a:pPr>
              <a:buNone/>
            </a:pPr>
            <a:r>
              <a:rPr lang="en-IN" sz="6400" b="1" dirty="0" err="1" smtClean="0"/>
              <a:t>System.out.println</a:t>
            </a:r>
            <a:r>
              <a:rPr lang="en-IN" sz="6400" b="1" dirty="0" smtClean="0"/>
              <a:t>("Number is negative."); </a:t>
            </a:r>
          </a:p>
          <a:p>
            <a:pPr>
              <a:buNone/>
            </a:pPr>
            <a:r>
              <a:rPr lang="en-IN" sz="6400" b="1" dirty="0" smtClean="0"/>
              <a:t>} </a:t>
            </a:r>
          </a:p>
          <a:p>
            <a:pPr>
              <a:buNone/>
            </a:pPr>
            <a:r>
              <a:rPr lang="en-IN" sz="6400" b="1" dirty="0" smtClean="0"/>
              <a:t>Else</a:t>
            </a:r>
          </a:p>
          <a:p>
            <a:pPr>
              <a:buNone/>
            </a:pPr>
            <a:r>
              <a:rPr lang="en-IN" sz="6400" b="1" dirty="0" smtClean="0"/>
              <a:t> { </a:t>
            </a:r>
            <a:r>
              <a:rPr lang="en-IN" sz="6400" b="1" dirty="0" err="1" smtClean="0"/>
              <a:t>System.out.println</a:t>
            </a:r>
            <a:r>
              <a:rPr lang="en-IN" sz="6400" b="1" dirty="0" smtClean="0"/>
              <a:t>("Number is 0."); </a:t>
            </a:r>
          </a:p>
          <a:p>
            <a:pPr>
              <a:buNone/>
            </a:pPr>
            <a:r>
              <a:rPr lang="en-IN" sz="6400" b="1" dirty="0" smtClean="0"/>
              <a:t>}</a:t>
            </a:r>
          </a:p>
          <a:p>
            <a:pPr>
              <a:buNone/>
            </a:pPr>
            <a:r>
              <a:rPr lang="en-IN" sz="6400" b="1" dirty="0" smtClean="0"/>
              <a:t> } </a:t>
            </a:r>
          </a:p>
          <a:p>
            <a:pPr>
              <a:buNone/>
            </a:pPr>
            <a:r>
              <a:rPr lang="en-IN" sz="6400" b="1" dirty="0" smtClean="0"/>
              <a:t>}</a:t>
            </a:r>
          </a:p>
          <a:p>
            <a:pPr>
              <a:buNone/>
            </a:pPr>
            <a:endParaRPr lang="en-IN" dirty="0" smtClean="0"/>
          </a:p>
          <a:p>
            <a:pPr>
              <a:buNone/>
            </a:pPr>
            <a:r>
              <a:rPr lang="en-IN" sz="6400" b="1" dirty="0" smtClean="0"/>
              <a:t>Output: 0</a:t>
            </a:r>
            <a:endParaRPr lang="en-IN" sz="6400" b="1"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download.png"/>
          <p:cNvPicPr>
            <a:picLocks noGrp="1" noChangeAspect="1"/>
          </p:cNvPicPr>
          <p:nvPr>
            <p:ph idx="1"/>
          </p:nvPr>
        </p:nvPicPr>
        <p:blipFill>
          <a:blip r:embed="rId3" cstate="print"/>
          <a:stretch>
            <a:fillRect/>
          </a:stretch>
        </p:blipFill>
        <p:spPr>
          <a:xfrm>
            <a:off x="611560" y="548680"/>
            <a:ext cx="7290809" cy="3616531"/>
          </a:xfrm>
        </p:spPr>
      </p:pic>
      <p:sp>
        <p:nvSpPr>
          <p:cNvPr id="5" name="Rectangle 4"/>
          <p:cNvSpPr/>
          <p:nvPr/>
        </p:nvSpPr>
        <p:spPr>
          <a:xfrm>
            <a:off x="746575" y="4014065"/>
            <a:ext cx="7200800" cy="2074927"/>
          </a:xfrm>
          <a:prstGeom prst="rect">
            <a:avLst/>
          </a:prstGeom>
        </p:spPr>
        <p:txBody>
          <a:bodyPr wrap="square">
            <a:spAutoFit/>
          </a:bodyPr>
          <a:lstStyle/>
          <a:p>
            <a:pPr>
              <a:lnSpc>
                <a:spcPct val="100000"/>
              </a:lnSpc>
              <a:spcBef>
                <a:spcPts val="500"/>
              </a:spcBef>
              <a:buClr>
                <a:srgbClr val="002060"/>
              </a:buClr>
            </a:pPr>
            <a:r>
              <a:rPr lang="en-US" dirty="0" smtClean="0">
                <a:solidFill>
                  <a:srgbClr val="000000"/>
                </a:solidFill>
                <a:latin typeface="Arial" pitchFamily="34" charset="0"/>
                <a:cs typeface="Arial" pitchFamily="34" charset="0"/>
              </a:rPr>
              <a:t>Syntax:</a:t>
            </a:r>
          </a:p>
          <a:p>
            <a:pPr>
              <a:lnSpc>
                <a:spcPct val="100000"/>
              </a:lnSpc>
              <a:spcBef>
                <a:spcPts val="500"/>
              </a:spcBef>
              <a:buClr>
                <a:srgbClr val="002060"/>
              </a:buClr>
              <a:buFont typeface="Wingdings" pitchFamily="2" charset="2"/>
              <a:buNone/>
            </a:pPr>
            <a:r>
              <a:rPr lang="en-US" dirty="0" smtClean="0">
                <a:solidFill>
                  <a:srgbClr val="000000"/>
                </a:solidFill>
                <a:latin typeface="Arial" pitchFamily="34" charset="0"/>
                <a:cs typeface="Arial" pitchFamily="34" charset="0"/>
              </a:rPr>
              <a:t>switch (</a:t>
            </a:r>
            <a:r>
              <a:rPr lang="en-US" i="1" dirty="0" smtClean="0">
                <a:solidFill>
                  <a:srgbClr val="000000"/>
                </a:solidFill>
                <a:latin typeface="Arial" pitchFamily="34" charset="0"/>
                <a:cs typeface="Arial" pitchFamily="34" charset="0"/>
              </a:rPr>
              <a:t>expression</a:t>
            </a:r>
            <a:r>
              <a:rPr lang="en-US" dirty="0" smtClean="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dirty="0" smtClean="0">
                <a:solidFill>
                  <a:srgbClr val="000000"/>
                </a:solidFill>
                <a:latin typeface="Arial" pitchFamily="34" charset="0"/>
                <a:cs typeface="Arial" pitchFamily="34" charset="0"/>
              </a:rPr>
              <a:t>	[case </a:t>
            </a:r>
            <a:r>
              <a:rPr lang="en-US" i="1" dirty="0" smtClean="0">
                <a:solidFill>
                  <a:srgbClr val="000000"/>
                </a:solidFill>
                <a:latin typeface="Arial" pitchFamily="34" charset="0"/>
                <a:cs typeface="Arial" pitchFamily="34" charset="0"/>
              </a:rPr>
              <a:t>expression</a:t>
            </a:r>
            <a:r>
              <a:rPr lang="en-US" dirty="0" smtClean="0">
                <a:solidFill>
                  <a:srgbClr val="000000"/>
                </a:solidFill>
                <a:latin typeface="Arial" pitchFamily="34" charset="0"/>
                <a:cs typeface="Arial" pitchFamily="34" charset="0"/>
              </a:rPr>
              <a:t>: </a:t>
            </a:r>
            <a:r>
              <a:rPr lang="en-US" i="1" dirty="0" smtClean="0">
                <a:solidFill>
                  <a:srgbClr val="000000"/>
                </a:solidFill>
                <a:latin typeface="Arial" pitchFamily="34" charset="0"/>
                <a:cs typeface="Arial" pitchFamily="34" charset="0"/>
              </a:rPr>
              <a:t>statement(s)</a:t>
            </a:r>
            <a:r>
              <a:rPr lang="en-US" dirty="0" smtClean="0">
                <a:solidFill>
                  <a:srgbClr val="000000"/>
                </a:solidFill>
                <a:latin typeface="Arial" pitchFamily="34" charset="0"/>
                <a:cs typeface="Arial" pitchFamily="34" charset="0"/>
              </a:rPr>
              <a:t>]</a:t>
            </a:r>
          </a:p>
          <a:p>
            <a:pPr>
              <a:lnSpc>
                <a:spcPct val="100000"/>
              </a:lnSpc>
              <a:spcBef>
                <a:spcPts val="500"/>
              </a:spcBef>
              <a:buClr>
                <a:srgbClr val="002060"/>
              </a:buClr>
              <a:buFont typeface="Wingdings" pitchFamily="2" charset="2"/>
              <a:buNone/>
            </a:pPr>
            <a:r>
              <a:rPr lang="en-US" dirty="0" smtClean="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dirty="0" smtClean="0">
                <a:solidFill>
                  <a:srgbClr val="000000"/>
                </a:solidFill>
                <a:latin typeface="Arial" pitchFamily="34" charset="0"/>
                <a:cs typeface="Arial" pitchFamily="34" charset="0"/>
              </a:rPr>
              <a:t>  [default: </a:t>
            </a:r>
            <a:r>
              <a:rPr lang="en-US" i="1" dirty="0" smtClean="0">
                <a:solidFill>
                  <a:srgbClr val="000000"/>
                </a:solidFill>
                <a:latin typeface="Arial" pitchFamily="34" charset="0"/>
                <a:cs typeface="Arial" pitchFamily="34" charset="0"/>
              </a:rPr>
              <a:t>statement(s)</a:t>
            </a:r>
            <a:r>
              <a:rPr lang="en-US" dirty="0" smtClean="0">
                <a:solidFill>
                  <a:srgbClr val="000000"/>
                </a:solidFill>
                <a:latin typeface="Arial" pitchFamily="34" charset="0"/>
                <a:cs typeface="Arial" pitchFamily="34" charset="0"/>
              </a:rPr>
              <a:t>] </a:t>
            </a:r>
          </a:p>
          <a:p>
            <a:pPr>
              <a:lnSpc>
                <a:spcPct val="100000"/>
              </a:lnSpc>
              <a:spcBef>
                <a:spcPts val="500"/>
              </a:spcBef>
              <a:buClr>
                <a:srgbClr val="002060"/>
              </a:buClr>
              <a:buFont typeface="Wingdings" pitchFamily="2" charset="2"/>
              <a:buNone/>
            </a:pPr>
            <a:r>
              <a:rPr lang="en-US" dirty="0" smtClean="0">
                <a:solidFill>
                  <a:srgbClr val="000000"/>
                </a:solidFill>
                <a:latin typeface="Arial" pitchFamily="34" charset="0"/>
                <a:cs typeface="Arial" pitchFamily="34" charset="0"/>
              </a:rPr>
              <a: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for Switch</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b="1" dirty="0" smtClean="0"/>
              <a:t>public</a:t>
            </a:r>
            <a:r>
              <a:rPr lang="en-IN" dirty="0" smtClean="0"/>
              <a:t> </a:t>
            </a:r>
            <a:r>
              <a:rPr lang="en-IN" b="1" dirty="0" smtClean="0"/>
              <a:t>class</a:t>
            </a:r>
            <a:r>
              <a:rPr lang="en-IN" dirty="0" smtClean="0"/>
              <a:t> </a:t>
            </a:r>
            <a:r>
              <a:rPr lang="en-IN" dirty="0" err="1" smtClean="0"/>
              <a:t>SwitchExample</a:t>
            </a:r>
            <a:r>
              <a:rPr lang="en-IN" dirty="0" smtClean="0"/>
              <a:t> {  </a:t>
            </a:r>
          </a:p>
          <a:p>
            <a:pPr>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  </a:t>
            </a:r>
          </a:p>
          <a:p>
            <a:pPr>
              <a:buNone/>
            </a:pPr>
            <a:r>
              <a:rPr lang="en-IN" dirty="0" smtClean="0"/>
              <a:t> </a:t>
            </a:r>
            <a:r>
              <a:rPr lang="en-IN" b="1" dirty="0" err="1" smtClean="0"/>
              <a:t>int</a:t>
            </a:r>
            <a:r>
              <a:rPr lang="en-IN" dirty="0" smtClean="0"/>
              <a:t> number=20;  </a:t>
            </a:r>
          </a:p>
          <a:p>
            <a:pPr>
              <a:buNone/>
            </a:pPr>
            <a:r>
              <a:rPr lang="en-IN" b="1" dirty="0" smtClean="0"/>
              <a:t>switch</a:t>
            </a:r>
            <a:r>
              <a:rPr lang="en-IN" dirty="0" smtClean="0"/>
              <a:t>(number){  </a:t>
            </a:r>
          </a:p>
          <a:p>
            <a:pPr>
              <a:buNone/>
            </a:pPr>
            <a:r>
              <a:rPr lang="en-IN" b="1" dirty="0" smtClean="0"/>
              <a:t>case</a:t>
            </a:r>
            <a:r>
              <a:rPr lang="en-IN" dirty="0" smtClean="0"/>
              <a:t> 10: </a:t>
            </a:r>
            <a:r>
              <a:rPr lang="en-IN" dirty="0" err="1" smtClean="0"/>
              <a:t>System.out.println</a:t>
            </a:r>
            <a:r>
              <a:rPr lang="en-IN" dirty="0" smtClean="0"/>
              <a:t>("10");</a:t>
            </a:r>
            <a:r>
              <a:rPr lang="en-IN" b="1" dirty="0" smtClean="0"/>
              <a:t>break</a:t>
            </a:r>
            <a:r>
              <a:rPr lang="en-IN" dirty="0" smtClean="0"/>
              <a:t>;  </a:t>
            </a:r>
          </a:p>
          <a:p>
            <a:pPr>
              <a:buNone/>
            </a:pPr>
            <a:r>
              <a:rPr lang="en-IN" b="1" dirty="0" smtClean="0"/>
              <a:t>case</a:t>
            </a:r>
            <a:r>
              <a:rPr lang="en-IN" dirty="0" smtClean="0"/>
              <a:t> 20: </a:t>
            </a:r>
            <a:r>
              <a:rPr lang="en-IN" dirty="0" err="1" smtClean="0"/>
              <a:t>System.out.println</a:t>
            </a:r>
            <a:r>
              <a:rPr lang="en-IN" dirty="0" smtClean="0"/>
              <a:t>("20");</a:t>
            </a:r>
            <a:r>
              <a:rPr lang="en-IN" b="1" dirty="0" smtClean="0"/>
              <a:t>break</a:t>
            </a:r>
            <a:r>
              <a:rPr lang="en-IN" dirty="0" smtClean="0"/>
              <a:t>;  </a:t>
            </a:r>
          </a:p>
          <a:p>
            <a:pPr>
              <a:buNone/>
            </a:pPr>
            <a:r>
              <a:rPr lang="en-IN" b="1" dirty="0" smtClean="0"/>
              <a:t>case</a:t>
            </a:r>
            <a:r>
              <a:rPr lang="en-IN" dirty="0" smtClean="0"/>
              <a:t> 30: </a:t>
            </a:r>
            <a:r>
              <a:rPr lang="en-IN" dirty="0" err="1" smtClean="0"/>
              <a:t>System.out.println</a:t>
            </a:r>
            <a:r>
              <a:rPr lang="en-IN" dirty="0" smtClean="0"/>
              <a:t>("30");</a:t>
            </a:r>
            <a:r>
              <a:rPr lang="en-IN" b="1" dirty="0" smtClean="0"/>
              <a:t>break</a:t>
            </a:r>
            <a:r>
              <a:rPr lang="en-IN" dirty="0" smtClean="0"/>
              <a:t>;  </a:t>
            </a:r>
          </a:p>
          <a:p>
            <a:pPr>
              <a:buNone/>
            </a:pPr>
            <a:r>
              <a:rPr lang="en-IN" b="1" dirty="0" err="1" smtClean="0"/>
              <a:t>default</a:t>
            </a:r>
            <a:r>
              <a:rPr lang="en-IN" dirty="0" err="1" smtClean="0"/>
              <a:t>:System.out.println</a:t>
            </a:r>
            <a:r>
              <a:rPr lang="en-IN" dirty="0" smtClean="0"/>
              <a:t>("Not in 10, 20 or 30");  </a:t>
            </a:r>
          </a:p>
          <a:p>
            <a:pPr>
              <a:buNone/>
            </a:pPr>
            <a:r>
              <a:rPr lang="en-IN" dirty="0" smtClean="0"/>
              <a:t>    }  </a:t>
            </a:r>
          </a:p>
          <a:p>
            <a:pPr>
              <a:buNone/>
            </a:pPr>
            <a:r>
              <a:rPr lang="en-IN" dirty="0" smtClean="0"/>
              <a:t>}  </a:t>
            </a:r>
          </a:p>
          <a:p>
            <a:pPr>
              <a:buNone/>
            </a:pPr>
            <a:r>
              <a:rPr lang="en-IN" dirty="0" smtClean="0"/>
              <a:t>}  </a:t>
            </a:r>
          </a:p>
          <a:p>
            <a:pPr>
              <a:buNone/>
            </a:pPr>
            <a:r>
              <a:rPr lang="en-IN" b="1" dirty="0" smtClean="0"/>
              <a:t>Output</a:t>
            </a:r>
            <a:r>
              <a:rPr lang="en-IN" dirty="0" smtClean="0"/>
              <a:t>:20</a:t>
            </a:r>
          </a:p>
          <a:p>
            <a:pPr>
              <a:buNone/>
            </a:pPr>
            <a:endParaRPr lang="en-IN" dirty="0" smtClean="0"/>
          </a:p>
          <a:p>
            <a:endParaRPr lang="en-I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Looping</a:t>
            </a:r>
            <a:endParaRPr lang="en-IN" dirty="0"/>
          </a:p>
        </p:txBody>
      </p:sp>
      <p:pic>
        <p:nvPicPr>
          <p:cNvPr id="4" name="Content Placeholder 3" descr="loop.png"/>
          <p:cNvPicPr>
            <a:picLocks noGrp="1" noChangeAspect="1"/>
          </p:cNvPicPr>
          <p:nvPr>
            <p:ph idx="1"/>
          </p:nvPr>
        </p:nvPicPr>
        <p:blipFill>
          <a:blip r:embed="rId3" cstate="print"/>
          <a:stretch>
            <a:fillRect/>
          </a:stretch>
        </p:blipFill>
        <p:spPr>
          <a:xfrm>
            <a:off x="2321750" y="1763815"/>
            <a:ext cx="4725525" cy="3804579"/>
          </a:xfr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for while</a:t>
            </a:r>
            <a:endParaRPr lang="en-IN" dirty="0"/>
          </a:p>
        </p:txBody>
      </p:sp>
      <p:sp>
        <p:nvSpPr>
          <p:cNvPr id="3" name="Content Placeholder 2"/>
          <p:cNvSpPr>
            <a:spLocks noGrp="1"/>
          </p:cNvSpPr>
          <p:nvPr>
            <p:ph idx="1"/>
          </p:nvPr>
        </p:nvSpPr>
        <p:spPr/>
        <p:txBody>
          <a:bodyPr>
            <a:noAutofit/>
          </a:bodyPr>
          <a:lstStyle/>
          <a:p>
            <a:pPr>
              <a:buNone/>
            </a:pPr>
            <a:r>
              <a:rPr lang="en-IN" sz="1600" b="1" dirty="0" smtClean="0"/>
              <a:t>class</a:t>
            </a:r>
            <a:r>
              <a:rPr lang="en-IN" sz="1600" dirty="0" smtClean="0"/>
              <a:t> </a:t>
            </a:r>
            <a:r>
              <a:rPr lang="en-IN" sz="1600" dirty="0" err="1" smtClean="0"/>
              <a:t>PalindromeExample</a:t>
            </a:r>
            <a:r>
              <a:rPr lang="en-IN" sz="1600" dirty="0" smtClean="0"/>
              <a:t>{  </a:t>
            </a:r>
          </a:p>
          <a:p>
            <a:pPr>
              <a:buNone/>
            </a:pPr>
            <a:r>
              <a:rPr lang="en-IN" sz="1600" dirty="0" smtClean="0"/>
              <a:t> </a:t>
            </a:r>
            <a:r>
              <a:rPr lang="en-IN" sz="1600" b="1" dirty="0" smtClean="0"/>
              <a:t>public</a:t>
            </a:r>
            <a:r>
              <a:rPr lang="en-IN" sz="1600" dirty="0" smtClean="0"/>
              <a:t> </a:t>
            </a:r>
            <a:r>
              <a:rPr lang="en-IN" sz="1600" b="1" dirty="0" smtClean="0"/>
              <a:t>static</a:t>
            </a:r>
            <a:r>
              <a:rPr lang="en-IN" sz="1600" dirty="0" smtClean="0"/>
              <a:t> </a:t>
            </a:r>
            <a:r>
              <a:rPr lang="en-IN" sz="1600" b="1" dirty="0" smtClean="0"/>
              <a:t>void</a:t>
            </a:r>
            <a:r>
              <a:rPr lang="en-IN" sz="1600" dirty="0" smtClean="0"/>
              <a:t> main(String </a:t>
            </a:r>
            <a:r>
              <a:rPr lang="en-IN" sz="1600" dirty="0" err="1" smtClean="0"/>
              <a:t>args</a:t>
            </a:r>
            <a:r>
              <a:rPr lang="en-IN" sz="1600" dirty="0" smtClean="0"/>
              <a:t>[]){  </a:t>
            </a:r>
          </a:p>
          <a:p>
            <a:pPr>
              <a:buNone/>
            </a:pPr>
            <a:r>
              <a:rPr lang="en-IN" sz="1600" dirty="0" smtClean="0"/>
              <a:t>  </a:t>
            </a:r>
            <a:r>
              <a:rPr lang="en-IN" sz="1600" b="1" dirty="0" err="1" smtClean="0"/>
              <a:t>int</a:t>
            </a:r>
            <a:r>
              <a:rPr lang="en-IN" sz="1600" dirty="0" smtClean="0"/>
              <a:t> </a:t>
            </a:r>
            <a:r>
              <a:rPr lang="en-IN" sz="1600" dirty="0" err="1" smtClean="0"/>
              <a:t>r,sum</a:t>
            </a:r>
            <a:r>
              <a:rPr lang="en-IN" sz="1600" dirty="0" smtClean="0"/>
              <a:t>=0,temp;    </a:t>
            </a:r>
          </a:p>
          <a:p>
            <a:pPr>
              <a:buNone/>
            </a:pPr>
            <a:r>
              <a:rPr lang="en-IN" sz="1600" dirty="0" smtClean="0"/>
              <a:t>  </a:t>
            </a:r>
            <a:r>
              <a:rPr lang="en-IN" sz="1600" b="1" dirty="0" err="1" smtClean="0"/>
              <a:t>int</a:t>
            </a:r>
            <a:r>
              <a:rPr lang="en-IN" sz="1600" dirty="0" smtClean="0"/>
              <a:t> n=454;//It is the number variable to be checked for palindrome  </a:t>
            </a:r>
          </a:p>
          <a:p>
            <a:pPr>
              <a:buNone/>
            </a:pPr>
            <a:r>
              <a:rPr lang="en-IN" sz="1600" dirty="0" smtClean="0"/>
              <a:t>    temp=n;    </a:t>
            </a:r>
          </a:p>
          <a:p>
            <a:pPr>
              <a:buNone/>
            </a:pPr>
            <a:r>
              <a:rPr lang="en-IN" sz="1600" dirty="0" smtClean="0"/>
              <a:t>  </a:t>
            </a:r>
            <a:r>
              <a:rPr lang="en-IN" sz="1600" b="1" dirty="0" smtClean="0"/>
              <a:t>while</a:t>
            </a:r>
            <a:r>
              <a:rPr lang="en-IN" sz="1600" dirty="0" smtClean="0"/>
              <a:t>(n&gt;0){    </a:t>
            </a:r>
          </a:p>
          <a:p>
            <a:pPr>
              <a:buNone/>
            </a:pPr>
            <a:r>
              <a:rPr lang="en-IN" sz="1600" dirty="0" smtClean="0"/>
              <a:t>   r=n%10;  //getting remainder  </a:t>
            </a:r>
          </a:p>
          <a:p>
            <a:pPr>
              <a:buNone/>
            </a:pPr>
            <a:r>
              <a:rPr lang="en-IN" sz="1600" dirty="0" smtClean="0"/>
              <a:t>   sum=(sum*10)+r;    </a:t>
            </a:r>
          </a:p>
          <a:p>
            <a:pPr>
              <a:buNone/>
            </a:pPr>
            <a:r>
              <a:rPr lang="en-IN" sz="1600" dirty="0" smtClean="0"/>
              <a:t>   n=n/10;    </a:t>
            </a:r>
          </a:p>
          <a:p>
            <a:pPr>
              <a:buNone/>
            </a:pPr>
            <a:r>
              <a:rPr lang="en-IN" sz="1600" dirty="0" smtClean="0"/>
              <a:t>  }    </a:t>
            </a:r>
          </a:p>
          <a:p>
            <a:pPr>
              <a:buNone/>
            </a:pPr>
            <a:r>
              <a:rPr lang="en-IN" sz="1600" dirty="0" smtClean="0"/>
              <a:t>  </a:t>
            </a:r>
            <a:r>
              <a:rPr lang="en-IN" sz="1600" b="1" dirty="0" smtClean="0"/>
              <a:t>if</a:t>
            </a:r>
            <a:r>
              <a:rPr lang="en-IN" sz="1600" dirty="0" smtClean="0"/>
              <a:t>(temp==sum)    </a:t>
            </a:r>
          </a:p>
          <a:p>
            <a:pPr>
              <a:buNone/>
            </a:pPr>
            <a:r>
              <a:rPr lang="en-IN" sz="1600" dirty="0" smtClean="0"/>
              <a:t>   </a:t>
            </a:r>
            <a:r>
              <a:rPr lang="en-IN" sz="1600" dirty="0" err="1" smtClean="0"/>
              <a:t>System.out.println</a:t>
            </a:r>
            <a:r>
              <a:rPr lang="en-IN" sz="1600" dirty="0" smtClean="0"/>
              <a:t>("palindrome number ");    </a:t>
            </a:r>
          </a:p>
          <a:p>
            <a:pPr>
              <a:buNone/>
            </a:pPr>
            <a:r>
              <a:rPr lang="en-IN" sz="1600" dirty="0" smtClean="0"/>
              <a:t>  </a:t>
            </a:r>
            <a:r>
              <a:rPr lang="en-IN" sz="1600" b="1" dirty="0" smtClean="0"/>
              <a:t>else</a:t>
            </a:r>
            <a:r>
              <a:rPr lang="en-IN" sz="1600" dirty="0" smtClean="0"/>
              <a:t>    </a:t>
            </a:r>
          </a:p>
          <a:p>
            <a:pPr>
              <a:buNone/>
            </a:pPr>
            <a:r>
              <a:rPr lang="en-IN" sz="1600" dirty="0" smtClean="0"/>
              <a:t>   </a:t>
            </a:r>
            <a:r>
              <a:rPr lang="en-IN" sz="1600" dirty="0" err="1" smtClean="0"/>
              <a:t>System.out.println</a:t>
            </a:r>
            <a:r>
              <a:rPr lang="en-IN" sz="1600" dirty="0" smtClean="0"/>
              <a:t>("not palindrome");    </a:t>
            </a:r>
          </a:p>
          <a:p>
            <a:pPr>
              <a:buNone/>
            </a:pPr>
            <a:r>
              <a:rPr lang="en-IN" sz="1600" dirty="0" smtClean="0"/>
              <a:t>}  </a:t>
            </a:r>
          </a:p>
          <a:p>
            <a:pPr>
              <a:buNone/>
            </a:pPr>
            <a:r>
              <a:rPr lang="en-IN" sz="1600" dirty="0" smtClean="0"/>
              <a:t>}  </a:t>
            </a:r>
          </a:p>
          <a:p>
            <a:pPr>
              <a:buNone/>
            </a:pPr>
            <a:r>
              <a:rPr lang="en-IN" sz="1600" b="1" dirty="0" err="1" smtClean="0"/>
              <a:t>Output</a:t>
            </a:r>
            <a:r>
              <a:rPr lang="en-IN" sz="1600" dirty="0" err="1" smtClean="0"/>
              <a:t>:palindrome</a:t>
            </a:r>
            <a:r>
              <a:rPr lang="en-IN" sz="1600" dirty="0" smtClean="0"/>
              <a:t> number</a:t>
            </a:r>
          </a:p>
          <a:p>
            <a:endParaRPr lang="en-IN" sz="16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do-while Loop</a:t>
            </a:r>
            <a:endParaRPr lang="en-IN" dirty="0"/>
          </a:p>
        </p:txBody>
      </p:sp>
      <p:graphicFrame>
        <p:nvGraphicFramePr>
          <p:cNvPr id="5" name="Content Placeholder 4"/>
          <p:cNvGraphicFramePr>
            <a:graphicFrameLocks noGrp="1"/>
          </p:cNvGraphicFramePr>
          <p:nvPr>
            <p:ph idx="1"/>
          </p:nvPr>
        </p:nvGraphicFramePr>
        <p:xfrm>
          <a:off x="457199" y="1600199"/>
          <a:ext cx="4159805" cy="4844135"/>
        </p:xfrm>
        <a:graphic>
          <a:graphicData uri="http://schemas.openxmlformats.org/drawingml/2006/table">
            <a:tbl>
              <a:tblPr firstRow="1" bandRow="1">
                <a:tableStyleId>{5C22544A-7EE6-4342-B048-85BDC9FD1C3A}</a:tableStyleId>
              </a:tblPr>
              <a:tblGrid>
                <a:gridCol w="4159805"/>
              </a:tblGrid>
              <a:tr h="4844135">
                <a:tc>
                  <a:txBody>
                    <a:bodyPr/>
                    <a:lstStyle/>
                    <a:p>
                      <a:pPr>
                        <a:buNone/>
                      </a:pPr>
                      <a:r>
                        <a:rPr lang="en-IN" dirty="0" smtClean="0">
                          <a:solidFill>
                            <a:schemeClr val="tx1"/>
                          </a:solidFill>
                        </a:rPr>
                        <a:t>public class Test </a:t>
                      </a:r>
                    </a:p>
                    <a:p>
                      <a:pPr>
                        <a:buNone/>
                      </a:pPr>
                      <a:r>
                        <a:rPr lang="en-IN" dirty="0" smtClean="0">
                          <a:solidFill>
                            <a:schemeClr val="tx1"/>
                          </a:solidFill>
                        </a:rPr>
                        <a:t>{ </a:t>
                      </a:r>
                    </a:p>
                    <a:p>
                      <a:pPr>
                        <a:buNone/>
                      </a:pPr>
                      <a:r>
                        <a:rPr lang="en-IN" dirty="0" smtClean="0">
                          <a:solidFill>
                            <a:schemeClr val="tx1"/>
                          </a:solidFill>
                        </a:rPr>
                        <a:t>public static void main(String </a:t>
                      </a:r>
                      <a:r>
                        <a:rPr lang="en-IN" dirty="0" err="1" smtClean="0">
                          <a:solidFill>
                            <a:schemeClr val="tx1"/>
                          </a:solidFill>
                        </a:rPr>
                        <a:t>args</a:t>
                      </a:r>
                      <a:r>
                        <a:rPr lang="en-IN" dirty="0" smtClean="0">
                          <a:solidFill>
                            <a:schemeClr val="tx1"/>
                          </a:solidFill>
                        </a:rPr>
                        <a:t>[]) </a:t>
                      </a:r>
                    </a:p>
                    <a:p>
                      <a:pPr>
                        <a:buNone/>
                      </a:pPr>
                      <a:r>
                        <a:rPr lang="en-IN" dirty="0" smtClean="0">
                          <a:solidFill>
                            <a:schemeClr val="tx1"/>
                          </a:solidFill>
                        </a:rPr>
                        <a:t>{ </a:t>
                      </a:r>
                    </a:p>
                    <a:p>
                      <a:pPr>
                        <a:buNone/>
                      </a:pPr>
                      <a:r>
                        <a:rPr lang="en-IN" dirty="0" err="1" smtClean="0">
                          <a:solidFill>
                            <a:schemeClr val="tx1"/>
                          </a:solidFill>
                        </a:rPr>
                        <a:t>int</a:t>
                      </a:r>
                      <a:r>
                        <a:rPr lang="en-IN" dirty="0" smtClean="0">
                          <a:solidFill>
                            <a:schemeClr val="tx1"/>
                          </a:solidFill>
                        </a:rPr>
                        <a:t> x = 10; </a:t>
                      </a:r>
                    </a:p>
                    <a:p>
                      <a:pPr>
                        <a:buNone/>
                      </a:pPr>
                      <a:r>
                        <a:rPr lang="en-IN" dirty="0" smtClean="0">
                          <a:solidFill>
                            <a:schemeClr val="tx1"/>
                          </a:solidFill>
                        </a:rPr>
                        <a:t>Do</a:t>
                      </a:r>
                    </a:p>
                    <a:p>
                      <a:pPr>
                        <a:buNone/>
                      </a:pPr>
                      <a:r>
                        <a:rPr lang="en-IN" dirty="0" smtClean="0">
                          <a:solidFill>
                            <a:schemeClr val="tx1"/>
                          </a:solidFill>
                        </a:rPr>
                        <a:t>{</a:t>
                      </a:r>
                    </a:p>
                    <a:p>
                      <a:pPr>
                        <a:buNone/>
                      </a:pPr>
                      <a:r>
                        <a:rPr lang="en-IN" dirty="0" err="1" smtClean="0">
                          <a:solidFill>
                            <a:schemeClr val="tx1"/>
                          </a:solidFill>
                        </a:rPr>
                        <a:t>System.out.print</a:t>
                      </a:r>
                      <a:r>
                        <a:rPr lang="en-IN" dirty="0" smtClean="0">
                          <a:solidFill>
                            <a:schemeClr val="tx1"/>
                          </a:solidFill>
                        </a:rPr>
                        <a:t>("value of x : " + x );</a:t>
                      </a:r>
                    </a:p>
                    <a:p>
                      <a:pPr>
                        <a:buNone/>
                      </a:pPr>
                      <a:r>
                        <a:rPr lang="en-IN" dirty="0" smtClean="0">
                          <a:solidFill>
                            <a:schemeClr val="tx1"/>
                          </a:solidFill>
                        </a:rPr>
                        <a:t>x++; </a:t>
                      </a:r>
                    </a:p>
                    <a:p>
                      <a:pPr>
                        <a:buNone/>
                      </a:pPr>
                      <a:r>
                        <a:rPr lang="en-IN" dirty="0" err="1" smtClean="0">
                          <a:solidFill>
                            <a:schemeClr val="tx1"/>
                          </a:solidFill>
                        </a:rPr>
                        <a:t>System.out.print</a:t>
                      </a:r>
                      <a:r>
                        <a:rPr lang="en-IN" dirty="0" smtClean="0">
                          <a:solidFill>
                            <a:schemeClr val="tx1"/>
                          </a:solidFill>
                        </a:rPr>
                        <a:t>("\n"); </a:t>
                      </a:r>
                    </a:p>
                    <a:p>
                      <a:pPr>
                        <a:buNone/>
                      </a:pPr>
                      <a:r>
                        <a:rPr lang="en-IN" dirty="0" smtClean="0">
                          <a:solidFill>
                            <a:schemeClr val="tx1"/>
                          </a:solidFill>
                        </a:rPr>
                        <a:t>}</a:t>
                      </a:r>
                    </a:p>
                    <a:p>
                      <a:pPr>
                        <a:buNone/>
                      </a:pPr>
                      <a:r>
                        <a:rPr lang="en-IN" dirty="0" smtClean="0">
                          <a:solidFill>
                            <a:schemeClr val="tx1"/>
                          </a:solidFill>
                        </a:rPr>
                        <a:t>while( x &lt; 20 ); </a:t>
                      </a:r>
                    </a:p>
                    <a:p>
                      <a:pPr>
                        <a:buNone/>
                      </a:pPr>
                      <a:r>
                        <a:rPr lang="en-IN" dirty="0" smtClean="0">
                          <a:solidFill>
                            <a:schemeClr val="tx1"/>
                          </a:solidFill>
                        </a:rPr>
                        <a:t>} </a:t>
                      </a:r>
                    </a:p>
                    <a:p>
                      <a:pPr>
                        <a:buNone/>
                      </a:pPr>
                      <a:r>
                        <a:rPr lang="en-IN" dirty="0" smtClean="0">
                          <a:solidFill>
                            <a:schemeClr val="tx1"/>
                          </a:solidFill>
                        </a:rPr>
                        <a:t>}</a:t>
                      </a:r>
                    </a:p>
                    <a:p>
                      <a:pPr>
                        <a:buNone/>
                      </a:pPr>
                      <a:endParaRPr lang="en-IN" dirty="0" smtClean="0">
                        <a:solidFill>
                          <a:schemeClr val="tx1"/>
                        </a:solidFill>
                      </a:endParaRPr>
                    </a:p>
                    <a:p>
                      <a:endParaRPr lang="en-IN" dirty="0">
                        <a:solidFill>
                          <a:schemeClr val="tx1"/>
                        </a:solidFill>
                      </a:endParaRPr>
                    </a:p>
                  </a:txBody>
                  <a:tcPr>
                    <a:noFill/>
                  </a:tcPr>
                </a:tc>
              </a:tr>
            </a:tbl>
          </a:graphicData>
        </a:graphic>
      </p:graphicFrame>
      <p:graphicFrame>
        <p:nvGraphicFramePr>
          <p:cNvPr id="4" name="Table 3"/>
          <p:cNvGraphicFramePr>
            <a:graphicFrameLocks noGrp="1"/>
          </p:cNvGraphicFramePr>
          <p:nvPr/>
        </p:nvGraphicFramePr>
        <p:xfrm>
          <a:off x="4977045" y="1396999"/>
          <a:ext cx="2642955" cy="4507275"/>
        </p:xfrm>
        <a:graphic>
          <a:graphicData uri="http://schemas.openxmlformats.org/drawingml/2006/table">
            <a:tbl>
              <a:tblPr firstRow="1" bandRow="1">
                <a:tableStyleId>{5C22544A-7EE6-4342-B048-85BDC9FD1C3A}</a:tableStyleId>
              </a:tblPr>
              <a:tblGrid>
                <a:gridCol w="2642955"/>
              </a:tblGrid>
              <a:tr h="4507275">
                <a:tc>
                  <a:txBody>
                    <a:bodyPr/>
                    <a:lstStyle/>
                    <a:p>
                      <a:pPr>
                        <a:buNone/>
                      </a:pPr>
                      <a:r>
                        <a:rPr lang="en-IN" dirty="0" smtClean="0">
                          <a:solidFill>
                            <a:schemeClr val="tx1"/>
                          </a:solidFill>
                        </a:rPr>
                        <a:t>Output:</a:t>
                      </a:r>
                    </a:p>
                    <a:p>
                      <a:pPr>
                        <a:buNone/>
                      </a:pPr>
                      <a:r>
                        <a:rPr lang="en-IN" dirty="0" smtClean="0">
                          <a:solidFill>
                            <a:schemeClr val="tx1"/>
                          </a:solidFill>
                        </a:rPr>
                        <a:t>value of x : 10 </a:t>
                      </a:r>
                    </a:p>
                    <a:p>
                      <a:pPr>
                        <a:buNone/>
                      </a:pPr>
                      <a:r>
                        <a:rPr lang="en-IN" dirty="0" smtClean="0">
                          <a:solidFill>
                            <a:schemeClr val="tx1"/>
                          </a:solidFill>
                        </a:rPr>
                        <a:t>value of x : 11 </a:t>
                      </a:r>
                    </a:p>
                    <a:p>
                      <a:pPr>
                        <a:buNone/>
                      </a:pPr>
                      <a:r>
                        <a:rPr lang="en-IN" dirty="0" smtClean="0">
                          <a:solidFill>
                            <a:schemeClr val="tx1"/>
                          </a:solidFill>
                        </a:rPr>
                        <a:t>value of x : 12 </a:t>
                      </a:r>
                    </a:p>
                    <a:p>
                      <a:pPr>
                        <a:buNone/>
                      </a:pPr>
                      <a:r>
                        <a:rPr lang="en-IN" dirty="0" smtClean="0">
                          <a:solidFill>
                            <a:schemeClr val="tx1"/>
                          </a:solidFill>
                        </a:rPr>
                        <a:t>value of x : 13</a:t>
                      </a:r>
                    </a:p>
                    <a:p>
                      <a:pPr>
                        <a:buNone/>
                      </a:pPr>
                      <a:r>
                        <a:rPr lang="en-IN" dirty="0" smtClean="0">
                          <a:solidFill>
                            <a:schemeClr val="tx1"/>
                          </a:solidFill>
                        </a:rPr>
                        <a:t>value of x : 14 </a:t>
                      </a:r>
                    </a:p>
                    <a:p>
                      <a:pPr>
                        <a:buNone/>
                      </a:pPr>
                      <a:r>
                        <a:rPr lang="en-IN" dirty="0" smtClean="0">
                          <a:solidFill>
                            <a:schemeClr val="tx1"/>
                          </a:solidFill>
                        </a:rPr>
                        <a:t>value of x : 15 </a:t>
                      </a:r>
                    </a:p>
                    <a:p>
                      <a:pPr>
                        <a:buNone/>
                      </a:pPr>
                      <a:r>
                        <a:rPr lang="en-IN" dirty="0" smtClean="0">
                          <a:solidFill>
                            <a:schemeClr val="tx1"/>
                          </a:solidFill>
                        </a:rPr>
                        <a:t>value of x : 16 </a:t>
                      </a:r>
                    </a:p>
                    <a:p>
                      <a:pPr>
                        <a:buNone/>
                      </a:pPr>
                      <a:r>
                        <a:rPr lang="en-IN" dirty="0" smtClean="0">
                          <a:solidFill>
                            <a:schemeClr val="tx1"/>
                          </a:solidFill>
                        </a:rPr>
                        <a:t>value of x : 17 </a:t>
                      </a:r>
                    </a:p>
                    <a:p>
                      <a:pPr>
                        <a:buNone/>
                      </a:pPr>
                      <a:r>
                        <a:rPr lang="en-IN" dirty="0" smtClean="0">
                          <a:solidFill>
                            <a:schemeClr val="tx1"/>
                          </a:solidFill>
                        </a:rPr>
                        <a:t>value of x : 18 </a:t>
                      </a:r>
                    </a:p>
                    <a:p>
                      <a:pPr>
                        <a:buNone/>
                      </a:pPr>
                      <a:r>
                        <a:rPr lang="en-IN" dirty="0" smtClean="0">
                          <a:solidFill>
                            <a:schemeClr val="tx1"/>
                          </a:solidFill>
                        </a:rPr>
                        <a:t>value of x : 19</a:t>
                      </a:r>
                    </a:p>
                    <a:p>
                      <a:endParaRPr lang="en-IN" dirty="0">
                        <a:solidFill>
                          <a:schemeClr val="bg1"/>
                        </a:solidFill>
                      </a:endParaRPr>
                    </a:p>
                  </a:txBody>
                  <a:tcPr>
                    <a:solidFill>
                      <a:schemeClr val="bg1"/>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for Loop</a:t>
            </a:r>
            <a:endParaRPr lang="en-IN" dirty="0"/>
          </a:p>
        </p:txBody>
      </p:sp>
      <p:sp>
        <p:nvSpPr>
          <p:cNvPr id="3" name="Content Placeholder 2"/>
          <p:cNvSpPr>
            <a:spLocks noGrp="1"/>
          </p:cNvSpPr>
          <p:nvPr>
            <p:ph idx="1"/>
          </p:nvPr>
        </p:nvSpPr>
        <p:spPr/>
        <p:txBody>
          <a:bodyPr>
            <a:noAutofit/>
          </a:bodyPr>
          <a:lstStyle/>
          <a:p>
            <a:pPr>
              <a:buNone/>
            </a:pPr>
            <a:r>
              <a:rPr lang="en-IN" sz="1600" b="1" dirty="0" smtClean="0"/>
              <a:t>public class </a:t>
            </a:r>
            <a:r>
              <a:rPr lang="en-IN" sz="1600" b="1" dirty="0" err="1" smtClean="0"/>
              <a:t>FibonacciFor</a:t>
            </a:r>
            <a:r>
              <a:rPr lang="en-IN" sz="1600" b="1" dirty="0" smtClean="0"/>
              <a:t> </a:t>
            </a:r>
          </a:p>
          <a:p>
            <a:pPr>
              <a:buNone/>
            </a:pPr>
            <a:r>
              <a:rPr lang="en-IN" sz="1600" b="1" dirty="0" smtClean="0"/>
              <a:t>{ </a:t>
            </a:r>
          </a:p>
          <a:p>
            <a:pPr>
              <a:buNone/>
            </a:pPr>
            <a:r>
              <a:rPr lang="en-IN" sz="1600" b="1" dirty="0" smtClean="0"/>
              <a:t>public static void main(String[] </a:t>
            </a:r>
            <a:r>
              <a:rPr lang="en-IN" sz="1600" b="1" dirty="0" err="1" smtClean="0"/>
              <a:t>args</a:t>
            </a:r>
            <a:r>
              <a:rPr lang="en-IN" sz="1600" b="1" dirty="0" smtClean="0"/>
              <a:t>) </a:t>
            </a:r>
          </a:p>
          <a:p>
            <a:pPr>
              <a:buNone/>
            </a:pPr>
            <a:r>
              <a:rPr lang="en-IN" sz="1600" b="1" dirty="0" smtClean="0"/>
              <a:t>{ </a:t>
            </a:r>
          </a:p>
          <a:p>
            <a:pPr>
              <a:buNone/>
            </a:pPr>
            <a:r>
              <a:rPr lang="en-IN" sz="1600" b="1" dirty="0" err="1" smtClean="0"/>
              <a:t>int</a:t>
            </a:r>
            <a:r>
              <a:rPr lang="en-IN" sz="1600" b="1" dirty="0" smtClean="0"/>
              <a:t> n=10,first=0,second=1,next,i; </a:t>
            </a:r>
          </a:p>
          <a:p>
            <a:pPr>
              <a:buNone/>
            </a:pPr>
            <a:r>
              <a:rPr lang="en-IN" sz="1600" b="1" dirty="0" err="1" smtClean="0"/>
              <a:t>System.out.println</a:t>
            </a:r>
            <a:r>
              <a:rPr lang="en-IN" sz="1600" b="1" dirty="0" smtClean="0"/>
              <a:t>("Printing first "+n+" numbers in Fibonacci Series \n");</a:t>
            </a:r>
          </a:p>
          <a:p>
            <a:pPr>
              <a:buNone/>
            </a:pPr>
            <a:r>
              <a:rPr lang="en-IN" sz="1600" b="1" dirty="0" smtClean="0"/>
              <a:t> for(</a:t>
            </a:r>
            <a:r>
              <a:rPr lang="en-IN" sz="1600" b="1" dirty="0" err="1" smtClean="0"/>
              <a:t>i</a:t>
            </a:r>
            <a:r>
              <a:rPr lang="en-IN" sz="1600" b="1" dirty="0" smtClean="0"/>
              <a:t>=0;i&lt;</a:t>
            </a:r>
            <a:r>
              <a:rPr lang="en-IN" sz="1600" b="1" dirty="0" err="1" smtClean="0"/>
              <a:t>n;i</a:t>
            </a:r>
            <a:r>
              <a:rPr lang="en-IN" sz="1600" b="1" dirty="0" smtClean="0"/>
              <a:t>++)</a:t>
            </a:r>
          </a:p>
          <a:p>
            <a:pPr>
              <a:buNone/>
            </a:pPr>
            <a:r>
              <a:rPr lang="en-IN" sz="1600" b="1" dirty="0" smtClean="0"/>
              <a:t>{</a:t>
            </a:r>
          </a:p>
          <a:p>
            <a:pPr>
              <a:buNone/>
            </a:pPr>
            <a:r>
              <a:rPr lang="en-IN" sz="1600" b="1" dirty="0" smtClean="0"/>
              <a:t> if(</a:t>
            </a:r>
            <a:r>
              <a:rPr lang="en-IN" sz="1600" b="1" dirty="0" err="1" smtClean="0"/>
              <a:t>i</a:t>
            </a:r>
            <a:r>
              <a:rPr lang="en-IN" sz="1600" b="1" dirty="0" smtClean="0"/>
              <a:t>&lt;=1) </a:t>
            </a:r>
          </a:p>
          <a:p>
            <a:pPr>
              <a:buNone/>
            </a:pPr>
            <a:r>
              <a:rPr lang="en-IN" sz="1600" b="1" dirty="0" smtClean="0"/>
              <a:t>next=</a:t>
            </a:r>
            <a:r>
              <a:rPr lang="en-IN" sz="1600" b="1" dirty="0" err="1" smtClean="0"/>
              <a:t>i</a:t>
            </a:r>
            <a:r>
              <a:rPr lang="en-IN" sz="1600" b="1" dirty="0" smtClean="0"/>
              <a:t>;</a:t>
            </a:r>
          </a:p>
          <a:p>
            <a:pPr>
              <a:buNone/>
            </a:pPr>
            <a:r>
              <a:rPr lang="en-IN" sz="1600" b="1" dirty="0" smtClean="0"/>
              <a:t> else</a:t>
            </a:r>
          </a:p>
          <a:p>
            <a:pPr>
              <a:buNone/>
            </a:pPr>
            <a:r>
              <a:rPr lang="en-IN" sz="1600" b="1" dirty="0" smtClean="0"/>
              <a:t> {</a:t>
            </a:r>
          </a:p>
          <a:p>
            <a:pPr>
              <a:buNone/>
            </a:pPr>
            <a:r>
              <a:rPr lang="en-IN" sz="1600" b="1" dirty="0" smtClean="0"/>
              <a:t> next = first + second; </a:t>
            </a:r>
          </a:p>
          <a:p>
            <a:pPr>
              <a:buNone/>
            </a:pPr>
            <a:r>
              <a:rPr lang="en-IN" sz="1600" b="1" dirty="0" smtClean="0"/>
              <a:t>first = second; </a:t>
            </a:r>
          </a:p>
          <a:p>
            <a:pPr>
              <a:buNone/>
            </a:pPr>
            <a:r>
              <a:rPr lang="en-IN" sz="1600" b="1" dirty="0" smtClean="0"/>
              <a:t>second = next; </a:t>
            </a:r>
          </a:p>
          <a:p>
            <a:pPr>
              <a:buNone/>
            </a:pPr>
            <a:r>
              <a:rPr lang="en-IN" sz="1600" b="1" dirty="0" smtClean="0"/>
              <a:t>} </a:t>
            </a:r>
          </a:p>
          <a:p>
            <a:pPr>
              <a:buNone/>
            </a:pPr>
            <a:r>
              <a:rPr lang="en-IN" sz="1600" b="1" dirty="0" err="1" smtClean="0"/>
              <a:t>System.out.print</a:t>
            </a:r>
            <a:r>
              <a:rPr lang="en-IN" sz="1600" b="1" dirty="0" smtClean="0"/>
              <a:t>(next + "\t"); } }}</a:t>
            </a:r>
          </a:p>
          <a:p>
            <a:endParaRPr lang="en-IN" sz="1600" b="1" dirty="0" smtClean="0"/>
          </a:p>
          <a:p>
            <a:r>
              <a:rPr lang="en-IN" sz="1600" b="1" dirty="0" smtClean="0"/>
              <a:t>Output:0 1 1 2 3 5 8 13 </a:t>
            </a:r>
            <a:endParaRPr lang="en-IN" sz="1600" b="1"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9DA365BD-DB0D-445F-9A94-C941E793585C}"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128</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US" dirty="0" smtClean="0"/>
              <a:t>Reading Input</a:t>
            </a:r>
          </a:p>
        </p:txBody>
      </p:sp>
      <p:sp>
        <p:nvSpPr>
          <p:cNvPr id="70660" name="Text Box 2"/>
          <p:cNvSpPr txBox="1">
            <a:spLocks noChangeArrowheads="1"/>
          </p:cNvSpPr>
          <p:nvPr/>
        </p:nvSpPr>
        <p:spPr bwMode="auto">
          <a:xfrm>
            <a:off x="457200" y="838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sp>
        <p:nvSpPr>
          <p:cNvPr id="56325" name="TextBox 3"/>
          <p:cNvSpPr txBox="1">
            <a:spLocks noChangeArrowheads="1"/>
          </p:cNvSpPr>
          <p:nvPr/>
        </p:nvSpPr>
        <p:spPr bwMode="auto">
          <a:xfrm>
            <a:off x="473075" y="920750"/>
            <a:ext cx="8518525"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u="sng" dirty="0">
                <a:solidFill>
                  <a:schemeClr val="tx1"/>
                </a:solidFill>
              </a:rPr>
              <a:t>Scanner</a:t>
            </a:r>
            <a:r>
              <a:rPr lang="en-US" sz="2000" b="1" dirty="0">
                <a:solidFill>
                  <a:schemeClr val="tx1"/>
                </a:solidFill>
              </a:rPr>
              <a:t> </a:t>
            </a:r>
            <a:r>
              <a:rPr lang="en-US" sz="2000" b="1" u="heavy" dirty="0">
                <a:solidFill>
                  <a:schemeClr val="tx1"/>
                </a:solidFill>
              </a:rPr>
              <a:t>class</a:t>
            </a:r>
            <a:r>
              <a:rPr lang="en-US" sz="2000" b="1" dirty="0">
                <a:solidFill>
                  <a:schemeClr val="tx1"/>
                </a:solidFill>
              </a:rPr>
              <a:t> </a:t>
            </a:r>
            <a:r>
              <a:rPr lang="en-US" sz="2000" dirty="0">
                <a:solidFill>
                  <a:schemeClr val="tx1"/>
                </a:solidFill>
              </a:rPr>
              <a:t>is provided by Java to read input.</a:t>
            </a:r>
            <a:r>
              <a:rPr lang="en-US" sz="2000" b="1" dirty="0">
                <a:solidFill>
                  <a:schemeClr val="tx1"/>
                </a:solidFill>
              </a:rPr>
              <a:t> </a:t>
            </a:r>
            <a:r>
              <a:rPr lang="en-US" sz="2000" u="sng" dirty="0" smtClean="0">
                <a:solidFill>
                  <a:schemeClr val="tx1"/>
                </a:solidFill>
              </a:rPr>
              <a:t>(in the package </a:t>
            </a:r>
            <a:r>
              <a:rPr lang="en-US" sz="2000" u="sng" dirty="0" err="1" smtClean="0">
                <a:solidFill>
                  <a:schemeClr val="tx1"/>
                </a:solidFill>
              </a:rPr>
              <a:t>java.util</a:t>
            </a:r>
            <a:r>
              <a:rPr lang="en-US" sz="2000" u="sng" dirty="0" smtClean="0">
                <a:solidFill>
                  <a:schemeClr val="tx1"/>
                </a:solidFill>
              </a:rPr>
              <a:t>)</a:t>
            </a:r>
            <a:endParaRPr lang="en-US" sz="2000" u="sng" dirty="0">
              <a:solidFill>
                <a:schemeClr val="tx1"/>
              </a:solidFill>
            </a:endParaRPr>
          </a:p>
          <a:p>
            <a:pPr>
              <a:defRPr/>
            </a:pPr>
            <a:r>
              <a:rPr lang="en-US" sz="2000" b="1" dirty="0">
                <a:solidFill>
                  <a:schemeClr val="tx1"/>
                </a:solidFill>
              </a:rPr>
              <a:t>To read input from  console (keyboard</a:t>
            </a:r>
            <a:r>
              <a:rPr lang="en-US" sz="2000" b="1" dirty="0" smtClean="0">
                <a:solidFill>
                  <a:schemeClr val="tx1"/>
                </a:solidFill>
              </a:rPr>
              <a:t>)</a:t>
            </a:r>
          </a:p>
          <a:p>
            <a:pPr>
              <a:defRPr/>
            </a:pPr>
            <a:r>
              <a:rPr lang="en-US" sz="2000" u="sng" dirty="0">
                <a:solidFill>
                  <a:schemeClr val="tx1"/>
                </a:solidFill>
              </a:rPr>
              <a:t>System class </a:t>
            </a:r>
            <a:r>
              <a:rPr lang="en-US" sz="2000" dirty="0">
                <a:solidFill>
                  <a:schemeClr val="tx1"/>
                </a:solidFill>
              </a:rPr>
              <a:t>is provided in the package </a:t>
            </a:r>
            <a:r>
              <a:rPr lang="en-US" sz="2000" u="sng" dirty="0" err="1">
                <a:solidFill>
                  <a:schemeClr val="tx1"/>
                </a:solidFill>
              </a:rPr>
              <a:t>java.lang</a:t>
            </a:r>
            <a:r>
              <a:rPr lang="en-US" sz="2000" dirty="0">
                <a:solidFill>
                  <a:schemeClr val="tx1"/>
                </a:solidFill>
              </a:rPr>
              <a:t> (all classes in this are implicitly imported)</a:t>
            </a:r>
          </a:p>
          <a:p>
            <a:pPr>
              <a:defRPr/>
            </a:pPr>
            <a:r>
              <a:rPr lang="en-US" sz="2000" b="1" dirty="0" smtClean="0">
                <a:solidFill>
                  <a:schemeClr val="tx1"/>
                </a:solidFill>
                <a:latin typeface="Courier New" pitchFamily="49" charset="0"/>
                <a:cs typeface="Courier New" pitchFamily="49" charset="0"/>
              </a:rPr>
              <a:t>import </a:t>
            </a:r>
            <a:r>
              <a:rPr lang="en-US" sz="2000" b="1" dirty="0" err="1" smtClean="0">
                <a:solidFill>
                  <a:schemeClr val="tx1"/>
                </a:solidFill>
                <a:latin typeface="Courier New" pitchFamily="49" charset="0"/>
                <a:cs typeface="Courier New" pitchFamily="49" charset="0"/>
              </a:rPr>
              <a:t>java.util.Scanner</a:t>
            </a:r>
            <a:r>
              <a:rPr lang="en-US" sz="2000" b="1" dirty="0" smtClean="0">
                <a:solidFill>
                  <a:schemeClr val="tx1"/>
                </a:solidFill>
                <a:latin typeface="Courier New" pitchFamily="49" charset="0"/>
                <a:cs typeface="Courier New" pitchFamily="49" charset="0"/>
              </a:rPr>
              <a:t>; </a:t>
            </a:r>
          </a:p>
          <a:p>
            <a:pPr>
              <a:defRPr/>
            </a:pPr>
            <a:r>
              <a:rPr lang="en-US" sz="2000" b="1" dirty="0" smtClean="0">
                <a:solidFill>
                  <a:schemeClr val="tx1"/>
                </a:solidFill>
                <a:latin typeface="Courier New" pitchFamily="49" charset="0"/>
                <a:cs typeface="Courier New" pitchFamily="49" charset="0"/>
              </a:rPr>
              <a:t>public </a:t>
            </a:r>
            <a:r>
              <a:rPr lang="en-US" sz="2000" b="1" dirty="0">
                <a:solidFill>
                  <a:schemeClr val="tx1"/>
                </a:solidFill>
                <a:latin typeface="Courier New" pitchFamily="49" charset="0"/>
                <a:cs typeface="Courier New" pitchFamily="49" charset="0"/>
              </a:rPr>
              <a:t>class </a:t>
            </a:r>
            <a:r>
              <a:rPr lang="en-US" sz="2000" b="1" dirty="0" err="1">
                <a:solidFill>
                  <a:schemeClr val="tx1"/>
                </a:solidFill>
                <a:latin typeface="Courier New" pitchFamily="49" charset="0"/>
                <a:cs typeface="Courier New" pitchFamily="49" charset="0"/>
              </a:rPr>
              <a:t>StudentTester</a:t>
            </a:r>
            <a:r>
              <a:rPr lang="en-US" sz="2000" b="1" dirty="0">
                <a:solidFill>
                  <a:schemeClr val="tx1"/>
                </a:solidFill>
                <a:latin typeface="Courier New" pitchFamily="49" charset="0"/>
                <a:cs typeface="Courier New" pitchFamily="49" charset="0"/>
              </a:rPr>
              <a:t> {</a:t>
            </a:r>
          </a:p>
          <a:p>
            <a:pPr>
              <a:defRPr/>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public </a:t>
            </a:r>
            <a:r>
              <a:rPr lang="en-US" sz="2000" b="1" dirty="0">
                <a:solidFill>
                  <a:schemeClr val="tx1"/>
                </a:solidFill>
                <a:latin typeface="Courier New" pitchFamily="49" charset="0"/>
                <a:cs typeface="Courier New" pitchFamily="49" charset="0"/>
              </a:rPr>
              <a:t>static void main (String[] </a:t>
            </a:r>
            <a:r>
              <a:rPr lang="en-US" sz="2000" b="1" dirty="0" err="1">
                <a:solidFill>
                  <a:schemeClr val="tx1"/>
                </a:solidFill>
                <a:latin typeface="Courier New" pitchFamily="49" charset="0"/>
                <a:cs typeface="Courier New" pitchFamily="49" charset="0"/>
              </a:rPr>
              <a:t>args</a:t>
            </a:r>
            <a:r>
              <a:rPr lang="en-US" sz="2000" b="1" dirty="0">
                <a:solidFill>
                  <a:schemeClr val="tx1"/>
                </a:solidFill>
                <a:latin typeface="Courier New" pitchFamily="49" charset="0"/>
                <a:cs typeface="Courier New" pitchFamily="49" charset="0"/>
              </a:rPr>
              <a:t>) {</a:t>
            </a:r>
          </a:p>
          <a:p>
            <a:pPr>
              <a:defRPr/>
            </a:pPr>
            <a:r>
              <a:rPr lang="en-US" sz="2000" b="1" dirty="0">
                <a:solidFill>
                  <a:schemeClr val="tx1"/>
                </a:solidFill>
                <a:latin typeface="Tiger" pitchFamily="18" charset="0"/>
              </a:rPr>
              <a:t>   </a:t>
            </a:r>
            <a:r>
              <a:rPr lang="en-US" sz="2000" b="1" dirty="0" smtClean="0">
                <a:solidFill>
                  <a:schemeClr val="tx1"/>
                </a:solidFill>
                <a:latin typeface="Tiger" pitchFamily="18" charset="0"/>
              </a:rPr>
              <a:t>  </a:t>
            </a:r>
            <a:r>
              <a:rPr lang="en-US" sz="2000" b="1" dirty="0" smtClean="0">
                <a:solidFill>
                  <a:schemeClr val="tx1"/>
                </a:solidFill>
                <a:latin typeface="Courier New" pitchFamily="49" charset="0"/>
                <a:cs typeface="Courier New" pitchFamily="49" charset="0"/>
              </a:rPr>
              <a:t>Scanner   </a:t>
            </a:r>
            <a:r>
              <a:rPr lang="en-US" sz="2000" b="1" dirty="0" err="1">
                <a:solidFill>
                  <a:schemeClr val="tx1"/>
                </a:solidFill>
                <a:latin typeface="Courier New" pitchFamily="49" charset="0"/>
                <a:cs typeface="Courier New" pitchFamily="49" charset="0"/>
              </a:rPr>
              <a:t>inp</a:t>
            </a:r>
            <a:r>
              <a:rPr lang="en-US" sz="2000" b="1" dirty="0">
                <a:solidFill>
                  <a:schemeClr val="tx1"/>
                </a:solidFill>
                <a:latin typeface="Courier New" pitchFamily="49" charset="0"/>
                <a:cs typeface="Courier New" pitchFamily="49" charset="0"/>
              </a:rPr>
              <a:t> =  new Scanner (System.in);</a:t>
            </a:r>
          </a:p>
          <a:p>
            <a:pPr>
              <a:defRPr/>
            </a:pPr>
            <a:r>
              <a:rPr lang="en-US" sz="2000" b="1" dirty="0">
                <a:solidFill>
                  <a:schemeClr val="tx1"/>
                </a:solidFill>
                <a:latin typeface="Tiger" pitchFamily="18" charset="0"/>
              </a:rPr>
              <a:t>   </a:t>
            </a:r>
            <a:r>
              <a:rPr lang="en-US" sz="2000" b="1" dirty="0" smtClean="0">
                <a:solidFill>
                  <a:schemeClr val="tx1"/>
                </a:solidFill>
                <a:latin typeface="Tiger" pitchFamily="18" charset="0"/>
              </a:rPr>
              <a:t>  </a:t>
            </a:r>
            <a:r>
              <a:rPr lang="en-US" sz="2000" b="1" dirty="0" err="1" smtClean="0">
                <a:solidFill>
                  <a:schemeClr val="tx1"/>
                </a:solidFill>
                <a:latin typeface="Courier New" pitchFamily="49" charset="0"/>
                <a:cs typeface="Courier New" pitchFamily="49" charset="0"/>
              </a:rPr>
              <a:t>int</a:t>
            </a:r>
            <a:r>
              <a:rPr lang="en-US" sz="2000" b="1" dirty="0" smtClean="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myNum</a:t>
            </a:r>
            <a:r>
              <a:rPr lang="en-US" sz="2000" b="1" dirty="0">
                <a:solidFill>
                  <a:schemeClr val="tx1"/>
                </a:solidFill>
                <a:latin typeface="Courier New" pitchFamily="49" charset="0"/>
                <a:cs typeface="Courier New" pitchFamily="49" charset="0"/>
              </a:rPr>
              <a:t> = 0;</a:t>
            </a:r>
          </a:p>
          <a:p>
            <a:pPr>
              <a:defRPr/>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if </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inp.hasNextInt</a:t>
            </a:r>
            <a:r>
              <a:rPr lang="en-US" sz="2000" b="1" dirty="0">
                <a:solidFill>
                  <a:schemeClr val="tx1"/>
                </a:solidFill>
                <a:latin typeface="Courier New" pitchFamily="49" charset="0"/>
                <a:cs typeface="Courier New" pitchFamily="49" charset="0"/>
              </a:rPr>
              <a:t>() ) {</a:t>
            </a:r>
          </a:p>
          <a:p>
            <a:pPr>
              <a:defRPr/>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myNum</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inp.nextInt</a:t>
            </a:r>
            <a:r>
              <a:rPr lang="en-US" sz="2000" b="1" dirty="0">
                <a:solidFill>
                  <a:schemeClr val="tx1"/>
                </a:solidFill>
                <a:latin typeface="Courier New" pitchFamily="49" charset="0"/>
                <a:cs typeface="Courier New" pitchFamily="49" charset="0"/>
              </a:rPr>
              <a:t>();</a:t>
            </a:r>
          </a:p>
          <a:p>
            <a:pPr>
              <a:defRPr/>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a:t>
            </a:r>
          </a:p>
          <a:p>
            <a:pPr>
              <a:defRPr/>
            </a:pPr>
            <a:r>
              <a:rPr lang="en-US" sz="2000" b="1" dirty="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System.out.println</a:t>
            </a:r>
            <a:r>
              <a:rPr lang="en-US" sz="2000" b="1" dirty="0" smtClean="0">
                <a:solidFill>
                  <a:schemeClr val="tx1"/>
                </a:solidFill>
                <a:latin typeface="Courier New" pitchFamily="49" charset="0"/>
                <a:cs typeface="Courier New" pitchFamily="49" charset="0"/>
              </a:rPr>
              <a:t>(“</a:t>
            </a:r>
            <a:r>
              <a:rPr lang="en-US" sz="2000" b="1" dirty="0" err="1" smtClean="0">
                <a:solidFill>
                  <a:schemeClr val="tx1"/>
                </a:solidFill>
                <a:latin typeface="Courier New" pitchFamily="49" charset="0"/>
                <a:cs typeface="Courier New" pitchFamily="49" charset="0"/>
              </a:rPr>
              <a:t>num</a:t>
            </a:r>
            <a:r>
              <a:rPr lang="en-US" sz="2000" b="1" dirty="0" smtClean="0">
                <a:solidFill>
                  <a:schemeClr val="tx1"/>
                </a:solidFill>
                <a:latin typeface="Courier New" pitchFamily="49" charset="0"/>
                <a:cs typeface="Courier New" pitchFamily="49" charset="0"/>
              </a:rPr>
              <a:t> = “ + </a:t>
            </a:r>
            <a:r>
              <a:rPr lang="en-US" sz="2000" b="1" dirty="0" err="1" smtClean="0">
                <a:solidFill>
                  <a:schemeClr val="tx1"/>
                </a:solidFill>
                <a:latin typeface="Courier New" pitchFamily="49" charset="0"/>
                <a:cs typeface="Courier New" pitchFamily="49" charset="0"/>
              </a:rPr>
              <a:t>myNum</a:t>
            </a:r>
            <a:r>
              <a:rPr lang="en-US" sz="2000" b="1" dirty="0" smtClean="0">
                <a:solidFill>
                  <a:schemeClr val="tx1"/>
                </a:solidFill>
                <a:latin typeface="Courier New" pitchFamily="49" charset="0"/>
                <a:cs typeface="Courier New" pitchFamily="49" charset="0"/>
              </a:rPr>
              <a:t>);</a:t>
            </a:r>
            <a:endParaRPr lang="en-US" sz="2000" b="1" dirty="0">
              <a:solidFill>
                <a:schemeClr val="tx1"/>
              </a:solidFill>
              <a:latin typeface="Courier New" pitchFamily="49" charset="0"/>
              <a:cs typeface="Courier New" pitchFamily="49" charset="0"/>
            </a:endParaRPr>
          </a:p>
          <a:p>
            <a:pPr>
              <a:defRPr/>
            </a:pPr>
            <a:r>
              <a:rPr lang="en-US" sz="2000" b="1" dirty="0">
                <a:solidFill>
                  <a:schemeClr val="tx1"/>
                </a:solidFill>
                <a:latin typeface="Tiger" pitchFamily="18" charset="0"/>
              </a:rPr>
              <a:t>}</a:t>
            </a:r>
          </a:p>
          <a:p>
            <a:pPr>
              <a:defRPr/>
            </a:pPr>
            <a:r>
              <a:rPr lang="en-US" sz="2000" b="1" dirty="0" smtClean="0">
                <a:solidFill>
                  <a:schemeClr val="tx1"/>
                </a:solidFill>
              </a:rPr>
              <a:t>  </a:t>
            </a:r>
            <a:r>
              <a:rPr lang="en-US" sz="2000" b="1" dirty="0" err="1" smtClean="0">
                <a:solidFill>
                  <a:schemeClr val="tx1"/>
                </a:solidFill>
              </a:rPr>
              <a:t>nextInt</a:t>
            </a:r>
            <a:r>
              <a:rPr lang="en-US" sz="2000" b="1" dirty="0">
                <a:solidFill>
                  <a:schemeClr val="tx1"/>
                </a:solidFill>
              </a:rPr>
              <a:t>() </a:t>
            </a:r>
            <a:r>
              <a:rPr lang="en-US" sz="2000" dirty="0">
                <a:solidFill>
                  <a:schemeClr val="tx1"/>
                </a:solidFill>
              </a:rPr>
              <a:t>is a </a:t>
            </a:r>
            <a:r>
              <a:rPr lang="en-US" sz="2000" u="sng" dirty="0">
                <a:solidFill>
                  <a:schemeClr val="tx1"/>
                </a:solidFill>
              </a:rPr>
              <a:t>method</a:t>
            </a:r>
            <a:r>
              <a:rPr lang="en-US" sz="2000" dirty="0">
                <a:solidFill>
                  <a:schemeClr val="tx1"/>
                </a:solidFill>
              </a:rPr>
              <a:t> provided in the Scanner class  which returns the  </a:t>
            </a:r>
            <a:r>
              <a:rPr lang="en-US" sz="2000" u="sng" dirty="0">
                <a:solidFill>
                  <a:schemeClr val="tx1"/>
                </a:solidFill>
              </a:rPr>
              <a:t>integer</a:t>
            </a:r>
            <a:r>
              <a:rPr lang="en-US" sz="2000" dirty="0">
                <a:solidFill>
                  <a:schemeClr val="tx1"/>
                </a:solidFill>
              </a:rPr>
              <a:t> value typed by the user.</a:t>
            </a:r>
          </a:p>
          <a:p>
            <a:pPr>
              <a:defRPr/>
            </a:pPr>
            <a:r>
              <a:rPr lang="en-US" sz="2000" b="1" dirty="0">
                <a:solidFill>
                  <a:schemeClr val="tx1"/>
                </a:solidFill>
              </a:rPr>
              <a:t>   Note: </a:t>
            </a:r>
            <a:r>
              <a:rPr lang="en-US" sz="2000" dirty="0">
                <a:solidFill>
                  <a:schemeClr val="tx1"/>
                </a:solidFill>
              </a:rPr>
              <a:t>if a value which is </a:t>
            </a:r>
            <a:r>
              <a:rPr lang="en-US" sz="2000" u="sng" dirty="0">
                <a:solidFill>
                  <a:schemeClr val="tx1"/>
                </a:solidFill>
              </a:rPr>
              <a:t>not an integer</a:t>
            </a:r>
            <a:r>
              <a:rPr lang="en-US" sz="2000" dirty="0">
                <a:solidFill>
                  <a:schemeClr val="tx1"/>
                </a:solidFill>
              </a:rPr>
              <a:t> is entered </a:t>
            </a:r>
            <a:r>
              <a:rPr lang="en-US" sz="2000" u="sng" dirty="0">
                <a:solidFill>
                  <a:schemeClr val="tx1"/>
                </a:solidFill>
              </a:rPr>
              <a:t>“Exception” </a:t>
            </a:r>
            <a:r>
              <a:rPr lang="en-US" sz="2000" dirty="0">
                <a:solidFill>
                  <a:schemeClr val="tx1"/>
                </a:solidFill>
              </a:rPr>
              <a:t>is raised.    method </a:t>
            </a:r>
            <a:r>
              <a:rPr lang="en-US" sz="2000" b="1" dirty="0" err="1">
                <a:solidFill>
                  <a:schemeClr val="tx1"/>
                </a:solidFill>
              </a:rPr>
              <a:t>hasNextInt</a:t>
            </a:r>
            <a:r>
              <a:rPr lang="en-US" sz="2000" b="1" dirty="0">
                <a:solidFill>
                  <a:schemeClr val="tx1"/>
                </a:solidFill>
              </a:rPr>
              <a:t>() </a:t>
            </a:r>
            <a:r>
              <a:rPr lang="en-US" sz="2000" dirty="0">
                <a:solidFill>
                  <a:schemeClr val="tx1"/>
                </a:solidFill>
              </a:rPr>
              <a:t> : check if an integer is available. If so call </a:t>
            </a:r>
            <a:r>
              <a:rPr lang="en-US" sz="2000" b="1" dirty="0" err="1">
                <a:solidFill>
                  <a:schemeClr val="tx1"/>
                </a:solidFill>
              </a:rPr>
              <a:t>nextInt</a:t>
            </a:r>
            <a:r>
              <a:rPr lang="en-US" sz="2000" b="1" dirty="0">
                <a:solidFill>
                  <a:schemeClr val="tx1"/>
                </a:solidFill>
              </a:rPr>
              <a:t>()</a:t>
            </a:r>
          </a:p>
          <a:p>
            <a:pPr>
              <a:defRPr/>
            </a:pPr>
            <a:endParaRPr lang="en-US" sz="2000" b="1" dirty="0" smtClean="0">
              <a:solidFill>
                <a:schemeClr val="tx1"/>
              </a:solidFill>
            </a:endParaRPr>
          </a:p>
        </p:txBody>
      </p:sp>
      <p:sp>
        <p:nvSpPr>
          <p:cNvPr id="70662" name="TextBox 1"/>
          <p:cNvSpPr txBox="1">
            <a:spLocks noChangeArrowheads="1"/>
          </p:cNvSpPr>
          <p:nvPr/>
        </p:nvSpPr>
        <p:spPr bwMode="auto">
          <a:xfrm>
            <a:off x="6923314" y="3429000"/>
            <a:ext cx="2057400" cy="92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dirty="0">
                <a:solidFill>
                  <a:schemeClr val="tx1"/>
                </a:solidFill>
              </a:rPr>
              <a:t> System.in is an object provided by Java</a:t>
            </a:r>
            <a:endParaRPr lang="en-US" b="1" dirty="0">
              <a:solidFill>
                <a:schemeClr val="tx1"/>
              </a:solidFill>
            </a:endParaRPr>
          </a:p>
        </p:txBody>
      </p:sp>
      <p:cxnSp>
        <p:nvCxnSpPr>
          <p:cNvPr id="3" name="Straight Arrow Connector 2"/>
          <p:cNvCxnSpPr/>
          <p:nvPr/>
        </p:nvCxnSpPr>
        <p:spPr>
          <a:xfrm>
            <a:off x="5943600" y="3358291"/>
            <a:ext cx="979714" cy="434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8542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B79B05A2-E98A-407E-BB6F-0F2DC171BEC4}"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129</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US" dirty="0" smtClean="0"/>
              <a:t>Reading Input</a:t>
            </a:r>
          </a:p>
        </p:txBody>
      </p:sp>
      <p:sp>
        <p:nvSpPr>
          <p:cNvPr id="71684" name="Text Box 2"/>
          <p:cNvSpPr txBox="1">
            <a:spLocks noChangeArrowheads="1"/>
          </p:cNvSpPr>
          <p:nvPr/>
        </p:nvSpPr>
        <p:spPr bwMode="auto">
          <a:xfrm>
            <a:off x="457200" y="838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sp>
        <p:nvSpPr>
          <p:cNvPr id="59397" name="TextBox 3"/>
          <p:cNvSpPr txBox="1">
            <a:spLocks noChangeArrowheads="1"/>
          </p:cNvSpPr>
          <p:nvPr/>
        </p:nvSpPr>
        <p:spPr bwMode="auto">
          <a:xfrm>
            <a:off x="457201" y="920751"/>
            <a:ext cx="85344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sz="2200" dirty="0"/>
              <a:t>// example to read from console input but it throw </a:t>
            </a:r>
            <a:r>
              <a:rPr lang="en-US" sz="2200" dirty="0" smtClean="0"/>
              <a:t>exception </a:t>
            </a:r>
            <a:r>
              <a:rPr lang="en-US" sz="2200" dirty="0"/>
              <a:t>if i/p is not number</a:t>
            </a:r>
          </a:p>
          <a:p>
            <a:pPr>
              <a:defRPr/>
            </a:pPr>
            <a:r>
              <a:rPr lang="en-US" sz="2200" dirty="0" smtClean="0"/>
              <a:t>import </a:t>
            </a:r>
            <a:r>
              <a:rPr lang="en-US" sz="2200" dirty="0" err="1"/>
              <a:t>java.util.Scanner</a:t>
            </a:r>
            <a:r>
              <a:rPr lang="en-US" sz="2200" dirty="0"/>
              <a:t>; </a:t>
            </a:r>
          </a:p>
          <a:p>
            <a:pPr>
              <a:defRPr/>
            </a:pPr>
            <a:r>
              <a:rPr lang="en-US" sz="2200" dirty="0"/>
              <a:t>public class readint2 </a:t>
            </a:r>
          </a:p>
          <a:p>
            <a:pPr>
              <a:defRPr/>
            </a:pPr>
            <a:r>
              <a:rPr lang="en-US" sz="2200" dirty="0"/>
              <a:t>{</a:t>
            </a:r>
          </a:p>
          <a:p>
            <a:pPr>
              <a:defRPr/>
            </a:pPr>
            <a:r>
              <a:rPr lang="en-US" sz="2200" dirty="0"/>
              <a:t>  public static void main (String[] </a:t>
            </a:r>
            <a:r>
              <a:rPr lang="en-US" sz="2200" dirty="0" err="1"/>
              <a:t>args</a:t>
            </a:r>
            <a:r>
              <a:rPr lang="en-US" sz="2200" dirty="0"/>
              <a:t>) </a:t>
            </a:r>
          </a:p>
          <a:p>
            <a:pPr>
              <a:defRPr/>
            </a:pPr>
            <a:r>
              <a:rPr lang="en-US" sz="2200" dirty="0"/>
              <a:t>  {</a:t>
            </a:r>
          </a:p>
          <a:p>
            <a:pPr>
              <a:defRPr/>
            </a:pPr>
            <a:r>
              <a:rPr lang="en-US" sz="2200" dirty="0"/>
              <a:t>    Scanner   </a:t>
            </a:r>
            <a:r>
              <a:rPr lang="en-US" sz="2200" dirty="0" err="1"/>
              <a:t>inp</a:t>
            </a:r>
            <a:r>
              <a:rPr lang="en-US" sz="2200" dirty="0"/>
              <a:t> =  new Scanner (System.in);</a:t>
            </a:r>
          </a:p>
          <a:p>
            <a:pPr>
              <a:defRPr/>
            </a:pPr>
            <a:r>
              <a:rPr lang="en-US" sz="2200" dirty="0"/>
              <a:t>    </a:t>
            </a:r>
            <a:r>
              <a:rPr lang="en-US" sz="2200" dirty="0" err="1"/>
              <a:t>System.out.print</a:t>
            </a:r>
            <a:r>
              <a:rPr lang="en-US" sz="2200" dirty="0"/>
              <a:t>("How old are you") ;</a:t>
            </a:r>
          </a:p>
          <a:p>
            <a:pPr>
              <a:defRPr/>
            </a:pPr>
            <a:r>
              <a:rPr lang="en-US" sz="2200" dirty="0"/>
              <a:t>    </a:t>
            </a:r>
            <a:r>
              <a:rPr lang="en-US" sz="2200" dirty="0" err="1"/>
              <a:t>int</a:t>
            </a:r>
            <a:r>
              <a:rPr lang="en-US" sz="2200" dirty="0"/>
              <a:t> age = </a:t>
            </a:r>
            <a:r>
              <a:rPr lang="en-US" sz="2200" dirty="0" err="1"/>
              <a:t>inp.nextInt</a:t>
            </a:r>
            <a:r>
              <a:rPr lang="en-US" sz="2200" dirty="0"/>
              <a:t>();</a:t>
            </a:r>
          </a:p>
          <a:p>
            <a:pPr>
              <a:defRPr/>
            </a:pPr>
            <a:r>
              <a:rPr lang="en-US" sz="2200" dirty="0"/>
              <a:t>    </a:t>
            </a:r>
          </a:p>
          <a:p>
            <a:pPr>
              <a:defRPr/>
            </a:pPr>
            <a:r>
              <a:rPr lang="en-US" sz="2200" dirty="0"/>
              <a:t>    </a:t>
            </a:r>
            <a:r>
              <a:rPr lang="en-US" sz="2200" dirty="0" err="1"/>
              <a:t>System.out.println</a:t>
            </a:r>
            <a:r>
              <a:rPr lang="en-US" sz="2200" dirty="0"/>
              <a:t>("I am " + age +"  years old");</a:t>
            </a:r>
          </a:p>
          <a:p>
            <a:pPr>
              <a:defRPr/>
            </a:pPr>
            <a:r>
              <a:rPr lang="en-US" sz="2200" dirty="0"/>
              <a:t>}</a:t>
            </a:r>
          </a:p>
          <a:p>
            <a:pPr>
              <a:defRPr/>
            </a:pPr>
            <a:r>
              <a:rPr lang="en-US" sz="2200" dirty="0" smtClean="0"/>
              <a:t>}</a:t>
            </a:r>
          </a:p>
          <a:p>
            <a:pPr>
              <a:defRPr/>
            </a:pPr>
            <a:r>
              <a:rPr lang="en-US" sz="2200" b="1" u="sng" dirty="0" smtClean="0"/>
              <a:t>Output</a:t>
            </a:r>
          </a:p>
          <a:p>
            <a:pPr>
              <a:defRPr/>
            </a:pPr>
            <a:r>
              <a:rPr lang="en-IN" sz="2200" dirty="0"/>
              <a:t>How old are you 25</a:t>
            </a:r>
          </a:p>
          <a:p>
            <a:pPr>
              <a:defRPr/>
            </a:pPr>
            <a:r>
              <a:rPr lang="en-IN" sz="2200" dirty="0"/>
              <a:t>I am 25  years old</a:t>
            </a:r>
            <a:endParaRPr lang="en-US" sz="2200" dirty="0" smtClean="0"/>
          </a:p>
          <a:p>
            <a:pPr>
              <a:defRPr/>
            </a:pPr>
            <a:endParaRPr lang="en-US" sz="2200" b="1" dirty="0">
              <a:solidFill>
                <a:schemeClr val="tx1"/>
              </a:solidFill>
            </a:endParaRPr>
          </a:p>
        </p:txBody>
      </p:sp>
    </p:spTree>
    <p:extLst>
      <p:ext uri="{BB962C8B-B14F-4D97-AF65-F5344CB8AC3E}">
        <p14:creationId xmlns:p14="http://schemas.microsoft.com/office/powerpoint/2010/main" val="24643886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4092"/>
          </a:xfr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solidFill>
                  <a:srgbClr val="00B0F0"/>
                </a:solidFill>
              </a:rPr>
              <a:t>Getting Started</a:t>
            </a:r>
            <a:endParaRPr lang="en-US" b="1" dirty="0">
              <a:solidFill>
                <a:srgbClr val="00B0F0"/>
              </a:solidFill>
            </a:endParaRPr>
          </a:p>
        </p:txBody>
      </p:sp>
      <p:sp>
        <p:nvSpPr>
          <p:cNvPr id="3" name="Content Placeholder 2"/>
          <p:cNvSpPr>
            <a:spLocks noGrp="1"/>
          </p:cNvSpPr>
          <p:nvPr>
            <p:ph idx="1"/>
          </p:nvPr>
        </p:nvSpPr>
        <p:spPr>
          <a:xfrm>
            <a:off x="521550" y="1268760"/>
            <a:ext cx="8229600" cy="4525963"/>
          </a:xfrm>
        </p:spPr>
        <p:txBody>
          <a:bodyPr/>
          <a:lstStyle/>
          <a:p>
            <a:r>
              <a:rPr lang="en-US" dirty="0" smtClean="0">
                <a:solidFill>
                  <a:srgbClr val="0070C0"/>
                </a:solidFill>
              </a:rPr>
              <a:t>The java Development Kit-JDK.</a:t>
            </a:r>
          </a:p>
          <a:p>
            <a:r>
              <a:rPr lang="en-US" dirty="0" smtClean="0"/>
              <a:t>In order to get started in java programming, one needs to get a recent copy of the java JDK. This can be obtained for free by downloading from Oracle site</a:t>
            </a:r>
          </a:p>
          <a:p>
            <a:r>
              <a:rPr lang="en-US" dirty="0" smtClean="0"/>
              <a:t>Once you download and install this JDK you are ready to get started. You need a text editor as well.</a:t>
            </a:r>
            <a:endParaRPr lang="en-US" dirty="0"/>
          </a:p>
        </p:txBody>
      </p:sp>
    </p:spTree>
    <p:extLst>
      <p:ext uri="{BB962C8B-B14F-4D97-AF65-F5344CB8AC3E}">
        <p14:creationId xmlns:p14="http://schemas.microsoft.com/office/powerpoint/2010/main" val="351342555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B79B05A2-E98A-407E-BB6F-0F2DC171BEC4}"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130</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US" dirty="0" smtClean="0"/>
              <a:t>Reading Input</a:t>
            </a:r>
          </a:p>
        </p:txBody>
      </p:sp>
      <p:sp>
        <p:nvSpPr>
          <p:cNvPr id="71684" name="Text Box 2"/>
          <p:cNvSpPr txBox="1">
            <a:spLocks noChangeArrowheads="1"/>
          </p:cNvSpPr>
          <p:nvPr/>
        </p:nvSpPr>
        <p:spPr bwMode="auto">
          <a:xfrm>
            <a:off x="457200" y="838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sp>
        <p:nvSpPr>
          <p:cNvPr id="59397" name="TextBox 3"/>
          <p:cNvSpPr txBox="1">
            <a:spLocks noChangeArrowheads="1"/>
          </p:cNvSpPr>
          <p:nvPr/>
        </p:nvSpPr>
        <p:spPr bwMode="auto">
          <a:xfrm>
            <a:off x="473075" y="920750"/>
            <a:ext cx="851852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800" b="1" u="sng" dirty="0" smtClean="0"/>
              <a:t>Output</a:t>
            </a:r>
            <a:r>
              <a:rPr lang="en-US" sz="2800" b="1" dirty="0" smtClean="0"/>
              <a:t> (Input mismatch Exception is thrown)</a:t>
            </a:r>
            <a:endParaRPr lang="en-US" sz="2800" b="1" u="sng" dirty="0" smtClean="0"/>
          </a:p>
          <a:p>
            <a:pPr>
              <a:defRPr/>
            </a:pPr>
            <a:endParaRPr lang="en-US" sz="2800" b="1" dirty="0" smtClean="0"/>
          </a:p>
          <a:p>
            <a:pPr>
              <a:defRPr/>
            </a:pPr>
            <a:r>
              <a:rPr lang="en-US" sz="2800" dirty="0" smtClean="0"/>
              <a:t>How </a:t>
            </a:r>
            <a:r>
              <a:rPr lang="en-US" sz="2800" dirty="0"/>
              <a:t>old are you </a:t>
            </a:r>
            <a:r>
              <a:rPr lang="en-US" sz="2800" dirty="0" err="1"/>
              <a:t>abc</a:t>
            </a:r>
            <a:endParaRPr lang="en-US" sz="2800" dirty="0"/>
          </a:p>
          <a:p>
            <a:pPr>
              <a:defRPr/>
            </a:pPr>
            <a:endParaRPr lang="en-US" sz="2800" dirty="0" smtClean="0"/>
          </a:p>
          <a:p>
            <a:pPr>
              <a:defRPr/>
            </a:pPr>
            <a:r>
              <a:rPr lang="en-US" sz="2800" dirty="0" smtClean="0"/>
              <a:t>Exception </a:t>
            </a:r>
            <a:r>
              <a:rPr lang="en-US" sz="2800" dirty="0"/>
              <a:t>in thread "main" </a:t>
            </a:r>
            <a:r>
              <a:rPr lang="en-US" sz="2800" dirty="0" err="1"/>
              <a:t>java.util.InputMismatchException</a:t>
            </a:r>
            <a:endParaRPr lang="en-US" sz="2800" dirty="0"/>
          </a:p>
          <a:p>
            <a:pPr>
              <a:defRPr/>
            </a:pPr>
            <a:r>
              <a:rPr lang="en-US" sz="2800" dirty="0"/>
              <a:t>        at </a:t>
            </a:r>
            <a:r>
              <a:rPr lang="en-US" sz="2800" dirty="0" err="1"/>
              <a:t>java.util.Scanner.throwFor</a:t>
            </a:r>
            <a:r>
              <a:rPr lang="en-US" sz="2800" dirty="0"/>
              <a:t>(Scanner.java:909)</a:t>
            </a:r>
          </a:p>
          <a:p>
            <a:pPr>
              <a:defRPr/>
            </a:pPr>
            <a:r>
              <a:rPr lang="en-US" sz="2800" dirty="0"/>
              <a:t>        at </a:t>
            </a:r>
            <a:r>
              <a:rPr lang="en-US" sz="2800" dirty="0" err="1"/>
              <a:t>java.util.Scanner.next</a:t>
            </a:r>
            <a:r>
              <a:rPr lang="en-US" sz="2800" dirty="0"/>
              <a:t>(Scanner.java:1530)</a:t>
            </a:r>
          </a:p>
          <a:p>
            <a:pPr>
              <a:defRPr/>
            </a:pPr>
            <a:r>
              <a:rPr lang="en-US" sz="2800" dirty="0"/>
              <a:t>        at </a:t>
            </a:r>
            <a:r>
              <a:rPr lang="en-US" sz="2800" dirty="0" err="1"/>
              <a:t>java.util.Scanner.nextInt</a:t>
            </a:r>
            <a:r>
              <a:rPr lang="en-US" sz="2800" dirty="0"/>
              <a:t>(Scanner.java:2160)</a:t>
            </a:r>
          </a:p>
          <a:p>
            <a:pPr>
              <a:defRPr/>
            </a:pPr>
            <a:r>
              <a:rPr lang="en-US" sz="2800" dirty="0"/>
              <a:t>        at </a:t>
            </a:r>
            <a:r>
              <a:rPr lang="en-US" sz="2800" dirty="0" err="1"/>
              <a:t>java.util.Scanner.nextInt</a:t>
            </a:r>
            <a:r>
              <a:rPr lang="en-US" sz="2800" dirty="0"/>
              <a:t>(Scanner.java:2119)</a:t>
            </a:r>
          </a:p>
          <a:p>
            <a:pPr>
              <a:defRPr/>
            </a:pPr>
            <a:r>
              <a:rPr lang="en-US" sz="2800" dirty="0"/>
              <a:t>        at readint2.main(readint2.java:9</a:t>
            </a:r>
            <a:r>
              <a:rPr lang="en-US" sz="2800" dirty="0" smtClean="0"/>
              <a:t>)</a:t>
            </a:r>
            <a:endParaRPr lang="en-US" sz="2800" b="1" dirty="0">
              <a:solidFill>
                <a:schemeClr val="tx1"/>
              </a:solidFill>
            </a:endParaRPr>
          </a:p>
        </p:txBody>
      </p:sp>
    </p:spTree>
    <p:extLst>
      <p:ext uri="{BB962C8B-B14F-4D97-AF65-F5344CB8AC3E}">
        <p14:creationId xmlns:p14="http://schemas.microsoft.com/office/powerpoint/2010/main" val="13583130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B79B05A2-E98A-407E-BB6F-0F2DC171BEC4}"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131</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US" dirty="0" smtClean="0"/>
              <a:t>Reading Input</a:t>
            </a:r>
          </a:p>
        </p:txBody>
      </p:sp>
      <p:sp>
        <p:nvSpPr>
          <p:cNvPr id="71684" name="Text Box 2"/>
          <p:cNvSpPr txBox="1">
            <a:spLocks noChangeArrowheads="1"/>
          </p:cNvSpPr>
          <p:nvPr/>
        </p:nvSpPr>
        <p:spPr bwMode="auto">
          <a:xfrm>
            <a:off x="457200" y="838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sp>
        <p:nvSpPr>
          <p:cNvPr id="59397" name="TextBox 3"/>
          <p:cNvSpPr txBox="1">
            <a:spLocks noChangeArrowheads="1"/>
          </p:cNvSpPr>
          <p:nvPr/>
        </p:nvSpPr>
        <p:spPr bwMode="auto">
          <a:xfrm>
            <a:off x="473075" y="920750"/>
            <a:ext cx="8518525"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dirty="0">
                <a:solidFill>
                  <a:schemeClr val="tx1"/>
                </a:solidFill>
              </a:rPr>
              <a:t>(some) Methods provided by  Scanner class</a:t>
            </a:r>
          </a:p>
          <a:p>
            <a:pPr>
              <a:defRPr/>
            </a:pPr>
            <a:r>
              <a:rPr lang="en-US" sz="2000" dirty="0">
                <a:solidFill>
                  <a:schemeClr val="tx1"/>
                </a:solidFill>
              </a:rPr>
              <a:t>   a.  Check if  input is available  ( return </a:t>
            </a:r>
            <a:r>
              <a:rPr lang="en-US" sz="2000" dirty="0" err="1">
                <a:solidFill>
                  <a:schemeClr val="tx1"/>
                </a:solidFill>
              </a:rPr>
              <a:t>boolean</a:t>
            </a:r>
            <a:r>
              <a:rPr lang="en-US" sz="2000" dirty="0">
                <a:solidFill>
                  <a:schemeClr val="tx1"/>
                </a:solidFill>
              </a:rPr>
              <a:t> </a:t>
            </a:r>
            <a:r>
              <a:rPr lang="en-US" sz="2000" dirty="0" err="1">
                <a:solidFill>
                  <a:schemeClr val="tx1"/>
                </a:solidFill>
              </a:rPr>
              <a:t>i.e</a:t>
            </a:r>
            <a:r>
              <a:rPr lang="en-US" sz="2000" dirty="0">
                <a:solidFill>
                  <a:schemeClr val="tx1"/>
                </a:solidFill>
              </a:rPr>
              <a:t> true/false</a:t>
            </a:r>
            <a:r>
              <a:rPr lang="en-US" sz="2000" dirty="0" smtClean="0">
                <a:solidFill>
                  <a:schemeClr val="tx1"/>
                </a:solidFill>
              </a:rPr>
              <a:t>)</a:t>
            </a:r>
          </a:p>
          <a:p>
            <a:pPr>
              <a:defRPr/>
            </a:pPr>
            <a:r>
              <a:rPr lang="en-US" sz="2000" dirty="0"/>
              <a:t>	</a:t>
            </a:r>
            <a:r>
              <a:rPr lang="en-US" sz="2000" dirty="0" err="1" smtClean="0"/>
              <a:t>Eg</a:t>
            </a:r>
            <a:r>
              <a:rPr lang="en-US" sz="2000" dirty="0" smtClean="0"/>
              <a:t>. Scanner </a:t>
            </a:r>
            <a:r>
              <a:rPr lang="en-US" sz="2000" dirty="0" err="1" smtClean="0"/>
              <a:t>inp</a:t>
            </a:r>
            <a:r>
              <a:rPr lang="en-US" sz="2000" dirty="0" smtClean="0"/>
              <a:t> = new Scanner(System.in)</a:t>
            </a:r>
          </a:p>
          <a:p>
            <a:pPr>
              <a:defRPr/>
            </a:pPr>
            <a:r>
              <a:rPr lang="en-US" sz="2000" dirty="0"/>
              <a:t>	</a:t>
            </a:r>
            <a:r>
              <a:rPr lang="en-US" sz="2000" dirty="0" err="1" smtClean="0"/>
              <a:t>int</a:t>
            </a:r>
            <a:r>
              <a:rPr lang="en-US" sz="2000" dirty="0" smtClean="0"/>
              <a:t> age = </a:t>
            </a:r>
            <a:r>
              <a:rPr lang="en-US" sz="2000" dirty="0" err="1" smtClean="0"/>
              <a:t>inp.nextInt</a:t>
            </a:r>
            <a:r>
              <a:rPr lang="en-US" sz="2000" dirty="0" smtClean="0"/>
              <a:t>();</a:t>
            </a:r>
          </a:p>
          <a:p>
            <a:pPr>
              <a:defRPr/>
            </a:pPr>
            <a:r>
              <a:rPr lang="en-US" sz="2000" dirty="0">
                <a:solidFill>
                  <a:schemeClr val="tx1"/>
                </a:solidFill>
              </a:rPr>
              <a:t>	</a:t>
            </a:r>
          </a:p>
          <a:p>
            <a:pPr>
              <a:defRPr/>
            </a:pPr>
            <a:r>
              <a:rPr lang="en-US" sz="2000" dirty="0">
                <a:solidFill>
                  <a:schemeClr val="tx1"/>
                </a:solidFill>
                <a:latin typeface="Tiger" pitchFamily="18" charset="0"/>
              </a:rPr>
              <a:t>    	</a:t>
            </a:r>
            <a:r>
              <a:rPr lang="en-US" sz="2000" dirty="0" err="1">
                <a:solidFill>
                  <a:schemeClr val="tx1"/>
                </a:solidFill>
                <a:latin typeface="Courier New" pitchFamily="49" charset="0"/>
                <a:cs typeface="Courier New" pitchFamily="49" charset="0"/>
              </a:rPr>
              <a:t>inp.hasNextLine</a:t>
            </a:r>
            <a:r>
              <a:rPr lang="en-US" sz="2000" dirty="0">
                <a:solidFill>
                  <a:schemeClr val="tx1"/>
                </a:solidFill>
                <a:latin typeface="Courier New" pitchFamily="49" charset="0"/>
                <a:cs typeface="Courier New" pitchFamily="49" charset="0"/>
              </a:rPr>
              <a:t>() </a:t>
            </a:r>
          </a:p>
          <a:p>
            <a:pPr>
              <a:defRPr/>
            </a:pPr>
            <a:r>
              <a:rPr lang="en-US" sz="2000" dirty="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inp.hasNextInt</a:t>
            </a:r>
            <a:r>
              <a:rPr lang="en-US" sz="2000" dirty="0">
                <a:solidFill>
                  <a:schemeClr val="tx1"/>
                </a:solidFill>
                <a:latin typeface="Courier New" pitchFamily="49" charset="0"/>
                <a:cs typeface="Courier New" pitchFamily="49" charset="0"/>
              </a:rPr>
              <a:t>()</a:t>
            </a:r>
          </a:p>
          <a:p>
            <a:pPr>
              <a:defRPr/>
            </a:pPr>
            <a:r>
              <a:rPr lang="en-US" sz="2000" dirty="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inp.hasNextFloat</a:t>
            </a:r>
            <a:r>
              <a:rPr lang="en-US" sz="2000" dirty="0">
                <a:solidFill>
                  <a:schemeClr val="tx1"/>
                </a:solidFill>
                <a:latin typeface="Courier New" pitchFamily="49" charset="0"/>
                <a:cs typeface="Courier New" pitchFamily="49" charset="0"/>
              </a:rPr>
              <a:t>()</a:t>
            </a:r>
          </a:p>
          <a:p>
            <a:pPr>
              <a:defRPr/>
            </a:pPr>
            <a:r>
              <a:rPr lang="en-US" sz="2000" dirty="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inp.hasNextDouble</a:t>
            </a:r>
            <a:r>
              <a:rPr lang="en-US" sz="2000" dirty="0">
                <a:solidFill>
                  <a:schemeClr val="tx1"/>
                </a:solidFill>
                <a:latin typeface="Courier New" pitchFamily="49" charset="0"/>
                <a:cs typeface="Courier New" pitchFamily="49" charset="0"/>
              </a:rPr>
              <a:t>()</a:t>
            </a:r>
          </a:p>
          <a:p>
            <a:pPr>
              <a:defRPr/>
            </a:pPr>
            <a:endParaRPr lang="en-US" sz="2000" dirty="0">
              <a:solidFill>
                <a:schemeClr val="tx1"/>
              </a:solidFill>
              <a:latin typeface="Tiger" pitchFamily="18" charset="0"/>
            </a:endParaRPr>
          </a:p>
          <a:p>
            <a:pPr>
              <a:defRPr/>
            </a:pPr>
            <a:r>
              <a:rPr lang="en-US" sz="2000" dirty="0">
                <a:solidFill>
                  <a:schemeClr val="tx1"/>
                </a:solidFill>
                <a:latin typeface="Tiger" pitchFamily="18" charset="0"/>
              </a:rPr>
              <a:t>  </a:t>
            </a:r>
            <a:r>
              <a:rPr lang="en-US" sz="2000" dirty="0">
                <a:solidFill>
                  <a:schemeClr val="tx1"/>
                </a:solidFill>
              </a:rPr>
              <a:t>b. Reading the next input</a:t>
            </a:r>
          </a:p>
          <a:p>
            <a:pPr>
              <a:defRPr/>
            </a:pPr>
            <a:r>
              <a:rPr lang="en-US" sz="2000" dirty="0">
                <a:solidFill>
                  <a:schemeClr val="tx1"/>
                </a:solidFill>
              </a:rPr>
              <a:t>		</a:t>
            </a:r>
            <a:r>
              <a:rPr lang="en-US" sz="2000" dirty="0">
                <a:solidFill>
                  <a:schemeClr val="tx1"/>
                </a:solidFill>
                <a:latin typeface="Courier New" pitchFamily="49" charset="0"/>
                <a:cs typeface="Courier New" pitchFamily="49" charset="0"/>
              </a:rPr>
              <a:t>String  </a:t>
            </a:r>
            <a:r>
              <a:rPr lang="en-US" sz="2000" dirty="0" err="1">
                <a:solidFill>
                  <a:schemeClr val="tx1"/>
                </a:solidFill>
                <a:latin typeface="Courier New" pitchFamily="49" charset="0"/>
                <a:cs typeface="Courier New" pitchFamily="49" charset="0"/>
              </a:rPr>
              <a:t>aLine</a:t>
            </a:r>
            <a:r>
              <a:rPr lang="en-US" sz="2000" dirty="0">
                <a:solidFill>
                  <a:schemeClr val="tx1"/>
                </a:solidFill>
                <a:latin typeface="Courier New" pitchFamily="49" charset="0"/>
                <a:cs typeface="Courier New" pitchFamily="49" charset="0"/>
              </a:rPr>
              <a:t> = </a:t>
            </a:r>
            <a:r>
              <a:rPr lang="en-US" sz="2000" dirty="0" err="1">
                <a:solidFill>
                  <a:schemeClr val="tx1"/>
                </a:solidFill>
                <a:latin typeface="Courier New" pitchFamily="49" charset="0"/>
                <a:cs typeface="Courier New" pitchFamily="49" charset="0"/>
              </a:rPr>
              <a:t>inp.nextLine</a:t>
            </a:r>
            <a:r>
              <a:rPr lang="en-US" sz="2000" dirty="0">
                <a:solidFill>
                  <a:schemeClr val="tx1"/>
                </a:solidFill>
                <a:latin typeface="Courier New" pitchFamily="49" charset="0"/>
                <a:cs typeface="Courier New" pitchFamily="49" charset="0"/>
              </a:rPr>
              <a:t>();</a:t>
            </a:r>
          </a:p>
          <a:p>
            <a:pPr>
              <a:defRPr/>
            </a:pPr>
            <a:r>
              <a:rPr lang="en-US" sz="2000" dirty="0">
                <a:solidFill>
                  <a:schemeClr val="tx1"/>
                </a:solidFill>
                <a:latin typeface="Courier New" pitchFamily="49" charset="0"/>
                <a:cs typeface="Courier New" pitchFamily="49" charset="0"/>
              </a:rPr>
              <a:t>		</a:t>
            </a:r>
            <a:r>
              <a:rPr lang="en-US" sz="2000" dirty="0" err="1" smtClean="0">
                <a:solidFill>
                  <a:schemeClr val="tx1"/>
                </a:solidFill>
                <a:latin typeface="Courier New" pitchFamily="49" charset="0"/>
                <a:cs typeface="Courier New" pitchFamily="49" charset="0"/>
              </a:rPr>
              <a:t>int</a:t>
            </a:r>
            <a:r>
              <a:rPr lang="en-US" sz="2000" dirty="0" smtClean="0">
                <a:solidFill>
                  <a:schemeClr val="tx1"/>
                </a:solidFill>
                <a:latin typeface="Courier New" pitchFamily="49" charset="0"/>
                <a:cs typeface="Courier New" pitchFamily="49" charset="0"/>
              </a:rPr>
              <a:t>  </a:t>
            </a:r>
            <a:r>
              <a:rPr lang="en-US" sz="2000" dirty="0">
                <a:solidFill>
                  <a:schemeClr val="tx1"/>
                </a:solidFill>
                <a:latin typeface="Courier New" pitchFamily="49" charset="0"/>
                <a:cs typeface="Courier New" pitchFamily="49" charset="0"/>
              </a:rPr>
              <a:t>age = </a:t>
            </a:r>
            <a:r>
              <a:rPr lang="en-US" sz="2000" dirty="0" err="1">
                <a:solidFill>
                  <a:schemeClr val="tx1"/>
                </a:solidFill>
                <a:latin typeface="Courier New" pitchFamily="49" charset="0"/>
                <a:cs typeface="Courier New" pitchFamily="49" charset="0"/>
              </a:rPr>
              <a:t>inp.nextInt</a:t>
            </a:r>
            <a:r>
              <a:rPr lang="en-US" sz="2000" dirty="0">
                <a:solidFill>
                  <a:schemeClr val="tx1"/>
                </a:solidFill>
                <a:latin typeface="Courier New" pitchFamily="49" charset="0"/>
                <a:cs typeface="Courier New" pitchFamily="49" charset="0"/>
              </a:rPr>
              <a:t>();</a:t>
            </a:r>
          </a:p>
          <a:p>
            <a:pPr>
              <a:defRPr/>
            </a:pPr>
            <a:r>
              <a:rPr lang="en-US" sz="2000" dirty="0">
                <a:solidFill>
                  <a:schemeClr val="tx1"/>
                </a:solidFill>
                <a:latin typeface="Courier New" pitchFamily="49" charset="0"/>
                <a:cs typeface="Courier New" pitchFamily="49" charset="0"/>
              </a:rPr>
              <a:t>		float length = </a:t>
            </a:r>
            <a:r>
              <a:rPr lang="en-US" sz="2000" dirty="0" err="1">
                <a:solidFill>
                  <a:schemeClr val="tx1"/>
                </a:solidFill>
                <a:latin typeface="Courier New" pitchFamily="49" charset="0"/>
                <a:cs typeface="Courier New" pitchFamily="49" charset="0"/>
              </a:rPr>
              <a:t>inp.nextFloat</a:t>
            </a:r>
            <a:r>
              <a:rPr lang="en-US" sz="2000" dirty="0">
                <a:solidFill>
                  <a:schemeClr val="tx1"/>
                </a:solidFill>
                <a:latin typeface="Courier New" pitchFamily="49" charset="0"/>
                <a:cs typeface="Courier New" pitchFamily="49" charset="0"/>
              </a:rPr>
              <a:t>();</a:t>
            </a:r>
          </a:p>
          <a:p>
            <a:pPr>
              <a:defRPr/>
            </a:pPr>
            <a:r>
              <a:rPr lang="en-US" sz="2000" dirty="0">
                <a:solidFill>
                  <a:schemeClr val="tx1"/>
                </a:solidFill>
                <a:latin typeface="Courier New" pitchFamily="49" charset="0"/>
                <a:cs typeface="Courier New" pitchFamily="49" charset="0"/>
              </a:rPr>
              <a:t>		double weight = </a:t>
            </a:r>
            <a:r>
              <a:rPr lang="en-US" sz="2000" dirty="0" err="1">
                <a:solidFill>
                  <a:schemeClr val="tx1"/>
                </a:solidFill>
                <a:latin typeface="Courier New" pitchFamily="49" charset="0"/>
                <a:cs typeface="Courier New" pitchFamily="49" charset="0"/>
              </a:rPr>
              <a:t>inp.nextDouble</a:t>
            </a:r>
            <a:r>
              <a:rPr lang="en-US" sz="2000" dirty="0">
                <a:solidFill>
                  <a:schemeClr val="tx1"/>
                </a:solidFill>
                <a:latin typeface="Courier New" pitchFamily="49" charset="0"/>
                <a:cs typeface="Courier New" pitchFamily="49" charset="0"/>
              </a:rPr>
              <a:t>();</a:t>
            </a:r>
          </a:p>
          <a:p>
            <a:pPr>
              <a:defRPr/>
            </a:pPr>
            <a:r>
              <a:rPr lang="en-US" sz="2000" dirty="0">
                <a:solidFill>
                  <a:schemeClr val="tx1"/>
                </a:solidFill>
                <a:latin typeface="Tiger" pitchFamily="18" charset="0"/>
              </a:rPr>
              <a:t>		</a:t>
            </a:r>
            <a:r>
              <a:rPr lang="en-US" sz="2000" dirty="0" smtClean="0">
                <a:solidFill>
                  <a:schemeClr val="tx1"/>
                </a:solidFill>
                <a:latin typeface="Arial" pitchFamily="34" charset="0"/>
                <a:cs typeface="Arial" pitchFamily="34" charset="0"/>
              </a:rPr>
              <a:t>No </a:t>
            </a:r>
            <a:r>
              <a:rPr lang="en-US" sz="2000" dirty="0">
                <a:solidFill>
                  <a:schemeClr val="tx1"/>
                </a:solidFill>
                <a:latin typeface="Arial" pitchFamily="34" charset="0"/>
                <a:cs typeface="Arial" pitchFamily="34" charset="0"/>
              </a:rPr>
              <a:t>function for reading a character. </a:t>
            </a:r>
          </a:p>
          <a:p>
            <a:pPr>
              <a:defRPr/>
            </a:pPr>
            <a:r>
              <a:rPr lang="en-US" sz="2000" b="1" dirty="0">
                <a:solidFill>
                  <a:schemeClr val="tx1"/>
                </a:solidFill>
                <a:latin typeface="Arial" pitchFamily="34" charset="0"/>
                <a:cs typeface="Arial" pitchFamily="34" charset="0"/>
              </a:rPr>
              <a:t>             So read a string and take the first char;</a:t>
            </a:r>
            <a:endParaRPr lang="en-US" sz="2000" b="1" dirty="0">
              <a:solidFill>
                <a:schemeClr val="tx1"/>
              </a:solidFill>
              <a:latin typeface="Tiger" pitchFamily="18" charset="0"/>
            </a:endParaRPr>
          </a:p>
          <a:p>
            <a:pPr>
              <a:defRPr/>
            </a:pPr>
            <a:endParaRPr lang="en-US" sz="2800" b="1" dirty="0">
              <a:solidFill>
                <a:schemeClr val="tx1"/>
              </a:solidFill>
            </a:endParaRPr>
          </a:p>
        </p:txBody>
      </p:sp>
    </p:spTree>
    <p:extLst>
      <p:ext uri="{BB962C8B-B14F-4D97-AF65-F5344CB8AC3E}">
        <p14:creationId xmlns:p14="http://schemas.microsoft.com/office/powerpoint/2010/main" val="42707704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B79B05A2-E98A-407E-BB6F-0F2DC171BEC4}"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132</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US" dirty="0" smtClean="0"/>
              <a:t>Reading a String</a:t>
            </a:r>
          </a:p>
        </p:txBody>
      </p:sp>
      <p:sp>
        <p:nvSpPr>
          <p:cNvPr id="71684" name="Text Box 2"/>
          <p:cNvSpPr txBox="1">
            <a:spLocks noChangeArrowheads="1"/>
          </p:cNvSpPr>
          <p:nvPr/>
        </p:nvSpPr>
        <p:spPr bwMode="auto">
          <a:xfrm>
            <a:off x="457200" y="838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sp>
        <p:nvSpPr>
          <p:cNvPr id="59397" name="TextBox 3"/>
          <p:cNvSpPr txBox="1">
            <a:spLocks noChangeArrowheads="1"/>
          </p:cNvSpPr>
          <p:nvPr/>
        </p:nvSpPr>
        <p:spPr bwMode="auto">
          <a:xfrm>
            <a:off x="473075" y="920750"/>
            <a:ext cx="85185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400" dirty="0"/>
              <a:t>// example to read name  </a:t>
            </a:r>
          </a:p>
          <a:p>
            <a:pPr>
              <a:defRPr/>
            </a:pPr>
            <a:r>
              <a:rPr lang="en-US" sz="2400" dirty="0"/>
              <a:t>import </a:t>
            </a:r>
            <a:r>
              <a:rPr lang="en-US" sz="2400" dirty="0" err="1"/>
              <a:t>java.util.Scanner</a:t>
            </a:r>
            <a:r>
              <a:rPr lang="en-US" sz="2400" dirty="0"/>
              <a:t>; </a:t>
            </a:r>
          </a:p>
          <a:p>
            <a:pPr>
              <a:defRPr/>
            </a:pPr>
            <a:r>
              <a:rPr lang="en-US" sz="2400" dirty="0"/>
              <a:t>public class readname1 </a:t>
            </a:r>
          </a:p>
          <a:p>
            <a:pPr>
              <a:defRPr/>
            </a:pPr>
            <a:r>
              <a:rPr lang="en-US" sz="2400" dirty="0"/>
              <a:t>{</a:t>
            </a:r>
          </a:p>
          <a:p>
            <a:pPr>
              <a:defRPr/>
            </a:pPr>
            <a:r>
              <a:rPr lang="en-US" sz="2400" dirty="0"/>
              <a:t>  public static void main (String[] </a:t>
            </a:r>
            <a:r>
              <a:rPr lang="en-US" sz="2400" dirty="0" err="1"/>
              <a:t>args</a:t>
            </a:r>
            <a:r>
              <a:rPr lang="en-US" sz="2400" dirty="0"/>
              <a:t>) </a:t>
            </a:r>
          </a:p>
          <a:p>
            <a:pPr>
              <a:defRPr/>
            </a:pPr>
            <a:r>
              <a:rPr lang="en-US" sz="2400" dirty="0"/>
              <a:t>  {</a:t>
            </a:r>
          </a:p>
          <a:p>
            <a:pPr>
              <a:defRPr/>
            </a:pPr>
            <a:r>
              <a:rPr lang="en-US" sz="2400" dirty="0" err="1"/>
              <a:t>System.out.print</a:t>
            </a:r>
            <a:r>
              <a:rPr lang="en-US" sz="2400" dirty="0"/>
              <a:t>("Enter your username: ");</a:t>
            </a:r>
          </a:p>
          <a:p>
            <a:pPr>
              <a:defRPr/>
            </a:pPr>
            <a:r>
              <a:rPr lang="en-US" sz="2400" dirty="0"/>
              <a:t>Scanner </a:t>
            </a:r>
            <a:r>
              <a:rPr lang="en-US" sz="2400" dirty="0" err="1"/>
              <a:t>readname</a:t>
            </a:r>
            <a:r>
              <a:rPr lang="en-US" sz="2400" dirty="0"/>
              <a:t> = new Scanner(System.in);</a:t>
            </a:r>
          </a:p>
          <a:p>
            <a:pPr>
              <a:defRPr/>
            </a:pPr>
            <a:r>
              <a:rPr lang="en-US" sz="2400" dirty="0"/>
              <a:t>String username = </a:t>
            </a:r>
            <a:r>
              <a:rPr lang="en-US" sz="2400" dirty="0" err="1"/>
              <a:t>readname.nextLine</a:t>
            </a:r>
            <a:r>
              <a:rPr lang="en-US" sz="2400" dirty="0"/>
              <a:t>();</a:t>
            </a:r>
          </a:p>
          <a:p>
            <a:pPr>
              <a:defRPr/>
            </a:pPr>
            <a:r>
              <a:rPr lang="en-US" sz="2400" dirty="0" err="1"/>
              <a:t>System.out.println</a:t>
            </a:r>
            <a:r>
              <a:rPr lang="en-US" sz="2400" dirty="0"/>
              <a:t>("Your username is " + username);</a:t>
            </a:r>
          </a:p>
          <a:p>
            <a:pPr>
              <a:defRPr/>
            </a:pPr>
            <a:r>
              <a:rPr lang="en-US" sz="2400" dirty="0"/>
              <a:t>}</a:t>
            </a:r>
          </a:p>
          <a:p>
            <a:pPr>
              <a:defRPr/>
            </a:pPr>
            <a:r>
              <a:rPr lang="en-US" sz="2400" dirty="0" smtClean="0"/>
              <a:t>}</a:t>
            </a:r>
          </a:p>
          <a:p>
            <a:pPr>
              <a:defRPr/>
            </a:pPr>
            <a:r>
              <a:rPr lang="en-US" sz="2400" b="1" u="sng" dirty="0" smtClean="0"/>
              <a:t>Output</a:t>
            </a:r>
            <a:endParaRPr lang="en-US" sz="2400" b="1" u="sng" dirty="0"/>
          </a:p>
          <a:p>
            <a:pPr>
              <a:defRPr/>
            </a:pPr>
            <a:r>
              <a:rPr lang="en-IN" sz="2400" dirty="0"/>
              <a:t>Enter your username: </a:t>
            </a:r>
            <a:r>
              <a:rPr lang="en-IN" sz="2400" dirty="0" err="1"/>
              <a:t>suresh</a:t>
            </a:r>
            <a:r>
              <a:rPr lang="en-IN" sz="2400" dirty="0"/>
              <a:t> </a:t>
            </a:r>
            <a:r>
              <a:rPr lang="en-IN" sz="2400" dirty="0" err="1"/>
              <a:t>kumar</a:t>
            </a:r>
            <a:endParaRPr lang="en-IN" sz="2400" dirty="0"/>
          </a:p>
          <a:p>
            <a:pPr>
              <a:defRPr/>
            </a:pPr>
            <a:r>
              <a:rPr lang="en-IN" sz="2400" dirty="0"/>
              <a:t>Your username is </a:t>
            </a:r>
            <a:r>
              <a:rPr lang="en-IN" sz="2400" dirty="0" err="1"/>
              <a:t>suresh</a:t>
            </a:r>
            <a:r>
              <a:rPr lang="en-IN" sz="2400" dirty="0"/>
              <a:t> </a:t>
            </a:r>
            <a:r>
              <a:rPr lang="en-IN" sz="2400" dirty="0" err="1"/>
              <a:t>kumar</a:t>
            </a:r>
            <a:endParaRPr lang="en-US" sz="2400" dirty="0"/>
          </a:p>
        </p:txBody>
      </p:sp>
    </p:spTree>
    <p:extLst>
      <p:ext uri="{BB962C8B-B14F-4D97-AF65-F5344CB8AC3E}">
        <p14:creationId xmlns:p14="http://schemas.microsoft.com/office/powerpoint/2010/main" val="40954363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dirty="0" smtClean="0"/>
              <a:t>Class</a:t>
            </a:r>
          </a:p>
        </p:txBody>
      </p:sp>
      <p:sp>
        <p:nvSpPr>
          <p:cNvPr id="14339" name="Content Placeholder 2"/>
          <p:cNvSpPr>
            <a:spLocks noGrp="1"/>
          </p:cNvSpPr>
          <p:nvPr>
            <p:ph idx="1"/>
          </p:nvPr>
        </p:nvSpPr>
        <p:spPr/>
        <p:txBody>
          <a:bodyPr/>
          <a:lstStyle/>
          <a:p>
            <a:pPr algn="just"/>
            <a:r>
              <a:rPr lang="en-US" dirty="0" smtClean="0"/>
              <a:t>A class is a construct created in object-oriented programming languages that enables creation of objects.</a:t>
            </a:r>
          </a:p>
          <a:p>
            <a:pPr algn="just"/>
            <a:r>
              <a:rPr lang="en-US" dirty="0" smtClean="0"/>
              <a:t>Also sometimes called blueprint or template or prototype from which objects are created.</a:t>
            </a:r>
          </a:p>
          <a:p>
            <a:pPr algn="just"/>
            <a:r>
              <a:rPr lang="en-US" dirty="0" smtClean="0"/>
              <a:t>It defines members (variables and methods).</a:t>
            </a:r>
          </a:p>
          <a:p>
            <a:pPr algn="just"/>
            <a:r>
              <a:rPr lang="en-US" dirty="0" smtClean="0"/>
              <a:t>A class is an </a:t>
            </a:r>
            <a:r>
              <a:rPr lang="en-US" b="1" dirty="0" smtClean="0"/>
              <a:t>abstraction.</a:t>
            </a:r>
          </a:p>
          <a:p>
            <a:pPr algn="just">
              <a:buFont typeface="Wingdings" pitchFamily="2" charset="2"/>
              <a:buNone/>
            </a:pPr>
            <a:endParaRPr lang="en-US" dirty="0" smtClean="0"/>
          </a:p>
          <a:p>
            <a:pPr algn="just"/>
            <a:endParaRPr lang="en-US" dirty="0" smtClean="0"/>
          </a:p>
        </p:txBody>
      </p:sp>
      <p:sp>
        <p:nvSpPr>
          <p:cNvPr id="14340"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BD5288B-0DC1-4222-844B-17AF490632FD}" type="slidenum">
              <a:rPr lang="en-US" smtClean="0">
                <a:solidFill>
                  <a:schemeClr val="bg2"/>
                </a:solidFill>
              </a:rPr>
              <a:pPr eaLnBrk="1" hangingPunct="1">
                <a:defRPr/>
              </a:pPr>
              <a:t>133</a:t>
            </a:fld>
            <a:endParaRPr lang="en-US" smtClean="0">
              <a:solidFill>
                <a:schemeClr val="bg2"/>
              </a:solidFill>
            </a:endParaRPr>
          </a:p>
        </p:txBody>
      </p:sp>
    </p:spTree>
    <p:extLst>
      <p:ext uri="{BB962C8B-B14F-4D97-AF65-F5344CB8AC3E}">
        <p14:creationId xmlns:p14="http://schemas.microsoft.com/office/powerpoint/2010/main" val="37903979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1143000"/>
          </a:xfrm>
        </p:spPr>
        <p:txBody>
          <a:bodyPr/>
          <a:lstStyle/>
          <a:p>
            <a:r>
              <a:rPr lang="en-US" b="1" dirty="0" smtClean="0"/>
              <a:t>Class</a:t>
            </a:r>
          </a:p>
        </p:txBody>
      </p:sp>
      <p:sp>
        <p:nvSpPr>
          <p:cNvPr id="14339" name="Content Placeholder 2"/>
          <p:cNvSpPr>
            <a:spLocks noGrp="1"/>
          </p:cNvSpPr>
          <p:nvPr>
            <p:ph idx="1"/>
          </p:nvPr>
        </p:nvSpPr>
        <p:spPr>
          <a:xfrm>
            <a:off x="457200" y="1295400"/>
            <a:ext cx="8458200" cy="5334000"/>
          </a:xfrm>
        </p:spPr>
        <p:txBody>
          <a:bodyPr>
            <a:normAutofit fontScale="55000" lnSpcReduction="20000"/>
          </a:bodyPr>
          <a:lstStyle/>
          <a:p>
            <a:r>
              <a:rPr lang="en-IN" dirty="0"/>
              <a:t>class </a:t>
            </a:r>
            <a:r>
              <a:rPr lang="en-IN" dirty="0" smtClean="0"/>
              <a:t>is a </a:t>
            </a:r>
            <a:r>
              <a:rPr lang="en-IN" i="1" dirty="0"/>
              <a:t>template </a:t>
            </a:r>
            <a:r>
              <a:rPr lang="en-IN" dirty="0"/>
              <a:t>for an object, and an object is an </a:t>
            </a:r>
            <a:r>
              <a:rPr lang="en-IN" i="1" dirty="0"/>
              <a:t>instance </a:t>
            </a:r>
            <a:r>
              <a:rPr lang="en-IN" dirty="0"/>
              <a:t>of a class</a:t>
            </a:r>
            <a:r>
              <a:rPr lang="en-IN" dirty="0" smtClean="0"/>
              <a:t>.</a:t>
            </a:r>
          </a:p>
          <a:p>
            <a:r>
              <a:rPr lang="en-IN" dirty="0" smtClean="0"/>
              <a:t>Class </a:t>
            </a:r>
            <a:r>
              <a:rPr lang="en-IN" dirty="0"/>
              <a:t>is declared by </a:t>
            </a:r>
            <a:r>
              <a:rPr lang="en-IN" dirty="0" smtClean="0"/>
              <a:t>use </a:t>
            </a:r>
            <a:r>
              <a:rPr lang="en-IN" dirty="0"/>
              <a:t>of the </a:t>
            </a:r>
            <a:r>
              <a:rPr lang="en-IN" b="1" dirty="0"/>
              <a:t>class </a:t>
            </a:r>
            <a:r>
              <a:rPr lang="en-IN" dirty="0"/>
              <a:t>keyword</a:t>
            </a:r>
            <a:r>
              <a:rPr lang="en-IN" dirty="0" smtClean="0"/>
              <a:t>.</a:t>
            </a:r>
          </a:p>
          <a:p>
            <a:pPr marL="0" indent="0">
              <a:buNone/>
            </a:pPr>
            <a:r>
              <a:rPr lang="en-IN" dirty="0"/>
              <a:t>class </a:t>
            </a:r>
            <a:r>
              <a:rPr lang="en-IN" i="1" dirty="0" err="1"/>
              <a:t>classname</a:t>
            </a:r>
            <a:r>
              <a:rPr lang="en-IN" i="1" dirty="0"/>
              <a:t> </a:t>
            </a:r>
            <a:r>
              <a:rPr lang="en-IN" dirty="0"/>
              <a:t>{</a:t>
            </a:r>
          </a:p>
          <a:p>
            <a:pPr marL="0" indent="0">
              <a:buNone/>
            </a:pPr>
            <a:r>
              <a:rPr lang="en-IN" i="1" dirty="0"/>
              <a:t>type instance-variable1</a:t>
            </a:r>
            <a:r>
              <a:rPr lang="en-IN" dirty="0"/>
              <a:t>;</a:t>
            </a:r>
          </a:p>
          <a:p>
            <a:pPr marL="0" indent="0">
              <a:buNone/>
            </a:pPr>
            <a:r>
              <a:rPr lang="en-IN" i="1" dirty="0"/>
              <a:t>type instance-variable2</a:t>
            </a:r>
            <a:r>
              <a:rPr lang="en-IN" dirty="0" smtClean="0"/>
              <a:t>;</a:t>
            </a:r>
          </a:p>
          <a:p>
            <a:pPr marL="0" indent="0">
              <a:buNone/>
            </a:pPr>
            <a:r>
              <a:rPr lang="en-IN" dirty="0"/>
              <a:t>// ...</a:t>
            </a:r>
          </a:p>
          <a:p>
            <a:pPr marL="0" indent="0">
              <a:buNone/>
            </a:pPr>
            <a:r>
              <a:rPr lang="en-IN" i="1" dirty="0"/>
              <a:t>type instance-</a:t>
            </a:r>
            <a:r>
              <a:rPr lang="en-IN" i="1" dirty="0" err="1"/>
              <a:t>variableN</a:t>
            </a:r>
            <a:r>
              <a:rPr lang="en-IN" dirty="0"/>
              <a:t>;</a:t>
            </a:r>
          </a:p>
          <a:p>
            <a:pPr marL="0" indent="0">
              <a:buNone/>
            </a:pPr>
            <a:r>
              <a:rPr lang="en-IN" i="1" dirty="0"/>
              <a:t>type methodname1</a:t>
            </a:r>
            <a:r>
              <a:rPr lang="en-IN" dirty="0"/>
              <a:t>(</a:t>
            </a:r>
            <a:r>
              <a:rPr lang="en-IN" i="1" dirty="0"/>
              <a:t>parameter-list</a:t>
            </a:r>
            <a:r>
              <a:rPr lang="en-IN" dirty="0"/>
              <a:t>) </a:t>
            </a:r>
            <a:endParaRPr lang="en-IN" dirty="0" smtClean="0"/>
          </a:p>
          <a:p>
            <a:pPr marL="0" indent="0">
              <a:buNone/>
            </a:pPr>
            <a:r>
              <a:rPr lang="en-IN" dirty="0" smtClean="0"/>
              <a:t>{</a:t>
            </a:r>
            <a:endParaRPr lang="en-IN" dirty="0"/>
          </a:p>
          <a:p>
            <a:pPr marL="0" indent="0">
              <a:buNone/>
            </a:pPr>
            <a:r>
              <a:rPr lang="en-IN" dirty="0"/>
              <a:t>// body of method</a:t>
            </a:r>
          </a:p>
          <a:p>
            <a:pPr marL="0" indent="0">
              <a:buNone/>
            </a:pPr>
            <a:r>
              <a:rPr lang="en-IN" dirty="0"/>
              <a:t>}</a:t>
            </a:r>
          </a:p>
          <a:p>
            <a:pPr marL="0" indent="0">
              <a:buNone/>
            </a:pPr>
            <a:r>
              <a:rPr lang="en-IN" i="1" dirty="0"/>
              <a:t>type methodname2</a:t>
            </a:r>
            <a:r>
              <a:rPr lang="en-IN" dirty="0"/>
              <a:t>(</a:t>
            </a:r>
            <a:r>
              <a:rPr lang="en-IN" i="1" dirty="0"/>
              <a:t>parameter-list</a:t>
            </a:r>
            <a:r>
              <a:rPr lang="en-IN" dirty="0"/>
              <a:t>) {</a:t>
            </a:r>
          </a:p>
          <a:p>
            <a:pPr marL="0" indent="0">
              <a:buNone/>
            </a:pPr>
            <a:r>
              <a:rPr lang="en-IN" dirty="0"/>
              <a:t>// body of method</a:t>
            </a:r>
          </a:p>
          <a:p>
            <a:pPr marL="0" indent="0">
              <a:buNone/>
            </a:pPr>
            <a:r>
              <a:rPr lang="en-IN" dirty="0"/>
              <a:t>}</a:t>
            </a:r>
          </a:p>
          <a:p>
            <a:pPr marL="0" indent="0">
              <a:buNone/>
            </a:pPr>
            <a:r>
              <a:rPr lang="en-IN" dirty="0"/>
              <a:t>// ...</a:t>
            </a:r>
          </a:p>
          <a:p>
            <a:pPr marL="0" indent="0">
              <a:buNone/>
            </a:pPr>
            <a:r>
              <a:rPr lang="en-IN" i="1" dirty="0"/>
              <a:t>type </a:t>
            </a:r>
            <a:r>
              <a:rPr lang="en-IN" i="1" dirty="0" err="1"/>
              <a:t>methodnameN</a:t>
            </a:r>
            <a:r>
              <a:rPr lang="en-IN" dirty="0"/>
              <a:t>(</a:t>
            </a:r>
            <a:r>
              <a:rPr lang="en-IN" i="1" dirty="0"/>
              <a:t>parameter-list</a:t>
            </a:r>
            <a:r>
              <a:rPr lang="en-IN" dirty="0"/>
              <a:t>) {</a:t>
            </a:r>
          </a:p>
          <a:p>
            <a:pPr marL="0" indent="0">
              <a:buNone/>
            </a:pPr>
            <a:r>
              <a:rPr lang="en-IN" dirty="0"/>
              <a:t>// body of method</a:t>
            </a:r>
          </a:p>
          <a:p>
            <a:pPr marL="0" indent="0">
              <a:buNone/>
            </a:pPr>
            <a:r>
              <a:rPr lang="en-IN" dirty="0"/>
              <a:t>}</a:t>
            </a:r>
          </a:p>
          <a:p>
            <a:pPr marL="0" indent="0">
              <a:buNone/>
            </a:pPr>
            <a:r>
              <a:rPr lang="en-IN" dirty="0"/>
              <a:t>}</a:t>
            </a:r>
            <a:endParaRPr lang="en-US" dirty="0" smtClean="0"/>
          </a:p>
        </p:txBody>
      </p:sp>
      <p:sp>
        <p:nvSpPr>
          <p:cNvPr id="14340"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BD5288B-0DC1-4222-844B-17AF490632FD}" type="slidenum">
              <a:rPr lang="en-US" smtClean="0">
                <a:solidFill>
                  <a:schemeClr val="bg2"/>
                </a:solidFill>
              </a:rPr>
              <a:pPr eaLnBrk="1" hangingPunct="1">
                <a:defRPr/>
              </a:pPr>
              <a:t>134</a:t>
            </a:fld>
            <a:endParaRPr lang="en-US" smtClean="0">
              <a:solidFill>
                <a:schemeClr val="bg2"/>
              </a:solidFill>
            </a:endParaRPr>
          </a:p>
        </p:txBody>
      </p:sp>
    </p:spTree>
    <p:extLst>
      <p:ext uri="{BB962C8B-B14F-4D97-AF65-F5344CB8AC3E}">
        <p14:creationId xmlns:p14="http://schemas.microsoft.com/office/powerpoint/2010/main" val="133347564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dirty="0" smtClean="0"/>
              <a:t>Class</a:t>
            </a:r>
          </a:p>
        </p:txBody>
      </p:sp>
      <p:sp>
        <p:nvSpPr>
          <p:cNvPr id="14339" name="Content Placeholder 2"/>
          <p:cNvSpPr>
            <a:spLocks noGrp="1"/>
          </p:cNvSpPr>
          <p:nvPr>
            <p:ph idx="1"/>
          </p:nvPr>
        </p:nvSpPr>
        <p:spPr/>
        <p:txBody>
          <a:bodyPr/>
          <a:lstStyle/>
          <a:p>
            <a:pPr marL="0" indent="0">
              <a:buNone/>
            </a:pPr>
            <a:r>
              <a:rPr lang="en-US" dirty="0" err="1" smtClean="0"/>
              <a:t>Eg</a:t>
            </a:r>
            <a:r>
              <a:rPr lang="en-US" dirty="0" smtClean="0"/>
              <a:t>.</a:t>
            </a:r>
          </a:p>
          <a:p>
            <a:pPr marL="0" indent="0">
              <a:buNone/>
            </a:pPr>
            <a:r>
              <a:rPr lang="en-IN" dirty="0"/>
              <a:t>class </a:t>
            </a:r>
            <a:r>
              <a:rPr lang="en-IN" dirty="0" smtClean="0"/>
              <a:t>Box</a:t>
            </a:r>
          </a:p>
          <a:p>
            <a:pPr marL="0" indent="0">
              <a:buNone/>
            </a:pPr>
            <a:r>
              <a:rPr lang="en-IN" dirty="0" smtClean="0"/>
              <a:t> </a:t>
            </a:r>
            <a:r>
              <a:rPr lang="en-IN" dirty="0"/>
              <a:t>{</a:t>
            </a:r>
          </a:p>
          <a:p>
            <a:pPr marL="0" indent="0">
              <a:buNone/>
            </a:pPr>
            <a:r>
              <a:rPr lang="en-IN" dirty="0"/>
              <a:t>double width;</a:t>
            </a:r>
          </a:p>
          <a:p>
            <a:pPr marL="0" indent="0">
              <a:buNone/>
            </a:pPr>
            <a:r>
              <a:rPr lang="en-IN" dirty="0"/>
              <a:t>double height;</a:t>
            </a:r>
          </a:p>
          <a:p>
            <a:pPr marL="0" indent="0">
              <a:buNone/>
            </a:pPr>
            <a:r>
              <a:rPr lang="en-IN" dirty="0"/>
              <a:t>double depth;</a:t>
            </a:r>
          </a:p>
          <a:p>
            <a:pPr marL="0" indent="0">
              <a:buNone/>
            </a:pPr>
            <a:r>
              <a:rPr lang="en-IN" dirty="0"/>
              <a:t>}</a:t>
            </a:r>
            <a:endParaRPr lang="en-US" dirty="0" smtClean="0"/>
          </a:p>
        </p:txBody>
      </p:sp>
      <p:sp>
        <p:nvSpPr>
          <p:cNvPr id="14340"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BD5288B-0DC1-4222-844B-17AF490632FD}" type="slidenum">
              <a:rPr lang="en-US" smtClean="0">
                <a:solidFill>
                  <a:schemeClr val="bg2"/>
                </a:solidFill>
              </a:rPr>
              <a:pPr eaLnBrk="1" hangingPunct="1">
                <a:defRPr/>
              </a:pPr>
              <a:t>135</a:t>
            </a:fld>
            <a:endParaRPr lang="en-US" smtClean="0">
              <a:solidFill>
                <a:schemeClr val="bg2"/>
              </a:solidFill>
            </a:endParaRPr>
          </a:p>
        </p:txBody>
      </p:sp>
    </p:spTree>
    <p:extLst>
      <p:ext uri="{BB962C8B-B14F-4D97-AF65-F5344CB8AC3E}">
        <p14:creationId xmlns:p14="http://schemas.microsoft.com/office/powerpoint/2010/main" val="122074065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Sample Program 1</a:t>
            </a:r>
            <a:endParaRPr lang="en-IN" dirty="0"/>
          </a:p>
        </p:txBody>
      </p:sp>
      <p:sp>
        <p:nvSpPr>
          <p:cNvPr id="3" name="Content Placeholder 2"/>
          <p:cNvSpPr>
            <a:spLocks noGrp="1"/>
          </p:cNvSpPr>
          <p:nvPr>
            <p:ph sz="half" idx="1"/>
          </p:nvPr>
        </p:nvSpPr>
        <p:spPr>
          <a:xfrm>
            <a:off x="457200" y="1447800"/>
            <a:ext cx="4038600" cy="5105400"/>
          </a:xfrm>
          <a:ln>
            <a:solidFill>
              <a:schemeClr val="tx1"/>
            </a:solidFill>
          </a:ln>
        </p:spPr>
        <p:txBody>
          <a:bodyPr>
            <a:noAutofit/>
          </a:bodyPr>
          <a:lstStyle/>
          <a:p>
            <a:pPr marL="0" indent="0">
              <a:buNone/>
            </a:pPr>
            <a:r>
              <a:rPr lang="en-IN" sz="1400" dirty="0"/>
              <a:t>/* A program that uses the Box class.</a:t>
            </a:r>
          </a:p>
          <a:p>
            <a:pPr marL="0" indent="0">
              <a:buNone/>
            </a:pPr>
            <a:r>
              <a:rPr lang="en-IN" sz="1400" dirty="0"/>
              <a:t>Call this file BoxDemo.java</a:t>
            </a:r>
          </a:p>
          <a:p>
            <a:pPr marL="0" indent="0">
              <a:buNone/>
            </a:pPr>
            <a:r>
              <a:rPr lang="en-IN" sz="1400" dirty="0"/>
              <a:t>*/</a:t>
            </a:r>
          </a:p>
          <a:p>
            <a:pPr marL="0" indent="0">
              <a:buNone/>
            </a:pPr>
            <a:endParaRPr lang="en-IN" sz="1400" dirty="0"/>
          </a:p>
          <a:p>
            <a:pPr marL="0" indent="0">
              <a:buNone/>
            </a:pPr>
            <a:r>
              <a:rPr lang="en-IN" sz="1400" dirty="0"/>
              <a:t>class Box</a:t>
            </a:r>
          </a:p>
          <a:p>
            <a:pPr marL="0" indent="0">
              <a:buNone/>
            </a:pPr>
            <a:r>
              <a:rPr lang="en-IN" sz="1400" dirty="0"/>
              <a:t>{</a:t>
            </a:r>
          </a:p>
          <a:p>
            <a:pPr marL="0" indent="0">
              <a:buNone/>
            </a:pPr>
            <a:r>
              <a:rPr lang="en-IN" sz="1400" dirty="0"/>
              <a:t>double width;</a:t>
            </a:r>
          </a:p>
          <a:p>
            <a:pPr marL="0" indent="0">
              <a:buNone/>
            </a:pPr>
            <a:r>
              <a:rPr lang="en-IN" sz="1400" dirty="0"/>
              <a:t>double height;</a:t>
            </a:r>
          </a:p>
          <a:p>
            <a:pPr marL="0" indent="0">
              <a:buNone/>
            </a:pPr>
            <a:r>
              <a:rPr lang="en-IN" sz="1400" dirty="0"/>
              <a:t>double depth;</a:t>
            </a:r>
          </a:p>
          <a:p>
            <a:pPr marL="0" indent="0">
              <a:buNone/>
            </a:pPr>
            <a:r>
              <a:rPr lang="en-IN" sz="1400" dirty="0"/>
              <a:t>}</a:t>
            </a:r>
          </a:p>
          <a:p>
            <a:pPr marL="0" indent="0">
              <a:buNone/>
            </a:pPr>
            <a:endParaRPr lang="en-IN" sz="1400" dirty="0"/>
          </a:p>
          <a:p>
            <a:pPr marL="0" indent="0">
              <a:buNone/>
            </a:pPr>
            <a:r>
              <a:rPr lang="en-IN" sz="1400" dirty="0"/>
              <a:t>// This class declares an object of type Box.</a:t>
            </a:r>
          </a:p>
          <a:p>
            <a:pPr marL="0" indent="0">
              <a:buNone/>
            </a:pPr>
            <a:r>
              <a:rPr lang="en-IN" sz="1400" dirty="0"/>
              <a:t>class </a:t>
            </a:r>
            <a:r>
              <a:rPr lang="en-IN" sz="1400" dirty="0" err="1"/>
              <a:t>BoxDemo</a:t>
            </a:r>
            <a:r>
              <a:rPr lang="en-IN" sz="1400" dirty="0"/>
              <a:t> </a:t>
            </a:r>
          </a:p>
          <a:p>
            <a:pPr marL="0" indent="0">
              <a:buNone/>
            </a:pPr>
            <a:r>
              <a:rPr lang="en-IN" sz="1400" dirty="0"/>
              <a:t>{</a:t>
            </a:r>
          </a:p>
          <a:p>
            <a:pPr marL="0" indent="0">
              <a:buNone/>
            </a:pPr>
            <a:r>
              <a:rPr lang="en-IN" sz="1400" dirty="0"/>
              <a:t>public static void main(String </a:t>
            </a:r>
            <a:r>
              <a:rPr lang="en-IN" sz="1400" dirty="0" err="1"/>
              <a:t>args</a:t>
            </a:r>
            <a:r>
              <a:rPr lang="en-IN" sz="1400" dirty="0"/>
              <a:t>[]) </a:t>
            </a:r>
          </a:p>
          <a:p>
            <a:pPr marL="0" indent="0">
              <a:buNone/>
            </a:pPr>
            <a:r>
              <a:rPr lang="en-IN" sz="1400" dirty="0"/>
              <a:t>{</a:t>
            </a:r>
          </a:p>
          <a:p>
            <a:pPr marL="0" indent="0">
              <a:buNone/>
            </a:pPr>
            <a:r>
              <a:rPr lang="en-IN" sz="1400" dirty="0"/>
              <a:t>Box </a:t>
            </a:r>
            <a:r>
              <a:rPr lang="en-IN" sz="1400" dirty="0" err="1"/>
              <a:t>mybox</a:t>
            </a:r>
            <a:r>
              <a:rPr lang="en-IN" sz="1400" dirty="0"/>
              <a:t> = new Box();</a:t>
            </a:r>
          </a:p>
          <a:p>
            <a:pPr marL="0" indent="0">
              <a:buNone/>
            </a:pPr>
            <a:r>
              <a:rPr lang="en-IN" sz="1400" dirty="0"/>
              <a:t>double </a:t>
            </a:r>
            <a:r>
              <a:rPr lang="en-IN" sz="1400" dirty="0" err="1"/>
              <a:t>vol</a:t>
            </a:r>
            <a:r>
              <a:rPr lang="en-IN" sz="1400" dirty="0"/>
              <a:t>;</a:t>
            </a:r>
          </a:p>
          <a:p>
            <a:pPr marL="0" indent="0">
              <a:buNone/>
            </a:pPr>
            <a:endParaRPr lang="en-IN" sz="1400" dirty="0"/>
          </a:p>
        </p:txBody>
      </p:sp>
      <p:sp>
        <p:nvSpPr>
          <p:cNvPr id="5" name="Content Placeholder 4"/>
          <p:cNvSpPr>
            <a:spLocks noGrp="1"/>
          </p:cNvSpPr>
          <p:nvPr>
            <p:ph sz="half" idx="2"/>
          </p:nvPr>
        </p:nvSpPr>
        <p:spPr>
          <a:xfrm>
            <a:off x="4648200" y="1447800"/>
            <a:ext cx="4038600" cy="5105400"/>
          </a:xfrm>
          <a:ln>
            <a:solidFill>
              <a:schemeClr val="tx1"/>
            </a:solidFill>
          </a:ln>
        </p:spPr>
        <p:txBody>
          <a:bodyPr>
            <a:normAutofit/>
          </a:bodyPr>
          <a:lstStyle/>
          <a:p>
            <a:pPr marL="0" indent="0">
              <a:buNone/>
            </a:pPr>
            <a:r>
              <a:rPr lang="en-IN" sz="1400" dirty="0"/>
              <a:t>// assign values to </a:t>
            </a:r>
            <a:r>
              <a:rPr lang="en-IN" sz="1400" dirty="0" err="1"/>
              <a:t>mybox's</a:t>
            </a:r>
            <a:r>
              <a:rPr lang="en-IN" sz="1400" dirty="0"/>
              <a:t> instance variables</a:t>
            </a:r>
          </a:p>
          <a:p>
            <a:pPr marL="0" indent="0">
              <a:buNone/>
            </a:pPr>
            <a:r>
              <a:rPr lang="en-IN" sz="1400" dirty="0" err="1"/>
              <a:t>mybox.width</a:t>
            </a:r>
            <a:r>
              <a:rPr lang="en-IN" sz="1400" dirty="0"/>
              <a:t> = 10;</a:t>
            </a:r>
          </a:p>
          <a:p>
            <a:pPr marL="0" indent="0">
              <a:buNone/>
            </a:pPr>
            <a:r>
              <a:rPr lang="en-IN" sz="1400" dirty="0" err="1"/>
              <a:t>mybox.height</a:t>
            </a:r>
            <a:r>
              <a:rPr lang="en-IN" sz="1400" dirty="0"/>
              <a:t> = 20;</a:t>
            </a:r>
          </a:p>
          <a:p>
            <a:pPr marL="0" indent="0">
              <a:buNone/>
            </a:pPr>
            <a:r>
              <a:rPr lang="en-IN" sz="1400" dirty="0" err="1"/>
              <a:t>mybox.depth</a:t>
            </a:r>
            <a:r>
              <a:rPr lang="en-IN" sz="1400" dirty="0"/>
              <a:t> = 15;</a:t>
            </a:r>
          </a:p>
          <a:p>
            <a:pPr marL="0" indent="0">
              <a:buNone/>
            </a:pPr>
            <a:r>
              <a:rPr lang="en-IN" sz="1400" dirty="0"/>
              <a:t>// compute volume of box</a:t>
            </a:r>
          </a:p>
          <a:p>
            <a:pPr marL="0" indent="0">
              <a:buNone/>
            </a:pPr>
            <a:r>
              <a:rPr lang="en-IN" sz="1400" dirty="0" err="1"/>
              <a:t>vol</a:t>
            </a:r>
            <a:r>
              <a:rPr lang="en-IN" sz="1400" dirty="0"/>
              <a:t> = </a:t>
            </a:r>
            <a:r>
              <a:rPr lang="en-IN" sz="1400" dirty="0" err="1"/>
              <a:t>mybox.width</a:t>
            </a:r>
            <a:r>
              <a:rPr lang="en-IN" sz="1400" dirty="0"/>
              <a:t> * </a:t>
            </a:r>
            <a:r>
              <a:rPr lang="en-IN" sz="1400" dirty="0" err="1"/>
              <a:t>mybox.height</a:t>
            </a:r>
            <a:r>
              <a:rPr lang="en-IN" sz="1400" dirty="0"/>
              <a:t> * </a:t>
            </a:r>
            <a:r>
              <a:rPr lang="en-IN" sz="1400" dirty="0" err="1"/>
              <a:t>mybox.depth</a:t>
            </a:r>
            <a:r>
              <a:rPr lang="en-IN" sz="1400" dirty="0"/>
              <a:t>;</a:t>
            </a:r>
          </a:p>
          <a:p>
            <a:pPr marL="0" indent="0">
              <a:buNone/>
            </a:pPr>
            <a:r>
              <a:rPr lang="en-IN" sz="1400" dirty="0" err="1"/>
              <a:t>System.out.println</a:t>
            </a:r>
            <a:r>
              <a:rPr lang="en-IN" sz="1400" dirty="0"/>
              <a:t>("Volume is " + </a:t>
            </a:r>
            <a:r>
              <a:rPr lang="en-IN" sz="1400" dirty="0" err="1"/>
              <a:t>vol</a:t>
            </a:r>
            <a:r>
              <a:rPr lang="en-IN" sz="1400" dirty="0"/>
              <a:t>);</a:t>
            </a:r>
          </a:p>
          <a:p>
            <a:pPr marL="0" indent="0">
              <a:buNone/>
            </a:pPr>
            <a:r>
              <a:rPr lang="en-IN" sz="1400" dirty="0"/>
              <a:t>}</a:t>
            </a:r>
          </a:p>
          <a:p>
            <a:pPr marL="0" indent="0">
              <a:buNone/>
            </a:pPr>
            <a:r>
              <a:rPr lang="en-IN" sz="1400" dirty="0" smtClean="0"/>
              <a:t>}</a:t>
            </a:r>
          </a:p>
          <a:p>
            <a:pPr marL="0" indent="0">
              <a:buNone/>
            </a:pPr>
            <a:endParaRPr lang="en-US" sz="1400" dirty="0" smtClean="0"/>
          </a:p>
          <a:p>
            <a:pPr marL="0" indent="0">
              <a:buNone/>
            </a:pPr>
            <a:endParaRPr lang="en-US" sz="1400" dirty="0"/>
          </a:p>
          <a:p>
            <a:pPr marL="0" indent="0">
              <a:buNone/>
            </a:pPr>
            <a:r>
              <a:rPr lang="en-US" sz="1400" b="1" u="sng" dirty="0" smtClean="0"/>
              <a:t>Output </a:t>
            </a:r>
            <a:endParaRPr lang="en-US" sz="1400" b="1" u="sng" dirty="0"/>
          </a:p>
          <a:p>
            <a:pPr marL="0" indent="0">
              <a:buNone/>
            </a:pPr>
            <a:endParaRPr lang="en-IN" sz="1400" dirty="0"/>
          </a:p>
          <a:p>
            <a:pPr marL="0" indent="0">
              <a:buNone/>
            </a:pPr>
            <a:r>
              <a:rPr lang="en-IN" sz="1400" dirty="0"/>
              <a:t>Volume is 3000.0</a:t>
            </a:r>
          </a:p>
          <a:p>
            <a:pPr marL="0" indent="0">
              <a:buNone/>
            </a:pPr>
            <a:endParaRPr lang="en-IN"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136</a:t>
            </a:fld>
            <a:endParaRPr lang="en-US"/>
          </a:p>
        </p:txBody>
      </p:sp>
    </p:spTree>
    <p:extLst>
      <p:ext uri="{BB962C8B-B14F-4D97-AF65-F5344CB8AC3E}">
        <p14:creationId xmlns:p14="http://schemas.microsoft.com/office/powerpoint/2010/main" val="336451620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t>Sample Program 2 (declares two objects)</a:t>
            </a:r>
            <a:endParaRPr lang="en-IN" sz="3600" dirty="0"/>
          </a:p>
        </p:txBody>
      </p:sp>
      <p:sp>
        <p:nvSpPr>
          <p:cNvPr id="3" name="Content Placeholder 2"/>
          <p:cNvSpPr>
            <a:spLocks noGrp="1"/>
          </p:cNvSpPr>
          <p:nvPr>
            <p:ph sz="half" idx="1"/>
          </p:nvPr>
        </p:nvSpPr>
        <p:spPr>
          <a:xfrm>
            <a:off x="304800" y="1600200"/>
            <a:ext cx="4038600" cy="5105400"/>
          </a:xfrm>
          <a:ln>
            <a:solidFill>
              <a:schemeClr val="tx1"/>
            </a:solidFill>
          </a:ln>
        </p:spPr>
        <p:txBody>
          <a:bodyPr>
            <a:noAutofit/>
          </a:bodyPr>
          <a:lstStyle/>
          <a:p>
            <a:pPr marL="0" indent="0">
              <a:buNone/>
            </a:pPr>
            <a:r>
              <a:rPr lang="en-IN" sz="1400" dirty="0"/>
              <a:t>// This program declares two Box objects.</a:t>
            </a:r>
          </a:p>
          <a:p>
            <a:pPr marL="0" indent="0">
              <a:buNone/>
            </a:pPr>
            <a:r>
              <a:rPr lang="en-IN" sz="1400" dirty="0"/>
              <a:t>class Box </a:t>
            </a:r>
          </a:p>
          <a:p>
            <a:pPr marL="0" indent="0">
              <a:buNone/>
            </a:pPr>
            <a:r>
              <a:rPr lang="en-IN" sz="1400" dirty="0"/>
              <a:t>{</a:t>
            </a:r>
          </a:p>
          <a:p>
            <a:pPr marL="0" indent="0">
              <a:buNone/>
            </a:pPr>
            <a:r>
              <a:rPr lang="en-IN" sz="1400" dirty="0"/>
              <a:t>double width;</a:t>
            </a:r>
          </a:p>
          <a:p>
            <a:pPr marL="0" indent="0">
              <a:buNone/>
            </a:pPr>
            <a:r>
              <a:rPr lang="en-IN" sz="1400" dirty="0"/>
              <a:t>double height;</a:t>
            </a:r>
          </a:p>
          <a:p>
            <a:pPr marL="0" indent="0">
              <a:buNone/>
            </a:pPr>
            <a:r>
              <a:rPr lang="en-IN" sz="1400" dirty="0"/>
              <a:t>double depth;</a:t>
            </a:r>
          </a:p>
          <a:p>
            <a:pPr marL="0" indent="0">
              <a:buNone/>
            </a:pPr>
            <a:r>
              <a:rPr lang="en-IN" sz="1400" dirty="0"/>
              <a:t>}</a:t>
            </a:r>
          </a:p>
          <a:p>
            <a:pPr marL="0" indent="0">
              <a:buNone/>
            </a:pPr>
            <a:endParaRPr lang="en-IN" sz="1400" dirty="0"/>
          </a:p>
          <a:p>
            <a:pPr marL="0" indent="0">
              <a:buNone/>
            </a:pPr>
            <a:r>
              <a:rPr lang="en-IN" sz="1400" dirty="0"/>
              <a:t>class BoxDemo2 </a:t>
            </a:r>
          </a:p>
          <a:p>
            <a:pPr marL="0" indent="0">
              <a:buNone/>
            </a:pPr>
            <a:r>
              <a:rPr lang="en-IN" sz="1400" dirty="0"/>
              <a:t>{</a:t>
            </a:r>
          </a:p>
          <a:p>
            <a:pPr marL="0" indent="0">
              <a:buNone/>
            </a:pPr>
            <a:r>
              <a:rPr lang="en-IN" sz="1400" dirty="0"/>
              <a:t>public static void main(String </a:t>
            </a:r>
            <a:r>
              <a:rPr lang="en-IN" sz="1400" dirty="0" err="1"/>
              <a:t>args</a:t>
            </a:r>
            <a:r>
              <a:rPr lang="en-IN" sz="1400" dirty="0"/>
              <a:t>[]) </a:t>
            </a:r>
          </a:p>
          <a:p>
            <a:pPr marL="0" indent="0">
              <a:buNone/>
            </a:pPr>
            <a:r>
              <a:rPr lang="en-IN" sz="1400" dirty="0"/>
              <a:t>{</a:t>
            </a:r>
          </a:p>
          <a:p>
            <a:pPr marL="0" indent="0">
              <a:buNone/>
            </a:pPr>
            <a:r>
              <a:rPr lang="en-IN" sz="1400" dirty="0"/>
              <a:t>Box mybox1 = new Box();</a:t>
            </a:r>
          </a:p>
          <a:p>
            <a:pPr marL="0" indent="0">
              <a:buNone/>
            </a:pPr>
            <a:r>
              <a:rPr lang="en-IN" sz="1400" dirty="0"/>
              <a:t>Box mybox2 = new Box();</a:t>
            </a:r>
          </a:p>
          <a:p>
            <a:pPr marL="0" indent="0">
              <a:buNone/>
            </a:pPr>
            <a:r>
              <a:rPr lang="en-IN" sz="1400" dirty="0"/>
              <a:t>double </a:t>
            </a:r>
            <a:r>
              <a:rPr lang="en-IN" sz="1400" dirty="0" err="1"/>
              <a:t>vol</a:t>
            </a:r>
            <a:r>
              <a:rPr lang="en-IN" sz="1400" dirty="0" smtClean="0"/>
              <a:t>;</a:t>
            </a:r>
          </a:p>
          <a:p>
            <a:pPr marL="0" indent="0">
              <a:buNone/>
            </a:pPr>
            <a:r>
              <a:rPr lang="en-IN" sz="1400" dirty="0"/>
              <a:t>// assign values to mybox1's instance variables</a:t>
            </a:r>
          </a:p>
          <a:p>
            <a:pPr marL="0" indent="0">
              <a:buNone/>
            </a:pPr>
            <a:r>
              <a:rPr lang="en-IN" sz="1400" dirty="0"/>
              <a:t>mybox1.width = 10;</a:t>
            </a:r>
          </a:p>
          <a:p>
            <a:pPr marL="0" indent="0">
              <a:buNone/>
            </a:pPr>
            <a:r>
              <a:rPr lang="en-IN" sz="1400" dirty="0"/>
              <a:t>mybox1.height = 20;</a:t>
            </a:r>
          </a:p>
          <a:p>
            <a:pPr marL="0" indent="0">
              <a:buNone/>
            </a:pPr>
            <a:r>
              <a:rPr lang="en-IN" sz="1400" dirty="0"/>
              <a:t>mybox1.depth = 15;</a:t>
            </a:r>
          </a:p>
          <a:p>
            <a:pPr marL="0" indent="0">
              <a:buNone/>
            </a:pPr>
            <a:endParaRPr lang="en-IN" sz="1400" dirty="0"/>
          </a:p>
        </p:txBody>
      </p:sp>
      <p:sp>
        <p:nvSpPr>
          <p:cNvPr id="5" name="Content Placeholder 4"/>
          <p:cNvSpPr>
            <a:spLocks noGrp="1"/>
          </p:cNvSpPr>
          <p:nvPr>
            <p:ph sz="half" idx="2"/>
          </p:nvPr>
        </p:nvSpPr>
        <p:spPr>
          <a:xfrm>
            <a:off x="4648200" y="1600200"/>
            <a:ext cx="4343400" cy="5105400"/>
          </a:xfrm>
          <a:ln>
            <a:solidFill>
              <a:schemeClr val="tx1"/>
            </a:solidFill>
          </a:ln>
        </p:spPr>
        <p:txBody>
          <a:bodyPr>
            <a:normAutofit/>
          </a:bodyPr>
          <a:lstStyle/>
          <a:p>
            <a:pPr marL="0" indent="0">
              <a:buNone/>
            </a:pPr>
            <a:r>
              <a:rPr lang="en-IN" sz="1400" dirty="0" smtClean="0"/>
              <a:t>/* </a:t>
            </a:r>
            <a:r>
              <a:rPr lang="en-IN" sz="1400" dirty="0"/>
              <a:t>assign different values to mybox2's</a:t>
            </a:r>
          </a:p>
          <a:p>
            <a:pPr marL="0" indent="0">
              <a:buNone/>
            </a:pPr>
            <a:r>
              <a:rPr lang="en-IN" sz="1400" dirty="0"/>
              <a:t>instance variables */</a:t>
            </a:r>
          </a:p>
          <a:p>
            <a:pPr marL="0" indent="0">
              <a:buNone/>
            </a:pPr>
            <a:r>
              <a:rPr lang="en-IN" sz="1400" dirty="0"/>
              <a:t>mybox2.width = 3;</a:t>
            </a:r>
          </a:p>
          <a:p>
            <a:pPr marL="0" indent="0">
              <a:buNone/>
            </a:pPr>
            <a:r>
              <a:rPr lang="en-IN" sz="1400" dirty="0"/>
              <a:t>mybox2.height = 6;</a:t>
            </a:r>
          </a:p>
          <a:p>
            <a:pPr marL="0" indent="0">
              <a:buNone/>
            </a:pPr>
            <a:r>
              <a:rPr lang="en-IN" sz="1400" dirty="0"/>
              <a:t>mybox2.depth = 9;</a:t>
            </a:r>
          </a:p>
          <a:p>
            <a:pPr marL="0" indent="0">
              <a:buNone/>
            </a:pPr>
            <a:r>
              <a:rPr lang="en-IN" sz="1400" dirty="0"/>
              <a:t>// compute volume of first box</a:t>
            </a:r>
          </a:p>
          <a:p>
            <a:pPr marL="0" indent="0">
              <a:buNone/>
            </a:pPr>
            <a:r>
              <a:rPr lang="en-IN" sz="1400" dirty="0" err="1"/>
              <a:t>vol</a:t>
            </a:r>
            <a:r>
              <a:rPr lang="en-IN" sz="1400" dirty="0"/>
              <a:t> = mybox1.width * mybox1.height * mybox1.depth;</a:t>
            </a:r>
          </a:p>
          <a:p>
            <a:pPr marL="0" indent="0">
              <a:buNone/>
            </a:pPr>
            <a:r>
              <a:rPr lang="en-IN" sz="1400" dirty="0" err="1"/>
              <a:t>System.out.println</a:t>
            </a:r>
            <a:r>
              <a:rPr lang="en-IN" sz="1400" dirty="0"/>
              <a:t>("Volume is " + </a:t>
            </a:r>
            <a:r>
              <a:rPr lang="en-IN" sz="1400" dirty="0" err="1"/>
              <a:t>vol</a:t>
            </a:r>
            <a:r>
              <a:rPr lang="en-IN" sz="1400" dirty="0"/>
              <a:t>);</a:t>
            </a:r>
          </a:p>
          <a:p>
            <a:pPr marL="0" indent="0">
              <a:buNone/>
            </a:pPr>
            <a:r>
              <a:rPr lang="en-IN" sz="1400" dirty="0"/>
              <a:t>// compute volume of second box</a:t>
            </a:r>
          </a:p>
          <a:p>
            <a:pPr marL="0" indent="0">
              <a:buNone/>
            </a:pPr>
            <a:r>
              <a:rPr lang="en-IN" sz="1400" dirty="0" err="1"/>
              <a:t>vol</a:t>
            </a:r>
            <a:r>
              <a:rPr lang="en-IN" sz="1400" dirty="0"/>
              <a:t> = mybox2.width * mybox2.height * mybox2.depth;</a:t>
            </a:r>
          </a:p>
          <a:p>
            <a:pPr marL="0" indent="0">
              <a:buNone/>
            </a:pPr>
            <a:r>
              <a:rPr lang="en-IN" sz="1400" dirty="0" err="1"/>
              <a:t>System.out.println</a:t>
            </a:r>
            <a:r>
              <a:rPr lang="en-IN" sz="1400" dirty="0"/>
              <a:t>("Volume is " + </a:t>
            </a:r>
            <a:r>
              <a:rPr lang="en-IN" sz="1400" dirty="0" err="1"/>
              <a:t>vol</a:t>
            </a:r>
            <a:r>
              <a:rPr lang="en-IN" sz="1400" dirty="0"/>
              <a:t>);</a:t>
            </a:r>
          </a:p>
          <a:p>
            <a:pPr marL="0" indent="0">
              <a:buNone/>
            </a:pPr>
            <a:r>
              <a:rPr lang="en-IN" sz="1400" dirty="0"/>
              <a:t>}</a:t>
            </a:r>
          </a:p>
          <a:p>
            <a:pPr marL="0" indent="0">
              <a:buNone/>
            </a:pPr>
            <a:r>
              <a:rPr lang="en-IN" sz="1400" dirty="0" smtClean="0"/>
              <a:t>}</a:t>
            </a:r>
          </a:p>
          <a:p>
            <a:pPr marL="0" indent="0">
              <a:buNone/>
            </a:pPr>
            <a:endParaRPr lang="nl-NL" sz="1400" dirty="0" smtClean="0"/>
          </a:p>
          <a:p>
            <a:pPr marL="0" indent="0">
              <a:buNone/>
            </a:pPr>
            <a:r>
              <a:rPr lang="nl-NL" sz="1400" b="1" u="sng" dirty="0" smtClean="0"/>
              <a:t>Output</a:t>
            </a:r>
            <a:endParaRPr lang="nl-NL" sz="1400" b="1" u="sng" dirty="0"/>
          </a:p>
          <a:p>
            <a:pPr marL="0" indent="0">
              <a:buNone/>
            </a:pPr>
            <a:r>
              <a:rPr lang="nl-NL" sz="1400" dirty="0" smtClean="0"/>
              <a:t>Volume </a:t>
            </a:r>
            <a:r>
              <a:rPr lang="nl-NL" sz="1400" dirty="0"/>
              <a:t>is 3000.0</a:t>
            </a:r>
          </a:p>
          <a:p>
            <a:pPr marL="0" indent="0">
              <a:buNone/>
            </a:pPr>
            <a:r>
              <a:rPr lang="nl-NL" sz="1400" dirty="0"/>
              <a:t>Volume is 162.0</a:t>
            </a:r>
            <a:endParaRPr lang="en-IN"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137</a:t>
            </a:fld>
            <a:endParaRPr lang="en-US"/>
          </a:p>
        </p:txBody>
      </p:sp>
    </p:spTree>
    <p:extLst>
      <p:ext uri="{BB962C8B-B14F-4D97-AF65-F5344CB8AC3E}">
        <p14:creationId xmlns:p14="http://schemas.microsoft.com/office/powerpoint/2010/main" val="389200179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Sample Program 3 (Passing values)</a:t>
            </a:r>
            <a:endParaRPr lang="en-IN" sz="3600" dirty="0"/>
          </a:p>
        </p:txBody>
      </p:sp>
      <p:sp>
        <p:nvSpPr>
          <p:cNvPr id="3" name="Content Placeholder 2"/>
          <p:cNvSpPr>
            <a:spLocks noGrp="1"/>
          </p:cNvSpPr>
          <p:nvPr>
            <p:ph sz="half" idx="1"/>
          </p:nvPr>
        </p:nvSpPr>
        <p:spPr>
          <a:xfrm>
            <a:off x="304800" y="1600200"/>
            <a:ext cx="4038600" cy="5105400"/>
          </a:xfrm>
          <a:ln>
            <a:solidFill>
              <a:schemeClr val="tx1"/>
            </a:solidFill>
          </a:ln>
        </p:spPr>
        <p:txBody>
          <a:bodyPr>
            <a:noAutofit/>
          </a:bodyPr>
          <a:lstStyle/>
          <a:p>
            <a:pPr marL="0" indent="0">
              <a:buNone/>
            </a:pPr>
            <a:r>
              <a:rPr lang="en-IN" sz="1400" dirty="0"/>
              <a:t>class Box </a:t>
            </a:r>
          </a:p>
          <a:p>
            <a:pPr marL="0" indent="0">
              <a:buNone/>
            </a:pPr>
            <a:r>
              <a:rPr lang="en-IN" sz="1400" dirty="0"/>
              <a:t>{</a:t>
            </a:r>
          </a:p>
          <a:p>
            <a:pPr marL="0" indent="0">
              <a:buNone/>
            </a:pPr>
            <a:r>
              <a:rPr lang="en-IN" sz="1400" dirty="0"/>
              <a:t>double width;</a:t>
            </a:r>
          </a:p>
          <a:p>
            <a:pPr marL="0" indent="0">
              <a:buNone/>
            </a:pPr>
            <a:r>
              <a:rPr lang="en-IN" sz="1400" dirty="0"/>
              <a:t>double height;</a:t>
            </a:r>
          </a:p>
          <a:p>
            <a:pPr marL="0" indent="0">
              <a:buNone/>
            </a:pPr>
            <a:r>
              <a:rPr lang="en-IN" sz="1400" dirty="0"/>
              <a:t>double depth;</a:t>
            </a:r>
          </a:p>
          <a:p>
            <a:pPr marL="0" indent="0">
              <a:buNone/>
            </a:pPr>
            <a:r>
              <a:rPr lang="en-IN" sz="1400" dirty="0"/>
              <a:t>// compute and return volume</a:t>
            </a:r>
          </a:p>
          <a:p>
            <a:pPr marL="0" indent="0">
              <a:buNone/>
            </a:pPr>
            <a:r>
              <a:rPr lang="en-IN" sz="1400" dirty="0"/>
              <a:t>double volume() </a:t>
            </a:r>
          </a:p>
          <a:p>
            <a:pPr marL="0" indent="0">
              <a:buNone/>
            </a:pPr>
            <a:r>
              <a:rPr lang="en-IN" sz="1400" dirty="0"/>
              <a:t>{</a:t>
            </a:r>
          </a:p>
          <a:p>
            <a:pPr marL="0" indent="0">
              <a:buNone/>
            </a:pPr>
            <a:r>
              <a:rPr lang="en-IN" sz="1400" dirty="0"/>
              <a:t>return width * height * depth;</a:t>
            </a:r>
          </a:p>
          <a:p>
            <a:pPr marL="0" indent="0">
              <a:buNone/>
            </a:pPr>
            <a:r>
              <a:rPr lang="en-IN" sz="1400" dirty="0"/>
              <a:t>}</a:t>
            </a:r>
          </a:p>
          <a:p>
            <a:pPr marL="0" indent="0">
              <a:buNone/>
            </a:pPr>
            <a:r>
              <a:rPr lang="en-IN" sz="1400" dirty="0"/>
              <a:t>// sets dimensions of box</a:t>
            </a:r>
          </a:p>
          <a:p>
            <a:pPr marL="0" indent="0">
              <a:buNone/>
            </a:pPr>
            <a:r>
              <a:rPr lang="en-IN" sz="1400" dirty="0"/>
              <a:t>void </a:t>
            </a:r>
            <a:r>
              <a:rPr lang="en-IN" sz="1400" dirty="0" err="1"/>
              <a:t>setDim</a:t>
            </a:r>
            <a:r>
              <a:rPr lang="en-IN" sz="1400" dirty="0"/>
              <a:t>(double w, double h, double d) </a:t>
            </a:r>
          </a:p>
          <a:p>
            <a:pPr marL="0" indent="0">
              <a:buNone/>
            </a:pPr>
            <a:r>
              <a:rPr lang="en-IN" sz="1400" dirty="0"/>
              <a:t>{</a:t>
            </a:r>
          </a:p>
          <a:p>
            <a:pPr marL="0" indent="0">
              <a:buNone/>
            </a:pPr>
            <a:r>
              <a:rPr lang="en-IN" sz="1400" dirty="0"/>
              <a:t>width = w;</a:t>
            </a:r>
          </a:p>
          <a:p>
            <a:pPr marL="0" indent="0">
              <a:buNone/>
            </a:pPr>
            <a:r>
              <a:rPr lang="en-IN" sz="1400" dirty="0"/>
              <a:t>height = h;</a:t>
            </a:r>
          </a:p>
          <a:p>
            <a:pPr marL="0" indent="0">
              <a:buNone/>
            </a:pPr>
            <a:r>
              <a:rPr lang="en-IN" sz="1400" dirty="0"/>
              <a:t>depth = d;</a:t>
            </a:r>
          </a:p>
          <a:p>
            <a:pPr marL="0" indent="0">
              <a:buNone/>
            </a:pPr>
            <a:r>
              <a:rPr lang="en-IN" sz="1400" dirty="0"/>
              <a:t>}</a:t>
            </a:r>
          </a:p>
          <a:p>
            <a:pPr marL="0" indent="0">
              <a:buNone/>
            </a:pPr>
            <a:r>
              <a:rPr lang="en-IN" sz="1400" dirty="0"/>
              <a:t>}</a:t>
            </a:r>
          </a:p>
          <a:p>
            <a:pPr marL="0" indent="0">
              <a:buNone/>
            </a:pPr>
            <a:endParaRPr lang="en-IN" sz="1400" dirty="0"/>
          </a:p>
        </p:txBody>
      </p:sp>
      <p:sp>
        <p:nvSpPr>
          <p:cNvPr id="5" name="Content Placeholder 4"/>
          <p:cNvSpPr>
            <a:spLocks noGrp="1"/>
          </p:cNvSpPr>
          <p:nvPr>
            <p:ph sz="half" idx="2"/>
          </p:nvPr>
        </p:nvSpPr>
        <p:spPr>
          <a:xfrm>
            <a:off x="4648200" y="1600200"/>
            <a:ext cx="4343400" cy="5105400"/>
          </a:xfrm>
          <a:ln>
            <a:solidFill>
              <a:schemeClr val="tx1"/>
            </a:solidFill>
          </a:ln>
        </p:spPr>
        <p:txBody>
          <a:bodyPr>
            <a:normAutofit lnSpcReduction="10000"/>
          </a:bodyPr>
          <a:lstStyle/>
          <a:p>
            <a:pPr marL="0" indent="0">
              <a:buNone/>
            </a:pPr>
            <a:r>
              <a:rPr lang="en-IN" sz="1400" dirty="0"/>
              <a:t>class BoxDemo5 </a:t>
            </a:r>
          </a:p>
          <a:p>
            <a:pPr marL="0" indent="0">
              <a:buNone/>
            </a:pPr>
            <a:r>
              <a:rPr lang="en-IN" sz="1400" dirty="0"/>
              <a:t>{</a:t>
            </a:r>
          </a:p>
          <a:p>
            <a:pPr marL="0" indent="0">
              <a:buNone/>
            </a:pPr>
            <a:r>
              <a:rPr lang="en-IN" sz="1400" dirty="0"/>
              <a:t>public static void main(String </a:t>
            </a:r>
            <a:r>
              <a:rPr lang="en-IN" sz="1400" dirty="0" err="1"/>
              <a:t>args</a:t>
            </a:r>
            <a:r>
              <a:rPr lang="en-IN" sz="1400" dirty="0"/>
              <a:t>[]) </a:t>
            </a:r>
          </a:p>
          <a:p>
            <a:pPr marL="0" indent="0">
              <a:buNone/>
            </a:pPr>
            <a:r>
              <a:rPr lang="en-IN" sz="1400" dirty="0"/>
              <a:t>{</a:t>
            </a:r>
          </a:p>
          <a:p>
            <a:pPr marL="0" indent="0">
              <a:buNone/>
            </a:pPr>
            <a:r>
              <a:rPr lang="en-IN" sz="1400" dirty="0"/>
              <a:t>Box mybox1 = new Box();</a:t>
            </a:r>
          </a:p>
          <a:p>
            <a:pPr marL="0" indent="0">
              <a:buNone/>
            </a:pPr>
            <a:r>
              <a:rPr lang="en-IN" sz="1400" dirty="0"/>
              <a:t>Box mybox2 = new Box();</a:t>
            </a:r>
          </a:p>
          <a:p>
            <a:pPr marL="0" indent="0">
              <a:buNone/>
            </a:pPr>
            <a:r>
              <a:rPr lang="en-IN" sz="1400" dirty="0"/>
              <a:t>double </a:t>
            </a:r>
            <a:r>
              <a:rPr lang="en-IN" sz="1400" dirty="0" err="1"/>
              <a:t>vol</a:t>
            </a:r>
            <a:r>
              <a:rPr lang="en-IN" sz="1400" dirty="0"/>
              <a:t>;</a:t>
            </a:r>
          </a:p>
          <a:p>
            <a:pPr marL="0" indent="0">
              <a:buNone/>
            </a:pPr>
            <a:r>
              <a:rPr lang="en-IN" sz="1400" dirty="0"/>
              <a:t>// initialize each box</a:t>
            </a:r>
          </a:p>
          <a:p>
            <a:pPr marL="0" indent="0">
              <a:buNone/>
            </a:pPr>
            <a:r>
              <a:rPr lang="en-IN" sz="1400" dirty="0"/>
              <a:t>mybox1.setDim(10, 20, 15);</a:t>
            </a:r>
          </a:p>
          <a:p>
            <a:pPr marL="0" indent="0">
              <a:buNone/>
            </a:pPr>
            <a:r>
              <a:rPr lang="en-IN" sz="1400" dirty="0"/>
              <a:t>mybox2.setDim(3, 6, 9);</a:t>
            </a:r>
          </a:p>
          <a:p>
            <a:pPr marL="0" indent="0">
              <a:buNone/>
            </a:pPr>
            <a:r>
              <a:rPr lang="en-IN" sz="1400" dirty="0"/>
              <a:t>// get volume of first box</a:t>
            </a:r>
          </a:p>
          <a:p>
            <a:pPr marL="0" indent="0">
              <a:buNone/>
            </a:pPr>
            <a:r>
              <a:rPr lang="en-IN" sz="1400" dirty="0" err="1"/>
              <a:t>vol</a:t>
            </a:r>
            <a:r>
              <a:rPr lang="en-IN" sz="1400" dirty="0"/>
              <a:t> = mybox1.volume();</a:t>
            </a:r>
          </a:p>
          <a:p>
            <a:pPr marL="0" indent="0">
              <a:buNone/>
            </a:pPr>
            <a:r>
              <a:rPr lang="en-IN" sz="1400" dirty="0" err="1"/>
              <a:t>System.out.println</a:t>
            </a:r>
            <a:r>
              <a:rPr lang="en-IN" sz="1400" dirty="0"/>
              <a:t>("Volume is " + </a:t>
            </a:r>
            <a:r>
              <a:rPr lang="en-IN" sz="1400" dirty="0" err="1"/>
              <a:t>vol</a:t>
            </a:r>
            <a:r>
              <a:rPr lang="en-IN" sz="1400" dirty="0"/>
              <a:t>);</a:t>
            </a:r>
          </a:p>
          <a:p>
            <a:pPr marL="0" indent="0">
              <a:buNone/>
            </a:pPr>
            <a:r>
              <a:rPr lang="en-IN" sz="1400" dirty="0"/>
              <a:t>// get volume of second box</a:t>
            </a:r>
          </a:p>
          <a:p>
            <a:pPr marL="0" indent="0">
              <a:buNone/>
            </a:pPr>
            <a:r>
              <a:rPr lang="en-IN" sz="1400" dirty="0" err="1"/>
              <a:t>vol</a:t>
            </a:r>
            <a:r>
              <a:rPr lang="en-IN" sz="1400" dirty="0"/>
              <a:t> = mybox2.volume();</a:t>
            </a:r>
          </a:p>
          <a:p>
            <a:pPr marL="0" indent="0">
              <a:buNone/>
            </a:pPr>
            <a:r>
              <a:rPr lang="en-IN" sz="1400" dirty="0" err="1"/>
              <a:t>System.out.println</a:t>
            </a:r>
            <a:r>
              <a:rPr lang="en-IN" sz="1400" dirty="0"/>
              <a:t>("Volume is " + </a:t>
            </a:r>
            <a:r>
              <a:rPr lang="en-IN" sz="1400" dirty="0" err="1"/>
              <a:t>vol</a:t>
            </a:r>
            <a:r>
              <a:rPr lang="en-IN" sz="1400" dirty="0"/>
              <a:t>);</a:t>
            </a:r>
          </a:p>
          <a:p>
            <a:pPr marL="0" indent="0">
              <a:buNone/>
            </a:pPr>
            <a:r>
              <a:rPr lang="en-IN" sz="1400" dirty="0"/>
              <a:t>}</a:t>
            </a:r>
          </a:p>
          <a:p>
            <a:pPr marL="0" indent="0">
              <a:buNone/>
            </a:pPr>
            <a:r>
              <a:rPr lang="en-IN" sz="1400" dirty="0" smtClean="0"/>
              <a:t>} </a:t>
            </a:r>
          </a:p>
          <a:p>
            <a:pPr marL="0" indent="0">
              <a:buNone/>
            </a:pPr>
            <a:r>
              <a:rPr lang="en-US" sz="1400" b="1" u="sng" dirty="0" err="1" smtClean="0"/>
              <a:t>Ouput</a:t>
            </a:r>
            <a:endParaRPr lang="en-IN" sz="1400" b="1" u="sng" dirty="0"/>
          </a:p>
          <a:p>
            <a:pPr marL="0" indent="0">
              <a:buNone/>
            </a:pPr>
            <a:r>
              <a:rPr lang="nl-NL" sz="1400" dirty="0" smtClean="0"/>
              <a:t>Volume </a:t>
            </a:r>
            <a:r>
              <a:rPr lang="nl-NL" sz="1400" dirty="0"/>
              <a:t>is 3000.0</a:t>
            </a:r>
          </a:p>
          <a:p>
            <a:pPr marL="0" indent="0">
              <a:buNone/>
            </a:pPr>
            <a:r>
              <a:rPr lang="nl-NL" sz="1400" dirty="0"/>
              <a:t>Volume is 162.0</a:t>
            </a:r>
            <a:endParaRPr lang="en-IN"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138</a:t>
            </a:fld>
            <a:endParaRPr lang="en-US"/>
          </a:p>
        </p:txBody>
      </p:sp>
    </p:spTree>
    <p:extLst>
      <p:ext uri="{BB962C8B-B14F-4D97-AF65-F5344CB8AC3E}">
        <p14:creationId xmlns:p14="http://schemas.microsoft.com/office/powerpoint/2010/main" val="216744831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8681"/>
            <a:ext cx="7772400" cy="990109"/>
          </a:xfrm>
        </p:spPr>
        <p:txBody>
          <a:bodyPr/>
          <a:lstStyle/>
          <a:p>
            <a:r>
              <a:rPr lang="en-IN" b="1" dirty="0" smtClean="0"/>
              <a:t>Access </a:t>
            </a:r>
            <a:r>
              <a:rPr lang="en-IN" b="1" dirty="0" err="1" smtClean="0"/>
              <a:t>Specifier</a:t>
            </a:r>
            <a:endParaRPr lang="en-IN" dirty="0"/>
          </a:p>
        </p:txBody>
      </p:sp>
      <p:sp>
        <p:nvSpPr>
          <p:cNvPr id="3" name="Content Placeholder 2"/>
          <p:cNvSpPr>
            <a:spLocks noGrp="1"/>
          </p:cNvSpPr>
          <p:nvPr>
            <p:ph idx="1"/>
          </p:nvPr>
        </p:nvSpPr>
        <p:spPr>
          <a:xfrm>
            <a:off x="611560" y="1763815"/>
            <a:ext cx="7160840" cy="3874985"/>
          </a:xfrm>
        </p:spPr>
        <p:txBody>
          <a:bodyPr>
            <a:normAutofit fontScale="70000" lnSpcReduction="20000"/>
          </a:bodyPr>
          <a:lstStyle/>
          <a:p>
            <a:pPr marL="0" indent="0" algn="just">
              <a:buNone/>
            </a:pPr>
            <a:r>
              <a:rPr lang="en-IN" b="1" dirty="0" smtClean="0">
                <a:solidFill>
                  <a:schemeClr val="tx1"/>
                </a:solidFill>
              </a:rPr>
              <a:t>public </a:t>
            </a:r>
            <a:r>
              <a:rPr lang="en-IN" dirty="0">
                <a:solidFill>
                  <a:schemeClr val="tx1"/>
                </a:solidFill>
              </a:rPr>
              <a:t>can be accessed from anywhere. </a:t>
            </a:r>
          </a:p>
          <a:p>
            <a:pPr marL="0" indent="0" algn="just">
              <a:buNone/>
            </a:pPr>
            <a:r>
              <a:rPr lang="en-IN" b="1" dirty="0">
                <a:solidFill>
                  <a:schemeClr val="tx1"/>
                </a:solidFill>
              </a:rPr>
              <a:t>private </a:t>
            </a:r>
            <a:r>
              <a:rPr lang="en-IN" dirty="0">
                <a:solidFill>
                  <a:schemeClr val="tx1"/>
                </a:solidFill>
              </a:rPr>
              <a:t>cannot be seen outside of its class. When a member does not have an </a:t>
            </a:r>
            <a:r>
              <a:rPr lang="en-IN" dirty="0" smtClean="0">
                <a:solidFill>
                  <a:schemeClr val="tx1"/>
                </a:solidFill>
              </a:rPr>
              <a:t>explicit access </a:t>
            </a:r>
            <a:r>
              <a:rPr lang="en-IN" dirty="0">
                <a:solidFill>
                  <a:schemeClr val="tx1"/>
                </a:solidFill>
              </a:rPr>
              <a:t>specification, it is visible to subclasses as well as to other classes in the </a:t>
            </a:r>
            <a:r>
              <a:rPr lang="en-IN" dirty="0" smtClean="0">
                <a:solidFill>
                  <a:schemeClr val="tx1"/>
                </a:solidFill>
              </a:rPr>
              <a:t>same package</a:t>
            </a:r>
            <a:r>
              <a:rPr lang="en-IN" dirty="0">
                <a:solidFill>
                  <a:schemeClr val="tx1"/>
                </a:solidFill>
              </a:rPr>
              <a:t>. This is the default access</a:t>
            </a:r>
            <a:r>
              <a:rPr lang="en-IN" dirty="0" smtClean="0">
                <a:solidFill>
                  <a:schemeClr val="tx1"/>
                </a:solidFill>
              </a:rPr>
              <a:t>.</a:t>
            </a:r>
          </a:p>
          <a:p>
            <a:pPr marL="0" indent="0" algn="just">
              <a:buNone/>
            </a:pPr>
            <a:r>
              <a:rPr lang="en-IN" dirty="0" smtClean="0">
                <a:solidFill>
                  <a:schemeClr val="tx1"/>
                </a:solidFill>
              </a:rPr>
              <a:t> </a:t>
            </a:r>
            <a:r>
              <a:rPr lang="en-IN" dirty="0">
                <a:solidFill>
                  <a:schemeClr val="tx1"/>
                </a:solidFill>
              </a:rPr>
              <a:t>If you want to allow an element to be seen </a:t>
            </a:r>
            <a:r>
              <a:rPr lang="en-IN" dirty="0" smtClean="0">
                <a:solidFill>
                  <a:schemeClr val="tx1"/>
                </a:solidFill>
              </a:rPr>
              <a:t>outside your </a:t>
            </a:r>
            <a:r>
              <a:rPr lang="en-IN" dirty="0">
                <a:solidFill>
                  <a:schemeClr val="tx1"/>
                </a:solidFill>
              </a:rPr>
              <a:t>current package, but only to classes that subclass your class directly, then </a:t>
            </a:r>
            <a:r>
              <a:rPr lang="en-IN" dirty="0" smtClean="0">
                <a:solidFill>
                  <a:schemeClr val="tx1"/>
                </a:solidFill>
              </a:rPr>
              <a:t>declare that </a:t>
            </a:r>
            <a:r>
              <a:rPr lang="en-IN" dirty="0">
                <a:solidFill>
                  <a:schemeClr val="tx1"/>
                </a:solidFill>
              </a:rPr>
              <a:t>element </a:t>
            </a:r>
            <a:r>
              <a:rPr lang="en-IN" b="1" dirty="0">
                <a:solidFill>
                  <a:schemeClr val="tx1"/>
                </a:solidFill>
              </a:rPr>
              <a:t>protected</a:t>
            </a:r>
            <a:r>
              <a:rPr lang="en-IN" dirty="0">
                <a:solidFill>
                  <a:schemeClr val="tx1"/>
                </a:solidFill>
              </a:rPr>
              <a:t>.</a:t>
            </a:r>
          </a:p>
          <a:p>
            <a:pPr marL="0" indent="0" algn="just">
              <a:buNone/>
            </a:pPr>
            <a:r>
              <a:rPr lang="en-IN" dirty="0" smtClean="0">
                <a:solidFill>
                  <a:schemeClr val="tx1"/>
                </a:solidFill>
              </a:rPr>
              <a:t>A </a:t>
            </a:r>
            <a:r>
              <a:rPr lang="en-IN" dirty="0">
                <a:solidFill>
                  <a:schemeClr val="tx1"/>
                </a:solidFill>
              </a:rPr>
              <a:t>class has only two possible </a:t>
            </a:r>
            <a:r>
              <a:rPr lang="en-IN" dirty="0" smtClean="0">
                <a:solidFill>
                  <a:schemeClr val="tx1"/>
                </a:solidFill>
              </a:rPr>
              <a:t>access levels</a:t>
            </a:r>
            <a:r>
              <a:rPr lang="en-IN" dirty="0">
                <a:solidFill>
                  <a:schemeClr val="tx1"/>
                </a:solidFill>
              </a:rPr>
              <a:t>: default and public. When a class is declared as </a:t>
            </a:r>
            <a:r>
              <a:rPr lang="en-IN" b="1" dirty="0">
                <a:solidFill>
                  <a:schemeClr val="tx1"/>
                </a:solidFill>
              </a:rPr>
              <a:t>public</a:t>
            </a:r>
            <a:r>
              <a:rPr lang="en-IN" dirty="0">
                <a:solidFill>
                  <a:schemeClr val="tx1"/>
                </a:solidFill>
              </a:rPr>
              <a:t>, it is accessible by </a:t>
            </a:r>
            <a:r>
              <a:rPr lang="en-IN" dirty="0" smtClean="0">
                <a:solidFill>
                  <a:schemeClr val="tx1"/>
                </a:solidFill>
              </a:rPr>
              <a:t>any other </a:t>
            </a:r>
            <a:r>
              <a:rPr lang="en-IN" dirty="0">
                <a:solidFill>
                  <a:schemeClr val="tx1"/>
                </a:solidFill>
              </a:rPr>
              <a:t>code. If a class has default access, then it can only be accessed by other </a:t>
            </a:r>
            <a:r>
              <a:rPr lang="en-IN" dirty="0" smtClean="0">
                <a:solidFill>
                  <a:schemeClr val="tx1"/>
                </a:solidFill>
              </a:rPr>
              <a:t>code within </a:t>
            </a:r>
            <a:r>
              <a:rPr lang="en-IN" dirty="0">
                <a:solidFill>
                  <a:schemeClr val="tx1"/>
                </a:solidFill>
              </a:rPr>
              <a:t>its same package.</a:t>
            </a:r>
          </a:p>
          <a:p>
            <a:pPr algn="just"/>
            <a:endParaRPr lang="en-IN" dirty="0">
              <a:solidFill>
                <a:schemeClr val="tx1"/>
              </a:solidFill>
            </a:endParaRPr>
          </a:p>
        </p:txBody>
      </p:sp>
    </p:spTree>
    <p:extLst>
      <p:ext uri="{BB962C8B-B14F-4D97-AF65-F5344CB8AC3E}">
        <p14:creationId xmlns:p14="http://schemas.microsoft.com/office/powerpoint/2010/main" val="3093981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4092"/>
          </a:xfr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solidFill>
                  <a:srgbClr val="00B0F0"/>
                </a:solidFill>
              </a:rPr>
              <a:t>To run java program</a:t>
            </a:r>
            <a:endParaRPr lang="en-US" b="1" dirty="0">
              <a:solidFill>
                <a:srgbClr val="00B0F0"/>
              </a:solidFill>
            </a:endParaRPr>
          </a:p>
        </p:txBody>
      </p:sp>
      <p:sp>
        <p:nvSpPr>
          <p:cNvPr id="3" name="Content Placeholder 2"/>
          <p:cNvSpPr>
            <a:spLocks noGrp="1"/>
          </p:cNvSpPr>
          <p:nvPr>
            <p:ph idx="1"/>
          </p:nvPr>
        </p:nvSpPr>
        <p:spPr>
          <a:xfrm>
            <a:off x="521550" y="1268760"/>
            <a:ext cx="8229600" cy="4525963"/>
          </a:xfrm>
        </p:spPr>
        <p:txBody>
          <a:bodyPr/>
          <a:lstStyle/>
          <a:p>
            <a:r>
              <a:rPr lang="en-US" dirty="0" smtClean="0">
                <a:solidFill>
                  <a:srgbClr val="0070C0"/>
                </a:solidFill>
              </a:rPr>
              <a:t>Java Instructions need to translated into an intermediate language called </a:t>
            </a:r>
            <a:r>
              <a:rPr lang="en-US" dirty="0" err="1" smtClean="0">
                <a:solidFill>
                  <a:srgbClr val="0070C0"/>
                </a:solidFill>
              </a:rPr>
              <a:t>bytecode</a:t>
            </a:r>
            <a:endParaRPr lang="en-US" dirty="0" smtClean="0">
              <a:solidFill>
                <a:srgbClr val="0070C0"/>
              </a:solidFill>
            </a:endParaRPr>
          </a:p>
          <a:p>
            <a:endParaRPr lang="en-US" dirty="0">
              <a:solidFill>
                <a:srgbClr val="0070C0"/>
              </a:solidFill>
            </a:endParaRPr>
          </a:p>
          <a:p>
            <a:r>
              <a:rPr lang="en-US" dirty="0" smtClean="0">
                <a:solidFill>
                  <a:srgbClr val="0070C0"/>
                </a:solidFill>
              </a:rPr>
              <a:t>Then the </a:t>
            </a:r>
            <a:r>
              <a:rPr lang="en-US" dirty="0" err="1" smtClean="0">
                <a:solidFill>
                  <a:srgbClr val="0070C0"/>
                </a:solidFill>
              </a:rPr>
              <a:t>bytecode</a:t>
            </a:r>
            <a:r>
              <a:rPr lang="en-US" dirty="0" smtClean="0">
                <a:solidFill>
                  <a:srgbClr val="0070C0"/>
                </a:solidFill>
              </a:rPr>
              <a:t> is interpreted into a particular machine language (Machine code)</a:t>
            </a:r>
            <a:endParaRPr lang="en-US" dirty="0"/>
          </a:p>
        </p:txBody>
      </p:sp>
    </p:spTree>
    <p:extLst>
      <p:ext uri="{BB962C8B-B14F-4D97-AF65-F5344CB8AC3E}">
        <p14:creationId xmlns:p14="http://schemas.microsoft.com/office/powerpoint/2010/main" val="279989432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b="1" dirty="0"/>
              <a:t>Class Member Access</a:t>
            </a:r>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96752"/>
            <a:ext cx="8892480" cy="47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46878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a:t>
            </a:r>
            <a:r>
              <a:rPr lang="en-IN" dirty="0" err="1" smtClean="0"/>
              <a:t>Specifier</a:t>
            </a:r>
            <a:endParaRPr lang="en-IN" dirty="0"/>
          </a:p>
        </p:txBody>
      </p:sp>
      <p:graphicFrame>
        <p:nvGraphicFramePr>
          <p:cNvPr id="4" name="Content Placeholder 3"/>
          <p:cNvGraphicFramePr>
            <a:graphicFrameLocks noGrp="1"/>
          </p:cNvGraphicFramePr>
          <p:nvPr>
            <p:ph idx="1"/>
          </p:nvPr>
        </p:nvGraphicFramePr>
        <p:xfrm>
          <a:off x="341530" y="1538789"/>
          <a:ext cx="4005445" cy="5085566"/>
        </p:xfrm>
        <a:graphic>
          <a:graphicData uri="http://schemas.openxmlformats.org/drawingml/2006/table">
            <a:tbl>
              <a:tblPr firstRow="1" bandRow="1">
                <a:tableStyleId>{5C22544A-7EE6-4342-B048-85BDC9FD1C3A}</a:tableStyleId>
              </a:tblPr>
              <a:tblGrid>
                <a:gridCol w="4005445"/>
              </a:tblGrid>
              <a:tr h="5085566">
                <a:tc>
                  <a:txBody>
                    <a:bodyPr/>
                    <a:lstStyle/>
                    <a:p>
                      <a:pPr algn="l"/>
                      <a:r>
                        <a:rPr lang="en-IN" dirty="0" smtClean="0">
                          <a:solidFill>
                            <a:schemeClr val="tx1"/>
                          </a:solidFill>
                        </a:rPr>
                        <a:t>class Test</a:t>
                      </a:r>
                    </a:p>
                    <a:p>
                      <a:pPr algn="l"/>
                      <a:r>
                        <a:rPr lang="en-IN" dirty="0" smtClean="0">
                          <a:solidFill>
                            <a:schemeClr val="tx1"/>
                          </a:solidFill>
                        </a:rPr>
                        <a:t> {</a:t>
                      </a:r>
                    </a:p>
                    <a:p>
                      <a:pPr algn="l"/>
                      <a:r>
                        <a:rPr lang="en-IN" dirty="0" smtClean="0">
                          <a:solidFill>
                            <a:schemeClr val="tx1"/>
                          </a:solidFill>
                        </a:rPr>
                        <a:t> </a:t>
                      </a:r>
                      <a:r>
                        <a:rPr lang="en-IN" dirty="0" err="1" smtClean="0">
                          <a:solidFill>
                            <a:schemeClr val="tx1"/>
                          </a:solidFill>
                        </a:rPr>
                        <a:t>int</a:t>
                      </a:r>
                      <a:r>
                        <a:rPr lang="en-IN" dirty="0" smtClean="0">
                          <a:solidFill>
                            <a:schemeClr val="tx1"/>
                          </a:solidFill>
                        </a:rPr>
                        <a:t> a; // default access public </a:t>
                      </a:r>
                    </a:p>
                    <a:p>
                      <a:pPr algn="l"/>
                      <a:r>
                        <a:rPr lang="en-IN" dirty="0" err="1" smtClean="0">
                          <a:solidFill>
                            <a:schemeClr val="tx1"/>
                          </a:solidFill>
                        </a:rPr>
                        <a:t>int</a:t>
                      </a:r>
                      <a:r>
                        <a:rPr lang="en-IN" dirty="0" smtClean="0">
                          <a:solidFill>
                            <a:schemeClr val="tx1"/>
                          </a:solidFill>
                        </a:rPr>
                        <a:t> b; // public access private </a:t>
                      </a:r>
                    </a:p>
                    <a:p>
                      <a:pPr algn="l"/>
                      <a:r>
                        <a:rPr lang="en-IN" dirty="0" err="1" smtClean="0">
                          <a:solidFill>
                            <a:schemeClr val="tx1"/>
                          </a:solidFill>
                        </a:rPr>
                        <a:t>int</a:t>
                      </a:r>
                      <a:r>
                        <a:rPr lang="en-IN" dirty="0" smtClean="0">
                          <a:solidFill>
                            <a:schemeClr val="tx1"/>
                          </a:solidFill>
                        </a:rPr>
                        <a:t> c; // private access</a:t>
                      </a:r>
                    </a:p>
                    <a:p>
                      <a:pPr algn="l"/>
                      <a:r>
                        <a:rPr lang="en-IN" dirty="0" smtClean="0">
                          <a:solidFill>
                            <a:schemeClr val="tx1"/>
                          </a:solidFill>
                        </a:rPr>
                        <a:t>// methods to access c</a:t>
                      </a:r>
                    </a:p>
                    <a:p>
                      <a:pPr algn="l"/>
                      <a:r>
                        <a:rPr lang="en-IN" dirty="0" smtClean="0">
                          <a:solidFill>
                            <a:schemeClr val="tx1"/>
                          </a:solidFill>
                        </a:rPr>
                        <a:t> void </a:t>
                      </a:r>
                      <a:r>
                        <a:rPr lang="en-IN" dirty="0" err="1" smtClean="0">
                          <a:solidFill>
                            <a:schemeClr val="tx1"/>
                          </a:solidFill>
                        </a:rPr>
                        <a:t>setc</a:t>
                      </a:r>
                      <a:r>
                        <a:rPr lang="en-IN" dirty="0" smtClean="0">
                          <a:solidFill>
                            <a:schemeClr val="tx1"/>
                          </a:solidFill>
                        </a:rPr>
                        <a:t>(</a:t>
                      </a:r>
                      <a:r>
                        <a:rPr lang="en-IN" dirty="0" err="1" smtClean="0">
                          <a:solidFill>
                            <a:schemeClr val="tx1"/>
                          </a:solidFill>
                        </a:rPr>
                        <a:t>int</a:t>
                      </a:r>
                      <a:r>
                        <a:rPr lang="en-IN" dirty="0" smtClean="0">
                          <a:solidFill>
                            <a:schemeClr val="tx1"/>
                          </a:solidFill>
                        </a:rPr>
                        <a:t> </a:t>
                      </a:r>
                      <a:r>
                        <a:rPr lang="en-IN" dirty="0" err="1" smtClean="0">
                          <a:solidFill>
                            <a:schemeClr val="tx1"/>
                          </a:solidFill>
                        </a:rPr>
                        <a:t>i</a:t>
                      </a:r>
                      <a:r>
                        <a:rPr lang="en-IN" dirty="0" smtClean="0">
                          <a:solidFill>
                            <a:schemeClr val="tx1"/>
                          </a:solidFill>
                        </a:rPr>
                        <a:t>)</a:t>
                      </a:r>
                    </a:p>
                    <a:p>
                      <a:pPr algn="l"/>
                      <a:r>
                        <a:rPr lang="en-IN" dirty="0" smtClean="0">
                          <a:solidFill>
                            <a:schemeClr val="tx1"/>
                          </a:solidFill>
                        </a:rPr>
                        <a:t> { // set </a:t>
                      </a:r>
                      <a:r>
                        <a:rPr lang="en-IN" dirty="0" err="1" smtClean="0">
                          <a:solidFill>
                            <a:schemeClr val="tx1"/>
                          </a:solidFill>
                        </a:rPr>
                        <a:t>c's</a:t>
                      </a:r>
                      <a:r>
                        <a:rPr lang="en-IN" dirty="0" smtClean="0">
                          <a:solidFill>
                            <a:schemeClr val="tx1"/>
                          </a:solidFill>
                        </a:rPr>
                        <a:t> value </a:t>
                      </a:r>
                    </a:p>
                    <a:p>
                      <a:pPr algn="l"/>
                      <a:r>
                        <a:rPr lang="en-IN" dirty="0" smtClean="0">
                          <a:solidFill>
                            <a:schemeClr val="tx1"/>
                          </a:solidFill>
                        </a:rPr>
                        <a:t>c = </a:t>
                      </a:r>
                      <a:r>
                        <a:rPr lang="en-IN" dirty="0" err="1" smtClean="0">
                          <a:solidFill>
                            <a:schemeClr val="tx1"/>
                          </a:solidFill>
                        </a:rPr>
                        <a:t>i</a:t>
                      </a:r>
                      <a:r>
                        <a:rPr lang="en-IN" dirty="0" smtClean="0">
                          <a:solidFill>
                            <a:schemeClr val="tx1"/>
                          </a:solidFill>
                        </a:rPr>
                        <a:t>; </a:t>
                      </a:r>
                    </a:p>
                    <a:p>
                      <a:pPr algn="l"/>
                      <a:r>
                        <a:rPr lang="en-IN" dirty="0" smtClean="0">
                          <a:solidFill>
                            <a:schemeClr val="tx1"/>
                          </a:solidFill>
                        </a:rPr>
                        <a:t>} </a:t>
                      </a:r>
                    </a:p>
                    <a:p>
                      <a:pPr algn="l"/>
                      <a:r>
                        <a:rPr lang="en-IN" dirty="0" err="1" smtClean="0">
                          <a:solidFill>
                            <a:schemeClr val="tx1"/>
                          </a:solidFill>
                        </a:rPr>
                        <a:t>int</a:t>
                      </a:r>
                      <a:r>
                        <a:rPr lang="en-IN" dirty="0" smtClean="0">
                          <a:solidFill>
                            <a:schemeClr val="tx1"/>
                          </a:solidFill>
                        </a:rPr>
                        <a:t> </a:t>
                      </a:r>
                      <a:r>
                        <a:rPr lang="en-IN" dirty="0" err="1" smtClean="0">
                          <a:solidFill>
                            <a:schemeClr val="tx1"/>
                          </a:solidFill>
                        </a:rPr>
                        <a:t>getc</a:t>
                      </a:r>
                      <a:r>
                        <a:rPr lang="en-IN" dirty="0" smtClean="0">
                          <a:solidFill>
                            <a:schemeClr val="tx1"/>
                          </a:solidFill>
                        </a:rPr>
                        <a:t>() </a:t>
                      </a:r>
                    </a:p>
                    <a:p>
                      <a:pPr algn="l"/>
                      <a:r>
                        <a:rPr lang="en-IN" dirty="0" smtClean="0">
                          <a:solidFill>
                            <a:schemeClr val="tx1"/>
                          </a:solidFill>
                        </a:rPr>
                        <a:t>{ // get </a:t>
                      </a:r>
                      <a:r>
                        <a:rPr lang="en-IN" dirty="0" err="1" smtClean="0">
                          <a:solidFill>
                            <a:schemeClr val="tx1"/>
                          </a:solidFill>
                        </a:rPr>
                        <a:t>c's</a:t>
                      </a:r>
                      <a:r>
                        <a:rPr lang="en-IN" dirty="0" smtClean="0">
                          <a:solidFill>
                            <a:schemeClr val="tx1"/>
                          </a:solidFill>
                        </a:rPr>
                        <a:t> value </a:t>
                      </a:r>
                    </a:p>
                    <a:p>
                      <a:pPr algn="l"/>
                      <a:r>
                        <a:rPr lang="en-IN" dirty="0" smtClean="0">
                          <a:solidFill>
                            <a:schemeClr val="tx1"/>
                          </a:solidFill>
                        </a:rPr>
                        <a:t>return </a:t>
                      </a:r>
                      <a:r>
                        <a:rPr lang="en-IN" baseline="0" dirty="0" smtClean="0">
                          <a:solidFill>
                            <a:schemeClr val="tx1"/>
                          </a:solidFill>
                        </a:rPr>
                        <a:t> c;</a:t>
                      </a:r>
                    </a:p>
                    <a:p>
                      <a:pPr algn="l"/>
                      <a:r>
                        <a:rPr lang="en-IN" baseline="0" dirty="0" smtClean="0">
                          <a:solidFill>
                            <a:schemeClr val="tx1"/>
                          </a:solidFill>
                        </a:rPr>
                        <a:t>}</a:t>
                      </a:r>
                    </a:p>
                    <a:p>
                      <a:pPr algn="l"/>
                      <a:r>
                        <a:rPr lang="en-IN" baseline="0" dirty="0" smtClean="0">
                          <a:solidFill>
                            <a:schemeClr val="tx1"/>
                          </a:solidFill>
                        </a:rPr>
                        <a:t>}</a:t>
                      </a:r>
                      <a:endParaRPr lang="en-IN" dirty="0" smtClean="0">
                        <a:solidFill>
                          <a:schemeClr val="tx1"/>
                        </a:solidFill>
                      </a:endParaRPr>
                    </a:p>
                    <a:p>
                      <a:pPr algn="r"/>
                      <a:r>
                        <a:rPr lang="en-IN" dirty="0" smtClean="0"/>
                        <a:t>}</a:t>
                      </a:r>
                      <a:endParaRPr lang="en-IN" dirty="0"/>
                    </a:p>
                  </a:txBody>
                  <a:tcPr>
                    <a:solidFill>
                      <a:schemeClr val="bg1"/>
                    </a:solidFill>
                  </a:tcPr>
                </a:tc>
              </a:tr>
            </a:tbl>
          </a:graphicData>
        </a:graphic>
      </p:graphicFrame>
      <p:graphicFrame>
        <p:nvGraphicFramePr>
          <p:cNvPr id="5" name="Table 4"/>
          <p:cNvGraphicFramePr>
            <a:graphicFrameLocks noGrp="1"/>
          </p:cNvGraphicFramePr>
          <p:nvPr/>
        </p:nvGraphicFramePr>
        <p:xfrm>
          <a:off x="4481990" y="1493785"/>
          <a:ext cx="4365485" cy="4950550"/>
        </p:xfrm>
        <a:graphic>
          <a:graphicData uri="http://schemas.openxmlformats.org/drawingml/2006/table">
            <a:tbl>
              <a:tblPr firstRow="1" bandRow="1">
                <a:tableStyleId>{5C22544A-7EE6-4342-B048-85BDC9FD1C3A}</a:tableStyleId>
              </a:tblPr>
              <a:tblGrid>
                <a:gridCol w="4365485"/>
              </a:tblGrid>
              <a:tr h="4950550">
                <a:tc>
                  <a:txBody>
                    <a:bodyPr/>
                    <a:lstStyle/>
                    <a:p>
                      <a:r>
                        <a:rPr lang="en-IN" dirty="0" smtClean="0">
                          <a:solidFill>
                            <a:schemeClr val="tx1"/>
                          </a:solidFill>
                        </a:rPr>
                        <a:t>class </a:t>
                      </a:r>
                      <a:r>
                        <a:rPr lang="en-IN" dirty="0" err="1" smtClean="0">
                          <a:solidFill>
                            <a:schemeClr val="tx1"/>
                          </a:solidFill>
                        </a:rPr>
                        <a:t>AccessTest</a:t>
                      </a:r>
                      <a:r>
                        <a:rPr lang="en-IN" dirty="0" smtClean="0">
                          <a:solidFill>
                            <a:schemeClr val="tx1"/>
                          </a:solidFill>
                        </a:rPr>
                        <a:t> </a:t>
                      </a:r>
                    </a:p>
                    <a:p>
                      <a:r>
                        <a:rPr lang="en-IN" dirty="0" smtClean="0">
                          <a:solidFill>
                            <a:schemeClr val="tx1"/>
                          </a:solidFill>
                        </a:rPr>
                        <a:t>{</a:t>
                      </a:r>
                    </a:p>
                    <a:p>
                      <a:r>
                        <a:rPr lang="en-IN" dirty="0" smtClean="0">
                          <a:solidFill>
                            <a:schemeClr val="tx1"/>
                          </a:solidFill>
                        </a:rPr>
                        <a:t> public static void main(String </a:t>
                      </a:r>
                      <a:r>
                        <a:rPr lang="en-IN" dirty="0" err="1" smtClean="0">
                          <a:solidFill>
                            <a:schemeClr val="tx1"/>
                          </a:solidFill>
                        </a:rPr>
                        <a:t>args</a:t>
                      </a:r>
                      <a:r>
                        <a:rPr lang="en-IN" dirty="0" smtClean="0">
                          <a:solidFill>
                            <a:schemeClr val="tx1"/>
                          </a:solidFill>
                        </a:rPr>
                        <a:t>[]) { </a:t>
                      </a:r>
                    </a:p>
                    <a:p>
                      <a:r>
                        <a:rPr lang="en-IN" dirty="0" smtClean="0">
                          <a:solidFill>
                            <a:schemeClr val="tx1"/>
                          </a:solidFill>
                        </a:rPr>
                        <a:t>Test ob = new Test();</a:t>
                      </a:r>
                    </a:p>
                    <a:p>
                      <a:r>
                        <a:rPr lang="en-IN" dirty="0" smtClean="0">
                          <a:solidFill>
                            <a:schemeClr val="tx1"/>
                          </a:solidFill>
                        </a:rPr>
                        <a:t>// These are OK, a and b may be accessed directly </a:t>
                      </a:r>
                    </a:p>
                    <a:p>
                      <a:r>
                        <a:rPr lang="en-IN" dirty="0" err="1" smtClean="0">
                          <a:solidFill>
                            <a:schemeClr val="tx1"/>
                          </a:solidFill>
                        </a:rPr>
                        <a:t>ob.a</a:t>
                      </a:r>
                      <a:r>
                        <a:rPr lang="en-IN" dirty="0" smtClean="0">
                          <a:solidFill>
                            <a:schemeClr val="tx1"/>
                          </a:solidFill>
                        </a:rPr>
                        <a:t> = 10;</a:t>
                      </a:r>
                    </a:p>
                    <a:p>
                      <a:r>
                        <a:rPr lang="en-IN" dirty="0" smtClean="0">
                          <a:solidFill>
                            <a:schemeClr val="tx1"/>
                          </a:solidFill>
                        </a:rPr>
                        <a:t> </a:t>
                      </a:r>
                      <a:r>
                        <a:rPr lang="en-IN" dirty="0" err="1" smtClean="0">
                          <a:solidFill>
                            <a:schemeClr val="tx1"/>
                          </a:solidFill>
                        </a:rPr>
                        <a:t>ob.b</a:t>
                      </a:r>
                      <a:r>
                        <a:rPr lang="en-IN" dirty="0" smtClean="0">
                          <a:solidFill>
                            <a:schemeClr val="tx1"/>
                          </a:solidFill>
                        </a:rPr>
                        <a:t> = 20;</a:t>
                      </a:r>
                    </a:p>
                    <a:p>
                      <a:r>
                        <a:rPr lang="en-IN" dirty="0" smtClean="0">
                          <a:solidFill>
                            <a:schemeClr val="tx1"/>
                          </a:solidFill>
                        </a:rPr>
                        <a:t>// This is not OK and will cause an error //  </a:t>
                      </a:r>
                      <a:r>
                        <a:rPr lang="en-IN" dirty="0" err="1" smtClean="0">
                          <a:solidFill>
                            <a:schemeClr val="tx1"/>
                          </a:solidFill>
                        </a:rPr>
                        <a:t>ob.c</a:t>
                      </a:r>
                      <a:r>
                        <a:rPr lang="en-IN" dirty="0" smtClean="0">
                          <a:solidFill>
                            <a:schemeClr val="tx1"/>
                          </a:solidFill>
                        </a:rPr>
                        <a:t> = 100; // Error!</a:t>
                      </a:r>
                    </a:p>
                    <a:p>
                      <a:r>
                        <a:rPr lang="en-IN" dirty="0" smtClean="0">
                          <a:solidFill>
                            <a:schemeClr val="tx1"/>
                          </a:solidFill>
                        </a:rPr>
                        <a:t>// You must access c through its methods </a:t>
                      </a:r>
                      <a:r>
                        <a:rPr lang="en-IN" dirty="0" err="1" smtClean="0">
                          <a:solidFill>
                            <a:schemeClr val="tx1"/>
                          </a:solidFill>
                        </a:rPr>
                        <a:t>ob.setc</a:t>
                      </a:r>
                      <a:r>
                        <a:rPr lang="en-IN" dirty="0" smtClean="0">
                          <a:solidFill>
                            <a:schemeClr val="tx1"/>
                          </a:solidFill>
                        </a:rPr>
                        <a:t>(100); // OK </a:t>
                      </a:r>
                    </a:p>
                    <a:p>
                      <a:r>
                        <a:rPr lang="en-IN" dirty="0" err="1" smtClean="0">
                          <a:solidFill>
                            <a:schemeClr val="tx1"/>
                          </a:solidFill>
                        </a:rPr>
                        <a:t>System.out.println</a:t>
                      </a:r>
                      <a:r>
                        <a:rPr lang="en-IN" dirty="0" smtClean="0">
                          <a:solidFill>
                            <a:schemeClr val="tx1"/>
                          </a:solidFill>
                        </a:rPr>
                        <a:t>("a, b, and c: " + </a:t>
                      </a:r>
                      <a:r>
                        <a:rPr lang="en-IN" dirty="0" err="1" smtClean="0">
                          <a:solidFill>
                            <a:schemeClr val="tx1"/>
                          </a:solidFill>
                        </a:rPr>
                        <a:t>ob.a</a:t>
                      </a:r>
                      <a:r>
                        <a:rPr lang="en-IN" dirty="0" smtClean="0">
                          <a:solidFill>
                            <a:schemeClr val="tx1"/>
                          </a:solidFill>
                        </a:rPr>
                        <a:t> + " " + </a:t>
                      </a:r>
                      <a:r>
                        <a:rPr lang="en-IN" dirty="0" err="1" smtClean="0">
                          <a:solidFill>
                            <a:schemeClr val="tx1"/>
                          </a:solidFill>
                        </a:rPr>
                        <a:t>ob.b</a:t>
                      </a:r>
                      <a:r>
                        <a:rPr lang="en-IN" dirty="0" smtClean="0">
                          <a:solidFill>
                            <a:schemeClr val="tx1"/>
                          </a:solidFill>
                        </a:rPr>
                        <a:t> + " " + </a:t>
                      </a:r>
                      <a:r>
                        <a:rPr lang="en-IN" dirty="0" err="1" smtClean="0">
                          <a:solidFill>
                            <a:schemeClr val="tx1"/>
                          </a:solidFill>
                        </a:rPr>
                        <a:t>ob.getc</a:t>
                      </a:r>
                      <a:r>
                        <a:rPr lang="en-IN" dirty="0" smtClean="0">
                          <a:solidFill>
                            <a:schemeClr val="tx1"/>
                          </a:solidFill>
                        </a:rPr>
                        <a:t>());</a:t>
                      </a:r>
                    </a:p>
                    <a:p>
                      <a:r>
                        <a:rPr lang="en-IN" dirty="0" smtClean="0">
                          <a:solidFill>
                            <a:schemeClr val="tx1"/>
                          </a:solidFill>
                        </a:rPr>
                        <a:t>}</a:t>
                      </a:r>
                    </a:p>
                    <a:p>
                      <a:r>
                        <a:rPr lang="en-IN" dirty="0" smtClean="0">
                          <a:solidFill>
                            <a:schemeClr val="tx1"/>
                          </a:solidFill>
                        </a:rPr>
                        <a:t>}</a:t>
                      </a:r>
                      <a:endParaRPr lang="en-IN" dirty="0">
                        <a:solidFill>
                          <a:schemeClr val="tx1"/>
                        </a:solidFill>
                      </a:endParaRPr>
                    </a:p>
                  </a:txBody>
                  <a:tcPr>
                    <a:solidFill>
                      <a:schemeClr val="bg1"/>
                    </a:solidFill>
                  </a:tcPr>
                </a:tc>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1143000"/>
          </a:xfrm>
        </p:spPr>
        <p:txBody>
          <a:bodyPr/>
          <a:lstStyle/>
          <a:p>
            <a:r>
              <a:rPr lang="en-IN" b="1" dirty="0"/>
              <a:t>Abstraction</a:t>
            </a:r>
          </a:p>
        </p:txBody>
      </p:sp>
      <p:sp>
        <p:nvSpPr>
          <p:cNvPr id="3" name="Content Placeholder 2"/>
          <p:cNvSpPr>
            <a:spLocks noGrp="1"/>
          </p:cNvSpPr>
          <p:nvPr>
            <p:ph idx="1"/>
          </p:nvPr>
        </p:nvSpPr>
        <p:spPr>
          <a:xfrm>
            <a:off x="457200" y="1143000"/>
            <a:ext cx="8229600" cy="5562600"/>
          </a:xfrm>
        </p:spPr>
        <p:txBody>
          <a:bodyPr>
            <a:noAutofit/>
          </a:bodyPr>
          <a:lstStyle/>
          <a:p>
            <a:pPr algn="just"/>
            <a:r>
              <a:rPr lang="en-IN" sz="2600" dirty="0"/>
              <a:t>An essential element of object-oriented programming is </a:t>
            </a:r>
            <a:r>
              <a:rPr lang="en-IN" sz="2600" i="1" dirty="0"/>
              <a:t>abstraction</a:t>
            </a:r>
            <a:r>
              <a:rPr lang="en-IN" sz="2600" i="1" dirty="0" smtClean="0"/>
              <a:t>.</a:t>
            </a:r>
          </a:p>
          <a:p>
            <a:pPr algn="just"/>
            <a:r>
              <a:rPr lang="en-IN" sz="2600" dirty="0" smtClean="0"/>
              <a:t>Humans manage complexity </a:t>
            </a:r>
            <a:r>
              <a:rPr lang="en-IN" sz="2600" dirty="0"/>
              <a:t>through abstraction. </a:t>
            </a:r>
            <a:endParaRPr lang="en-IN" sz="2600" dirty="0" smtClean="0"/>
          </a:p>
          <a:p>
            <a:pPr algn="just"/>
            <a:r>
              <a:rPr lang="en-IN" sz="2600" dirty="0" smtClean="0"/>
              <a:t>For </a:t>
            </a:r>
            <a:r>
              <a:rPr lang="en-IN" sz="2600" dirty="0"/>
              <a:t>example, people do not think of a car as a set </a:t>
            </a:r>
            <a:r>
              <a:rPr lang="en-IN" sz="2600" dirty="0" smtClean="0"/>
              <a:t>of tens </a:t>
            </a:r>
            <a:r>
              <a:rPr lang="en-IN" sz="2600" dirty="0"/>
              <a:t>of thousands of individual parts. They think of it as a well-defined object with </a:t>
            </a:r>
            <a:r>
              <a:rPr lang="en-IN" sz="2600" dirty="0" smtClean="0"/>
              <a:t>its own </a:t>
            </a:r>
            <a:r>
              <a:rPr lang="en-IN" sz="2600" dirty="0"/>
              <a:t>unique </a:t>
            </a:r>
            <a:r>
              <a:rPr lang="en-IN" sz="2600" dirty="0" smtClean="0"/>
              <a:t>behaviour. </a:t>
            </a:r>
          </a:p>
          <a:p>
            <a:pPr algn="just"/>
            <a:r>
              <a:rPr lang="en-IN" sz="2600" dirty="0" smtClean="0"/>
              <a:t>This </a:t>
            </a:r>
            <a:r>
              <a:rPr lang="en-IN" sz="2600" dirty="0"/>
              <a:t>abstraction allows people to use a car to drive to the </a:t>
            </a:r>
            <a:r>
              <a:rPr lang="en-IN" sz="2600" dirty="0" smtClean="0"/>
              <a:t>grocery  store </a:t>
            </a:r>
            <a:r>
              <a:rPr lang="en-IN" sz="2600" dirty="0"/>
              <a:t>without </a:t>
            </a:r>
            <a:r>
              <a:rPr lang="en-IN" sz="2600" dirty="0" smtClean="0"/>
              <a:t>being overwhelmed </a:t>
            </a:r>
            <a:r>
              <a:rPr lang="en-IN" sz="2600" dirty="0"/>
              <a:t>by the complexity of the parts that form the car. </a:t>
            </a:r>
            <a:r>
              <a:rPr lang="en-IN" sz="2600" dirty="0" smtClean="0"/>
              <a:t>They can </a:t>
            </a:r>
            <a:r>
              <a:rPr lang="en-IN" sz="2600" dirty="0"/>
              <a:t>ignore the details of how the engine, transmission, and braking systems work. </a:t>
            </a:r>
            <a:r>
              <a:rPr lang="en-IN" sz="2600" dirty="0" smtClean="0"/>
              <a:t>Instead they </a:t>
            </a:r>
            <a:r>
              <a:rPr lang="en-IN" sz="2600" dirty="0"/>
              <a:t>are free to utilize the object as a whole</a:t>
            </a:r>
            <a:r>
              <a:rPr lang="en-IN" sz="26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142</a:t>
            </a:fld>
            <a:endParaRPr lang="en-US"/>
          </a:p>
        </p:txBody>
      </p:sp>
    </p:spTree>
    <p:extLst>
      <p:ext uri="{BB962C8B-B14F-4D97-AF65-F5344CB8AC3E}">
        <p14:creationId xmlns:p14="http://schemas.microsoft.com/office/powerpoint/2010/main" val="311061739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Example</a:t>
            </a:r>
            <a:endParaRPr lang="en-IN"/>
          </a:p>
        </p:txBody>
      </p:sp>
      <p:sp>
        <p:nvSpPr>
          <p:cNvPr id="3" name="Content Placeholder 2"/>
          <p:cNvSpPr>
            <a:spLocks noGrp="1"/>
          </p:cNvSpPr>
          <p:nvPr>
            <p:ph idx="1"/>
          </p:nvPr>
        </p:nvSpPr>
        <p:spPr/>
        <p:txBody>
          <a:bodyPr>
            <a:normAutofit fontScale="70000" lnSpcReduction="20000"/>
          </a:bodyPr>
          <a:lstStyle/>
          <a:p>
            <a:pPr>
              <a:buNone/>
            </a:pPr>
            <a:r>
              <a:rPr lang="en-IN" b="1" dirty="0" smtClean="0"/>
              <a:t>class</a:t>
            </a:r>
            <a:r>
              <a:rPr lang="en-IN" dirty="0" smtClean="0"/>
              <a:t> Customer {</a:t>
            </a:r>
          </a:p>
          <a:p>
            <a:pPr>
              <a:buNone/>
            </a:pPr>
            <a:r>
              <a:rPr lang="en-IN" dirty="0" smtClean="0"/>
              <a:t> </a:t>
            </a:r>
            <a:r>
              <a:rPr lang="en-IN" b="1" dirty="0" err="1" smtClean="0"/>
              <a:t>int</a:t>
            </a:r>
            <a:r>
              <a:rPr lang="en-IN" dirty="0" smtClean="0"/>
              <a:t> </a:t>
            </a:r>
            <a:r>
              <a:rPr lang="en-IN" dirty="0" err="1" smtClean="0"/>
              <a:t>account_no</a:t>
            </a:r>
            <a:r>
              <a:rPr lang="en-IN" dirty="0" smtClean="0"/>
              <a:t>;</a:t>
            </a:r>
          </a:p>
          <a:p>
            <a:pPr>
              <a:buNone/>
            </a:pPr>
            <a:r>
              <a:rPr lang="en-IN" dirty="0" smtClean="0"/>
              <a:t> </a:t>
            </a:r>
            <a:r>
              <a:rPr lang="en-IN" b="1" dirty="0" smtClean="0"/>
              <a:t>float</a:t>
            </a:r>
            <a:r>
              <a:rPr lang="en-IN" dirty="0" smtClean="0"/>
              <a:t> </a:t>
            </a:r>
            <a:r>
              <a:rPr lang="en-IN" dirty="0" err="1" smtClean="0"/>
              <a:t>balance_Amt</a:t>
            </a:r>
            <a:r>
              <a:rPr lang="en-IN" dirty="0" smtClean="0"/>
              <a:t>;</a:t>
            </a:r>
          </a:p>
          <a:p>
            <a:pPr>
              <a:buNone/>
            </a:pPr>
            <a:r>
              <a:rPr lang="en-IN" dirty="0" smtClean="0"/>
              <a:t> String name; </a:t>
            </a:r>
          </a:p>
          <a:p>
            <a:pPr>
              <a:buNone/>
            </a:pPr>
            <a:r>
              <a:rPr lang="en-IN" b="1" dirty="0" err="1" smtClean="0"/>
              <a:t>int</a:t>
            </a:r>
            <a:r>
              <a:rPr lang="en-IN" dirty="0" smtClean="0"/>
              <a:t> age; </a:t>
            </a:r>
          </a:p>
          <a:p>
            <a:pPr>
              <a:buNone/>
            </a:pPr>
            <a:r>
              <a:rPr lang="en-IN" dirty="0" smtClean="0"/>
              <a:t>String address; </a:t>
            </a:r>
          </a:p>
          <a:p>
            <a:pPr>
              <a:buNone/>
            </a:pPr>
            <a:r>
              <a:rPr lang="en-IN" b="1" dirty="0" smtClean="0"/>
              <a:t>void</a:t>
            </a:r>
            <a:r>
              <a:rPr lang="en-IN" dirty="0" smtClean="0"/>
              <a:t> </a:t>
            </a:r>
            <a:r>
              <a:rPr lang="en-IN" dirty="0" err="1" smtClean="0"/>
              <a:t>balance_inquiry</a:t>
            </a:r>
            <a:r>
              <a:rPr lang="en-IN" dirty="0" smtClean="0"/>
              <a:t>() </a:t>
            </a:r>
          </a:p>
          <a:p>
            <a:pPr>
              <a:buNone/>
            </a:pPr>
            <a:r>
              <a:rPr lang="en-IN" dirty="0" smtClean="0"/>
              <a:t>{ /* to perform balance inquiry only account number is required that means remaining properties are hidden for balance inquiry method */ } </a:t>
            </a:r>
          </a:p>
          <a:p>
            <a:pPr>
              <a:buNone/>
            </a:pPr>
            <a:r>
              <a:rPr lang="en-IN" b="1" dirty="0" smtClean="0"/>
              <a:t>void</a:t>
            </a:r>
            <a:r>
              <a:rPr lang="en-IN" dirty="0" smtClean="0"/>
              <a:t> </a:t>
            </a:r>
            <a:r>
              <a:rPr lang="en-IN" dirty="0" err="1" smtClean="0"/>
              <a:t>fund_Transfer</a:t>
            </a:r>
            <a:r>
              <a:rPr lang="en-IN" dirty="0" smtClean="0"/>
              <a:t>() </a:t>
            </a:r>
          </a:p>
          <a:p>
            <a:pPr>
              <a:buNone/>
            </a:pPr>
            <a:r>
              <a:rPr lang="en-IN" dirty="0" smtClean="0"/>
              <a:t>{ /* To transfer the fund account number and balance is required and remaining properties are hidden for fund transfer method */ }</a:t>
            </a:r>
            <a:endParaRPr lang="en-IN" dirty="0"/>
          </a:p>
        </p:txBody>
      </p:sp>
    </p:spTree>
    <p:extLst>
      <p:ext uri="{BB962C8B-B14F-4D97-AF65-F5344CB8AC3E}">
        <p14:creationId xmlns:p14="http://schemas.microsoft.com/office/powerpoint/2010/main" val="15891927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dirty="0"/>
              <a:t>OOP Principles</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sz="4000" b="1" dirty="0" smtClean="0"/>
              <a:t>Encapsulation</a:t>
            </a:r>
          </a:p>
          <a:p>
            <a:pPr algn="just"/>
            <a:r>
              <a:rPr lang="en-IN" sz="4000" i="1" dirty="0" smtClean="0"/>
              <a:t>Encapsulation </a:t>
            </a:r>
            <a:r>
              <a:rPr lang="en-IN" sz="4000" dirty="0"/>
              <a:t>is the mechanism that binds together code and the data it manipulates</a:t>
            </a:r>
            <a:r>
              <a:rPr lang="en-IN" sz="4000" dirty="0" smtClean="0"/>
              <a:t>, and </a:t>
            </a:r>
            <a:r>
              <a:rPr lang="en-IN" sz="4000" dirty="0"/>
              <a:t>keeps both safe from outside interference and misuse. </a:t>
            </a:r>
            <a:endParaRPr lang="en-IN" sz="4000" dirty="0" smtClean="0"/>
          </a:p>
          <a:p>
            <a:pPr algn="just"/>
            <a:r>
              <a:rPr lang="en-IN" sz="4000" dirty="0" smtClean="0"/>
              <a:t>One </a:t>
            </a:r>
            <a:r>
              <a:rPr lang="en-IN" sz="4000" dirty="0"/>
              <a:t>way to think </a:t>
            </a:r>
            <a:r>
              <a:rPr lang="en-IN" sz="4000" dirty="0" smtClean="0"/>
              <a:t>about encapsulation </a:t>
            </a:r>
            <a:r>
              <a:rPr lang="en-IN" sz="4000" dirty="0"/>
              <a:t>is as a protective wrapper that prevents the code and data from </a:t>
            </a:r>
            <a:r>
              <a:rPr lang="en-IN" sz="4000" dirty="0" smtClean="0"/>
              <a:t>being arbitrarily </a:t>
            </a:r>
            <a:r>
              <a:rPr lang="en-IN" sz="4000" dirty="0"/>
              <a:t>accessed by other code defined outside the wrapper. Access to the </a:t>
            </a:r>
            <a:r>
              <a:rPr lang="en-IN" sz="4000" dirty="0" smtClean="0"/>
              <a:t>code and </a:t>
            </a:r>
            <a:r>
              <a:rPr lang="en-IN" sz="4000" dirty="0"/>
              <a:t>data inside the wrapper is tightly controlled through a well-defined interface.</a:t>
            </a:r>
            <a:endParaRPr lang="en-IN"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144</a:t>
            </a:fld>
            <a:endParaRPr lang="en-US"/>
          </a:p>
        </p:txBody>
      </p:sp>
    </p:spTree>
    <p:extLst>
      <p:ext uri="{BB962C8B-B14F-4D97-AF65-F5344CB8AC3E}">
        <p14:creationId xmlns:p14="http://schemas.microsoft.com/office/powerpoint/2010/main" val="243179734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graphicFrame>
        <p:nvGraphicFramePr>
          <p:cNvPr id="4" name="Table 3"/>
          <p:cNvGraphicFramePr>
            <a:graphicFrameLocks noGrp="1"/>
          </p:cNvGraphicFramePr>
          <p:nvPr/>
        </p:nvGraphicFramePr>
        <p:xfrm>
          <a:off x="521550" y="0"/>
          <a:ext cx="4005445" cy="7453115"/>
        </p:xfrm>
        <a:graphic>
          <a:graphicData uri="http://schemas.openxmlformats.org/drawingml/2006/table">
            <a:tbl>
              <a:tblPr firstRow="1" bandRow="1">
                <a:tableStyleId>{5C22544A-7EE6-4342-B048-85BDC9FD1C3A}</a:tableStyleId>
              </a:tblPr>
              <a:tblGrid>
                <a:gridCol w="4005445"/>
              </a:tblGrid>
              <a:tr h="7453115">
                <a:tc>
                  <a:txBody>
                    <a:bodyPr/>
                    <a:lstStyle/>
                    <a:p>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smtClean="0">
                          <a:solidFill>
                            <a:schemeClr val="tx1"/>
                          </a:solidFill>
                          <a:latin typeface="+mn-lt"/>
                          <a:ea typeface="+mn-ea"/>
                          <a:cs typeface="+mn-cs"/>
                        </a:rPr>
                        <a:t>class</a:t>
                      </a:r>
                      <a:r>
                        <a:rPr lang="en-IN" dirty="0" smtClean="0">
                          <a:solidFill>
                            <a:schemeClr val="tx1"/>
                          </a:solidFill>
                        </a:rPr>
                        <a:t> </a:t>
                      </a:r>
                      <a:r>
                        <a:rPr lang="en-IN" sz="1800" b="1" kern="1200" dirty="0" err="1" smtClean="0">
                          <a:solidFill>
                            <a:schemeClr val="tx1"/>
                          </a:solidFill>
                          <a:latin typeface="+mn-lt"/>
                          <a:ea typeface="+mn-ea"/>
                          <a:cs typeface="+mn-cs"/>
                        </a:rPr>
                        <a:t>EncapTest</a:t>
                      </a:r>
                      <a:r>
                        <a:rPr lang="en-IN" dirty="0" smtClean="0">
                          <a:solidFill>
                            <a:schemeClr val="tx1"/>
                          </a:solidFill>
                        </a:rPr>
                        <a:t> </a:t>
                      </a:r>
                    </a:p>
                    <a:p>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private</a:t>
                      </a:r>
                      <a:r>
                        <a:rPr lang="en-IN" dirty="0" smtClean="0">
                          <a:solidFill>
                            <a:schemeClr val="tx1"/>
                          </a:solidFill>
                        </a:rPr>
                        <a:t> </a:t>
                      </a:r>
                      <a:r>
                        <a:rPr lang="en-IN" sz="1800" b="1" kern="1200" dirty="0" smtClean="0">
                          <a:solidFill>
                            <a:schemeClr val="tx1"/>
                          </a:solidFill>
                          <a:latin typeface="+mn-lt"/>
                          <a:ea typeface="+mn-ea"/>
                          <a:cs typeface="+mn-cs"/>
                        </a:rPr>
                        <a:t>String</a:t>
                      </a:r>
                      <a:r>
                        <a:rPr lang="en-IN" dirty="0" smtClean="0">
                          <a:solidFill>
                            <a:schemeClr val="tx1"/>
                          </a:solidFill>
                        </a:rPr>
                        <a:t> name</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private</a:t>
                      </a:r>
                      <a:r>
                        <a:rPr lang="en-IN" dirty="0" smtClean="0">
                          <a:solidFill>
                            <a:schemeClr val="tx1"/>
                          </a:solidFill>
                        </a:rPr>
                        <a:t> </a:t>
                      </a:r>
                      <a:r>
                        <a:rPr lang="en-IN" sz="1800" b="1" kern="1200" dirty="0" smtClean="0">
                          <a:solidFill>
                            <a:schemeClr val="tx1"/>
                          </a:solidFill>
                          <a:latin typeface="+mn-lt"/>
                          <a:ea typeface="+mn-ea"/>
                          <a:cs typeface="+mn-cs"/>
                        </a:rPr>
                        <a:t>String</a:t>
                      </a:r>
                      <a:r>
                        <a:rPr lang="en-IN" dirty="0" smtClean="0">
                          <a:solidFill>
                            <a:schemeClr val="tx1"/>
                          </a:solidFill>
                        </a:rPr>
                        <a:t> </a:t>
                      </a:r>
                      <a:r>
                        <a:rPr lang="en-IN" dirty="0" err="1" smtClean="0">
                          <a:solidFill>
                            <a:schemeClr val="tx1"/>
                          </a:solidFill>
                        </a:rPr>
                        <a:t>idNum</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private</a:t>
                      </a:r>
                      <a:r>
                        <a:rPr lang="en-IN" dirty="0" smtClean="0">
                          <a:solidFill>
                            <a:schemeClr val="tx1"/>
                          </a:solidFill>
                        </a:rPr>
                        <a:t> </a:t>
                      </a:r>
                      <a:r>
                        <a:rPr lang="en-IN" sz="1800" b="1" kern="1200" dirty="0" err="1" smtClean="0">
                          <a:solidFill>
                            <a:schemeClr val="tx1"/>
                          </a:solidFill>
                          <a:latin typeface="+mn-lt"/>
                          <a:ea typeface="+mn-ea"/>
                          <a:cs typeface="+mn-cs"/>
                        </a:rPr>
                        <a:t>int</a:t>
                      </a:r>
                      <a:r>
                        <a:rPr lang="en-IN" dirty="0" smtClean="0">
                          <a:solidFill>
                            <a:schemeClr val="tx1"/>
                          </a:solidFill>
                        </a:rPr>
                        <a:t> age</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err="1" smtClean="0">
                          <a:solidFill>
                            <a:schemeClr val="tx1"/>
                          </a:solidFill>
                          <a:latin typeface="+mn-lt"/>
                          <a:ea typeface="+mn-ea"/>
                          <a:cs typeface="+mn-cs"/>
                        </a:rPr>
                        <a:t>int</a:t>
                      </a:r>
                      <a:r>
                        <a:rPr lang="en-IN" dirty="0" smtClean="0">
                          <a:solidFill>
                            <a:schemeClr val="tx1"/>
                          </a:solidFill>
                        </a:rPr>
                        <a:t> </a:t>
                      </a:r>
                      <a:r>
                        <a:rPr lang="en-IN" dirty="0" err="1" smtClean="0">
                          <a:solidFill>
                            <a:schemeClr val="tx1"/>
                          </a:solidFill>
                        </a:rPr>
                        <a:t>getAge</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return</a:t>
                      </a:r>
                      <a:r>
                        <a:rPr lang="en-IN" dirty="0" smtClean="0">
                          <a:solidFill>
                            <a:schemeClr val="tx1"/>
                          </a:solidFill>
                        </a:rPr>
                        <a:t> age</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smtClean="0">
                          <a:solidFill>
                            <a:schemeClr val="tx1"/>
                          </a:solidFill>
                          <a:latin typeface="+mn-lt"/>
                          <a:ea typeface="+mn-ea"/>
                          <a:cs typeface="+mn-cs"/>
                        </a:rPr>
                        <a:t>String</a:t>
                      </a:r>
                      <a:r>
                        <a:rPr lang="en-IN" dirty="0" smtClean="0">
                          <a:solidFill>
                            <a:schemeClr val="tx1"/>
                          </a:solidFill>
                        </a:rPr>
                        <a:t> </a:t>
                      </a:r>
                      <a:r>
                        <a:rPr lang="en-IN" dirty="0" err="1" smtClean="0">
                          <a:solidFill>
                            <a:schemeClr val="tx1"/>
                          </a:solidFill>
                        </a:rPr>
                        <a:t>getName</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p>
                    <a:p>
                      <a:r>
                        <a:rPr lang="en-IN" dirty="0" smtClean="0">
                          <a:solidFill>
                            <a:schemeClr val="tx1"/>
                          </a:solidFill>
                        </a:rPr>
                        <a:t> </a:t>
                      </a:r>
                      <a:r>
                        <a:rPr lang="en-IN" sz="1800" b="1" kern="1200" dirty="0" smtClean="0">
                          <a:solidFill>
                            <a:schemeClr val="tx1"/>
                          </a:solidFill>
                          <a:latin typeface="+mn-lt"/>
                          <a:ea typeface="+mn-ea"/>
                          <a:cs typeface="+mn-cs"/>
                        </a:rPr>
                        <a:t>return</a:t>
                      </a:r>
                      <a:r>
                        <a:rPr lang="en-IN" dirty="0" smtClean="0">
                          <a:solidFill>
                            <a:schemeClr val="tx1"/>
                          </a:solidFill>
                        </a:rPr>
                        <a:t> name</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smtClean="0">
                          <a:solidFill>
                            <a:schemeClr val="tx1"/>
                          </a:solidFill>
                          <a:latin typeface="+mn-lt"/>
                          <a:ea typeface="+mn-ea"/>
                          <a:cs typeface="+mn-cs"/>
                        </a:rPr>
                        <a:t>String</a:t>
                      </a:r>
                      <a:r>
                        <a:rPr lang="en-IN" dirty="0" smtClean="0">
                          <a:solidFill>
                            <a:schemeClr val="tx1"/>
                          </a:solidFill>
                        </a:rPr>
                        <a:t> </a:t>
                      </a:r>
                      <a:r>
                        <a:rPr lang="en-IN" dirty="0" err="1" smtClean="0">
                          <a:solidFill>
                            <a:schemeClr val="tx1"/>
                          </a:solidFill>
                        </a:rPr>
                        <a:t>getIdNum</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return</a:t>
                      </a:r>
                      <a:r>
                        <a:rPr lang="en-IN" dirty="0" smtClean="0">
                          <a:solidFill>
                            <a:schemeClr val="tx1"/>
                          </a:solidFill>
                        </a:rPr>
                        <a:t> </a:t>
                      </a:r>
                      <a:r>
                        <a:rPr lang="en-IN" dirty="0" err="1" smtClean="0">
                          <a:solidFill>
                            <a:schemeClr val="tx1"/>
                          </a:solidFill>
                        </a:rPr>
                        <a:t>idNum</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p>
                    <a:p>
                      <a:r>
                        <a:rPr lang="en-IN" dirty="0" smtClean="0">
                          <a:solidFill>
                            <a:schemeClr val="tx1"/>
                          </a:solidFill>
                        </a:rPr>
                        <a:t> </a:t>
                      </a:r>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smtClean="0">
                          <a:solidFill>
                            <a:schemeClr val="tx1"/>
                          </a:solidFill>
                          <a:latin typeface="+mn-lt"/>
                          <a:ea typeface="+mn-ea"/>
                          <a:cs typeface="+mn-cs"/>
                        </a:rPr>
                        <a:t>void</a:t>
                      </a:r>
                      <a:r>
                        <a:rPr lang="en-IN" dirty="0" smtClean="0">
                          <a:solidFill>
                            <a:schemeClr val="tx1"/>
                          </a:solidFill>
                        </a:rPr>
                        <a:t> </a:t>
                      </a:r>
                      <a:r>
                        <a:rPr lang="en-IN" dirty="0" err="1" smtClean="0">
                          <a:solidFill>
                            <a:schemeClr val="tx1"/>
                          </a:solidFill>
                        </a:rPr>
                        <a:t>setAge</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err="1" smtClean="0">
                          <a:solidFill>
                            <a:schemeClr val="tx1"/>
                          </a:solidFill>
                          <a:latin typeface="+mn-lt"/>
                          <a:ea typeface="+mn-ea"/>
                          <a:cs typeface="+mn-cs"/>
                        </a:rPr>
                        <a:t>int</a:t>
                      </a:r>
                      <a:r>
                        <a:rPr lang="en-IN" dirty="0" smtClean="0">
                          <a:solidFill>
                            <a:schemeClr val="tx1"/>
                          </a:solidFill>
                        </a:rPr>
                        <a:t> </a:t>
                      </a:r>
                      <a:r>
                        <a:rPr lang="en-IN" dirty="0" err="1" smtClean="0">
                          <a:solidFill>
                            <a:schemeClr val="tx1"/>
                          </a:solidFill>
                        </a:rPr>
                        <a:t>newAge</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a:t>
                      </a:r>
                    </a:p>
                    <a:p>
                      <a:r>
                        <a:rPr lang="en-IN" dirty="0" smtClean="0">
                          <a:solidFill>
                            <a:schemeClr val="tx1"/>
                          </a:solidFill>
                        </a:rPr>
                        <a:t> age </a:t>
                      </a:r>
                      <a:r>
                        <a:rPr lang="en-IN" sz="1800" b="1" kern="1200" dirty="0" smtClean="0">
                          <a:solidFill>
                            <a:schemeClr val="tx1"/>
                          </a:solidFill>
                          <a:latin typeface="+mn-lt"/>
                          <a:ea typeface="+mn-ea"/>
                          <a:cs typeface="+mn-cs"/>
                        </a:rPr>
                        <a:t>=</a:t>
                      </a:r>
                      <a:r>
                        <a:rPr lang="en-IN" dirty="0" smtClean="0">
                          <a:solidFill>
                            <a:schemeClr val="tx1"/>
                          </a:solidFill>
                        </a:rPr>
                        <a:t> </a:t>
                      </a:r>
                      <a:r>
                        <a:rPr lang="en-IN" dirty="0" err="1" smtClean="0">
                          <a:solidFill>
                            <a:schemeClr val="tx1"/>
                          </a:solidFill>
                        </a:rPr>
                        <a:t>newAge</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p>
                    <a:p>
                      <a:r>
                        <a:rPr lang="en-IN" dirty="0" smtClean="0">
                          <a:solidFill>
                            <a:schemeClr val="tx1"/>
                          </a:solidFill>
                        </a:rPr>
                        <a:t> </a:t>
                      </a:r>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smtClean="0">
                          <a:solidFill>
                            <a:schemeClr val="tx1"/>
                          </a:solidFill>
                          <a:latin typeface="+mn-lt"/>
                          <a:ea typeface="+mn-ea"/>
                          <a:cs typeface="+mn-cs"/>
                        </a:rPr>
                        <a:t>void</a:t>
                      </a:r>
                      <a:r>
                        <a:rPr lang="en-IN" dirty="0" smtClean="0">
                          <a:solidFill>
                            <a:schemeClr val="tx1"/>
                          </a:solidFill>
                        </a:rPr>
                        <a:t> </a:t>
                      </a:r>
                      <a:r>
                        <a:rPr lang="en-IN" dirty="0" err="1" smtClean="0">
                          <a:solidFill>
                            <a:schemeClr val="tx1"/>
                          </a:solidFill>
                        </a:rPr>
                        <a:t>setName</a:t>
                      </a:r>
                      <a:r>
                        <a:rPr lang="en-IN" sz="1800" b="1" kern="1200" dirty="0" smtClean="0">
                          <a:solidFill>
                            <a:schemeClr val="tx1"/>
                          </a:solidFill>
                          <a:latin typeface="+mn-lt"/>
                          <a:ea typeface="+mn-ea"/>
                          <a:cs typeface="+mn-cs"/>
                        </a:rPr>
                        <a:t>(String</a:t>
                      </a:r>
                      <a:r>
                        <a:rPr lang="en-IN" dirty="0" smtClean="0">
                          <a:solidFill>
                            <a:schemeClr val="tx1"/>
                          </a:solidFill>
                        </a:rPr>
                        <a:t> </a:t>
                      </a:r>
                      <a:r>
                        <a:rPr lang="en-IN" dirty="0" err="1" smtClean="0">
                          <a:solidFill>
                            <a:schemeClr val="tx1"/>
                          </a:solidFill>
                        </a:rPr>
                        <a:t>newName</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a:t>
                      </a:r>
                    </a:p>
                    <a:p>
                      <a:r>
                        <a:rPr lang="en-IN" dirty="0" smtClean="0">
                          <a:solidFill>
                            <a:schemeClr val="tx1"/>
                          </a:solidFill>
                        </a:rPr>
                        <a:t> name </a:t>
                      </a:r>
                      <a:r>
                        <a:rPr lang="en-IN" sz="1800" b="1" kern="1200" dirty="0" smtClean="0">
                          <a:solidFill>
                            <a:schemeClr val="tx1"/>
                          </a:solidFill>
                          <a:latin typeface="+mn-lt"/>
                          <a:ea typeface="+mn-ea"/>
                          <a:cs typeface="+mn-cs"/>
                        </a:rPr>
                        <a:t>=</a:t>
                      </a:r>
                      <a:r>
                        <a:rPr lang="en-IN" dirty="0" smtClean="0">
                          <a:solidFill>
                            <a:schemeClr val="tx1"/>
                          </a:solidFill>
                        </a:rPr>
                        <a:t> </a:t>
                      </a:r>
                      <a:r>
                        <a:rPr lang="en-IN" dirty="0" err="1" smtClean="0">
                          <a:solidFill>
                            <a:schemeClr val="tx1"/>
                          </a:solidFill>
                        </a:rPr>
                        <a:t>newName</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smtClean="0">
                          <a:solidFill>
                            <a:schemeClr val="tx1"/>
                          </a:solidFill>
                          <a:latin typeface="+mn-lt"/>
                          <a:ea typeface="+mn-ea"/>
                          <a:cs typeface="+mn-cs"/>
                        </a:rPr>
                        <a:t>void</a:t>
                      </a:r>
                      <a:r>
                        <a:rPr lang="en-IN" dirty="0" smtClean="0">
                          <a:solidFill>
                            <a:schemeClr val="tx1"/>
                          </a:solidFill>
                        </a:rPr>
                        <a:t> </a:t>
                      </a:r>
                      <a:r>
                        <a:rPr lang="en-IN" dirty="0" err="1" smtClean="0">
                          <a:solidFill>
                            <a:schemeClr val="tx1"/>
                          </a:solidFill>
                        </a:rPr>
                        <a:t>setIdNum</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String</a:t>
                      </a:r>
                      <a:r>
                        <a:rPr lang="en-IN" dirty="0" smtClean="0">
                          <a:solidFill>
                            <a:schemeClr val="tx1"/>
                          </a:solidFill>
                        </a:rPr>
                        <a:t> </a:t>
                      </a:r>
                      <a:r>
                        <a:rPr lang="en-IN" dirty="0" err="1" smtClean="0">
                          <a:solidFill>
                            <a:schemeClr val="tx1"/>
                          </a:solidFill>
                        </a:rPr>
                        <a:t>newId</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r>
                        <a:rPr lang="en-IN" dirty="0" err="1" smtClean="0">
                          <a:solidFill>
                            <a:schemeClr val="tx1"/>
                          </a:solidFill>
                        </a:rPr>
                        <a:t>idNum</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r>
                        <a:rPr lang="en-IN" dirty="0" err="1" smtClean="0">
                          <a:solidFill>
                            <a:schemeClr val="tx1"/>
                          </a:solidFill>
                        </a:rPr>
                        <a:t>newId</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a:t>
                      </a:r>
                      <a:endParaRPr lang="en-IN" dirty="0">
                        <a:solidFill>
                          <a:schemeClr val="tx1"/>
                        </a:solidFill>
                      </a:endParaRPr>
                    </a:p>
                  </a:txBody>
                  <a:tcPr>
                    <a:solidFill>
                      <a:schemeClr val="bg1"/>
                    </a:solidFill>
                  </a:tcPr>
                </a:tc>
              </a:tr>
            </a:tbl>
          </a:graphicData>
        </a:graphic>
      </p:graphicFrame>
      <p:graphicFrame>
        <p:nvGraphicFramePr>
          <p:cNvPr id="5" name="Table 4"/>
          <p:cNvGraphicFramePr>
            <a:graphicFrameLocks noGrp="1"/>
          </p:cNvGraphicFramePr>
          <p:nvPr/>
        </p:nvGraphicFramePr>
        <p:xfrm>
          <a:off x="4887034" y="233644"/>
          <a:ext cx="3285366" cy="6624355"/>
        </p:xfrm>
        <a:graphic>
          <a:graphicData uri="http://schemas.openxmlformats.org/drawingml/2006/table">
            <a:tbl>
              <a:tblPr firstRow="1" bandRow="1">
                <a:tableStyleId>{5C22544A-7EE6-4342-B048-85BDC9FD1C3A}</a:tableStyleId>
              </a:tblPr>
              <a:tblGrid>
                <a:gridCol w="3285366"/>
              </a:tblGrid>
              <a:tr h="6624355">
                <a:tc>
                  <a:txBody>
                    <a:bodyPr/>
                    <a:lstStyle/>
                    <a:p>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smtClean="0">
                          <a:solidFill>
                            <a:schemeClr val="tx1"/>
                          </a:solidFill>
                          <a:latin typeface="+mn-lt"/>
                          <a:ea typeface="+mn-ea"/>
                          <a:cs typeface="+mn-cs"/>
                        </a:rPr>
                        <a:t>class</a:t>
                      </a:r>
                      <a:r>
                        <a:rPr lang="en-IN" dirty="0" smtClean="0">
                          <a:solidFill>
                            <a:schemeClr val="tx1"/>
                          </a:solidFill>
                        </a:rPr>
                        <a:t> </a:t>
                      </a:r>
                      <a:r>
                        <a:rPr lang="en-IN" sz="1800" b="1" kern="1200" dirty="0" err="1" smtClean="0">
                          <a:solidFill>
                            <a:schemeClr val="tx1"/>
                          </a:solidFill>
                          <a:latin typeface="+mn-lt"/>
                          <a:ea typeface="+mn-ea"/>
                          <a:cs typeface="+mn-cs"/>
                        </a:rPr>
                        <a:t>RunEncap</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public</a:t>
                      </a:r>
                      <a:r>
                        <a:rPr lang="en-IN" dirty="0" smtClean="0">
                          <a:solidFill>
                            <a:schemeClr val="tx1"/>
                          </a:solidFill>
                        </a:rPr>
                        <a:t> </a:t>
                      </a:r>
                      <a:r>
                        <a:rPr lang="en-IN" sz="1800" b="1" kern="1200" dirty="0" smtClean="0">
                          <a:solidFill>
                            <a:schemeClr val="tx1"/>
                          </a:solidFill>
                          <a:latin typeface="+mn-lt"/>
                          <a:ea typeface="+mn-ea"/>
                          <a:cs typeface="+mn-cs"/>
                        </a:rPr>
                        <a:t>static</a:t>
                      </a:r>
                      <a:r>
                        <a:rPr lang="en-IN" dirty="0" smtClean="0">
                          <a:solidFill>
                            <a:schemeClr val="tx1"/>
                          </a:solidFill>
                        </a:rPr>
                        <a:t> </a:t>
                      </a:r>
                      <a:r>
                        <a:rPr lang="en-IN" sz="1800" b="1" kern="1200" dirty="0" smtClean="0">
                          <a:solidFill>
                            <a:schemeClr val="tx1"/>
                          </a:solidFill>
                          <a:latin typeface="+mn-lt"/>
                          <a:ea typeface="+mn-ea"/>
                          <a:cs typeface="+mn-cs"/>
                        </a:rPr>
                        <a:t>void</a:t>
                      </a:r>
                      <a:r>
                        <a:rPr lang="en-IN" dirty="0" smtClean="0">
                          <a:solidFill>
                            <a:schemeClr val="tx1"/>
                          </a:solidFill>
                        </a:rPr>
                        <a:t> main</a:t>
                      </a:r>
                      <a:r>
                        <a:rPr lang="en-IN" sz="1800" b="1" kern="1200" dirty="0" smtClean="0">
                          <a:solidFill>
                            <a:schemeClr val="tx1"/>
                          </a:solidFill>
                          <a:latin typeface="+mn-lt"/>
                          <a:ea typeface="+mn-ea"/>
                          <a:cs typeface="+mn-cs"/>
                        </a:rPr>
                        <a:t>(String</a:t>
                      </a:r>
                      <a:r>
                        <a:rPr lang="en-IN" dirty="0" smtClean="0">
                          <a:solidFill>
                            <a:schemeClr val="tx1"/>
                          </a:solidFill>
                        </a:rPr>
                        <a:t> </a:t>
                      </a:r>
                      <a:r>
                        <a:rPr lang="en-IN" dirty="0" err="1" smtClean="0">
                          <a:solidFill>
                            <a:schemeClr val="tx1"/>
                          </a:solidFill>
                        </a:rPr>
                        <a:t>args</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err="1" smtClean="0">
                          <a:solidFill>
                            <a:schemeClr val="tx1"/>
                          </a:solidFill>
                          <a:latin typeface="+mn-lt"/>
                          <a:ea typeface="+mn-ea"/>
                          <a:cs typeface="+mn-cs"/>
                        </a:rPr>
                        <a:t>EncapTest</a:t>
                      </a:r>
                      <a:r>
                        <a:rPr lang="en-IN" dirty="0" smtClean="0">
                          <a:solidFill>
                            <a:schemeClr val="tx1"/>
                          </a:solidFill>
                        </a:rPr>
                        <a:t> </a:t>
                      </a:r>
                      <a:r>
                        <a:rPr lang="en-IN" dirty="0" err="1" smtClean="0">
                          <a:solidFill>
                            <a:schemeClr val="tx1"/>
                          </a:solidFill>
                        </a:rPr>
                        <a:t>encap</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new</a:t>
                      </a:r>
                      <a:r>
                        <a:rPr lang="en-IN" dirty="0" smtClean="0">
                          <a:solidFill>
                            <a:schemeClr val="tx1"/>
                          </a:solidFill>
                        </a:rPr>
                        <a:t> </a:t>
                      </a:r>
                      <a:r>
                        <a:rPr lang="en-IN" sz="1800" b="1" kern="1200" dirty="0" err="1" smtClean="0">
                          <a:solidFill>
                            <a:schemeClr val="tx1"/>
                          </a:solidFill>
                          <a:latin typeface="+mn-lt"/>
                          <a:ea typeface="+mn-ea"/>
                          <a:cs typeface="+mn-cs"/>
                        </a:rPr>
                        <a:t>EncapTest</a:t>
                      </a:r>
                      <a:r>
                        <a:rPr lang="en-IN" sz="1800" b="1" kern="1200" dirty="0" smtClean="0">
                          <a:solidFill>
                            <a:schemeClr val="tx1"/>
                          </a:solidFill>
                          <a:latin typeface="+mn-lt"/>
                          <a:ea typeface="+mn-ea"/>
                          <a:cs typeface="+mn-cs"/>
                        </a:rPr>
                        <a:t>();</a:t>
                      </a:r>
                      <a:r>
                        <a:rPr lang="en-IN" dirty="0" smtClean="0">
                          <a:solidFill>
                            <a:schemeClr val="tx1"/>
                          </a:solidFill>
                        </a:rPr>
                        <a:t> </a:t>
                      </a:r>
                      <a:r>
                        <a:rPr lang="en-IN" dirty="0" err="1" smtClean="0">
                          <a:solidFill>
                            <a:schemeClr val="tx1"/>
                          </a:solidFill>
                        </a:rPr>
                        <a:t>encap</a:t>
                      </a:r>
                      <a:r>
                        <a:rPr lang="en-IN" sz="1800" b="1" kern="1200" dirty="0" err="1" smtClean="0">
                          <a:solidFill>
                            <a:schemeClr val="tx1"/>
                          </a:solidFill>
                          <a:latin typeface="+mn-lt"/>
                          <a:ea typeface="+mn-ea"/>
                          <a:cs typeface="+mn-cs"/>
                        </a:rPr>
                        <a:t>.</a:t>
                      </a:r>
                      <a:r>
                        <a:rPr lang="en-IN" dirty="0" err="1" smtClean="0">
                          <a:solidFill>
                            <a:schemeClr val="tx1"/>
                          </a:solidFill>
                        </a:rPr>
                        <a:t>setName</a:t>
                      </a:r>
                      <a:r>
                        <a:rPr lang="en-IN" sz="1800" b="1" kern="1200" dirty="0" smtClean="0">
                          <a:solidFill>
                            <a:schemeClr val="tx1"/>
                          </a:solidFill>
                          <a:latin typeface="+mn-lt"/>
                          <a:ea typeface="+mn-ea"/>
                          <a:cs typeface="+mn-cs"/>
                        </a:rPr>
                        <a:t>("James");</a:t>
                      </a:r>
                      <a:r>
                        <a:rPr lang="en-IN" dirty="0" smtClean="0">
                          <a:solidFill>
                            <a:schemeClr val="tx1"/>
                          </a:solidFill>
                        </a:rPr>
                        <a:t> </a:t>
                      </a:r>
                      <a:r>
                        <a:rPr lang="en-IN" dirty="0" err="1" smtClean="0">
                          <a:solidFill>
                            <a:schemeClr val="tx1"/>
                          </a:solidFill>
                        </a:rPr>
                        <a:t>encap</a:t>
                      </a:r>
                      <a:r>
                        <a:rPr lang="en-IN" sz="1800" b="1" kern="1200" dirty="0" err="1" smtClean="0">
                          <a:solidFill>
                            <a:schemeClr val="tx1"/>
                          </a:solidFill>
                          <a:latin typeface="+mn-lt"/>
                          <a:ea typeface="+mn-ea"/>
                          <a:cs typeface="+mn-cs"/>
                        </a:rPr>
                        <a:t>.</a:t>
                      </a:r>
                      <a:r>
                        <a:rPr lang="en-IN" dirty="0" err="1" smtClean="0">
                          <a:solidFill>
                            <a:schemeClr val="tx1"/>
                          </a:solidFill>
                        </a:rPr>
                        <a:t>setAge</a:t>
                      </a:r>
                      <a:r>
                        <a:rPr lang="en-IN" sz="1800" b="1" kern="1200" dirty="0" smtClean="0">
                          <a:solidFill>
                            <a:schemeClr val="tx1"/>
                          </a:solidFill>
                          <a:latin typeface="+mn-lt"/>
                          <a:ea typeface="+mn-ea"/>
                          <a:cs typeface="+mn-cs"/>
                        </a:rPr>
                        <a:t>(20);</a:t>
                      </a:r>
                      <a:r>
                        <a:rPr lang="en-IN" dirty="0" smtClean="0">
                          <a:solidFill>
                            <a:schemeClr val="tx1"/>
                          </a:solidFill>
                        </a:rPr>
                        <a:t> </a:t>
                      </a:r>
                      <a:r>
                        <a:rPr lang="en-IN" dirty="0" err="1" smtClean="0">
                          <a:solidFill>
                            <a:schemeClr val="tx1"/>
                          </a:solidFill>
                        </a:rPr>
                        <a:t>encap</a:t>
                      </a:r>
                      <a:r>
                        <a:rPr lang="en-IN" sz="1800" b="1" kern="1200" dirty="0" err="1" smtClean="0">
                          <a:solidFill>
                            <a:schemeClr val="tx1"/>
                          </a:solidFill>
                          <a:latin typeface="+mn-lt"/>
                          <a:ea typeface="+mn-ea"/>
                          <a:cs typeface="+mn-cs"/>
                        </a:rPr>
                        <a:t>.</a:t>
                      </a:r>
                      <a:r>
                        <a:rPr lang="en-IN" dirty="0" err="1" smtClean="0">
                          <a:solidFill>
                            <a:schemeClr val="tx1"/>
                          </a:solidFill>
                        </a:rPr>
                        <a:t>setIdNum</a:t>
                      </a:r>
                      <a:r>
                        <a:rPr lang="en-IN" sz="1800" b="1" kern="1200" dirty="0" smtClean="0">
                          <a:solidFill>
                            <a:schemeClr val="tx1"/>
                          </a:solidFill>
                          <a:latin typeface="+mn-lt"/>
                          <a:ea typeface="+mn-ea"/>
                          <a:cs typeface="+mn-cs"/>
                        </a:rPr>
                        <a:t>("12343ms");</a:t>
                      </a:r>
                      <a:r>
                        <a:rPr lang="en-IN" dirty="0" smtClean="0">
                          <a:solidFill>
                            <a:schemeClr val="tx1"/>
                          </a:solidFill>
                        </a:rPr>
                        <a:t> </a:t>
                      </a:r>
                      <a:r>
                        <a:rPr lang="en-IN" sz="1800" b="1" kern="1200" dirty="0" err="1" smtClean="0">
                          <a:solidFill>
                            <a:schemeClr val="tx1"/>
                          </a:solidFill>
                          <a:latin typeface="+mn-lt"/>
                          <a:ea typeface="+mn-ea"/>
                          <a:cs typeface="+mn-cs"/>
                        </a:rPr>
                        <a:t>System.out.print</a:t>
                      </a:r>
                      <a:r>
                        <a:rPr lang="en-IN" sz="1800" b="1" kern="1200" dirty="0" smtClean="0">
                          <a:solidFill>
                            <a:schemeClr val="tx1"/>
                          </a:solidFill>
                          <a:latin typeface="+mn-lt"/>
                          <a:ea typeface="+mn-ea"/>
                          <a:cs typeface="+mn-cs"/>
                        </a:rPr>
                        <a:t>("Name : "</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r>
                        <a:rPr lang="en-IN" dirty="0" err="1" smtClean="0">
                          <a:solidFill>
                            <a:schemeClr val="tx1"/>
                          </a:solidFill>
                        </a:rPr>
                        <a:t>encap</a:t>
                      </a:r>
                      <a:r>
                        <a:rPr lang="en-IN" sz="1800" b="1" kern="1200" dirty="0" err="1" smtClean="0">
                          <a:solidFill>
                            <a:schemeClr val="tx1"/>
                          </a:solidFill>
                          <a:latin typeface="+mn-lt"/>
                          <a:ea typeface="+mn-ea"/>
                          <a:cs typeface="+mn-cs"/>
                        </a:rPr>
                        <a:t>.</a:t>
                      </a:r>
                      <a:r>
                        <a:rPr lang="en-IN" dirty="0" err="1" smtClean="0">
                          <a:solidFill>
                            <a:schemeClr val="tx1"/>
                          </a:solidFill>
                        </a:rPr>
                        <a:t>getName</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 Age : "</a:t>
                      </a:r>
                      <a:r>
                        <a:rPr lang="en-IN" dirty="0" smtClean="0">
                          <a:solidFill>
                            <a:schemeClr val="tx1"/>
                          </a:solidFill>
                        </a:rPr>
                        <a:t> </a:t>
                      </a:r>
                      <a:r>
                        <a:rPr lang="en-IN" sz="1800" b="1" kern="1200" dirty="0" smtClean="0">
                          <a:solidFill>
                            <a:schemeClr val="tx1"/>
                          </a:solidFill>
                          <a:latin typeface="+mn-lt"/>
                          <a:ea typeface="+mn-ea"/>
                          <a:cs typeface="+mn-cs"/>
                        </a:rPr>
                        <a:t>+</a:t>
                      </a:r>
                      <a:r>
                        <a:rPr lang="en-IN" dirty="0" smtClean="0">
                          <a:solidFill>
                            <a:schemeClr val="tx1"/>
                          </a:solidFill>
                        </a:rPr>
                        <a:t> </a:t>
                      </a:r>
                      <a:r>
                        <a:rPr lang="en-IN" dirty="0" err="1" smtClean="0">
                          <a:solidFill>
                            <a:schemeClr val="tx1"/>
                          </a:solidFill>
                        </a:rPr>
                        <a:t>encap</a:t>
                      </a:r>
                      <a:r>
                        <a:rPr lang="en-IN" sz="1800" b="1" kern="1200" dirty="0" err="1" smtClean="0">
                          <a:solidFill>
                            <a:schemeClr val="tx1"/>
                          </a:solidFill>
                          <a:latin typeface="+mn-lt"/>
                          <a:ea typeface="+mn-ea"/>
                          <a:cs typeface="+mn-cs"/>
                        </a:rPr>
                        <a:t>.</a:t>
                      </a:r>
                      <a:r>
                        <a:rPr lang="en-IN" dirty="0" err="1" smtClean="0">
                          <a:solidFill>
                            <a:schemeClr val="tx1"/>
                          </a:solidFill>
                        </a:rPr>
                        <a:t>getAge</a:t>
                      </a:r>
                      <a:r>
                        <a:rPr lang="en-IN" sz="1800" b="1" kern="1200" dirty="0" smtClean="0">
                          <a:solidFill>
                            <a:schemeClr val="tx1"/>
                          </a:solidFill>
                          <a:latin typeface="+mn-lt"/>
                          <a:ea typeface="+mn-ea"/>
                          <a:cs typeface="+mn-cs"/>
                        </a:rPr>
                        <a:t>());</a:t>
                      </a:r>
                      <a:r>
                        <a:rPr lang="en-IN" dirty="0" smtClean="0">
                          <a:solidFill>
                            <a:schemeClr val="tx1"/>
                          </a:solidFill>
                        </a:rPr>
                        <a:t> </a:t>
                      </a:r>
                    </a:p>
                    <a:p>
                      <a:r>
                        <a:rPr lang="en-IN" sz="1800" b="1" kern="1200" dirty="0" smtClean="0">
                          <a:solidFill>
                            <a:schemeClr val="tx1"/>
                          </a:solidFill>
                          <a:latin typeface="+mn-lt"/>
                          <a:ea typeface="+mn-ea"/>
                          <a:cs typeface="+mn-cs"/>
                        </a:rPr>
                        <a:t>}</a:t>
                      </a:r>
                      <a:r>
                        <a:rPr lang="en-IN" dirty="0" smtClean="0">
                          <a:solidFill>
                            <a:schemeClr val="tx1"/>
                          </a:solidFill>
                        </a:rPr>
                        <a:t> </a:t>
                      </a:r>
                      <a:r>
                        <a:rPr lang="en-IN" sz="1800" b="1" kern="1200" dirty="0" smtClean="0">
                          <a:solidFill>
                            <a:schemeClr val="tx1"/>
                          </a:solidFill>
                          <a:latin typeface="+mn-lt"/>
                          <a:ea typeface="+mn-ea"/>
                          <a:cs typeface="+mn-cs"/>
                        </a:rPr>
                        <a:t>}</a:t>
                      </a:r>
                    </a:p>
                    <a:p>
                      <a:endParaRPr lang="en-IN" dirty="0" smtClean="0">
                        <a:solidFill>
                          <a:schemeClr val="tx1"/>
                        </a:solidFill>
                      </a:endParaRPr>
                    </a:p>
                    <a:p>
                      <a:r>
                        <a:rPr lang="en-IN" dirty="0" smtClean="0">
                          <a:solidFill>
                            <a:schemeClr val="tx1"/>
                          </a:solidFill>
                        </a:rPr>
                        <a:t>Output: </a:t>
                      </a:r>
                    </a:p>
                    <a:p>
                      <a:r>
                        <a:rPr lang="en-IN" dirty="0" smtClean="0">
                          <a:solidFill>
                            <a:schemeClr val="tx1"/>
                          </a:solidFill>
                        </a:rPr>
                        <a:t>Name : James Age : 20</a:t>
                      </a:r>
                      <a:endParaRPr lang="en-IN"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1769523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dirty="0"/>
              <a:t>OOP Principles</a:t>
            </a:r>
          </a:p>
        </p:txBody>
      </p:sp>
      <p:sp>
        <p:nvSpPr>
          <p:cNvPr id="3" name="Content Placeholder 2"/>
          <p:cNvSpPr>
            <a:spLocks noGrp="1"/>
          </p:cNvSpPr>
          <p:nvPr>
            <p:ph idx="1"/>
          </p:nvPr>
        </p:nvSpPr>
        <p:spPr/>
        <p:txBody>
          <a:bodyPr>
            <a:normAutofit fontScale="62500" lnSpcReduction="20000"/>
          </a:bodyPr>
          <a:lstStyle/>
          <a:p>
            <a:pPr marL="0" indent="0" algn="just">
              <a:buNone/>
            </a:pPr>
            <a:r>
              <a:rPr lang="en-IN" sz="4000" b="1" dirty="0" smtClean="0"/>
              <a:t>Inheritance</a:t>
            </a:r>
          </a:p>
          <a:p>
            <a:pPr algn="just"/>
            <a:r>
              <a:rPr lang="en-IN" sz="4000" i="1" dirty="0"/>
              <a:t>Inheritance </a:t>
            </a:r>
            <a:r>
              <a:rPr lang="en-IN" sz="4000" dirty="0"/>
              <a:t>is the process by which one object acquires the properties of another object.</a:t>
            </a:r>
          </a:p>
          <a:p>
            <a:pPr algn="just"/>
            <a:r>
              <a:rPr lang="en-IN" sz="4000" dirty="0"/>
              <a:t>This is important because it supports the concept of hierarchical classification. </a:t>
            </a:r>
            <a:endParaRPr lang="en-IN" sz="4000" dirty="0" smtClean="0"/>
          </a:p>
          <a:p>
            <a:pPr algn="just"/>
            <a:r>
              <a:rPr lang="en-IN" sz="4000" dirty="0" smtClean="0"/>
              <a:t>Knowledge </a:t>
            </a:r>
            <a:r>
              <a:rPr lang="en-IN" sz="4000" dirty="0"/>
              <a:t>is made manageable by hierarchical (that is, top-down</a:t>
            </a:r>
            <a:r>
              <a:rPr lang="en-IN" sz="4000" dirty="0" smtClean="0"/>
              <a:t>) classifications</a:t>
            </a:r>
            <a:r>
              <a:rPr lang="en-IN" sz="4000" dirty="0"/>
              <a:t>. </a:t>
            </a:r>
            <a:endParaRPr lang="en-IN" sz="4000" dirty="0" smtClean="0"/>
          </a:p>
          <a:p>
            <a:pPr algn="just"/>
            <a:r>
              <a:rPr lang="en-IN" sz="4000" dirty="0" smtClean="0"/>
              <a:t>It </a:t>
            </a:r>
            <a:r>
              <a:rPr lang="en-IN" sz="4000" dirty="0"/>
              <a:t>can inherit its general attributes from its parent. </a:t>
            </a:r>
            <a:endParaRPr lang="en-IN" sz="4000" dirty="0" smtClean="0"/>
          </a:p>
          <a:p>
            <a:pPr algn="just"/>
            <a:r>
              <a:rPr lang="en-IN" sz="4000" dirty="0" smtClean="0"/>
              <a:t>Inheritance </a:t>
            </a:r>
            <a:r>
              <a:rPr lang="en-IN" sz="4000" dirty="0"/>
              <a:t>mechanism that makes it possible for one object to be a specific instance </a:t>
            </a:r>
            <a:r>
              <a:rPr lang="en-IN" sz="4000" dirty="0" smtClean="0"/>
              <a:t>of a </a:t>
            </a:r>
            <a:r>
              <a:rPr lang="en-IN" sz="4000" dirty="0"/>
              <a:t>more general case. </a:t>
            </a:r>
            <a:endParaRPr lang="en-IN" sz="4000" dirty="0" smtClean="0"/>
          </a:p>
          <a:p>
            <a:pPr algn="just"/>
            <a:r>
              <a:rPr lang="en-US" sz="4000" dirty="0" err="1" smtClean="0"/>
              <a:t>Eg</a:t>
            </a:r>
            <a:r>
              <a:rPr lang="en-US" sz="4000" dirty="0" smtClean="0"/>
              <a:t>. Animals , Mammals (they inherit all the attributes of     animals)</a:t>
            </a:r>
            <a:endParaRPr lang="en-IN" sz="4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146</a:t>
            </a:fld>
            <a:endParaRPr lang="en-US"/>
          </a:p>
        </p:txBody>
      </p:sp>
    </p:spTree>
    <p:extLst>
      <p:ext uri="{BB962C8B-B14F-4D97-AF65-F5344CB8AC3E}">
        <p14:creationId xmlns:p14="http://schemas.microsoft.com/office/powerpoint/2010/main" val="297314913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b="1" dirty="0"/>
              <a:t>OOP Principles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IN" sz="4000" b="1" dirty="0" smtClean="0"/>
              <a:t>Polymorphism</a:t>
            </a:r>
            <a:endParaRPr lang="en-IN" sz="4000" b="1" dirty="0"/>
          </a:p>
          <a:p>
            <a:pPr algn="just"/>
            <a:r>
              <a:rPr lang="en-IN" sz="4000" i="1" dirty="0"/>
              <a:t>Polymorphism </a:t>
            </a:r>
            <a:r>
              <a:rPr lang="en-IN" sz="4000" dirty="0"/>
              <a:t>(from the Greek, meaning “many forms”) is a feature that allows </a:t>
            </a:r>
            <a:r>
              <a:rPr lang="en-IN" sz="4000" dirty="0" smtClean="0"/>
              <a:t>one interface </a:t>
            </a:r>
            <a:r>
              <a:rPr lang="en-IN" sz="4000" dirty="0"/>
              <a:t>to be used for a general class of actions</a:t>
            </a:r>
            <a:r>
              <a:rPr lang="en-IN" sz="4000" dirty="0" smtClean="0"/>
              <a:t>.</a:t>
            </a:r>
          </a:p>
          <a:p>
            <a:r>
              <a:rPr lang="en-US" sz="4000" dirty="0" err="1" smtClean="0"/>
              <a:t>Eg</a:t>
            </a:r>
            <a:r>
              <a:rPr lang="en-US" sz="4000" dirty="0" smtClean="0"/>
              <a:t>. </a:t>
            </a:r>
            <a:r>
              <a:rPr lang="en-IN" sz="4000" dirty="0"/>
              <a:t>One stack is used for </a:t>
            </a:r>
            <a:r>
              <a:rPr lang="en-IN" sz="4000" dirty="0" smtClean="0"/>
              <a:t>integer values</a:t>
            </a:r>
            <a:r>
              <a:rPr lang="en-IN" sz="4000" dirty="0"/>
              <a:t>, one for floating-point values, and one for characters</a:t>
            </a:r>
            <a:r>
              <a:rPr lang="en-IN" sz="4000" dirty="0" smtClean="0"/>
              <a:t>. </a:t>
            </a:r>
            <a:r>
              <a:rPr lang="en-IN" sz="4000" dirty="0"/>
              <a:t>The algorithm </a:t>
            </a:r>
            <a:r>
              <a:rPr lang="en-IN" sz="4000" dirty="0" smtClean="0"/>
              <a:t>that implements </a:t>
            </a:r>
            <a:r>
              <a:rPr lang="en-IN" sz="4000" dirty="0"/>
              <a:t>each stack is the same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147</a:t>
            </a:fld>
            <a:endParaRPr lang="en-US"/>
          </a:p>
        </p:txBody>
      </p:sp>
    </p:spTree>
    <p:extLst>
      <p:ext uri="{BB962C8B-B14F-4D97-AF65-F5344CB8AC3E}">
        <p14:creationId xmlns:p14="http://schemas.microsoft.com/office/powerpoint/2010/main" val="317302683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smtClean="0">
                <a:latin typeface="Arial" pitchFamily="34" charset="0"/>
                <a:cs typeface="Arial" pitchFamily="34" charset="0"/>
              </a:rPr>
              <a:t>Constructor</a:t>
            </a:r>
            <a:endParaRPr lang="en-IN" dirty="0"/>
          </a:p>
        </p:txBody>
      </p:sp>
      <p:sp>
        <p:nvSpPr>
          <p:cNvPr id="7" name="Content Placeholder 6"/>
          <p:cNvSpPr>
            <a:spLocks noGrp="1"/>
          </p:cNvSpPr>
          <p:nvPr>
            <p:ph idx="1"/>
          </p:nvPr>
        </p:nvSpPr>
        <p:spPr>
          <a:xfrm>
            <a:off x="304800" y="1371600"/>
            <a:ext cx="8458200" cy="5181600"/>
          </a:xfrm>
        </p:spPr>
        <p:txBody>
          <a:bodyPr>
            <a:normAutofit fontScale="70000" lnSpcReduction="20000"/>
          </a:bodyPr>
          <a:lstStyle/>
          <a:p>
            <a:pPr algn="just"/>
            <a:r>
              <a:rPr lang="en-IN" sz="4000" dirty="0"/>
              <a:t>Java allows objects to initialize themselves when they </a:t>
            </a:r>
            <a:r>
              <a:rPr lang="en-IN" sz="4000" dirty="0" smtClean="0"/>
              <a:t>are created</a:t>
            </a:r>
            <a:r>
              <a:rPr lang="en-IN" sz="4000" dirty="0"/>
              <a:t>. This automatic initialization is performed through the use of a constructor.</a:t>
            </a:r>
          </a:p>
          <a:p>
            <a:pPr algn="just"/>
            <a:r>
              <a:rPr lang="en-IN" sz="4000" dirty="0" smtClean="0"/>
              <a:t>A </a:t>
            </a:r>
            <a:r>
              <a:rPr lang="en-IN" sz="4000" i="1" dirty="0" smtClean="0"/>
              <a:t>constructor </a:t>
            </a:r>
            <a:r>
              <a:rPr lang="en-IN" sz="4000" dirty="0"/>
              <a:t>initializes an object immediately upon creation. It has the same name as </a:t>
            </a:r>
            <a:r>
              <a:rPr lang="en-IN" sz="4000" dirty="0" smtClean="0"/>
              <a:t>the class </a:t>
            </a:r>
            <a:r>
              <a:rPr lang="en-IN" sz="4000" dirty="0"/>
              <a:t>in which it resides and is syntactically similar to a method. Once defined, the </a:t>
            </a:r>
            <a:r>
              <a:rPr lang="en-IN" sz="4000" dirty="0" smtClean="0"/>
              <a:t>constructor is </a:t>
            </a:r>
            <a:r>
              <a:rPr lang="en-IN" sz="4000" dirty="0"/>
              <a:t>automatically called immediately after the object is created, before the </a:t>
            </a:r>
            <a:r>
              <a:rPr lang="en-IN" sz="4000" b="1" dirty="0"/>
              <a:t>new </a:t>
            </a:r>
            <a:r>
              <a:rPr lang="en-IN" sz="4000" dirty="0"/>
              <a:t>operator completes.</a:t>
            </a:r>
          </a:p>
          <a:p>
            <a:pPr algn="just"/>
            <a:r>
              <a:rPr lang="en-IN" sz="4000" dirty="0"/>
              <a:t>Constructors look a little strange because they have no return type, not even </a:t>
            </a:r>
            <a:r>
              <a:rPr lang="en-IN" sz="4000" b="1" dirty="0"/>
              <a:t>void</a:t>
            </a:r>
            <a:r>
              <a:rPr lang="en-IN" sz="4000" dirty="0"/>
              <a:t>. This </a:t>
            </a:r>
            <a:r>
              <a:rPr lang="en-IN" sz="4000" dirty="0" smtClean="0"/>
              <a:t>is because </a:t>
            </a:r>
            <a:r>
              <a:rPr lang="en-IN" sz="4000" dirty="0"/>
              <a:t>the implicit return type of a </a:t>
            </a:r>
            <a:r>
              <a:rPr lang="en-IN" sz="4000" dirty="0" smtClean="0"/>
              <a:t>class </a:t>
            </a:r>
            <a:r>
              <a:rPr lang="en-IN" sz="4000" dirty="0"/>
              <a:t>constructor is the class type itself.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148</a:t>
            </a:fld>
            <a:endParaRPr lang="en-US"/>
          </a:p>
        </p:txBody>
      </p:sp>
    </p:spTree>
    <p:extLst>
      <p:ext uri="{BB962C8B-B14F-4D97-AF65-F5344CB8AC3E}">
        <p14:creationId xmlns:p14="http://schemas.microsoft.com/office/powerpoint/2010/main" val="1400629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rmAutofit/>
          </a:bodyPr>
          <a:lstStyle/>
          <a:p>
            <a:r>
              <a:rPr lang="en-IN" sz="4000" b="1" dirty="0" smtClean="0">
                <a:cs typeface="Arial" pitchFamily="34" charset="0"/>
              </a:rPr>
              <a:t>Sample Program (Constructor )</a:t>
            </a:r>
            <a:endParaRPr lang="en-IN" sz="4000" b="1" dirty="0">
              <a:cs typeface="Arial" pitchFamily="34" charset="0"/>
            </a:endParaRPr>
          </a:p>
        </p:txBody>
      </p:sp>
      <p:sp>
        <p:nvSpPr>
          <p:cNvPr id="3" name="Content Placeholder 2"/>
          <p:cNvSpPr>
            <a:spLocks noGrp="1"/>
          </p:cNvSpPr>
          <p:nvPr>
            <p:ph sz="half" idx="1"/>
          </p:nvPr>
        </p:nvSpPr>
        <p:spPr>
          <a:xfrm>
            <a:off x="304800" y="1143000"/>
            <a:ext cx="4038600" cy="5181600"/>
          </a:xfrm>
          <a:ln>
            <a:solidFill>
              <a:schemeClr val="tx1"/>
            </a:solidFill>
          </a:ln>
        </p:spPr>
        <p:txBody>
          <a:bodyPr>
            <a:noAutofit/>
          </a:bodyPr>
          <a:lstStyle/>
          <a:p>
            <a:pPr marL="0" indent="0">
              <a:buNone/>
            </a:pPr>
            <a:r>
              <a:rPr lang="en-IN" sz="1400" dirty="0"/>
              <a:t>/* Here, Box uses a constructor to initialize the</a:t>
            </a:r>
          </a:p>
          <a:p>
            <a:pPr marL="0" indent="0">
              <a:buNone/>
            </a:pPr>
            <a:r>
              <a:rPr lang="en-IN" sz="1400" dirty="0"/>
              <a:t>dimensions of a box.</a:t>
            </a:r>
          </a:p>
          <a:p>
            <a:pPr marL="0" indent="0">
              <a:buNone/>
            </a:pPr>
            <a:r>
              <a:rPr lang="en-IN" sz="1400" dirty="0"/>
              <a:t>*/</a:t>
            </a:r>
          </a:p>
          <a:p>
            <a:pPr marL="0" indent="0">
              <a:buNone/>
            </a:pPr>
            <a:r>
              <a:rPr lang="en-IN" sz="1400" dirty="0"/>
              <a:t>class Box </a:t>
            </a:r>
          </a:p>
          <a:p>
            <a:pPr marL="0" indent="0">
              <a:buNone/>
            </a:pPr>
            <a:r>
              <a:rPr lang="en-IN" sz="1400" dirty="0"/>
              <a:t>{</a:t>
            </a:r>
          </a:p>
          <a:p>
            <a:pPr marL="0" indent="0">
              <a:buNone/>
            </a:pPr>
            <a:r>
              <a:rPr lang="en-IN" sz="1400" dirty="0"/>
              <a:t>double width;</a:t>
            </a:r>
          </a:p>
          <a:p>
            <a:pPr marL="0" indent="0">
              <a:buNone/>
            </a:pPr>
            <a:r>
              <a:rPr lang="en-IN" sz="1400" dirty="0"/>
              <a:t>double height;</a:t>
            </a:r>
          </a:p>
          <a:p>
            <a:pPr marL="0" indent="0">
              <a:buNone/>
            </a:pPr>
            <a:r>
              <a:rPr lang="en-IN" sz="1400" dirty="0"/>
              <a:t>double depth;</a:t>
            </a:r>
          </a:p>
          <a:p>
            <a:pPr marL="0" indent="0">
              <a:buNone/>
            </a:pPr>
            <a:r>
              <a:rPr lang="en-IN" sz="1400" dirty="0"/>
              <a:t>// This is the constructor for Box.</a:t>
            </a:r>
          </a:p>
          <a:p>
            <a:pPr marL="0" indent="0">
              <a:buNone/>
            </a:pPr>
            <a:r>
              <a:rPr lang="en-IN" sz="1400" dirty="0"/>
              <a:t>Box() {</a:t>
            </a:r>
          </a:p>
          <a:p>
            <a:pPr marL="0" indent="0">
              <a:buNone/>
            </a:pPr>
            <a:r>
              <a:rPr lang="en-IN" sz="1400" dirty="0" err="1"/>
              <a:t>System.out.println</a:t>
            </a:r>
            <a:r>
              <a:rPr lang="en-IN" sz="1400" dirty="0"/>
              <a:t>("Constructing Box");</a:t>
            </a:r>
          </a:p>
          <a:p>
            <a:pPr marL="0" indent="0">
              <a:buNone/>
            </a:pPr>
            <a:r>
              <a:rPr lang="en-IN" sz="1400" dirty="0"/>
              <a:t>width = 10;</a:t>
            </a:r>
          </a:p>
          <a:p>
            <a:pPr marL="0" indent="0">
              <a:buNone/>
            </a:pPr>
            <a:r>
              <a:rPr lang="en-IN" sz="1400" dirty="0"/>
              <a:t>height = 10;</a:t>
            </a:r>
          </a:p>
          <a:p>
            <a:pPr marL="0" indent="0">
              <a:buNone/>
            </a:pPr>
            <a:r>
              <a:rPr lang="en-IN" sz="1400" dirty="0"/>
              <a:t>depth = 10;</a:t>
            </a:r>
          </a:p>
          <a:p>
            <a:pPr marL="0" indent="0">
              <a:buNone/>
            </a:pPr>
            <a:r>
              <a:rPr lang="en-IN" sz="1400" dirty="0"/>
              <a:t>}</a:t>
            </a:r>
          </a:p>
          <a:p>
            <a:pPr marL="0" indent="0">
              <a:buNone/>
            </a:pPr>
            <a:r>
              <a:rPr lang="en-IN" sz="1400" dirty="0"/>
              <a:t>// compute and return volume</a:t>
            </a:r>
          </a:p>
          <a:p>
            <a:pPr marL="0" indent="0">
              <a:buNone/>
            </a:pPr>
            <a:r>
              <a:rPr lang="en-IN" sz="1400" dirty="0"/>
              <a:t>double volume() {</a:t>
            </a:r>
          </a:p>
          <a:p>
            <a:pPr marL="0" indent="0">
              <a:buNone/>
            </a:pPr>
            <a:r>
              <a:rPr lang="en-IN" sz="1400" dirty="0"/>
              <a:t>return width * height * depth;</a:t>
            </a:r>
          </a:p>
          <a:p>
            <a:pPr marL="0" indent="0">
              <a:buNone/>
            </a:pPr>
            <a:r>
              <a:rPr lang="en-IN" sz="1400" dirty="0"/>
              <a:t>}</a:t>
            </a:r>
          </a:p>
          <a:p>
            <a:pPr marL="0" indent="0">
              <a:buNone/>
            </a:pPr>
            <a:r>
              <a:rPr lang="en-IN" sz="1400" dirty="0" smtClean="0"/>
              <a:t>}</a:t>
            </a:r>
            <a:endParaRPr lang="en-IN" sz="1400" dirty="0"/>
          </a:p>
        </p:txBody>
      </p:sp>
      <p:sp>
        <p:nvSpPr>
          <p:cNvPr id="5" name="Content Placeholder 4"/>
          <p:cNvSpPr>
            <a:spLocks noGrp="1"/>
          </p:cNvSpPr>
          <p:nvPr>
            <p:ph sz="half" idx="2"/>
          </p:nvPr>
        </p:nvSpPr>
        <p:spPr>
          <a:xfrm>
            <a:off x="4495800" y="1143000"/>
            <a:ext cx="4495800" cy="5257800"/>
          </a:xfrm>
          <a:ln>
            <a:solidFill>
              <a:schemeClr val="tx1"/>
            </a:solidFill>
          </a:ln>
        </p:spPr>
        <p:txBody>
          <a:bodyPr>
            <a:noAutofit/>
          </a:bodyPr>
          <a:lstStyle/>
          <a:p>
            <a:pPr marL="0" indent="0">
              <a:buNone/>
            </a:pPr>
            <a:r>
              <a:rPr lang="en-IN" sz="1800" dirty="0"/>
              <a:t>class constructor </a:t>
            </a:r>
          </a:p>
          <a:p>
            <a:pPr marL="0" indent="0">
              <a:buNone/>
            </a:pPr>
            <a:r>
              <a:rPr lang="en-IN" sz="1800" dirty="0"/>
              <a:t>{</a:t>
            </a:r>
          </a:p>
          <a:p>
            <a:pPr marL="0" indent="0">
              <a:buNone/>
            </a:pPr>
            <a:r>
              <a:rPr lang="en-IN" sz="1800" dirty="0"/>
              <a:t>public static void main(String </a:t>
            </a:r>
            <a:r>
              <a:rPr lang="en-IN" sz="1800" dirty="0" err="1"/>
              <a:t>args</a:t>
            </a:r>
            <a:r>
              <a:rPr lang="en-IN" sz="1800" dirty="0"/>
              <a:t>[]) </a:t>
            </a:r>
          </a:p>
          <a:p>
            <a:pPr marL="0" indent="0">
              <a:buNone/>
            </a:pPr>
            <a:r>
              <a:rPr lang="en-IN" sz="1800" dirty="0"/>
              <a:t>{</a:t>
            </a:r>
          </a:p>
          <a:p>
            <a:pPr marL="0" indent="0">
              <a:buNone/>
            </a:pPr>
            <a:r>
              <a:rPr lang="en-IN" sz="1800" dirty="0"/>
              <a:t>// declare, allocate, and initialize Box objects</a:t>
            </a:r>
          </a:p>
          <a:p>
            <a:pPr marL="0" indent="0">
              <a:buNone/>
            </a:pPr>
            <a:r>
              <a:rPr lang="en-IN" sz="1800" dirty="0"/>
              <a:t>Box mybox1 = new Box();</a:t>
            </a:r>
          </a:p>
          <a:p>
            <a:pPr marL="0" indent="0">
              <a:buNone/>
            </a:pPr>
            <a:r>
              <a:rPr lang="en-IN" sz="1800" dirty="0"/>
              <a:t>Box mybox2 = new Box();</a:t>
            </a:r>
          </a:p>
          <a:p>
            <a:pPr marL="0" indent="0">
              <a:buNone/>
            </a:pPr>
            <a:r>
              <a:rPr lang="en-IN" sz="1800" dirty="0"/>
              <a:t>double </a:t>
            </a:r>
            <a:r>
              <a:rPr lang="en-IN" sz="1800" dirty="0" err="1"/>
              <a:t>vol</a:t>
            </a:r>
            <a:r>
              <a:rPr lang="en-IN" sz="1800" dirty="0"/>
              <a:t>;</a:t>
            </a:r>
          </a:p>
          <a:p>
            <a:pPr marL="0" indent="0">
              <a:buNone/>
            </a:pPr>
            <a:r>
              <a:rPr lang="en-IN" sz="1800" dirty="0"/>
              <a:t>// get volume of first box</a:t>
            </a:r>
          </a:p>
          <a:p>
            <a:pPr marL="0" indent="0">
              <a:buNone/>
            </a:pPr>
            <a:r>
              <a:rPr lang="en-IN" sz="1800" dirty="0" err="1"/>
              <a:t>vol</a:t>
            </a:r>
            <a:r>
              <a:rPr lang="en-IN" sz="1800" dirty="0"/>
              <a:t> = mybox1.volume();</a:t>
            </a:r>
          </a:p>
          <a:p>
            <a:pPr marL="0" indent="0">
              <a:buNone/>
            </a:pPr>
            <a:r>
              <a:rPr lang="en-IN" sz="1800" dirty="0" err="1"/>
              <a:t>System.out.println</a:t>
            </a:r>
            <a:r>
              <a:rPr lang="en-IN" sz="1800" dirty="0"/>
              <a:t>("Volume is " + </a:t>
            </a:r>
            <a:r>
              <a:rPr lang="en-IN" sz="1800" dirty="0" err="1"/>
              <a:t>vol</a:t>
            </a:r>
            <a:r>
              <a:rPr lang="en-IN" sz="1800" dirty="0"/>
              <a:t>);</a:t>
            </a:r>
          </a:p>
          <a:p>
            <a:pPr marL="0" indent="0">
              <a:buNone/>
            </a:pPr>
            <a:r>
              <a:rPr lang="en-IN" sz="1800" dirty="0"/>
              <a:t>// get volume of second box</a:t>
            </a:r>
          </a:p>
          <a:p>
            <a:pPr marL="0" indent="0">
              <a:buNone/>
            </a:pPr>
            <a:r>
              <a:rPr lang="en-IN" sz="1800" dirty="0" err="1"/>
              <a:t>vol</a:t>
            </a:r>
            <a:r>
              <a:rPr lang="en-IN" sz="1800" dirty="0"/>
              <a:t> = mybox2.volume();</a:t>
            </a:r>
          </a:p>
          <a:p>
            <a:pPr marL="0" indent="0">
              <a:buNone/>
            </a:pPr>
            <a:r>
              <a:rPr lang="en-IN" sz="1800" dirty="0" err="1"/>
              <a:t>System.out.println</a:t>
            </a:r>
            <a:r>
              <a:rPr lang="en-IN" sz="1800" dirty="0"/>
              <a:t>("Volume is " + </a:t>
            </a:r>
            <a:r>
              <a:rPr lang="en-IN" sz="1800" dirty="0" err="1"/>
              <a:t>vol</a:t>
            </a:r>
            <a:r>
              <a:rPr lang="en-IN" sz="1800" dirty="0"/>
              <a:t>);</a:t>
            </a:r>
          </a:p>
          <a:p>
            <a:pPr marL="0" indent="0">
              <a:buNone/>
            </a:pPr>
            <a:r>
              <a:rPr lang="en-IN" sz="1800" dirty="0"/>
              <a:t>}</a:t>
            </a:r>
          </a:p>
          <a:p>
            <a:pPr marL="0" indent="0">
              <a:buNone/>
            </a:pPr>
            <a:r>
              <a:rPr lang="en-IN" sz="1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149</a:t>
            </a:fld>
            <a:endParaRPr lang="en-US"/>
          </a:p>
        </p:txBody>
      </p:sp>
    </p:spTree>
    <p:extLst>
      <p:ext uri="{BB962C8B-B14F-4D97-AF65-F5344CB8AC3E}">
        <p14:creationId xmlns:p14="http://schemas.microsoft.com/office/powerpoint/2010/main" val="2029785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4092"/>
          </a:xfr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solidFill>
                  <a:srgbClr val="00B0F0"/>
                </a:solidFill>
              </a:rPr>
              <a:t>What is needed</a:t>
            </a:r>
            <a:endParaRPr lang="en-US" b="1" dirty="0">
              <a:solidFill>
                <a:srgbClr val="00B0F0"/>
              </a:solidFill>
            </a:endParaRPr>
          </a:p>
        </p:txBody>
      </p:sp>
      <p:sp>
        <p:nvSpPr>
          <p:cNvPr id="3" name="Content Placeholder 2"/>
          <p:cNvSpPr>
            <a:spLocks noGrp="1"/>
          </p:cNvSpPr>
          <p:nvPr>
            <p:ph idx="1"/>
          </p:nvPr>
        </p:nvSpPr>
        <p:spPr>
          <a:xfrm>
            <a:off x="521550" y="1268760"/>
            <a:ext cx="8229600" cy="4525963"/>
          </a:xfrm>
        </p:spPr>
        <p:txBody>
          <a:bodyPr/>
          <a:lstStyle/>
          <a:p>
            <a:r>
              <a:rPr lang="en-US" dirty="0" smtClean="0">
                <a:solidFill>
                  <a:srgbClr val="0070C0"/>
                </a:solidFill>
              </a:rPr>
              <a:t>Compiler:</a:t>
            </a:r>
          </a:p>
          <a:p>
            <a:pPr marL="0" indent="0">
              <a:buNone/>
            </a:pPr>
            <a:r>
              <a:rPr lang="en-US" dirty="0">
                <a:solidFill>
                  <a:srgbClr val="0070C0"/>
                </a:solidFill>
              </a:rPr>
              <a:t> </a:t>
            </a:r>
            <a:r>
              <a:rPr lang="en-US" dirty="0" smtClean="0">
                <a:solidFill>
                  <a:srgbClr val="0070C0"/>
                </a:solidFill>
              </a:rPr>
              <a:t>        A program that translates program written in a high level language into the equivalent machine language</a:t>
            </a:r>
          </a:p>
          <a:p>
            <a:endParaRPr lang="en-US" dirty="0">
              <a:solidFill>
                <a:srgbClr val="0070C0"/>
              </a:solidFill>
            </a:endParaRPr>
          </a:p>
          <a:p>
            <a:r>
              <a:rPr lang="en-US" dirty="0" smtClean="0">
                <a:solidFill>
                  <a:srgbClr val="0070C0"/>
                </a:solidFill>
              </a:rPr>
              <a:t>Java virtual Machine: A software which make java programs machine independent</a:t>
            </a:r>
            <a:endParaRPr lang="en-US" dirty="0"/>
          </a:p>
        </p:txBody>
      </p:sp>
    </p:spTree>
    <p:extLst>
      <p:ext uri="{BB962C8B-B14F-4D97-AF65-F5344CB8AC3E}">
        <p14:creationId xmlns:p14="http://schemas.microsoft.com/office/powerpoint/2010/main" val="37125518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smtClean="0">
                <a:latin typeface="Arial" pitchFamily="34" charset="0"/>
                <a:cs typeface="Arial" pitchFamily="34" charset="0"/>
              </a:rPr>
              <a:t>Constructor </a:t>
            </a:r>
            <a:r>
              <a:rPr lang="en-US" dirty="0" smtClean="0"/>
              <a:t>(Output)</a:t>
            </a:r>
            <a:endParaRPr lang="en-IN" dirty="0"/>
          </a:p>
        </p:txBody>
      </p:sp>
      <p:sp>
        <p:nvSpPr>
          <p:cNvPr id="7" name="Content Placeholder 6"/>
          <p:cNvSpPr>
            <a:spLocks noGrp="1"/>
          </p:cNvSpPr>
          <p:nvPr>
            <p:ph idx="1"/>
          </p:nvPr>
        </p:nvSpPr>
        <p:spPr/>
        <p:txBody>
          <a:bodyPr>
            <a:normAutofit/>
          </a:bodyPr>
          <a:lstStyle/>
          <a:p>
            <a:pPr marL="0" indent="0">
              <a:buNone/>
            </a:pPr>
            <a:r>
              <a:rPr lang="en-IN" sz="4000" dirty="0"/>
              <a:t>Constructing Box</a:t>
            </a:r>
          </a:p>
          <a:p>
            <a:pPr marL="0" indent="0">
              <a:buNone/>
            </a:pPr>
            <a:r>
              <a:rPr lang="en-IN" sz="4000" dirty="0"/>
              <a:t>Constructing Box</a:t>
            </a:r>
          </a:p>
          <a:p>
            <a:pPr marL="0" indent="0">
              <a:buNone/>
            </a:pPr>
            <a:r>
              <a:rPr lang="en-IN" sz="4000" dirty="0"/>
              <a:t>Volume is 1000.0</a:t>
            </a:r>
          </a:p>
          <a:p>
            <a:pPr marL="0" indent="0">
              <a:buNone/>
            </a:pPr>
            <a:r>
              <a:rPr lang="en-IN" sz="4000" dirty="0"/>
              <a:t>Volume is 1000.0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150</a:t>
            </a:fld>
            <a:endParaRPr lang="en-US"/>
          </a:p>
        </p:txBody>
      </p:sp>
    </p:spTree>
    <p:extLst>
      <p:ext uri="{BB962C8B-B14F-4D97-AF65-F5344CB8AC3E}">
        <p14:creationId xmlns:p14="http://schemas.microsoft.com/office/powerpoint/2010/main" val="228173649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886691"/>
          </a:xfrm>
        </p:spPr>
        <p:txBody>
          <a:bodyPr/>
          <a:lstStyle/>
          <a:p>
            <a:r>
              <a:rPr lang="en-IN" b="1" dirty="0" smtClean="0"/>
              <a:t>Constructors Overloading</a:t>
            </a:r>
            <a:endParaRPr lang="en-IN" dirty="0"/>
          </a:p>
        </p:txBody>
      </p:sp>
      <p:sp>
        <p:nvSpPr>
          <p:cNvPr id="3" name="Content Placeholder 2"/>
          <p:cNvSpPr>
            <a:spLocks noGrp="1"/>
          </p:cNvSpPr>
          <p:nvPr>
            <p:ph idx="1"/>
          </p:nvPr>
        </p:nvSpPr>
        <p:spPr>
          <a:xfrm>
            <a:off x="304800" y="914400"/>
            <a:ext cx="8458200" cy="990600"/>
          </a:xfrm>
        </p:spPr>
        <p:txBody>
          <a:bodyPr>
            <a:normAutofit/>
          </a:bodyPr>
          <a:lstStyle/>
          <a:p>
            <a:pPr marL="0" indent="0" algn="just">
              <a:buNone/>
            </a:pPr>
            <a:r>
              <a:rPr lang="en-IN" sz="2800" dirty="0" smtClean="0"/>
              <a:t>Multiple constructors in the same class with different parameters is called as constructor overloading.</a:t>
            </a:r>
          </a:p>
          <a:p>
            <a:pPr marL="0" indent="0" algn="just">
              <a:buNone/>
            </a:pPr>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151</a:t>
            </a:fld>
            <a:endParaRPr lang="en-US"/>
          </a:p>
        </p:txBody>
      </p:sp>
      <p:sp>
        <p:nvSpPr>
          <p:cNvPr id="5" name="Content Placeholder 2"/>
          <p:cNvSpPr txBox="1">
            <a:spLocks/>
          </p:cNvSpPr>
          <p:nvPr/>
        </p:nvSpPr>
        <p:spPr>
          <a:xfrm>
            <a:off x="304800" y="1981200"/>
            <a:ext cx="3311236" cy="44958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smtClean="0"/>
              <a:t>class </a:t>
            </a:r>
            <a:r>
              <a:rPr lang="en-US" sz="2000" dirty="0"/>
              <a:t>rectangle</a:t>
            </a:r>
          </a:p>
          <a:p>
            <a:pPr marL="0" indent="0" algn="just">
              <a:buNone/>
            </a:pPr>
            <a:r>
              <a:rPr lang="en-US" sz="2000" dirty="0" smtClean="0"/>
              <a:t>{</a:t>
            </a:r>
          </a:p>
          <a:p>
            <a:pPr marL="0" indent="0" algn="just">
              <a:buNone/>
            </a:pPr>
            <a:r>
              <a:rPr lang="en-US" sz="2000" dirty="0" smtClean="0"/>
              <a:t>private </a:t>
            </a:r>
            <a:r>
              <a:rPr lang="en-US" sz="2000" dirty="0" err="1" smtClean="0"/>
              <a:t>int</a:t>
            </a:r>
            <a:r>
              <a:rPr lang="en-US" sz="2000" dirty="0" smtClean="0"/>
              <a:t> </a:t>
            </a:r>
            <a:r>
              <a:rPr lang="en-US" sz="2000" dirty="0" err="1" smtClean="0"/>
              <a:t>l,b</a:t>
            </a:r>
            <a:r>
              <a:rPr lang="en-US" sz="2000" dirty="0" smtClean="0"/>
              <a:t>;</a:t>
            </a:r>
          </a:p>
          <a:p>
            <a:pPr marL="0" indent="0" algn="just">
              <a:buNone/>
            </a:pPr>
            <a:r>
              <a:rPr lang="en-US" sz="2000" dirty="0" smtClean="0"/>
              <a:t>public rectangle()</a:t>
            </a:r>
          </a:p>
          <a:p>
            <a:pPr marL="0" indent="0" algn="just">
              <a:buNone/>
            </a:pPr>
            <a:r>
              <a:rPr lang="en-US" sz="2000" dirty="0" smtClean="0"/>
              <a:t>{</a:t>
            </a:r>
          </a:p>
          <a:p>
            <a:pPr marL="0" indent="0" algn="just">
              <a:buNone/>
            </a:pPr>
            <a:r>
              <a:rPr lang="en-US" sz="2000" dirty="0" smtClean="0"/>
              <a:t>l=b=10;</a:t>
            </a:r>
          </a:p>
          <a:p>
            <a:pPr marL="0" indent="0" algn="just">
              <a:buNone/>
            </a:pPr>
            <a:r>
              <a:rPr lang="en-US" sz="2000" dirty="0" smtClean="0"/>
              <a:t>}</a:t>
            </a:r>
          </a:p>
          <a:p>
            <a:pPr marL="0" indent="0" algn="just">
              <a:buNone/>
            </a:pPr>
            <a:endParaRPr lang="en-US" sz="2000" dirty="0" smtClean="0"/>
          </a:p>
          <a:p>
            <a:pPr marL="0" indent="0" algn="just">
              <a:buNone/>
            </a:pPr>
            <a:r>
              <a:rPr lang="en-US" sz="2000" dirty="0" smtClean="0"/>
              <a:t>public rectangle(</a:t>
            </a:r>
            <a:r>
              <a:rPr lang="en-US" sz="2000" dirty="0" err="1" smtClean="0"/>
              <a:t>int</a:t>
            </a:r>
            <a:r>
              <a:rPr lang="en-US" sz="2000" dirty="0" smtClean="0"/>
              <a:t> x)</a:t>
            </a:r>
            <a:endParaRPr lang="en-US" sz="2000" dirty="0"/>
          </a:p>
          <a:p>
            <a:pPr marL="0" indent="0" algn="just">
              <a:buNone/>
            </a:pPr>
            <a:r>
              <a:rPr lang="en-US" sz="2000" dirty="0"/>
              <a:t>{</a:t>
            </a:r>
          </a:p>
          <a:p>
            <a:pPr marL="0" indent="0" algn="just">
              <a:buNone/>
            </a:pPr>
            <a:r>
              <a:rPr lang="en-US" sz="2000" dirty="0" smtClean="0"/>
              <a:t>l=b=x;</a:t>
            </a:r>
            <a:endParaRPr lang="en-US" sz="2000" dirty="0"/>
          </a:p>
          <a:p>
            <a:pPr marL="0" indent="0" algn="just">
              <a:buNone/>
            </a:pPr>
            <a:r>
              <a:rPr lang="en-US" sz="2000" dirty="0"/>
              <a:t>}</a:t>
            </a:r>
          </a:p>
          <a:p>
            <a:pPr marL="0" indent="0" algn="just">
              <a:buNone/>
            </a:pPr>
            <a:endParaRPr lang="en-US" sz="2000" dirty="0"/>
          </a:p>
        </p:txBody>
      </p:sp>
      <p:sp>
        <p:nvSpPr>
          <p:cNvPr id="6" name="Content Placeholder 2"/>
          <p:cNvSpPr txBox="1">
            <a:spLocks/>
          </p:cNvSpPr>
          <p:nvPr/>
        </p:nvSpPr>
        <p:spPr>
          <a:xfrm>
            <a:off x="4038600" y="1981200"/>
            <a:ext cx="4572000" cy="464820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public void area()</a:t>
            </a:r>
          </a:p>
          <a:p>
            <a:pPr marL="0" indent="0">
              <a:buNone/>
            </a:pPr>
            <a:r>
              <a:rPr lang="en-US" sz="1800" dirty="0" smtClean="0"/>
              <a:t>{</a:t>
            </a:r>
          </a:p>
          <a:p>
            <a:pPr marL="0" indent="0">
              <a:buNone/>
            </a:pPr>
            <a:r>
              <a:rPr lang="en-US" sz="1800" dirty="0" err="1" smtClean="0"/>
              <a:t>System.out.println</a:t>
            </a:r>
            <a:r>
              <a:rPr lang="en-US" sz="1800" dirty="0" smtClean="0"/>
              <a:t>(“Area =“+l*b);</a:t>
            </a:r>
          </a:p>
          <a:p>
            <a:pPr marL="0" indent="0">
              <a:buNone/>
            </a:pPr>
            <a:r>
              <a:rPr lang="en-US" sz="1800" dirty="0" smtClean="0"/>
              <a:t>}}</a:t>
            </a:r>
            <a:endParaRPr lang="en-IN" sz="1800" dirty="0" smtClean="0"/>
          </a:p>
          <a:p>
            <a:pPr marL="0" indent="0">
              <a:buNone/>
            </a:pPr>
            <a:r>
              <a:rPr lang="en-IN" sz="1800" dirty="0" smtClean="0"/>
              <a:t>class main </a:t>
            </a:r>
            <a:endParaRPr lang="en-IN" sz="1800" dirty="0"/>
          </a:p>
          <a:p>
            <a:pPr marL="0" indent="0">
              <a:buNone/>
            </a:pPr>
            <a:r>
              <a:rPr lang="en-IN" sz="1800" dirty="0"/>
              <a:t>{</a:t>
            </a:r>
          </a:p>
          <a:p>
            <a:pPr marL="0" indent="0">
              <a:buNone/>
            </a:pPr>
            <a:r>
              <a:rPr lang="en-IN" sz="1800" dirty="0"/>
              <a:t>public static void main(String </a:t>
            </a:r>
            <a:r>
              <a:rPr lang="en-IN" sz="1800" dirty="0" err="1"/>
              <a:t>args</a:t>
            </a:r>
            <a:r>
              <a:rPr lang="en-IN" sz="1800" dirty="0"/>
              <a:t>[]) </a:t>
            </a:r>
          </a:p>
          <a:p>
            <a:pPr marL="0" indent="0">
              <a:buNone/>
            </a:pPr>
            <a:r>
              <a:rPr lang="en-IN" sz="1800" dirty="0" smtClean="0"/>
              <a:t>{</a:t>
            </a:r>
          </a:p>
          <a:p>
            <a:pPr marL="0" indent="0">
              <a:buNone/>
            </a:pPr>
            <a:r>
              <a:rPr lang="en-US" sz="1800" dirty="0" smtClean="0"/>
              <a:t>rectangle r1 = new rectangle();</a:t>
            </a:r>
          </a:p>
          <a:p>
            <a:pPr marL="0" indent="0">
              <a:buNone/>
            </a:pPr>
            <a:r>
              <a:rPr lang="en-US" sz="1800" dirty="0"/>
              <a:t>rectangle </a:t>
            </a:r>
            <a:r>
              <a:rPr lang="en-US" sz="1800" dirty="0" smtClean="0"/>
              <a:t>r2 </a:t>
            </a:r>
            <a:r>
              <a:rPr lang="en-US" sz="1800" dirty="0"/>
              <a:t>= new </a:t>
            </a:r>
            <a:r>
              <a:rPr lang="en-US" sz="1800" dirty="0" smtClean="0"/>
              <a:t>rectangle(5);</a:t>
            </a:r>
          </a:p>
          <a:p>
            <a:pPr marL="0" indent="0">
              <a:buNone/>
            </a:pPr>
            <a:r>
              <a:rPr lang="en-US" sz="1800" dirty="0" smtClean="0"/>
              <a:t>r1.area();</a:t>
            </a:r>
          </a:p>
          <a:p>
            <a:pPr marL="0" indent="0">
              <a:buNone/>
            </a:pPr>
            <a:r>
              <a:rPr lang="en-US" sz="1800" dirty="0" smtClean="0"/>
              <a:t>r2.area();                                    </a:t>
            </a:r>
            <a:r>
              <a:rPr lang="en-US" sz="1800" b="1" u="sng" dirty="0" smtClean="0"/>
              <a:t>Output</a:t>
            </a:r>
          </a:p>
          <a:p>
            <a:pPr marL="0" indent="0">
              <a:buNone/>
            </a:pPr>
            <a:r>
              <a:rPr lang="en-US" sz="1800" dirty="0" smtClean="0"/>
              <a:t>                                                     Area = 100</a:t>
            </a:r>
          </a:p>
          <a:p>
            <a:pPr marL="0" indent="0">
              <a:buNone/>
            </a:pPr>
            <a:r>
              <a:rPr lang="en-US" sz="1800" dirty="0" smtClean="0"/>
              <a:t>                                                     Area = 25</a:t>
            </a:r>
            <a:endParaRPr lang="en-IN" sz="1800" dirty="0"/>
          </a:p>
        </p:txBody>
      </p:sp>
    </p:spTree>
    <p:extLst>
      <p:ext uri="{BB962C8B-B14F-4D97-AF65-F5344CB8AC3E}">
        <p14:creationId xmlns:p14="http://schemas.microsoft.com/office/powerpoint/2010/main" val="200772581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Parameterized Constructors</a:t>
            </a:r>
            <a:endParaRPr lang="en-IN" dirty="0"/>
          </a:p>
        </p:txBody>
      </p:sp>
      <p:sp>
        <p:nvSpPr>
          <p:cNvPr id="3" name="Content Placeholder 2"/>
          <p:cNvSpPr>
            <a:spLocks noGrp="1"/>
          </p:cNvSpPr>
          <p:nvPr>
            <p:ph idx="1"/>
          </p:nvPr>
        </p:nvSpPr>
        <p:spPr/>
        <p:txBody>
          <a:bodyPr/>
          <a:lstStyle/>
          <a:p>
            <a:pPr marL="0" indent="0" algn="just">
              <a:buNone/>
            </a:pPr>
            <a:r>
              <a:rPr lang="en-IN" dirty="0"/>
              <a:t>While the </a:t>
            </a:r>
            <a:r>
              <a:rPr lang="en-IN" b="1" dirty="0"/>
              <a:t>Box( ) </a:t>
            </a:r>
            <a:r>
              <a:rPr lang="en-IN" dirty="0"/>
              <a:t>constructor in the preceding example does initialize a </a:t>
            </a:r>
            <a:r>
              <a:rPr lang="en-IN" b="1" dirty="0"/>
              <a:t>Box </a:t>
            </a:r>
            <a:r>
              <a:rPr lang="en-IN" dirty="0"/>
              <a:t>object, it is </a:t>
            </a:r>
            <a:r>
              <a:rPr lang="en-IN" dirty="0" smtClean="0"/>
              <a:t>not very </a:t>
            </a:r>
            <a:r>
              <a:rPr lang="en-IN" dirty="0"/>
              <a:t>useful—all boxes have the same dimensions. What is needed is a way to construct </a:t>
            </a:r>
            <a:r>
              <a:rPr lang="en-IN" b="1" dirty="0" smtClean="0"/>
              <a:t>Box </a:t>
            </a:r>
            <a:r>
              <a:rPr lang="en-IN" dirty="0" smtClean="0"/>
              <a:t>objects </a:t>
            </a:r>
            <a:r>
              <a:rPr lang="en-IN" dirty="0"/>
              <a:t>of various dimensions. The easy solution is to add parameters to the constructor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152</a:t>
            </a:fld>
            <a:endParaRPr lang="en-US"/>
          </a:p>
        </p:txBody>
      </p:sp>
    </p:spTree>
    <p:extLst>
      <p:ext uri="{BB962C8B-B14F-4D97-AF65-F5344CB8AC3E}">
        <p14:creationId xmlns:p14="http://schemas.microsoft.com/office/powerpoint/2010/main" val="332652701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Parameterized Constructors</a:t>
            </a:r>
            <a:endParaRPr lang="en-IN" sz="4000" b="1" dirty="0">
              <a:cs typeface="Arial" pitchFamily="34" charset="0"/>
            </a:endParaRPr>
          </a:p>
        </p:txBody>
      </p:sp>
      <p:sp>
        <p:nvSpPr>
          <p:cNvPr id="3" name="Content Placeholder 2"/>
          <p:cNvSpPr>
            <a:spLocks noGrp="1"/>
          </p:cNvSpPr>
          <p:nvPr>
            <p:ph sz="half" idx="1"/>
          </p:nvPr>
        </p:nvSpPr>
        <p:spPr>
          <a:xfrm>
            <a:off x="304800" y="1600200"/>
            <a:ext cx="4038600" cy="5105400"/>
          </a:xfrm>
          <a:ln>
            <a:solidFill>
              <a:schemeClr val="tx1"/>
            </a:solidFill>
          </a:ln>
        </p:spPr>
        <p:txBody>
          <a:bodyPr>
            <a:noAutofit/>
          </a:bodyPr>
          <a:lstStyle/>
          <a:p>
            <a:pPr marL="0" indent="0">
              <a:buNone/>
            </a:pPr>
            <a:r>
              <a:rPr lang="en-IN" sz="1400" dirty="0"/>
              <a:t>/* Here, Box uses a parameterized constructor to</a:t>
            </a:r>
          </a:p>
          <a:p>
            <a:pPr marL="0" indent="0">
              <a:buNone/>
            </a:pPr>
            <a:r>
              <a:rPr lang="en-IN" sz="1400" dirty="0"/>
              <a:t>initialize the dimensions of a box.</a:t>
            </a:r>
          </a:p>
          <a:p>
            <a:pPr marL="0" indent="0">
              <a:buNone/>
            </a:pPr>
            <a:r>
              <a:rPr lang="en-IN" sz="1400" dirty="0"/>
              <a:t>*/</a:t>
            </a:r>
          </a:p>
          <a:p>
            <a:pPr marL="0" indent="0">
              <a:buNone/>
            </a:pPr>
            <a:r>
              <a:rPr lang="en-IN" sz="1400" dirty="0"/>
              <a:t>class Box {</a:t>
            </a:r>
          </a:p>
          <a:p>
            <a:pPr marL="0" indent="0">
              <a:buNone/>
            </a:pPr>
            <a:r>
              <a:rPr lang="en-IN" sz="1400" dirty="0"/>
              <a:t>double width;</a:t>
            </a:r>
          </a:p>
          <a:p>
            <a:pPr marL="0" indent="0">
              <a:buNone/>
            </a:pPr>
            <a:r>
              <a:rPr lang="en-IN" sz="1400" dirty="0"/>
              <a:t>double height;</a:t>
            </a:r>
          </a:p>
          <a:p>
            <a:pPr marL="0" indent="0">
              <a:buNone/>
            </a:pPr>
            <a:r>
              <a:rPr lang="en-IN" sz="1400" dirty="0"/>
              <a:t>double depth;</a:t>
            </a:r>
          </a:p>
          <a:p>
            <a:pPr marL="0" indent="0">
              <a:buNone/>
            </a:pPr>
            <a:r>
              <a:rPr lang="en-IN" sz="1400" dirty="0"/>
              <a:t>// This is the constructor for Box.</a:t>
            </a:r>
          </a:p>
          <a:p>
            <a:pPr marL="0" indent="0">
              <a:buNone/>
            </a:pPr>
            <a:r>
              <a:rPr lang="fr-FR" sz="1400" dirty="0"/>
              <a:t>Box(double w, double h, double d) {</a:t>
            </a:r>
          </a:p>
          <a:p>
            <a:pPr marL="0" indent="0">
              <a:buNone/>
            </a:pPr>
            <a:r>
              <a:rPr lang="en-IN" sz="1400" dirty="0"/>
              <a:t>width = w;</a:t>
            </a:r>
          </a:p>
          <a:p>
            <a:pPr marL="0" indent="0">
              <a:buNone/>
            </a:pPr>
            <a:r>
              <a:rPr lang="en-IN" sz="1400" dirty="0"/>
              <a:t>height = h;</a:t>
            </a:r>
          </a:p>
          <a:p>
            <a:pPr marL="0" indent="0">
              <a:buNone/>
            </a:pPr>
            <a:r>
              <a:rPr lang="en-IN" sz="1400" dirty="0"/>
              <a:t>depth = d;</a:t>
            </a:r>
          </a:p>
          <a:p>
            <a:pPr marL="0" indent="0">
              <a:buNone/>
            </a:pPr>
            <a:r>
              <a:rPr lang="en-IN" sz="1400" dirty="0"/>
              <a:t>}</a:t>
            </a:r>
          </a:p>
          <a:p>
            <a:pPr marL="0" indent="0">
              <a:buNone/>
            </a:pPr>
            <a:r>
              <a:rPr lang="en-IN" sz="1400" dirty="0"/>
              <a:t>// compute and return volume</a:t>
            </a:r>
          </a:p>
          <a:p>
            <a:pPr marL="0" indent="0">
              <a:buNone/>
            </a:pPr>
            <a:r>
              <a:rPr lang="en-IN" sz="1400" dirty="0"/>
              <a:t>double volume() {</a:t>
            </a:r>
          </a:p>
          <a:p>
            <a:pPr marL="0" indent="0">
              <a:buNone/>
            </a:pPr>
            <a:r>
              <a:rPr lang="en-IN" sz="1400" dirty="0"/>
              <a:t>return width * height * depth;</a:t>
            </a:r>
          </a:p>
          <a:p>
            <a:pPr marL="0" indent="0">
              <a:buNone/>
            </a:pPr>
            <a:r>
              <a:rPr lang="en-IN" sz="1400" dirty="0"/>
              <a:t>}</a:t>
            </a:r>
          </a:p>
          <a:p>
            <a:pPr marL="0" indent="0">
              <a:buNone/>
            </a:pPr>
            <a:r>
              <a:rPr lang="en-IN" sz="1400" dirty="0"/>
              <a:t>}</a:t>
            </a:r>
          </a:p>
        </p:txBody>
      </p:sp>
      <p:sp>
        <p:nvSpPr>
          <p:cNvPr id="5" name="Content Placeholder 4"/>
          <p:cNvSpPr>
            <a:spLocks noGrp="1"/>
          </p:cNvSpPr>
          <p:nvPr>
            <p:ph sz="half" idx="2"/>
          </p:nvPr>
        </p:nvSpPr>
        <p:spPr>
          <a:xfrm>
            <a:off x="4648200" y="1600200"/>
            <a:ext cx="4343400" cy="5105400"/>
          </a:xfrm>
          <a:ln>
            <a:solidFill>
              <a:schemeClr val="tx1"/>
            </a:solidFill>
          </a:ln>
        </p:spPr>
        <p:txBody>
          <a:bodyPr>
            <a:normAutofit/>
          </a:bodyPr>
          <a:lstStyle/>
          <a:p>
            <a:pPr marL="0" indent="0">
              <a:buNone/>
            </a:pPr>
            <a:r>
              <a:rPr lang="en-IN" sz="1400" dirty="0"/>
              <a:t>class BoxDemo7 </a:t>
            </a:r>
            <a:endParaRPr lang="en-IN" sz="1400" dirty="0" smtClean="0"/>
          </a:p>
          <a:p>
            <a:pPr marL="0" indent="0">
              <a:buNone/>
            </a:pPr>
            <a:r>
              <a:rPr lang="en-IN" sz="1400" dirty="0" smtClean="0"/>
              <a:t>{</a:t>
            </a:r>
            <a:endParaRPr lang="en-IN" sz="1400" dirty="0"/>
          </a:p>
          <a:p>
            <a:pPr marL="0" indent="0">
              <a:buNone/>
            </a:pPr>
            <a:r>
              <a:rPr lang="en-IN" sz="1400" dirty="0"/>
              <a:t>public static void main(String </a:t>
            </a:r>
            <a:r>
              <a:rPr lang="en-IN" sz="1400" dirty="0" err="1"/>
              <a:t>args</a:t>
            </a:r>
            <a:r>
              <a:rPr lang="en-IN" sz="1400" dirty="0"/>
              <a:t>[]) </a:t>
            </a:r>
            <a:endParaRPr lang="en-IN" sz="1400" dirty="0" smtClean="0"/>
          </a:p>
          <a:p>
            <a:pPr marL="0" indent="0">
              <a:buNone/>
            </a:pPr>
            <a:r>
              <a:rPr lang="en-IN" sz="1400" dirty="0" smtClean="0"/>
              <a:t>{</a:t>
            </a:r>
            <a:endParaRPr lang="en-IN" sz="1400" dirty="0"/>
          </a:p>
          <a:p>
            <a:pPr marL="0" indent="0">
              <a:buNone/>
            </a:pPr>
            <a:r>
              <a:rPr lang="en-IN" sz="1400" dirty="0"/>
              <a:t>// declare, allocate, and initialize Box objects</a:t>
            </a:r>
          </a:p>
          <a:p>
            <a:pPr marL="0" indent="0">
              <a:buNone/>
            </a:pPr>
            <a:r>
              <a:rPr lang="en-IN" sz="1400" dirty="0"/>
              <a:t>Box mybox1 = new Box(10, 20, 15);</a:t>
            </a:r>
          </a:p>
          <a:p>
            <a:pPr marL="0" indent="0">
              <a:buNone/>
            </a:pPr>
            <a:r>
              <a:rPr lang="en-IN" sz="1400" dirty="0"/>
              <a:t>Box mybox2 = new Box(3, 6, 9);</a:t>
            </a:r>
          </a:p>
          <a:p>
            <a:pPr marL="0" indent="0">
              <a:buNone/>
            </a:pPr>
            <a:r>
              <a:rPr lang="en-IN" sz="1400" dirty="0"/>
              <a:t>double </a:t>
            </a:r>
            <a:r>
              <a:rPr lang="en-IN" sz="1400" dirty="0" err="1"/>
              <a:t>vol</a:t>
            </a:r>
            <a:r>
              <a:rPr lang="en-IN" sz="1400" dirty="0"/>
              <a:t>;</a:t>
            </a:r>
          </a:p>
          <a:p>
            <a:pPr marL="0" indent="0">
              <a:buNone/>
            </a:pPr>
            <a:r>
              <a:rPr lang="en-IN" sz="1400" dirty="0"/>
              <a:t>// get volume of first box</a:t>
            </a:r>
          </a:p>
          <a:p>
            <a:pPr marL="0" indent="0">
              <a:buNone/>
            </a:pPr>
            <a:r>
              <a:rPr lang="en-IN" sz="1400" dirty="0" err="1"/>
              <a:t>vol</a:t>
            </a:r>
            <a:r>
              <a:rPr lang="en-IN" sz="1400" dirty="0"/>
              <a:t> = mybox1.volume();</a:t>
            </a:r>
          </a:p>
          <a:p>
            <a:pPr marL="0" indent="0">
              <a:buNone/>
            </a:pPr>
            <a:r>
              <a:rPr lang="en-IN" sz="1400" dirty="0" err="1"/>
              <a:t>System.out.println</a:t>
            </a:r>
            <a:r>
              <a:rPr lang="en-IN" sz="1400" dirty="0"/>
              <a:t>("Volume is " + </a:t>
            </a:r>
            <a:r>
              <a:rPr lang="en-IN" sz="1400" dirty="0" err="1"/>
              <a:t>vol</a:t>
            </a:r>
            <a:r>
              <a:rPr lang="en-IN" sz="1400" dirty="0"/>
              <a:t>);</a:t>
            </a:r>
          </a:p>
          <a:p>
            <a:pPr marL="0" indent="0">
              <a:buNone/>
            </a:pPr>
            <a:r>
              <a:rPr lang="en-IN" sz="1400" dirty="0"/>
              <a:t>// get volume of second box</a:t>
            </a:r>
          </a:p>
          <a:p>
            <a:pPr marL="0" indent="0">
              <a:buNone/>
            </a:pPr>
            <a:r>
              <a:rPr lang="en-IN" sz="1400" dirty="0" err="1"/>
              <a:t>vol</a:t>
            </a:r>
            <a:r>
              <a:rPr lang="en-IN" sz="1400" dirty="0"/>
              <a:t> = mybox2.volume();</a:t>
            </a:r>
          </a:p>
          <a:p>
            <a:pPr marL="0" indent="0">
              <a:buNone/>
            </a:pPr>
            <a:r>
              <a:rPr lang="en-IN" sz="1400" dirty="0" err="1"/>
              <a:t>System.out.println</a:t>
            </a:r>
            <a:r>
              <a:rPr lang="en-IN" sz="1400" dirty="0"/>
              <a:t>("Volume is " + </a:t>
            </a:r>
            <a:r>
              <a:rPr lang="en-IN" sz="1400" dirty="0" err="1"/>
              <a:t>vol</a:t>
            </a:r>
            <a:r>
              <a:rPr lang="en-IN" sz="1400" dirty="0"/>
              <a:t>);</a:t>
            </a:r>
          </a:p>
          <a:p>
            <a:pPr marL="0" indent="0">
              <a:buNone/>
            </a:pPr>
            <a:r>
              <a:rPr lang="en-IN" sz="1400" dirty="0"/>
              <a:t>}</a:t>
            </a:r>
          </a:p>
          <a:p>
            <a:pPr marL="0" indent="0">
              <a:buNone/>
            </a:pPr>
            <a:r>
              <a:rPr lang="en-IN" sz="1400" dirty="0" smtClean="0"/>
              <a:t>}</a:t>
            </a:r>
          </a:p>
          <a:p>
            <a:pPr marL="0" indent="0">
              <a:buNone/>
            </a:pPr>
            <a:r>
              <a:rPr lang="en-US" sz="1400" b="1" u="sng" dirty="0" smtClean="0"/>
              <a:t>Output</a:t>
            </a:r>
            <a:endParaRPr lang="en-US" sz="1400" b="1" u="sng" dirty="0"/>
          </a:p>
          <a:p>
            <a:pPr marL="0" indent="0">
              <a:buNone/>
            </a:pPr>
            <a:r>
              <a:rPr lang="nl-NL" sz="1400" dirty="0"/>
              <a:t>Volume is 3000.0</a:t>
            </a:r>
          </a:p>
          <a:p>
            <a:pPr marL="0" indent="0">
              <a:buNone/>
            </a:pPr>
            <a:r>
              <a:rPr lang="nl-NL" sz="1400" dirty="0"/>
              <a:t>Volume is 162.0</a:t>
            </a:r>
            <a:endParaRPr lang="en-IN"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153</a:t>
            </a:fld>
            <a:endParaRPr lang="en-US"/>
          </a:p>
        </p:txBody>
      </p:sp>
    </p:spTree>
    <p:extLst>
      <p:ext uri="{BB962C8B-B14F-4D97-AF65-F5344CB8AC3E}">
        <p14:creationId xmlns:p14="http://schemas.microsoft.com/office/powerpoint/2010/main" val="7880043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Copy Constructors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There is no copy constructor in java. But, we can copy the values of one object to another like copy constructor in C++.</a:t>
            </a:r>
          </a:p>
          <a:p>
            <a:pPr algn="just"/>
            <a:r>
              <a:rPr lang="en-IN" dirty="0" smtClean="0"/>
              <a:t>Parameterized constructor to which the parameter passed in an object is called as copy constructor.</a:t>
            </a:r>
          </a:p>
          <a:p>
            <a:pPr algn="just"/>
            <a:r>
              <a:rPr lang="en-IN" dirty="0" smtClean="0"/>
              <a:t>The parameters of the object passed to the constructor are used to initialize the parameters of the newly created object, hence the name “copy”</a:t>
            </a:r>
          </a:p>
          <a:p>
            <a:pPr algn="just"/>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154</a:t>
            </a:fld>
            <a:endParaRPr lang="en-US"/>
          </a:p>
        </p:txBody>
      </p:sp>
    </p:spTree>
    <p:extLst>
      <p:ext uri="{BB962C8B-B14F-4D97-AF65-F5344CB8AC3E}">
        <p14:creationId xmlns:p14="http://schemas.microsoft.com/office/powerpoint/2010/main" val="299428110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Copy Constructors</a:t>
            </a:r>
            <a:endParaRPr lang="en-IN" dirty="0"/>
          </a:p>
        </p:txBody>
      </p:sp>
      <p:sp>
        <p:nvSpPr>
          <p:cNvPr id="3" name="Content Placeholder 2"/>
          <p:cNvSpPr>
            <a:spLocks noGrp="1"/>
          </p:cNvSpPr>
          <p:nvPr>
            <p:ph idx="1"/>
          </p:nvPr>
        </p:nvSpPr>
        <p:spPr/>
        <p:txBody>
          <a:bodyPr>
            <a:normAutofit/>
          </a:bodyPr>
          <a:lstStyle/>
          <a:p>
            <a:r>
              <a:rPr lang="en-IN" dirty="0" smtClean="0"/>
              <a:t>There </a:t>
            </a:r>
            <a:r>
              <a:rPr lang="en-IN" dirty="0"/>
              <a:t>are many ways to copy the values of one object into another in </a:t>
            </a:r>
            <a:r>
              <a:rPr lang="en-IN" dirty="0" smtClean="0"/>
              <a:t>java</a:t>
            </a:r>
            <a:endParaRPr lang="en-IN" dirty="0"/>
          </a:p>
          <a:p>
            <a:r>
              <a:rPr lang="en-IN" dirty="0"/>
              <a:t>By constructor</a:t>
            </a:r>
          </a:p>
          <a:p>
            <a:r>
              <a:rPr lang="en-IN" dirty="0"/>
              <a:t>By assigning the values of one object into another</a:t>
            </a:r>
          </a:p>
          <a:p>
            <a:r>
              <a:rPr lang="en-IN" dirty="0"/>
              <a:t>By clone() method of Object class</a:t>
            </a:r>
          </a:p>
          <a:p>
            <a:pPr algn="just"/>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155</a:t>
            </a:fld>
            <a:endParaRPr lang="en-US"/>
          </a:p>
        </p:txBody>
      </p:sp>
    </p:spTree>
    <p:extLst>
      <p:ext uri="{BB962C8B-B14F-4D97-AF65-F5344CB8AC3E}">
        <p14:creationId xmlns:p14="http://schemas.microsoft.com/office/powerpoint/2010/main" val="42692526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4000" b="1" dirty="0"/>
              <a:t>Copy </a:t>
            </a:r>
            <a:r>
              <a:rPr lang="en-IN" sz="4000" b="1" dirty="0" smtClean="0"/>
              <a:t>Constructors </a:t>
            </a:r>
            <a:r>
              <a:rPr lang="en-IN" sz="4000" b="1" dirty="0" err="1" smtClean="0"/>
              <a:t>Eg</a:t>
            </a:r>
            <a:r>
              <a:rPr lang="en-IN" sz="4000" b="1" dirty="0" smtClean="0"/>
              <a:t>.</a:t>
            </a:r>
            <a:endParaRPr lang="en-IN" sz="4000" b="1" dirty="0">
              <a:cs typeface="Arial" pitchFamily="34" charset="0"/>
            </a:endParaRPr>
          </a:p>
        </p:txBody>
      </p:sp>
      <p:sp>
        <p:nvSpPr>
          <p:cNvPr id="3" name="Content Placeholder 2"/>
          <p:cNvSpPr>
            <a:spLocks noGrp="1"/>
          </p:cNvSpPr>
          <p:nvPr>
            <p:ph sz="half" idx="1"/>
          </p:nvPr>
        </p:nvSpPr>
        <p:spPr>
          <a:xfrm>
            <a:off x="304800" y="1219200"/>
            <a:ext cx="4038600" cy="5105400"/>
          </a:xfrm>
          <a:ln>
            <a:solidFill>
              <a:schemeClr val="tx1"/>
            </a:solidFill>
          </a:ln>
        </p:spPr>
        <p:txBody>
          <a:bodyPr>
            <a:noAutofit/>
          </a:bodyPr>
          <a:lstStyle/>
          <a:p>
            <a:pPr marL="0" indent="0">
              <a:buNone/>
            </a:pPr>
            <a:r>
              <a:rPr lang="en-IN" sz="1800" dirty="0"/>
              <a:t>import </a:t>
            </a:r>
            <a:r>
              <a:rPr lang="en-IN" sz="1800" dirty="0" err="1"/>
              <a:t>java.util</a:t>
            </a:r>
            <a:r>
              <a:rPr lang="en-IN" sz="1800" dirty="0"/>
              <a:t>.*;</a:t>
            </a:r>
          </a:p>
          <a:p>
            <a:pPr marL="0" indent="0">
              <a:buNone/>
            </a:pPr>
            <a:r>
              <a:rPr lang="en-IN" sz="1800" dirty="0"/>
              <a:t>class circle </a:t>
            </a:r>
          </a:p>
          <a:p>
            <a:pPr marL="0" indent="0">
              <a:buNone/>
            </a:pPr>
            <a:r>
              <a:rPr lang="en-IN" sz="1800" dirty="0"/>
              <a:t>{</a:t>
            </a:r>
          </a:p>
          <a:p>
            <a:pPr marL="0" indent="0">
              <a:buNone/>
            </a:pPr>
            <a:r>
              <a:rPr lang="en-IN" sz="1800" dirty="0" smtClean="0"/>
              <a:t>private </a:t>
            </a:r>
            <a:r>
              <a:rPr lang="en-IN" sz="1800" dirty="0"/>
              <a:t>float </a:t>
            </a:r>
            <a:r>
              <a:rPr lang="en-IN" sz="1800" dirty="0" err="1"/>
              <a:t>r,area</a:t>
            </a:r>
            <a:r>
              <a:rPr lang="en-IN" sz="1800" dirty="0"/>
              <a:t>;</a:t>
            </a:r>
          </a:p>
          <a:p>
            <a:pPr marL="0" indent="0">
              <a:buNone/>
            </a:pPr>
            <a:r>
              <a:rPr lang="en-IN" sz="1800" dirty="0" smtClean="0"/>
              <a:t>      circle</a:t>
            </a:r>
            <a:r>
              <a:rPr lang="en-IN" sz="1800" dirty="0"/>
              <a:t>()</a:t>
            </a:r>
          </a:p>
          <a:p>
            <a:pPr marL="0" indent="0">
              <a:buNone/>
            </a:pPr>
            <a:r>
              <a:rPr lang="en-IN" sz="1800" dirty="0" smtClean="0"/>
              <a:t>       {</a:t>
            </a:r>
            <a:endParaRPr lang="en-IN" sz="1800" dirty="0"/>
          </a:p>
          <a:p>
            <a:pPr marL="0" indent="0">
              <a:buNone/>
            </a:pPr>
            <a:r>
              <a:rPr lang="en-IN" sz="1800" dirty="0" smtClean="0"/>
              <a:t>       Scanner </a:t>
            </a:r>
            <a:r>
              <a:rPr lang="en-IN" sz="1800" dirty="0" err="1"/>
              <a:t>sc</a:t>
            </a:r>
            <a:r>
              <a:rPr lang="en-IN" sz="1800" dirty="0"/>
              <a:t> = new Scanner(System.in);</a:t>
            </a:r>
          </a:p>
          <a:p>
            <a:pPr marL="0" indent="0">
              <a:buNone/>
            </a:pPr>
            <a:r>
              <a:rPr lang="en-IN" sz="1800" dirty="0" smtClean="0"/>
              <a:t>       </a:t>
            </a:r>
            <a:r>
              <a:rPr lang="en-IN" sz="1800" dirty="0" err="1" smtClean="0"/>
              <a:t>System.out.print</a:t>
            </a:r>
            <a:r>
              <a:rPr lang="en-IN" sz="1800" dirty="0"/>
              <a:t>("Enter Radius :");</a:t>
            </a:r>
          </a:p>
          <a:p>
            <a:pPr marL="0" indent="0">
              <a:buNone/>
            </a:pPr>
            <a:r>
              <a:rPr lang="en-IN" sz="1800" dirty="0" smtClean="0"/>
              <a:t>         r=</a:t>
            </a:r>
            <a:r>
              <a:rPr lang="en-IN" sz="1800" dirty="0" err="1" smtClean="0"/>
              <a:t>sc.nextInt</a:t>
            </a:r>
            <a:r>
              <a:rPr lang="en-IN" sz="1800" dirty="0"/>
              <a:t>();</a:t>
            </a:r>
          </a:p>
          <a:p>
            <a:pPr marL="0" indent="0">
              <a:buNone/>
            </a:pPr>
            <a:r>
              <a:rPr lang="en-IN" sz="1800" dirty="0" smtClean="0"/>
              <a:t>     }</a:t>
            </a:r>
            <a:endParaRPr lang="en-IN" sz="1800" dirty="0"/>
          </a:p>
          <a:p>
            <a:pPr marL="0" indent="0">
              <a:buNone/>
            </a:pPr>
            <a:r>
              <a:rPr lang="en-IN" sz="1800" dirty="0"/>
              <a:t>		</a:t>
            </a:r>
          </a:p>
          <a:p>
            <a:pPr marL="0" indent="0">
              <a:buNone/>
            </a:pPr>
            <a:r>
              <a:rPr lang="en-IN" sz="1800" dirty="0" smtClean="0"/>
              <a:t>        circle(circle </a:t>
            </a:r>
            <a:r>
              <a:rPr lang="en-IN" sz="1800" dirty="0"/>
              <a:t>x)</a:t>
            </a:r>
          </a:p>
          <a:p>
            <a:pPr marL="0" indent="0">
              <a:buNone/>
            </a:pPr>
            <a:r>
              <a:rPr lang="en-IN" sz="1800" dirty="0" smtClean="0"/>
              <a:t>           {</a:t>
            </a:r>
            <a:endParaRPr lang="en-IN" sz="1800" dirty="0"/>
          </a:p>
          <a:p>
            <a:pPr marL="0" indent="0">
              <a:buNone/>
            </a:pPr>
            <a:r>
              <a:rPr lang="en-IN" sz="1800" dirty="0"/>
              <a:t>	r=</a:t>
            </a:r>
            <a:r>
              <a:rPr lang="en-IN" sz="1800" dirty="0" err="1"/>
              <a:t>x.r</a:t>
            </a:r>
            <a:r>
              <a:rPr lang="en-IN" sz="1800" dirty="0"/>
              <a:t>;</a:t>
            </a:r>
          </a:p>
          <a:p>
            <a:pPr marL="0" indent="0">
              <a:buNone/>
            </a:pPr>
            <a:r>
              <a:rPr lang="en-IN" sz="1800" dirty="0" smtClean="0"/>
              <a:t>          }</a:t>
            </a:r>
            <a:endParaRPr lang="en-IN" sz="1800" dirty="0"/>
          </a:p>
        </p:txBody>
      </p:sp>
      <p:sp>
        <p:nvSpPr>
          <p:cNvPr id="5" name="Content Placeholder 4"/>
          <p:cNvSpPr>
            <a:spLocks noGrp="1"/>
          </p:cNvSpPr>
          <p:nvPr>
            <p:ph sz="half" idx="2"/>
          </p:nvPr>
        </p:nvSpPr>
        <p:spPr>
          <a:xfrm>
            <a:off x="4648200" y="1219200"/>
            <a:ext cx="4343400" cy="5105400"/>
          </a:xfrm>
          <a:ln>
            <a:solidFill>
              <a:schemeClr val="tx1"/>
            </a:solidFill>
          </a:ln>
        </p:spPr>
        <p:txBody>
          <a:bodyPr>
            <a:noAutofit/>
          </a:bodyPr>
          <a:lstStyle/>
          <a:p>
            <a:pPr marL="0" indent="0">
              <a:buNone/>
            </a:pPr>
            <a:r>
              <a:rPr lang="en-IN" sz="1800" dirty="0" smtClean="0"/>
              <a:t>      void </a:t>
            </a:r>
            <a:r>
              <a:rPr lang="en-IN" sz="1800" dirty="0"/>
              <a:t>calculate()</a:t>
            </a:r>
          </a:p>
          <a:p>
            <a:pPr marL="0" indent="0">
              <a:buNone/>
            </a:pPr>
            <a:r>
              <a:rPr lang="en-IN" sz="1800" dirty="0" smtClean="0"/>
              <a:t>        {</a:t>
            </a:r>
            <a:endParaRPr lang="en-IN" sz="1800" dirty="0"/>
          </a:p>
          <a:p>
            <a:pPr marL="0" indent="0">
              <a:buNone/>
            </a:pPr>
            <a:r>
              <a:rPr lang="en-IN" sz="1800" dirty="0"/>
              <a:t>	area=3.14f*r*r;</a:t>
            </a:r>
          </a:p>
          <a:p>
            <a:pPr marL="0" indent="0">
              <a:buNone/>
            </a:pPr>
            <a:r>
              <a:rPr lang="en-IN" sz="1800" dirty="0" smtClean="0"/>
              <a:t>        }</a:t>
            </a:r>
            <a:endParaRPr lang="en-IN" sz="1800" dirty="0"/>
          </a:p>
          <a:p>
            <a:pPr marL="0" indent="0">
              <a:buNone/>
            </a:pPr>
            <a:endParaRPr lang="en-IN" sz="1800" dirty="0"/>
          </a:p>
          <a:p>
            <a:pPr marL="0" indent="0">
              <a:buNone/>
            </a:pPr>
            <a:r>
              <a:rPr lang="en-IN" sz="1800" dirty="0" smtClean="0"/>
              <a:t>        void </a:t>
            </a:r>
            <a:r>
              <a:rPr lang="en-IN" sz="1800" dirty="0"/>
              <a:t>display()</a:t>
            </a:r>
          </a:p>
          <a:p>
            <a:pPr marL="0" indent="0">
              <a:buNone/>
            </a:pPr>
            <a:r>
              <a:rPr lang="en-IN" sz="1800" dirty="0" smtClean="0"/>
              <a:t>          {</a:t>
            </a:r>
            <a:endParaRPr lang="en-IN" sz="1800" dirty="0"/>
          </a:p>
          <a:p>
            <a:pPr marL="0" indent="0">
              <a:buNone/>
            </a:pPr>
            <a:r>
              <a:rPr lang="en-IN" sz="1800" dirty="0" smtClean="0"/>
              <a:t>          </a:t>
            </a:r>
            <a:r>
              <a:rPr lang="en-IN" sz="1800" dirty="0" err="1" smtClean="0"/>
              <a:t>System.out.println</a:t>
            </a:r>
            <a:r>
              <a:rPr lang="en-IN" sz="1800" dirty="0"/>
              <a:t>("Area ="+area);	</a:t>
            </a:r>
          </a:p>
          <a:p>
            <a:pPr marL="0" indent="0">
              <a:buNone/>
            </a:pPr>
            <a:r>
              <a:rPr lang="en-IN" sz="1800" dirty="0" smtClean="0"/>
              <a:t>            }</a:t>
            </a:r>
            <a:endParaRPr lang="en-IN" sz="1800" dirty="0"/>
          </a:p>
          <a:p>
            <a:pPr marL="0" indent="0">
              <a:buNone/>
            </a:pPr>
            <a:r>
              <a:rPr lang="en-IN" sz="1800" dirty="0" smtClean="0"/>
              <a:t>}</a:t>
            </a:r>
            <a:endParaRPr lang="en-IN" sz="1800" dirty="0"/>
          </a:p>
          <a:p>
            <a:pPr marL="0" indent="0">
              <a:buNone/>
            </a:pPr>
            <a:r>
              <a:rPr lang="en-IN" sz="1800" dirty="0"/>
              <a:t>	</a:t>
            </a:r>
          </a:p>
          <a:p>
            <a:pPr marL="0" indent="0">
              <a:buNone/>
            </a:pPr>
            <a:r>
              <a:rPr lang="en-IN" sz="18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156</a:t>
            </a:fld>
            <a:endParaRPr lang="en-US"/>
          </a:p>
        </p:txBody>
      </p:sp>
    </p:spTree>
    <p:extLst>
      <p:ext uri="{BB962C8B-B14F-4D97-AF65-F5344CB8AC3E}">
        <p14:creationId xmlns:p14="http://schemas.microsoft.com/office/powerpoint/2010/main" val="308596141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Copy </a:t>
            </a:r>
            <a:r>
              <a:rPr lang="en-IN" sz="4000" b="1" dirty="0" smtClean="0"/>
              <a:t>Constructors </a:t>
            </a:r>
            <a:r>
              <a:rPr lang="en-IN" sz="4000" b="1" dirty="0" err="1" smtClean="0"/>
              <a:t>Eg</a:t>
            </a:r>
            <a:r>
              <a:rPr lang="en-IN" sz="4000" b="1" dirty="0" smtClean="0"/>
              <a:t>...</a:t>
            </a:r>
            <a:endParaRPr lang="en-IN" sz="4000" b="1" dirty="0">
              <a:cs typeface="Arial" pitchFamily="34" charset="0"/>
            </a:endParaRPr>
          </a:p>
        </p:txBody>
      </p:sp>
      <p:sp>
        <p:nvSpPr>
          <p:cNvPr id="3" name="Content Placeholder 2"/>
          <p:cNvSpPr>
            <a:spLocks noGrp="1"/>
          </p:cNvSpPr>
          <p:nvPr>
            <p:ph sz="half" idx="1"/>
          </p:nvPr>
        </p:nvSpPr>
        <p:spPr>
          <a:xfrm>
            <a:off x="304800" y="1600200"/>
            <a:ext cx="4038600" cy="5105400"/>
          </a:xfrm>
          <a:ln>
            <a:solidFill>
              <a:schemeClr val="tx1"/>
            </a:solidFill>
          </a:ln>
        </p:spPr>
        <p:txBody>
          <a:bodyPr>
            <a:noAutofit/>
          </a:bodyPr>
          <a:lstStyle/>
          <a:p>
            <a:pPr marL="0" indent="0">
              <a:buNone/>
            </a:pPr>
            <a:r>
              <a:rPr lang="en-IN" sz="1800" dirty="0"/>
              <a:t>class </a:t>
            </a:r>
            <a:r>
              <a:rPr lang="en-IN" sz="1800" dirty="0" err="1"/>
              <a:t>copycons</a:t>
            </a:r>
            <a:endParaRPr lang="en-IN" sz="1800" dirty="0"/>
          </a:p>
          <a:p>
            <a:pPr marL="0" indent="0">
              <a:buNone/>
            </a:pPr>
            <a:r>
              <a:rPr lang="en-IN" sz="1800" dirty="0" smtClean="0"/>
              <a:t>     {</a:t>
            </a:r>
            <a:endParaRPr lang="en-IN" sz="1800" dirty="0"/>
          </a:p>
          <a:p>
            <a:pPr marL="0" indent="0">
              <a:buNone/>
            </a:pPr>
            <a:r>
              <a:rPr lang="en-IN" sz="1800" dirty="0" smtClean="0"/>
              <a:t>   public </a:t>
            </a:r>
            <a:r>
              <a:rPr lang="en-IN" sz="1800" dirty="0"/>
              <a:t>static void main(String </a:t>
            </a:r>
            <a:r>
              <a:rPr lang="en-IN" sz="1800" dirty="0" err="1"/>
              <a:t>args</a:t>
            </a:r>
            <a:r>
              <a:rPr lang="en-IN" sz="1800" dirty="0"/>
              <a:t>[])</a:t>
            </a:r>
          </a:p>
          <a:p>
            <a:pPr marL="0" indent="0">
              <a:buNone/>
            </a:pPr>
            <a:r>
              <a:rPr lang="en-IN" sz="1800" dirty="0" smtClean="0"/>
              <a:t>     </a:t>
            </a:r>
            <a:r>
              <a:rPr lang="en-IN" sz="1800" dirty="0"/>
              <a:t>{</a:t>
            </a:r>
          </a:p>
          <a:p>
            <a:pPr marL="0" indent="0">
              <a:buNone/>
            </a:pPr>
            <a:r>
              <a:rPr lang="en-IN" sz="1800" dirty="0"/>
              <a:t>	circle c = new circle();</a:t>
            </a:r>
          </a:p>
          <a:p>
            <a:pPr marL="0" indent="0">
              <a:buNone/>
            </a:pPr>
            <a:r>
              <a:rPr lang="en-IN" sz="1800" dirty="0"/>
              <a:t>	</a:t>
            </a:r>
            <a:r>
              <a:rPr lang="en-IN" sz="1800" dirty="0" err="1"/>
              <a:t>c.calculate</a:t>
            </a:r>
            <a:r>
              <a:rPr lang="en-IN" sz="1800" dirty="0"/>
              <a:t>();</a:t>
            </a:r>
          </a:p>
          <a:p>
            <a:pPr marL="0" indent="0">
              <a:buNone/>
            </a:pPr>
            <a:r>
              <a:rPr lang="en-IN" sz="1800" dirty="0"/>
              <a:t>	</a:t>
            </a:r>
            <a:r>
              <a:rPr lang="en-IN" sz="1800" dirty="0" err="1" smtClean="0"/>
              <a:t>c.display</a:t>
            </a:r>
            <a:r>
              <a:rPr lang="en-IN" sz="1800" dirty="0"/>
              <a:t>();</a:t>
            </a:r>
          </a:p>
          <a:p>
            <a:pPr marL="0" indent="0">
              <a:buNone/>
            </a:pPr>
            <a:r>
              <a:rPr lang="en-IN" sz="1800" dirty="0" smtClean="0"/>
              <a:t>                 </a:t>
            </a:r>
          </a:p>
          <a:p>
            <a:pPr marL="0" indent="0">
              <a:buNone/>
            </a:pPr>
            <a:r>
              <a:rPr lang="en-IN" sz="1800" dirty="0" smtClean="0"/>
              <a:t>                 circle </a:t>
            </a:r>
            <a:r>
              <a:rPr lang="en-IN" sz="1800" dirty="0"/>
              <a:t>c1 = new circle(c);</a:t>
            </a:r>
          </a:p>
          <a:p>
            <a:pPr marL="0" indent="0">
              <a:buNone/>
            </a:pPr>
            <a:r>
              <a:rPr lang="en-IN" sz="1800" dirty="0"/>
              <a:t>	</a:t>
            </a:r>
            <a:r>
              <a:rPr lang="en-IN" sz="1800" dirty="0" smtClean="0"/>
              <a:t>c1.calculate</a:t>
            </a:r>
            <a:r>
              <a:rPr lang="en-IN" sz="1800" dirty="0"/>
              <a:t>();</a:t>
            </a:r>
          </a:p>
          <a:p>
            <a:pPr marL="0" indent="0">
              <a:buNone/>
            </a:pPr>
            <a:r>
              <a:rPr lang="en-IN" sz="1800" dirty="0"/>
              <a:t>	</a:t>
            </a:r>
            <a:r>
              <a:rPr lang="en-IN" sz="1800" dirty="0" smtClean="0"/>
              <a:t>c1.display();</a:t>
            </a:r>
          </a:p>
          <a:p>
            <a:pPr marL="0" indent="0">
              <a:buNone/>
            </a:pPr>
            <a:r>
              <a:rPr lang="en-IN" sz="1800" dirty="0"/>
              <a:t> </a:t>
            </a:r>
            <a:r>
              <a:rPr lang="en-IN" sz="1800" dirty="0" smtClean="0"/>
              <a:t>     }</a:t>
            </a:r>
          </a:p>
          <a:p>
            <a:pPr marL="0" indent="0">
              <a:buNone/>
            </a:pPr>
            <a:endParaRPr lang="en-IN" sz="1800" dirty="0"/>
          </a:p>
          <a:p>
            <a:pPr marL="0" indent="0">
              <a:buNone/>
            </a:pPr>
            <a:r>
              <a:rPr lang="en-IN" sz="1800" dirty="0" smtClean="0"/>
              <a:t>  }</a:t>
            </a:r>
            <a:endParaRPr lang="en-IN" sz="1800" dirty="0"/>
          </a:p>
          <a:p>
            <a:pPr marL="0" indent="0">
              <a:buNone/>
            </a:pPr>
            <a:r>
              <a:rPr lang="en-IN" sz="1800" dirty="0"/>
              <a:t>	</a:t>
            </a:r>
          </a:p>
          <a:p>
            <a:pPr marL="0" indent="0">
              <a:buNone/>
            </a:pPr>
            <a:endParaRPr lang="en-IN" sz="1800" dirty="0"/>
          </a:p>
        </p:txBody>
      </p:sp>
      <p:sp>
        <p:nvSpPr>
          <p:cNvPr id="5" name="Content Placeholder 4"/>
          <p:cNvSpPr>
            <a:spLocks noGrp="1"/>
          </p:cNvSpPr>
          <p:nvPr>
            <p:ph sz="half" idx="2"/>
          </p:nvPr>
        </p:nvSpPr>
        <p:spPr>
          <a:xfrm>
            <a:off x="4648200" y="1600200"/>
            <a:ext cx="4343400" cy="5105400"/>
          </a:xfrm>
          <a:ln>
            <a:solidFill>
              <a:schemeClr val="tx1"/>
            </a:solidFill>
          </a:ln>
        </p:spPr>
        <p:txBody>
          <a:bodyPr>
            <a:normAutofit/>
          </a:bodyPr>
          <a:lstStyle/>
          <a:p>
            <a:pPr marL="0" indent="0">
              <a:buNone/>
            </a:pPr>
            <a:r>
              <a:rPr lang="en-US" sz="2400" b="1" u="sng" dirty="0" smtClean="0"/>
              <a:t>Output</a:t>
            </a:r>
          </a:p>
          <a:p>
            <a:pPr marL="0" indent="0">
              <a:buNone/>
            </a:pPr>
            <a:endParaRPr lang="en-US" sz="2400" dirty="0"/>
          </a:p>
          <a:p>
            <a:pPr marL="0" indent="0">
              <a:buNone/>
            </a:pPr>
            <a:r>
              <a:rPr lang="en-IN" sz="2400" dirty="0"/>
              <a:t>Enter Radius :10</a:t>
            </a:r>
          </a:p>
          <a:p>
            <a:pPr marL="0" indent="0">
              <a:buNone/>
            </a:pPr>
            <a:r>
              <a:rPr lang="en-IN" sz="2400" dirty="0"/>
              <a:t>Area =314.0</a:t>
            </a:r>
          </a:p>
          <a:p>
            <a:pPr marL="0" indent="0">
              <a:buNone/>
            </a:pPr>
            <a:r>
              <a:rPr lang="en-IN" sz="2400" dirty="0"/>
              <a:t>Area =314.0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157</a:t>
            </a:fld>
            <a:endParaRPr lang="en-US"/>
          </a:p>
        </p:txBody>
      </p:sp>
    </p:spTree>
    <p:extLst>
      <p:ext uri="{BB962C8B-B14F-4D97-AF65-F5344CB8AC3E}">
        <p14:creationId xmlns:p14="http://schemas.microsoft.com/office/powerpoint/2010/main" val="395663698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sz="4000" b="1" dirty="0"/>
              <a:t>Copy </a:t>
            </a:r>
            <a:r>
              <a:rPr lang="en-IN" sz="4000" b="1" dirty="0" smtClean="0"/>
              <a:t>Constructors </a:t>
            </a:r>
            <a:r>
              <a:rPr lang="en-IN" sz="4000" b="1" dirty="0" err="1" smtClean="0"/>
              <a:t>Eg</a:t>
            </a:r>
            <a:r>
              <a:rPr lang="en-IN" sz="4000" b="1" dirty="0" smtClean="0"/>
              <a:t>.</a:t>
            </a:r>
            <a:endParaRPr lang="en-IN" sz="4000" b="1" dirty="0">
              <a:cs typeface="Arial" pitchFamily="34" charset="0"/>
            </a:endParaRPr>
          </a:p>
        </p:txBody>
      </p:sp>
      <p:sp>
        <p:nvSpPr>
          <p:cNvPr id="3" name="Content Placeholder 2"/>
          <p:cNvSpPr>
            <a:spLocks noGrp="1"/>
          </p:cNvSpPr>
          <p:nvPr>
            <p:ph sz="half" idx="1"/>
          </p:nvPr>
        </p:nvSpPr>
        <p:spPr>
          <a:xfrm>
            <a:off x="304800" y="1219200"/>
            <a:ext cx="4038600" cy="5105400"/>
          </a:xfrm>
          <a:ln>
            <a:solidFill>
              <a:schemeClr val="tx1"/>
            </a:solidFill>
          </a:ln>
        </p:spPr>
        <p:txBody>
          <a:bodyPr>
            <a:noAutofit/>
          </a:bodyPr>
          <a:lstStyle/>
          <a:p>
            <a:pPr marL="0" indent="0">
              <a:buNone/>
            </a:pPr>
            <a:r>
              <a:rPr lang="en-IN" sz="1800" dirty="0"/>
              <a:t>class </a:t>
            </a:r>
            <a:r>
              <a:rPr lang="en-IN" sz="1800" dirty="0" err="1"/>
              <a:t>studentcpy</a:t>
            </a:r>
            <a:endParaRPr lang="en-IN" sz="1800" dirty="0"/>
          </a:p>
          <a:p>
            <a:pPr marL="0" indent="0">
              <a:buNone/>
            </a:pPr>
            <a:r>
              <a:rPr lang="en-IN" sz="1800" dirty="0"/>
              <a:t>{</a:t>
            </a:r>
          </a:p>
          <a:p>
            <a:pPr marL="0" indent="0">
              <a:buNone/>
            </a:pPr>
            <a:r>
              <a:rPr lang="en-IN" sz="1800" dirty="0"/>
              <a:t>	</a:t>
            </a:r>
            <a:r>
              <a:rPr lang="en-IN" sz="1800" dirty="0" err="1"/>
              <a:t>int</a:t>
            </a:r>
            <a:r>
              <a:rPr lang="en-IN" sz="1800" dirty="0"/>
              <a:t> id;</a:t>
            </a:r>
          </a:p>
          <a:p>
            <a:pPr marL="0" indent="0">
              <a:buNone/>
            </a:pPr>
            <a:r>
              <a:rPr lang="en-IN" sz="1800" dirty="0"/>
              <a:t>	String name;</a:t>
            </a:r>
          </a:p>
          <a:p>
            <a:pPr marL="0" indent="0">
              <a:buNone/>
            </a:pPr>
            <a:r>
              <a:rPr lang="en-IN" sz="1800" dirty="0"/>
              <a:t>	</a:t>
            </a:r>
            <a:r>
              <a:rPr lang="en-IN" sz="1800" dirty="0" err="1"/>
              <a:t>studentcpy</a:t>
            </a:r>
            <a:r>
              <a:rPr lang="en-IN" sz="1800" dirty="0"/>
              <a:t>(</a:t>
            </a:r>
            <a:r>
              <a:rPr lang="en-IN" sz="1800" dirty="0" err="1"/>
              <a:t>int</a:t>
            </a:r>
            <a:r>
              <a:rPr lang="en-IN" sz="1800" dirty="0"/>
              <a:t> i, String n)</a:t>
            </a:r>
          </a:p>
          <a:p>
            <a:pPr marL="0" indent="0">
              <a:buNone/>
            </a:pPr>
            <a:r>
              <a:rPr lang="en-IN" sz="1800" dirty="0"/>
              <a:t>	{</a:t>
            </a:r>
          </a:p>
          <a:p>
            <a:pPr marL="0" indent="0">
              <a:buNone/>
            </a:pPr>
            <a:r>
              <a:rPr lang="en-IN" sz="1800" dirty="0"/>
              <a:t>		id = i;</a:t>
            </a:r>
          </a:p>
          <a:p>
            <a:pPr marL="0" indent="0">
              <a:buNone/>
            </a:pPr>
            <a:r>
              <a:rPr lang="en-IN" sz="1800" dirty="0"/>
              <a:t>		name = n;</a:t>
            </a:r>
          </a:p>
          <a:p>
            <a:pPr marL="0" indent="0">
              <a:buNone/>
            </a:pPr>
            <a:r>
              <a:rPr lang="en-IN" sz="1800" dirty="0"/>
              <a:t>	}</a:t>
            </a:r>
          </a:p>
          <a:p>
            <a:pPr marL="0" indent="0">
              <a:buNone/>
            </a:pPr>
            <a:r>
              <a:rPr lang="en-IN" sz="1800" dirty="0"/>
              <a:t>	</a:t>
            </a:r>
          </a:p>
          <a:p>
            <a:pPr marL="0" indent="0">
              <a:buNone/>
            </a:pPr>
            <a:r>
              <a:rPr lang="en-IN" sz="1800" dirty="0"/>
              <a:t>	</a:t>
            </a:r>
            <a:r>
              <a:rPr lang="en-IN" sz="1800" dirty="0" err="1"/>
              <a:t>studentcpy</a:t>
            </a:r>
            <a:r>
              <a:rPr lang="en-IN" sz="1800" dirty="0"/>
              <a:t>(</a:t>
            </a:r>
            <a:r>
              <a:rPr lang="en-IN" sz="1800" dirty="0" err="1"/>
              <a:t>studentcpy</a:t>
            </a:r>
            <a:r>
              <a:rPr lang="en-IN" sz="1800" dirty="0"/>
              <a:t> s)</a:t>
            </a:r>
          </a:p>
          <a:p>
            <a:pPr marL="0" indent="0">
              <a:buNone/>
            </a:pPr>
            <a:r>
              <a:rPr lang="en-IN" sz="1800" dirty="0"/>
              <a:t>	{</a:t>
            </a:r>
          </a:p>
          <a:p>
            <a:pPr marL="0" indent="0">
              <a:buNone/>
            </a:pPr>
            <a:r>
              <a:rPr lang="en-IN" sz="1800" dirty="0"/>
              <a:t>		id=s.id;</a:t>
            </a:r>
          </a:p>
          <a:p>
            <a:pPr marL="0" indent="0">
              <a:buNone/>
            </a:pPr>
            <a:r>
              <a:rPr lang="en-IN" sz="1800" dirty="0"/>
              <a:t>		name=s.name;</a:t>
            </a:r>
          </a:p>
          <a:p>
            <a:pPr marL="0" indent="0">
              <a:buNone/>
            </a:pPr>
            <a:r>
              <a:rPr lang="en-IN" sz="1800" dirty="0"/>
              <a:t>	}</a:t>
            </a:r>
          </a:p>
          <a:p>
            <a:pPr marL="0" indent="0">
              <a:buNone/>
            </a:pPr>
            <a:r>
              <a:rPr lang="en-IN" sz="1800" dirty="0"/>
              <a:t>	</a:t>
            </a:r>
          </a:p>
          <a:p>
            <a:pPr marL="0" indent="0">
              <a:buNone/>
            </a:pPr>
            <a:r>
              <a:rPr lang="en-IN" sz="1800" dirty="0"/>
              <a:t>	</a:t>
            </a:r>
          </a:p>
        </p:txBody>
      </p:sp>
      <p:sp>
        <p:nvSpPr>
          <p:cNvPr id="5" name="Content Placeholder 4"/>
          <p:cNvSpPr>
            <a:spLocks noGrp="1"/>
          </p:cNvSpPr>
          <p:nvPr>
            <p:ph sz="half" idx="2"/>
          </p:nvPr>
        </p:nvSpPr>
        <p:spPr>
          <a:xfrm>
            <a:off x="4648200" y="1219200"/>
            <a:ext cx="4343400" cy="5105400"/>
          </a:xfrm>
          <a:ln>
            <a:solidFill>
              <a:schemeClr val="tx1"/>
            </a:solidFill>
          </a:ln>
        </p:spPr>
        <p:txBody>
          <a:bodyPr>
            <a:noAutofit/>
          </a:bodyPr>
          <a:lstStyle/>
          <a:p>
            <a:pPr marL="0" indent="0">
              <a:buNone/>
            </a:pPr>
            <a:r>
              <a:rPr lang="en-IN" sz="1800" dirty="0"/>
              <a:t>void display()</a:t>
            </a:r>
          </a:p>
          <a:p>
            <a:pPr marL="0" indent="0">
              <a:buNone/>
            </a:pPr>
            <a:r>
              <a:rPr lang="en-IN" sz="1800" dirty="0"/>
              <a:t>	{</a:t>
            </a:r>
          </a:p>
          <a:p>
            <a:pPr marL="0" indent="0">
              <a:buNone/>
            </a:pPr>
            <a:r>
              <a:rPr lang="en-IN" sz="1800" dirty="0"/>
              <a:t>	</a:t>
            </a:r>
            <a:r>
              <a:rPr lang="en-IN" sz="1800" dirty="0" err="1" smtClean="0"/>
              <a:t>System.out.println</a:t>
            </a:r>
            <a:r>
              <a:rPr lang="en-IN" sz="1800" dirty="0" smtClean="0"/>
              <a:t>(id</a:t>
            </a:r>
            <a:r>
              <a:rPr lang="en-IN" sz="1800" dirty="0"/>
              <a:t>+" " +name);</a:t>
            </a:r>
          </a:p>
          <a:p>
            <a:pPr marL="0" indent="0">
              <a:buNone/>
            </a:pPr>
            <a:r>
              <a:rPr lang="en-IN" sz="1800" dirty="0"/>
              <a:t>	}</a:t>
            </a:r>
          </a:p>
          <a:p>
            <a:pPr marL="0" indent="0">
              <a:buNone/>
            </a:pPr>
            <a:endParaRPr lang="en-IN" sz="1800" dirty="0"/>
          </a:p>
          <a:p>
            <a:pPr marL="0" indent="0">
              <a:buNone/>
            </a:pPr>
            <a:r>
              <a:rPr lang="en-IN" sz="1600" dirty="0" smtClean="0"/>
              <a:t>public </a:t>
            </a:r>
            <a:r>
              <a:rPr lang="en-IN" sz="1600" dirty="0"/>
              <a:t>static void main(String </a:t>
            </a:r>
            <a:r>
              <a:rPr lang="en-IN" sz="1600" dirty="0" err="1"/>
              <a:t>args</a:t>
            </a:r>
            <a:r>
              <a:rPr lang="en-IN" sz="1600" dirty="0"/>
              <a:t>[])</a:t>
            </a:r>
          </a:p>
          <a:p>
            <a:pPr marL="0" indent="0">
              <a:buNone/>
            </a:pPr>
            <a:r>
              <a:rPr lang="en-IN" sz="1600" dirty="0"/>
              <a:t>{</a:t>
            </a:r>
          </a:p>
          <a:p>
            <a:pPr marL="0" indent="0">
              <a:buNone/>
            </a:pPr>
            <a:r>
              <a:rPr lang="en-IN" sz="1600" dirty="0" err="1" smtClean="0"/>
              <a:t>studentcpy</a:t>
            </a:r>
            <a:r>
              <a:rPr lang="en-IN" sz="1600" dirty="0" smtClean="0"/>
              <a:t> </a:t>
            </a:r>
            <a:r>
              <a:rPr lang="en-IN" sz="1600" dirty="0"/>
              <a:t>s1 = new </a:t>
            </a:r>
            <a:r>
              <a:rPr lang="en-IN" sz="1600" dirty="0" err="1"/>
              <a:t>studentcpy</a:t>
            </a:r>
            <a:r>
              <a:rPr lang="en-IN" sz="1600" dirty="0"/>
              <a:t>(101,"Suresh");</a:t>
            </a:r>
          </a:p>
          <a:p>
            <a:pPr marL="0" indent="0">
              <a:buNone/>
            </a:pPr>
            <a:r>
              <a:rPr lang="en-IN" sz="1600" dirty="0"/>
              <a:t>	</a:t>
            </a:r>
            <a:r>
              <a:rPr lang="en-IN" sz="1600" dirty="0" err="1"/>
              <a:t>studentcpy</a:t>
            </a:r>
            <a:r>
              <a:rPr lang="en-IN" sz="1600" dirty="0"/>
              <a:t> s2 = new </a:t>
            </a:r>
            <a:r>
              <a:rPr lang="en-IN" sz="1600" dirty="0" err="1"/>
              <a:t>studentcpy</a:t>
            </a:r>
            <a:r>
              <a:rPr lang="en-IN" sz="1600" dirty="0"/>
              <a:t>(s1);</a:t>
            </a:r>
          </a:p>
          <a:p>
            <a:pPr marL="0" indent="0">
              <a:buNone/>
            </a:pPr>
            <a:r>
              <a:rPr lang="en-IN" sz="1600" dirty="0"/>
              <a:t>	s1.display();</a:t>
            </a:r>
          </a:p>
          <a:p>
            <a:pPr marL="0" indent="0">
              <a:buNone/>
            </a:pPr>
            <a:r>
              <a:rPr lang="en-IN" sz="1600" dirty="0"/>
              <a:t>	s2.display();</a:t>
            </a:r>
          </a:p>
          <a:p>
            <a:pPr marL="0" indent="0">
              <a:buNone/>
            </a:pPr>
            <a:r>
              <a:rPr lang="en-IN" sz="1600" dirty="0"/>
              <a:t>}</a:t>
            </a:r>
          </a:p>
          <a:p>
            <a:pPr marL="0" indent="0">
              <a:buNone/>
            </a:pPr>
            <a:r>
              <a:rPr lang="en-IN" sz="1600" dirty="0" smtClean="0"/>
              <a:t>}</a:t>
            </a:r>
          </a:p>
          <a:p>
            <a:pPr marL="0" indent="0">
              <a:buNone/>
            </a:pPr>
            <a:r>
              <a:rPr lang="en-US" sz="1600" b="1" u="sng" dirty="0" smtClean="0"/>
              <a:t>Output</a:t>
            </a:r>
            <a:endParaRPr lang="en-IN" sz="1600" b="1" u="sng" dirty="0" smtClean="0"/>
          </a:p>
          <a:p>
            <a:pPr marL="0" indent="0">
              <a:buNone/>
            </a:pPr>
            <a:r>
              <a:rPr lang="en-IN" sz="1600" dirty="0" smtClean="0"/>
              <a:t>101 </a:t>
            </a:r>
            <a:r>
              <a:rPr lang="en-IN" sz="1600" dirty="0"/>
              <a:t>Suresh</a:t>
            </a:r>
          </a:p>
          <a:p>
            <a:pPr marL="0" indent="0">
              <a:buNone/>
            </a:pPr>
            <a:r>
              <a:rPr lang="en-IN" sz="1600" dirty="0"/>
              <a:t>101 Suresh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158</a:t>
            </a:fld>
            <a:endParaRPr lang="en-US"/>
          </a:p>
        </p:txBody>
      </p:sp>
    </p:spTree>
    <p:extLst>
      <p:ext uri="{BB962C8B-B14F-4D97-AF65-F5344CB8AC3E}">
        <p14:creationId xmlns:p14="http://schemas.microsoft.com/office/powerpoint/2010/main" val="22501623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Passing Objects to a Method</a:t>
            </a:r>
            <a:endParaRPr lang="en-IN" dirty="0"/>
          </a:p>
        </p:txBody>
      </p:sp>
      <p:sp>
        <p:nvSpPr>
          <p:cNvPr id="3" name="Content Placeholder 2"/>
          <p:cNvSpPr>
            <a:spLocks noGrp="1"/>
          </p:cNvSpPr>
          <p:nvPr>
            <p:ph idx="1"/>
          </p:nvPr>
        </p:nvSpPr>
        <p:spPr/>
        <p:txBody>
          <a:bodyPr>
            <a:normAutofit/>
          </a:bodyPr>
          <a:lstStyle/>
          <a:p>
            <a:pPr algn="just"/>
            <a:r>
              <a:rPr lang="en-IN" dirty="0" smtClean="0"/>
              <a:t>In copy constructor we can pass an object of the same class to the constructor.</a:t>
            </a:r>
          </a:p>
          <a:p>
            <a:pPr algn="just"/>
            <a:r>
              <a:rPr lang="en-IN" dirty="0" smtClean="0"/>
              <a:t>Objects can be passed to methods also </a:t>
            </a:r>
          </a:p>
          <a:p>
            <a:pPr algn="just"/>
            <a:r>
              <a:rPr lang="en-IN" dirty="0" smtClean="0"/>
              <a:t>When a object passed to a method in java the values contained in that object can be changed. These values will remain changed even when the method execution ends and the control returns to the caller method.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159</a:t>
            </a:fld>
            <a:endParaRPr lang="en-US"/>
          </a:p>
        </p:txBody>
      </p:sp>
    </p:spTree>
    <p:extLst>
      <p:ext uri="{BB962C8B-B14F-4D97-AF65-F5344CB8AC3E}">
        <p14:creationId xmlns:p14="http://schemas.microsoft.com/office/powerpoint/2010/main" val="348014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4092"/>
          </a:xfr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solidFill>
                  <a:srgbClr val="00B0F0"/>
                </a:solidFill>
              </a:rPr>
              <a:t>Java Virtual Machine</a:t>
            </a:r>
            <a:endParaRPr lang="en-US" b="1" dirty="0">
              <a:solidFill>
                <a:srgbClr val="00B0F0"/>
              </a:solidFill>
            </a:endParaRPr>
          </a:p>
        </p:txBody>
      </p:sp>
      <p:sp>
        <p:nvSpPr>
          <p:cNvPr id="3" name="Content Placeholder 2"/>
          <p:cNvSpPr>
            <a:spLocks noGrp="1"/>
          </p:cNvSpPr>
          <p:nvPr>
            <p:ph idx="1"/>
          </p:nvPr>
        </p:nvSpPr>
        <p:spPr>
          <a:xfrm>
            <a:off x="521550" y="1268760"/>
            <a:ext cx="8229600" cy="4525963"/>
          </a:xfrm>
        </p:spPr>
        <p:txBody>
          <a:bodyPr/>
          <a:lstStyle/>
          <a:p>
            <a:r>
              <a:rPr lang="en-US" dirty="0" smtClean="0"/>
              <a:t>A software that interprets java </a:t>
            </a:r>
            <a:r>
              <a:rPr lang="en-US" dirty="0" err="1" smtClean="0"/>
              <a:t>bytecode</a:t>
            </a:r>
            <a:endParaRPr lang="en-US" dirty="0" smtClean="0"/>
          </a:p>
          <a:p>
            <a:r>
              <a:rPr lang="en-US" dirty="0" smtClean="0"/>
              <a:t>Java programs executed in JVM</a:t>
            </a:r>
          </a:p>
          <a:p>
            <a:r>
              <a:rPr lang="en-US" dirty="0" smtClean="0"/>
              <a:t>JVM is a virtual rather than a physical machine</a:t>
            </a:r>
          </a:p>
          <a:p>
            <a:r>
              <a:rPr lang="en-US" dirty="0" smtClean="0"/>
              <a:t>The JVM is typically implemented as a run time interpreter</a:t>
            </a:r>
          </a:p>
          <a:p>
            <a:r>
              <a:rPr lang="en-US" dirty="0" smtClean="0"/>
              <a:t>Translates java </a:t>
            </a:r>
            <a:r>
              <a:rPr lang="en-US" dirty="0" err="1" smtClean="0"/>
              <a:t>bytecode</a:t>
            </a:r>
            <a:r>
              <a:rPr lang="en-US" dirty="0" smtClean="0"/>
              <a:t> instructions to machine readable code</a:t>
            </a:r>
            <a:endParaRPr lang="en-US" dirty="0"/>
          </a:p>
        </p:txBody>
      </p:sp>
    </p:spTree>
    <p:extLst>
      <p:ext uri="{BB962C8B-B14F-4D97-AF65-F5344CB8AC3E}">
        <p14:creationId xmlns:p14="http://schemas.microsoft.com/office/powerpoint/2010/main" val="418167918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Passing Objects to a Method Ex. 1</a:t>
            </a:r>
            <a:endParaRPr lang="en-IN" dirty="0"/>
          </a:p>
        </p:txBody>
      </p:sp>
      <p:sp>
        <p:nvSpPr>
          <p:cNvPr id="3" name="Content Placeholder 2"/>
          <p:cNvSpPr>
            <a:spLocks noGrp="1"/>
          </p:cNvSpPr>
          <p:nvPr>
            <p:ph idx="1"/>
          </p:nvPr>
        </p:nvSpPr>
        <p:spPr>
          <a:xfrm>
            <a:off x="457200" y="1600200"/>
            <a:ext cx="8229600" cy="4525963"/>
          </a:xfrm>
        </p:spPr>
        <p:txBody>
          <a:bodyPr>
            <a:noAutofit/>
          </a:bodyPr>
          <a:lstStyle/>
          <a:p>
            <a:pPr marL="0" indent="0" algn="just">
              <a:buNone/>
            </a:pPr>
            <a:r>
              <a:rPr lang="en-IN" sz="2000" dirty="0"/>
              <a:t>public class passobj1 </a:t>
            </a:r>
          </a:p>
          <a:p>
            <a:pPr marL="0" indent="0" algn="just">
              <a:buNone/>
            </a:pPr>
            <a:r>
              <a:rPr lang="en-IN" sz="2000" dirty="0"/>
              <a:t>{</a:t>
            </a:r>
          </a:p>
          <a:p>
            <a:pPr marL="0" indent="0" algn="just">
              <a:buNone/>
            </a:pPr>
            <a:r>
              <a:rPr lang="en-IN" sz="2000" dirty="0"/>
              <a:t>    private </a:t>
            </a:r>
            <a:r>
              <a:rPr lang="en-IN" sz="2000" dirty="0" err="1"/>
              <a:t>int</a:t>
            </a:r>
            <a:r>
              <a:rPr lang="en-IN" sz="2000" dirty="0"/>
              <a:t> value;</a:t>
            </a:r>
          </a:p>
          <a:p>
            <a:pPr marL="0" indent="0" algn="just">
              <a:buNone/>
            </a:pPr>
            <a:r>
              <a:rPr lang="en-IN" sz="2000" dirty="0"/>
              <a:t> </a:t>
            </a:r>
          </a:p>
          <a:p>
            <a:pPr marL="0" indent="0" algn="just">
              <a:buNone/>
            </a:pPr>
            <a:r>
              <a:rPr lang="en-IN" sz="2000" dirty="0"/>
              <a:t>   public static void main(String </a:t>
            </a:r>
            <a:r>
              <a:rPr lang="en-IN" sz="2000" dirty="0" err="1"/>
              <a:t>args</a:t>
            </a:r>
            <a:r>
              <a:rPr lang="en-IN" sz="2000" dirty="0"/>
              <a:t>[]) </a:t>
            </a:r>
          </a:p>
          <a:p>
            <a:pPr marL="0" indent="0" algn="just">
              <a:buNone/>
            </a:pPr>
            <a:r>
              <a:rPr lang="en-IN" sz="2000" dirty="0"/>
              <a:t>    {</a:t>
            </a:r>
          </a:p>
          <a:p>
            <a:pPr marL="0" indent="0" algn="just">
              <a:buNone/>
            </a:pPr>
            <a:r>
              <a:rPr lang="en-IN" sz="2000" dirty="0"/>
              <a:t>        passobj1 p = new passobj1();</a:t>
            </a:r>
          </a:p>
          <a:p>
            <a:pPr marL="0" indent="0" algn="just">
              <a:buNone/>
            </a:pPr>
            <a:r>
              <a:rPr lang="en-IN" sz="2000" dirty="0"/>
              <a:t>        </a:t>
            </a:r>
            <a:r>
              <a:rPr lang="en-IN" sz="2000" dirty="0" err="1"/>
              <a:t>p.value</a:t>
            </a:r>
            <a:r>
              <a:rPr lang="en-IN" sz="2000" dirty="0"/>
              <a:t>=5;</a:t>
            </a:r>
          </a:p>
          <a:p>
            <a:pPr marL="0" indent="0" algn="just">
              <a:buNone/>
            </a:pPr>
            <a:r>
              <a:rPr lang="en-IN" sz="2000" dirty="0"/>
              <a:t>        </a:t>
            </a:r>
            <a:r>
              <a:rPr lang="en-IN" sz="2000" dirty="0" err="1"/>
              <a:t>System.out.println</a:t>
            </a:r>
            <a:r>
              <a:rPr lang="en-IN" sz="2000" dirty="0"/>
              <a:t>("Before calling " +</a:t>
            </a:r>
            <a:r>
              <a:rPr lang="en-IN" sz="2000" dirty="0" err="1"/>
              <a:t>p.value</a:t>
            </a:r>
            <a:r>
              <a:rPr lang="en-IN" sz="2000" dirty="0"/>
              <a:t>);</a:t>
            </a:r>
          </a:p>
          <a:p>
            <a:pPr marL="0" indent="0" algn="just">
              <a:buNone/>
            </a:pPr>
            <a:r>
              <a:rPr lang="en-IN" sz="2000" dirty="0"/>
              <a:t>        increment(p);</a:t>
            </a:r>
          </a:p>
          <a:p>
            <a:pPr marL="0" indent="0" algn="just">
              <a:buNone/>
            </a:pPr>
            <a:r>
              <a:rPr lang="en-IN" sz="2000" dirty="0" smtClean="0"/>
              <a:t>        </a:t>
            </a:r>
            <a:r>
              <a:rPr lang="en-IN" sz="2000" dirty="0" err="1"/>
              <a:t>System.out.println</a:t>
            </a:r>
            <a:r>
              <a:rPr lang="en-IN" sz="2000" dirty="0"/>
              <a:t>("After calling " +</a:t>
            </a:r>
            <a:r>
              <a:rPr lang="en-IN" sz="2000" dirty="0" err="1"/>
              <a:t>p.value</a:t>
            </a:r>
            <a:r>
              <a:rPr lang="en-IN" sz="2000" dirty="0"/>
              <a:t>);</a:t>
            </a:r>
          </a:p>
          <a:p>
            <a:pPr marL="0" indent="0" algn="just">
              <a:buNone/>
            </a:pPr>
            <a:r>
              <a:rPr lang="en-IN" sz="2000" dirty="0" smtClean="0"/>
              <a:t>    }</a:t>
            </a: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160</a:t>
            </a:fld>
            <a:endParaRPr lang="en-US"/>
          </a:p>
        </p:txBody>
      </p:sp>
    </p:spTree>
    <p:extLst>
      <p:ext uri="{BB962C8B-B14F-4D97-AF65-F5344CB8AC3E}">
        <p14:creationId xmlns:p14="http://schemas.microsoft.com/office/powerpoint/2010/main" val="122187988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Passing Objects to a Method Ex. 1…</a:t>
            </a:r>
            <a:endParaRPr lang="en-IN" dirty="0"/>
          </a:p>
        </p:txBody>
      </p:sp>
      <p:sp>
        <p:nvSpPr>
          <p:cNvPr id="3" name="Content Placeholder 2"/>
          <p:cNvSpPr>
            <a:spLocks noGrp="1"/>
          </p:cNvSpPr>
          <p:nvPr>
            <p:ph idx="1"/>
          </p:nvPr>
        </p:nvSpPr>
        <p:spPr>
          <a:xfrm>
            <a:off x="457200" y="1600200"/>
            <a:ext cx="8229600" cy="4525963"/>
          </a:xfrm>
        </p:spPr>
        <p:txBody>
          <a:bodyPr>
            <a:noAutofit/>
          </a:bodyPr>
          <a:lstStyle/>
          <a:p>
            <a:pPr marL="0" indent="0" algn="just">
              <a:buNone/>
            </a:pPr>
            <a:r>
              <a:rPr lang="en-IN" sz="2000" dirty="0" smtClean="0"/>
              <a:t>public </a:t>
            </a:r>
            <a:r>
              <a:rPr lang="en-IN" sz="2000" dirty="0"/>
              <a:t>static void increment(passobj1 a)</a:t>
            </a:r>
          </a:p>
          <a:p>
            <a:pPr marL="0" indent="0" algn="just">
              <a:buNone/>
            </a:pPr>
            <a:r>
              <a:rPr lang="en-IN" sz="2000" dirty="0"/>
              <a:t>{</a:t>
            </a:r>
          </a:p>
          <a:p>
            <a:pPr marL="0" indent="0" algn="just">
              <a:buNone/>
            </a:pPr>
            <a:r>
              <a:rPr lang="en-IN" sz="2000" dirty="0"/>
              <a:t>	</a:t>
            </a:r>
            <a:r>
              <a:rPr lang="en-IN" sz="2000" dirty="0" err="1"/>
              <a:t>a.value</a:t>
            </a:r>
            <a:r>
              <a:rPr lang="en-IN" sz="2000" dirty="0"/>
              <a:t>++;</a:t>
            </a:r>
          </a:p>
          <a:p>
            <a:pPr marL="0" indent="0" algn="just">
              <a:buNone/>
            </a:pPr>
            <a:r>
              <a:rPr lang="en-IN" sz="2000" dirty="0"/>
              <a:t>}</a:t>
            </a:r>
          </a:p>
          <a:p>
            <a:pPr marL="0" indent="0" algn="just">
              <a:buNone/>
            </a:pPr>
            <a:r>
              <a:rPr lang="en-IN" sz="2000" dirty="0"/>
              <a:t>} </a:t>
            </a:r>
            <a:endParaRPr lang="en-IN" sz="2000" dirty="0" smtClean="0"/>
          </a:p>
          <a:p>
            <a:pPr marL="0" indent="0" algn="just">
              <a:buNone/>
            </a:pPr>
            <a:endParaRPr lang="en-US" sz="2000" dirty="0"/>
          </a:p>
          <a:p>
            <a:pPr marL="0" indent="0" algn="just">
              <a:buNone/>
            </a:pPr>
            <a:endParaRPr lang="en-US" sz="2000" dirty="0" smtClean="0"/>
          </a:p>
          <a:p>
            <a:pPr marL="0" indent="0" algn="just">
              <a:buNone/>
            </a:pPr>
            <a:r>
              <a:rPr lang="en-US" sz="2000" b="1" u="sng" dirty="0" smtClean="0"/>
              <a:t>Output</a:t>
            </a:r>
          </a:p>
          <a:p>
            <a:pPr marL="0" indent="0" algn="just">
              <a:buNone/>
            </a:pPr>
            <a:r>
              <a:rPr lang="en-IN" sz="2000" dirty="0"/>
              <a:t>Before calling 5</a:t>
            </a:r>
          </a:p>
          <a:p>
            <a:pPr marL="0" indent="0" algn="just">
              <a:buNone/>
            </a:pPr>
            <a:r>
              <a:rPr lang="en-IN" sz="2000" dirty="0"/>
              <a:t>After calling 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161</a:t>
            </a:fld>
            <a:endParaRPr lang="en-US"/>
          </a:p>
        </p:txBody>
      </p:sp>
    </p:spTree>
    <p:extLst>
      <p:ext uri="{BB962C8B-B14F-4D97-AF65-F5344CB8AC3E}">
        <p14:creationId xmlns:p14="http://schemas.microsoft.com/office/powerpoint/2010/main" val="9936945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Passing Objects to a Method Ex.</a:t>
            </a:r>
            <a:endParaRPr lang="en-IN" dirty="0"/>
          </a:p>
        </p:txBody>
      </p:sp>
      <p:sp>
        <p:nvSpPr>
          <p:cNvPr id="3" name="Content Placeholder 2"/>
          <p:cNvSpPr>
            <a:spLocks noGrp="1"/>
          </p:cNvSpPr>
          <p:nvPr>
            <p:ph idx="1"/>
          </p:nvPr>
        </p:nvSpPr>
        <p:spPr>
          <a:xfrm>
            <a:off x="457200" y="1600200"/>
            <a:ext cx="8229600" cy="4525963"/>
          </a:xfrm>
        </p:spPr>
        <p:txBody>
          <a:bodyPr>
            <a:noAutofit/>
          </a:bodyPr>
          <a:lstStyle/>
          <a:p>
            <a:pPr marL="0" indent="0" algn="just">
              <a:buNone/>
            </a:pPr>
            <a:r>
              <a:rPr lang="en-IN" sz="2000" dirty="0"/>
              <a:t>class Rectangle </a:t>
            </a:r>
          </a:p>
          <a:p>
            <a:pPr marL="0" indent="0" algn="just">
              <a:buNone/>
            </a:pPr>
            <a:r>
              <a:rPr lang="en-IN" sz="2000" dirty="0"/>
              <a:t>{</a:t>
            </a:r>
          </a:p>
          <a:p>
            <a:pPr marL="0" indent="0" algn="just">
              <a:buNone/>
            </a:pPr>
            <a:r>
              <a:rPr lang="en-IN" sz="2000" dirty="0"/>
              <a:t>    </a:t>
            </a:r>
            <a:r>
              <a:rPr lang="en-IN" sz="2000" dirty="0" err="1"/>
              <a:t>int</a:t>
            </a:r>
            <a:r>
              <a:rPr lang="en-IN" sz="2000" dirty="0"/>
              <a:t> </a:t>
            </a:r>
            <a:r>
              <a:rPr lang="en-IN" sz="2000" dirty="0" smtClean="0"/>
              <a:t>length, width</a:t>
            </a:r>
            <a:r>
              <a:rPr lang="en-IN" sz="2000" dirty="0"/>
              <a:t>;</a:t>
            </a:r>
          </a:p>
          <a:p>
            <a:pPr marL="0" indent="0" algn="just">
              <a:buNone/>
            </a:pPr>
            <a:r>
              <a:rPr lang="en-IN" sz="2000" dirty="0" smtClean="0"/>
              <a:t>       </a:t>
            </a:r>
            <a:r>
              <a:rPr lang="en-IN" sz="2000" dirty="0"/>
              <a:t>Rectangle(</a:t>
            </a:r>
            <a:r>
              <a:rPr lang="en-IN" sz="2000" dirty="0" err="1"/>
              <a:t>int</a:t>
            </a:r>
            <a:r>
              <a:rPr lang="en-IN" sz="2000" dirty="0"/>
              <a:t> l, </a:t>
            </a:r>
            <a:r>
              <a:rPr lang="en-IN" sz="2000" dirty="0" err="1"/>
              <a:t>int</a:t>
            </a:r>
            <a:r>
              <a:rPr lang="en-IN" sz="2000" dirty="0"/>
              <a:t> b) </a:t>
            </a:r>
            <a:r>
              <a:rPr lang="en-IN" sz="2000" dirty="0" smtClean="0"/>
              <a:t> </a:t>
            </a:r>
            <a:r>
              <a:rPr lang="en-IN" sz="2000" dirty="0"/>
              <a:t>{</a:t>
            </a:r>
          </a:p>
          <a:p>
            <a:pPr marL="0" indent="0" algn="just">
              <a:buNone/>
            </a:pPr>
            <a:r>
              <a:rPr lang="en-IN" sz="2000" dirty="0"/>
              <a:t>   </a:t>
            </a:r>
            <a:r>
              <a:rPr lang="en-IN" sz="2000" dirty="0" smtClean="0"/>
              <a:t>        </a:t>
            </a:r>
            <a:r>
              <a:rPr lang="en-IN" sz="2000" dirty="0"/>
              <a:t>length = l;</a:t>
            </a:r>
          </a:p>
          <a:p>
            <a:pPr marL="0" indent="0" algn="just">
              <a:buNone/>
            </a:pPr>
            <a:r>
              <a:rPr lang="en-IN" sz="2000" dirty="0"/>
              <a:t>      </a:t>
            </a:r>
            <a:r>
              <a:rPr lang="en-IN" sz="2000" dirty="0" smtClean="0"/>
              <a:t>      </a:t>
            </a:r>
            <a:r>
              <a:rPr lang="en-IN" sz="2000" dirty="0"/>
              <a:t>width = b</a:t>
            </a:r>
            <a:r>
              <a:rPr lang="en-IN" sz="2000" dirty="0" smtClean="0"/>
              <a:t>;                </a:t>
            </a:r>
            <a:r>
              <a:rPr lang="en-IN" sz="2000" dirty="0"/>
              <a:t>}</a:t>
            </a:r>
          </a:p>
          <a:p>
            <a:pPr marL="0" indent="0" algn="just">
              <a:buNone/>
            </a:pPr>
            <a:r>
              <a:rPr lang="en-IN" sz="2000" dirty="0" smtClean="0"/>
              <a:t>    </a:t>
            </a:r>
            <a:r>
              <a:rPr lang="en-IN" sz="2000" dirty="0"/>
              <a:t>void area(Rectangle r1) </a:t>
            </a:r>
          </a:p>
          <a:p>
            <a:pPr marL="0" indent="0" algn="just">
              <a:buNone/>
            </a:pPr>
            <a:r>
              <a:rPr lang="en-IN" sz="2000" dirty="0"/>
              <a:t>    {</a:t>
            </a:r>
          </a:p>
          <a:p>
            <a:pPr marL="0" indent="0" algn="just">
              <a:buNone/>
            </a:pPr>
            <a:r>
              <a:rPr lang="en-IN" sz="2000" dirty="0"/>
              <a:t>        </a:t>
            </a:r>
            <a:r>
              <a:rPr lang="en-IN" sz="2000" dirty="0" err="1"/>
              <a:t>int</a:t>
            </a:r>
            <a:r>
              <a:rPr lang="en-IN" sz="2000" dirty="0"/>
              <a:t> </a:t>
            </a:r>
            <a:r>
              <a:rPr lang="en-IN" sz="2000" dirty="0" err="1"/>
              <a:t>areaOfRectangle</a:t>
            </a:r>
            <a:r>
              <a:rPr lang="en-IN" sz="2000" dirty="0"/>
              <a:t> = r1.length * r1.width;</a:t>
            </a:r>
          </a:p>
          <a:p>
            <a:pPr marL="0" indent="0" algn="just">
              <a:buNone/>
            </a:pPr>
            <a:r>
              <a:rPr lang="en-IN" sz="2000" dirty="0"/>
              <a:t>        </a:t>
            </a:r>
            <a:r>
              <a:rPr lang="en-IN" sz="2000" dirty="0" err="1"/>
              <a:t>System.out.println</a:t>
            </a:r>
            <a:r>
              <a:rPr lang="en-IN" sz="2000" dirty="0"/>
              <a:t>("Area of Rectangle : " </a:t>
            </a:r>
            <a:r>
              <a:rPr lang="en-IN" sz="2000" dirty="0" smtClean="0"/>
              <a:t>  </a:t>
            </a:r>
            <a:r>
              <a:rPr lang="en-IN" sz="2000" dirty="0"/>
              <a:t>+ </a:t>
            </a:r>
            <a:r>
              <a:rPr lang="en-IN" sz="2000" dirty="0" err="1"/>
              <a:t>areaOfRectangle</a:t>
            </a:r>
            <a:r>
              <a:rPr lang="en-IN" sz="2000" dirty="0"/>
              <a:t>);</a:t>
            </a:r>
          </a:p>
          <a:p>
            <a:pPr marL="0" indent="0" algn="just">
              <a:buNone/>
            </a:pPr>
            <a:r>
              <a:rPr lang="en-IN" sz="2000" dirty="0"/>
              <a:t>    }</a:t>
            </a:r>
          </a:p>
          <a:p>
            <a:pPr marL="0" indent="0" algn="just">
              <a:buNone/>
            </a:pPr>
            <a:r>
              <a:rPr lang="en-IN" sz="2000" dirty="0" smtClean="0"/>
              <a:t>}</a:t>
            </a: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162</a:t>
            </a:fld>
            <a:endParaRPr lang="en-US"/>
          </a:p>
        </p:txBody>
      </p:sp>
    </p:spTree>
    <p:extLst>
      <p:ext uri="{BB962C8B-B14F-4D97-AF65-F5344CB8AC3E}">
        <p14:creationId xmlns:p14="http://schemas.microsoft.com/office/powerpoint/2010/main" val="259070378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Passing Objects to a Method Ex…</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163</a:t>
            </a:fld>
            <a:endParaRPr lang="en-US"/>
          </a:p>
        </p:txBody>
      </p:sp>
      <p:sp>
        <p:nvSpPr>
          <p:cNvPr id="5" name="Content Placeholder 2"/>
          <p:cNvSpPr txBox="1">
            <a:spLocks/>
          </p:cNvSpPr>
          <p:nvPr/>
        </p:nvSpPr>
        <p:spPr>
          <a:xfrm>
            <a:off x="533400" y="1600200"/>
            <a:ext cx="8153400"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IN" dirty="0" smtClean="0"/>
              <a:t>class </a:t>
            </a:r>
            <a:r>
              <a:rPr lang="en-IN" dirty="0" err="1" smtClean="0"/>
              <a:t>passobj</a:t>
            </a:r>
            <a:r>
              <a:rPr lang="en-IN" dirty="0" smtClean="0"/>
              <a:t> </a:t>
            </a:r>
          </a:p>
          <a:p>
            <a:pPr marL="0" indent="0" algn="just">
              <a:buFont typeface="Arial" pitchFamily="34" charset="0"/>
              <a:buNone/>
            </a:pPr>
            <a:r>
              <a:rPr lang="en-IN" dirty="0" smtClean="0"/>
              <a:t>{</a:t>
            </a:r>
          </a:p>
          <a:p>
            <a:pPr marL="0" indent="0" algn="just">
              <a:buFont typeface="Arial" pitchFamily="34" charset="0"/>
              <a:buNone/>
            </a:pPr>
            <a:r>
              <a:rPr lang="en-IN" dirty="0" smtClean="0"/>
              <a:t>    public static void main(String </a:t>
            </a:r>
            <a:r>
              <a:rPr lang="en-IN" dirty="0" err="1" smtClean="0"/>
              <a:t>args</a:t>
            </a:r>
            <a:r>
              <a:rPr lang="en-IN" dirty="0" smtClean="0"/>
              <a:t>[]) </a:t>
            </a:r>
          </a:p>
          <a:p>
            <a:pPr marL="0" indent="0" algn="just">
              <a:buFont typeface="Arial" pitchFamily="34" charset="0"/>
              <a:buNone/>
            </a:pPr>
            <a:r>
              <a:rPr lang="en-IN" dirty="0" smtClean="0"/>
              <a:t>    {</a:t>
            </a:r>
          </a:p>
          <a:p>
            <a:pPr marL="0" indent="0" algn="just">
              <a:buFont typeface="Arial" pitchFamily="34" charset="0"/>
              <a:buNone/>
            </a:pPr>
            <a:r>
              <a:rPr lang="en-IN" dirty="0" smtClean="0"/>
              <a:t>        Rectangle r1 = new Rectangle(10, 20);</a:t>
            </a:r>
          </a:p>
          <a:p>
            <a:pPr marL="0" indent="0" algn="just">
              <a:buFont typeface="Arial" pitchFamily="34" charset="0"/>
              <a:buNone/>
            </a:pPr>
            <a:r>
              <a:rPr lang="en-IN" dirty="0" smtClean="0"/>
              <a:t>        r1.area(r1);</a:t>
            </a:r>
          </a:p>
          <a:p>
            <a:pPr marL="0" indent="0" algn="just">
              <a:buFont typeface="Arial" pitchFamily="34" charset="0"/>
              <a:buNone/>
            </a:pPr>
            <a:r>
              <a:rPr lang="en-IN" dirty="0" smtClean="0"/>
              <a:t>    }</a:t>
            </a:r>
          </a:p>
          <a:p>
            <a:pPr marL="0" indent="0" algn="just">
              <a:buNone/>
            </a:pPr>
            <a:r>
              <a:rPr lang="en-IN" dirty="0"/>
              <a:t>} </a:t>
            </a:r>
            <a:r>
              <a:rPr lang="en-IN" dirty="0" smtClean="0"/>
              <a:t>                                   </a:t>
            </a:r>
          </a:p>
        </p:txBody>
      </p:sp>
      <p:sp>
        <p:nvSpPr>
          <p:cNvPr id="7" name="Content Placeholder 2"/>
          <p:cNvSpPr txBox="1">
            <a:spLocks/>
          </p:cNvSpPr>
          <p:nvPr/>
        </p:nvSpPr>
        <p:spPr>
          <a:xfrm>
            <a:off x="3810000" y="4906962"/>
            <a:ext cx="4689764" cy="1219201"/>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b="1" u="sng" dirty="0" smtClean="0"/>
              <a:t>Output</a:t>
            </a:r>
            <a:r>
              <a:rPr lang="en-IN" dirty="0" smtClean="0"/>
              <a:t>  </a:t>
            </a:r>
          </a:p>
          <a:p>
            <a:pPr marL="0" indent="0" algn="just">
              <a:buNone/>
            </a:pPr>
            <a:r>
              <a:rPr lang="en-IN" dirty="0" smtClean="0"/>
              <a:t>Area </a:t>
            </a:r>
            <a:r>
              <a:rPr lang="en-IN" dirty="0"/>
              <a:t>of Rectangle : 200</a:t>
            </a:r>
            <a:endParaRPr lang="en-IN" dirty="0" smtClean="0"/>
          </a:p>
        </p:txBody>
      </p:sp>
    </p:spTree>
    <p:extLst>
      <p:ext uri="{BB962C8B-B14F-4D97-AF65-F5344CB8AC3E}">
        <p14:creationId xmlns:p14="http://schemas.microsoft.com/office/powerpoint/2010/main" val="22730762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Returning Objects from a Method</a:t>
            </a:r>
            <a:endParaRPr lang="en-IN" dirty="0"/>
          </a:p>
        </p:txBody>
      </p:sp>
      <p:sp>
        <p:nvSpPr>
          <p:cNvPr id="3" name="Content Placeholder 2"/>
          <p:cNvSpPr>
            <a:spLocks noGrp="1"/>
          </p:cNvSpPr>
          <p:nvPr>
            <p:ph idx="1"/>
          </p:nvPr>
        </p:nvSpPr>
        <p:spPr/>
        <p:txBody>
          <a:bodyPr>
            <a:normAutofit/>
          </a:bodyPr>
          <a:lstStyle/>
          <a:p>
            <a:pPr algn="just"/>
            <a:r>
              <a:rPr lang="en-IN" dirty="0" smtClean="0"/>
              <a:t>The return type of method indicates what type of data will a method return</a:t>
            </a:r>
          </a:p>
          <a:p>
            <a:pPr algn="just"/>
            <a:r>
              <a:rPr lang="en-US" dirty="0" smtClean="0"/>
              <a:t>If the method return an integer type data </a:t>
            </a:r>
          </a:p>
          <a:p>
            <a:pPr algn="just"/>
            <a:r>
              <a:rPr lang="en-US" dirty="0" smtClean="0"/>
              <a:t>Then the return type is written as </a:t>
            </a:r>
            <a:r>
              <a:rPr lang="en-US" dirty="0" err="1" smtClean="0"/>
              <a:t>int</a:t>
            </a:r>
            <a:r>
              <a:rPr lang="en-US" dirty="0" smtClean="0"/>
              <a:t> </a:t>
            </a:r>
          </a:p>
          <a:p>
            <a:pPr algn="just"/>
            <a:r>
              <a:rPr lang="en-US" dirty="0" smtClean="0"/>
              <a:t>Similarly for float </a:t>
            </a:r>
          </a:p>
          <a:p>
            <a:pPr algn="just"/>
            <a:r>
              <a:rPr lang="en-US" dirty="0" smtClean="0"/>
              <a:t>If an object of a class is to be returned the return type of that method will be the name of the class, whose object is to be returned.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164</a:t>
            </a:fld>
            <a:endParaRPr lang="en-US"/>
          </a:p>
        </p:txBody>
      </p:sp>
    </p:spTree>
    <p:extLst>
      <p:ext uri="{BB962C8B-B14F-4D97-AF65-F5344CB8AC3E}">
        <p14:creationId xmlns:p14="http://schemas.microsoft.com/office/powerpoint/2010/main" val="22514589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Returning Objects from a Method…</a:t>
            </a:r>
            <a:endParaRPr lang="en-IN"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US" dirty="0"/>
              <a:t>class Rectangle {</a:t>
            </a:r>
          </a:p>
          <a:p>
            <a:pPr marL="0" indent="0" algn="just">
              <a:buNone/>
            </a:pPr>
            <a:r>
              <a:rPr lang="en-US" dirty="0"/>
              <a:t>      </a:t>
            </a:r>
            <a:r>
              <a:rPr lang="en-US" dirty="0" err="1"/>
              <a:t>int</a:t>
            </a:r>
            <a:r>
              <a:rPr lang="en-US" dirty="0"/>
              <a:t> length;</a:t>
            </a:r>
          </a:p>
          <a:p>
            <a:pPr marL="0" indent="0" algn="just">
              <a:buNone/>
            </a:pPr>
            <a:r>
              <a:rPr lang="en-US" dirty="0"/>
              <a:t>      </a:t>
            </a:r>
            <a:r>
              <a:rPr lang="en-US" dirty="0" err="1"/>
              <a:t>int</a:t>
            </a:r>
            <a:r>
              <a:rPr lang="en-US" dirty="0"/>
              <a:t> breadth;</a:t>
            </a:r>
          </a:p>
          <a:p>
            <a:pPr marL="0" indent="0" algn="just">
              <a:buNone/>
            </a:pPr>
            <a:endParaRPr lang="en-US" dirty="0"/>
          </a:p>
          <a:p>
            <a:pPr marL="0" indent="0" algn="just">
              <a:buNone/>
            </a:pPr>
            <a:r>
              <a:rPr lang="en-US" dirty="0"/>
              <a:t>      Rectangle(</a:t>
            </a:r>
            <a:r>
              <a:rPr lang="en-US" dirty="0" err="1"/>
              <a:t>int</a:t>
            </a:r>
            <a:r>
              <a:rPr lang="en-US" dirty="0"/>
              <a:t> </a:t>
            </a:r>
            <a:r>
              <a:rPr lang="en-US" dirty="0" err="1"/>
              <a:t>l,int</a:t>
            </a:r>
            <a:r>
              <a:rPr lang="en-US" dirty="0"/>
              <a:t> b) </a:t>
            </a:r>
          </a:p>
          <a:p>
            <a:pPr marL="0" indent="0" algn="just">
              <a:buNone/>
            </a:pPr>
            <a:r>
              <a:rPr lang="en-US" dirty="0"/>
              <a:t>      {</a:t>
            </a:r>
          </a:p>
          <a:p>
            <a:pPr marL="0" indent="0" algn="just">
              <a:buNone/>
            </a:pPr>
            <a:r>
              <a:rPr lang="en-US" dirty="0"/>
              <a:t>        length = l;</a:t>
            </a:r>
          </a:p>
          <a:p>
            <a:pPr marL="0" indent="0" algn="just">
              <a:buNone/>
            </a:pPr>
            <a:r>
              <a:rPr lang="en-US" dirty="0"/>
              <a:t>        breadth = b;</a:t>
            </a:r>
          </a:p>
          <a:p>
            <a:pPr marL="0" indent="0" algn="just">
              <a:buNone/>
            </a:pPr>
            <a:r>
              <a:rPr lang="en-US" dirty="0"/>
              <a:t>      }</a:t>
            </a:r>
          </a:p>
          <a:p>
            <a:pPr marL="0" indent="0" algn="just">
              <a:buNone/>
            </a:pPr>
            <a:endParaRPr lang="en-US" dirty="0"/>
          </a:p>
          <a:p>
            <a:pPr marL="0" indent="0" algn="just">
              <a:buNone/>
            </a:pPr>
            <a:r>
              <a:rPr lang="en-US" dirty="0"/>
              <a:t>      Rectangle </a:t>
            </a:r>
            <a:r>
              <a:rPr lang="en-US" dirty="0" err="1"/>
              <a:t>getRectangleObject</a:t>
            </a:r>
            <a:r>
              <a:rPr lang="en-US" dirty="0"/>
              <a:t>() </a:t>
            </a:r>
          </a:p>
          <a:p>
            <a:pPr marL="0" indent="0" algn="just">
              <a:buNone/>
            </a:pPr>
            <a:r>
              <a:rPr lang="en-US" dirty="0"/>
              <a:t>      {</a:t>
            </a:r>
          </a:p>
          <a:p>
            <a:pPr marL="0" indent="0" algn="just">
              <a:buNone/>
            </a:pPr>
            <a:r>
              <a:rPr lang="en-US" dirty="0"/>
              <a:t>        Rectangle </a:t>
            </a:r>
            <a:r>
              <a:rPr lang="en-US" dirty="0" err="1"/>
              <a:t>rect</a:t>
            </a:r>
            <a:r>
              <a:rPr lang="en-US" dirty="0"/>
              <a:t> = new Rectangle(10,20);</a:t>
            </a:r>
          </a:p>
          <a:p>
            <a:pPr marL="0" indent="0" algn="just">
              <a:buNone/>
            </a:pPr>
            <a:r>
              <a:rPr lang="en-US" dirty="0"/>
              <a:t>        return </a:t>
            </a:r>
            <a:r>
              <a:rPr lang="en-US" dirty="0" err="1"/>
              <a:t>rect</a:t>
            </a:r>
            <a:r>
              <a:rPr lang="en-US" dirty="0"/>
              <a:t>;</a:t>
            </a:r>
          </a:p>
          <a:p>
            <a:pPr marL="0" indent="0" algn="just">
              <a:buNone/>
            </a:pPr>
            <a:r>
              <a:rPr lang="en-US" dirty="0"/>
              <a:t>      }</a:t>
            </a:r>
          </a:p>
          <a:p>
            <a:pPr marL="0" indent="0" algn="just">
              <a:buNone/>
            </a:pPr>
            <a:r>
              <a:rPr lang="en-US" dirty="0"/>
              <a:t>}</a:t>
            </a:r>
          </a:p>
          <a:p>
            <a:pPr marL="0" indent="0"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165</a:t>
            </a:fld>
            <a:endParaRPr lang="en-US"/>
          </a:p>
        </p:txBody>
      </p:sp>
    </p:spTree>
    <p:extLst>
      <p:ext uri="{BB962C8B-B14F-4D97-AF65-F5344CB8AC3E}">
        <p14:creationId xmlns:p14="http://schemas.microsoft.com/office/powerpoint/2010/main" val="196674748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Returning Objects from a Method…</a:t>
            </a:r>
            <a:endParaRPr lang="en-IN"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smtClean="0"/>
              <a:t>class </a:t>
            </a:r>
            <a:r>
              <a:rPr lang="en-US" dirty="0" err="1"/>
              <a:t>Retobj</a:t>
            </a:r>
            <a:r>
              <a:rPr lang="en-US" dirty="0"/>
              <a:t> {</a:t>
            </a:r>
          </a:p>
          <a:p>
            <a:pPr marL="0" indent="0" algn="just">
              <a:buNone/>
            </a:pPr>
            <a:r>
              <a:rPr lang="en-US" dirty="0"/>
              <a:t>      public static void main(String </a:t>
            </a:r>
            <a:r>
              <a:rPr lang="en-US" dirty="0" err="1"/>
              <a:t>args</a:t>
            </a:r>
            <a:r>
              <a:rPr lang="en-US" dirty="0"/>
              <a:t>[]) {</a:t>
            </a:r>
          </a:p>
          <a:p>
            <a:pPr marL="0" indent="0" algn="just">
              <a:buNone/>
            </a:pPr>
            <a:r>
              <a:rPr lang="en-US" dirty="0"/>
              <a:t>        Rectangle ob1 = new Rectangle(40,50);</a:t>
            </a:r>
          </a:p>
          <a:p>
            <a:pPr marL="0" indent="0" algn="just">
              <a:buNone/>
            </a:pPr>
            <a:r>
              <a:rPr lang="en-US" dirty="0"/>
              <a:t>        Rectangle ob2;</a:t>
            </a:r>
          </a:p>
          <a:p>
            <a:pPr marL="0" indent="0" algn="just">
              <a:buNone/>
            </a:pPr>
            <a:endParaRPr lang="en-US" dirty="0"/>
          </a:p>
          <a:p>
            <a:pPr marL="0" indent="0" algn="just">
              <a:buNone/>
            </a:pPr>
            <a:r>
              <a:rPr lang="en-US" dirty="0"/>
              <a:t>        ob2 = ob1.getRectangleObject();</a:t>
            </a:r>
          </a:p>
          <a:p>
            <a:pPr marL="0" indent="0" algn="just">
              <a:buNone/>
            </a:pPr>
            <a:r>
              <a:rPr lang="en-US" dirty="0"/>
              <a:t>        </a:t>
            </a:r>
            <a:r>
              <a:rPr lang="en-US" dirty="0" err="1"/>
              <a:t>System.out.println</a:t>
            </a:r>
            <a:r>
              <a:rPr lang="en-US" dirty="0"/>
              <a:t>("ob1.length : " + ob1.length);</a:t>
            </a:r>
          </a:p>
          <a:p>
            <a:pPr marL="0" indent="0" algn="just">
              <a:buNone/>
            </a:pPr>
            <a:r>
              <a:rPr lang="en-US" dirty="0"/>
              <a:t>        </a:t>
            </a:r>
            <a:r>
              <a:rPr lang="en-US" dirty="0" err="1"/>
              <a:t>System.out.println</a:t>
            </a:r>
            <a:r>
              <a:rPr lang="en-US" dirty="0"/>
              <a:t>("ob1.breadth: " + ob1.breadth);</a:t>
            </a:r>
          </a:p>
          <a:p>
            <a:pPr marL="0" indent="0" algn="just">
              <a:buNone/>
            </a:pPr>
            <a:endParaRPr lang="en-US" dirty="0"/>
          </a:p>
          <a:p>
            <a:pPr marL="0" indent="0" algn="just">
              <a:buNone/>
            </a:pPr>
            <a:r>
              <a:rPr lang="en-US" dirty="0"/>
              <a:t>        </a:t>
            </a:r>
            <a:r>
              <a:rPr lang="en-US" dirty="0" err="1"/>
              <a:t>System.out.println</a:t>
            </a:r>
            <a:r>
              <a:rPr lang="en-US" dirty="0"/>
              <a:t>("ob2.length : " + ob2.length);</a:t>
            </a:r>
          </a:p>
          <a:p>
            <a:pPr marL="0" indent="0" algn="just">
              <a:buNone/>
            </a:pPr>
            <a:r>
              <a:rPr lang="en-US" dirty="0"/>
              <a:t>        </a:t>
            </a:r>
            <a:r>
              <a:rPr lang="en-US" dirty="0" err="1"/>
              <a:t>System.out.println</a:t>
            </a:r>
            <a:r>
              <a:rPr lang="en-US" dirty="0"/>
              <a:t>("ob2.breadth: " + ob2.breadth);</a:t>
            </a:r>
          </a:p>
          <a:p>
            <a:pPr marL="0" indent="0" algn="just">
              <a:buNone/>
            </a:pPr>
            <a:endParaRPr lang="en-US" dirty="0"/>
          </a:p>
          <a:p>
            <a:pPr marL="0" indent="0" algn="just">
              <a:buNone/>
            </a:pPr>
            <a:r>
              <a:rPr lang="en-US" dirty="0"/>
              <a:t>        }</a:t>
            </a:r>
          </a:p>
          <a:p>
            <a:pPr marL="0" indent="0" algn="just">
              <a:buNone/>
            </a:pPr>
            <a:r>
              <a:rPr lang="en-US" dirty="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166</a:t>
            </a:fld>
            <a:endParaRPr lang="en-US"/>
          </a:p>
        </p:txBody>
      </p:sp>
    </p:spTree>
    <p:extLst>
      <p:ext uri="{BB962C8B-B14F-4D97-AF65-F5344CB8AC3E}">
        <p14:creationId xmlns:p14="http://schemas.microsoft.com/office/powerpoint/2010/main" val="6392405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Returning Objects from a Method…</a:t>
            </a:r>
            <a:endParaRPr lang="en-IN" dirty="0"/>
          </a:p>
        </p:txBody>
      </p:sp>
      <p:sp>
        <p:nvSpPr>
          <p:cNvPr id="3" name="Content Placeholder 2"/>
          <p:cNvSpPr>
            <a:spLocks noGrp="1"/>
          </p:cNvSpPr>
          <p:nvPr>
            <p:ph idx="1"/>
          </p:nvPr>
        </p:nvSpPr>
        <p:spPr/>
        <p:txBody>
          <a:bodyPr>
            <a:normAutofit/>
          </a:bodyPr>
          <a:lstStyle/>
          <a:p>
            <a:pPr marL="0" indent="0" algn="just">
              <a:buNone/>
            </a:pPr>
            <a:r>
              <a:rPr lang="en-US" b="1" u="sng" dirty="0" smtClean="0"/>
              <a:t>Output</a:t>
            </a:r>
          </a:p>
          <a:p>
            <a:pPr marL="0" indent="0" algn="just">
              <a:buNone/>
            </a:pPr>
            <a:r>
              <a:rPr lang="de-DE" dirty="0"/>
              <a:t>ob1.length : 40</a:t>
            </a:r>
          </a:p>
          <a:p>
            <a:pPr marL="0" indent="0" algn="just">
              <a:buNone/>
            </a:pPr>
            <a:r>
              <a:rPr lang="de-DE" dirty="0"/>
              <a:t>ob1.breadth: 50</a:t>
            </a:r>
          </a:p>
          <a:p>
            <a:pPr marL="0" indent="0" algn="just">
              <a:buNone/>
            </a:pPr>
            <a:r>
              <a:rPr lang="de-DE" dirty="0"/>
              <a:t>ob2.length : 10</a:t>
            </a:r>
          </a:p>
          <a:p>
            <a:pPr marL="0" indent="0" algn="just">
              <a:buNone/>
            </a:pPr>
            <a:r>
              <a:rPr lang="de-DE" dirty="0"/>
              <a:t>ob2.breadth: 20</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167</a:t>
            </a:fld>
            <a:endParaRPr lang="en-US"/>
          </a:p>
        </p:txBody>
      </p:sp>
    </p:spTree>
    <p:extLst>
      <p:ext uri="{BB962C8B-B14F-4D97-AF65-F5344CB8AC3E}">
        <p14:creationId xmlns:p14="http://schemas.microsoft.com/office/powerpoint/2010/main" val="6392405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45" y="503675"/>
            <a:ext cx="7772400" cy="1470025"/>
          </a:xfrm>
        </p:spPr>
        <p:txBody>
          <a:bodyPr/>
          <a:lstStyle/>
          <a:p>
            <a:r>
              <a:rPr lang="en-IN" b="1" dirty="0"/>
              <a:t>Overloading Methods</a:t>
            </a:r>
          </a:p>
        </p:txBody>
      </p:sp>
      <p:sp>
        <p:nvSpPr>
          <p:cNvPr id="3" name="Content Placeholder 2"/>
          <p:cNvSpPr>
            <a:spLocks noGrp="1"/>
          </p:cNvSpPr>
          <p:nvPr>
            <p:ph idx="1"/>
          </p:nvPr>
        </p:nvSpPr>
        <p:spPr>
          <a:xfrm>
            <a:off x="881590" y="2123855"/>
            <a:ext cx="7830870" cy="3514945"/>
          </a:xfrm>
        </p:spPr>
        <p:txBody>
          <a:bodyPr>
            <a:normAutofit fontScale="92500" lnSpcReduction="10000"/>
          </a:bodyPr>
          <a:lstStyle/>
          <a:p>
            <a:pPr algn="just"/>
            <a:r>
              <a:rPr lang="en-IN" dirty="0">
                <a:solidFill>
                  <a:schemeClr val="tx1"/>
                </a:solidFill>
              </a:rPr>
              <a:t>In Java it is possible to define two or more methods within the same class that share the same name, as long as their parameter declarations are different. When this is the case, the methods are said to be </a:t>
            </a:r>
            <a:r>
              <a:rPr lang="en-IN" i="1" dirty="0">
                <a:solidFill>
                  <a:schemeClr val="tx1"/>
                </a:solidFill>
              </a:rPr>
              <a:t>overloaded, </a:t>
            </a:r>
            <a:r>
              <a:rPr lang="en-IN" dirty="0">
                <a:solidFill>
                  <a:schemeClr val="tx1"/>
                </a:solidFill>
              </a:rPr>
              <a:t>and the process is referred to as </a:t>
            </a:r>
            <a:r>
              <a:rPr lang="en-IN" i="1" dirty="0">
                <a:solidFill>
                  <a:schemeClr val="tx1"/>
                </a:solidFill>
              </a:rPr>
              <a:t>method overloading. </a:t>
            </a:r>
          </a:p>
          <a:p>
            <a:pPr algn="just"/>
            <a:r>
              <a:rPr lang="en-IN" dirty="0">
                <a:solidFill>
                  <a:schemeClr val="tx1"/>
                </a:solidFill>
              </a:rPr>
              <a:t>Method overloading is one of the ways that Java implements polymorphism.</a:t>
            </a:r>
          </a:p>
        </p:txBody>
      </p:sp>
    </p:spTree>
    <p:extLst>
      <p:ext uri="{BB962C8B-B14F-4D97-AF65-F5344CB8AC3E}">
        <p14:creationId xmlns:p14="http://schemas.microsoft.com/office/powerpoint/2010/main" val="31563942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lstStyle/>
          <a:p>
            <a:r>
              <a:rPr lang="en-IN" b="1" dirty="0"/>
              <a:t>Overloading Methods Ex.</a:t>
            </a:r>
            <a:endParaRPr lang="en-IN" dirty="0"/>
          </a:p>
        </p:txBody>
      </p:sp>
      <p:sp>
        <p:nvSpPr>
          <p:cNvPr id="3" name="Content Placeholder 2"/>
          <p:cNvSpPr>
            <a:spLocks noGrp="1"/>
          </p:cNvSpPr>
          <p:nvPr>
            <p:ph idx="1"/>
          </p:nvPr>
        </p:nvSpPr>
        <p:spPr>
          <a:xfrm>
            <a:off x="467544" y="1196752"/>
            <a:ext cx="4320480" cy="4680520"/>
          </a:xfrm>
          <a:ln>
            <a:solidFill>
              <a:schemeClr val="tx1"/>
            </a:solidFill>
          </a:ln>
        </p:spPr>
        <p:txBody>
          <a:bodyPr>
            <a:noAutofit/>
          </a:bodyPr>
          <a:lstStyle/>
          <a:p>
            <a:pPr marL="0" indent="0">
              <a:buNone/>
            </a:pPr>
            <a:endParaRPr lang="en-IN" sz="1600" dirty="0"/>
          </a:p>
          <a:p>
            <a:pPr marL="0" indent="0">
              <a:buNone/>
            </a:pPr>
            <a:r>
              <a:rPr lang="en-IN" sz="1600" dirty="0">
                <a:solidFill>
                  <a:schemeClr val="tx1"/>
                </a:solidFill>
              </a:rPr>
              <a:t>// Example for method overloading.</a:t>
            </a:r>
          </a:p>
          <a:p>
            <a:pPr marL="0" indent="0">
              <a:buNone/>
            </a:pPr>
            <a:r>
              <a:rPr lang="en-IN" sz="1600" dirty="0">
                <a:solidFill>
                  <a:schemeClr val="tx1"/>
                </a:solidFill>
              </a:rPr>
              <a:t>class </a:t>
            </a:r>
            <a:r>
              <a:rPr lang="en-IN" sz="1600" dirty="0" err="1">
                <a:solidFill>
                  <a:schemeClr val="tx1"/>
                </a:solidFill>
              </a:rPr>
              <a:t>OverloadDemo</a:t>
            </a:r>
            <a:r>
              <a:rPr lang="en-IN" sz="1600" dirty="0">
                <a:solidFill>
                  <a:schemeClr val="tx1"/>
                </a:solidFill>
              </a:rPr>
              <a:t> {</a:t>
            </a:r>
          </a:p>
          <a:p>
            <a:pPr marL="0" indent="0">
              <a:buNone/>
            </a:pPr>
            <a:r>
              <a:rPr lang="en-IN" sz="1600" dirty="0">
                <a:solidFill>
                  <a:schemeClr val="tx1"/>
                </a:solidFill>
              </a:rPr>
              <a:t>void add1() {</a:t>
            </a:r>
          </a:p>
          <a:p>
            <a:pPr marL="0" indent="0">
              <a:buNone/>
            </a:pPr>
            <a:r>
              <a:rPr lang="en-IN" sz="1600" dirty="0" err="1">
                <a:solidFill>
                  <a:schemeClr val="tx1"/>
                </a:solidFill>
              </a:rPr>
              <a:t>System.out.println</a:t>
            </a:r>
            <a:r>
              <a:rPr lang="en-IN" sz="1600" dirty="0">
                <a:solidFill>
                  <a:schemeClr val="tx1"/>
                </a:solidFill>
              </a:rPr>
              <a:t>("No parameters");</a:t>
            </a:r>
          </a:p>
          <a:p>
            <a:pPr marL="0" indent="0">
              <a:buNone/>
            </a:pPr>
            <a:r>
              <a:rPr lang="en-IN" sz="1600" dirty="0">
                <a:solidFill>
                  <a:schemeClr val="tx1"/>
                </a:solidFill>
              </a:rPr>
              <a:t>}</a:t>
            </a:r>
          </a:p>
          <a:p>
            <a:pPr marL="0" indent="0">
              <a:buNone/>
            </a:pPr>
            <a:r>
              <a:rPr lang="en-IN" sz="1600" dirty="0">
                <a:solidFill>
                  <a:schemeClr val="tx1"/>
                </a:solidFill>
              </a:rPr>
              <a:t>// Overload test for one integer parameter.</a:t>
            </a:r>
          </a:p>
          <a:p>
            <a:pPr marL="0" indent="0">
              <a:buNone/>
            </a:pPr>
            <a:r>
              <a:rPr lang="en-IN" sz="1600" dirty="0">
                <a:solidFill>
                  <a:schemeClr val="tx1"/>
                </a:solidFill>
              </a:rPr>
              <a:t>void add1(</a:t>
            </a:r>
            <a:r>
              <a:rPr lang="en-IN" sz="1600" dirty="0" err="1">
                <a:solidFill>
                  <a:schemeClr val="tx1"/>
                </a:solidFill>
              </a:rPr>
              <a:t>int</a:t>
            </a:r>
            <a:r>
              <a:rPr lang="en-IN" sz="1600" dirty="0">
                <a:solidFill>
                  <a:schemeClr val="tx1"/>
                </a:solidFill>
              </a:rPr>
              <a:t> a) {</a:t>
            </a:r>
          </a:p>
          <a:p>
            <a:pPr marL="0" indent="0">
              <a:buNone/>
            </a:pPr>
            <a:r>
              <a:rPr lang="en-IN" sz="1600" dirty="0" err="1">
                <a:solidFill>
                  <a:schemeClr val="tx1"/>
                </a:solidFill>
              </a:rPr>
              <a:t>System.out.println</a:t>
            </a:r>
            <a:r>
              <a:rPr lang="en-IN" sz="1600" dirty="0">
                <a:solidFill>
                  <a:schemeClr val="tx1"/>
                </a:solidFill>
              </a:rPr>
              <a:t>("a: " + a);</a:t>
            </a:r>
          </a:p>
          <a:p>
            <a:pPr marL="0" indent="0">
              <a:buNone/>
            </a:pPr>
            <a:r>
              <a:rPr lang="en-IN" sz="1600" dirty="0">
                <a:solidFill>
                  <a:schemeClr val="tx1"/>
                </a:solidFill>
              </a:rPr>
              <a:t>}</a:t>
            </a:r>
          </a:p>
          <a:p>
            <a:pPr marL="0" indent="0">
              <a:buNone/>
            </a:pPr>
            <a:r>
              <a:rPr lang="en-IN" sz="1600" dirty="0">
                <a:solidFill>
                  <a:schemeClr val="tx1"/>
                </a:solidFill>
              </a:rPr>
              <a:t>// Overload test for two integer parameters.</a:t>
            </a:r>
          </a:p>
          <a:p>
            <a:pPr marL="0" indent="0">
              <a:buNone/>
            </a:pPr>
            <a:r>
              <a:rPr lang="en-IN" sz="1600" dirty="0">
                <a:solidFill>
                  <a:schemeClr val="tx1"/>
                </a:solidFill>
              </a:rPr>
              <a:t>void add1(</a:t>
            </a:r>
            <a:r>
              <a:rPr lang="en-IN" sz="1600" dirty="0" err="1">
                <a:solidFill>
                  <a:schemeClr val="tx1"/>
                </a:solidFill>
              </a:rPr>
              <a:t>int</a:t>
            </a:r>
            <a:r>
              <a:rPr lang="en-IN" sz="1600" dirty="0">
                <a:solidFill>
                  <a:schemeClr val="tx1"/>
                </a:solidFill>
              </a:rPr>
              <a:t> a, </a:t>
            </a:r>
            <a:r>
              <a:rPr lang="en-IN" sz="1600" dirty="0" err="1">
                <a:solidFill>
                  <a:schemeClr val="tx1"/>
                </a:solidFill>
              </a:rPr>
              <a:t>int</a:t>
            </a:r>
            <a:r>
              <a:rPr lang="en-IN" sz="1600" dirty="0">
                <a:solidFill>
                  <a:schemeClr val="tx1"/>
                </a:solidFill>
              </a:rPr>
              <a:t> b) {</a:t>
            </a:r>
          </a:p>
          <a:p>
            <a:pPr marL="0" indent="0">
              <a:buNone/>
            </a:pPr>
            <a:r>
              <a:rPr lang="en-IN" sz="1600" dirty="0" err="1">
                <a:solidFill>
                  <a:schemeClr val="tx1"/>
                </a:solidFill>
              </a:rPr>
              <a:t>System.out.println</a:t>
            </a:r>
            <a:r>
              <a:rPr lang="en-IN" sz="1600" dirty="0">
                <a:solidFill>
                  <a:schemeClr val="tx1"/>
                </a:solidFill>
              </a:rPr>
              <a:t>("SUM of a and b: " + (</a:t>
            </a:r>
            <a:r>
              <a:rPr lang="en-IN" sz="1600" dirty="0" err="1">
                <a:solidFill>
                  <a:schemeClr val="tx1"/>
                </a:solidFill>
              </a:rPr>
              <a:t>a+b</a:t>
            </a:r>
            <a:r>
              <a:rPr lang="en-IN" sz="1600" dirty="0">
                <a:solidFill>
                  <a:schemeClr val="tx1"/>
                </a:solidFill>
              </a:rPr>
              <a:t>));</a:t>
            </a:r>
          </a:p>
          <a:p>
            <a:pPr marL="0" indent="0">
              <a:buNone/>
            </a:pPr>
            <a:r>
              <a:rPr lang="en-IN" sz="1600" dirty="0" smtClean="0">
                <a:solidFill>
                  <a:schemeClr val="tx1"/>
                </a:solidFill>
              </a:rPr>
              <a:t>}</a:t>
            </a:r>
            <a:endParaRPr lang="en-IN" sz="1600" dirty="0">
              <a:solidFill>
                <a:schemeClr val="tx1"/>
              </a:solidFill>
            </a:endParaRPr>
          </a:p>
        </p:txBody>
      </p:sp>
      <p:sp>
        <p:nvSpPr>
          <p:cNvPr id="5" name="Content Placeholder 2"/>
          <p:cNvSpPr txBox="1">
            <a:spLocks/>
          </p:cNvSpPr>
          <p:nvPr/>
        </p:nvSpPr>
        <p:spPr>
          <a:xfrm>
            <a:off x="5076056" y="1196752"/>
            <a:ext cx="3816424" cy="4680520"/>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600" dirty="0" smtClean="0"/>
              <a:t>// overload test for a double parameter</a:t>
            </a:r>
          </a:p>
          <a:p>
            <a:pPr marL="0" indent="0">
              <a:buFont typeface="Arial" pitchFamily="34" charset="0"/>
              <a:buNone/>
            </a:pPr>
            <a:r>
              <a:rPr lang="en-IN" sz="1600" dirty="0" smtClean="0"/>
              <a:t>double add1(double a) {</a:t>
            </a:r>
          </a:p>
          <a:p>
            <a:pPr marL="0" indent="0">
              <a:buFont typeface="Arial" pitchFamily="34" charset="0"/>
              <a:buNone/>
            </a:pPr>
            <a:r>
              <a:rPr lang="en-IN" sz="1600" dirty="0" err="1" smtClean="0"/>
              <a:t>System.out.println</a:t>
            </a:r>
            <a:r>
              <a:rPr lang="en-IN" sz="1600" dirty="0" smtClean="0"/>
              <a:t>("double a: " + a);</a:t>
            </a:r>
          </a:p>
          <a:p>
            <a:pPr marL="0" indent="0">
              <a:buFont typeface="Arial" pitchFamily="34" charset="0"/>
              <a:buNone/>
            </a:pPr>
            <a:r>
              <a:rPr lang="en-IN" sz="1600" dirty="0" smtClean="0"/>
              <a:t>return a*a;</a:t>
            </a:r>
          </a:p>
          <a:p>
            <a:pPr marL="0" indent="0">
              <a:buFont typeface="Arial" pitchFamily="34" charset="0"/>
              <a:buNone/>
            </a:pPr>
            <a:r>
              <a:rPr lang="en-IN" sz="1600" dirty="0" smtClean="0"/>
              <a:t>}</a:t>
            </a:r>
          </a:p>
          <a:p>
            <a:pPr marL="0" indent="0">
              <a:buFont typeface="Arial" pitchFamily="34" charset="0"/>
              <a:buNone/>
            </a:pPr>
            <a:r>
              <a:rPr lang="en-IN" sz="1600" dirty="0" smtClean="0"/>
              <a:t>}</a:t>
            </a:r>
            <a:endParaRPr lang="en-IN" sz="1600" dirty="0"/>
          </a:p>
        </p:txBody>
      </p:sp>
    </p:spTree>
    <p:extLst>
      <p:ext uri="{BB962C8B-B14F-4D97-AF65-F5344CB8AC3E}">
        <p14:creationId xmlns:p14="http://schemas.microsoft.com/office/powerpoint/2010/main" val="744767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4092"/>
          </a:xfr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solidFill>
                  <a:srgbClr val="00B0F0"/>
                </a:solidFill>
              </a:rPr>
              <a:t>Java Features</a:t>
            </a:r>
            <a:endParaRPr lang="en-US" b="1" dirty="0">
              <a:solidFill>
                <a:srgbClr val="00B0F0"/>
              </a:solidFill>
            </a:endParaRPr>
          </a:p>
        </p:txBody>
      </p:sp>
      <p:sp>
        <p:nvSpPr>
          <p:cNvPr id="3" name="Content Placeholder 2"/>
          <p:cNvSpPr>
            <a:spLocks noGrp="1"/>
          </p:cNvSpPr>
          <p:nvPr>
            <p:ph idx="1"/>
          </p:nvPr>
        </p:nvSpPr>
        <p:spPr>
          <a:xfrm>
            <a:off x="521550" y="1268760"/>
            <a:ext cx="8229600" cy="4525963"/>
          </a:xfrm>
        </p:spPr>
        <p:txBody>
          <a:bodyPr/>
          <a:lstStyle/>
          <a:p>
            <a:r>
              <a:rPr lang="en-US" dirty="0"/>
              <a:t>Java </a:t>
            </a:r>
            <a:r>
              <a:rPr lang="en-US" dirty="0" smtClean="0"/>
              <a:t>is </a:t>
            </a:r>
            <a:r>
              <a:rPr lang="en-US" dirty="0"/>
              <a:t>both compiled and interpreted</a:t>
            </a:r>
          </a:p>
          <a:p>
            <a:endParaRPr lang="en-US" dirty="0" smtClean="0"/>
          </a:p>
          <a:p>
            <a:endParaRPr lang="en-US" dirty="0"/>
          </a:p>
          <a:p>
            <a:endParaRPr lang="en-US" dirty="0" smtClean="0"/>
          </a:p>
          <a:p>
            <a:endParaRPr lang="en-US" dirty="0"/>
          </a:p>
          <a:p>
            <a:endParaRPr lang="en-US" dirty="0" smtClean="0"/>
          </a:p>
          <a:p>
            <a:r>
              <a:rPr lang="en-US" dirty="0" smtClean="0"/>
              <a:t>Java is fully object oriented</a:t>
            </a:r>
            <a:endParaRPr lang="en-US" dirty="0"/>
          </a:p>
        </p:txBody>
      </p:sp>
      <p:sp>
        <p:nvSpPr>
          <p:cNvPr id="4" name="Rectangle 3"/>
          <p:cNvSpPr/>
          <p:nvPr/>
        </p:nvSpPr>
        <p:spPr>
          <a:xfrm>
            <a:off x="926595" y="2801369"/>
            <a:ext cx="117013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Code</a:t>
            </a:r>
            <a:endParaRPr lang="en-US" dirty="0">
              <a:solidFill>
                <a:schemeClr val="tx1"/>
              </a:solidFill>
            </a:endParaRPr>
          </a:p>
        </p:txBody>
      </p:sp>
      <p:sp>
        <p:nvSpPr>
          <p:cNvPr id="5" name="Rectangle 4"/>
          <p:cNvSpPr/>
          <p:nvPr/>
        </p:nvSpPr>
        <p:spPr>
          <a:xfrm>
            <a:off x="3831938" y="2801369"/>
            <a:ext cx="144016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Intermediate </a:t>
            </a:r>
            <a:r>
              <a:rPr lang="en-US" dirty="0">
                <a:solidFill>
                  <a:schemeClr val="tx1"/>
                </a:solidFill>
              </a:rPr>
              <a:t>Code</a:t>
            </a:r>
          </a:p>
        </p:txBody>
      </p:sp>
      <p:sp>
        <p:nvSpPr>
          <p:cNvPr id="6" name="Oval 5"/>
          <p:cNvSpPr/>
          <p:nvPr/>
        </p:nvSpPr>
        <p:spPr>
          <a:xfrm>
            <a:off x="7092280" y="2801369"/>
            <a:ext cx="126014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Run</a:t>
            </a:r>
            <a:endParaRPr lang="en-US" sz="2000" dirty="0">
              <a:solidFill>
                <a:schemeClr val="tx1"/>
              </a:solidFill>
            </a:endParaRPr>
          </a:p>
        </p:txBody>
      </p:sp>
      <p:cxnSp>
        <p:nvCxnSpPr>
          <p:cNvPr id="8" name="Straight Arrow Connector 7"/>
          <p:cNvCxnSpPr/>
          <p:nvPr/>
        </p:nvCxnSpPr>
        <p:spPr>
          <a:xfrm>
            <a:off x="1826695" y="3258569"/>
            <a:ext cx="20052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2"/>
          </p:cNvCxnSpPr>
          <p:nvPr/>
        </p:nvCxnSpPr>
        <p:spPr>
          <a:xfrm>
            <a:off x="5272098" y="3258569"/>
            <a:ext cx="18201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3308" y="3826086"/>
            <a:ext cx="1243417" cy="369332"/>
          </a:xfrm>
          <a:prstGeom prst="rect">
            <a:avLst/>
          </a:prstGeom>
          <a:noFill/>
        </p:spPr>
        <p:txBody>
          <a:bodyPr wrap="none" rtlCol="0">
            <a:spAutoFit/>
          </a:bodyPr>
          <a:lstStyle/>
          <a:p>
            <a:r>
              <a:rPr lang="en-US" dirty="0"/>
              <a:t>M</a:t>
            </a:r>
            <a:r>
              <a:rPr lang="en-US" dirty="0" smtClean="0"/>
              <a:t>yFile.java</a:t>
            </a:r>
            <a:endParaRPr lang="en-US" dirty="0"/>
          </a:p>
        </p:txBody>
      </p:sp>
      <p:sp>
        <p:nvSpPr>
          <p:cNvPr id="12" name="TextBox 11"/>
          <p:cNvSpPr txBox="1"/>
          <p:nvPr/>
        </p:nvSpPr>
        <p:spPr>
          <a:xfrm>
            <a:off x="4065324" y="3831383"/>
            <a:ext cx="1311578" cy="369332"/>
          </a:xfrm>
          <a:prstGeom prst="rect">
            <a:avLst/>
          </a:prstGeom>
          <a:noFill/>
        </p:spPr>
        <p:txBody>
          <a:bodyPr wrap="none" rtlCol="0">
            <a:spAutoFit/>
          </a:bodyPr>
          <a:lstStyle/>
          <a:p>
            <a:r>
              <a:rPr lang="en-US" dirty="0" err="1" smtClean="0"/>
              <a:t>MyFile.class</a:t>
            </a:r>
            <a:endParaRPr lang="en-US" dirty="0"/>
          </a:p>
        </p:txBody>
      </p:sp>
      <p:sp>
        <p:nvSpPr>
          <p:cNvPr id="13" name="TextBox 12"/>
          <p:cNvSpPr txBox="1"/>
          <p:nvPr/>
        </p:nvSpPr>
        <p:spPr>
          <a:xfrm>
            <a:off x="2477637" y="2889237"/>
            <a:ext cx="929742" cy="369332"/>
          </a:xfrm>
          <a:prstGeom prst="rect">
            <a:avLst/>
          </a:prstGeom>
          <a:noFill/>
        </p:spPr>
        <p:txBody>
          <a:bodyPr wrap="none" rtlCol="0">
            <a:spAutoFit/>
          </a:bodyPr>
          <a:lstStyle/>
          <a:p>
            <a:r>
              <a:rPr lang="en-US" dirty="0" smtClean="0"/>
              <a:t>compile</a:t>
            </a:r>
            <a:endParaRPr lang="en-US" dirty="0"/>
          </a:p>
        </p:txBody>
      </p:sp>
      <p:sp>
        <p:nvSpPr>
          <p:cNvPr id="14" name="TextBox 13"/>
          <p:cNvSpPr txBox="1"/>
          <p:nvPr/>
        </p:nvSpPr>
        <p:spPr>
          <a:xfrm>
            <a:off x="5671087" y="2889237"/>
            <a:ext cx="1022203" cy="369332"/>
          </a:xfrm>
          <a:prstGeom prst="rect">
            <a:avLst/>
          </a:prstGeom>
          <a:noFill/>
        </p:spPr>
        <p:txBody>
          <a:bodyPr wrap="none" rtlCol="0">
            <a:spAutoFit/>
          </a:bodyPr>
          <a:lstStyle/>
          <a:p>
            <a:r>
              <a:rPr lang="en-US" dirty="0" smtClean="0"/>
              <a:t>Interpret</a:t>
            </a:r>
            <a:endParaRPr lang="en-US" dirty="0"/>
          </a:p>
        </p:txBody>
      </p:sp>
      <p:sp>
        <p:nvSpPr>
          <p:cNvPr id="17" name="TextBox 16"/>
          <p:cNvSpPr txBox="1"/>
          <p:nvPr/>
        </p:nvSpPr>
        <p:spPr>
          <a:xfrm>
            <a:off x="5888679" y="3346437"/>
            <a:ext cx="587020" cy="369332"/>
          </a:xfrm>
          <a:prstGeom prst="rect">
            <a:avLst/>
          </a:prstGeom>
          <a:noFill/>
        </p:spPr>
        <p:txBody>
          <a:bodyPr wrap="none" rtlCol="0">
            <a:spAutoFit/>
          </a:bodyPr>
          <a:lstStyle/>
          <a:p>
            <a:r>
              <a:rPr lang="en-US" dirty="0" smtClean="0"/>
              <a:t>JVM</a:t>
            </a:r>
            <a:endParaRPr lang="en-US" dirty="0"/>
          </a:p>
        </p:txBody>
      </p:sp>
    </p:spTree>
    <p:extLst>
      <p:ext uri="{BB962C8B-B14F-4D97-AF65-F5344CB8AC3E}">
        <p14:creationId xmlns:p14="http://schemas.microsoft.com/office/powerpoint/2010/main" val="280632476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t>Abstract class and methods</a:t>
            </a:r>
            <a:endParaRPr lang="en-IN" b="1" dirty="0"/>
          </a:p>
        </p:txBody>
      </p:sp>
      <p:sp>
        <p:nvSpPr>
          <p:cNvPr id="3" name="Content Placeholder 2"/>
          <p:cNvSpPr>
            <a:spLocks noGrp="1"/>
          </p:cNvSpPr>
          <p:nvPr>
            <p:ph idx="1"/>
          </p:nvPr>
        </p:nvSpPr>
        <p:spPr>
          <a:xfrm>
            <a:off x="457200" y="1196752"/>
            <a:ext cx="8229600" cy="4680519"/>
          </a:xfrm>
        </p:spPr>
        <p:txBody>
          <a:bodyPr>
            <a:normAutofit fontScale="85000" lnSpcReduction="10000"/>
          </a:bodyPr>
          <a:lstStyle/>
          <a:p>
            <a:pPr algn="just">
              <a:defRPr/>
            </a:pPr>
            <a:r>
              <a:rPr lang="en-US" dirty="0">
                <a:solidFill>
                  <a:schemeClr val="tx1"/>
                </a:solidFill>
              </a:rPr>
              <a:t>Declaring a class as an </a:t>
            </a:r>
            <a:r>
              <a:rPr lang="en-US" b="1" dirty="0">
                <a:solidFill>
                  <a:schemeClr val="tx1"/>
                </a:solidFill>
                <a:latin typeface="Courier New" pitchFamily="49" charset="0"/>
              </a:rPr>
              <a:t>abstract</a:t>
            </a:r>
            <a:r>
              <a:rPr lang="en-US" dirty="0">
                <a:solidFill>
                  <a:schemeClr val="tx1"/>
                </a:solidFill>
              </a:rPr>
              <a:t> class prevents you from creating instances of that class.</a:t>
            </a:r>
          </a:p>
          <a:p>
            <a:pPr algn="just">
              <a:defRPr/>
            </a:pPr>
            <a:r>
              <a:rPr lang="en-US" dirty="0">
                <a:solidFill>
                  <a:schemeClr val="tx1"/>
                </a:solidFill>
              </a:rPr>
              <a:t>Abstract methods are the methods that don’t have the method body. They are just declarations </a:t>
            </a:r>
          </a:p>
          <a:p>
            <a:pPr algn="just">
              <a:defRPr/>
            </a:pPr>
            <a:r>
              <a:rPr lang="en-US" dirty="0">
                <a:solidFill>
                  <a:schemeClr val="tx1"/>
                </a:solidFill>
              </a:rPr>
              <a:t>While an </a:t>
            </a:r>
            <a:r>
              <a:rPr lang="en-US" b="1" dirty="0">
                <a:solidFill>
                  <a:schemeClr val="tx1"/>
                </a:solidFill>
                <a:latin typeface="Courier New" pitchFamily="49" charset="0"/>
              </a:rPr>
              <a:t>abstract</a:t>
            </a:r>
            <a:r>
              <a:rPr lang="en-US" dirty="0">
                <a:solidFill>
                  <a:schemeClr val="tx1"/>
                </a:solidFill>
              </a:rPr>
              <a:t> class can have abstract methods, it could also NOT have any </a:t>
            </a:r>
            <a:r>
              <a:rPr lang="en-US" b="1" dirty="0">
                <a:solidFill>
                  <a:schemeClr val="tx1"/>
                </a:solidFill>
                <a:latin typeface="Courier New" pitchFamily="49" charset="0"/>
              </a:rPr>
              <a:t>abstract</a:t>
            </a:r>
            <a:r>
              <a:rPr lang="en-US" dirty="0">
                <a:solidFill>
                  <a:schemeClr val="tx1"/>
                </a:solidFill>
              </a:rPr>
              <a:t> methods. </a:t>
            </a:r>
          </a:p>
          <a:p>
            <a:pPr algn="just">
              <a:defRPr/>
            </a:pPr>
            <a:r>
              <a:rPr lang="en-US" dirty="0">
                <a:solidFill>
                  <a:schemeClr val="tx1"/>
                </a:solidFill>
              </a:rPr>
              <a:t>The whole class must be declared </a:t>
            </a:r>
            <a:r>
              <a:rPr lang="en-US" b="1" dirty="0">
                <a:solidFill>
                  <a:schemeClr val="tx1"/>
                </a:solidFill>
                <a:latin typeface="Courier New" pitchFamily="49" charset="0"/>
              </a:rPr>
              <a:t>abstract</a:t>
            </a:r>
            <a:r>
              <a:rPr lang="en-US" dirty="0">
                <a:solidFill>
                  <a:schemeClr val="tx1"/>
                </a:solidFill>
              </a:rPr>
              <a:t>, even if a single method is </a:t>
            </a:r>
            <a:r>
              <a:rPr lang="en-US" b="1" dirty="0">
                <a:solidFill>
                  <a:schemeClr val="tx1"/>
                </a:solidFill>
                <a:latin typeface="Courier New" pitchFamily="49" charset="0"/>
              </a:rPr>
              <a:t>abstract.</a:t>
            </a:r>
          </a:p>
          <a:p>
            <a:pPr algn="just">
              <a:defRPr/>
            </a:pPr>
            <a:r>
              <a:rPr lang="en-US" dirty="0">
                <a:solidFill>
                  <a:schemeClr val="tx1"/>
                </a:solidFill>
              </a:rPr>
              <a:t>An </a:t>
            </a:r>
            <a:r>
              <a:rPr lang="en-US" b="1" dirty="0">
                <a:solidFill>
                  <a:schemeClr val="tx1"/>
                </a:solidFill>
                <a:latin typeface="Courier New" pitchFamily="49" charset="0"/>
              </a:rPr>
              <a:t>abstract</a:t>
            </a:r>
            <a:r>
              <a:rPr lang="en-US" dirty="0">
                <a:solidFill>
                  <a:schemeClr val="tx1"/>
                </a:solidFill>
              </a:rPr>
              <a:t> method must not be </a:t>
            </a:r>
            <a:r>
              <a:rPr lang="en-US" b="1" dirty="0">
                <a:solidFill>
                  <a:schemeClr val="tx1"/>
                </a:solidFill>
                <a:latin typeface="Courier New" pitchFamily="49" charset="0"/>
              </a:rPr>
              <a:t>static</a:t>
            </a:r>
            <a:r>
              <a:rPr lang="en-US" dirty="0">
                <a:solidFill>
                  <a:schemeClr val="tx1"/>
                </a:solidFill>
              </a:rPr>
              <a:t>.</a:t>
            </a:r>
          </a:p>
          <a:p>
            <a:pPr marL="342900" lvl="1" indent="-342900" algn="just">
              <a:defRPr/>
            </a:pPr>
            <a:r>
              <a:rPr lang="en-US" sz="2000" dirty="0">
                <a:solidFill>
                  <a:schemeClr val="tx1"/>
                </a:solidFill>
              </a:rPr>
              <a:t>A class can inherit from abstract class either by complete or partial Implementation. In the case of partial implementation, the class should be marked </a:t>
            </a:r>
            <a:r>
              <a:rPr lang="en-US" sz="2000" b="1" dirty="0">
                <a:solidFill>
                  <a:schemeClr val="tx1"/>
                </a:solidFill>
                <a:latin typeface="Courier New" pitchFamily="49" charset="0"/>
              </a:rPr>
              <a:t>abstract</a:t>
            </a:r>
            <a:r>
              <a:rPr lang="en-US" sz="2000" dirty="0">
                <a:solidFill>
                  <a:schemeClr val="tx1"/>
                </a:solidFill>
              </a:rPr>
              <a:t>.</a:t>
            </a:r>
          </a:p>
          <a:p>
            <a:pPr marL="342900" lvl="1" indent="-342900" algn="just">
              <a:defRPr/>
            </a:pPr>
            <a:endParaRPr lang="en-US" sz="2000" dirty="0"/>
          </a:p>
          <a:p>
            <a:pPr algn="just">
              <a:defRPr/>
            </a:pPr>
            <a:endParaRPr lang="en-US" dirty="0"/>
          </a:p>
          <a:p>
            <a:pPr algn="just">
              <a:buNone/>
              <a:defRPr/>
            </a:pPr>
            <a:endParaRPr lang="en-US" dirty="0"/>
          </a:p>
          <a:p>
            <a:pPr marL="0" indent="0" algn="just">
              <a:buNone/>
            </a:pPr>
            <a:endParaRPr lang="en-IN" dirty="0"/>
          </a:p>
        </p:txBody>
      </p:sp>
    </p:spTree>
    <p:extLst>
      <p:ext uri="{BB962C8B-B14F-4D97-AF65-F5344CB8AC3E}">
        <p14:creationId xmlns:p14="http://schemas.microsoft.com/office/powerpoint/2010/main" val="225369240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lstStyle/>
          <a:p>
            <a:r>
              <a:rPr lang="en-US" b="1" dirty="0"/>
              <a:t>Abstract </a:t>
            </a:r>
            <a:r>
              <a:rPr lang="en-US" b="1" dirty="0" smtClean="0"/>
              <a:t>class - Ex</a:t>
            </a:r>
            <a:endParaRPr lang="en-IN" dirty="0"/>
          </a:p>
        </p:txBody>
      </p:sp>
      <p:sp>
        <p:nvSpPr>
          <p:cNvPr id="3" name="Content Placeholder 2"/>
          <p:cNvSpPr>
            <a:spLocks noGrp="1"/>
          </p:cNvSpPr>
          <p:nvPr>
            <p:ph idx="1"/>
          </p:nvPr>
        </p:nvSpPr>
        <p:spPr>
          <a:xfrm>
            <a:off x="107504" y="1268760"/>
            <a:ext cx="5112568" cy="4608511"/>
          </a:xfrm>
          <a:ln>
            <a:solidFill>
              <a:schemeClr val="tx1"/>
            </a:solidFill>
          </a:ln>
        </p:spPr>
        <p:txBody>
          <a:bodyPr>
            <a:normAutofit fontScale="55000" lnSpcReduction="20000"/>
          </a:bodyPr>
          <a:lstStyle/>
          <a:p>
            <a:pPr marL="0" indent="0">
              <a:buNone/>
            </a:pPr>
            <a:r>
              <a:rPr lang="en-IN" dirty="0">
                <a:solidFill>
                  <a:schemeClr val="tx1"/>
                </a:solidFill>
              </a:rPr>
              <a:t>// A Simple demonstration of abstract.</a:t>
            </a:r>
          </a:p>
          <a:p>
            <a:pPr marL="0" indent="0">
              <a:buNone/>
            </a:pPr>
            <a:r>
              <a:rPr lang="en-IN" dirty="0">
                <a:solidFill>
                  <a:schemeClr val="tx1"/>
                </a:solidFill>
              </a:rPr>
              <a:t>abstract class A {</a:t>
            </a:r>
          </a:p>
          <a:p>
            <a:pPr marL="0" indent="0">
              <a:buNone/>
            </a:pPr>
            <a:r>
              <a:rPr lang="en-IN" dirty="0">
                <a:solidFill>
                  <a:schemeClr val="tx1"/>
                </a:solidFill>
              </a:rPr>
              <a:t>abstract void </a:t>
            </a:r>
            <a:r>
              <a:rPr lang="en-IN" dirty="0" err="1">
                <a:solidFill>
                  <a:schemeClr val="tx1"/>
                </a:solidFill>
              </a:rPr>
              <a:t>callme</a:t>
            </a:r>
            <a:r>
              <a:rPr lang="en-IN" dirty="0">
                <a:solidFill>
                  <a:schemeClr val="tx1"/>
                </a:solidFill>
              </a:rPr>
              <a:t>();</a:t>
            </a:r>
          </a:p>
          <a:p>
            <a:pPr marL="0" indent="0">
              <a:buNone/>
            </a:pPr>
            <a:r>
              <a:rPr lang="en-IN" sz="2900" dirty="0">
                <a:solidFill>
                  <a:schemeClr val="tx1"/>
                </a:solidFill>
              </a:rPr>
              <a:t>// concrete methods are still allowed in abstract classes</a:t>
            </a:r>
          </a:p>
          <a:p>
            <a:pPr marL="0" indent="0">
              <a:buNone/>
            </a:pPr>
            <a:r>
              <a:rPr lang="en-IN" dirty="0">
                <a:solidFill>
                  <a:schemeClr val="tx1"/>
                </a:solidFill>
              </a:rPr>
              <a:t>void </a:t>
            </a:r>
            <a:r>
              <a:rPr lang="en-IN" dirty="0" err="1">
                <a:solidFill>
                  <a:schemeClr val="tx1"/>
                </a:solidFill>
              </a:rPr>
              <a:t>callmetoo</a:t>
            </a:r>
            <a:r>
              <a:rPr lang="en-IN" dirty="0">
                <a:solidFill>
                  <a:schemeClr val="tx1"/>
                </a:solidFill>
              </a:rPr>
              <a:t>() </a:t>
            </a:r>
            <a:endParaRPr lang="en-IN" dirty="0" smtClean="0">
              <a:solidFill>
                <a:schemeClr val="tx1"/>
              </a:solidFill>
            </a:endParaRPr>
          </a:p>
          <a:p>
            <a:pPr marL="0" indent="0">
              <a:buNone/>
            </a:pPr>
            <a:r>
              <a:rPr lang="en-IN" dirty="0" smtClean="0">
                <a:solidFill>
                  <a:schemeClr val="tx1"/>
                </a:solidFill>
              </a:rPr>
              <a:t>{</a:t>
            </a:r>
            <a:endParaRPr lang="en-IN" dirty="0">
              <a:solidFill>
                <a:schemeClr val="tx1"/>
              </a:solidFill>
            </a:endParaRPr>
          </a:p>
          <a:p>
            <a:pPr marL="0" indent="0">
              <a:buNone/>
            </a:pPr>
            <a:r>
              <a:rPr lang="en-IN" dirty="0" err="1">
                <a:solidFill>
                  <a:schemeClr val="tx1"/>
                </a:solidFill>
              </a:rPr>
              <a:t>System.out.println</a:t>
            </a:r>
            <a:r>
              <a:rPr lang="en-IN" dirty="0">
                <a:solidFill>
                  <a:schemeClr val="tx1"/>
                </a:solidFill>
              </a:rPr>
              <a:t>("This is a concrete method.");</a:t>
            </a:r>
          </a:p>
          <a:p>
            <a:pPr marL="0" indent="0">
              <a:buNone/>
            </a:pPr>
            <a:r>
              <a:rPr lang="en-IN" dirty="0">
                <a:solidFill>
                  <a:schemeClr val="tx1"/>
                </a:solidFill>
              </a:rPr>
              <a:t>}</a:t>
            </a:r>
          </a:p>
          <a:p>
            <a:pPr marL="0" indent="0">
              <a:buNone/>
            </a:pPr>
            <a:r>
              <a:rPr lang="en-IN" dirty="0">
                <a:solidFill>
                  <a:schemeClr val="tx1"/>
                </a:solidFill>
              </a:rPr>
              <a:t>}</a:t>
            </a:r>
          </a:p>
          <a:p>
            <a:pPr marL="0" indent="0">
              <a:buNone/>
            </a:pPr>
            <a:r>
              <a:rPr lang="en-IN" dirty="0">
                <a:solidFill>
                  <a:schemeClr val="tx1"/>
                </a:solidFill>
              </a:rPr>
              <a:t>class B extends A {</a:t>
            </a:r>
          </a:p>
          <a:p>
            <a:pPr marL="0" indent="0">
              <a:buNone/>
            </a:pPr>
            <a:r>
              <a:rPr lang="en-IN" dirty="0">
                <a:solidFill>
                  <a:schemeClr val="tx1"/>
                </a:solidFill>
              </a:rPr>
              <a:t>void </a:t>
            </a:r>
            <a:r>
              <a:rPr lang="en-IN" dirty="0" err="1">
                <a:solidFill>
                  <a:schemeClr val="tx1"/>
                </a:solidFill>
              </a:rPr>
              <a:t>callme</a:t>
            </a:r>
            <a:r>
              <a:rPr lang="en-IN" dirty="0">
                <a:solidFill>
                  <a:schemeClr val="tx1"/>
                </a:solidFill>
              </a:rPr>
              <a:t>() {</a:t>
            </a:r>
          </a:p>
          <a:p>
            <a:pPr marL="0" indent="0">
              <a:buNone/>
            </a:pPr>
            <a:r>
              <a:rPr lang="en-IN" dirty="0" err="1">
                <a:solidFill>
                  <a:schemeClr val="tx1"/>
                </a:solidFill>
              </a:rPr>
              <a:t>System.out.println</a:t>
            </a:r>
            <a:r>
              <a:rPr lang="en-IN" dirty="0">
                <a:solidFill>
                  <a:schemeClr val="tx1"/>
                </a:solidFill>
              </a:rPr>
              <a:t>("B's implementation of </a:t>
            </a:r>
            <a:r>
              <a:rPr lang="en-IN" dirty="0" err="1">
                <a:solidFill>
                  <a:schemeClr val="tx1"/>
                </a:solidFill>
              </a:rPr>
              <a:t>callme</a:t>
            </a:r>
            <a:r>
              <a:rPr lang="en-IN" dirty="0">
                <a:solidFill>
                  <a:schemeClr val="tx1"/>
                </a:solidFill>
              </a:rPr>
              <a:t>.");</a:t>
            </a:r>
          </a:p>
          <a:p>
            <a:pPr marL="0" indent="0">
              <a:buNone/>
            </a:pPr>
            <a:r>
              <a:rPr lang="en-IN" dirty="0">
                <a:solidFill>
                  <a:schemeClr val="tx1"/>
                </a:solidFill>
              </a:rPr>
              <a:t>}</a:t>
            </a:r>
          </a:p>
          <a:p>
            <a:pPr marL="0" indent="0">
              <a:buNone/>
            </a:pPr>
            <a:r>
              <a:rPr lang="en-IN" dirty="0" smtClean="0">
                <a:solidFill>
                  <a:schemeClr val="tx1"/>
                </a:solidFill>
              </a:rPr>
              <a:t>}</a:t>
            </a:r>
            <a:endParaRPr lang="en-IN" dirty="0">
              <a:solidFill>
                <a:schemeClr val="tx1"/>
              </a:solidFill>
            </a:endParaRPr>
          </a:p>
        </p:txBody>
      </p:sp>
      <p:sp>
        <p:nvSpPr>
          <p:cNvPr id="4" name="Content Placeholder 2"/>
          <p:cNvSpPr txBox="1">
            <a:spLocks/>
          </p:cNvSpPr>
          <p:nvPr/>
        </p:nvSpPr>
        <p:spPr>
          <a:xfrm>
            <a:off x="5220072" y="1268760"/>
            <a:ext cx="3600400" cy="4609401"/>
          </a:xfrm>
          <a:prstGeom prst="rect">
            <a:avLst/>
          </a:prstGeom>
          <a:noFill/>
          <a:ln>
            <a:solidFill>
              <a:schemeClr val="tx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t>class </a:t>
            </a:r>
            <a:r>
              <a:rPr lang="en-IN" dirty="0" err="1" smtClean="0"/>
              <a:t>AbstractDemo</a:t>
            </a:r>
            <a:endParaRPr lang="en-IN" dirty="0" smtClean="0"/>
          </a:p>
          <a:p>
            <a:pPr marL="0" indent="0">
              <a:buFont typeface="Arial" pitchFamily="34" charset="0"/>
              <a:buNone/>
            </a:pPr>
            <a:r>
              <a:rPr lang="en-IN" dirty="0" smtClean="0"/>
              <a:t> {</a:t>
            </a:r>
          </a:p>
          <a:p>
            <a:pPr marL="0" indent="0">
              <a:buFont typeface="Arial" pitchFamily="34" charset="0"/>
              <a:buNone/>
            </a:pPr>
            <a:r>
              <a:rPr lang="en-IN" dirty="0" smtClean="0"/>
              <a:t>public static void main(String </a:t>
            </a:r>
            <a:r>
              <a:rPr lang="en-IN" dirty="0" err="1" smtClean="0"/>
              <a:t>args</a:t>
            </a:r>
            <a:r>
              <a:rPr lang="en-IN" dirty="0" smtClean="0"/>
              <a:t>[])</a:t>
            </a:r>
          </a:p>
          <a:p>
            <a:pPr marL="0" indent="0">
              <a:buFont typeface="Arial" pitchFamily="34" charset="0"/>
              <a:buNone/>
            </a:pPr>
            <a:r>
              <a:rPr lang="en-IN" dirty="0" smtClean="0"/>
              <a:t> {</a:t>
            </a:r>
          </a:p>
          <a:p>
            <a:pPr marL="0" indent="0">
              <a:buFont typeface="Arial" pitchFamily="34" charset="0"/>
              <a:buNone/>
            </a:pPr>
            <a:r>
              <a:rPr lang="en-IN" dirty="0" smtClean="0"/>
              <a:t>B </a:t>
            </a:r>
            <a:r>
              <a:rPr lang="en-IN" dirty="0" err="1" smtClean="0"/>
              <a:t>b</a:t>
            </a:r>
            <a:r>
              <a:rPr lang="en-IN" dirty="0" smtClean="0"/>
              <a:t> = new B();</a:t>
            </a:r>
          </a:p>
          <a:p>
            <a:pPr marL="0" indent="0">
              <a:buFont typeface="Arial" pitchFamily="34" charset="0"/>
              <a:buNone/>
            </a:pPr>
            <a:r>
              <a:rPr lang="en-IN" dirty="0" err="1" smtClean="0"/>
              <a:t>b.callme</a:t>
            </a:r>
            <a:r>
              <a:rPr lang="en-IN" dirty="0" smtClean="0"/>
              <a:t>();</a:t>
            </a:r>
          </a:p>
          <a:p>
            <a:pPr marL="0" indent="0">
              <a:buFont typeface="Arial" pitchFamily="34" charset="0"/>
              <a:buNone/>
            </a:pPr>
            <a:r>
              <a:rPr lang="en-IN" dirty="0" err="1" smtClean="0"/>
              <a:t>b.callmetoo</a:t>
            </a:r>
            <a:r>
              <a:rPr lang="en-IN" dirty="0" smtClean="0"/>
              <a:t>();</a:t>
            </a:r>
          </a:p>
          <a:p>
            <a:pPr marL="0" indent="0">
              <a:buFont typeface="Arial" pitchFamily="34" charset="0"/>
              <a:buNone/>
            </a:pPr>
            <a:r>
              <a:rPr lang="en-IN" dirty="0" smtClean="0"/>
              <a:t>}</a:t>
            </a:r>
          </a:p>
          <a:p>
            <a:pPr marL="0" indent="0">
              <a:buNone/>
            </a:pPr>
            <a:r>
              <a:rPr lang="en-IN" dirty="0"/>
              <a:t>} </a:t>
            </a:r>
            <a:endParaRPr lang="en-IN" dirty="0" smtClean="0"/>
          </a:p>
          <a:p>
            <a:pPr marL="0" indent="0">
              <a:buNone/>
            </a:pPr>
            <a:r>
              <a:rPr lang="en-IN" b="1" u="sng" dirty="0" err="1" smtClean="0"/>
              <a:t>Ouput</a:t>
            </a:r>
            <a:endParaRPr lang="en-IN" b="1" u="sng" dirty="0" smtClean="0"/>
          </a:p>
          <a:p>
            <a:pPr marL="0" indent="0">
              <a:buNone/>
            </a:pPr>
            <a:r>
              <a:rPr lang="en-IN" dirty="0" smtClean="0"/>
              <a:t>B's </a:t>
            </a:r>
            <a:r>
              <a:rPr lang="en-IN" dirty="0"/>
              <a:t>implementation of </a:t>
            </a:r>
            <a:r>
              <a:rPr lang="en-IN" dirty="0" err="1"/>
              <a:t>callme</a:t>
            </a:r>
            <a:r>
              <a:rPr lang="en-IN" dirty="0"/>
              <a:t>.</a:t>
            </a:r>
          </a:p>
          <a:p>
            <a:pPr marL="0" indent="0">
              <a:buNone/>
            </a:pPr>
            <a:r>
              <a:rPr lang="en-IN" dirty="0"/>
              <a:t>This is a concrete method.</a:t>
            </a:r>
          </a:p>
        </p:txBody>
      </p:sp>
    </p:spTree>
    <p:extLst>
      <p:ext uri="{BB962C8B-B14F-4D97-AF65-F5344CB8AC3E}">
        <p14:creationId xmlns:p14="http://schemas.microsoft.com/office/powerpoint/2010/main" val="403474677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b="1" dirty="0"/>
              <a:t>Superclass</a:t>
            </a:r>
          </a:p>
        </p:txBody>
      </p:sp>
      <p:sp>
        <p:nvSpPr>
          <p:cNvPr id="3" name="Content Placeholder 2"/>
          <p:cNvSpPr>
            <a:spLocks noGrp="1"/>
          </p:cNvSpPr>
          <p:nvPr>
            <p:ph idx="1"/>
          </p:nvPr>
        </p:nvSpPr>
        <p:spPr>
          <a:xfrm>
            <a:off x="457200" y="1196752"/>
            <a:ext cx="8229600" cy="4680519"/>
          </a:xfrm>
        </p:spPr>
        <p:txBody>
          <a:bodyPr>
            <a:normAutofit fontScale="92500"/>
          </a:bodyPr>
          <a:lstStyle/>
          <a:p>
            <a:pPr algn="just"/>
            <a:r>
              <a:rPr lang="en-IN" b="1" dirty="0">
                <a:solidFill>
                  <a:schemeClr val="tx1"/>
                </a:solidFill>
              </a:rPr>
              <a:t>super </a:t>
            </a:r>
            <a:r>
              <a:rPr lang="en-IN" dirty="0">
                <a:solidFill>
                  <a:schemeClr val="tx1"/>
                </a:solidFill>
              </a:rPr>
              <a:t>acts somewhat like </a:t>
            </a:r>
            <a:r>
              <a:rPr lang="en-IN" b="1" dirty="0">
                <a:solidFill>
                  <a:schemeClr val="tx1"/>
                </a:solidFill>
              </a:rPr>
              <a:t>this</a:t>
            </a:r>
            <a:r>
              <a:rPr lang="en-IN" dirty="0">
                <a:solidFill>
                  <a:schemeClr val="tx1"/>
                </a:solidFill>
              </a:rPr>
              <a:t>, except that it always refers </a:t>
            </a:r>
            <a:r>
              <a:rPr lang="en-IN" dirty="0" smtClean="0">
                <a:solidFill>
                  <a:schemeClr val="tx1"/>
                </a:solidFill>
              </a:rPr>
              <a:t>to the </a:t>
            </a:r>
            <a:r>
              <a:rPr lang="en-IN" dirty="0">
                <a:solidFill>
                  <a:schemeClr val="tx1"/>
                </a:solidFill>
              </a:rPr>
              <a:t>superclass of the subclass in which it is used. This usage has the </a:t>
            </a:r>
            <a:r>
              <a:rPr lang="en-IN" dirty="0" smtClean="0">
                <a:solidFill>
                  <a:schemeClr val="tx1"/>
                </a:solidFill>
              </a:rPr>
              <a:t>following </a:t>
            </a:r>
            <a:endParaRPr lang="en-IN" dirty="0">
              <a:solidFill>
                <a:schemeClr val="tx1"/>
              </a:solidFill>
            </a:endParaRPr>
          </a:p>
          <a:p>
            <a:pPr algn="just"/>
            <a:r>
              <a:rPr lang="en-IN" dirty="0">
                <a:solidFill>
                  <a:schemeClr val="tx1"/>
                </a:solidFill>
              </a:rPr>
              <a:t>general form</a:t>
            </a:r>
            <a:r>
              <a:rPr lang="en-IN" dirty="0" smtClean="0">
                <a:solidFill>
                  <a:schemeClr val="tx1"/>
                </a:solidFill>
              </a:rPr>
              <a:t>: </a:t>
            </a:r>
            <a:r>
              <a:rPr lang="en-IN" dirty="0" err="1" smtClean="0">
                <a:solidFill>
                  <a:schemeClr val="tx1"/>
                </a:solidFill>
              </a:rPr>
              <a:t>super.</a:t>
            </a:r>
            <a:r>
              <a:rPr lang="en-IN" i="1" dirty="0" err="1" smtClean="0">
                <a:solidFill>
                  <a:schemeClr val="tx1"/>
                </a:solidFill>
              </a:rPr>
              <a:t>member</a:t>
            </a:r>
            <a:endParaRPr lang="en-IN" i="1" dirty="0">
              <a:solidFill>
                <a:schemeClr val="tx1"/>
              </a:solidFill>
            </a:endParaRPr>
          </a:p>
          <a:p>
            <a:pPr algn="just"/>
            <a:r>
              <a:rPr lang="en-IN" i="1" dirty="0" smtClean="0">
                <a:solidFill>
                  <a:schemeClr val="tx1"/>
                </a:solidFill>
              </a:rPr>
              <a:t>member </a:t>
            </a:r>
            <a:r>
              <a:rPr lang="en-IN" dirty="0">
                <a:solidFill>
                  <a:schemeClr val="tx1"/>
                </a:solidFill>
              </a:rPr>
              <a:t>can be either a method or an instance variable.</a:t>
            </a:r>
          </a:p>
          <a:p>
            <a:pPr algn="just"/>
            <a:r>
              <a:rPr lang="en-IN" dirty="0">
                <a:solidFill>
                  <a:schemeClr val="tx1"/>
                </a:solidFill>
              </a:rPr>
              <a:t>This second form of </a:t>
            </a:r>
            <a:r>
              <a:rPr lang="en-IN" b="1" dirty="0">
                <a:solidFill>
                  <a:schemeClr val="tx1"/>
                </a:solidFill>
              </a:rPr>
              <a:t>super </a:t>
            </a:r>
            <a:r>
              <a:rPr lang="en-IN" dirty="0">
                <a:solidFill>
                  <a:schemeClr val="tx1"/>
                </a:solidFill>
              </a:rPr>
              <a:t>is most applicable to situations in which member </a:t>
            </a:r>
            <a:r>
              <a:rPr lang="en-IN" dirty="0" smtClean="0">
                <a:solidFill>
                  <a:schemeClr val="tx1"/>
                </a:solidFill>
              </a:rPr>
              <a:t>names of </a:t>
            </a:r>
            <a:r>
              <a:rPr lang="en-IN" dirty="0">
                <a:solidFill>
                  <a:schemeClr val="tx1"/>
                </a:solidFill>
              </a:rPr>
              <a:t>a subclass hide members by the same name in the superclass. </a:t>
            </a:r>
          </a:p>
        </p:txBody>
      </p:sp>
    </p:spTree>
    <p:extLst>
      <p:ext uri="{BB962C8B-B14F-4D97-AF65-F5344CB8AC3E}">
        <p14:creationId xmlns:p14="http://schemas.microsoft.com/office/powerpoint/2010/main" val="323624598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792088"/>
          </a:xfrm>
        </p:spPr>
        <p:txBody>
          <a:bodyPr/>
          <a:lstStyle/>
          <a:p>
            <a:r>
              <a:rPr lang="en-IN" b="1" dirty="0"/>
              <a:t>Superclass Ex.</a:t>
            </a:r>
            <a:endParaRPr lang="en-IN" dirty="0"/>
          </a:p>
        </p:txBody>
      </p:sp>
      <p:sp>
        <p:nvSpPr>
          <p:cNvPr id="6" name="Content Placeholder 2"/>
          <p:cNvSpPr>
            <a:spLocks noGrp="1"/>
          </p:cNvSpPr>
          <p:nvPr>
            <p:ph sz="half" idx="1"/>
          </p:nvPr>
        </p:nvSpPr>
        <p:spPr>
          <a:xfrm>
            <a:off x="251520" y="1052736"/>
            <a:ext cx="4038600" cy="4680520"/>
          </a:xfrm>
          <a:ln>
            <a:solidFill>
              <a:schemeClr val="tx1"/>
            </a:solidFill>
          </a:ln>
        </p:spPr>
        <p:txBody>
          <a:bodyPr>
            <a:noAutofit/>
          </a:bodyPr>
          <a:lstStyle/>
          <a:p>
            <a:pPr marL="0" indent="0">
              <a:buNone/>
            </a:pPr>
            <a:r>
              <a:rPr lang="en-IN" sz="1800" dirty="0">
                <a:solidFill>
                  <a:schemeClr val="tx1"/>
                </a:solidFill>
              </a:rPr>
              <a:t>// Using super to overcome name hiding.</a:t>
            </a:r>
          </a:p>
          <a:p>
            <a:pPr marL="0" indent="0">
              <a:buNone/>
            </a:pPr>
            <a:r>
              <a:rPr lang="en-IN" sz="1800" dirty="0">
                <a:solidFill>
                  <a:schemeClr val="tx1"/>
                </a:solidFill>
              </a:rPr>
              <a:t>class </a:t>
            </a:r>
            <a:r>
              <a:rPr lang="en-IN" sz="1800" dirty="0" smtClean="0">
                <a:solidFill>
                  <a:schemeClr val="tx1"/>
                </a:solidFill>
              </a:rPr>
              <a:t>A</a:t>
            </a:r>
          </a:p>
          <a:p>
            <a:pPr marL="0" indent="0">
              <a:buNone/>
            </a:pPr>
            <a:r>
              <a:rPr lang="en-IN" sz="1800" dirty="0" smtClean="0">
                <a:solidFill>
                  <a:schemeClr val="tx1"/>
                </a:solidFill>
              </a:rPr>
              <a:t>{</a:t>
            </a:r>
            <a:endParaRPr lang="en-IN" sz="1800" dirty="0">
              <a:solidFill>
                <a:schemeClr val="tx1"/>
              </a:solidFill>
            </a:endParaRPr>
          </a:p>
          <a:p>
            <a:pPr marL="0" indent="0">
              <a:buNone/>
            </a:pPr>
            <a:r>
              <a:rPr lang="en-IN" sz="1800" dirty="0" err="1">
                <a:solidFill>
                  <a:schemeClr val="tx1"/>
                </a:solidFill>
              </a:rPr>
              <a:t>int</a:t>
            </a:r>
            <a:r>
              <a:rPr lang="en-IN" sz="1800" dirty="0">
                <a:solidFill>
                  <a:schemeClr val="tx1"/>
                </a:solidFill>
              </a:rPr>
              <a:t> i;</a:t>
            </a:r>
          </a:p>
          <a:p>
            <a:pPr marL="0" indent="0">
              <a:buNone/>
            </a:pPr>
            <a:r>
              <a:rPr lang="en-IN" sz="1800" dirty="0">
                <a:solidFill>
                  <a:schemeClr val="tx1"/>
                </a:solidFill>
              </a:rPr>
              <a:t>}</a:t>
            </a:r>
          </a:p>
          <a:p>
            <a:pPr marL="0" indent="0">
              <a:buNone/>
            </a:pPr>
            <a:r>
              <a:rPr lang="en-IN" sz="1800" dirty="0">
                <a:solidFill>
                  <a:schemeClr val="tx1"/>
                </a:solidFill>
              </a:rPr>
              <a:t>// Create a subclass by extending class A.</a:t>
            </a:r>
          </a:p>
          <a:p>
            <a:pPr marL="0" indent="0">
              <a:buNone/>
            </a:pPr>
            <a:r>
              <a:rPr lang="en-IN" sz="1800" dirty="0">
                <a:solidFill>
                  <a:schemeClr val="tx1"/>
                </a:solidFill>
              </a:rPr>
              <a:t>class B extends </a:t>
            </a:r>
            <a:r>
              <a:rPr lang="en-IN" sz="1800" dirty="0" smtClean="0">
                <a:solidFill>
                  <a:schemeClr val="tx1"/>
                </a:solidFill>
              </a:rPr>
              <a:t>A</a:t>
            </a:r>
          </a:p>
          <a:p>
            <a:pPr marL="0" indent="0">
              <a:buNone/>
            </a:pPr>
            <a:r>
              <a:rPr lang="en-IN" sz="1800" dirty="0" smtClean="0">
                <a:solidFill>
                  <a:schemeClr val="tx1"/>
                </a:solidFill>
              </a:rPr>
              <a:t> </a:t>
            </a:r>
            <a:r>
              <a:rPr lang="en-IN" sz="1800" dirty="0">
                <a:solidFill>
                  <a:schemeClr val="tx1"/>
                </a:solidFill>
              </a:rPr>
              <a:t>{</a:t>
            </a:r>
          </a:p>
          <a:p>
            <a:pPr marL="0" indent="0">
              <a:buNone/>
            </a:pPr>
            <a:r>
              <a:rPr lang="en-IN" sz="1800" dirty="0" err="1">
                <a:solidFill>
                  <a:schemeClr val="tx1"/>
                </a:solidFill>
              </a:rPr>
              <a:t>int</a:t>
            </a:r>
            <a:r>
              <a:rPr lang="en-IN" sz="1800" dirty="0">
                <a:solidFill>
                  <a:schemeClr val="tx1"/>
                </a:solidFill>
              </a:rPr>
              <a:t> i; // this i hides the i in A</a:t>
            </a:r>
          </a:p>
          <a:p>
            <a:pPr marL="0" indent="0">
              <a:buNone/>
            </a:pPr>
            <a:r>
              <a:rPr lang="en-IN" sz="1800" dirty="0">
                <a:solidFill>
                  <a:schemeClr val="tx1"/>
                </a:solidFill>
              </a:rPr>
              <a:t>B(</a:t>
            </a:r>
            <a:r>
              <a:rPr lang="en-IN" sz="1800" dirty="0" err="1">
                <a:solidFill>
                  <a:schemeClr val="tx1"/>
                </a:solidFill>
              </a:rPr>
              <a:t>int</a:t>
            </a:r>
            <a:r>
              <a:rPr lang="en-IN" sz="1800" dirty="0">
                <a:solidFill>
                  <a:schemeClr val="tx1"/>
                </a:solidFill>
              </a:rPr>
              <a:t> a, </a:t>
            </a:r>
            <a:r>
              <a:rPr lang="en-IN" sz="1800" dirty="0" err="1">
                <a:solidFill>
                  <a:schemeClr val="tx1"/>
                </a:solidFill>
              </a:rPr>
              <a:t>int</a:t>
            </a:r>
            <a:r>
              <a:rPr lang="en-IN" sz="1800" dirty="0">
                <a:solidFill>
                  <a:schemeClr val="tx1"/>
                </a:solidFill>
              </a:rPr>
              <a:t> b</a:t>
            </a:r>
            <a:r>
              <a:rPr lang="en-IN" sz="1800" dirty="0" smtClean="0">
                <a:solidFill>
                  <a:schemeClr val="tx1"/>
                </a:solidFill>
              </a:rPr>
              <a:t>)</a:t>
            </a:r>
          </a:p>
          <a:p>
            <a:pPr marL="0" indent="0">
              <a:buNone/>
            </a:pPr>
            <a:r>
              <a:rPr lang="en-IN" sz="1800" dirty="0" smtClean="0">
                <a:solidFill>
                  <a:schemeClr val="tx1"/>
                </a:solidFill>
              </a:rPr>
              <a:t>{</a:t>
            </a:r>
            <a:endParaRPr lang="en-IN" sz="1800" dirty="0">
              <a:solidFill>
                <a:schemeClr val="tx1"/>
              </a:solidFill>
            </a:endParaRPr>
          </a:p>
          <a:p>
            <a:pPr marL="0" indent="0">
              <a:buNone/>
            </a:pPr>
            <a:r>
              <a:rPr lang="it-IT" sz="1800" dirty="0">
                <a:solidFill>
                  <a:schemeClr val="tx1"/>
                </a:solidFill>
              </a:rPr>
              <a:t>super.i = a; // i in A</a:t>
            </a:r>
          </a:p>
          <a:p>
            <a:pPr marL="0" indent="0">
              <a:buNone/>
            </a:pPr>
            <a:r>
              <a:rPr lang="it-IT" sz="1800" dirty="0">
                <a:solidFill>
                  <a:schemeClr val="tx1"/>
                </a:solidFill>
              </a:rPr>
              <a:t>i = b; // i in B</a:t>
            </a:r>
          </a:p>
          <a:p>
            <a:pPr marL="0" indent="0">
              <a:buNone/>
            </a:pPr>
            <a:r>
              <a:rPr lang="en-IN" sz="1800" dirty="0" smtClean="0">
                <a:solidFill>
                  <a:schemeClr val="tx1"/>
                </a:solidFill>
              </a:rPr>
              <a:t>}</a:t>
            </a:r>
            <a:endParaRPr lang="en-IN" sz="1800" dirty="0">
              <a:solidFill>
                <a:schemeClr val="tx1"/>
              </a:solidFill>
            </a:endParaRPr>
          </a:p>
        </p:txBody>
      </p:sp>
      <p:sp>
        <p:nvSpPr>
          <p:cNvPr id="7" name="Content Placeholder 4"/>
          <p:cNvSpPr txBox="1">
            <a:spLocks/>
          </p:cNvSpPr>
          <p:nvPr/>
        </p:nvSpPr>
        <p:spPr>
          <a:xfrm>
            <a:off x="4333056" y="1052736"/>
            <a:ext cx="4559424" cy="5105400"/>
          </a:xfrm>
          <a:prstGeom prst="rect">
            <a:avLst/>
          </a:prstGeom>
          <a:ln>
            <a:solidFill>
              <a:schemeClr val="tx1"/>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800" dirty="0" smtClean="0"/>
              <a:t>void </a:t>
            </a:r>
            <a:r>
              <a:rPr lang="en-IN" sz="1800" dirty="0"/>
              <a:t>show() {</a:t>
            </a:r>
          </a:p>
          <a:p>
            <a:pPr marL="0" indent="0">
              <a:buNone/>
            </a:pPr>
            <a:r>
              <a:rPr lang="en-IN" sz="1800" dirty="0" err="1"/>
              <a:t>System.out.println</a:t>
            </a:r>
            <a:r>
              <a:rPr lang="en-IN" sz="1800" dirty="0"/>
              <a:t>("i in superclass: " + </a:t>
            </a:r>
            <a:r>
              <a:rPr lang="en-IN" sz="1800" dirty="0" err="1"/>
              <a:t>super.i</a:t>
            </a:r>
            <a:r>
              <a:rPr lang="en-IN" sz="1800" dirty="0"/>
              <a:t>);</a:t>
            </a:r>
          </a:p>
          <a:p>
            <a:pPr marL="0" indent="0">
              <a:buNone/>
            </a:pPr>
            <a:r>
              <a:rPr lang="en-IN" sz="1800" dirty="0" err="1"/>
              <a:t>System.out.println</a:t>
            </a:r>
            <a:r>
              <a:rPr lang="en-IN" sz="1800" dirty="0"/>
              <a:t>("i in subclass: " + i);</a:t>
            </a:r>
          </a:p>
          <a:p>
            <a:pPr marL="0" indent="0">
              <a:buNone/>
            </a:pPr>
            <a:r>
              <a:rPr lang="en-IN" sz="1800" dirty="0"/>
              <a:t>}</a:t>
            </a:r>
          </a:p>
          <a:p>
            <a:pPr marL="0" indent="0">
              <a:buNone/>
            </a:pPr>
            <a:r>
              <a:rPr lang="en-IN" sz="1800" dirty="0"/>
              <a:t>}</a:t>
            </a:r>
          </a:p>
          <a:p>
            <a:pPr marL="0" indent="0">
              <a:buNone/>
            </a:pPr>
            <a:endParaRPr lang="en-IN" sz="1800" dirty="0" smtClean="0"/>
          </a:p>
          <a:p>
            <a:pPr marL="0" indent="0">
              <a:buNone/>
            </a:pPr>
            <a:r>
              <a:rPr lang="en-IN" sz="1800" dirty="0" smtClean="0"/>
              <a:t>class </a:t>
            </a:r>
            <a:r>
              <a:rPr lang="en-IN" sz="1800" dirty="0" err="1"/>
              <a:t>UseSuper</a:t>
            </a:r>
            <a:r>
              <a:rPr lang="en-IN" sz="1800" dirty="0"/>
              <a:t> {</a:t>
            </a:r>
          </a:p>
          <a:p>
            <a:pPr marL="0" indent="0">
              <a:buNone/>
            </a:pPr>
            <a:r>
              <a:rPr lang="en-IN" sz="1800" dirty="0"/>
              <a:t>public static void main(String </a:t>
            </a:r>
            <a:r>
              <a:rPr lang="en-IN" sz="1800" dirty="0" err="1"/>
              <a:t>args</a:t>
            </a:r>
            <a:r>
              <a:rPr lang="en-IN" sz="1800" dirty="0"/>
              <a:t>[]) {</a:t>
            </a:r>
          </a:p>
          <a:p>
            <a:pPr marL="0" indent="0">
              <a:buNone/>
            </a:pPr>
            <a:r>
              <a:rPr lang="en-IN" sz="1800" dirty="0"/>
              <a:t>B </a:t>
            </a:r>
            <a:r>
              <a:rPr lang="en-IN" sz="1800" dirty="0" err="1"/>
              <a:t>subOb</a:t>
            </a:r>
            <a:r>
              <a:rPr lang="en-IN" sz="1800" dirty="0"/>
              <a:t> = new B(1, 2);</a:t>
            </a:r>
          </a:p>
          <a:p>
            <a:pPr marL="0" indent="0">
              <a:buNone/>
            </a:pPr>
            <a:r>
              <a:rPr lang="en-IN" sz="1800" dirty="0" err="1"/>
              <a:t>subOb.show</a:t>
            </a:r>
            <a:r>
              <a:rPr lang="en-IN" sz="1800" dirty="0"/>
              <a:t>();</a:t>
            </a:r>
          </a:p>
          <a:p>
            <a:pPr marL="0" indent="0">
              <a:buNone/>
            </a:pPr>
            <a:r>
              <a:rPr lang="en-IN" sz="1800" dirty="0"/>
              <a:t>}</a:t>
            </a:r>
          </a:p>
          <a:p>
            <a:pPr marL="0" indent="0">
              <a:buNone/>
            </a:pPr>
            <a:r>
              <a:rPr lang="en-IN" sz="1800" dirty="0" smtClean="0"/>
              <a:t>}</a:t>
            </a:r>
          </a:p>
          <a:p>
            <a:pPr marL="0" indent="0">
              <a:buNone/>
            </a:pPr>
            <a:r>
              <a:rPr lang="en-US" sz="1800" b="1" u="sng" dirty="0" smtClean="0"/>
              <a:t>Output</a:t>
            </a:r>
          </a:p>
          <a:p>
            <a:pPr marL="0" indent="0">
              <a:buNone/>
            </a:pPr>
            <a:r>
              <a:rPr lang="en-IN" sz="1800" dirty="0"/>
              <a:t>i in superclass: 1</a:t>
            </a:r>
          </a:p>
          <a:p>
            <a:pPr marL="0" indent="0">
              <a:buNone/>
            </a:pPr>
            <a:r>
              <a:rPr lang="en-IN" sz="1800" dirty="0"/>
              <a:t>i in subclass: 2</a:t>
            </a:r>
            <a:endParaRPr lang="en-IN" sz="1800" b="1" u="sng" dirty="0"/>
          </a:p>
        </p:txBody>
      </p:sp>
    </p:spTree>
    <p:extLst>
      <p:ext uri="{BB962C8B-B14F-4D97-AF65-F5344CB8AC3E}">
        <p14:creationId xmlns:p14="http://schemas.microsoft.com/office/powerpoint/2010/main" val="25018450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856"/>
            <a:ext cx="8229600" cy="1143000"/>
          </a:xfrm>
        </p:spPr>
        <p:txBody>
          <a:bodyPr/>
          <a:lstStyle/>
          <a:p>
            <a:r>
              <a:rPr lang="en-US" b="1" dirty="0" smtClean="0"/>
              <a:t>Static Keyword</a:t>
            </a:r>
            <a:endParaRPr lang="en-IN" b="1" dirty="0"/>
          </a:p>
        </p:txBody>
      </p:sp>
      <p:sp>
        <p:nvSpPr>
          <p:cNvPr id="3" name="Content Placeholder 2"/>
          <p:cNvSpPr>
            <a:spLocks noGrp="1"/>
          </p:cNvSpPr>
          <p:nvPr>
            <p:ph idx="1"/>
          </p:nvPr>
        </p:nvSpPr>
        <p:spPr>
          <a:xfrm>
            <a:off x="179512" y="1196752"/>
            <a:ext cx="8640960" cy="4680520"/>
          </a:xfrm>
        </p:spPr>
        <p:txBody>
          <a:bodyPr>
            <a:normAutofit fontScale="92500" lnSpcReduction="10000"/>
          </a:bodyPr>
          <a:lstStyle/>
          <a:p>
            <a:pPr algn="just"/>
            <a:r>
              <a:rPr lang="en-IN" dirty="0" smtClean="0">
                <a:solidFill>
                  <a:schemeClr val="tx1"/>
                </a:solidFill>
              </a:rPr>
              <a:t>You </a:t>
            </a:r>
            <a:r>
              <a:rPr lang="en-IN" dirty="0">
                <a:solidFill>
                  <a:schemeClr val="tx1"/>
                </a:solidFill>
              </a:rPr>
              <a:t>can declare both methods and variables to be </a:t>
            </a:r>
            <a:r>
              <a:rPr lang="en-IN" b="1" dirty="0">
                <a:solidFill>
                  <a:schemeClr val="tx1"/>
                </a:solidFill>
              </a:rPr>
              <a:t>static</a:t>
            </a:r>
            <a:r>
              <a:rPr lang="en-IN" dirty="0">
                <a:solidFill>
                  <a:schemeClr val="tx1"/>
                </a:solidFill>
              </a:rPr>
              <a:t>. </a:t>
            </a:r>
            <a:endParaRPr lang="en-IN" dirty="0" smtClean="0">
              <a:solidFill>
                <a:schemeClr val="tx1"/>
              </a:solidFill>
            </a:endParaRPr>
          </a:p>
          <a:p>
            <a:pPr algn="just"/>
            <a:r>
              <a:rPr lang="en-IN" dirty="0" smtClean="0">
                <a:solidFill>
                  <a:schemeClr val="tx1"/>
                </a:solidFill>
              </a:rPr>
              <a:t>example </a:t>
            </a:r>
            <a:r>
              <a:rPr lang="en-IN" dirty="0">
                <a:solidFill>
                  <a:schemeClr val="tx1"/>
                </a:solidFill>
              </a:rPr>
              <a:t>of a </a:t>
            </a:r>
            <a:r>
              <a:rPr lang="en-IN" b="1" dirty="0">
                <a:solidFill>
                  <a:schemeClr val="tx1"/>
                </a:solidFill>
              </a:rPr>
              <a:t>static </a:t>
            </a:r>
            <a:r>
              <a:rPr lang="en-IN" dirty="0">
                <a:solidFill>
                  <a:schemeClr val="tx1"/>
                </a:solidFill>
              </a:rPr>
              <a:t>member is </a:t>
            </a:r>
            <a:r>
              <a:rPr lang="en-IN" b="1" dirty="0">
                <a:solidFill>
                  <a:schemeClr val="tx1"/>
                </a:solidFill>
              </a:rPr>
              <a:t>main( )</a:t>
            </a:r>
            <a:r>
              <a:rPr lang="en-IN" dirty="0">
                <a:solidFill>
                  <a:schemeClr val="tx1"/>
                </a:solidFill>
              </a:rPr>
              <a:t>. </a:t>
            </a:r>
            <a:r>
              <a:rPr lang="en-IN" b="1" dirty="0">
                <a:solidFill>
                  <a:schemeClr val="tx1"/>
                </a:solidFill>
              </a:rPr>
              <a:t>main( ) </a:t>
            </a:r>
            <a:r>
              <a:rPr lang="en-IN" dirty="0">
                <a:solidFill>
                  <a:schemeClr val="tx1"/>
                </a:solidFill>
              </a:rPr>
              <a:t>is declared as </a:t>
            </a:r>
            <a:r>
              <a:rPr lang="en-IN" b="1" dirty="0" smtClean="0">
                <a:solidFill>
                  <a:schemeClr val="tx1"/>
                </a:solidFill>
              </a:rPr>
              <a:t>static </a:t>
            </a:r>
            <a:r>
              <a:rPr lang="en-IN" dirty="0" smtClean="0">
                <a:solidFill>
                  <a:schemeClr val="tx1"/>
                </a:solidFill>
              </a:rPr>
              <a:t>because </a:t>
            </a:r>
            <a:r>
              <a:rPr lang="en-IN" dirty="0">
                <a:solidFill>
                  <a:schemeClr val="tx1"/>
                </a:solidFill>
              </a:rPr>
              <a:t>it must be called before any objects exist.</a:t>
            </a:r>
          </a:p>
          <a:p>
            <a:pPr algn="just"/>
            <a:r>
              <a:rPr lang="en-IN" dirty="0">
                <a:solidFill>
                  <a:schemeClr val="tx1"/>
                </a:solidFill>
              </a:rPr>
              <a:t>Instance variables declared as </a:t>
            </a:r>
            <a:r>
              <a:rPr lang="en-IN" b="1" dirty="0">
                <a:solidFill>
                  <a:schemeClr val="tx1"/>
                </a:solidFill>
              </a:rPr>
              <a:t>static </a:t>
            </a:r>
            <a:r>
              <a:rPr lang="en-IN" dirty="0">
                <a:solidFill>
                  <a:schemeClr val="tx1"/>
                </a:solidFill>
              </a:rPr>
              <a:t>are, essentially, global variables. When </a:t>
            </a:r>
            <a:r>
              <a:rPr lang="en-IN" dirty="0" smtClean="0">
                <a:solidFill>
                  <a:schemeClr val="tx1"/>
                </a:solidFill>
              </a:rPr>
              <a:t>objects of </a:t>
            </a:r>
            <a:r>
              <a:rPr lang="en-IN" dirty="0">
                <a:solidFill>
                  <a:schemeClr val="tx1"/>
                </a:solidFill>
              </a:rPr>
              <a:t>its class are declared, no copy of a </a:t>
            </a:r>
            <a:r>
              <a:rPr lang="en-IN" b="1" dirty="0">
                <a:solidFill>
                  <a:schemeClr val="tx1"/>
                </a:solidFill>
              </a:rPr>
              <a:t>static </a:t>
            </a:r>
            <a:r>
              <a:rPr lang="en-IN" dirty="0">
                <a:solidFill>
                  <a:schemeClr val="tx1"/>
                </a:solidFill>
              </a:rPr>
              <a:t>variable is made. Instead, all instances of </a:t>
            </a:r>
            <a:r>
              <a:rPr lang="en-IN" dirty="0" smtClean="0">
                <a:solidFill>
                  <a:schemeClr val="tx1"/>
                </a:solidFill>
              </a:rPr>
              <a:t>the class share the same </a:t>
            </a:r>
            <a:r>
              <a:rPr lang="en-IN" b="1" dirty="0" smtClean="0">
                <a:solidFill>
                  <a:schemeClr val="tx1"/>
                </a:solidFill>
              </a:rPr>
              <a:t>static </a:t>
            </a:r>
            <a:r>
              <a:rPr lang="en-IN" dirty="0" smtClean="0">
                <a:solidFill>
                  <a:schemeClr val="tx1"/>
                </a:solidFill>
              </a:rPr>
              <a:t>variable.</a:t>
            </a:r>
            <a:endParaRPr lang="en-IN" dirty="0">
              <a:solidFill>
                <a:schemeClr val="tx1"/>
              </a:solidFill>
            </a:endParaRPr>
          </a:p>
        </p:txBody>
      </p:sp>
    </p:spTree>
    <p:extLst>
      <p:ext uri="{BB962C8B-B14F-4D97-AF65-F5344CB8AC3E}">
        <p14:creationId xmlns:p14="http://schemas.microsoft.com/office/powerpoint/2010/main" val="295320206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856"/>
            <a:ext cx="8229600" cy="1143000"/>
          </a:xfrm>
        </p:spPr>
        <p:txBody>
          <a:bodyPr/>
          <a:lstStyle/>
          <a:p>
            <a:r>
              <a:rPr lang="en-US" b="1" dirty="0" smtClean="0"/>
              <a:t>Static Keyword…</a:t>
            </a:r>
            <a:endParaRPr lang="en-IN" b="1" dirty="0"/>
          </a:p>
        </p:txBody>
      </p:sp>
      <p:sp>
        <p:nvSpPr>
          <p:cNvPr id="3" name="Content Placeholder 2"/>
          <p:cNvSpPr>
            <a:spLocks noGrp="1"/>
          </p:cNvSpPr>
          <p:nvPr>
            <p:ph idx="1"/>
          </p:nvPr>
        </p:nvSpPr>
        <p:spPr>
          <a:xfrm>
            <a:off x="179512" y="1196752"/>
            <a:ext cx="8640960" cy="4680520"/>
          </a:xfrm>
        </p:spPr>
        <p:txBody>
          <a:bodyPr>
            <a:normAutofit fontScale="92500" lnSpcReduction="20000"/>
          </a:bodyPr>
          <a:lstStyle/>
          <a:p>
            <a:pPr algn="just"/>
            <a:r>
              <a:rPr lang="en-IN" dirty="0" smtClean="0">
                <a:solidFill>
                  <a:schemeClr val="tx1"/>
                </a:solidFill>
              </a:rPr>
              <a:t>When </a:t>
            </a:r>
            <a:r>
              <a:rPr lang="en-IN" dirty="0">
                <a:solidFill>
                  <a:schemeClr val="tx1"/>
                </a:solidFill>
              </a:rPr>
              <a:t>you will want to define a class member that will be </a:t>
            </a:r>
            <a:r>
              <a:rPr lang="en-IN" dirty="0" smtClean="0">
                <a:solidFill>
                  <a:schemeClr val="tx1"/>
                </a:solidFill>
              </a:rPr>
              <a:t>used independently </a:t>
            </a:r>
            <a:r>
              <a:rPr lang="en-IN" dirty="0">
                <a:solidFill>
                  <a:schemeClr val="tx1"/>
                </a:solidFill>
              </a:rPr>
              <a:t>of any object of that class. Normally a class member must be </a:t>
            </a:r>
            <a:r>
              <a:rPr lang="en-IN" dirty="0" smtClean="0">
                <a:solidFill>
                  <a:schemeClr val="tx1"/>
                </a:solidFill>
              </a:rPr>
              <a:t>accessed only </a:t>
            </a:r>
            <a:r>
              <a:rPr lang="en-IN" dirty="0">
                <a:solidFill>
                  <a:schemeClr val="tx1"/>
                </a:solidFill>
              </a:rPr>
              <a:t>in conjunction with an object of its class. However, it is possible </a:t>
            </a:r>
            <a:r>
              <a:rPr lang="en-IN" dirty="0" smtClean="0">
                <a:solidFill>
                  <a:schemeClr val="tx1"/>
                </a:solidFill>
              </a:rPr>
              <a:t>to </a:t>
            </a:r>
            <a:r>
              <a:rPr lang="en-IN" dirty="0">
                <a:solidFill>
                  <a:schemeClr val="tx1"/>
                </a:solidFill>
              </a:rPr>
              <a:t>create </a:t>
            </a:r>
            <a:r>
              <a:rPr lang="en-IN" dirty="0" smtClean="0">
                <a:solidFill>
                  <a:schemeClr val="tx1"/>
                </a:solidFill>
              </a:rPr>
              <a:t>a member </a:t>
            </a:r>
            <a:r>
              <a:rPr lang="en-IN" dirty="0">
                <a:solidFill>
                  <a:schemeClr val="tx1"/>
                </a:solidFill>
              </a:rPr>
              <a:t>that can be used by itself, without reference to a specific instance. To </a:t>
            </a:r>
            <a:r>
              <a:rPr lang="en-IN" dirty="0" smtClean="0">
                <a:solidFill>
                  <a:schemeClr val="tx1"/>
                </a:solidFill>
              </a:rPr>
              <a:t>create such </a:t>
            </a:r>
            <a:r>
              <a:rPr lang="en-IN" dirty="0">
                <a:solidFill>
                  <a:schemeClr val="tx1"/>
                </a:solidFill>
              </a:rPr>
              <a:t>a member, precede its declaration with the keyword </a:t>
            </a:r>
            <a:r>
              <a:rPr lang="en-IN" b="1" dirty="0">
                <a:solidFill>
                  <a:schemeClr val="tx1"/>
                </a:solidFill>
              </a:rPr>
              <a:t>static</a:t>
            </a:r>
            <a:r>
              <a:rPr lang="en-IN" dirty="0" smtClean="0">
                <a:solidFill>
                  <a:schemeClr val="tx1"/>
                </a:solidFill>
              </a:rPr>
              <a:t>.</a:t>
            </a:r>
          </a:p>
          <a:p>
            <a:pPr algn="just"/>
            <a:r>
              <a:rPr lang="en-IN" dirty="0" smtClean="0">
                <a:solidFill>
                  <a:schemeClr val="tx1"/>
                </a:solidFill>
              </a:rPr>
              <a:t>When </a:t>
            </a:r>
            <a:r>
              <a:rPr lang="en-IN" dirty="0">
                <a:solidFill>
                  <a:schemeClr val="tx1"/>
                </a:solidFill>
              </a:rPr>
              <a:t>a member </a:t>
            </a:r>
            <a:r>
              <a:rPr lang="en-IN" dirty="0" smtClean="0">
                <a:solidFill>
                  <a:schemeClr val="tx1"/>
                </a:solidFill>
              </a:rPr>
              <a:t>is declared </a:t>
            </a:r>
            <a:r>
              <a:rPr lang="en-IN" b="1" dirty="0">
                <a:solidFill>
                  <a:schemeClr val="tx1"/>
                </a:solidFill>
              </a:rPr>
              <a:t>static</a:t>
            </a:r>
            <a:r>
              <a:rPr lang="en-IN" dirty="0">
                <a:solidFill>
                  <a:schemeClr val="tx1"/>
                </a:solidFill>
              </a:rPr>
              <a:t>, it can be accessed before any objects of its class are created, and </a:t>
            </a:r>
            <a:r>
              <a:rPr lang="en-IN" dirty="0" smtClean="0">
                <a:solidFill>
                  <a:schemeClr val="tx1"/>
                </a:solidFill>
              </a:rPr>
              <a:t>without reference </a:t>
            </a:r>
            <a:r>
              <a:rPr lang="en-IN" dirty="0">
                <a:solidFill>
                  <a:schemeClr val="tx1"/>
                </a:solidFill>
              </a:rPr>
              <a:t>to any object. </a:t>
            </a:r>
            <a:endParaRPr lang="en-IN" dirty="0" smtClean="0">
              <a:solidFill>
                <a:schemeClr val="tx1"/>
              </a:solidFill>
            </a:endParaRPr>
          </a:p>
        </p:txBody>
      </p:sp>
    </p:spTree>
    <p:extLst>
      <p:ext uri="{BB962C8B-B14F-4D97-AF65-F5344CB8AC3E}">
        <p14:creationId xmlns:p14="http://schemas.microsoft.com/office/powerpoint/2010/main" val="278635243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856"/>
            <a:ext cx="8229600" cy="1143000"/>
          </a:xfrm>
        </p:spPr>
        <p:txBody>
          <a:bodyPr/>
          <a:lstStyle/>
          <a:p>
            <a:r>
              <a:rPr lang="en-IN" b="1" dirty="0"/>
              <a:t>static block</a:t>
            </a:r>
          </a:p>
        </p:txBody>
      </p:sp>
      <p:sp>
        <p:nvSpPr>
          <p:cNvPr id="3" name="Content Placeholder 2"/>
          <p:cNvSpPr>
            <a:spLocks noGrp="1"/>
          </p:cNvSpPr>
          <p:nvPr>
            <p:ph idx="1"/>
          </p:nvPr>
        </p:nvSpPr>
        <p:spPr>
          <a:xfrm>
            <a:off x="611560" y="2060848"/>
            <a:ext cx="8352928" cy="2520280"/>
          </a:xfrm>
        </p:spPr>
        <p:txBody>
          <a:bodyPr>
            <a:normAutofit/>
          </a:bodyPr>
          <a:lstStyle/>
          <a:p>
            <a:pPr marL="0" indent="0" algn="just">
              <a:buNone/>
            </a:pPr>
            <a:r>
              <a:rPr lang="en-IN" dirty="0">
                <a:solidFill>
                  <a:schemeClr val="tx1"/>
                </a:solidFill>
              </a:rPr>
              <a:t>If you need to do computation in order to initialize your </a:t>
            </a:r>
            <a:r>
              <a:rPr lang="en-IN" b="1" dirty="0">
                <a:solidFill>
                  <a:schemeClr val="tx1"/>
                </a:solidFill>
              </a:rPr>
              <a:t>static </a:t>
            </a:r>
            <a:r>
              <a:rPr lang="en-IN" dirty="0">
                <a:solidFill>
                  <a:schemeClr val="tx1"/>
                </a:solidFill>
              </a:rPr>
              <a:t>variables, you </a:t>
            </a:r>
            <a:r>
              <a:rPr lang="en-IN" dirty="0" smtClean="0">
                <a:solidFill>
                  <a:schemeClr val="tx1"/>
                </a:solidFill>
              </a:rPr>
              <a:t>can declare </a:t>
            </a:r>
            <a:r>
              <a:rPr lang="en-IN" dirty="0">
                <a:solidFill>
                  <a:schemeClr val="tx1"/>
                </a:solidFill>
              </a:rPr>
              <a:t>a </a:t>
            </a:r>
            <a:r>
              <a:rPr lang="en-IN" b="1" dirty="0">
                <a:solidFill>
                  <a:schemeClr val="tx1"/>
                </a:solidFill>
              </a:rPr>
              <a:t>static </a:t>
            </a:r>
            <a:r>
              <a:rPr lang="en-IN" dirty="0">
                <a:solidFill>
                  <a:schemeClr val="tx1"/>
                </a:solidFill>
              </a:rPr>
              <a:t>block which gets executed exactly once, when the class is first loaded</a:t>
            </a:r>
          </a:p>
        </p:txBody>
      </p:sp>
    </p:spTree>
    <p:extLst>
      <p:ext uri="{BB962C8B-B14F-4D97-AF65-F5344CB8AC3E}">
        <p14:creationId xmlns:p14="http://schemas.microsoft.com/office/powerpoint/2010/main" val="206409241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static restrictions</a:t>
            </a:r>
            <a:endParaRPr lang="en-IN" dirty="0"/>
          </a:p>
        </p:txBody>
      </p:sp>
      <p:sp>
        <p:nvSpPr>
          <p:cNvPr id="3" name="Content Placeholder 2"/>
          <p:cNvSpPr>
            <a:spLocks noGrp="1"/>
          </p:cNvSpPr>
          <p:nvPr>
            <p:ph idx="1"/>
          </p:nvPr>
        </p:nvSpPr>
        <p:spPr/>
        <p:txBody>
          <a:bodyPr/>
          <a:lstStyle/>
          <a:p>
            <a:pPr marL="0" indent="0" algn="just">
              <a:buNone/>
            </a:pPr>
            <a:r>
              <a:rPr lang="en-IN" dirty="0" smtClean="0"/>
              <a:t>Methods declared as </a:t>
            </a:r>
            <a:r>
              <a:rPr lang="en-IN" b="1" dirty="0" smtClean="0"/>
              <a:t>static </a:t>
            </a:r>
            <a:r>
              <a:rPr lang="en-IN" dirty="0" smtClean="0"/>
              <a:t>have several restrictions</a:t>
            </a:r>
          </a:p>
          <a:p>
            <a:pPr algn="just"/>
            <a:r>
              <a:rPr lang="en-IN" dirty="0" smtClean="0"/>
              <a:t>They can only call other </a:t>
            </a:r>
            <a:r>
              <a:rPr lang="en-IN" b="1" dirty="0" smtClean="0"/>
              <a:t>static </a:t>
            </a:r>
            <a:r>
              <a:rPr lang="en-IN" dirty="0" smtClean="0"/>
              <a:t>methods.</a:t>
            </a:r>
          </a:p>
          <a:p>
            <a:pPr algn="just"/>
            <a:r>
              <a:rPr lang="en-IN" dirty="0" smtClean="0"/>
              <a:t>They must only access </a:t>
            </a:r>
            <a:r>
              <a:rPr lang="en-IN" b="1" dirty="0" smtClean="0"/>
              <a:t>static </a:t>
            </a:r>
            <a:r>
              <a:rPr lang="en-IN" dirty="0" smtClean="0"/>
              <a:t>data.</a:t>
            </a:r>
          </a:p>
          <a:p>
            <a:pPr algn="just"/>
            <a:r>
              <a:rPr lang="en-IN" dirty="0" smtClean="0"/>
              <a:t>They cannot refer to </a:t>
            </a:r>
            <a:r>
              <a:rPr lang="en-IN" b="1" dirty="0" smtClean="0"/>
              <a:t>this </a:t>
            </a:r>
            <a:r>
              <a:rPr lang="en-IN" dirty="0" smtClean="0"/>
              <a:t>or </a:t>
            </a:r>
            <a:r>
              <a:rPr lang="en-IN" b="1" dirty="0" smtClean="0"/>
              <a:t>super </a:t>
            </a:r>
            <a:r>
              <a:rPr lang="en-IN" dirty="0" smtClean="0"/>
              <a:t>in any way.</a:t>
            </a:r>
          </a:p>
          <a:p>
            <a:endParaRPr lang="en-IN"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US" b="1" dirty="0" smtClean="0"/>
              <a:t>Static – </a:t>
            </a:r>
            <a:r>
              <a:rPr lang="en-US" b="1" dirty="0" err="1" smtClean="0"/>
              <a:t>Eg</a:t>
            </a:r>
            <a:r>
              <a:rPr lang="en-US" b="1" dirty="0" smtClean="0"/>
              <a:t>.</a:t>
            </a:r>
            <a:endParaRPr lang="en-IN" dirty="0"/>
          </a:p>
        </p:txBody>
      </p:sp>
      <p:sp>
        <p:nvSpPr>
          <p:cNvPr id="3" name="Content Placeholder 2"/>
          <p:cNvSpPr>
            <a:spLocks noGrp="1"/>
          </p:cNvSpPr>
          <p:nvPr>
            <p:ph idx="1"/>
          </p:nvPr>
        </p:nvSpPr>
        <p:spPr>
          <a:xfrm>
            <a:off x="179512" y="1124744"/>
            <a:ext cx="4104456" cy="4680520"/>
          </a:xfrm>
          <a:ln>
            <a:solidFill>
              <a:schemeClr val="tx1"/>
            </a:solidFill>
          </a:ln>
        </p:spPr>
        <p:txBody>
          <a:bodyPr>
            <a:noAutofit/>
          </a:bodyPr>
          <a:lstStyle/>
          <a:p>
            <a:pPr marL="0" indent="0">
              <a:buNone/>
            </a:pPr>
            <a:r>
              <a:rPr lang="en-IN" sz="2400" b="1" dirty="0">
                <a:solidFill>
                  <a:schemeClr val="tx1"/>
                </a:solidFill>
              </a:rPr>
              <a:t>// Demonstrate static variables, methods, and blocks.</a:t>
            </a:r>
          </a:p>
          <a:p>
            <a:pPr marL="0" indent="0">
              <a:buNone/>
            </a:pPr>
            <a:r>
              <a:rPr lang="en-IN" sz="2400" dirty="0">
                <a:solidFill>
                  <a:schemeClr val="tx1"/>
                </a:solidFill>
              </a:rPr>
              <a:t>class </a:t>
            </a:r>
            <a:r>
              <a:rPr lang="en-IN" sz="2400" dirty="0" err="1">
                <a:solidFill>
                  <a:schemeClr val="tx1"/>
                </a:solidFill>
              </a:rPr>
              <a:t>UseStatic</a:t>
            </a:r>
            <a:r>
              <a:rPr lang="en-IN" sz="2400" dirty="0">
                <a:solidFill>
                  <a:schemeClr val="tx1"/>
                </a:solidFill>
              </a:rPr>
              <a:t> {</a:t>
            </a:r>
          </a:p>
          <a:p>
            <a:pPr marL="0" indent="0">
              <a:buNone/>
            </a:pPr>
            <a:r>
              <a:rPr lang="en-IN" sz="2400" dirty="0">
                <a:solidFill>
                  <a:schemeClr val="tx1"/>
                </a:solidFill>
              </a:rPr>
              <a:t>static </a:t>
            </a:r>
            <a:r>
              <a:rPr lang="en-IN" sz="2400" dirty="0" err="1">
                <a:solidFill>
                  <a:schemeClr val="tx1"/>
                </a:solidFill>
              </a:rPr>
              <a:t>int</a:t>
            </a:r>
            <a:r>
              <a:rPr lang="en-IN" sz="2400" dirty="0">
                <a:solidFill>
                  <a:schemeClr val="tx1"/>
                </a:solidFill>
              </a:rPr>
              <a:t> a = 3;</a:t>
            </a:r>
          </a:p>
          <a:p>
            <a:pPr marL="0" indent="0">
              <a:buNone/>
            </a:pPr>
            <a:r>
              <a:rPr lang="en-IN" sz="2400" dirty="0">
                <a:solidFill>
                  <a:schemeClr val="tx1"/>
                </a:solidFill>
              </a:rPr>
              <a:t>static </a:t>
            </a:r>
            <a:r>
              <a:rPr lang="en-IN" sz="2400" dirty="0" err="1">
                <a:solidFill>
                  <a:schemeClr val="tx1"/>
                </a:solidFill>
              </a:rPr>
              <a:t>int</a:t>
            </a:r>
            <a:r>
              <a:rPr lang="en-IN" sz="2400" dirty="0">
                <a:solidFill>
                  <a:schemeClr val="tx1"/>
                </a:solidFill>
              </a:rPr>
              <a:t> b;</a:t>
            </a:r>
          </a:p>
          <a:p>
            <a:pPr marL="0" indent="0">
              <a:buNone/>
            </a:pPr>
            <a:r>
              <a:rPr lang="en-IN" sz="2400" dirty="0">
                <a:solidFill>
                  <a:schemeClr val="tx1"/>
                </a:solidFill>
              </a:rPr>
              <a:t>static void meth(</a:t>
            </a:r>
            <a:r>
              <a:rPr lang="en-IN" sz="2400" dirty="0" err="1">
                <a:solidFill>
                  <a:schemeClr val="tx1"/>
                </a:solidFill>
              </a:rPr>
              <a:t>int</a:t>
            </a:r>
            <a:r>
              <a:rPr lang="en-IN" sz="2400" dirty="0">
                <a:solidFill>
                  <a:schemeClr val="tx1"/>
                </a:solidFill>
              </a:rPr>
              <a:t> x) {</a:t>
            </a:r>
          </a:p>
          <a:p>
            <a:pPr marL="0" indent="0">
              <a:buNone/>
            </a:pPr>
            <a:r>
              <a:rPr lang="en-IN" sz="2400" dirty="0" err="1">
                <a:solidFill>
                  <a:schemeClr val="tx1"/>
                </a:solidFill>
              </a:rPr>
              <a:t>System.out.println</a:t>
            </a:r>
            <a:r>
              <a:rPr lang="en-IN" sz="2400" dirty="0">
                <a:solidFill>
                  <a:schemeClr val="tx1"/>
                </a:solidFill>
              </a:rPr>
              <a:t>("x = " + x);</a:t>
            </a:r>
          </a:p>
          <a:p>
            <a:pPr marL="0" indent="0">
              <a:buNone/>
            </a:pPr>
            <a:r>
              <a:rPr lang="en-IN" sz="2400" dirty="0" err="1">
                <a:solidFill>
                  <a:schemeClr val="tx1"/>
                </a:solidFill>
              </a:rPr>
              <a:t>System.out.println</a:t>
            </a:r>
            <a:r>
              <a:rPr lang="en-IN" sz="2400" dirty="0">
                <a:solidFill>
                  <a:schemeClr val="tx1"/>
                </a:solidFill>
              </a:rPr>
              <a:t>("a = " + a);</a:t>
            </a:r>
          </a:p>
          <a:p>
            <a:pPr marL="0" indent="0">
              <a:buNone/>
            </a:pPr>
            <a:r>
              <a:rPr lang="en-IN" sz="2400" dirty="0" err="1">
                <a:solidFill>
                  <a:schemeClr val="tx1"/>
                </a:solidFill>
              </a:rPr>
              <a:t>System.out.println</a:t>
            </a:r>
            <a:r>
              <a:rPr lang="en-IN" sz="2400" dirty="0">
                <a:solidFill>
                  <a:schemeClr val="tx1"/>
                </a:solidFill>
              </a:rPr>
              <a:t>("b = " + b);</a:t>
            </a:r>
          </a:p>
          <a:p>
            <a:pPr marL="0" indent="0">
              <a:buNone/>
            </a:pPr>
            <a:r>
              <a:rPr lang="en-IN" sz="2400" dirty="0" smtClean="0">
                <a:solidFill>
                  <a:schemeClr val="tx1"/>
                </a:solidFill>
              </a:rPr>
              <a:t>}</a:t>
            </a:r>
          </a:p>
        </p:txBody>
      </p:sp>
      <p:sp>
        <p:nvSpPr>
          <p:cNvPr id="5" name="Content Placeholder 2"/>
          <p:cNvSpPr txBox="1">
            <a:spLocks/>
          </p:cNvSpPr>
          <p:nvPr/>
        </p:nvSpPr>
        <p:spPr>
          <a:xfrm>
            <a:off x="4355976" y="1124744"/>
            <a:ext cx="4680520" cy="5184576"/>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400" dirty="0" smtClean="0"/>
              <a:t>static {</a:t>
            </a:r>
          </a:p>
          <a:p>
            <a:pPr marL="0" indent="0">
              <a:buFont typeface="Arial" pitchFamily="34" charset="0"/>
              <a:buNone/>
            </a:pPr>
            <a:r>
              <a:rPr lang="en-IN" sz="2400" dirty="0" err="1" smtClean="0"/>
              <a:t>System.out.println</a:t>
            </a:r>
            <a:r>
              <a:rPr lang="en-IN" sz="2400" dirty="0" smtClean="0"/>
              <a:t>("Static block initialized.");</a:t>
            </a:r>
          </a:p>
          <a:p>
            <a:pPr marL="0" indent="0">
              <a:buFont typeface="Arial" pitchFamily="34" charset="0"/>
              <a:buNone/>
            </a:pPr>
            <a:r>
              <a:rPr lang="en-IN" sz="2400" dirty="0" smtClean="0"/>
              <a:t>b = a * 4;</a:t>
            </a:r>
          </a:p>
          <a:p>
            <a:pPr marL="0" indent="0">
              <a:buFont typeface="Arial" pitchFamily="34" charset="0"/>
              <a:buNone/>
            </a:pPr>
            <a:r>
              <a:rPr lang="en-IN" sz="2400" dirty="0" smtClean="0"/>
              <a:t>}</a:t>
            </a:r>
          </a:p>
          <a:p>
            <a:pPr marL="0" indent="0">
              <a:buFont typeface="Arial" pitchFamily="34" charset="0"/>
              <a:buNone/>
            </a:pPr>
            <a:r>
              <a:rPr lang="en-IN" sz="2400" dirty="0" smtClean="0"/>
              <a:t>public static void main(String </a:t>
            </a:r>
            <a:r>
              <a:rPr lang="en-IN" sz="2400" dirty="0" err="1" smtClean="0"/>
              <a:t>args</a:t>
            </a:r>
            <a:r>
              <a:rPr lang="en-IN" sz="2400" dirty="0" smtClean="0"/>
              <a:t>[]) {</a:t>
            </a:r>
          </a:p>
          <a:p>
            <a:pPr marL="0" indent="0">
              <a:buFont typeface="Arial" pitchFamily="34" charset="0"/>
              <a:buNone/>
            </a:pPr>
            <a:r>
              <a:rPr lang="en-IN" sz="2400" dirty="0" smtClean="0"/>
              <a:t>meth(42);</a:t>
            </a:r>
          </a:p>
          <a:p>
            <a:pPr marL="0" indent="0">
              <a:buFont typeface="Arial" pitchFamily="34" charset="0"/>
              <a:buNone/>
            </a:pPr>
            <a:r>
              <a:rPr lang="en-IN" sz="2400" dirty="0" smtClean="0"/>
              <a:t>} </a:t>
            </a:r>
          </a:p>
          <a:p>
            <a:pPr marL="0" indent="0">
              <a:buFont typeface="Arial" pitchFamily="34" charset="0"/>
              <a:buNone/>
            </a:pPr>
            <a:r>
              <a:rPr lang="en-IN" sz="2400" dirty="0" smtClean="0"/>
              <a:t>}</a:t>
            </a:r>
          </a:p>
        </p:txBody>
      </p:sp>
    </p:spTree>
    <p:extLst>
      <p:ext uri="{BB962C8B-B14F-4D97-AF65-F5344CB8AC3E}">
        <p14:creationId xmlns:p14="http://schemas.microsoft.com/office/powerpoint/2010/main" val="264161344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43736"/>
            <a:ext cx="7772400" cy="900100"/>
          </a:xfrm>
        </p:spPr>
        <p:txBody>
          <a:bodyPr/>
          <a:lstStyle/>
          <a:p>
            <a:r>
              <a:rPr lang="en-US" b="1" dirty="0"/>
              <a:t>Static – </a:t>
            </a:r>
            <a:r>
              <a:rPr lang="en-US" b="1" dirty="0" err="1" smtClean="0"/>
              <a:t>Eg</a:t>
            </a:r>
            <a:r>
              <a:rPr lang="en-US" b="1" dirty="0" smtClean="0"/>
              <a:t>…</a:t>
            </a:r>
            <a:endParaRPr lang="en-IN" dirty="0"/>
          </a:p>
        </p:txBody>
      </p:sp>
      <p:sp>
        <p:nvSpPr>
          <p:cNvPr id="3" name="Content Placeholder 2"/>
          <p:cNvSpPr>
            <a:spLocks noGrp="1"/>
          </p:cNvSpPr>
          <p:nvPr>
            <p:ph idx="1"/>
          </p:nvPr>
        </p:nvSpPr>
        <p:spPr>
          <a:xfrm>
            <a:off x="1016605" y="2168861"/>
            <a:ext cx="7515835" cy="3469940"/>
          </a:xfrm>
        </p:spPr>
        <p:txBody>
          <a:bodyPr>
            <a:normAutofit fontScale="70000" lnSpcReduction="20000"/>
          </a:bodyPr>
          <a:lstStyle/>
          <a:p>
            <a:pPr marL="0" indent="0" algn="just">
              <a:buNone/>
            </a:pPr>
            <a:r>
              <a:rPr lang="en-US" b="1" u="sng" dirty="0">
                <a:solidFill>
                  <a:schemeClr val="tx1"/>
                </a:solidFill>
              </a:rPr>
              <a:t>Output</a:t>
            </a:r>
          </a:p>
          <a:p>
            <a:pPr marL="0" indent="0" algn="just">
              <a:buNone/>
            </a:pPr>
            <a:r>
              <a:rPr lang="en-IN" dirty="0">
                <a:solidFill>
                  <a:schemeClr val="tx1"/>
                </a:solidFill>
              </a:rPr>
              <a:t>Static block initialized.</a:t>
            </a:r>
          </a:p>
          <a:p>
            <a:pPr marL="0" indent="0" algn="just">
              <a:buNone/>
            </a:pPr>
            <a:r>
              <a:rPr lang="en-IN" dirty="0">
                <a:solidFill>
                  <a:schemeClr val="tx1"/>
                </a:solidFill>
              </a:rPr>
              <a:t>x = 42</a:t>
            </a:r>
          </a:p>
          <a:p>
            <a:pPr marL="0" indent="0" algn="just">
              <a:buNone/>
            </a:pPr>
            <a:r>
              <a:rPr lang="en-IN" dirty="0">
                <a:solidFill>
                  <a:schemeClr val="tx1"/>
                </a:solidFill>
              </a:rPr>
              <a:t>a = 3</a:t>
            </a:r>
          </a:p>
          <a:p>
            <a:pPr marL="0" indent="0" algn="just">
              <a:buNone/>
            </a:pPr>
            <a:r>
              <a:rPr lang="en-IN" dirty="0">
                <a:solidFill>
                  <a:schemeClr val="tx1"/>
                </a:solidFill>
              </a:rPr>
              <a:t>b = 12</a:t>
            </a:r>
          </a:p>
          <a:p>
            <a:pPr marL="0" indent="0" algn="just">
              <a:buNone/>
            </a:pPr>
            <a:r>
              <a:rPr lang="en-IN" dirty="0">
                <a:solidFill>
                  <a:schemeClr val="tx1"/>
                </a:solidFill>
              </a:rPr>
              <a:t>As soon as the </a:t>
            </a:r>
            <a:r>
              <a:rPr lang="en-IN" b="1" dirty="0" err="1">
                <a:solidFill>
                  <a:schemeClr val="tx1"/>
                </a:solidFill>
              </a:rPr>
              <a:t>UseStatic</a:t>
            </a:r>
            <a:r>
              <a:rPr lang="en-IN" b="1" dirty="0">
                <a:solidFill>
                  <a:schemeClr val="tx1"/>
                </a:solidFill>
              </a:rPr>
              <a:t> </a:t>
            </a:r>
            <a:r>
              <a:rPr lang="en-IN" dirty="0">
                <a:solidFill>
                  <a:schemeClr val="tx1"/>
                </a:solidFill>
              </a:rPr>
              <a:t>class is loaded, all of the </a:t>
            </a:r>
            <a:r>
              <a:rPr lang="en-IN" b="1" dirty="0">
                <a:solidFill>
                  <a:schemeClr val="tx1"/>
                </a:solidFill>
              </a:rPr>
              <a:t>static </a:t>
            </a:r>
            <a:r>
              <a:rPr lang="en-IN" dirty="0">
                <a:solidFill>
                  <a:schemeClr val="tx1"/>
                </a:solidFill>
              </a:rPr>
              <a:t>statements are run. First</a:t>
            </a:r>
            <a:r>
              <a:rPr lang="en-IN" dirty="0" smtClean="0">
                <a:solidFill>
                  <a:schemeClr val="tx1"/>
                </a:solidFill>
              </a:rPr>
              <a:t>, </a:t>
            </a:r>
            <a:r>
              <a:rPr lang="en-IN" b="1" dirty="0" smtClean="0">
                <a:solidFill>
                  <a:schemeClr val="tx1"/>
                </a:solidFill>
              </a:rPr>
              <a:t>a </a:t>
            </a:r>
            <a:r>
              <a:rPr lang="en-IN" dirty="0">
                <a:solidFill>
                  <a:schemeClr val="tx1"/>
                </a:solidFill>
              </a:rPr>
              <a:t>is set to </a:t>
            </a:r>
            <a:r>
              <a:rPr lang="en-IN" b="1" dirty="0">
                <a:solidFill>
                  <a:schemeClr val="tx1"/>
                </a:solidFill>
              </a:rPr>
              <a:t>3</a:t>
            </a:r>
            <a:r>
              <a:rPr lang="en-IN" dirty="0">
                <a:solidFill>
                  <a:schemeClr val="tx1"/>
                </a:solidFill>
              </a:rPr>
              <a:t>, then the </a:t>
            </a:r>
            <a:r>
              <a:rPr lang="en-IN" b="1" dirty="0">
                <a:solidFill>
                  <a:schemeClr val="tx1"/>
                </a:solidFill>
              </a:rPr>
              <a:t>static </a:t>
            </a:r>
            <a:r>
              <a:rPr lang="en-IN" dirty="0">
                <a:solidFill>
                  <a:schemeClr val="tx1"/>
                </a:solidFill>
              </a:rPr>
              <a:t>block executes (printing a message), and finally, </a:t>
            </a:r>
            <a:r>
              <a:rPr lang="en-IN" b="1" dirty="0">
                <a:solidFill>
                  <a:schemeClr val="tx1"/>
                </a:solidFill>
              </a:rPr>
              <a:t>b </a:t>
            </a:r>
            <a:r>
              <a:rPr lang="en-IN" dirty="0" smtClean="0">
                <a:solidFill>
                  <a:schemeClr val="tx1"/>
                </a:solidFill>
              </a:rPr>
              <a:t>is initialized </a:t>
            </a:r>
            <a:r>
              <a:rPr lang="en-IN" dirty="0">
                <a:solidFill>
                  <a:schemeClr val="tx1"/>
                </a:solidFill>
              </a:rPr>
              <a:t>to </a:t>
            </a:r>
            <a:r>
              <a:rPr lang="en-IN" b="1" dirty="0">
                <a:solidFill>
                  <a:schemeClr val="tx1"/>
                </a:solidFill>
              </a:rPr>
              <a:t>a * 4 </a:t>
            </a:r>
            <a:r>
              <a:rPr lang="en-IN" dirty="0">
                <a:solidFill>
                  <a:schemeClr val="tx1"/>
                </a:solidFill>
              </a:rPr>
              <a:t>or </a:t>
            </a:r>
            <a:r>
              <a:rPr lang="en-IN" b="1" dirty="0">
                <a:solidFill>
                  <a:schemeClr val="tx1"/>
                </a:solidFill>
              </a:rPr>
              <a:t>12</a:t>
            </a:r>
            <a:r>
              <a:rPr lang="en-IN" dirty="0">
                <a:solidFill>
                  <a:schemeClr val="tx1"/>
                </a:solidFill>
              </a:rPr>
              <a:t>. Then </a:t>
            </a:r>
            <a:r>
              <a:rPr lang="en-IN" b="1" dirty="0">
                <a:solidFill>
                  <a:schemeClr val="tx1"/>
                </a:solidFill>
              </a:rPr>
              <a:t>main( ) </a:t>
            </a:r>
            <a:r>
              <a:rPr lang="en-IN" dirty="0">
                <a:solidFill>
                  <a:schemeClr val="tx1"/>
                </a:solidFill>
              </a:rPr>
              <a:t>is called, which calls </a:t>
            </a:r>
            <a:r>
              <a:rPr lang="en-IN" b="1" dirty="0">
                <a:solidFill>
                  <a:schemeClr val="tx1"/>
                </a:solidFill>
              </a:rPr>
              <a:t>meth( )</a:t>
            </a:r>
            <a:r>
              <a:rPr lang="en-IN" dirty="0">
                <a:solidFill>
                  <a:schemeClr val="tx1"/>
                </a:solidFill>
              </a:rPr>
              <a:t>, passing </a:t>
            </a:r>
            <a:r>
              <a:rPr lang="en-IN" b="1" dirty="0">
                <a:solidFill>
                  <a:schemeClr val="tx1"/>
                </a:solidFill>
              </a:rPr>
              <a:t>42 </a:t>
            </a:r>
            <a:r>
              <a:rPr lang="en-IN" dirty="0">
                <a:solidFill>
                  <a:schemeClr val="tx1"/>
                </a:solidFill>
              </a:rPr>
              <a:t>to </a:t>
            </a:r>
            <a:r>
              <a:rPr lang="en-IN" b="1" dirty="0">
                <a:solidFill>
                  <a:schemeClr val="tx1"/>
                </a:solidFill>
              </a:rPr>
              <a:t>x</a:t>
            </a:r>
            <a:r>
              <a:rPr lang="en-IN" dirty="0" smtClean="0">
                <a:solidFill>
                  <a:schemeClr val="tx1"/>
                </a:solidFill>
              </a:rPr>
              <a:t>. The </a:t>
            </a:r>
            <a:r>
              <a:rPr lang="en-IN" dirty="0">
                <a:solidFill>
                  <a:schemeClr val="tx1"/>
                </a:solidFill>
              </a:rPr>
              <a:t>three </a:t>
            </a:r>
            <a:r>
              <a:rPr lang="en-IN" b="1" dirty="0" err="1">
                <a:solidFill>
                  <a:schemeClr val="tx1"/>
                </a:solidFill>
              </a:rPr>
              <a:t>println</a:t>
            </a:r>
            <a:r>
              <a:rPr lang="en-IN" b="1" dirty="0">
                <a:solidFill>
                  <a:schemeClr val="tx1"/>
                </a:solidFill>
              </a:rPr>
              <a:t>( ) </a:t>
            </a:r>
            <a:r>
              <a:rPr lang="en-IN" dirty="0">
                <a:solidFill>
                  <a:schemeClr val="tx1"/>
                </a:solidFill>
              </a:rPr>
              <a:t>statements refer to the two </a:t>
            </a:r>
            <a:r>
              <a:rPr lang="en-IN" b="1" dirty="0">
                <a:solidFill>
                  <a:schemeClr val="tx1"/>
                </a:solidFill>
              </a:rPr>
              <a:t>static </a:t>
            </a:r>
            <a:r>
              <a:rPr lang="en-IN" dirty="0">
                <a:solidFill>
                  <a:schemeClr val="tx1"/>
                </a:solidFill>
              </a:rPr>
              <a:t>variables </a:t>
            </a:r>
            <a:r>
              <a:rPr lang="en-IN" b="1" dirty="0">
                <a:solidFill>
                  <a:schemeClr val="tx1"/>
                </a:solidFill>
              </a:rPr>
              <a:t>a </a:t>
            </a:r>
            <a:r>
              <a:rPr lang="en-IN" dirty="0">
                <a:solidFill>
                  <a:schemeClr val="tx1"/>
                </a:solidFill>
              </a:rPr>
              <a:t>and </a:t>
            </a:r>
            <a:r>
              <a:rPr lang="en-IN" b="1" dirty="0">
                <a:solidFill>
                  <a:schemeClr val="tx1"/>
                </a:solidFill>
              </a:rPr>
              <a:t>b</a:t>
            </a:r>
            <a:r>
              <a:rPr lang="en-IN" dirty="0">
                <a:solidFill>
                  <a:schemeClr val="tx1"/>
                </a:solidFill>
              </a:rPr>
              <a:t>, as well </a:t>
            </a:r>
            <a:r>
              <a:rPr lang="en-IN" dirty="0" smtClean="0">
                <a:solidFill>
                  <a:schemeClr val="tx1"/>
                </a:solidFill>
              </a:rPr>
              <a:t>as to </a:t>
            </a:r>
            <a:r>
              <a:rPr lang="en-IN" dirty="0">
                <a:solidFill>
                  <a:schemeClr val="tx1"/>
                </a:solidFill>
              </a:rPr>
              <a:t>the local variable </a:t>
            </a:r>
            <a:r>
              <a:rPr lang="en-IN" b="1" dirty="0">
                <a:solidFill>
                  <a:schemeClr val="tx1"/>
                </a:solidFill>
              </a:rPr>
              <a:t>x</a:t>
            </a:r>
            <a:r>
              <a:rPr lang="en-IN" dirty="0">
                <a:solidFill>
                  <a:schemeClr val="tx1"/>
                </a:solidFill>
              </a:rPr>
              <a:t>.</a:t>
            </a:r>
          </a:p>
        </p:txBody>
      </p:sp>
    </p:spTree>
    <p:extLst>
      <p:ext uri="{BB962C8B-B14F-4D97-AF65-F5344CB8AC3E}">
        <p14:creationId xmlns:p14="http://schemas.microsoft.com/office/powerpoint/2010/main" val="542787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4092"/>
          </a:xfr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solidFill>
                  <a:srgbClr val="00B0F0"/>
                </a:solidFill>
              </a:rPr>
              <a:t>Java Features</a:t>
            </a:r>
            <a:endParaRPr lang="en-US" b="1" dirty="0">
              <a:solidFill>
                <a:srgbClr val="00B0F0"/>
              </a:solidFill>
            </a:endParaRPr>
          </a:p>
        </p:txBody>
      </p:sp>
      <p:sp>
        <p:nvSpPr>
          <p:cNvPr id="3" name="Content Placeholder 2"/>
          <p:cNvSpPr>
            <a:spLocks noGrp="1"/>
          </p:cNvSpPr>
          <p:nvPr>
            <p:ph idx="1"/>
          </p:nvPr>
        </p:nvSpPr>
        <p:spPr>
          <a:xfrm>
            <a:off x="521550" y="1268760"/>
            <a:ext cx="8229600" cy="4525963"/>
          </a:xfrm>
        </p:spPr>
        <p:txBody>
          <a:bodyPr/>
          <a:lstStyle/>
          <a:p>
            <a:r>
              <a:rPr lang="en-US" sz="1800" dirty="0" smtClean="0"/>
              <a:t>Java is easy to Learn.</a:t>
            </a:r>
          </a:p>
          <a:p>
            <a:r>
              <a:rPr lang="en-US" sz="1800" dirty="0" smtClean="0"/>
              <a:t>Java is machine and platform independent</a:t>
            </a:r>
          </a:p>
          <a:p>
            <a:r>
              <a:rPr lang="en-US" sz="1800" dirty="0" smtClean="0"/>
              <a:t>WORA principle</a:t>
            </a:r>
          </a:p>
          <a:p>
            <a:r>
              <a:rPr lang="en-US" dirty="0" smtClean="0"/>
              <a:t>“</a:t>
            </a:r>
            <a:r>
              <a:rPr lang="en-US" sz="2800" dirty="0" smtClean="0">
                <a:solidFill>
                  <a:srgbClr val="00B0F0"/>
                </a:solidFill>
              </a:rPr>
              <a:t>WRITE ONCE RUN ANYWHERE</a:t>
            </a:r>
            <a:r>
              <a:rPr lang="en-US" dirty="0" smtClean="0"/>
              <a:t>”</a:t>
            </a:r>
          </a:p>
          <a:p>
            <a:pPr lvl="5"/>
            <a:endParaRPr lang="en-US" dirty="0"/>
          </a:p>
        </p:txBody>
      </p:sp>
      <p:sp>
        <p:nvSpPr>
          <p:cNvPr id="4" name="Rectangle 3"/>
          <p:cNvSpPr/>
          <p:nvPr/>
        </p:nvSpPr>
        <p:spPr>
          <a:xfrm>
            <a:off x="5247075" y="3068960"/>
            <a:ext cx="1530170" cy="4050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Java App</a:t>
            </a:r>
            <a:endParaRPr lang="en-US" b="1" dirty="0">
              <a:solidFill>
                <a:schemeClr val="tx1"/>
              </a:solidFill>
            </a:endParaRPr>
          </a:p>
        </p:txBody>
      </p:sp>
      <p:sp>
        <p:nvSpPr>
          <p:cNvPr id="5" name="Rectangle 4"/>
          <p:cNvSpPr/>
          <p:nvPr/>
        </p:nvSpPr>
        <p:spPr>
          <a:xfrm>
            <a:off x="3536885" y="3744036"/>
            <a:ext cx="4365485" cy="3600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Java Virtual Machine (JVM)</a:t>
            </a:r>
            <a:endParaRPr lang="en-US" b="1" dirty="0">
              <a:solidFill>
                <a:schemeClr val="tx1"/>
              </a:solidFill>
            </a:endParaRPr>
          </a:p>
        </p:txBody>
      </p:sp>
      <p:sp>
        <p:nvSpPr>
          <p:cNvPr id="6" name="Rectangle 5"/>
          <p:cNvSpPr/>
          <p:nvPr/>
        </p:nvSpPr>
        <p:spPr>
          <a:xfrm>
            <a:off x="5153327" y="4374105"/>
            <a:ext cx="2073967" cy="4050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Operating System</a:t>
            </a:r>
            <a:endParaRPr lang="en-US" b="1" dirty="0">
              <a:solidFill>
                <a:schemeClr val="tx1"/>
              </a:solidFill>
            </a:endParaRPr>
          </a:p>
        </p:txBody>
      </p:sp>
      <p:sp>
        <p:nvSpPr>
          <p:cNvPr id="7" name="Rectangle 6"/>
          <p:cNvSpPr/>
          <p:nvPr/>
        </p:nvSpPr>
        <p:spPr>
          <a:xfrm>
            <a:off x="4589384" y="5094186"/>
            <a:ext cx="3132965"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Hardware</a:t>
            </a:r>
            <a:endParaRPr lang="en-US" b="1" dirty="0">
              <a:solidFill>
                <a:schemeClr val="tx1"/>
              </a:solidFill>
            </a:endParaRPr>
          </a:p>
        </p:txBody>
      </p:sp>
    </p:spTree>
    <p:extLst>
      <p:ext uri="{BB962C8B-B14F-4D97-AF65-F5344CB8AC3E}">
        <p14:creationId xmlns:p14="http://schemas.microsoft.com/office/powerpoint/2010/main" val="374513955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30238" y="365125"/>
            <a:ext cx="7886700" cy="1100138"/>
          </a:xfrm>
        </p:spPr>
        <p:txBody>
          <a:bodyPr/>
          <a:lstStyle/>
          <a:p>
            <a:r>
              <a:rPr lang="en-US" sz="3600" smtClean="0"/>
              <a:t>Nested Class : Special Case(Inner Class) </a:t>
            </a:r>
          </a:p>
        </p:txBody>
      </p:sp>
      <p:sp>
        <p:nvSpPr>
          <p:cNvPr id="5" name="Content Placeholder 4"/>
          <p:cNvSpPr>
            <a:spLocks noGrp="1"/>
          </p:cNvSpPr>
          <p:nvPr>
            <p:ph sz="half" idx="2"/>
          </p:nvPr>
        </p:nvSpPr>
        <p:spPr>
          <a:xfrm>
            <a:off x="468313" y="1604963"/>
            <a:ext cx="4040187" cy="4591050"/>
          </a:xfrm>
        </p:spPr>
        <p:txBody>
          <a:bodyPr/>
          <a:lstStyle/>
          <a:p>
            <a:pPr>
              <a:defRPr/>
            </a:pPr>
            <a:r>
              <a:rPr lang="en-US" sz="1800" b="1" dirty="0"/>
              <a:t>Java inner class</a:t>
            </a:r>
            <a:r>
              <a:rPr lang="en-US" sz="1800" dirty="0"/>
              <a:t> or nested class is a class which is declared inside the class or interface.</a:t>
            </a:r>
          </a:p>
          <a:p>
            <a:pPr>
              <a:defRPr/>
            </a:pPr>
            <a:r>
              <a:rPr lang="en-US" sz="1800" dirty="0"/>
              <a:t>We use inner classes to logically group classes and interfaces in one place so that it can be more readable and maintainable.</a:t>
            </a:r>
          </a:p>
          <a:p>
            <a:pPr>
              <a:defRPr/>
            </a:pPr>
            <a:r>
              <a:rPr lang="en-US" sz="1800" dirty="0"/>
              <a:t>Additionally, it can access all the members of outer class including private data members and methods.</a:t>
            </a:r>
          </a:p>
          <a:p>
            <a:pPr>
              <a:buFont typeface="Arial" charset="0"/>
              <a:buChar char="•"/>
              <a:defRPr/>
            </a:pPr>
            <a:r>
              <a:rPr lang="en-US" sz="1800" dirty="0"/>
              <a:t>Advantage of java inner </a:t>
            </a:r>
            <a:r>
              <a:rPr lang="en-US" sz="1800" dirty="0" smtClean="0"/>
              <a:t>classes</a:t>
            </a:r>
          </a:p>
          <a:p>
            <a:pPr marL="0" indent="0">
              <a:buFont typeface="Arial" pitchFamily="34" charset="0"/>
              <a:buNone/>
              <a:defRPr/>
            </a:pPr>
            <a:r>
              <a:rPr lang="en-US" sz="1800" b="1" dirty="0" smtClean="0"/>
              <a:t>     Code </a:t>
            </a:r>
            <a:r>
              <a:rPr lang="en-US" sz="1800" b="1" dirty="0"/>
              <a:t>Optimization</a:t>
            </a:r>
            <a:r>
              <a:rPr lang="en-US" sz="1800" dirty="0"/>
              <a:t>: It requires less </a:t>
            </a:r>
            <a:r>
              <a:rPr lang="en-US" sz="1800" dirty="0" smtClean="0"/>
              <a:t>  code </a:t>
            </a:r>
            <a:r>
              <a:rPr lang="en-US" sz="1800" dirty="0"/>
              <a:t>to write.</a:t>
            </a:r>
          </a:p>
          <a:p>
            <a:pPr>
              <a:buFont typeface="Arial" charset="0"/>
              <a:buChar char="•"/>
              <a:defRPr/>
            </a:pPr>
            <a:endParaRPr lang="en-US" dirty="0"/>
          </a:p>
        </p:txBody>
      </p:sp>
      <p:sp>
        <p:nvSpPr>
          <p:cNvPr id="7172" name="Content Placeholder 6"/>
          <p:cNvSpPr>
            <a:spLocks noGrp="1"/>
          </p:cNvSpPr>
          <p:nvPr>
            <p:ph sz="quarter" idx="4"/>
          </p:nvPr>
        </p:nvSpPr>
        <p:spPr>
          <a:xfrm>
            <a:off x="4645025" y="1454150"/>
            <a:ext cx="4041775" cy="4672013"/>
          </a:xfrm>
        </p:spPr>
        <p:txBody>
          <a:bodyPr/>
          <a:lstStyle/>
          <a:p>
            <a:pPr marL="0" indent="0">
              <a:buFont typeface="Wingdings" pitchFamily="2" charset="2"/>
              <a:buNone/>
              <a:defRPr/>
            </a:pPr>
            <a:r>
              <a:rPr lang="en-US" dirty="0"/>
              <a:t>two types of nested </a:t>
            </a:r>
            <a:r>
              <a:rPr lang="en-US" dirty="0" smtClean="0"/>
              <a:t>classes:</a:t>
            </a:r>
          </a:p>
          <a:p>
            <a:pPr marL="514350" indent="-514350">
              <a:buFont typeface="+mj-lt"/>
              <a:buAutoNum type="arabicPeriod"/>
              <a:defRPr/>
            </a:pPr>
            <a:r>
              <a:rPr lang="en-US" sz="2000" dirty="0"/>
              <a:t>Non-static nested class (inner class</a:t>
            </a:r>
            <a:r>
              <a:rPr lang="en-US" sz="2000" dirty="0" smtClean="0"/>
              <a:t>)    i. Member Inner Class ii. Anonymous Inner Class iii. Local Inner Class                        </a:t>
            </a:r>
          </a:p>
          <a:p>
            <a:pPr marL="514350" indent="-514350">
              <a:buFont typeface="+mj-lt"/>
              <a:buAutoNum type="arabicPeriod"/>
              <a:defRPr/>
            </a:pPr>
            <a:r>
              <a:rPr lang="en-US" sz="2000" dirty="0" smtClean="0"/>
              <a:t>Static </a:t>
            </a:r>
            <a:r>
              <a:rPr lang="en-US" sz="2000" dirty="0"/>
              <a:t>nested class</a:t>
            </a:r>
            <a:endParaRPr lang="en-US" sz="2000" dirty="0" smtClean="0"/>
          </a:p>
          <a:p>
            <a:pPr marL="0" indent="0">
              <a:buFont typeface="Wingdings" pitchFamily="2" charset="2"/>
              <a:buNone/>
              <a:defRPr/>
            </a:pPr>
            <a:endParaRPr lang="en-US" dirty="0" smtClean="0"/>
          </a:p>
          <a:p>
            <a:pPr marL="0" indent="0">
              <a:buFont typeface="Wingdings" pitchFamily="2" charset="2"/>
              <a:buNone/>
              <a:defRPr/>
            </a:pPr>
            <a:endParaRPr lang="en-US" dirty="0"/>
          </a:p>
          <a:p>
            <a:pPr marL="0" indent="0">
              <a:buFont typeface="Wingdings" pitchFamily="2" charset="2"/>
              <a:buNone/>
              <a:defRPr/>
            </a:pPr>
            <a:r>
              <a:rPr lang="en-US" dirty="0" smtClean="0"/>
              <a:t>Questions to Students</a:t>
            </a:r>
          </a:p>
        </p:txBody>
      </p:sp>
    </p:spTree>
    <p:extLst>
      <p:ext uri="{BB962C8B-B14F-4D97-AF65-F5344CB8AC3E}">
        <p14:creationId xmlns:p14="http://schemas.microsoft.com/office/powerpoint/2010/main" val="349644157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Inner Class</a:t>
            </a:r>
            <a:endParaRPr lang="en-IN" dirty="0"/>
          </a:p>
        </p:txBody>
      </p:sp>
      <p:graphicFrame>
        <p:nvGraphicFramePr>
          <p:cNvPr id="4" name="Content Placeholder 3"/>
          <p:cNvGraphicFramePr>
            <a:graphicFrameLocks noGrp="1"/>
          </p:cNvGraphicFramePr>
          <p:nvPr>
            <p:ph idx="1"/>
          </p:nvPr>
        </p:nvGraphicFramePr>
        <p:xfrm>
          <a:off x="457200" y="1628799"/>
          <a:ext cx="3169696" cy="4725525"/>
        </p:xfrm>
        <a:graphic>
          <a:graphicData uri="http://schemas.openxmlformats.org/drawingml/2006/table">
            <a:tbl>
              <a:tblPr firstRow="1" bandRow="1">
                <a:tableStyleId>{5C22544A-7EE6-4342-B048-85BDC9FD1C3A}</a:tableStyleId>
              </a:tblPr>
              <a:tblGrid>
                <a:gridCol w="3169696"/>
              </a:tblGrid>
              <a:tr h="4725525">
                <a:tc>
                  <a:txBody>
                    <a:bodyPr/>
                    <a:lstStyle/>
                    <a:p>
                      <a:r>
                        <a:rPr lang="en-IN" baseline="0" dirty="0" smtClean="0">
                          <a:solidFill>
                            <a:schemeClr val="tx1"/>
                          </a:solidFill>
                        </a:rPr>
                        <a:t> c</a:t>
                      </a:r>
                      <a:r>
                        <a:rPr lang="en-IN" dirty="0" smtClean="0">
                          <a:solidFill>
                            <a:schemeClr val="tx1"/>
                          </a:solidFill>
                        </a:rPr>
                        <a:t>lass outer</a:t>
                      </a:r>
                    </a:p>
                    <a:p>
                      <a:r>
                        <a:rPr lang="en-IN" dirty="0" smtClean="0">
                          <a:solidFill>
                            <a:schemeClr val="tx1"/>
                          </a:solidFill>
                        </a:rPr>
                        <a:t>{</a:t>
                      </a:r>
                    </a:p>
                    <a:p>
                      <a:r>
                        <a:rPr lang="en-IN" dirty="0" err="1" smtClean="0">
                          <a:solidFill>
                            <a:schemeClr val="tx1"/>
                          </a:solidFill>
                        </a:rPr>
                        <a:t>Int</a:t>
                      </a:r>
                      <a:r>
                        <a:rPr lang="en-IN" dirty="0" smtClean="0">
                          <a:solidFill>
                            <a:schemeClr val="tx1"/>
                          </a:solidFill>
                        </a:rPr>
                        <a:t> </a:t>
                      </a:r>
                      <a:r>
                        <a:rPr lang="en-IN" dirty="0" err="1" smtClean="0">
                          <a:solidFill>
                            <a:schemeClr val="tx1"/>
                          </a:solidFill>
                        </a:rPr>
                        <a:t>outer_x</a:t>
                      </a:r>
                      <a:r>
                        <a:rPr lang="en-IN" dirty="0" smtClean="0">
                          <a:solidFill>
                            <a:schemeClr val="tx1"/>
                          </a:solidFill>
                        </a:rPr>
                        <a:t>=100;</a:t>
                      </a:r>
                    </a:p>
                    <a:p>
                      <a:r>
                        <a:rPr lang="en-IN" dirty="0" smtClean="0">
                          <a:solidFill>
                            <a:schemeClr val="tx1"/>
                          </a:solidFill>
                        </a:rPr>
                        <a:t>Void test()</a:t>
                      </a:r>
                    </a:p>
                    <a:p>
                      <a:r>
                        <a:rPr lang="en-IN" dirty="0" smtClean="0">
                          <a:solidFill>
                            <a:schemeClr val="tx1"/>
                          </a:solidFill>
                        </a:rPr>
                        <a:t>{</a:t>
                      </a:r>
                    </a:p>
                    <a:p>
                      <a:r>
                        <a:rPr lang="en-IN" dirty="0" smtClean="0">
                          <a:solidFill>
                            <a:schemeClr val="tx1"/>
                          </a:solidFill>
                        </a:rPr>
                        <a:t>Inner </a:t>
                      </a:r>
                      <a:r>
                        <a:rPr lang="en-IN" dirty="0" err="1" smtClean="0">
                          <a:solidFill>
                            <a:schemeClr val="tx1"/>
                          </a:solidFill>
                        </a:rPr>
                        <a:t>inner</a:t>
                      </a:r>
                      <a:r>
                        <a:rPr lang="en-IN" dirty="0" smtClean="0">
                          <a:solidFill>
                            <a:schemeClr val="tx1"/>
                          </a:solidFill>
                        </a:rPr>
                        <a:t>=new Inner();</a:t>
                      </a:r>
                    </a:p>
                    <a:p>
                      <a:r>
                        <a:rPr lang="en-IN" dirty="0" err="1" smtClean="0">
                          <a:solidFill>
                            <a:schemeClr val="tx1"/>
                          </a:solidFill>
                        </a:rPr>
                        <a:t>Inner.display</a:t>
                      </a:r>
                      <a:r>
                        <a:rPr lang="en-IN" dirty="0" smtClean="0">
                          <a:solidFill>
                            <a:schemeClr val="tx1"/>
                          </a:solidFill>
                        </a:rPr>
                        <a:t>();</a:t>
                      </a:r>
                    </a:p>
                    <a:p>
                      <a:r>
                        <a:rPr lang="en-IN" dirty="0" smtClean="0">
                          <a:solidFill>
                            <a:schemeClr val="tx1"/>
                          </a:solidFill>
                        </a:rPr>
                        <a:t>//this</a:t>
                      </a:r>
                      <a:r>
                        <a:rPr lang="en-IN" baseline="0" dirty="0" smtClean="0">
                          <a:solidFill>
                            <a:schemeClr val="tx1"/>
                          </a:solidFill>
                        </a:rPr>
                        <a:t> is an inner class</a:t>
                      </a:r>
                    </a:p>
                    <a:p>
                      <a:r>
                        <a:rPr lang="en-IN" baseline="0" dirty="0" smtClean="0">
                          <a:solidFill>
                            <a:schemeClr val="tx1"/>
                          </a:solidFill>
                        </a:rPr>
                        <a:t>class Inner</a:t>
                      </a:r>
                    </a:p>
                    <a:p>
                      <a:r>
                        <a:rPr lang="en-IN" baseline="0" dirty="0" smtClean="0">
                          <a:solidFill>
                            <a:schemeClr val="tx1"/>
                          </a:solidFill>
                        </a:rPr>
                        <a:t>{</a:t>
                      </a:r>
                    </a:p>
                    <a:p>
                      <a:r>
                        <a:rPr lang="en-IN" dirty="0" smtClean="0">
                          <a:solidFill>
                            <a:schemeClr val="tx1"/>
                          </a:solidFill>
                        </a:rPr>
                        <a:t>Void</a:t>
                      </a:r>
                      <a:r>
                        <a:rPr lang="en-IN" baseline="0" dirty="0" smtClean="0">
                          <a:solidFill>
                            <a:schemeClr val="tx1"/>
                          </a:solidFill>
                        </a:rPr>
                        <a:t> display() {</a:t>
                      </a:r>
                    </a:p>
                    <a:p>
                      <a:r>
                        <a:rPr lang="en-IN" baseline="0" dirty="0" err="1" smtClean="0">
                          <a:solidFill>
                            <a:schemeClr val="tx1"/>
                          </a:solidFill>
                        </a:rPr>
                        <a:t>System.out.println</a:t>
                      </a:r>
                      <a:r>
                        <a:rPr lang="en-IN" baseline="0" dirty="0" smtClean="0">
                          <a:solidFill>
                            <a:schemeClr val="tx1"/>
                          </a:solidFill>
                        </a:rPr>
                        <a:t>(“display: </a:t>
                      </a:r>
                      <a:r>
                        <a:rPr lang="en-IN" baseline="0" dirty="0" err="1" smtClean="0">
                          <a:solidFill>
                            <a:schemeClr val="tx1"/>
                          </a:solidFill>
                        </a:rPr>
                        <a:t>outter_x</a:t>
                      </a:r>
                      <a:r>
                        <a:rPr lang="en-IN" baseline="0" dirty="0" smtClean="0">
                          <a:solidFill>
                            <a:schemeClr val="tx1"/>
                          </a:solidFill>
                        </a:rPr>
                        <a:t>”+</a:t>
                      </a:r>
                      <a:r>
                        <a:rPr lang="en-IN" baseline="0" dirty="0" err="1" smtClean="0">
                          <a:solidFill>
                            <a:schemeClr val="tx1"/>
                          </a:solidFill>
                        </a:rPr>
                        <a:t>outer_x</a:t>
                      </a:r>
                      <a:r>
                        <a:rPr lang="en-IN" baseline="0" dirty="0" smtClean="0">
                          <a:solidFill>
                            <a:schemeClr val="tx1"/>
                          </a:solidFill>
                        </a:rPr>
                        <a:t>);</a:t>
                      </a:r>
                    </a:p>
                    <a:p>
                      <a:r>
                        <a:rPr lang="en-IN" baseline="0" dirty="0" smtClean="0">
                          <a:solidFill>
                            <a:schemeClr val="tx1"/>
                          </a:solidFill>
                        </a:rPr>
                        <a:t>}</a:t>
                      </a:r>
                    </a:p>
                    <a:p>
                      <a:r>
                        <a:rPr lang="en-IN" baseline="0" dirty="0" smtClean="0">
                          <a:solidFill>
                            <a:schemeClr val="tx1"/>
                          </a:solidFill>
                        </a:rPr>
                        <a:t>}</a:t>
                      </a:r>
                    </a:p>
                    <a:p>
                      <a:r>
                        <a:rPr lang="en-IN" baseline="0" dirty="0" smtClean="0">
                          <a:solidFill>
                            <a:schemeClr val="tx1"/>
                          </a:solidFill>
                        </a:rPr>
                        <a:t>}</a:t>
                      </a:r>
                      <a:endParaRPr lang="en-IN" dirty="0">
                        <a:solidFill>
                          <a:schemeClr val="tx1"/>
                        </a:solidFill>
                      </a:endParaRPr>
                    </a:p>
                  </a:txBody>
                  <a:tcPr>
                    <a:solidFill>
                      <a:schemeClr val="bg1"/>
                    </a:solidFill>
                  </a:tcPr>
                </a:tc>
              </a:tr>
            </a:tbl>
          </a:graphicData>
        </a:graphic>
      </p:graphicFrame>
      <p:graphicFrame>
        <p:nvGraphicFramePr>
          <p:cNvPr id="5" name="Table 4"/>
          <p:cNvGraphicFramePr>
            <a:graphicFrameLocks noGrp="1"/>
          </p:cNvGraphicFramePr>
          <p:nvPr/>
        </p:nvGraphicFramePr>
        <p:xfrm>
          <a:off x="3986936" y="1396999"/>
          <a:ext cx="4050450" cy="4867316"/>
        </p:xfrm>
        <a:graphic>
          <a:graphicData uri="http://schemas.openxmlformats.org/drawingml/2006/table">
            <a:tbl>
              <a:tblPr firstRow="1" bandRow="1">
                <a:tableStyleId>{5C22544A-7EE6-4342-B048-85BDC9FD1C3A}</a:tableStyleId>
              </a:tblPr>
              <a:tblGrid>
                <a:gridCol w="4050450"/>
              </a:tblGrid>
              <a:tr h="4867316">
                <a:tc>
                  <a:txBody>
                    <a:bodyPr/>
                    <a:lstStyle/>
                    <a:p>
                      <a:r>
                        <a:rPr lang="en-IN" baseline="0" dirty="0" smtClean="0">
                          <a:solidFill>
                            <a:schemeClr val="tx1"/>
                          </a:solidFill>
                        </a:rPr>
                        <a:t> c</a:t>
                      </a:r>
                      <a:r>
                        <a:rPr lang="en-IN" dirty="0" smtClean="0">
                          <a:solidFill>
                            <a:schemeClr val="tx1"/>
                          </a:solidFill>
                        </a:rPr>
                        <a:t>lass  </a:t>
                      </a:r>
                      <a:r>
                        <a:rPr lang="en-IN" dirty="0" err="1" smtClean="0">
                          <a:solidFill>
                            <a:schemeClr val="tx1"/>
                          </a:solidFill>
                        </a:rPr>
                        <a:t>InnerClassDemo</a:t>
                      </a:r>
                      <a:r>
                        <a:rPr lang="en-IN" dirty="0" smtClean="0">
                          <a:solidFill>
                            <a:schemeClr val="tx1"/>
                          </a:solidFill>
                        </a:rPr>
                        <a:t>()</a:t>
                      </a:r>
                    </a:p>
                    <a:p>
                      <a:r>
                        <a:rPr lang="en-IN" dirty="0" smtClean="0">
                          <a:solidFill>
                            <a:schemeClr val="tx1"/>
                          </a:solidFill>
                        </a:rPr>
                        <a:t>{</a:t>
                      </a:r>
                    </a:p>
                    <a:p>
                      <a:r>
                        <a:rPr lang="en-IN" dirty="0" smtClean="0">
                          <a:solidFill>
                            <a:schemeClr val="tx1"/>
                          </a:solidFill>
                        </a:rPr>
                        <a:t>Public static void main(String </a:t>
                      </a:r>
                      <a:r>
                        <a:rPr lang="en-IN" dirty="0" err="1" smtClean="0">
                          <a:solidFill>
                            <a:schemeClr val="tx1"/>
                          </a:solidFill>
                        </a:rPr>
                        <a:t>args</a:t>
                      </a:r>
                      <a:r>
                        <a:rPr lang="en-IN" dirty="0" smtClean="0">
                          <a:solidFill>
                            <a:schemeClr val="tx1"/>
                          </a:solidFill>
                        </a:rPr>
                        <a:t>[]){</a:t>
                      </a:r>
                    </a:p>
                    <a:p>
                      <a:r>
                        <a:rPr lang="en-IN" dirty="0" smtClean="0">
                          <a:solidFill>
                            <a:schemeClr val="tx1"/>
                          </a:solidFill>
                        </a:rPr>
                        <a:t>Outer </a:t>
                      </a:r>
                      <a:r>
                        <a:rPr lang="en-IN" dirty="0" err="1" smtClean="0">
                          <a:solidFill>
                            <a:schemeClr val="tx1"/>
                          </a:solidFill>
                        </a:rPr>
                        <a:t>outter</a:t>
                      </a:r>
                      <a:r>
                        <a:rPr lang="en-IN" dirty="0" smtClean="0">
                          <a:solidFill>
                            <a:schemeClr val="tx1"/>
                          </a:solidFill>
                        </a:rPr>
                        <a:t>=new Outer();</a:t>
                      </a:r>
                    </a:p>
                    <a:p>
                      <a:r>
                        <a:rPr lang="en-IN" dirty="0" smtClean="0">
                          <a:solidFill>
                            <a:schemeClr val="tx1"/>
                          </a:solidFill>
                        </a:rPr>
                        <a:t> </a:t>
                      </a:r>
                      <a:r>
                        <a:rPr lang="en-IN" dirty="0" err="1" smtClean="0">
                          <a:solidFill>
                            <a:schemeClr val="tx1"/>
                          </a:solidFill>
                        </a:rPr>
                        <a:t>outer.test</a:t>
                      </a:r>
                      <a:r>
                        <a:rPr lang="en-IN" dirty="0" smtClean="0">
                          <a:solidFill>
                            <a:schemeClr val="tx1"/>
                          </a:solidFill>
                        </a:rPr>
                        <a:t>();</a:t>
                      </a:r>
                    </a:p>
                    <a:p>
                      <a:r>
                        <a:rPr lang="en-IN" dirty="0" smtClean="0">
                          <a:solidFill>
                            <a:schemeClr val="tx1"/>
                          </a:solidFill>
                        </a:rPr>
                        <a:t>}</a:t>
                      </a:r>
                    </a:p>
                    <a:p>
                      <a:r>
                        <a:rPr lang="en-IN" dirty="0" smtClean="0">
                          <a:solidFill>
                            <a:schemeClr val="tx1"/>
                          </a:solidFill>
                        </a:rPr>
                        <a:t>}</a:t>
                      </a:r>
                    </a:p>
                    <a:p>
                      <a:endParaRPr lang="en-IN" dirty="0" smtClean="0">
                        <a:solidFill>
                          <a:schemeClr val="tx1"/>
                        </a:solidFill>
                      </a:endParaRPr>
                    </a:p>
                    <a:p>
                      <a:r>
                        <a:rPr lang="en-IN" dirty="0" smtClean="0">
                          <a:solidFill>
                            <a:schemeClr val="tx1"/>
                          </a:solidFill>
                        </a:rPr>
                        <a:t>Output:</a:t>
                      </a:r>
                      <a:r>
                        <a:rPr lang="en-IN" baseline="0" dirty="0" smtClean="0">
                          <a:solidFill>
                            <a:schemeClr val="tx1"/>
                          </a:solidFill>
                        </a:rPr>
                        <a:t> </a:t>
                      </a:r>
                      <a:r>
                        <a:rPr lang="en-IN" baseline="0" dirty="0" err="1" smtClean="0">
                          <a:solidFill>
                            <a:schemeClr val="tx1"/>
                          </a:solidFill>
                        </a:rPr>
                        <a:t>outer_x</a:t>
                      </a:r>
                      <a:r>
                        <a:rPr lang="en-IN" baseline="0" dirty="0" smtClean="0">
                          <a:solidFill>
                            <a:schemeClr val="tx1"/>
                          </a:solidFill>
                        </a:rPr>
                        <a:t>=100</a:t>
                      </a:r>
                      <a:endParaRPr lang="en-IN" dirty="0" smtClean="0">
                        <a:solidFill>
                          <a:schemeClr val="tx1"/>
                        </a:solidFill>
                      </a:endParaRPr>
                    </a:p>
                  </a:txBody>
                  <a:tcPr>
                    <a:solidFill>
                      <a:schemeClr val="bg1"/>
                    </a:solidFill>
                  </a:tcPr>
                </a:tc>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12"/>
          </p:nvPr>
        </p:nvSpPr>
        <p:spPr/>
        <p:txBody>
          <a:bodyPr/>
          <a:lstStyle/>
          <a:p>
            <a:fld id="{759BF2A7-CDBD-483C-88AE-A36355F64704}" type="slidenum">
              <a:rPr lang="en-US" altLang="en-US"/>
              <a:pPr/>
              <a:t>182</a:t>
            </a:fld>
            <a:endParaRPr lang="en-US" altLang="en-US"/>
          </a:p>
        </p:txBody>
      </p:sp>
      <p:sp>
        <p:nvSpPr>
          <p:cNvPr id="20482" name="Rectangle 2"/>
          <p:cNvSpPr>
            <a:spLocks noGrp="1" noChangeArrowheads="1"/>
          </p:cNvSpPr>
          <p:nvPr>
            <p:ph type="title" idx="4294967295"/>
          </p:nvPr>
        </p:nvSpPr>
        <p:spPr/>
        <p:txBody>
          <a:bodyPr anchor="ctr"/>
          <a:lstStyle/>
          <a:p>
            <a:r>
              <a:rPr lang="en-US" dirty="0"/>
              <a:t>Static Inner Classes</a:t>
            </a:r>
          </a:p>
        </p:txBody>
      </p:sp>
      <p:sp>
        <p:nvSpPr>
          <p:cNvPr id="20483" name="Rectangle 3"/>
          <p:cNvSpPr>
            <a:spLocks noGrp="1" noChangeArrowheads="1"/>
          </p:cNvSpPr>
          <p:nvPr>
            <p:ph type="body" idx="4294967295"/>
          </p:nvPr>
        </p:nvSpPr>
        <p:spPr/>
        <p:txBody>
          <a:bodyPr/>
          <a:lstStyle/>
          <a:p>
            <a:pPr>
              <a:lnSpc>
                <a:spcPct val="80000"/>
              </a:lnSpc>
            </a:pPr>
            <a:r>
              <a:rPr lang="en-US" sz="2600" dirty="0"/>
              <a:t>A normal inner class has a connection between its objects and the outer class object that created the inner class object</a:t>
            </a:r>
          </a:p>
          <a:p>
            <a:pPr lvl="1">
              <a:lnSpc>
                <a:spcPct val="80000"/>
              </a:lnSpc>
            </a:pPr>
            <a:r>
              <a:rPr lang="en-US" sz="2200" dirty="0"/>
              <a:t>This allows an inner class definition to reference an instance variable, or invoke a method of the outer class</a:t>
            </a:r>
          </a:p>
          <a:p>
            <a:pPr>
              <a:lnSpc>
                <a:spcPct val="80000"/>
              </a:lnSpc>
            </a:pPr>
            <a:r>
              <a:rPr lang="en-US" sz="2600" dirty="0"/>
              <a:t>There are certain situations, however, when an inner class must be static</a:t>
            </a:r>
          </a:p>
          <a:p>
            <a:pPr lvl="1">
              <a:lnSpc>
                <a:spcPct val="80000"/>
              </a:lnSpc>
            </a:pPr>
            <a:r>
              <a:rPr lang="en-US" sz="2200" dirty="0"/>
              <a:t>If an object of the inner class is created within a static method of the outer class</a:t>
            </a:r>
          </a:p>
          <a:p>
            <a:pPr lvl="1">
              <a:lnSpc>
                <a:spcPct val="80000"/>
              </a:lnSpc>
            </a:pPr>
            <a:r>
              <a:rPr lang="en-US" sz="2200" dirty="0"/>
              <a:t>If the inner class must have static members</a:t>
            </a:r>
          </a:p>
        </p:txBody>
      </p:sp>
      <p:sp>
        <p:nvSpPr>
          <p:cNvPr id="7" name="Footer Placeholder 6"/>
          <p:cNvSpPr txBox="1">
            <a:spLocks noGrp="1"/>
          </p:cNvSpPr>
          <p:nvPr/>
        </p:nvSpPr>
        <p:spPr>
          <a:xfrm>
            <a:off x="2438400" y="6248400"/>
            <a:ext cx="4343400" cy="365125"/>
          </a:xfrm>
          <a:prstGeom prst="rect">
            <a:avLst/>
          </a:prstGeom>
          <a:noFill/>
        </p:spPr>
        <p:txBody>
          <a:bodyPr anchor="ctr"/>
          <a:lstStyle/>
          <a:p>
            <a:pPr algn="ctr"/>
            <a:r>
              <a:rPr lang="en-US" sz="1200">
                <a:solidFill>
                  <a:srgbClr val="898989"/>
                </a:solidFill>
                <a:latin typeface="Calibri" pitchFamily="34" charset="0"/>
              </a:rPr>
              <a:t>Copyright © 2008 Pearson Addison-Wesley. </a:t>
            </a:r>
          </a:p>
          <a:p>
            <a:pPr algn="ctr"/>
            <a:r>
              <a:rPr lang="en-US" sz="1200">
                <a:solidFill>
                  <a:srgbClr val="898989"/>
                </a:solidFill>
                <a:latin typeface="Calibri" pitchFamily="34" charset="0"/>
              </a:rPr>
              <a:t>All rights reserved</a:t>
            </a:r>
            <a:endParaRPr lang="en-CA" sz="120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12"/>
          </p:nvPr>
        </p:nvSpPr>
        <p:spPr/>
        <p:txBody>
          <a:bodyPr/>
          <a:lstStyle/>
          <a:p>
            <a:fld id="{E0A2CE5D-8C60-41E0-8134-6030CAE48145}" type="slidenum">
              <a:rPr lang="en-US" altLang="en-US"/>
              <a:pPr/>
              <a:t>183</a:t>
            </a:fld>
            <a:endParaRPr lang="en-US" altLang="en-US"/>
          </a:p>
        </p:txBody>
      </p:sp>
      <p:sp>
        <p:nvSpPr>
          <p:cNvPr id="22530" name="Rectangle 2"/>
          <p:cNvSpPr>
            <a:spLocks noGrp="1" noChangeArrowheads="1"/>
          </p:cNvSpPr>
          <p:nvPr>
            <p:ph type="title" idx="4294967295"/>
          </p:nvPr>
        </p:nvSpPr>
        <p:spPr/>
        <p:txBody>
          <a:bodyPr anchor="ctr"/>
          <a:lstStyle/>
          <a:p>
            <a:r>
              <a:rPr lang="en-US"/>
              <a:t>Static Inner Classes</a:t>
            </a:r>
          </a:p>
        </p:txBody>
      </p:sp>
      <p:sp>
        <p:nvSpPr>
          <p:cNvPr id="22531" name="Rectangle 3"/>
          <p:cNvSpPr>
            <a:spLocks noGrp="1" noChangeArrowheads="1"/>
          </p:cNvSpPr>
          <p:nvPr>
            <p:ph type="body" idx="4294967295"/>
          </p:nvPr>
        </p:nvSpPr>
        <p:spPr/>
        <p:txBody>
          <a:bodyPr/>
          <a:lstStyle/>
          <a:p>
            <a:pPr>
              <a:lnSpc>
                <a:spcPct val="80000"/>
              </a:lnSpc>
            </a:pPr>
            <a:r>
              <a:rPr lang="en-US" sz="2600"/>
              <a:t>Since a static inner class has no connection to an object of the outer class, within an inner class method</a:t>
            </a:r>
          </a:p>
          <a:p>
            <a:pPr lvl="1">
              <a:lnSpc>
                <a:spcPct val="80000"/>
              </a:lnSpc>
            </a:pPr>
            <a:r>
              <a:rPr lang="en-US" sz="2200"/>
              <a:t>Instance variables of the outer class cannot be referenced</a:t>
            </a:r>
          </a:p>
          <a:p>
            <a:pPr lvl="1">
              <a:lnSpc>
                <a:spcPct val="80000"/>
              </a:lnSpc>
            </a:pPr>
            <a:r>
              <a:rPr lang="en-US" sz="2200"/>
              <a:t>Nonstatic methods of the outer class cannot be invoked</a:t>
            </a:r>
          </a:p>
          <a:p>
            <a:pPr>
              <a:lnSpc>
                <a:spcPct val="80000"/>
              </a:lnSpc>
            </a:pPr>
            <a:r>
              <a:rPr lang="en-US" sz="2600"/>
              <a:t>To invoke a static method or to name a static variable of a static inner class within the outer class, preface each with the name of the inner class and a dot</a:t>
            </a:r>
          </a:p>
        </p:txBody>
      </p:sp>
      <p:sp>
        <p:nvSpPr>
          <p:cNvPr id="7" name="Footer Placeholder 6"/>
          <p:cNvSpPr txBox="1">
            <a:spLocks noGrp="1"/>
          </p:cNvSpPr>
          <p:nvPr/>
        </p:nvSpPr>
        <p:spPr>
          <a:xfrm>
            <a:off x="2514600" y="6324600"/>
            <a:ext cx="4343400" cy="365125"/>
          </a:xfrm>
          <a:prstGeom prst="rect">
            <a:avLst/>
          </a:prstGeom>
          <a:noFill/>
        </p:spPr>
        <p:txBody>
          <a:bodyPr anchor="ctr"/>
          <a:lstStyle/>
          <a:p>
            <a:pPr algn="ctr"/>
            <a:r>
              <a:rPr lang="en-US" sz="1200">
                <a:solidFill>
                  <a:srgbClr val="898989"/>
                </a:solidFill>
                <a:latin typeface="Calibri" pitchFamily="34" charset="0"/>
              </a:rPr>
              <a:t>Copyright © 2008 Pearson Addison-Wesley. </a:t>
            </a:r>
          </a:p>
          <a:p>
            <a:pPr algn="ctr"/>
            <a:r>
              <a:rPr lang="en-US" sz="1200">
                <a:solidFill>
                  <a:srgbClr val="898989"/>
                </a:solidFill>
                <a:latin typeface="Calibri" pitchFamily="34" charset="0"/>
              </a:rPr>
              <a:t>All rights reserved</a:t>
            </a:r>
            <a:endParaRPr lang="en-CA" sz="120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Inner Class</a:t>
            </a:r>
            <a:endParaRPr lang="en-IN" dirty="0"/>
          </a:p>
        </p:txBody>
      </p:sp>
      <p:graphicFrame>
        <p:nvGraphicFramePr>
          <p:cNvPr id="4" name="Content Placeholder 3"/>
          <p:cNvGraphicFramePr>
            <a:graphicFrameLocks noGrp="1"/>
          </p:cNvGraphicFramePr>
          <p:nvPr>
            <p:ph idx="1"/>
          </p:nvPr>
        </p:nvGraphicFramePr>
        <p:xfrm>
          <a:off x="457199" y="1600200"/>
          <a:ext cx="6410055" cy="5029200"/>
        </p:xfrm>
        <a:graphic>
          <a:graphicData uri="http://schemas.openxmlformats.org/drawingml/2006/table">
            <a:tbl>
              <a:tblPr firstRow="1" bandRow="1">
                <a:tableStyleId>{5C22544A-7EE6-4342-B048-85BDC9FD1C3A}</a:tableStyleId>
              </a:tblPr>
              <a:tblGrid>
                <a:gridCol w="6410055"/>
              </a:tblGrid>
              <a:tr h="4979150">
                <a:tc>
                  <a:txBody>
                    <a:bodyPr/>
                    <a:lstStyle/>
                    <a:p>
                      <a:r>
                        <a:rPr lang="en-IN" sz="1800" b="1" i="0" kern="1200" dirty="0" smtClean="0">
                          <a:solidFill>
                            <a:schemeClr val="tx1"/>
                          </a:solidFill>
                          <a:latin typeface="+mn-lt"/>
                          <a:ea typeface="+mn-ea"/>
                          <a:cs typeface="+mn-cs"/>
                        </a:rPr>
                        <a:t>public class localInner1{  </a:t>
                      </a:r>
                    </a:p>
                    <a:p>
                      <a:r>
                        <a:rPr lang="en-IN" sz="1800" b="1" i="0" kern="1200" dirty="0" smtClean="0">
                          <a:solidFill>
                            <a:schemeClr val="tx1"/>
                          </a:solidFill>
                          <a:latin typeface="+mn-lt"/>
                          <a:ea typeface="+mn-ea"/>
                          <a:cs typeface="+mn-cs"/>
                        </a:rPr>
                        <a:t> private </a:t>
                      </a:r>
                      <a:r>
                        <a:rPr lang="en-IN" sz="1800" b="1" i="0" kern="1200" dirty="0" err="1" smtClean="0">
                          <a:solidFill>
                            <a:schemeClr val="tx1"/>
                          </a:solidFill>
                          <a:latin typeface="+mn-lt"/>
                          <a:ea typeface="+mn-ea"/>
                          <a:cs typeface="+mn-cs"/>
                        </a:rPr>
                        <a:t>int</a:t>
                      </a:r>
                      <a:r>
                        <a:rPr lang="en-IN" sz="1800" b="1" i="0" kern="1200" dirty="0" smtClean="0">
                          <a:solidFill>
                            <a:schemeClr val="tx1"/>
                          </a:solidFill>
                          <a:latin typeface="+mn-lt"/>
                          <a:ea typeface="+mn-ea"/>
                          <a:cs typeface="+mn-cs"/>
                        </a:rPr>
                        <a:t> data=30;//instance variable  </a:t>
                      </a:r>
                    </a:p>
                    <a:p>
                      <a:r>
                        <a:rPr lang="en-IN" sz="1800" b="1" i="0" kern="1200" dirty="0" smtClean="0">
                          <a:solidFill>
                            <a:schemeClr val="tx1"/>
                          </a:solidFill>
                          <a:latin typeface="+mn-lt"/>
                          <a:ea typeface="+mn-ea"/>
                          <a:cs typeface="+mn-cs"/>
                        </a:rPr>
                        <a:t> void display(){  </a:t>
                      </a:r>
                    </a:p>
                    <a:p>
                      <a:r>
                        <a:rPr lang="en-IN" sz="1800" b="1" i="0" kern="1200" dirty="0" smtClean="0">
                          <a:solidFill>
                            <a:schemeClr val="tx1"/>
                          </a:solidFill>
                          <a:latin typeface="+mn-lt"/>
                          <a:ea typeface="+mn-ea"/>
                          <a:cs typeface="+mn-cs"/>
                        </a:rPr>
                        <a:t>  class Local{  </a:t>
                      </a:r>
                    </a:p>
                    <a:p>
                      <a:r>
                        <a:rPr lang="en-IN" sz="1800" b="1" i="0" kern="1200" dirty="0" smtClean="0">
                          <a:solidFill>
                            <a:schemeClr val="tx1"/>
                          </a:solidFill>
                          <a:latin typeface="+mn-lt"/>
                          <a:ea typeface="+mn-ea"/>
                          <a:cs typeface="+mn-cs"/>
                        </a:rPr>
                        <a:t>   void </a:t>
                      </a:r>
                      <a:r>
                        <a:rPr lang="en-IN" sz="1800" b="1" i="0" kern="1200" dirty="0" err="1" smtClean="0">
                          <a:solidFill>
                            <a:schemeClr val="tx1"/>
                          </a:solidFill>
                          <a:latin typeface="+mn-lt"/>
                          <a:ea typeface="+mn-ea"/>
                          <a:cs typeface="+mn-cs"/>
                        </a:rPr>
                        <a:t>msg</a:t>
                      </a:r>
                      <a:r>
                        <a:rPr lang="en-IN" sz="1800" b="1" i="0" kern="1200" dirty="0" smtClean="0">
                          <a:solidFill>
                            <a:schemeClr val="tx1"/>
                          </a:solidFill>
                          <a:latin typeface="+mn-lt"/>
                          <a:ea typeface="+mn-ea"/>
                          <a:cs typeface="+mn-cs"/>
                        </a:rPr>
                        <a:t>(){</a:t>
                      </a:r>
                      <a:r>
                        <a:rPr lang="en-IN" sz="1800" b="1" i="0" kern="1200" dirty="0" err="1" smtClean="0">
                          <a:solidFill>
                            <a:schemeClr val="tx1"/>
                          </a:solidFill>
                          <a:latin typeface="+mn-lt"/>
                          <a:ea typeface="+mn-ea"/>
                          <a:cs typeface="+mn-cs"/>
                        </a:rPr>
                        <a:t>System.out.println</a:t>
                      </a:r>
                      <a:r>
                        <a:rPr lang="en-IN" sz="1800" b="1" i="0" kern="1200" dirty="0" smtClean="0">
                          <a:solidFill>
                            <a:schemeClr val="tx1"/>
                          </a:solidFill>
                          <a:latin typeface="+mn-lt"/>
                          <a:ea typeface="+mn-ea"/>
                          <a:cs typeface="+mn-cs"/>
                        </a:rPr>
                        <a:t>(data);}  </a:t>
                      </a:r>
                    </a:p>
                    <a:p>
                      <a:r>
                        <a:rPr lang="en-IN" sz="1800" b="1" i="0" kern="1200" dirty="0" smtClean="0">
                          <a:solidFill>
                            <a:schemeClr val="tx1"/>
                          </a:solidFill>
                          <a:latin typeface="+mn-lt"/>
                          <a:ea typeface="+mn-ea"/>
                          <a:cs typeface="+mn-cs"/>
                        </a:rPr>
                        <a:t>  }  </a:t>
                      </a:r>
                    </a:p>
                    <a:p>
                      <a:r>
                        <a:rPr lang="en-IN" sz="1800" b="1" i="0" kern="1200" dirty="0" smtClean="0">
                          <a:solidFill>
                            <a:schemeClr val="tx1"/>
                          </a:solidFill>
                          <a:latin typeface="+mn-lt"/>
                          <a:ea typeface="+mn-ea"/>
                          <a:cs typeface="+mn-cs"/>
                        </a:rPr>
                        <a:t>  Local l=new Local();  </a:t>
                      </a:r>
                    </a:p>
                    <a:p>
                      <a:r>
                        <a:rPr lang="en-IN" sz="1800" b="1" i="0" kern="1200" dirty="0" smtClean="0">
                          <a:solidFill>
                            <a:schemeClr val="tx1"/>
                          </a:solidFill>
                          <a:latin typeface="+mn-lt"/>
                          <a:ea typeface="+mn-ea"/>
                          <a:cs typeface="+mn-cs"/>
                        </a:rPr>
                        <a:t>  l.msg();  </a:t>
                      </a:r>
                    </a:p>
                    <a:p>
                      <a:r>
                        <a:rPr lang="en-IN" sz="1800" b="1" i="0" kern="1200" dirty="0" smtClean="0">
                          <a:solidFill>
                            <a:schemeClr val="tx1"/>
                          </a:solidFill>
                          <a:latin typeface="+mn-lt"/>
                          <a:ea typeface="+mn-ea"/>
                          <a:cs typeface="+mn-cs"/>
                        </a:rPr>
                        <a:t> }  </a:t>
                      </a:r>
                    </a:p>
                    <a:p>
                      <a:r>
                        <a:rPr lang="en-IN" sz="1800" b="1" i="0" kern="1200" dirty="0" smtClean="0">
                          <a:solidFill>
                            <a:schemeClr val="tx1"/>
                          </a:solidFill>
                          <a:latin typeface="+mn-lt"/>
                          <a:ea typeface="+mn-ea"/>
                          <a:cs typeface="+mn-cs"/>
                        </a:rPr>
                        <a:t> public static void main(String </a:t>
                      </a:r>
                      <a:r>
                        <a:rPr lang="en-IN" sz="1800" b="1" i="0" kern="1200" dirty="0" err="1" smtClean="0">
                          <a:solidFill>
                            <a:schemeClr val="tx1"/>
                          </a:solidFill>
                          <a:latin typeface="+mn-lt"/>
                          <a:ea typeface="+mn-ea"/>
                          <a:cs typeface="+mn-cs"/>
                        </a:rPr>
                        <a:t>args</a:t>
                      </a:r>
                      <a:r>
                        <a:rPr lang="en-IN" sz="1800" b="1" i="0" kern="1200" dirty="0" smtClean="0">
                          <a:solidFill>
                            <a:schemeClr val="tx1"/>
                          </a:solidFill>
                          <a:latin typeface="+mn-lt"/>
                          <a:ea typeface="+mn-ea"/>
                          <a:cs typeface="+mn-cs"/>
                        </a:rPr>
                        <a:t>[]){  </a:t>
                      </a:r>
                    </a:p>
                    <a:p>
                      <a:r>
                        <a:rPr lang="en-IN" sz="1800" b="1" i="0" kern="1200" dirty="0" smtClean="0">
                          <a:solidFill>
                            <a:schemeClr val="tx1"/>
                          </a:solidFill>
                          <a:latin typeface="+mn-lt"/>
                          <a:ea typeface="+mn-ea"/>
                          <a:cs typeface="+mn-cs"/>
                        </a:rPr>
                        <a:t>  localInner1 </a:t>
                      </a:r>
                      <a:r>
                        <a:rPr lang="en-IN" sz="1800" b="1" i="0" kern="1200" dirty="0" err="1" smtClean="0">
                          <a:solidFill>
                            <a:schemeClr val="tx1"/>
                          </a:solidFill>
                          <a:latin typeface="+mn-lt"/>
                          <a:ea typeface="+mn-ea"/>
                          <a:cs typeface="+mn-cs"/>
                        </a:rPr>
                        <a:t>obj</a:t>
                      </a:r>
                      <a:r>
                        <a:rPr lang="en-IN" sz="1800" b="1" i="0" kern="1200" dirty="0" smtClean="0">
                          <a:solidFill>
                            <a:schemeClr val="tx1"/>
                          </a:solidFill>
                          <a:latin typeface="+mn-lt"/>
                          <a:ea typeface="+mn-ea"/>
                          <a:cs typeface="+mn-cs"/>
                        </a:rPr>
                        <a:t>=new localInner1();  </a:t>
                      </a:r>
                    </a:p>
                    <a:p>
                      <a:r>
                        <a:rPr lang="en-IN" sz="1800" b="1" i="0" kern="1200" dirty="0" smtClean="0">
                          <a:solidFill>
                            <a:schemeClr val="tx1"/>
                          </a:solidFill>
                          <a:latin typeface="+mn-lt"/>
                          <a:ea typeface="+mn-ea"/>
                          <a:cs typeface="+mn-cs"/>
                        </a:rPr>
                        <a:t>  </a:t>
                      </a:r>
                      <a:r>
                        <a:rPr lang="en-IN" sz="1800" b="1" i="0" kern="1200" dirty="0" err="1" smtClean="0">
                          <a:solidFill>
                            <a:schemeClr val="tx1"/>
                          </a:solidFill>
                          <a:latin typeface="+mn-lt"/>
                          <a:ea typeface="+mn-ea"/>
                          <a:cs typeface="+mn-cs"/>
                        </a:rPr>
                        <a:t>obj.display</a:t>
                      </a:r>
                      <a:r>
                        <a:rPr lang="en-IN" sz="1800" b="1" i="0" kern="1200" dirty="0" smtClean="0">
                          <a:solidFill>
                            <a:schemeClr val="tx1"/>
                          </a:solidFill>
                          <a:latin typeface="+mn-lt"/>
                          <a:ea typeface="+mn-ea"/>
                          <a:cs typeface="+mn-cs"/>
                        </a:rPr>
                        <a:t>();  </a:t>
                      </a:r>
                    </a:p>
                    <a:p>
                      <a:r>
                        <a:rPr lang="en-IN" sz="1800" b="1" i="0" kern="1200" dirty="0" smtClean="0">
                          <a:solidFill>
                            <a:schemeClr val="tx1"/>
                          </a:solidFill>
                          <a:latin typeface="+mn-lt"/>
                          <a:ea typeface="+mn-ea"/>
                          <a:cs typeface="+mn-cs"/>
                        </a:rPr>
                        <a:t> }  </a:t>
                      </a:r>
                    </a:p>
                    <a:p>
                      <a:r>
                        <a:rPr lang="en-IN" sz="1800" b="1" i="0" kern="1200" dirty="0" smtClean="0">
                          <a:solidFill>
                            <a:schemeClr val="tx1"/>
                          </a:solidFill>
                          <a:latin typeface="+mn-lt"/>
                          <a:ea typeface="+mn-ea"/>
                          <a:cs typeface="+mn-cs"/>
                        </a:rPr>
                        <a:t>}  </a:t>
                      </a:r>
                    </a:p>
                    <a:p>
                      <a:endParaRPr lang="en-IN" sz="1800" b="1" dirty="0" smtClean="0">
                        <a:solidFill>
                          <a:schemeClr val="tx1"/>
                        </a:solidFill>
                      </a:endParaRPr>
                    </a:p>
                    <a:p>
                      <a:r>
                        <a:rPr lang="en-IN" sz="1800" b="1" i="0" kern="1200" dirty="0" smtClean="0">
                          <a:solidFill>
                            <a:schemeClr val="tx1"/>
                          </a:solidFill>
                          <a:latin typeface="+mn-lt"/>
                          <a:ea typeface="+mn-ea"/>
                          <a:cs typeface="+mn-cs"/>
                        </a:rPr>
                        <a:t>Output: </a:t>
                      </a:r>
                      <a:r>
                        <a:rPr lang="en-IN" sz="1800" b="0" i="0" kern="1200" dirty="0" smtClean="0">
                          <a:solidFill>
                            <a:schemeClr val="tx1"/>
                          </a:solidFill>
                          <a:latin typeface="+mn-lt"/>
                          <a:ea typeface="+mn-ea"/>
                          <a:cs typeface="+mn-cs"/>
                        </a:rPr>
                        <a:t>30</a:t>
                      </a:r>
                    </a:p>
                    <a:p>
                      <a:r>
                        <a:rPr lang="en-IN" sz="1800" b="0" i="0" kern="1200" dirty="0" smtClean="0">
                          <a:solidFill>
                            <a:schemeClr val="lt1"/>
                          </a:solidFill>
                          <a:latin typeface="+mn-lt"/>
                          <a:ea typeface="+mn-ea"/>
                          <a:cs typeface="+mn-cs"/>
                        </a:rPr>
                        <a:t/>
                      </a:r>
                      <a:br>
                        <a:rPr lang="en-IN" sz="1800" b="0" i="0" kern="1200" dirty="0" smtClean="0">
                          <a:solidFill>
                            <a:schemeClr val="lt1"/>
                          </a:solidFill>
                          <a:latin typeface="+mn-lt"/>
                          <a:ea typeface="+mn-ea"/>
                          <a:cs typeface="+mn-cs"/>
                        </a:rPr>
                      </a:br>
                      <a:endParaRPr lang="en-IN" dirty="0">
                        <a:solidFill>
                          <a:schemeClr val="tx1"/>
                        </a:solidFill>
                      </a:endParaRPr>
                    </a:p>
                  </a:txBody>
                  <a:tcPr>
                    <a:solidFill>
                      <a:schemeClr val="bg1"/>
                    </a:solidFill>
                  </a:tcPr>
                </a:tc>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Inner Class</a:t>
            </a:r>
            <a:endParaRPr lang="en-IN" dirty="0"/>
          </a:p>
        </p:txBody>
      </p:sp>
      <p:sp>
        <p:nvSpPr>
          <p:cNvPr id="3" name="Content Placeholder 2"/>
          <p:cNvSpPr>
            <a:spLocks noGrp="1"/>
          </p:cNvSpPr>
          <p:nvPr>
            <p:ph idx="1"/>
          </p:nvPr>
        </p:nvSpPr>
        <p:spPr/>
        <p:txBody>
          <a:bodyPr>
            <a:normAutofit lnSpcReduction="10000"/>
          </a:bodyPr>
          <a:lstStyle/>
          <a:p>
            <a:r>
              <a:rPr lang="en-US" dirty="0" smtClean="0"/>
              <a:t>Doesn’t name the class</a:t>
            </a:r>
          </a:p>
          <a:p>
            <a:r>
              <a:rPr lang="en-US" dirty="0" smtClean="0"/>
              <a:t>inner class defined at the place where you create an instance of it (in the middle of a method)</a:t>
            </a:r>
          </a:p>
          <a:p>
            <a:pPr lvl="1"/>
            <a:r>
              <a:rPr lang="en-US" dirty="0" smtClean="0"/>
              <a:t>Useful if the only thing you want to do with an inner class is create instances of it in one location</a:t>
            </a:r>
          </a:p>
          <a:p>
            <a:r>
              <a:rPr lang="en-US" dirty="0" smtClean="0"/>
              <a:t>In addition to referring to fields/methods of the outer class, can refer to final local variables</a:t>
            </a:r>
          </a:p>
          <a:p>
            <a:pPr>
              <a:buNone/>
            </a:pPr>
            <a:endParaRPr lang="en-IN"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for anonymous inner classes</a:t>
            </a:r>
            <a:endParaRPr lang="en-IN" dirty="0"/>
          </a:p>
        </p:txBody>
      </p:sp>
      <p:sp>
        <p:nvSpPr>
          <p:cNvPr id="3" name="Content Placeholder 2"/>
          <p:cNvSpPr>
            <a:spLocks noGrp="1"/>
          </p:cNvSpPr>
          <p:nvPr>
            <p:ph idx="1"/>
          </p:nvPr>
        </p:nvSpPr>
        <p:spPr/>
        <p:txBody>
          <a:bodyPr/>
          <a:lstStyle/>
          <a:p>
            <a:r>
              <a:rPr lang="en-US" dirty="0" smtClean="0"/>
              <a:t>use</a:t>
            </a:r>
            <a:br>
              <a:rPr lang="en-US" dirty="0" smtClean="0"/>
            </a:br>
            <a:r>
              <a:rPr lang="en-US" dirty="0" smtClean="0"/>
              <a:t>new </a:t>
            </a:r>
            <a:r>
              <a:rPr lang="en-US" dirty="0" err="1" smtClean="0"/>
              <a:t>Foo</a:t>
            </a:r>
            <a:r>
              <a:rPr lang="en-US" dirty="0" smtClean="0"/>
              <a:t>() {</a:t>
            </a:r>
            <a:br>
              <a:rPr lang="en-US" dirty="0" smtClean="0"/>
            </a:br>
            <a:r>
              <a:rPr lang="en-US" dirty="0" smtClean="0"/>
              <a:t>    public </a:t>
            </a:r>
            <a:r>
              <a:rPr lang="en-US" dirty="0" err="1" smtClean="0"/>
              <a:t>int</a:t>
            </a:r>
            <a:r>
              <a:rPr lang="en-US" dirty="0" smtClean="0"/>
              <a:t> one() { return 1; }</a:t>
            </a:r>
            <a:br>
              <a:rPr lang="en-US" dirty="0" smtClean="0"/>
            </a:br>
            <a:r>
              <a:rPr lang="en-US" dirty="0" smtClean="0"/>
              <a:t>    public </a:t>
            </a:r>
            <a:r>
              <a:rPr lang="en-US" dirty="0" err="1" smtClean="0"/>
              <a:t>int</a:t>
            </a:r>
            <a:r>
              <a:rPr lang="en-US" dirty="0" smtClean="0"/>
              <a:t> add(</a:t>
            </a:r>
            <a:r>
              <a:rPr lang="en-US" dirty="0" err="1" smtClean="0"/>
              <a:t>int</a:t>
            </a:r>
            <a:r>
              <a:rPr lang="en-US" dirty="0" smtClean="0"/>
              <a:t> x, </a:t>
            </a:r>
            <a:r>
              <a:rPr lang="en-US" dirty="0" err="1" smtClean="0"/>
              <a:t>int</a:t>
            </a:r>
            <a:r>
              <a:rPr lang="en-US" dirty="0" smtClean="0"/>
              <a:t> y) { return </a:t>
            </a:r>
            <a:r>
              <a:rPr lang="en-US" dirty="0" err="1" smtClean="0"/>
              <a:t>x+y</a:t>
            </a:r>
            <a:r>
              <a:rPr lang="en-US" dirty="0" smtClean="0"/>
              <a:t>; }</a:t>
            </a:r>
            <a:br>
              <a:rPr lang="en-US" dirty="0" smtClean="0"/>
            </a:br>
            <a:r>
              <a:rPr lang="en-US" dirty="0" smtClean="0"/>
              <a:t>    };</a:t>
            </a:r>
          </a:p>
          <a:p>
            <a:r>
              <a:rPr lang="en-US" dirty="0" smtClean="0"/>
              <a:t>to define an anonymous inner class that:</a:t>
            </a:r>
          </a:p>
          <a:p>
            <a:pPr lvl="1"/>
            <a:r>
              <a:rPr lang="en-US" dirty="0" smtClean="0"/>
              <a:t>extends class </a:t>
            </a:r>
            <a:r>
              <a:rPr lang="en-US" dirty="0" err="1" smtClean="0"/>
              <a:t>Foo</a:t>
            </a:r>
            <a:endParaRPr lang="en-US" dirty="0" smtClean="0"/>
          </a:p>
          <a:p>
            <a:pPr lvl="1"/>
            <a:r>
              <a:rPr lang="en-US" dirty="0" smtClean="0"/>
              <a:t>defines methods one and add</a:t>
            </a:r>
          </a:p>
          <a:p>
            <a:endParaRPr lang="en-IN"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12"/>
          </p:nvPr>
        </p:nvSpPr>
        <p:spPr/>
        <p:txBody>
          <a:bodyPr/>
          <a:lstStyle/>
          <a:p>
            <a:fld id="{9F63A3CC-77C1-4058-A70B-E0E080165D6E}" type="slidenum">
              <a:rPr lang="en-US" altLang="en-US"/>
              <a:pPr/>
              <a:t>187</a:t>
            </a:fld>
            <a:endParaRPr lang="en-US" altLang="en-US"/>
          </a:p>
        </p:txBody>
      </p:sp>
      <p:sp>
        <p:nvSpPr>
          <p:cNvPr id="36866" name="Rectangle 2"/>
          <p:cNvSpPr>
            <a:spLocks noGrp="1" noChangeArrowheads="1"/>
          </p:cNvSpPr>
          <p:nvPr>
            <p:ph type="title" idx="4294967295"/>
          </p:nvPr>
        </p:nvSpPr>
        <p:spPr>
          <a:xfrm>
            <a:off x="457200" y="277813"/>
            <a:ext cx="8229600" cy="712787"/>
          </a:xfrm>
        </p:spPr>
        <p:txBody>
          <a:bodyPr anchor="ctr"/>
          <a:lstStyle/>
          <a:p>
            <a:r>
              <a:rPr lang="en-US" sz="3800"/>
              <a:t>Anonymous Classes</a:t>
            </a:r>
          </a:p>
        </p:txBody>
      </p:sp>
      <p:pic>
        <p:nvPicPr>
          <p:cNvPr id="36867" name="Picture 4" descr="D13_11a"/>
          <p:cNvPicPr>
            <a:picLocks noChangeAspect="1" noChangeArrowheads="1"/>
          </p:cNvPicPr>
          <p:nvPr/>
        </p:nvPicPr>
        <p:blipFill>
          <a:blip r:embed="rId3" cstate="print"/>
          <a:srcRect/>
          <a:stretch>
            <a:fillRect/>
          </a:stretch>
        </p:blipFill>
        <p:spPr bwMode="auto">
          <a:xfrm>
            <a:off x="914400" y="1066800"/>
            <a:ext cx="7543800" cy="4667250"/>
          </a:xfrm>
          <a:prstGeom prst="rect">
            <a:avLst/>
          </a:prstGeom>
          <a:noFill/>
          <a:ln w="9525">
            <a:noFill/>
            <a:miter lim="800000"/>
            <a:headEnd/>
            <a:tailEnd/>
          </a:ln>
        </p:spPr>
      </p:pic>
      <p:sp>
        <p:nvSpPr>
          <p:cNvPr id="7" name="Footer Placeholder 6"/>
          <p:cNvSpPr txBox="1">
            <a:spLocks noGrp="1"/>
          </p:cNvSpPr>
          <p:nvPr/>
        </p:nvSpPr>
        <p:spPr>
          <a:xfrm>
            <a:off x="2438400" y="6324600"/>
            <a:ext cx="4343400" cy="365125"/>
          </a:xfrm>
          <a:prstGeom prst="rect">
            <a:avLst/>
          </a:prstGeom>
          <a:noFill/>
        </p:spPr>
        <p:txBody>
          <a:bodyPr anchor="ctr"/>
          <a:lstStyle/>
          <a:p>
            <a:pPr algn="ctr"/>
            <a:r>
              <a:rPr lang="en-US" sz="1200">
                <a:solidFill>
                  <a:srgbClr val="898989"/>
                </a:solidFill>
                <a:latin typeface="Calibri" pitchFamily="34" charset="0"/>
              </a:rPr>
              <a:t>Copyright © 2008 Pearson Addison-Wesley. </a:t>
            </a:r>
          </a:p>
          <a:p>
            <a:pPr algn="ctr"/>
            <a:r>
              <a:rPr lang="en-US" sz="1200">
                <a:solidFill>
                  <a:srgbClr val="898989"/>
                </a:solidFill>
                <a:latin typeface="Calibri" pitchFamily="34" charset="0"/>
              </a:rPr>
              <a:t>All rights reserved</a:t>
            </a:r>
            <a:endParaRPr lang="en-CA" sz="120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12"/>
          </p:nvPr>
        </p:nvSpPr>
        <p:spPr/>
        <p:txBody>
          <a:bodyPr/>
          <a:lstStyle/>
          <a:p>
            <a:fld id="{252651C5-8485-4537-9915-31BE812FA2B0}" type="slidenum">
              <a:rPr lang="en-US" altLang="en-US"/>
              <a:pPr/>
              <a:t>188</a:t>
            </a:fld>
            <a:endParaRPr lang="en-US" altLang="en-US"/>
          </a:p>
        </p:txBody>
      </p:sp>
      <p:sp>
        <p:nvSpPr>
          <p:cNvPr id="38914" name="Rectangle 2"/>
          <p:cNvSpPr>
            <a:spLocks noGrp="1" noChangeArrowheads="1"/>
          </p:cNvSpPr>
          <p:nvPr>
            <p:ph type="title" idx="4294967295"/>
          </p:nvPr>
        </p:nvSpPr>
        <p:spPr>
          <a:xfrm>
            <a:off x="457200" y="-152400"/>
            <a:ext cx="8229600" cy="1143000"/>
          </a:xfrm>
        </p:spPr>
        <p:txBody>
          <a:bodyPr anchor="ctr"/>
          <a:lstStyle/>
          <a:p>
            <a:r>
              <a:rPr lang="en-US"/>
              <a:t>Anonymous Classes</a:t>
            </a:r>
          </a:p>
        </p:txBody>
      </p:sp>
      <p:pic>
        <p:nvPicPr>
          <p:cNvPr id="38915" name="Picture 4" descr="D13_11b"/>
          <p:cNvPicPr>
            <a:picLocks noChangeAspect="1" noChangeArrowheads="1"/>
          </p:cNvPicPr>
          <p:nvPr/>
        </p:nvPicPr>
        <p:blipFill>
          <a:blip r:embed="rId3" cstate="print"/>
          <a:srcRect/>
          <a:stretch>
            <a:fillRect/>
          </a:stretch>
        </p:blipFill>
        <p:spPr bwMode="auto">
          <a:xfrm>
            <a:off x="457200" y="776288"/>
            <a:ext cx="8305800" cy="5548312"/>
          </a:xfrm>
          <a:prstGeom prst="rect">
            <a:avLst/>
          </a:prstGeom>
          <a:noFill/>
          <a:ln w="9525">
            <a:noFill/>
            <a:miter lim="800000"/>
            <a:headEnd/>
            <a:tailEnd/>
          </a:ln>
        </p:spPr>
      </p:pic>
      <p:sp>
        <p:nvSpPr>
          <p:cNvPr id="7" name="Footer Placeholder 6"/>
          <p:cNvSpPr txBox="1">
            <a:spLocks noGrp="1"/>
          </p:cNvSpPr>
          <p:nvPr/>
        </p:nvSpPr>
        <p:spPr>
          <a:xfrm>
            <a:off x="2514600" y="6324600"/>
            <a:ext cx="4343400" cy="365125"/>
          </a:xfrm>
          <a:prstGeom prst="rect">
            <a:avLst/>
          </a:prstGeom>
          <a:noFill/>
        </p:spPr>
        <p:txBody>
          <a:bodyPr anchor="ctr"/>
          <a:lstStyle/>
          <a:p>
            <a:pPr algn="ctr"/>
            <a:r>
              <a:rPr lang="en-US" sz="1200">
                <a:solidFill>
                  <a:srgbClr val="898989"/>
                </a:solidFill>
                <a:latin typeface="Calibri" pitchFamily="34" charset="0"/>
              </a:rPr>
              <a:t>Copyright © 2008 Pearson Addison-Wesley. </a:t>
            </a:r>
          </a:p>
          <a:p>
            <a:pPr algn="ctr"/>
            <a:r>
              <a:rPr lang="en-US" sz="1200">
                <a:solidFill>
                  <a:srgbClr val="898989"/>
                </a:solidFill>
                <a:latin typeface="Calibri" pitchFamily="34" charset="0"/>
              </a:rPr>
              <a:t>All rights reserved</a:t>
            </a:r>
            <a:endParaRPr lang="en-CA" sz="120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a:t>Aug 7, 2007</a:t>
            </a:r>
            <a:endParaRPr lang="en-US" altLang="en-US"/>
          </a:p>
        </p:txBody>
      </p:sp>
      <p:sp>
        <p:nvSpPr>
          <p:cNvPr id="6" name="Slide Number Placeholder 3"/>
          <p:cNvSpPr>
            <a:spLocks noGrp="1"/>
          </p:cNvSpPr>
          <p:nvPr>
            <p:ph type="sldNum" sz="quarter" idx="12"/>
          </p:nvPr>
        </p:nvSpPr>
        <p:spPr/>
        <p:txBody>
          <a:bodyPr/>
          <a:lstStyle/>
          <a:p>
            <a:fld id="{BF0B5760-2FA5-4743-9ED1-EEB31369FCDC}" type="slidenum">
              <a:rPr lang="en-US" altLang="en-US"/>
              <a:pPr/>
              <a:t>189</a:t>
            </a:fld>
            <a:endParaRPr lang="en-US" altLang="en-US"/>
          </a:p>
        </p:txBody>
      </p:sp>
      <p:sp>
        <p:nvSpPr>
          <p:cNvPr id="40962" name="Rectangle 2"/>
          <p:cNvSpPr>
            <a:spLocks noGrp="1" noChangeArrowheads="1"/>
          </p:cNvSpPr>
          <p:nvPr>
            <p:ph type="title" idx="4294967295"/>
          </p:nvPr>
        </p:nvSpPr>
        <p:spPr/>
        <p:txBody>
          <a:bodyPr anchor="ctr"/>
          <a:lstStyle/>
          <a:p>
            <a:r>
              <a:rPr lang="en-US"/>
              <a:t>Anonymous Classes</a:t>
            </a:r>
          </a:p>
        </p:txBody>
      </p:sp>
      <p:pic>
        <p:nvPicPr>
          <p:cNvPr id="40963" name="Picture 4" descr="D13_11c"/>
          <p:cNvPicPr>
            <a:picLocks noChangeAspect="1" noChangeArrowheads="1"/>
          </p:cNvPicPr>
          <p:nvPr/>
        </p:nvPicPr>
        <p:blipFill>
          <a:blip r:embed="rId3" cstate="print"/>
          <a:srcRect/>
          <a:stretch>
            <a:fillRect/>
          </a:stretch>
        </p:blipFill>
        <p:spPr bwMode="auto">
          <a:xfrm>
            <a:off x="914400" y="1600200"/>
            <a:ext cx="7539038" cy="3422650"/>
          </a:xfrm>
          <a:prstGeom prst="rect">
            <a:avLst/>
          </a:prstGeom>
          <a:noFill/>
          <a:ln w="9525">
            <a:noFill/>
            <a:miter lim="800000"/>
            <a:headEnd/>
            <a:tailEnd/>
          </a:ln>
        </p:spPr>
      </p:pic>
      <p:sp>
        <p:nvSpPr>
          <p:cNvPr id="7" name="Footer Placeholder 6"/>
          <p:cNvSpPr txBox="1">
            <a:spLocks noGrp="1"/>
          </p:cNvSpPr>
          <p:nvPr/>
        </p:nvSpPr>
        <p:spPr>
          <a:xfrm>
            <a:off x="2362200" y="6324600"/>
            <a:ext cx="4343400" cy="365125"/>
          </a:xfrm>
          <a:prstGeom prst="rect">
            <a:avLst/>
          </a:prstGeom>
          <a:noFill/>
        </p:spPr>
        <p:txBody>
          <a:bodyPr anchor="ctr"/>
          <a:lstStyle/>
          <a:p>
            <a:pPr algn="ctr"/>
            <a:r>
              <a:rPr lang="en-US" sz="1200">
                <a:solidFill>
                  <a:srgbClr val="898989"/>
                </a:solidFill>
                <a:latin typeface="Calibri" pitchFamily="34" charset="0"/>
              </a:rPr>
              <a:t>Copyright © 2008 Pearson Addison-Wesley. </a:t>
            </a:r>
          </a:p>
          <a:p>
            <a:pPr algn="ctr"/>
            <a:r>
              <a:rPr lang="en-US" sz="1200">
                <a:solidFill>
                  <a:srgbClr val="898989"/>
                </a:solidFill>
                <a:latin typeface="Calibri" pitchFamily="34" charset="0"/>
              </a:rPr>
              <a:t>All rights reserved</a:t>
            </a:r>
            <a:endParaRPr lang="en-CA" sz="1200">
              <a:solidFill>
                <a:srgbClr val="898989"/>
              </a:solidFill>
              <a:latin typeface="Calibri" pitchFamily="34" charset="0"/>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4092"/>
          </a:xfr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b="1" dirty="0" smtClean="0">
                <a:solidFill>
                  <a:srgbClr val="00B0F0"/>
                </a:solidFill>
              </a:rPr>
              <a:t>Java Features</a:t>
            </a:r>
            <a:endParaRPr lang="en-US" b="1" dirty="0">
              <a:solidFill>
                <a:srgbClr val="00B0F0"/>
              </a:solidFill>
            </a:endParaRPr>
          </a:p>
        </p:txBody>
      </p:sp>
      <p:sp>
        <p:nvSpPr>
          <p:cNvPr id="3" name="Content Placeholder 2"/>
          <p:cNvSpPr>
            <a:spLocks noGrp="1"/>
          </p:cNvSpPr>
          <p:nvPr>
            <p:ph idx="1"/>
          </p:nvPr>
        </p:nvSpPr>
        <p:spPr>
          <a:xfrm>
            <a:off x="521550" y="1268760"/>
            <a:ext cx="8229600" cy="4525963"/>
          </a:xfrm>
        </p:spPr>
        <p:txBody>
          <a:bodyPr/>
          <a:lstStyle/>
          <a:p>
            <a:r>
              <a:rPr lang="en-US" dirty="0" smtClean="0"/>
              <a:t>Java Depends on dynamic linking of libraries.</a:t>
            </a:r>
          </a:p>
        </p:txBody>
      </p:sp>
      <p:sp>
        <p:nvSpPr>
          <p:cNvPr id="4" name="Oval 3"/>
          <p:cNvSpPr/>
          <p:nvPr/>
        </p:nvSpPr>
        <p:spPr>
          <a:xfrm>
            <a:off x="1354141" y="2123855"/>
            <a:ext cx="6683243" cy="4050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JRE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p>
          <a:p>
            <a:r>
              <a:rPr lang="en-US" dirty="0"/>
              <a:t> </a:t>
            </a:r>
            <a:r>
              <a:rPr lang="en-US" dirty="0" smtClean="0"/>
              <a:t>                  +</a:t>
            </a:r>
            <a:endParaRPr lang="en-US" dirty="0"/>
          </a:p>
        </p:txBody>
      </p:sp>
      <p:sp>
        <p:nvSpPr>
          <p:cNvPr id="5" name="Oval 4"/>
          <p:cNvSpPr/>
          <p:nvPr/>
        </p:nvSpPr>
        <p:spPr>
          <a:xfrm>
            <a:off x="1961710" y="2699740"/>
            <a:ext cx="4815535" cy="29703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r>
              <a:rPr lang="en-US" b="1" dirty="0" smtClean="0">
                <a:solidFill>
                  <a:schemeClr val="tx1"/>
                </a:solidFill>
              </a:rPr>
              <a:t>JRE</a:t>
            </a:r>
          </a:p>
          <a:p>
            <a:pPr algn="ctr"/>
            <a:endParaRPr lang="en-US" dirty="0">
              <a:solidFill>
                <a:schemeClr val="tx1"/>
              </a:solidFill>
            </a:endParaRPr>
          </a:p>
          <a:p>
            <a:pPr algn="ctr"/>
            <a:endParaRPr lang="en-US" dirty="0" smtClean="0">
              <a:solidFill>
                <a:schemeClr val="tx1"/>
              </a:solidFill>
            </a:endParaRPr>
          </a:p>
          <a:p>
            <a:pPr algn="ctr"/>
            <a:endParaRPr lang="en-US" b="1" dirty="0" smtClean="0">
              <a:solidFill>
                <a:schemeClr val="tx1"/>
              </a:solidFill>
            </a:endParaRPr>
          </a:p>
          <a:p>
            <a:pPr algn="ctr"/>
            <a:r>
              <a:rPr lang="en-US" b="1" dirty="0" smtClean="0">
                <a:solidFill>
                  <a:schemeClr val="tx1"/>
                </a:solidFill>
              </a:rPr>
              <a:t>JDK</a:t>
            </a:r>
            <a:endParaRPr lang="en-US" b="1" dirty="0">
              <a:solidFill>
                <a:schemeClr val="tx1"/>
              </a:solidFill>
            </a:endParaRPr>
          </a:p>
        </p:txBody>
      </p:sp>
      <p:sp>
        <p:nvSpPr>
          <p:cNvPr id="6" name="Oval 5"/>
          <p:cNvSpPr/>
          <p:nvPr/>
        </p:nvSpPr>
        <p:spPr>
          <a:xfrm>
            <a:off x="3649397" y="3519497"/>
            <a:ext cx="1440159"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JVM</a:t>
            </a:r>
            <a:endParaRPr lang="en-US" b="1" dirty="0">
              <a:solidFill>
                <a:schemeClr val="tx1"/>
              </a:solidFill>
            </a:endParaRPr>
          </a:p>
        </p:txBody>
      </p:sp>
      <p:sp>
        <p:nvSpPr>
          <p:cNvPr id="7" name="TextBox 6"/>
          <p:cNvSpPr txBox="1"/>
          <p:nvPr/>
        </p:nvSpPr>
        <p:spPr>
          <a:xfrm>
            <a:off x="6912260" y="3643921"/>
            <a:ext cx="903132" cy="369332"/>
          </a:xfrm>
          <a:prstGeom prst="rect">
            <a:avLst/>
          </a:prstGeom>
          <a:noFill/>
        </p:spPr>
        <p:txBody>
          <a:bodyPr wrap="none" rtlCol="0">
            <a:spAutoFit/>
          </a:bodyPr>
          <a:lstStyle/>
          <a:p>
            <a:r>
              <a:rPr lang="en-US" sz="1400" b="1" dirty="0" smtClean="0"/>
              <a:t>+</a:t>
            </a:r>
            <a:r>
              <a:rPr lang="en-US" b="1" dirty="0" smtClean="0"/>
              <a:t> </a:t>
            </a:r>
            <a:r>
              <a:rPr lang="en-US" sz="1200" b="1" dirty="0" smtClean="0"/>
              <a:t>compiler</a:t>
            </a:r>
            <a:endParaRPr lang="en-US" sz="1200" b="1" dirty="0"/>
          </a:p>
        </p:txBody>
      </p:sp>
      <p:sp>
        <p:nvSpPr>
          <p:cNvPr id="9" name="TextBox 8"/>
          <p:cNvSpPr txBox="1"/>
          <p:nvPr/>
        </p:nvSpPr>
        <p:spPr>
          <a:xfrm>
            <a:off x="7007157" y="4153693"/>
            <a:ext cx="808235" cy="369332"/>
          </a:xfrm>
          <a:prstGeom prst="rect">
            <a:avLst/>
          </a:prstGeom>
          <a:noFill/>
        </p:spPr>
        <p:txBody>
          <a:bodyPr wrap="none" rtlCol="0">
            <a:spAutoFit/>
          </a:bodyPr>
          <a:lstStyle/>
          <a:p>
            <a:r>
              <a:rPr lang="en-US" sz="1400" b="1" dirty="0" smtClean="0"/>
              <a:t>+</a:t>
            </a:r>
            <a:r>
              <a:rPr lang="en-US" b="1" dirty="0" smtClean="0"/>
              <a:t> </a:t>
            </a:r>
            <a:r>
              <a:rPr lang="en-US" sz="1200" b="1" dirty="0" smtClean="0"/>
              <a:t>utilities</a:t>
            </a:r>
            <a:endParaRPr lang="en-US" sz="1200" b="1" dirty="0"/>
          </a:p>
        </p:txBody>
      </p:sp>
      <p:sp>
        <p:nvSpPr>
          <p:cNvPr id="10" name="Oval 9"/>
          <p:cNvSpPr/>
          <p:nvPr/>
        </p:nvSpPr>
        <p:spPr>
          <a:xfrm>
            <a:off x="2636785" y="3113965"/>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84240" y="2860833"/>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21868" y="2720455"/>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94501" y="2720455"/>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159086" y="2898296"/>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41730" y="3519497"/>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995915" y="4013092"/>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236703" y="4511977"/>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657342" y="4881309"/>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154342" y="5084075"/>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779295" y="5253489"/>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369477" y="5228793"/>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915214" y="5165712"/>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10269" y="4974968"/>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884937" y="4726765"/>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180316" y="4320259"/>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282190" y="3914727"/>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159929" y="3507570"/>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787135" y="3139730"/>
            <a:ext cx="495055" cy="40553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235388" y="3964414"/>
            <a:ext cx="1021755" cy="338554"/>
          </a:xfrm>
          <a:prstGeom prst="rect">
            <a:avLst/>
          </a:prstGeom>
          <a:noFill/>
        </p:spPr>
        <p:txBody>
          <a:bodyPr wrap="none" rtlCol="0">
            <a:spAutoFit/>
          </a:bodyPr>
          <a:lstStyle/>
          <a:p>
            <a:r>
              <a:rPr lang="en-US" sz="1600" b="1" dirty="0" smtClean="0"/>
              <a:t>+ libraries</a:t>
            </a:r>
            <a:endParaRPr lang="en-US" sz="1600" b="1" dirty="0"/>
          </a:p>
        </p:txBody>
      </p:sp>
    </p:spTree>
    <p:extLst>
      <p:ext uri="{BB962C8B-B14F-4D97-AF65-F5344CB8AC3E}">
        <p14:creationId xmlns:p14="http://schemas.microsoft.com/office/powerpoint/2010/main" val="170760046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30238" y="365125"/>
            <a:ext cx="7886700" cy="1325563"/>
          </a:xfrm>
        </p:spPr>
        <p:txBody>
          <a:bodyPr/>
          <a:lstStyle/>
          <a:p>
            <a:r>
              <a:rPr lang="en-US" dirty="0"/>
              <a:t>Anonymous Classes</a:t>
            </a:r>
            <a:endParaRPr lang="en-US" dirty="0" smtClean="0"/>
          </a:p>
        </p:txBody>
      </p:sp>
      <p:sp>
        <p:nvSpPr>
          <p:cNvPr id="7171" name="Content Placeholder 4"/>
          <p:cNvSpPr>
            <a:spLocks noGrp="1"/>
          </p:cNvSpPr>
          <p:nvPr>
            <p:ph sz="half" idx="2"/>
          </p:nvPr>
        </p:nvSpPr>
        <p:spPr>
          <a:xfrm>
            <a:off x="468313" y="1604963"/>
            <a:ext cx="8469172" cy="4591050"/>
          </a:xfrm>
        </p:spPr>
        <p:txBody>
          <a:bodyPr/>
          <a:lstStyle/>
          <a:p>
            <a:r>
              <a:rPr lang="en-US" sz="3200" dirty="0" smtClean="0"/>
              <a:t>Java8  </a:t>
            </a:r>
            <a:r>
              <a:rPr lang="en-US" sz="3200" dirty="0" err="1" smtClean="0"/>
              <a:t>Lamda</a:t>
            </a:r>
            <a:r>
              <a:rPr lang="en-US" sz="3200" dirty="0" smtClean="0"/>
              <a:t> Notation</a:t>
            </a:r>
          </a:p>
          <a:p>
            <a:endParaRPr lang="en-US" sz="3200" dirty="0"/>
          </a:p>
          <a:p>
            <a:r>
              <a:rPr lang="en-US" sz="3200" dirty="0" smtClean="0"/>
              <a:t>Leads to most popular Lambda Notation. </a:t>
            </a:r>
          </a:p>
          <a:p>
            <a:r>
              <a:rPr lang="en-US" sz="3200" dirty="0" smtClean="0"/>
              <a:t>If an interface has one method , then this can lead to create an anonymous inner class with one method to override.</a:t>
            </a:r>
          </a:p>
          <a:p>
            <a:r>
              <a:rPr lang="en-US" sz="3200" dirty="0" smtClean="0"/>
              <a:t>Example </a:t>
            </a:r>
            <a:r>
              <a:rPr lang="en-US" sz="3200" dirty="0" err="1" smtClean="0"/>
              <a:t>ActionListener</a:t>
            </a:r>
            <a:endParaRPr lang="en-US" sz="3200" dirty="0" smtClean="0"/>
          </a:p>
          <a:p>
            <a:r>
              <a:rPr lang="en-US" sz="3200" dirty="0" smtClean="0"/>
              <a:t>Leads to @</a:t>
            </a:r>
            <a:r>
              <a:rPr lang="en-US" sz="3200" dirty="0" err="1" smtClean="0"/>
              <a:t>FunctionalInterface</a:t>
            </a:r>
            <a:r>
              <a:rPr lang="en-US" sz="3200" dirty="0" smtClean="0"/>
              <a:t> also</a:t>
            </a:r>
          </a:p>
          <a:p>
            <a:endParaRPr lang="en-US" sz="1400" dirty="0" smtClean="0"/>
          </a:p>
          <a:p>
            <a:endParaRPr lang="en-US" sz="1400" dirty="0" smtClean="0"/>
          </a:p>
          <a:p>
            <a:endParaRPr lang="en-US" sz="1400" dirty="0" smtClean="0"/>
          </a:p>
        </p:txBody>
      </p:sp>
    </p:spTree>
    <p:extLst>
      <p:ext uri="{BB962C8B-B14F-4D97-AF65-F5344CB8AC3E}">
        <p14:creationId xmlns:p14="http://schemas.microsoft.com/office/powerpoint/2010/main" val="114830611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30238" y="365125"/>
            <a:ext cx="7886700" cy="1083655"/>
          </a:xfrm>
        </p:spPr>
        <p:txBody>
          <a:bodyPr>
            <a:normAutofit fontScale="90000"/>
          </a:bodyPr>
          <a:lstStyle/>
          <a:p>
            <a:r>
              <a:rPr lang="en-US" dirty="0" smtClean="0"/>
              <a:t>Java anonymous class that implements </a:t>
            </a:r>
            <a:r>
              <a:rPr lang="en-US" dirty="0" err="1" smtClean="0"/>
              <a:t>ActionListener</a:t>
            </a:r>
            <a:endParaRPr lang="en-US" dirty="0" smtClean="0"/>
          </a:p>
        </p:txBody>
      </p:sp>
      <p:sp>
        <p:nvSpPr>
          <p:cNvPr id="7171" name="Content Placeholder 4"/>
          <p:cNvSpPr>
            <a:spLocks noGrp="1"/>
          </p:cNvSpPr>
          <p:nvPr>
            <p:ph sz="half" idx="2"/>
          </p:nvPr>
        </p:nvSpPr>
        <p:spPr>
          <a:xfrm>
            <a:off x="468313" y="1604963"/>
            <a:ext cx="8469172" cy="4591050"/>
          </a:xfrm>
        </p:spPr>
        <p:txBody>
          <a:bodyPr/>
          <a:lstStyle/>
          <a:p>
            <a:pPr marL="0" indent="0">
              <a:buNone/>
            </a:pPr>
            <a:r>
              <a:rPr lang="en-US" sz="1800" dirty="0" smtClean="0"/>
              <a:t>……</a:t>
            </a:r>
          </a:p>
          <a:p>
            <a:pPr marL="0" indent="0">
              <a:buNone/>
            </a:pPr>
            <a:r>
              <a:rPr lang="en-US" sz="1800" dirty="0" err="1" smtClean="0"/>
              <a:t>button.addActionListener</a:t>
            </a:r>
            <a:r>
              <a:rPr lang="en-US" sz="1800" dirty="0" smtClean="0"/>
              <a:t>(new </a:t>
            </a:r>
            <a:r>
              <a:rPr lang="en-US" sz="1800" dirty="0" err="1"/>
              <a:t>ActionListener</a:t>
            </a:r>
            <a:r>
              <a:rPr lang="en-US" sz="1800" dirty="0"/>
              <a:t>() { </a:t>
            </a:r>
            <a:endParaRPr lang="en-US" sz="1800" dirty="0" smtClean="0"/>
          </a:p>
          <a:p>
            <a:pPr marL="0" indent="0">
              <a:buNone/>
            </a:pPr>
            <a:r>
              <a:rPr lang="en-US" sz="1800" dirty="0" smtClean="0"/>
              <a:t>public </a:t>
            </a:r>
            <a:r>
              <a:rPr lang="en-US" sz="1800" dirty="0"/>
              <a:t>void </a:t>
            </a:r>
            <a:r>
              <a:rPr lang="en-US" sz="1800" dirty="0" err="1"/>
              <a:t>actionPerformed</a:t>
            </a:r>
            <a:r>
              <a:rPr lang="en-US" sz="1800" dirty="0"/>
              <a:t>(</a:t>
            </a:r>
            <a:r>
              <a:rPr lang="en-US" sz="1800" dirty="0" err="1"/>
              <a:t>ActionEvent</a:t>
            </a:r>
            <a:r>
              <a:rPr lang="en-US" sz="1800" dirty="0"/>
              <a:t> arg0) { </a:t>
            </a:r>
            <a:endParaRPr lang="en-US" sz="1800" dirty="0" smtClean="0"/>
          </a:p>
          <a:p>
            <a:pPr marL="0" indent="0">
              <a:buNone/>
            </a:pPr>
            <a:r>
              <a:rPr lang="en-US" sz="1800" dirty="0" smtClean="0"/>
              <a:t>counter </a:t>
            </a:r>
            <a:r>
              <a:rPr lang="en-US" sz="1800" dirty="0"/>
              <a:t>--; </a:t>
            </a:r>
            <a:r>
              <a:rPr lang="en-US" sz="1800" dirty="0" err="1"/>
              <a:t>setText</a:t>
            </a:r>
            <a:r>
              <a:rPr lang="en-US" sz="1800" dirty="0"/>
              <a:t>(counter + ""); </a:t>
            </a:r>
            <a:endParaRPr lang="en-US" sz="1800" dirty="0" smtClean="0"/>
          </a:p>
          <a:p>
            <a:pPr marL="0" indent="0">
              <a:buNone/>
            </a:pPr>
            <a:r>
              <a:rPr lang="en-US" sz="1800" dirty="0" smtClean="0"/>
              <a:t>} </a:t>
            </a:r>
          </a:p>
          <a:p>
            <a:pPr marL="0" indent="0">
              <a:buNone/>
            </a:pPr>
            <a:r>
              <a:rPr lang="en-US" sz="1800" dirty="0" smtClean="0"/>
              <a:t>}</a:t>
            </a:r>
          </a:p>
          <a:p>
            <a:pPr marL="0" indent="0">
              <a:buNone/>
            </a:pPr>
            <a:r>
              <a:rPr lang="en-US" sz="1800" dirty="0" smtClean="0"/>
              <a:t>);</a:t>
            </a:r>
          </a:p>
          <a:p>
            <a:pPr marL="0" indent="0">
              <a:buNone/>
            </a:pPr>
            <a:endParaRPr lang="en-US" sz="1800" dirty="0"/>
          </a:p>
          <a:p>
            <a:pPr marL="0" indent="0">
              <a:buNone/>
            </a:pPr>
            <a:r>
              <a:rPr lang="en-US" sz="1800" dirty="0" smtClean="0"/>
              <a:t>Using </a:t>
            </a:r>
            <a:r>
              <a:rPr lang="en-US" sz="1800" dirty="0" err="1" smtClean="0"/>
              <a:t>Lamda</a:t>
            </a:r>
            <a:r>
              <a:rPr lang="en-US" sz="1800" dirty="0" smtClean="0"/>
              <a:t> Notation</a:t>
            </a:r>
          </a:p>
          <a:p>
            <a:pPr marL="0" indent="0">
              <a:buNone/>
            </a:pPr>
            <a:r>
              <a:rPr lang="en-US" sz="1800" dirty="0" err="1"/>
              <a:t>button.addActionListener</a:t>
            </a:r>
            <a:r>
              <a:rPr lang="en-US" sz="1800" dirty="0"/>
              <a:t>(e -&gt; { </a:t>
            </a:r>
            <a:r>
              <a:rPr lang="en-US" sz="1800" dirty="0" err="1"/>
              <a:t>System.out.println</a:t>
            </a:r>
            <a:r>
              <a:rPr lang="en-US" sz="1800" dirty="0"/>
              <a:t>("Handled Lambda listener"); </a:t>
            </a:r>
            <a:r>
              <a:rPr lang="en-US" sz="1800" dirty="0" err="1"/>
              <a:t>System.out.println</a:t>
            </a:r>
            <a:r>
              <a:rPr lang="en-US" sz="1800" dirty="0"/>
              <a:t>("Have fun!"); });</a:t>
            </a:r>
            <a:endParaRPr lang="en-US" sz="1800" dirty="0" smtClean="0"/>
          </a:p>
          <a:p>
            <a:endParaRPr lang="en-US" sz="1400" dirty="0" smtClean="0"/>
          </a:p>
          <a:p>
            <a:endParaRPr lang="en-US" sz="1400" dirty="0" smtClean="0"/>
          </a:p>
        </p:txBody>
      </p:sp>
    </p:spTree>
    <p:extLst>
      <p:ext uri="{BB962C8B-B14F-4D97-AF65-F5344CB8AC3E}">
        <p14:creationId xmlns:p14="http://schemas.microsoft.com/office/powerpoint/2010/main" val="273506063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30238" y="365125"/>
            <a:ext cx="7886700" cy="1325563"/>
          </a:xfrm>
        </p:spPr>
        <p:txBody>
          <a:bodyPr/>
          <a:lstStyle/>
          <a:p>
            <a:r>
              <a:rPr lang="en-US" smtClean="0"/>
              <a:t>Abstract Class</a:t>
            </a:r>
          </a:p>
        </p:txBody>
      </p:sp>
      <p:sp>
        <p:nvSpPr>
          <p:cNvPr id="7171" name="Content Placeholder 4"/>
          <p:cNvSpPr>
            <a:spLocks noGrp="1"/>
          </p:cNvSpPr>
          <p:nvPr>
            <p:ph sz="half" idx="2"/>
          </p:nvPr>
        </p:nvSpPr>
        <p:spPr>
          <a:xfrm>
            <a:off x="468313" y="1604963"/>
            <a:ext cx="4040187" cy="4591050"/>
          </a:xfrm>
        </p:spPr>
        <p:txBody>
          <a:bodyPr/>
          <a:lstStyle/>
          <a:p>
            <a:r>
              <a:rPr lang="en-US" sz="1400" smtClean="0"/>
              <a:t>An </a:t>
            </a:r>
            <a:r>
              <a:rPr lang="en-US" sz="1400" b="1" smtClean="0"/>
              <a:t>abstract class</a:t>
            </a:r>
            <a:r>
              <a:rPr lang="en-US" sz="1400" smtClean="0"/>
              <a:t> is a </a:t>
            </a:r>
            <a:r>
              <a:rPr lang="en-US" sz="1400" b="1" smtClean="0"/>
              <a:t>class</a:t>
            </a:r>
            <a:r>
              <a:rPr lang="en-US" sz="1400" smtClean="0"/>
              <a:t> that is declared </a:t>
            </a:r>
            <a:r>
              <a:rPr lang="en-US" sz="1400" b="1" smtClean="0"/>
              <a:t>abstract</a:t>
            </a:r>
            <a:r>
              <a:rPr lang="en-US" sz="1400" smtClean="0"/>
              <a:t> —it may or may not include </a:t>
            </a:r>
            <a:r>
              <a:rPr lang="en-US" sz="1400" b="1" smtClean="0"/>
              <a:t>abstract</a:t>
            </a:r>
            <a:r>
              <a:rPr lang="en-US" sz="1400" smtClean="0"/>
              <a:t> methods. </a:t>
            </a:r>
          </a:p>
          <a:p>
            <a:r>
              <a:rPr lang="en-US" sz="1400" b="1" smtClean="0"/>
              <a:t>Abstract classes</a:t>
            </a:r>
            <a:r>
              <a:rPr lang="en-US" sz="1400" smtClean="0"/>
              <a:t> cannot be instantiated, but they can be subclassed. </a:t>
            </a:r>
          </a:p>
          <a:p>
            <a:r>
              <a:rPr lang="en-US" sz="1400" smtClean="0"/>
              <a:t>When an </a:t>
            </a:r>
            <a:r>
              <a:rPr lang="en-US" sz="1400" b="1" smtClean="0"/>
              <a:t>abstract class</a:t>
            </a:r>
            <a:r>
              <a:rPr lang="en-US" sz="1400" smtClean="0"/>
              <a:t> is subclassed, the subclass usually provides implementations for all of the </a:t>
            </a:r>
            <a:r>
              <a:rPr lang="en-US" sz="1400" b="1" smtClean="0"/>
              <a:t>abstract</a:t>
            </a:r>
            <a:r>
              <a:rPr lang="en-US" sz="1400" smtClean="0"/>
              <a:t> methods in its parent </a:t>
            </a:r>
            <a:r>
              <a:rPr lang="en-US" sz="1400" b="1" smtClean="0"/>
              <a:t>class</a:t>
            </a:r>
            <a:r>
              <a:rPr lang="en-US" sz="1400" smtClean="0"/>
              <a:t>.</a:t>
            </a:r>
          </a:p>
          <a:p>
            <a:r>
              <a:rPr lang="en-US" sz="1400" smtClean="0"/>
              <a:t>//In real scenario, implementation is provided by others i.e. unknown by end user</a:t>
            </a:r>
          </a:p>
          <a:p>
            <a:r>
              <a:rPr lang="en-US" sz="1400" smtClean="0"/>
              <a:t>//In real scenario, method is called by programmer or user</a:t>
            </a:r>
          </a:p>
          <a:p>
            <a:r>
              <a:rPr lang="en-US" sz="1400" smtClean="0"/>
              <a:t>//In a real scenario, object is provided through method, e.g., getShape() method</a:t>
            </a:r>
          </a:p>
          <a:p>
            <a:endParaRPr lang="en-US" sz="1400" smtClean="0"/>
          </a:p>
          <a:p>
            <a:endParaRPr lang="en-US" sz="1400" smtClean="0"/>
          </a:p>
          <a:p>
            <a:endParaRPr lang="en-US" sz="1400" smtClean="0"/>
          </a:p>
        </p:txBody>
      </p:sp>
      <p:sp>
        <p:nvSpPr>
          <p:cNvPr id="7172" name="Content Placeholder 6"/>
          <p:cNvSpPr>
            <a:spLocks noGrp="1"/>
          </p:cNvSpPr>
          <p:nvPr>
            <p:ph sz="quarter" idx="4"/>
          </p:nvPr>
        </p:nvSpPr>
        <p:spPr>
          <a:xfrm>
            <a:off x="4645025" y="1454150"/>
            <a:ext cx="4041775" cy="4672013"/>
          </a:xfrm>
        </p:spPr>
        <p:txBody>
          <a:bodyPr/>
          <a:lstStyle/>
          <a:p>
            <a:pPr marL="0" indent="0">
              <a:lnSpc>
                <a:spcPct val="50000"/>
              </a:lnSpc>
              <a:buFont typeface="Wingdings" pitchFamily="2" charset="2"/>
              <a:buNone/>
            </a:pPr>
            <a:endParaRPr lang="en-US" sz="1400" smtClean="0"/>
          </a:p>
          <a:p>
            <a:pPr marL="0" indent="0">
              <a:lnSpc>
                <a:spcPct val="50000"/>
              </a:lnSpc>
              <a:buFont typeface="Wingdings" pitchFamily="2" charset="2"/>
              <a:buNone/>
            </a:pPr>
            <a:r>
              <a:rPr lang="en-US" sz="1400" smtClean="0"/>
              <a:t>abstract class Shape{</a:t>
            </a:r>
          </a:p>
          <a:p>
            <a:pPr marL="0" indent="0">
              <a:lnSpc>
                <a:spcPct val="50000"/>
              </a:lnSpc>
              <a:buFont typeface="Wingdings" pitchFamily="2" charset="2"/>
              <a:buNone/>
            </a:pPr>
            <a:r>
              <a:rPr lang="en-US" sz="1400" smtClean="0"/>
              <a:t>abstract void draw();</a:t>
            </a:r>
          </a:p>
          <a:p>
            <a:pPr marL="0" indent="0">
              <a:lnSpc>
                <a:spcPct val="50000"/>
              </a:lnSpc>
              <a:buFont typeface="Wingdings" pitchFamily="2" charset="2"/>
              <a:buNone/>
            </a:pPr>
            <a:r>
              <a:rPr lang="en-US" sz="1400" smtClean="0"/>
              <a:t>}</a:t>
            </a:r>
          </a:p>
          <a:p>
            <a:pPr marL="0" indent="0">
              <a:lnSpc>
                <a:spcPct val="50000"/>
              </a:lnSpc>
              <a:buFont typeface="Wingdings" pitchFamily="2" charset="2"/>
              <a:buNone/>
            </a:pPr>
            <a:r>
              <a:rPr lang="en-US" sz="1400" smtClean="0"/>
              <a:t>class Rectangle extends Shape{</a:t>
            </a:r>
          </a:p>
          <a:p>
            <a:pPr marL="0" indent="0">
              <a:lnSpc>
                <a:spcPct val="50000"/>
              </a:lnSpc>
              <a:buFont typeface="Wingdings" pitchFamily="2" charset="2"/>
              <a:buNone/>
            </a:pPr>
            <a:r>
              <a:rPr lang="en-US" sz="1400" smtClean="0"/>
              <a:t>void draw(){</a:t>
            </a:r>
          </a:p>
          <a:p>
            <a:pPr marL="0" indent="0">
              <a:lnSpc>
                <a:spcPct val="50000"/>
              </a:lnSpc>
              <a:buFont typeface="Wingdings" pitchFamily="2" charset="2"/>
              <a:buNone/>
            </a:pPr>
            <a:r>
              <a:rPr lang="en-US" sz="1400" smtClean="0"/>
              <a:t>System.out.println("drawing rectangle");}</a:t>
            </a:r>
          </a:p>
          <a:p>
            <a:pPr marL="0" indent="0">
              <a:lnSpc>
                <a:spcPct val="50000"/>
              </a:lnSpc>
              <a:buFont typeface="Wingdings" pitchFamily="2" charset="2"/>
              <a:buNone/>
            </a:pPr>
            <a:r>
              <a:rPr lang="en-US" sz="1400" smtClean="0"/>
              <a:t>}</a:t>
            </a:r>
          </a:p>
          <a:p>
            <a:pPr marL="0" indent="0">
              <a:lnSpc>
                <a:spcPct val="50000"/>
              </a:lnSpc>
              <a:buFont typeface="Wingdings" pitchFamily="2" charset="2"/>
              <a:buNone/>
            </a:pPr>
            <a:r>
              <a:rPr lang="en-US" sz="1400" smtClean="0"/>
              <a:t>class Circle1 extends Shape{</a:t>
            </a:r>
          </a:p>
          <a:p>
            <a:pPr marL="0" indent="0">
              <a:lnSpc>
                <a:spcPct val="50000"/>
              </a:lnSpc>
              <a:buFont typeface="Wingdings" pitchFamily="2" charset="2"/>
              <a:buNone/>
            </a:pPr>
            <a:r>
              <a:rPr lang="en-US" sz="1400" smtClean="0"/>
              <a:t>void draw(){System.out.println("drawing circle");}</a:t>
            </a:r>
          </a:p>
          <a:p>
            <a:pPr marL="0" indent="0">
              <a:lnSpc>
                <a:spcPct val="50000"/>
              </a:lnSpc>
              <a:buFont typeface="Wingdings" pitchFamily="2" charset="2"/>
              <a:buNone/>
            </a:pPr>
            <a:r>
              <a:rPr lang="en-US" sz="1400" smtClean="0"/>
              <a:t>}</a:t>
            </a:r>
          </a:p>
          <a:p>
            <a:pPr marL="0" indent="0">
              <a:lnSpc>
                <a:spcPct val="50000"/>
              </a:lnSpc>
              <a:buFont typeface="Wingdings" pitchFamily="2" charset="2"/>
              <a:buNone/>
            </a:pPr>
            <a:r>
              <a:rPr lang="en-US" sz="1400" smtClean="0"/>
              <a:t>class TestAbstraction1{</a:t>
            </a:r>
          </a:p>
          <a:p>
            <a:pPr marL="0" indent="0">
              <a:lnSpc>
                <a:spcPct val="50000"/>
              </a:lnSpc>
              <a:buFont typeface="Wingdings" pitchFamily="2" charset="2"/>
              <a:buNone/>
            </a:pPr>
            <a:r>
              <a:rPr lang="en-US" sz="1400" smtClean="0"/>
              <a:t>public static void main(String args[]){</a:t>
            </a:r>
          </a:p>
          <a:p>
            <a:pPr marL="0" indent="0">
              <a:lnSpc>
                <a:spcPct val="50000"/>
              </a:lnSpc>
              <a:buFont typeface="Wingdings" pitchFamily="2" charset="2"/>
              <a:buNone/>
            </a:pPr>
            <a:r>
              <a:rPr lang="en-US" sz="1400" smtClean="0"/>
              <a:t>Shape s=new Circle1();</a:t>
            </a:r>
          </a:p>
          <a:p>
            <a:pPr marL="0" indent="0">
              <a:lnSpc>
                <a:spcPct val="50000"/>
              </a:lnSpc>
              <a:buFont typeface="Wingdings" pitchFamily="2" charset="2"/>
              <a:buNone/>
            </a:pPr>
            <a:r>
              <a:rPr lang="en-US" sz="1400" smtClean="0"/>
              <a:t>s.draw();</a:t>
            </a:r>
          </a:p>
          <a:p>
            <a:pPr marL="0" indent="0">
              <a:lnSpc>
                <a:spcPct val="50000"/>
              </a:lnSpc>
              <a:buFont typeface="Wingdings" pitchFamily="2" charset="2"/>
              <a:buNone/>
            </a:pPr>
            <a:r>
              <a:rPr lang="en-US" sz="1400" smtClean="0"/>
              <a:t>}</a:t>
            </a:r>
          </a:p>
          <a:p>
            <a:pPr marL="0" indent="0">
              <a:lnSpc>
                <a:spcPct val="50000"/>
              </a:lnSpc>
              <a:buFont typeface="Wingdings" pitchFamily="2" charset="2"/>
              <a:buNone/>
            </a:pPr>
            <a:r>
              <a:rPr lang="en-US" sz="1400" smtClean="0"/>
              <a:t>}</a:t>
            </a:r>
          </a:p>
          <a:p>
            <a:pPr marL="0" indent="0">
              <a:buFont typeface="Wingdings" pitchFamily="2" charset="2"/>
              <a:buNone/>
            </a:pPr>
            <a:endParaRPr lang="en-US" sz="1400" smtClean="0"/>
          </a:p>
          <a:p>
            <a:pPr marL="0" indent="0">
              <a:buFont typeface="Wingdings" pitchFamily="2" charset="2"/>
              <a:buNone/>
            </a:pPr>
            <a:r>
              <a:rPr lang="en-US" sz="1400" smtClean="0"/>
              <a:t>Questions to Students</a:t>
            </a:r>
          </a:p>
        </p:txBody>
      </p:sp>
    </p:spTree>
    <p:extLst>
      <p:ext uri="{BB962C8B-B14F-4D97-AF65-F5344CB8AC3E}">
        <p14:creationId xmlns:p14="http://schemas.microsoft.com/office/powerpoint/2010/main" val="330519010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30238" y="365125"/>
            <a:ext cx="7886700" cy="1325563"/>
          </a:xfrm>
        </p:spPr>
        <p:txBody>
          <a:bodyPr/>
          <a:lstStyle/>
          <a:p>
            <a:r>
              <a:rPr lang="en-US" smtClean="0"/>
              <a:t>Interface</a:t>
            </a:r>
          </a:p>
        </p:txBody>
      </p:sp>
      <p:sp>
        <p:nvSpPr>
          <p:cNvPr id="8195" name="Content Placeholder 4"/>
          <p:cNvSpPr>
            <a:spLocks noGrp="1"/>
          </p:cNvSpPr>
          <p:nvPr>
            <p:ph sz="half" idx="2"/>
          </p:nvPr>
        </p:nvSpPr>
        <p:spPr>
          <a:xfrm>
            <a:off x="468313" y="1604963"/>
            <a:ext cx="4040187" cy="4591050"/>
          </a:xfrm>
        </p:spPr>
        <p:txBody>
          <a:bodyPr/>
          <a:lstStyle/>
          <a:p>
            <a:r>
              <a:rPr lang="en-US" sz="2000" smtClean="0"/>
              <a:t>The interface in Java is </a:t>
            </a:r>
            <a:r>
              <a:rPr lang="en-US" sz="2000" i="1" smtClean="0"/>
              <a:t>a mechanism to achieve </a:t>
            </a:r>
            <a:r>
              <a:rPr lang="en-US" sz="2000" i="1" smtClean="0">
                <a:hlinkClick r:id="rId2"/>
              </a:rPr>
              <a:t>abstraction</a:t>
            </a:r>
            <a:r>
              <a:rPr lang="en-US" sz="2000" smtClean="0"/>
              <a:t>. There can be only abstract methods in the Java interface, not method body. It is used to achieve abstraction and multiple </a:t>
            </a:r>
            <a:r>
              <a:rPr lang="en-US" sz="2000" smtClean="0">
                <a:hlinkClick r:id="rId3"/>
              </a:rPr>
              <a:t>inheritance in Java</a:t>
            </a:r>
            <a:r>
              <a:rPr lang="en-US" sz="2000" smtClean="0"/>
              <a:t>.</a:t>
            </a:r>
          </a:p>
          <a:p>
            <a:r>
              <a:rPr lang="en-US" sz="2000" smtClean="0"/>
              <a:t>interfaces can have abstract methods and variables. It cannot have a method body.</a:t>
            </a:r>
          </a:p>
        </p:txBody>
      </p:sp>
      <p:sp>
        <p:nvSpPr>
          <p:cNvPr id="8196" name="Content Placeholder 6"/>
          <p:cNvSpPr>
            <a:spLocks noGrp="1"/>
          </p:cNvSpPr>
          <p:nvPr>
            <p:ph sz="quarter" idx="4"/>
          </p:nvPr>
        </p:nvSpPr>
        <p:spPr>
          <a:xfrm>
            <a:off x="4645025" y="1454150"/>
            <a:ext cx="4041775" cy="4672013"/>
          </a:xfrm>
        </p:spPr>
        <p:txBody>
          <a:bodyPr/>
          <a:lstStyle/>
          <a:p>
            <a:pPr marL="0" indent="0">
              <a:lnSpc>
                <a:spcPct val="50000"/>
              </a:lnSpc>
              <a:buFont typeface="Arial" pitchFamily="34" charset="0"/>
              <a:buNone/>
            </a:pPr>
            <a:endParaRPr lang="en-US" sz="1400" b="1" smtClean="0"/>
          </a:p>
          <a:p>
            <a:pPr marL="0" indent="0">
              <a:lnSpc>
                <a:spcPct val="50000"/>
              </a:lnSpc>
              <a:buFont typeface="Arial" pitchFamily="34" charset="0"/>
              <a:buNone/>
            </a:pPr>
            <a:r>
              <a:rPr lang="en-US" sz="1400" b="1" smtClean="0"/>
              <a:t>interface</a:t>
            </a:r>
            <a:r>
              <a:rPr lang="en-US" sz="1400" smtClean="0"/>
              <a:t> printable{  </a:t>
            </a:r>
          </a:p>
          <a:p>
            <a:pPr marL="0" indent="0">
              <a:lnSpc>
                <a:spcPct val="50000"/>
              </a:lnSpc>
              <a:buFont typeface="Arial" pitchFamily="34" charset="0"/>
              <a:buNone/>
            </a:pPr>
            <a:r>
              <a:rPr lang="en-US" sz="1400" b="1" smtClean="0"/>
              <a:t>void</a:t>
            </a:r>
            <a:r>
              <a:rPr lang="en-US" sz="1400" smtClean="0"/>
              <a:t> print();  </a:t>
            </a:r>
          </a:p>
          <a:p>
            <a:pPr marL="0" indent="0">
              <a:lnSpc>
                <a:spcPct val="50000"/>
              </a:lnSpc>
              <a:buFont typeface="Arial" pitchFamily="34" charset="0"/>
              <a:buNone/>
            </a:pPr>
            <a:r>
              <a:rPr lang="en-US" sz="1400" smtClean="0"/>
              <a:t>}  </a:t>
            </a:r>
          </a:p>
          <a:p>
            <a:pPr marL="0" indent="0">
              <a:lnSpc>
                <a:spcPct val="50000"/>
              </a:lnSpc>
              <a:buFont typeface="Arial" pitchFamily="34" charset="0"/>
              <a:buNone/>
            </a:pPr>
            <a:r>
              <a:rPr lang="en-US" sz="1400" b="1" smtClean="0"/>
              <a:t>class</a:t>
            </a:r>
            <a:r>
              <a:rPr lang="en-US" sz="1400" smtClean="0"/>
              <a:t> A </a:t>
            </a:r>
            <a:r>
              <a:rPr lang="en-US" sz="1400" b="1" smtClean="0"/>
              <a:t>implements</a:t>
            </a:r>
            <a:r>
              <a:rPr lang="en-US" sz="1400" smtClean="0"/>
              <a:t> printable{  </a:t>
            </a:r>
          </a:p>
          <a:p>
            <a:pPr marL="0" indent="0">
              <a:lnSpc>
                <a:spcPct val="50000"/>
              </a:lnSpc>
              <a:buFont typeface="Arial" pitchFamily="34" charset="0"/>
              <a:buNone/>
            </a:pPr>
            <a:r>
              <a:rPr lang="en-US" sz="1400" b="1" smtClean="0"/>
              <a:t>public</a:t>
            </a:r>
            <a:r>
              <a:rPr lang="en-US" sz="1400" smtClean="0"/>
              <a:t> </a:t>
            </a:r>
            <a:r>
              <a:rPr lang="en-US" sz="1400" b="1" smtClean="0"/>
              <a:t>void</a:t>
            </a:r>
            <a:r>
              <a:rPr lang="en-US" sz="1400" smtClean="0"/>
              <a:t> print(){</a:t>
            </a:r>
          </a:p>
          <a:p>
            <a:pPr marL="0" indent="0">
              <a:lnSpc>
                <a:spcPct val="50000"/>
              </a:lnSpc>
              <a:buFont typeface="Arial" pitchFamily="34" charset="0"/>
              <a:buNone/>
            </a:pPr>
            <a:r>
              <a:rPr lang="en-US" sz="1400" smtClean="0"/>
              <a:t>System.out.println("Hello");</a:t>
            </a:r>
          </a:p>
          <a:p>
            <a:pPr marL="0" indent="0">
              <a:lnSpc>
                <a:spcPct val="50000"/>
              </a:lnSpc>
              <a:buFont typeface="Arial" pitchFamily="34" charset="0"/>
              <a:buNone/>
            </a:pPr>
            <a:r>
              <a:rPr lang="en-US" sz="1400" smtClean="0"/>
              <a:t>}  </a:t>
            </a:r>
          </a:p>
          <a:p>
            <a:pPr marL="0" indent="0">
              <a:lnSpc>
                <a:spcPct val="50000"/>
              </a:lnSpc>
              <a:buFont typeface="Arial" pitchFamily="34" charset="0"/>
              <a:buNone/>
            </a:pPr>
            <a:r>
              <a:rPr lang="en-US" sz="1400" smtClean="0"/>
              <a:t>  </a:t>
            </a:r>
          </a:p>
          <a:p>
            <a:pPr marL="0" indent="0">
              <a:lnSpc>
                <a:spcPct val="50000"/>
              </a:lnSpc>
              <a:buFont typeface="Arial" pitchFamily="34" charset="0"/>
              <a:buNone/>
            </a:pPr>
            <a:r>
              <a:rPr lang="en-US" sz="1400" b="1" smtClean="0"/>
              <a:t>public</a:t>
            </a:r>
            <a:r>
              <a:rPr lang="en-US" sz="1400" smtClean="0"/>
              <a:t> </a:t>
            </a:r>
            <a:r>
              <a:rPr lang="en-US" sz="1400" b="1" smtClean="0"/>
              <a:t>static</a:t>
            </a:r>
            <a:r>
              <a:rPr lang="en-US" sz="1400" smtClean="0"/>
              <a:t> </a:t>
            </a:r>
            <a:r>
              <a:rPr lang="en-US" sz="1400" b="1" smtClean="0"/>
              <a:t>void</a:t>
            </a:r>
            <a:r>
              <a:rPr lang="en-US" sz="1400" smtClean="0"/>
              <a:t> main(String args[]){  </a:t>
            </a:r>
          </a:p>
          <a:p>
            <a:pPr marL="0" indent="0">
              <a:lnSpc>
                <a:spcPct val="50000"/>
              </a:lnSpc>
              <a:buFont typeface="Arial" pitchFamily="34" charset="0"/>
              <a:buNone/>
            </a:pPr>
            <a:r>
              <a:rPr lang="en-US" sz="1400" smtClean="0"/>
              <a:t>A obj = </a:t>
            </a:r>
            <a:r>
              <a:rPr lang="en-US" sz="1400" b="1" smtClean="0"/>
              <a:t>new</a:t>
            </a:r>
            <a:r>
              <a:rPr lang="en-US" sz="1400" smtClean="0"/>
              <a:t> A6();  </a:t>
            </a:r>
          </a:p>
          <a:p>
            <a:pPr marL="0" indent="0">
              <a:lnSpc>
                <a:spcPct val="50000"/>
              </a:lnSpc>
              <a:buFont typeface="Arial" pitchFamily="34" charset="0"/>
              <a:buNone/>
            </a:pPr>
            <a:r>
              <a:rPr lang="en-US" sz="1400" smtClean="0"/>
              <a:t>obj.print();  </a:t>
            </a:r>
          </a:p>
          <a:p>
            <a:pPr marL="0" indent="0">
              <a:lnSpc>
                <a:spcPct val="50000"/>
              </a:lnSpc>
              <a:buFont typeface="Arial" pitchFamily="34" charset="0"/>
              <a:buNone/>
            </a:pPr>
            <a:r>
              <a:rPr lang="en-US" sz="1400" smtClean="0"/>
              <a:t> }  </a:t>
            </a:r>
          </a:p>
          <a:p>
            <a:pPr marL="0" indent="0">
              <a:lnSpc>
                <a:spcPct val="50000"/>
              </a:lnSpc>
              <a:buFont typeface="Arial" pitchFamily="34" charset="0"/>
              <a:buNone/>
            </a:pPr>
            <a:r>
              <a:rPr lang="en-US" sz="1400" smtClean="0"/>
              <a:t>}  </a:t>
            </a:r>
          </a:p>
          <a:p>
            <a:pPr marL="0" indent="0">
              <a:lnSpc>
                <a:spcPct val="50000"/>
              </a:lnSpc>
              <a:buFont typeface="Wingdings" pitchFamily="2" charset="2"/>
              <a:buNone/>
            </a:pPr>
            <a:endParaRPr lang="en-US" sz="1400" smtClean="0"/>
          </a:p>
          <a:p>
            <a:pPr marL="0" indent="0">
              <a:lnSpc>
                <a:spcPct val="50000"/>
              </a:lnSpc>
              <a:buFont typeface="Wingdings" pitchFamily="2" charset="2"/>
              <a:buNone/>
            </a:pPr>
            <a:endParaRPr lang="en-US" sz="1400" smtClean="0"/>
          </a:p>
          <a:p>
            <a:pPr marL="0" indent="0">
              <a:lnSpc>
                <a:spcPct val="50000"/>
              </a:lnSpc>
              <a:buFont typeface="Wingdings" pitchFamily="2" charset="2"/>
              <a:buNone/>
            </a:pPr>
            <a:r>
              <a:rPr lang="en-US" sz="1400" smtClean="0"/>
              <a:t>Questions to Students</a:t>
            </a:r>
          </a:p>
        </p:txBody>
      </p:sp>
    </p:spTree>
    <p:extLst>
      <p:ext uri="{BB962C8B-B14F-4D97-AF65-F5344CB8AC3E}">
        <p14:creationId xmlns:p14="http://schemas.microsoft.com/office/powerpoint/2010/main" val="3512352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Java Language</a:t>
            </a:r>
          </a:p>
        </p:txBody>
      </p:sp>
      <p:sp>
        <p:nvSpPr>
          <p:cNvPr id="7" name="Content Placeholder 6"/>
          <p:cNvSpPr>
            <a:spLocks noGrp="1"/>
          </p:cNvSpPr>
          <p:nvPr>
            <p:ph idx="1"/>
          </p:nvPr>
        </p:nvSpPr>
        <p:spPr>
          <a:xfrm>
            <a:off x="304800" y="1219200"/>
            <a:ext cx="8458200" cy="5257800"/>
          </a:xfrm>
        </p:spPr>
        <p:txBody>
          <a:bodyPr>
            <a:normAutofit lnSpcReduction="10000"/>
          </a:bodyPr>
          <a:lstStyle/>
          <a:p>
            <a:pPr>
              <a:defRPr/>
            </a:pPr>
            <a:r>
              <a:rPr lang="en-US" dirty="0"/>
              <a:t>Java was created by a team of members called "Green" led by James Arthur Gosling</a:t>
            </a:r>
            <a:r>
              <a:rPr lang="en-US" dirty="0" smtClean="0"/>
              <a:t>.</a:t>
            </a:r>
          </a:p>
          <a:p>
            <a:r>
              <a:rPr lang="en-US" dirty="0"/>
              <a:t>When Java was created in 1991, it was originally called Oak.</a:t>
            </a:r>
          </a:p>
          <a:p>
            <a:pPr>
              <a:defRPr/>
            </a:pPr>
            <a:r>
              <a:rPr lang="en-US" dirty="0" smtClean="0"/>
              <a:t>It </a:t>
            </a:r>
            <a:r>
              <a:rPr lang="en-US" dirty="0"/>
              <a:t>is a free and open source software (FOSS) under GNU General Public License(GPL) </a:t>
            </a:r>
          </a:p>
          <a:p>
            <a:r>
              <a:rPr lang="en-US" dirty="0"/>
              <a:t>First version of Java was released in 1995.</a:t>
            </a:r>
          </a:p>
          <a:p>
            <a:r>
              <a:rPr lang="en-US" dirty="0"/>
              <a:t>Java is an Object oriented language, simple, portable, platform independent, robust and secure.</a:t>
            </a:r>
          </a:p>
          <a:p>
            <a:pPr marL="0" indent="0">
              <a:buNone/>
              <a:defRPr/>
            </a:pPr>
            <a:endParaRPr lang="en-US" dirty="0" smtClean="0"/>
          </a:p>
        </p:txBody>
      </p:sp>
      <p:sp>
        <p:nvSpPr>
          <p:cNvPr id="4100"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10D8162-5BCB-44DF-8F40-7C186EDDE78E}" type="slidenum">
              <a:rPr lang="en-US" smtClean="0">
                <a:solidFill>
                  <a:schemeClr val="bg2"/>
                </a:solidFill>
              </a:rPr>
              <a:pPr eaLnBrk="1" hangingPunct="1">
                <a:defRPr/>
              </a:pPr>
              <a:t>2</a:t>
            </a:fld>
            <a:endParaRPr lang="en-US" smtClean="0">
              <a:solidFill>
                <a:schemeClr val="bg2"/>
              </a:solidFill>
            </a:endParaRPr>
          </a:p>
        </p:txBody>
      </p:sp>
    </p:spTree>
    <p:extLst>
      <p:ext uri="{BB962C8B-B14F-4D97-AF65-F5344CB8AC3E}">
        <p14:creationId xmlns:p14="http://schemas.microsoft.com/office/powerpoint/2010/main" val="805714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pPr eaLnBrk="1" hangingPunct="1"/>
            <a:r>
              <a:rPr lang="en-US" smtClean="0"/>
              <a:t>Simple Hello World in Java</a:t>
            </a:r>
            <a:endParaRPr lang="en-IN" smtClean="0"/>
          </a:p>
        </p:txBody>
      </p:sp>
      <p:sp>
        <p:nvSpPr>
          <p:cNvPr id="21507" name="Text Box 31"/>
          <p:cNvSpPr txBox="1">
            <a:spLocks noChangeArrowheads="1"/>
          </p:cNvSpPr>
          <p:nvPr/>
        </p:nvSpPr>
        <p:spPr bwMode="auto">
          <a:xfrm>
            <a:off x="304800" y="1680693"/>
            <a:ext cx="86106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dirty="0">
                <a:latin typeface="Courier New" pitchFamily="49" charset="0"/>
              </a:rPr>
              <a:t>public</a:t>
            </a:r>
            <a:r>
              <a:rPr lang="en-US" sz="2000" b="1" dirty="0">
                <a:solidFill>
                  <a:srgbClr val="000000"/>
                </a:solidFill>
                <a:latin typeface="Courier New" pitchFamily="49" charset="0"/>
              </a:rPr>
              <a:t> </a:t>
            </a:r>
            <a:r>
              <a:rPr lang="en-US" sz="2000" b="1" dirty="0">
                <a:latin typeface="Courier New" pitchFamily="49" charset="0"/>
              </a:rPr>
              <a:t>class</a:t>
            </a:r>
            <a:r>
              <a:rPr lang="en-US" sz="2000" b="1" dirty="0">
                <a:solidFill>
                  <a:srgbClr val="000000"/>
                </a:solidFill>
                <a:latin typeface="Courier New" pitchFamily="49" charset="0"/>
              </a:rPr>
              <a:t> </a:t>
            </a:r>
            <a:r>
              <a:rPr lang="en-US" sz="2000" b="1" i="1" dirty="0">
                <a:solidFill>
                  <a:srgbClr val="000000"/>
                </a:solidFill>
                <a:latin typeface="Courier New" pitchFamily="49" charset="0"/>
              </a:rPr>
              <a:t>Hello</a:t>
            </a:r>
            <a:r>
              <a:rPr lang="en-US" sz="2000" b="1" dirty="0">
                <a:solidFill>
                  <a:srgbClr val="000000"/>
                </a:solidFill>
                <a:latin typeface="Courier New" pitchFamily="49" charset="0"/>
              </a:rPr>
              <a:t>{</a:t>
            </a:r>
          </a:p>
          <a:p>
            <a:pPr eaLnBrk="1" hangingPunct="1">
              <a:spcBef>
                <a:spcPct val="50000"/>
              </a:spcBef>
            </a:pPr>
            <a:r>
              <a:rPr lang="en-US" sz="2000" b="1" dirty="0">
                <a:latin typeface="Courier New" pitchFamily="49" charset="0"/>
              </a:rPr>
              <a:t>public static void </a:t>
            </a:r>
            <a:r>
              <a:rPr lang="en-US" sz="2000" b="1" dirty="0" smtClean="0">
                <a:solidFill>
                  <a:srgbClr val="000000"/>
                </a:solidFill>
                <a:latin typeface="Courier New" pitchFamily="49" charset="0"/>
              </a:rPr>
              <a:t>main(</a:t>
            </a:r>
            <a:r>
              <a:rPr lang="en-US" sz="2000" b="1" dirty="0" smtClean="0">
                <a:latin typeface="Courier New" pitchFamily="49" charset="0"/>
              </a:rPr>
              <a:t>String</a:t>
            </a:r>
            <a:r>
              <a:rPr lang="en-US" sz="2000" b="1" dirty="0" smtClean="0">
                <a:solidFill>
                  <a:srgbClr val="000000"/>
                </a:solidFill>
                <a:latin typeface="Courier New" pitchFamily="49" charset="0"/>
              </a:rPr>
              <a:t> </a:t>
            </a:r>
            <a:r>
              <a:rPr lang="en-US" sz="2000" b="1" i="1" dirty="0" err="1">
                <a:solidFill>
                  <a:srgbClr val="000000"/>
                </a:solidFill>
                <a:latin typeface="Courier New" pitchFamily="49" charset="0"/>
              </a:rPr>
              <a:t>args</a:t>
            </a:r>
            <a:r>
              <a:rPr lang="en-US" sz="2000" b="1" dirty="0" smtClean="0">
                <a:solidFill>
                  <a:srgbClr val="000000"/>
                </a:solidFill>
                <a:latin typeface="Courier New" pitchFamily="49" charset="0"/>
              </a:rPr>
              <a:t>[])</a:t>
            </a:r>
          </a:p>
          <a:p>
            <a:pPr eaLnBrk="1" hangingPunct="1">
              <a:spcBef>
                <a:spcPct val="50000"/>
              </a:spcBef>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a:p>
            <a:pPr eaLnBrk="1" hangingPunct="1">
              <a:spcBef>
                <a:spcPct val="500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(“Hello World!”);</a:t>
            </a:r>
          </a:p>
          <a:p>
            <a:pPr eaLnBrk="1" hangingPunct="1">
              <a:spcBef>
                <a:spcPct val="50000"/>
              </a:spcBef>
            </a:pPr>
            <a:r>
              <a:rPr lang="en-US" sz="2000" b="1" dirty="0">
                <a:latin typeface="Courier New" pitchFamily="49" charset="0"/>
              </a:rPr>
              <a:t>}}</a:t>
            </a:r>
          </a:p>
        </p:txBody>
      </p:sp>
      <p:sp>
        <p:nvSpPr>
          <p:cNvPr id="21508" name="Rectangle 6"/>
          <p:cNvSpPr>
            <a:spLocks noChangeArrowheads="1"/>
          </p:cNvSpPr>
          <p:nvPr/>
        </p:nvSpPr>
        <p:spPr bwMode="auto">
          <a:xfrm>
            <a:off x="304800" y="110322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i="1" u="sng" dirty="0">
                <a:solidFill>
                  <a:srgbClr val="7030A0"/>
                </a:solidFill>
                <a:latin typeface="Courier New" pitchFamily="49" charset="0"/>
              </a:rPr>
              <a:t>Hello</a:t>
            </a:r>
            <a:r>
              <a:rPr lang="en-US" sz="2000" b="1" u="sng" dirty="0">
                <a:solidFill>
                  <a:srgbClr val="7030A0"/>
                </a:solidFill>
                <a:latin typeface="Courier New" pitchFamily="49" charset="0"/>
              </a:rPr>
              <a:t>.java</a:t>
            </a:r>
            <a:endParaRPr lang="en-IN" sz="2000" b="1" u="sng" dirty="0">
              <a:solidFill>
                <a:srgbClr val="7030A0"/>
              </a:solidFill>
              <a:latin typeface="Courier New" pitchFamily="49" charset="0"/>
            </a:endParaRPr>
          </a:p>
        </p:txBody>
      </p:sp>
      <p:sp>
        <p:nvSpPr>
          <p:cNvPr id="8" name="Text Box 53"/>
          <p:cNvSpPr txBox="1">
            <a:spLocks noChangeArrowheads="1"/>
          </p:cNvSpPr>
          <p:nvPr/>
        </p:nvSpPr>
        <p:spPr bwMode="auto">
          <a:xfrm>
            <a:off x="5386589" y="4457700"/>
            <a:ext cx="3733800" cy="708025"/>
          </a:xfrm>
          <a:prstGeom prst="rect">
            <a:avLst/>
          </a:prstGeom>
          <a:noFill/>
          <a:ln w="9525">
            <a:noFill/>
            <a:miter lim="800000"/>
            <a:headEnd/>
            <a:tailEnd/>
          </a:ln>
        </p:spPr>
        <p:txBody>
          <a:bodyPr>
            <a:spAutoFit/>
          </a:bodyPr>
          <a:lstStyle/>
          <a:p>
            <a:pPr>
              <a:defRPr/>
            </a:pPr>
            <a:r>
              <a:rPr lang="en-US" sz="2000" dirty="0">
                <a:solidFill>
                  <a:schemeClr val="accent2"/>
                </a:solidFill>
                <a:latin typeface="+mj-lt"/>
                <a:cs typeface="+mn-cs"/>
              </a:rPr>
              <a:t>main() is a method from where program execution begins.</a:t>
            </a:r>
          </a:p>
        </p:txBody>
      </p:sp>
      <p:sp>
        <p:nvSpPr>
          <p:cNvPr id="9" name="Text Box 40"/>
          <p:cNvSpPr txBox="1">
            <a:spLocks noChangeArrowheads="1"/>
          </p:cNvSpPr>
          <p:nvPr/>
        </p:nvSpPr>
        <p:spPr bwMode="auto">
          <a:xfrm>
            <a:off x="152400" y="4241979"/>
            <a:ext cx="4800600" cy="1016000"/>
          </a:xfrm>
          <a:prstGeom prst="rect">
            <a:avLst/>
          </a:prstGeom>
          <a:noFill/>
          <a:ln w="9525">
            <a:noFill/>
            <a:miter lim="800000"/>
            <a:headEnd/>
            <a:tailEnd/>
          </a:ln>
        </p:spPr>
        <p:txBody>
          <a:bodyPr>
            <a:spAutoFit/>
          </a:bodyPr>
          <a:lstStyle/>
          <a:p>
            <a:pPr>
              <a:defRPr/>
            </a:pPr>
            <a:r>
              <a:rPr lang="en-US" sz="2000" dirty="0">
                <a:solidFill>
                  <a:schemeClr val="accent2"/>
                </a:solidFill>
                <a:latin typeface="+mj-lt"/>
                <a:cs typeface="+mn-cs"/>
              </a:rPr>
              <a:t>Special  statement used to display data on console. ‘println’ causes the next print statement to be printed in the next line.</a:t>
            </a:r>
          </a:p>
        </p:txBody>
      </p:sp>
      <p:sp>
        <p:nvSpPr>
          <p:cNvPr id="21511" name="Freeform 9"/>
          <p:cNvSpPr>
            <a:spLocks noChangeArrowheads="1"/>
          </p:cNvSpPr>
          <p:nvPr/>
        </p:nvSpPr>
        <p:spPr bwMode="auto">
          <a:xfrm>
            <a:off x="6324600" y="2324100"/>
            <a:ext cx="1905000" cy="2133600"/>
          </a:xfrm>
          <a:custGeom>
            <a:avLst/>
            <a:gdLst>
              <a:gd name="T0" fmla="*/ 0 w 3657600"/>
              <a:gd name="T1" fmla="*/ 0 h 2514600"/>
              <a:gd name="T2" fmla="*/ 2009156 w 3657600"/>
              <a:gd name="T3" fmla="*/ 484582 h 2514600"/>
              <a:gd name="T4" fmla="*/ 2822619 w 3657600"/>
              <a:gd name="T5" fmla="*/ 1810327 h 2514600"/>
              <a:gd name="T6" fmla="*/ 0 60000 65536"/>
              <a:gd name="T7" fmla="*/ 0 60000 65536"/>
              <a:gd name="T8" fmla="*/ 0 60000 65536"/>
              <a:gd name="T9" fmla="*/ 0 w 3657600"/>
              <a:gd name="T10" fmla="*/ 0 h 2514600"/>
              <a:gd name="T11" fmla="*/ 3657600 w 3657600"/>
              <a:gd name="T12" fmla="*/ 2514600 h 2514600"/>
            </a:gdLst>
            <a:ahLst/>
            <a:cxnLst>
              <a:cxn ang="T6">
                <a:pos x="T0" y="T1"/>
              </a:cxn>
              <a:cxn ang="T7">
                <a:pos x="T2" y="T3"/>
              </a:cxn>
              <a:cxn ang="T8">
                <a:pos x="T4" y="T5"/>
              </a:cxn>
            </a:cxnLst>
            <a:rect l="T9" t="T10" r="T11" b="T12"/>
            <a:pathLst>
              <a:path w="3657600" h="2514600">
                <a:moveTo>
                  <a:pt x="0" y="0"/>
                </a:moveTo>
                <a:cubicBezTo>
                  <a:pt x="996950" y="127000"/>
                  <a:pt x="1993900" y="254000"/>
                  <a:pt x="2603500" y="673100"/>
                </a:cubicBezTo>
                <a:cubicBezTo>
                  <a:pt x="3213100" y="1092200"/>
                  <a:pt x="3657600" y="2514600"/>
                  <a:pt x="3657600" y="2514600"/>
                </a:cubicBezTo>
              </a:path>
            </a:pathLst>
          </a:custGeom>
          <a:noFill/>
          <a:ln w="9525" algn="ctr">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21512" name="Straight Arrow Connector 11"/>
          <p:cNvCxnSpPr>
            <a:cxnSpLocks noChangeShapeType="1"/>
          </p:cNvCxnSpPr>
          <p:nvPr/>
        </p:nvCxnSpPr>
        <p:spPr bwMode="auto">
          <a:xfrm rot="16200000" flipH="1">
            <a:off x="1467581" y="3708579"/>
            <a:ext cx="838200" cy="228600"/>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1515" name="Slide Number Placeholder 11"/>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B44DE9-886A-4CFA-BD74-340354F70C81}" type="slidenum">
              <a:rPr lang="en-US" smtClean="0">
                <a:solidFill>
                  <a:schemeClr val="bg2"/>
                </a:solidFill>
              </a:rPr>
              <a:pPr eaLnBrk="1" hangingPunct="1">
                <a:defRPr/>
              </a:pPr>
              <a:t>20</a:t>
            </a:fld>
            <a:endParaRPr lang="en-US" smtClean="0">
              <a:solidFill>
                <a:schemeClr val="bg2"/>
              </a:solidFill>
            </a:endParaRPr>
          </a:p>
        </p:txBody>
      </p:sp>
    </p:spTree>
    <p:extLst>
      <p:ext uri="{BB962C8B-B14F-4D97-AF65-F5344CB8AC3E}">
        <p14:creationId xmlns:p14="http://schemas.microsoft.com/office/powerpoint/2010/main" val="1203638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0"/>
            <a:ext cx="9144000" cy="838200"/>
          </a:xfrm>
        </p:spPr>
        <p:txBody>
          <a:bodyPr>
            <a:normAutofit fontScale="90000"/>
          </a:bodyPr>
          <a:lstStyle/>
          <a:p>
            <a:pPr eaLnBrk="1" hangingPunct="1"/>
            <a:r>
              <a:rPr lang="en-US" dirty="0"/>
              <a:t>Compilation </a:t>
            </a:r>
            <a:r>
              <a:rPr lang="en-US" dirty="0" smtClean="0"/>
              <a:t>&amp; execution: command </a:t>
            </a:r>
            <a:r>
              <a:rPr lang="en-US" dirty="0"/>
              <a:t>prompt</a:t>
            </a:r>
          </a:p>
        </p:txBody>
      </p:sp>
      <p:sp>
        <p:nvSpPr>
          <p:cNvPr id="11268" name="Rectangle 3"/>
          <p:cNvSpPr>
            <a:spLocks noGrp="1" noChangeArrowheads="1"/>
          </p:cNvSpPr>
          <p:nvPr>
            <p:ph type="body" idx="1"/>
          </p:nvPr>
        </p:nvSpPr>
        <p:spPr>
          <a:xfrm>
            <a:off x="387753" y="1717641"/>
            <a:ext cx="8458200" cy="985078"/>
          </a:xfrm>
        </p:spPr>
        <p:txBody>
          <a:bodyPr/>
          <a:lstStyle/>
          <a:p>
            <a:pPr eaLnBrk="1" hangingPunct="1">
              <a:defRPr/>
            </a:pPr>
            <a:r>
              <a:rPr lang="en-US" dirty="0" smtClean="0"/>
              <a:t>Compile</a:t>
            </a:r>
          </a:p>
          <a:p>
            <a:pPr lvl="1" eaLnBrk="1" hangingPunct="1">
              <a:defRPr/>
            </a:pPr>
            <a:r>
              <a:rPr lang="en-US" sz="2000" b="1" dirty="0" smtClean="0">
                <a:solidFill>
                  <a:schemeClr val="accent5">
                    <a:lumMod val="25000"/>
                  </a:schemeClr>
                </a:solidFill>
                <a:latin typeface="Courier New" pitchFamily="49" charset="0"/>
              </a:rPr>
              <a:t>C:\MyJava&gt;</a:t>
            </a:r>
            <a:r>
              <a:rPr lang="en-US" sz="2000" b="1" dirty="0" smtClean="0">
                <a:solidFill>
                  <a:srgbClr val="000000"/>
                </a:solidFill>
                <a:latin typeface="Courier New" pitchFamily="49" charset="0"/>
              </a:rPr>
              <a:t>javac </a:t>
            </a:r>
            <a:r>
              <a:rPr lang="en-US" sz="2000" b="1" i="1" dirty="0" smtClean="0">
                <a:solidFill>
                  <a:srgbClr val="000000"/>
                </a:solidFill>
                <a:latin typeface="Courier New" pitchFamily="49" charset="0"/>
              </a:rPr>
              <a:t>Hello</a:t>
            </a:r>
            <a:r>
              <a:rPr lang="en-US" sz="2000" b="1" dirty="0" smtClean="0">
                <a:solidFill>
                  <a:srgbClr val="000000"/>
                </a:solidFill>
                <a:latin typeface="Courier New" pitchFamily="49" charset="0"/>
              </a:rPr>
              <a:t>.java</a:t>
            </a:r>
          </a:p>
          <a:p>
            <a:pPr lvl="1" eaLnBrk="1" hangingPunct="1">
              <a:buClr>
                <a:schemeClr val="tx2"/>
              </a:buClr>
              <a:buFontTx/>
              <a:buNone/>
              <a:defRPr/>
            </a:pPr>
            <a:endParaRPr lang="en-US" sz="2000" b="1" dirty="0" smtClean="0">
              <a:solidFill>
                <a:srgbClr val="000000"/>
              </a:solidFill>
              <a:latin typeface="Courier New" pitchFamily="49" charset="0"/>
            </a:endParaRPr>
          </a:p>
        </p:txBody>
      </p:sp>
      <p:sp>
        <p:nvSpPr>
          <p:cNvPr id="6" name="Rectangle 3"/>
          <p:cNvSpPr txBox="1">
            <a:spLocks noChangeArrowheads="1"/>
          </p:cNvSpPr>
          <p:nvPr/>
        </p:nvSpPr>
        <p:spPr bwMode="auto">
          <a:xfrm>
            <a:off x="457200" y="5274167"/>
            <a:ext cx="3962400" cy="990600"/>
          </a:xfrm>
          <a:prstGeom prst="rect">
            <a:avLst/>
          </a:prstGeom>
          <a:noFill/>
          <a:ln w="9525">
            <a:noFill/>
            <a:miter lim="800000"/>
            <a:headEnd/>
            <a:tailEnd/>
          </a:ln>
        </p:spPr>
        <p:txBody>
          <a:bodyPr/>
          <a:lstStyle/>
          <a:p>
            <a:pPr marL="342900" indent="-34290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Execute</a:t>
            </a:r>
          </a:p>
          <a:p>
            <a:pPr lvl="1">
              <a:buClr>
                <a:schemeClr val="tx2"/>
              </a:buClr>
              <a:defRPr/>
            </a:pPr>
            <a:r>
              <a:rPr lang="en-US" sz="2000" b="1" dirty="0">
                <a:solidFill>
                  <a:schemeClr val="accent5">
                    <a:lumMod val="25000"/>
                  </a:schemeClr>
                </a:solidFill>
                <a:latin typeface="Courier New" pitchFamily="49" charset="0"/>
                <a:cs typeface="+mn-cs"/>
              </a:rPr>
              <a:t>C:\MyJava&gt;</a:t>
            </a:r>
            <a:r>
              <a:rPr lang="en-US" sz="2000" b="1" dirty="0">
                <a:solidFill>
                  <a:srgbClr val="000000"/>
                </a:solidFill>
                <a:latin typeface="Courier New" pitchFamily="49" charset="0"/>
                <a:cs typeface="+mn-cs"/>
              </a:rPr>
              <a:t>java </a:t>
            </a:r>
            <a:r>
              <a:rPr lang="en-US" sz="2000" b="1" i="1" dirty="0">
                <a:solidFill>
                  <a:srgbClr val="000000"/>
                </a:solidFill>
                <a:latin typeface="Courier New" pitchFamily="49" charset="0"/>
                <a:cs typeface="+mn-cs"/>
              </a:rPr>
              <a:t>Hello</a:t>
            </a:r>
            <a:endParaRPr lang="en-US" sz="2000" b="1" dirty="0">
              <a:solidFill>
                <a:srgbClr val="000000"/>
              </a:solidFill>
              <a:latin typeface="Courier New" pitchFamily="49" charset="0"/>
              <a:cs typeface="+mn-cs"/>
            </a:endParaRPr>
          </a:p>
        </p:txBody>
      </p:sp>
      <p:sp>
        <p:nvSpPr>
          <p:cNvPr id="27653" name="Rectangle 4"/>
          <p:cNvSpPr>
            <a:spLocks noChangeArrowheads="1"/>
          </p:cNvSpPr>
          <p:nvPr/>
        </p:nvSpPr>
        <p:spPr bwMode="auto">
          <a:xfrm>
            <a:off x="762000" y="2971800"/>
            <a:ext cx="2668588" cy="581025"/>
          </a:xfrm>
          <a:prstGeom prst="rect">
            <a:avLst/>
          </a:prstGeom>
          <a:solidFill>
            <a:srgbClr val="99CCFF"/>
          </a:solidFill>
          <a:ln w="9525">
            <a:solidFill>
              <a:schemeClr val="tx1"/>
            </a:solidFill>
            <a:miter lim="800000"/>
            <a:headEnd/>
            <a:tailEnd/>
          </a:ln>
        </p:spPr>
        <p:txBody>
          <a:bodyPr wrap="none" anchor="ctr"/>
          <a:lstStyle/>
          <a:p>
            <a:pPr algn="ctr"/>
            <a:r>
              <a:rPr lang="en-US" sz="2000" dirty="0"/>
              <a:t>Hello.java </a:t>
            </a:r>
          </a:p>
        </p:txBody>
      </p:sp>
      <p:sp>
        <p:nvSpPr>
          <p:cNvPr id="27654" name="Line 5"/>
          <p:cNvSpPr>
            <a:spLocks noChangeShapeType="1"/>
          </p:cNvSpPr>
          <p:nvPr/>
        </p:nvSpPr>
        <p:spPr bwMode="auto">
          <a:xfrm>
            <a:off x="3430588" y="3281363"/>
            <a:ext cx="1600200"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5" name="Text Box 6"/>
          <p:cNvSpPr txBox="1">
            <a:spLocks noChangeArrowheads="1"/>
          </p:cNvSpPr>
          <p:nvPr/>
        </p:nvSpPr>
        <p:spPr bwMode="auto">
          <a:xfrm>
            <a:off x="3887788" y="2827338"/>
            <a:ext cx="8258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err="1"/>
              <a:t>javac</a:t>
            </a:r>
            <a:endParaRPr lang="en-US" sz="2000" b="1" dirty="0"/>
          </a:p>
        </p:txBody>
      </p:sp>
      <p:sp>
        <p:nvSpPr>
          <p:cNvPr id="27656" name="Oval 7"/>
          <p:cNvSpPr>
            <a:spLocks noChangeArrowheads="1"/>
          </p:cNvSpPr>
          <p:nvPr/>
        </p:nvSpPr>
        <p:spPr bwMode="auto">
          <a:xfrm>
            <a:off x="5030788" y="2670175"/>
            <a:ext cx="2970212" cy="1143000"/>
          </a:xfrm>
          <a:prstGeom prst="ellipse">
            <a:avLst/>
          </a:prstGeom>
          <a:solidFill>
            <a:srgbClr val="99CCFF"/>
          </a:solidFill>
          <a:ln w="9525">
            <a:solidFill>
              <a:schemeClr val="tx1"/>
            </a:solidFill>
            <a:round/>
            <a:headEnd/>
            <a:tailEnd/>
          </a:ln>
        </p:spPr>
        <p:txBody>
          <a:bodyPr wrap="none" anchor="ctr"/>
          <a:lstStyle/>
          <a:p>
            <a:pPr algn="ctr"/>
            <a:r>
              <a:rPr lang="en-US" sz="2000" dirty="0" err="1"/>
              <a:t>Hello.class</a:t>
            </a:r>
            <a:endParaRPr lang="en-US" sz="2000" dirty="0"/>
          </a:p>
        </p:txBody>
      </p:sp>
      <p:sp>
        <p:nvSpPr>
          <p:cNvPr id="27657" name="Text Box 8"/>
          <p:cNvSpPr txBox="1">
            <a:spLocks noChangeArrowheads="1"/>
          </p:cNvSpPr>
          <p:nvPr/>
        </p:nvSpPr>
        <p:spPr bwMode="auto">
          <a:xfrm>
            <a:off x="3657600" y="33528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i="1" dirty="0">
                <a:latin typeface="Times New Roman" pitchFamily="18" charset="0"/>
              </a:rPr>
              <a:t>compilation</a:t>
            </a:r>
          </a:p>
        </p:txBody>
      </p:sp>
      <p:sp>
        <p:nvSpPr>
          <p:cNvPr id="27658" name="Rectangle 9"/>
          <p:cNvSpPr>
            <a:spLocks noChangeArrowheads="1"/>
          </p:cNvSpPr>
          <p:nvPr/>
        </p:nvSpPr>
        <p:spPr bwMode="auto">
          <a:xfrm>
            <a:off x="7477460" y="2257425"/>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accent2"/>
                </a:solidFill>
              </a:rPr>
              <a:t>Byte code</a:t>
            </a:r>
          </a:p>
        </p:txBody>
      </p:sp>
      <p:sp>
        <p:nvSpPr>
          <p:cNvPr id="27659" name="Rectangle 10"/>
          <p:cNvSpPr>
            <a:spLocks noChangeArrowheads="1"/>
          </p:cNvSpPr>
          <p:nvPr/>
        </p:nvSpPr>
        <p:spPr bwMode="auto">
          <a:xfrm>
            <a:off x="267035" y="3943350"/>
            <a:ext cx="162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accent2"/>
                </a:solidFill>
              </a:rPr>
              <a:t>Source code</a:t>
            </a:r>
          </a:p>
        </p:txBody>
      </p:sp>
      <p:sp>
        <p:nvSpPr>
          <p:cNvPr id="27660" name="Line 11"/>
          <p:cNvSpPr>
            <a:spLocks noChangeShapeType="1"/>
          </p:cNvSpPr>
          <p:nvPr/>
        </p:nvSpPr>
        <p:spPr bwMode="auto">
          <a:xfrm flipH="1">
            <a:off x="1524000" y="3552825"/>
            <a:ext cx="457200" cy="390525"/>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1" name="Line 12"/>
          <p:cNvSpPr>
            <a:spLocks noChangeShapeType="1"/>
          </p:cNvSpPr>
          <p:nvPr/>
        </p:nvSpPr>
        <p:spPr bwMode="auto">
          <a:xfrm flipV="1">
            <a:off x="7621588" y="2670174"/>
            <a:ext cx="303212" cy="225425"/>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2" name="Oval 3"/>
          <p:cNvSpPr>
            <a:spLocks noChangeArrowheads="1"/>
          </p:cNvSpPr>
          <p:nvPr/>
        </p:nvSpPr>
        <p:spPr bwMode="auto">
          <a:xfrm>
            <a:off x="5127579" y="5029200"/>
            <a:ext cx="2817813" cy="1235567"/>
          </a:xfrm>
          <a:prstGeom prst="ellipse">
            <a:avLst/>
          </a:prstGeom>
          <a:solidFill>
            <a:srgbClr val="99CCFF"/>
          </a:solidFill>
          <a:ln w="9525">
            <a:solidFill>
              <a:schemeClr val="tx1"/>
            </a:solidFill>
            <a:round/>
            <a:headEnd/>
            <a:tailEnd/>
          </a:ln>
        </p:spPr>
        <p:txBody>
          <a:bodyPr wrap="none" anchor="ctr"/>
          <a:lstStyle/>
          <a:p>
            <a:pPr algn="ctr"/>
            <a:r>
              <a:rPr lang="en-US" sz="2000" dirty="0"/>
              <a:t>Platform specific code</a:t>
            </a:r>
          </a:p>
        </p:txBody>
      </p:sp>
      <p:sp>
        <p:nvSpPr>
          <p:cNvPr id="27663" name="Text Box 9"/>
          <p:cNvSpPr txBox="1">
            <a:spLocks noChangeArrowheads="1"/>
          </p:cNvSpPr>
          <p:nvPr/>
        </p:nvSpPr>
        <p:spPr bwMode="auto">
          <a:xfrm>
            <a:off x="6781800" y="4343400"/>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t>java</a:t>
            </a:r>
          </a:p>
        </p:txBody>
      </p:sp>
      <p:sp>
        <p:nvSpPr>
          <p:cNvPr id="27664" name="Text Box 10"/>
          <p:cNvSpPr txBox="1">
            <a:spLocks noChangeArrowheads="1"/>
          </p:cNvSpPr>
          <p:nvPr/>
        </p:nvSpPr>
        <p:spPr bwMode="auto">
          <a:xfrm>
            <a:off x="5334000" y="43434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i="1">
                <a:latin typeface="Times New Roman" pitchFamily="18" charset="0"/>
              </a:rPr>
              <a:t>execution</a:t>
            </a:r>
          </a:p>
        </p:txBody>
      </p:sp>
      <p:cxnSp>
        <p:nvCxnSpPr>
          <p:cNvPr id="33" name="Straight Arrow Connector 32"/>
          <p:cNvCxnSpPr>
            <a:stCxn id="27656" idx="4"/>
            <a:endCxn id="27662" idx="0"/>
          </p:cNvCxnSpPr>
          <p:nvPr/>
        </p:nvCxnSpPr>
        <p:spPr>
          <a:xfrm>
            <a:off x="6515894" y="3813175"/>
            <a:ext cx="20592" cy="1216025"/>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27666" name="Slide Number Placeholder 2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C43DB33-91B1-4C80-A44B-DC718C6A9EA9}" type="slidenum">
              <a:rPr lang="en-US" smtClean="0">
                <a:solidFill>
                  <a:schemeClr val="bg2"/>
                </a:solidFill>
              </a:rPr>
              <a:pPr eaLnBrk="1" hangingPunct="1">
                <a:defRPr/>
              </a:pPr>
              <a:t>21</a:t>
            </a:fld>
            <a:endParaRPr lang="en-US" smtClean="0">
              <a:solidFill>
                <a:schemeClr val="bg2"/>
              </a:solidFill>
            </a:endParaRPr>
          </a:p>
        </p:txBody>
      </p:sp>
      <p:sp>
        <p:nvSpPr>
          <p:cNvPr id="19" name="TextBox 18"/>
          <p:cNvSpPr txBox="1"/>
          <p:nvPr/>
        </p:nvSpPr>
        <p:spPr>
          <a:xfrm>
            <a:off x="267035" y="1059908"/>
            <a:ext cx="8534400" cy="70788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sz="2000" dirty="0">
                <a:solidFill>
                  <a:srgbClr val="5F5F5F"/>
                </a:solidFill>
              </a:rPr>
              <a:t>Save the file as Hello.java. A public class must be saved in the same name as class name. </a:t>
            </a:r>
          </a:p>
        </p:txBody>
      </p:sp>
    </p:spTree>
    <p:extLst>
      <p:ext uri="{BB962C8B-B14F-4D97-AF65-F5344CB8AC3E}">
        <p14:creationId xmlns:p14="http://schemas.microsoft.com/office/powerpoint/2010/main" val="2022815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JRE and </a:t>
            </a:r>
            <a:r>
              <a:rPr lang="en-US" dirty="0" err="1" smtClean="0"/>
              <a:t>bytecode</a:t>
            </a:r>
            <a:endParaRPr lang="en-US" dirty="0" smtClean="0"/>
          </a:p>
        </p:txBody>
      </p:sp>
      <p:sp>
        <p:nvSpPr>
          <p:cNvPr id="3" name="Content Placeholder 2"/>
          <p:cNvSpPr>
            <a:spLocks noGrp="1"/>
          </p:cNvSpPr>
          <p:nvPr>
            <p:ph idx="1"/>
          </p:nvPr>
        </p:nvSpPr>
        <p:spPr>
          <a:xfrm>
            <a:off x="381000" y="1219200"/>
            <a:ext cx="8153400" cy="4876800"/>
          </a:xfrm>
        </p:spPr>
        <p:txBody>
          <a:bodyPr>
            <a:normAutofit lnSpcReduction="10000"/>
          </a:bodyPr>
          <a:lstStyle/>
          <a:p>
            <a:pPr>
              <a:defRPr/>
            </a:pPr>
            <a:r>
              <a:rPr lang="en-US" sz="2400" b="1" dirty="0" smtClean="0"/>
              <a:t>Java Bytecode is produced when Java programs are compiled.</a:t>
            </a:r>
          </a:p>
          <a:p>
            <a:pPr>
              <a:defRPr/>
            </a:pPr>
            <a:r>
              <a:rPr lang="en-US" sz="2400" b="1" dirty="0" smtClean="0"/>
              <a:t>To execute Java program, JRE must be installed in the system</a:t>
            </a:r>
          </a:p>
          <a:p>
            <a:pPr>
              <a:defRPr/>
            </a:pPr>
            <a:r>
              <a:rPr lang="en-US" sz="2400" b="1" dirty="0" smtClean="0"/>
              <a:t>JRE or Java Runtime environment contains </a:t>
            </a:r>
          </a:p>
          <a:p>
            <a:pPr lvl="1">
              <a:defRPr/>
            </a:pPr>
            <a:r>
              <a:rPr lang="en-US" sz="2400" b="1" dirty="0" smtClean="0"/>
              <a:t>Java Virtual Machine</a:t>
            </a:r>
          </a:p>
          <a:p>
            <a:pPr lvl="1">
              <a:defRPr/>
            </a:pPr>
            <a:r>
              <a:rPr lang="en-US" sz="2400" b="1" dirty="0" smtClean="0"/>
              <a:t>Standard class libraries (APIs)</a:t>
            </a:r>
          </a:p>
          <a:p>
            <a:pPr lvl="1">
              <a:defRPr/>
            </a:pPr>
            <a:r>
              <a:rPr lang="en-US" sz="2400" b="1" dirty="0" smtClean="0"/>
              <a:t>Java Plug-in</a:t>
            </a:r>
          </a:p>
          <a:p>
            <a:pPr lvl="1">
              <a:defRPr/>
            </a:pPr>
            <a:r>
              <a:rPr lang="en-US" sz="2400" b="1" dirty="0" smtClean="0"/>
              <a:t>Java </a:t>
            </a:r>
            <a:r>
              <a:rPr lang="en-US" sz="2400" b="1" dirty="0" err="1" smtClean="0"/>
              <a:t>Webstart</a:t>
            </a:r>
            <a:endParaRPr lang="en-US" sz="2400" b="1" dirty="0" smtClean="0"/>
          </a:p>
          <a:p>
            <a:pPr>
              <a:defRPr/>
            </a:pPr>
            <a:r>
              <a:rPr lang="en-US" sz="2400" b="1" dirty="0" smtClean="0"/>
              <a:t>JRE gets installed automatically when JDK is installed. JRE can be installed independent of JDK as well. This will mean that Java programs can be executed in that system. </a:t>
            </a:r>
            <a:endParaRPr lang="en-US" sz="2400" b="1" dirty="0"/>
          </a:p>
        </p:txBody>
      </p:sp>
      <p:sp>
        <p:nvSpPr>
          <p:cNvPr id="33796"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2F965B6-F869-40EE-911F-16C8102C2B8C}" type="slidenum">
              <a:rPr lang="en-US" smtClean="0">
                <a:solidFill>
                  <a:schemeClr val="bg2"/>
                </a:solidFill>
              </a:rPr>
              <a:pPr eaLnBrk="1" hangingPunct="1">
                <a:defRPr/>
              </a:pPr>
              <a:t>22</a:t>
            </a:fld>
            <a:endParaRPr lang="en-US" smtClean="0">
              <a:solidFill>
                <a:schemeClr val="bg2"/>
              </a:solidFill>
            </a:endParaRPr>
          </a:p>
        </p:txBody>
      </p:sp>
    </p:spTree>
    <p:extLst>
      <p:ext uri="{BB962C8B-B14F-4D97-AF65-F5344CB8AC3E}">
        <p14:creationId xmlns:p14="http://schemas.microsoft.com/office/powerpoint/2010/main" val="2559243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Integrated Development Environment (IDE)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Using a text editor and compiling from the command line is the most basic way of creating a Java program, but there are tools available to make it easier to create Java programs called IDEs</a:t>
            </a:r>
          </a:p>
          <a:p>
            <a:r>
              <a:rPr lang="en-US" dirty="0" smtClean="0"/>
              <a:t>The two major ones are:</a:t>
            </a:r>
          </a:p>
          <a:p>
            <a:pPr lvl="1"/>
            <a:r>
              <a:rPr lang="en-US" dirty="0" err="1" smtClean="0">
                <a:hlinkClick r:id="rId2"/>
              </a:rPr>
              <a:t>Netbeans</a:t>
            </a:r>
            <a:endParaRPr lang="en-US" dirty="0" smtClean="0"/>
          </a:p>
          <a:p>
            <a:pPr lvl="1"/>
            <a:r>
              <a:rPr lang="en-US" dirty="0" smtClean="0">
                <a:hlinkClick r:id="rId3"/>
              </a:rPr>
              <a:t>Eclipse</a:t>
            </a:r>
            <a:endParaRPr lang="en-US" dirty="0" smtClean="0"/>
          </a:p>
          <a:p>
            <a:r>
              <a:rPr lang="en-US" dirty="0" err="1" smtClean="0"/>
              <a:t>Netbeans</a:t>
            </a:r>
            <a:r>
              <a:rPr lang="en-US" dirty="0" smtClean="0"/>
              <a:t> is an IDE from Oracle, the current owners of the Java language, and thus, is very easy to use with Java.</a:t>
            </a:r>
          </a:p>
          <a:p>
            <a:pPr lvl="1"/>
            <a:r>
              <a:rPr lang="en-US" dirty="0" smtClean="0"/>
              <a:t>If you install </a:t>
            </a:r>
            <a:r>
              <a:rPr lang="en-US" dirty="0" err="1" smtClean="0"/>
              <a:t>Netbeans</a:t>
            </a:r>
            <a:r>
              <a:rPr lang="en-US" dirty="0" smtClean="0"/>
              <a:t>, it will guide you through installing the JDK</a:t>
            </a:r>
          </a:p>
          <a:p>
            <a:r>
              <a:rPr lang="en-US" dirty="0" smtClean="0"/>
              <a:t>Eclipse is a third-party open-source IDE that is very powerful and popular.</a:t>
            </a:r>
          </a:p>
          <a:p>
            <a:pPr lvl="1"/>
            <a:r>
              <a:rPr lang="en-US" dirty="0" smtClean="0"/>
              <a:t>You may need to install the JDK successfully before installing Eclipse.</a:t>
            </a:r>
            <a:endParaRPr lang="en-US" dirty="0"/>
          </a:p>
        </p:txBody>
      </p:sp>
    </p:spTree>
    <p:extLst>
      <p:ext uri="{BB962C8B-B14F-4D97-AF65-F5344CB8AC3E}">
        <p14:creationId xmlns:p14="http://schemas.microsoft.com/office/powerpoint/2010/main" val="342271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Introducing Eclipse Helios 3.6 IDE</a:t>
            </a:r>
          </a:p>
        </p:txBody>
      </p:sp>
      <p:sp>
        <p:nvSpPr>
          <p:cNvPr id="30723" name="Content Placeholder 2"/>
          <p:cNvSpPr>
            <a:spLocks noGrp="1"/>
          </p:cNvSpPr>
          <p:nvPr>
            <p:ph idx="1"/>
          </p:nvPr>
        </p:nvSpPr>
        <p:spPr>
          <a:xfrm>
            <a:off x="381000" y="1143000"/>
            <a:ext cx="8229600" cy="5410200"/>
          </a:xfrm>
        </p:spPr>
        <p:txBody>
          <a:bodyPr>
            <a:normAutofit lnSpcReduction="10000"/>
          </a:bodyPr>
          <a:lstStyle/>
          <a:p>
            <a:r>
              <a:rPr lang="en-US" dirty="0"/>
              <a:t>IDE is where the Java programs are written, compiled and </a:t>
            </a:r>
            <a:r>
              <a:rPr lang="en-US" dirty="0" smtClean="0"/>
              <a:t>executed.</a:t>
            </a:r>
          </a:p>
          <a:p>
            <a:r>
              <a:rPr lang="en-US" dirty="0" smtClean="0"/>
              <a:t>Eclipse is an open source project </a:t>
            </a:r>
          </a:p>
          <a:p>
            <a:pPr marL="342900" lvl="1" indent="-342900"/>
            <a:r>
              <a:rPr lang="en-US" sz="2000" dirty="0" smtClean="0"/>
              <a:t>Launched in November 2001</a:t>
            </a:r>
          </a:p>
          <a:p>
            <a:pPr marL="342900" lvl="1" indent="-342900"/>
            <a:r>
              <a:rPr lang="en-US" sz="2000" dirty="0" smtClean="0"/>
              <a:t>Designed to help developers with specific development tasks</a:t>
            </a:r>
          </a:p>
          <a:p>
            <a:r>
              <a:rPr lang="en-US" dirty="0" smtClean="0"/>
              <a:t>GUI and non-GUI application development support</a:t>
            </a:r>
          </a:p>
          <a:p>
            <a:r>
              <a:rPr lang="en-US" dirty="0" smtClean="0"/>
              <a:t>Easy integration of tools</a:t>
            </a:r>
          </a:p>
          <a:p>
            <a:r>
              <a:rPr lang="en-US" dirty="0" smtClean="0"/>
              <a:t>Supported by </a:t>
            </a:r>
            <a:r>
              <a:rPr lang="en-US" dirty="0"/>
              <a:t>multiple operating systems like Windows, Mac, Linux, Solaris, IBM AIX and HP-UX.</a:t>
            </a:r>
          </a:p>
          <a:p>
            <a:pPr marL="0" indent="0">
              <a:buNone/>
            </a:pPr>
            <a:endParaRPr lang="en-US" dirty="0" smtClean="0"/>
          </a:p>
          <a:p>
            <a:endParaRPr lang="en-US" dirty="0" smtClean="0"/>
          </a:p>
        </p:txBody>
      </p:sp>
      <p:sp>
        <p:nvSpPr>
          <p:cNvPr id="30724"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B4B6E36-5EFF-4C95-B9A7-6D0F092A6E7C}" type="slidenum">
              <a:rPr lang="en-US" smtClean="0">
                <a:solidFill>
                  <a:schemeClr val="bg2"/>
                </a:solidFill>
              </a:rPr>
              <a:pPr eaLnBrk="1" hangingPunct="1">
                <a:defRPr/>
              </a:pPr>
              <a:t>24</a:t>
            </a:fld>
            <a:endParaRPr lang="en-US" smtClean="0">
              <a:solidFill>
                <a:schemeClr val="bg2"/>
              </a:solidFill>
            </a:endParaRPr>
          </a:p>
        </p:txBody>
      </p:sp>
    </p:spTree>
    <p:extLst>
      <p:ext uri="{BB962C8B-B14F-4D97-AF65-F5344CB8AC3E}">
        <p14:creationId xmlns:p14="http://schemas.microsoft.com/office/powerpoint/2010/main" val="492995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as an IDE</a:t>
            </a:r>
            <a:endParaRPr lang="en-US" dirty="0"/>
          </a:p>
        </p:txBody>
      </p:sp>
      <p:sp>
        <p:nvSpPr>
          <p:cNvPr id="3" name="Content Placeholder 2"/>
          <p:cNvSpPr>
            <a:spLocks noGrp="1"/>
          </p:cNvSpPr>
          <p:nvPr>
            <p:ph idx="1"/>
          </p:nvPr>
        </p:nvSpPr>
        <p:spPr/>
        <p:txBody>
          <a:bodyPr>
            <a:normAutofit lnSpcReduction="10000"/>
          </a:bodyPr>
          <a:lstStyle/>
          <a:p>
            <a:r>
              <a:rPr lang="en-US" dirty="0" smtClean="0"/>
              <a:t>Java Development Tooling (JDT) is used for building Java code</a:t>
            </a:r>
          </a:p>
          <a:p>
            <a:r>
              <a:rPr lang="en-US" dirty="0" smtClean="0"/>
              <a:t>Provides set of workbench plug-ins for manipulating Java code</a:t>
            </a:r>
          </a:p>
          <a:p>
            <a:pPr lvl="1"/>
            <a:r>
              <a:rPr lang="en-US" sz="2000" dirty="0" smtClean="0"/>
              <a:t>Java projects, packages, classes, methods, ....</a:t>
            </a:r>
          </a:p>
          <a:p>
            <a:r>
              <a:rPr lang="en-US" dirty="0" smtClean="0"/>
              <a:t>Java compiler is built in</a:t>
            </a:r>
          </a:p>
          <a:p>
            <a:pPr lvl="1"/>
            <a:r>
              <a:rPr lang="en-US" sz="2000" dirty="0" smtClean="0"/>
              <a:t>Used for compiling Java code</a:t>
            </a:r>
          </a:p>
          <a:p>
            <a:pPr lvl="1"/>
            <a:r>
              <a:rPr lang="en-US" sz="2000" dirty="0" smtClean="0"/>
              <a:t>Creates errors (special markers of code) if compilation fails </a:t>
            </a:r>
          </a:p>
          <a:p>
            <a:r>
              <a:rPr lang="en-US" dirty="0" smtClean="0"/>
              <a:t>Numerous content types support</a:t>
            </a:r>
          </a:p>
          <a:p>
            <a:pPr lvl="1"/>
            <a:r>
              <a:rPr lang="en-US" sz="2000" dirty="0" smtClean="0"/>
              <a:t>Java, HTML, C, XML, ...</a:t>
            </a:r>
          </a:p>
          <a:p>
            <a:pPr lvl="1"/>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25</a:t>
            </a:fld>
            <a:endParaRPr lang="en-US"/>
          </a:p>
        </p:txBody>
      </p:sp>
    </p:spTree>
    <p:extLst>
      <p:ext uri="{BB962C8B-B14F-4D97-AF65-F5344CB8AC3E}">
        <p14:creationId xmlns:p14="http://schemas.microsoft.com/office/powerpoint/2010/main" val="4059620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Installing Eclipse</a:t>
            </a:r>
            <a:endParaRPr lang="en-US" dirty="0"/>
          </a:p>
        </p:txBody>
      </p:sp>
      <p:sp>
        <p:nvSpPr>
          <p:cNvPr id="3" name="Content Placeholder 2"/>
          <p:cNvSpPr>
            <a:spLocks noGrp="1"/>
          </p:cNvSpPr>
          <p:nvPr>
            <p:ph idx="1"/>
          </p:nvPr>
        </p:nvSpPr>
        <p:spPr>
          <a:xfrm>
            <a:off x="228600" y="1066800"/>
            <a:ext cx="8789276" cy="5410200"/>
          </a:xfrm>
        </p:spPr>
        <p:txBody>
          <a:bodyPr/>
          <a:lstStyle/>
          <a:p>
            <a:pPr>
              <a:lnSpc>
                <a:spcPct val="120000"/>
              </a:lnSpc>
            </a:pPr>
            <a:r>
              <a:rPr lang="en-US" dirty="0" smtClean="0"/>
              <a:t>Download Eclipse’s Install Zip File from http://www.eclipse.org</a:t>
            </a:r>
          </a:p>
          <a:p>
            <a:pPr>
              <a:lnSpc>
                <a:spcPct val="120000"/>
              </a:lnSpc>
            </a:pPr>
            <a:r>
              <a:rPr lang="en-US" dirty="0" smtClean="0"/>
              <a:t>Click on the Download from the main page on http://www.eclipse.org</a:t>
            </a:r>
          </a:p>
          <a:p>
            <a:pPr lvl="1">
              <a:lnSpc>
                <a:spcPct val="120000"/>
              </a:lnSpc>
            </a:pPr>
            <a:r>
              <a:rPr lang="en-US" sz="2000" dirty="0" smtClean="0"/>
              <a:t>Choose the best site from which to download</a:t>
            </a:r>
          </a:p>
          <a:p>
            <a:pPr lvl="1">
              <a:lnSpc>
                <a:spcPct val="120000"/>
              </a:lnSpc>
            </a:pPr>
            <a:r>
              <a:rPr lang="en-US" sz="2000" dirty="0" smtClean="0"/>
              <a:t>Choose the latest build for download</a:t>
            </a:r>
          </a:p>
          <a:p>
            <a:pPr lvl="1">
              <a:lnSpc>
                <a:spcPct val="120000"/>
              </a:lnSpc>
            </a:pPr>
            <a:r>
              <a:rPr lang="en-US" sz="2000" dirty="0" smtClean="0"/>
              <a:t>Choose the platform for download and type of download (http or ftp)</a:t>
            </a:r>
          </a:p>
          <a:p>
            <a:pPr lvl="1"/>
            <a:r>
              <a:rPr lang="en-US" sz="2000" dirty="0"/>
              <a:t>Specify the location to save the downloaded file.</a:t>
            </a:r>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26</a:t>
            </a:fld>
            <a:endParaRPr lang="en-US"/>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4267199"/>
            <a:ext cx="37242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5"/>
          <p:cNvSpPr txBox="1">
            <a:spLocks/>
          </p:cNvSpPr>
          <p:nvPr/>
        </p:nvSpPr>
        <p:spPr bwMode="auto">
          <a:xfrm>
            <a:off x="457200" y="4495800"/>
            <a:ext cx="472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smtClean="0"/>
              <a:t>Unzip the downloaded file to the directory of your choice</a:t>
            </a:r>
          </a:p>
          <a:p>
            <a:endParaRPr lang="en-US" dirty="0"/>
          </a:p>
        </p:txBody>
      </p:sp>
    </p:spTree>
    <p:extLst>
      <p:ext uri="{BB962C8B-B14F-4D97-AF65-F5344CB8AC3E}">
        <p14:creationId xmlns:p14="http://schemas.microsoft.com/office/powerpoint/2010/main" val="4020649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04800" y="0"/>
            <a:ext cx="8610600" cy="838200"/>
          </a:xfrm>
        </p:spPr>
        <p:txBody>
          <a:bodyPr/>
          <a:lstStyle/>
          <a:p>
            <a:pPr eaLnBrk="1" hangingPunct="1"/>
            <a:r>
              <a:rPr lang="en-US" dirty="0" smtClean="0"/>
              <a:t>Characteristics of Java Language</a:t>
            </a:r>
            <a:endParaRPr lang="en-IN" dirty="0" smtClean="0"/>
          </a:p>
        </p:txBody>
      </p:sp>
      <p:sp>
        <p:nvSpPr>
          <p:cNvPr id="51203" name="Content Placeholder 2"/>
          <p:cNvSpPr>
            <a:spLocks noGrp="1"/>
          </p:cNvSpPr>
          <p:nvPr>
            <p:ph idx="1"/>
          </p:nvPr>
        </p:nvSpPr>
        <p:spPr>
          <a:xfrm>
            <a:off x="251520" y="908720"/>
            <a:ext cx="8534400" cy="5334000"/>
          </a:xfrm>
        </p:spPr>
        <p:txBody>
          <a:bodyPr>
            <a:normAutofit fontScale="92500" lnSpcReduction="20000"/>
          </a:bodyPr>
          <a:lstStyle/>
          <a:p>
            <a:pPr eaLnBrk="1" hangingPunct="1"/>
            <a:r>
              <a:rPr lang="en-US" dirty="0" smtClean="0"/>
              <a:t>Simple and Secure</a:t>
            </a:r>
          </a:p>
          <a:p>
            <a:pPr eaLnBrk="1" hangingPunct="1"/>
            <a:r>
              <a:rPr lang="en-US" sz="3200" dirty="0" smtClean="0"/>
              <a:t>Object oriented language</a:t>
            </a:r>
          </a:p>
          <a:p>
            <a:pPr eaLnBrk="1" hangingPunct="1"/>
            <a:r>
              <a:rPr lang="en-US" dirty="0" smtClean="0"/>
              <a:t>Portable and platform independent</a:t>
            </a:r>
          </a:p>
          <a:p>
            <a:pPr eaLnBrk="1" hangingPunct="1"/>
            <a:r>
              <a:rPr lang="en-US" dirty="0" smtClean="0"/>
              <a:t>Robust</a:t>
            </a:r>
          </a:p>
          <a:p>
            <a:r>
              <a:rPr lang="en-US" dirty="0" smtClean="0"/>
              <a:t>Multithreaded</a:t>
            </a:r>
          </a:p>
          <a:p>
            <a:r>
              <a:rPr lang="en-US" dirty="0" smtClean="0"/>
              <a:t>Dynamic Linking</a:t>
            </a:r>
          </a:p>
          <a:p>
            <a:r>
              <a:rPr lang="en-US" dirty="0" smtClean="0"/>
              <a:t>Secure</a:t>
            </a:r>
          </a:p>
          <a:p>
            <a:r>
              <a:rPr lang="en-US" dirty="0" smtClean="0"/>
              <a:t>Performance</a:t>
            </a:r>
          </a:p>
          <a:p>
            <a:r>
              <a:rPr lang="en-US" dirty="0" smtClean="0"/>
              <a:t>Java is Compiled as well as Interpreted</a:t>
            </a:r>
          </a:p>
          <a:p>
            <a:r>
              <a:rPr lang="en-US" dirty="0" smtClean="0"/>
              <a:t>Java Supports Multithreading</a:t>
            </a:r>
          </a:p>
          <a:p>
            <a:r>
              <a:rPr lang="en-US" dirty="0" smtClean="0"/>
              <a:t>Java is both Application And Applet based</a:t>
            </a:r>
          </a:p>
          <a:p>
            <a:pPr marL="0" indent="0" eaLnBrk="1" hangingPunct="1">
              <a:buNone/>
            </a:pPr>
            <a:endParaRPr lang="en-US" dirty="0" smtClean="0"/>
          </a:p>
          <a:p>
            <a:pPr eaLnBrk="1" hangingPunct="1"/>
            <a:endParaRPr lang="en-US" dirty="0" smtClean="0"/>
          </a:p>
        </p:txBody>
      </p:sp>
      <p:sp>
        <p:nvSpPr>
          <p:cNvPr id="51204"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F0CD852-A7C8-4AF1-BE34-990964EE96B8}" type="slidenum">
              <a:rPr lang="en-US" smtClean="0">
                <a:solidFill>
                  <a:schemeClr val="bg2"/>
                </a:solidFill>
              </a:rPr>
              <a:pPr eaLnBrk="1" hangingPunct="1">
                <a:defRPr/>
              </a:pPr>
              <a:t>27</a:t>
            </a:fld>
            <a:endParaRPr lang="en-US" smtClean="0">
              <a:solidFill>
                <a:schemeClr val="bg2"/>
              </a:solidFill>
            </a:endParaRPr>
          </a:p>
        </p:txBody>
      </p:sp>
    </p:spTree>
    <p:extLst>
      <p:ext uri="{BB962C8B-B14F-4D97-AF65-F5344CB8AC3E}">
        <p14:creationId xmlns:p14="http://schemas.microsoft.com/office/powerpoint/2010/main" val="3684668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152400"/>
            <a:ext cx="8915400" cy="533400"/>
          </a:xfrm>
        </p:spPr>
        <p:txBody>
          <a:bodyPr>
            <a:normAutofit fontScale="90000"/>
          </a:bodyPr>
          <a:lstStyle/>
          <a:p>
            <a:r>
              <a:rPr lang="en-US" dirty="0" smtClean="0"/>
              <a:t>Portable and platform independent</a:t>
            </a:r>
          </a:p>
        </p:txBody>
      </p:sp>
      <p:sp>
        <p:nvSpPr>
          <p:cNvPr id="20483" name="Content Placeholder 2"/>
          <p:cNvSpPr>
            <a:spLocks noGrp="1"/>
          </p:cNvSpPr>
          <p:nvPr>
            <p:ph idx="1"/>
          </p:nvPr>
        </p:nvSpPr>
        <p:spPr>
          <a:xfrm>
            <a:off x="457200" y="1447800"/>
            <a:ext cx="8229600" cy="2133600"/>
          </a:xfrm>
        </p:spPr>
        <p:txBody>
          <a:bodyPr/>
          <a:lstStyle/>
          <a:p>
            <a:pPr eaLnBrk="1" hangingPunct="1"/>
            <a:r>
              <a:rPr lang="en-US" dirty="0" smtClean="0"/>
              <a:t>Java Code can be compiled anywhere</a:t>
            </a:r>
          </a:p>
          <a:p>
            <a:pPr eaLnBrk="1" hangingPunct="1"/>
            <a:r>
              <a:rPr lang="en-US" dirty="0" err="1" smtClean="0"/>
              <a:t>Bytecode</a:t>
            </a:r>
            <a:r>
              <a:rPr lang="en-US" dirty="0" smtClean="0"/>
              <a:t> can be executed anywhere</a:t>
            </a:r>
          </a:p>
          <a:p>
            <a:endParaRPr lang="en-US" dirty="0" smtClean="0"/>
          </a:p>
          <a:p>
            <a:pPr>
              <a:buFont typeface="Wingdings" pitchFamily="2" charset="2"/>
              <a:buNone/>
            </a:pPr>
            <a:endParaRPr lang="en-US" dirty="0" smtClean="0"/>
          </a:p>
          <a:p>
            <a:pPr>
              <a:buFont typeface="Wingdings" pitchFamily="2" charset="2"/>
              <a:buNone/>
            </a:pPr>
            <a:endParaRPr lang="en-US" dirty="0" smtClean="0"/>
          </a:p>
        </p:txBody>
      </p:sp>
      <p:sp>
        <p:nvSpPr>
          <p:cNvPr id="20487" name="Slide Number Placeholder 7"/>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84E1DA0-534E-4557-ABDF-DD660976D179}" type="slidenum">
              <a:rPr lang="en-US" smtClean="0">
                <a:solidFill>
                  <a:schemeClr val="bg2"/>
                </a:solidFill>
              </a:rPr>
              <a:pPr eaLnBrk="1" hangingPunct="1">
                <a:defRPr/>
              </a:pPr>
              <a:t>28</a:t>
            </a:fld>
            <a:endParaRPr lang="en-US" smtClean="0">
              <a:solidFill>
                <a:schemeClr val="bg2"/>
              </a:solidFill>
            </a:endParaRPr>
          </a:p>
        </p:txBody>
      </p:sp>
    </p:spTree>
    <p:extLst>
      <p:ext uri="{BB962C8B-B14F-4D97-AF65-F5344CB8AC3E}">
        <p14:creationId xmlns:p14="http://schemas.microsoft.com/office/powerpoint/2010/main" val="1931289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Portable</a:t>
            </a:r>
          </a:p>
        </p:txBody>
      </p:sp>
      <p:sp>
        <p:nvSpPr>
          <p:cNvPr id="22531" name="Content Placeholder 2"/>
          <p:cNvSpPr>
            <a:spLocks noGrp="1"/>
          </p:cNvSpPr>
          <p:nvPr>
            <p:ph idx="1"/>
          </p:nvPr>
        </p:nvSpPr>
        <p:spPr>
          <a:xfrm>
            <a:off x="304800" y="1066800"/>
            <a:ext cx="8610600" cy="4525963"/>
          </a:xfrm>
        </p:spPr>
        <p:txBody>
          <a:bodyPr/>
          <a:lstStyle/>
          <a:p>
            <a:r>
              <a:rPr lang="en-US" dirty="0" smtClean="0"/>
              <a:t>When java code executes, its behavior is exactly same in any java-aware system.</a:t>
            </a:r>
          </a:p>
          <a:p>
            <a:r>
              <a:rPr lang="en-US" dirty="0"/>
              <a:t>There are no platform-specific code in java programs that causes compilation problems in any other OS.</a:t>
            </a:r>
            <a:endParaRPr lang="en-US" dirty="0" smtClean="0"/>
          </a:p>
          <a:p>
            <a:r>
              <a:rPr lang="en-US" dirty="0" smtClean="0"/>
              <a:t>This makes Java programs are portable.</a:t>
            </a:r>
          </a:p>
          <a:p>
            <a:pPr marL="0" indent="0">
              <a:buNone/>
            </a:pPr>
            <a:endParaRPr lang="en-US" dirty="0" smtClean="0"/>
          </a:p>
        </p:txBody>
      </p:sp>
      <p:sp>
        <p:nvSpPr>
          <p:cNvPr id="22533"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6F98D49-BD22-45FD-B8C4-7BA2A5CDBD7B}" type="slidenum">
              <a:rPr lang="en-US" smtClean="0">
                <a:solidFill>
                  <a:schemeClr val="bg2"/>
                </a:solidFill>
              </a:rPr>
              <a:pPr eaLnBrk="1" hangingPunct="1">
                <a:defRPr/>
              </a:pPr>
              <a:t>29</a:t>
            </a:fld>
            <a:endParaRPr lang="en-US" smtClean="0">
              <a:solidFill>
                <a:schemeClr val="bg2"/>
              </a:solidFill>
            </a:endParaRPr>
          </a:p>
        </p:txBody>
      </p:sp>
    </p:spTree>
    <p:extLst>
      <p:ext uri="{BB962C8B-B14F-4D97-AF65-F5344CB8AC3E}">
        <p14:creationId xmlns:p14="http://schemas.microsoft.com/office/powerpoint/2010/main" val="54039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7B93D849-B816-4C20-96A3-642172DDF906}"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3</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IN" b="1" dirty="0"/>
              <a:t>INTRODUCTION TO JAVA</a:t>
            </a:r>
            <a:endParaRPr lang="en-US" dirty="0" smtClean="0"/>
          </a:p>
        </p:txBody>
      </p:sp>
      <p:sp>
        <p:nvSpPr>
          <p:cNvPr id="4" name="TextBox 3"/>
          <p:cNvSpPr txBox="1"/>
          <p:nvPr/>
        </p:nvSpPr>
        <p:spPr>
          <a:xfrm>
            <a:off x="304800" y="1066800"/>
            <a:ext cx="8534400" cy="5262979"/>
          </a:xfrm>
          <a:prstGeom prst="rect">
            <a:avLst/>
          </a:prstGeom>
          <a:noFill/>
        </p:spPr>
        <p:txBody>
          <a:bodyPr wrap="square">
            <a:spAutoFit/>
          </a:bodyPr>
          <a:lstStyle/>
          <a:p>
            <a:pPr lvl="1" algn="just"/>
            <a:r>
              <a:rPr lang="en-IN" sz="2100" dirty="0"/>
              <a:t>Java is an object-oriented programming language developed by Sun Microsystems, a company best known for its high-end Unix workstations.</a:t>
            </a:r>
          </a:p>
          <a:p>
            <a:pPr algn="just"/>
            <a:r>
              <a:rPr lang="en-IN" sz="2100" i="1" dirty="0"/>
              <a:t> </a:t>
            </a:r>
            <a:endParaRPr lang="en-IN" sz="2100" dirty="0"/>
          </a:p>
          <a:p>
            <a:pPr lvl="1" algn="just"/>
            <a:r>
              <a:rPr lang="en-IN" sz="2100" dirty="0"/>
              <a:t>Java is </a:t>
            </a:r>
            <a:r>
              <a:rPr lang="en-IN" sz="2100" dirty="0" smtClean="0"/>
              <a:t>modelled </a:t>
            </a:r>
            <a:r>
              <a:rPr lang="en-IN" sz="2100" dirty="0"/>
              <a:t>after C++</a:t>
            </a:r>
          </a:p>
          <a:p>
            <a:pPr algn="just"/>
            <a:r>
              <a:rPr lang="en-IN" sz="2100" i="1" dirty="0"/>
              <a:t> </a:t>
            </a:r>
            <a:endParaRPr lang="en-IN" sz="2100" dirty="0"/>
          </a:p>
          <a:p>
            <a:pPr lvl="1" algn="just"/>
            <a:r>
              <a:rPr lang="en-IN" sz="2100" dirty="0"/>
              <a:t>Java language was designed to be small, simple, and portable across platforms and operating systems, both at the source and at the binary </a:t>
            </a:r>
            <a:r>
              <a:rPr lang="en-IN" sz="2100" dirty="0" smtClean="0"/>
              <a:t>level.</a:t>
            </a:r>
            <a:endParaRPr lang="en-IN" sz="2100" dirty="0"/>
          </a:p>
          <a:p>
            <a:pPr algn="just"/>
            <a:r>
              <a:rPr lang="en-IN" sz="2100" i="1" dirty="0"/>
              <a:t> </a:t>
            </a:r>
            <a:endParaRPr lang="en-IN" sz="2100" dirty="0"/>
          </a:p>
          <a:p>
            <a:pPr lvl="1" algn="just"/>
            <a:r>
              <a:rPr lang="en-IN" sz="2100" dirty="0"/>
              <a:t>Java also provides for portable programming with applets. Applets appear in a Web page much in the same way as images do, but unlike images, applets are dynamic and interactive.</a:t>
            </a:r>
          </a:p>
          <a:p>
            <a:pPr algn="just"/>
            <a:r>
              <a:rPr lang="en-IN" sz="2100" i="1" dirty="0"/>
              <a:t> </a:t>
            </a:r>
            <a:endParaRPr lang="en-IN" sz="2100" dirty="0"/>
          </a:p>
          <a:p>
            <a:pPr lvl="1" algn="just"/>
            <a:r>
              <a:rPr lang="en-IN" sz="2100" dirty="0"/>
              <a:t>Applets can be used to create animations, figures, or areas that can respond to input from the reader, games, or other interactive effects on the same Web pages among the text and graphics</a:t>
            </a:r>
            <a:r>
              <a:rPr lang="en-IN" sz="2100" dirty="0" smtClean="0"/>
              <a:t>.</a:t>
            </a:r>
            <a:endParaRPr lang="en-US" sz="2100" dirty="0">
              <a:solidFill>
                <a:schemeClr val="tx1"/>
              </a:solidFill>
            </a:endParaRPr>
          </a:p>
        </p:txBody>
      </p:sp>
    </p:spTree>
    <p:extLst>
      <p:ext uri="{BB962C8B-B14F-4D97-AF65-F5344CB8AC3E}">
        <p14:creationId xmlns:p14="http://schemas.microsoft.com/office/powerpoint/2010/main" val="24824734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Platform Independent</a:t>
            </a:r>
          </a:p>
        </p:txBody>
      </p:sp>
      <p:sp>
        <p:nvSpPr>
          <p:cNvPr id="34819" name="Content Placeholder 2"/>
          <p:cNvSpPr>
            <a:spLocks noGrp="1"/>
          </p:cNvSpPr>
          <p:nvPr>
            <p:ph idx="1"/>
          </p:nvPr>
        </p:nvSpPr>
        <p:spPr>
          <a:xfrm>
            <a:off x="228600" y="1219200"/>
            <a:ext cx="8610600" cy="4038600"/>
          </a:xfrm>
        </p:spPr>
        <p:txBody>
          <a:bodyPr>
            <a:normAutofit fontScale="70000" lnSpcReduction="20000"/>
          </a:bodyPr>
          <a:lstStyle/>
          <a:p>
            <a:pPr>
              <a:lnSpc>
                <a:spcPct val="120000"/>
              </a:lnSpc>
            </a:pPr>
            <a:r>
              <a:rPr lang="en-US" dirty="0" smtClean="0"/>
              <a:t>A Java program requires JVM (part of JRE) to execute Java code. When java application starts to executes, </a:t>
            </a:r>
            <a:r>
              <a:rPr lang="en-US" dirty="0" smtClean="0">
                <a:solidFill>
                  <a:srgbClr val="006600"/>
                </a:solidFill>
              </a:rPr>
              <a:t>Java Virtual Machine </a:t>
            </a:r>
            <a:r>
              <a:rPr lang="en-US" dirty="0" smtClean="0"/>
              <a:t>also starts.</a:t>
            </a:r>
          </a:p>
          <a:p>
            <a:pPr>
              <a:lnSpc>
                <a:spcPct val="120000"/>
              </a:lnSpc>
            </a:pPr>
            <a:r>
              <a:rPr lang="en-US" dirty="0" err="1" smtClean="0"/>
              <a:t>Bytecode</a:t>
            </a:r>
            <a:r>
              <a:rPr lang="en-US" dirty="0" smtClean="0"/>
              <a:t> has instructions that </a:t>
            </a:r>
            <a:r>
              <a:rPr lang="en-US" dirty="0">
                <a:solidFill>
                  <a:srgbClr val="006600"/>
                </a:solidFill>
              </a:rPr>
              <a:t>Java Virtual Machine </a:t>
            </a:r>
            <a:r>
              <a:rPr lang="en-US" dirty="0" smtClean="0"/>
              <a:t>can understand and execute.</a:t>
            </a:r>
          </a:p>
          <a:p>
            <a:pPr>
              <a:lnSpc>
                <a:spcPct val="120000"/>
              </a:lnSpc>
            </a:pPr>
            <a:r>
              <a:rPr lang="en-US" dirty="0" smtClean="0"/>
              <a:t>JVM converts the </a:t>
            </a:r>
            <a:r>
              <a:rPr lang="en-US" dirty="0" err="1" smtClean="0"/>
              <a:t>Bytecode</a:t>
            </a:r>
            <a:r>
              <a:rPr lang="en-US" dirty="0" smtClean="0"/>
              <a:t> to machine specific code.</a:t>
            </a:r>
          </a:p>
          <a:p>
            <a:pPr>
              <a:lnSpc>
                <a:spcPct val="120000"/>
              </a:lnSpc>
            </a:pPr>
            <a:r>
              <a:rPr lang="en-US" dirty="0" smtClean="0"/>
              <a:t>Java </a:t>
            </a:r>
            <a:r>
              <a:rPr lang="en-US" dirty="0" err="1" smtClean="0"/>
              <a:t>Bytecode</a:t>
            </a:r>
            <a:r>
              <a:rPr lang="en-US" dirty="0" smtClean="0"/>
              <a:t> can be copied on to any machine that has JVM and executed. This is what makes Java</a:t>
            </a:r>
            <a:r>
              <a:rPr lang="en-US" dirty="0" smtClean="0">
                <a:solidFill>
                  <a:srgbClr val="C00000"/>
                </a:solidFill>
              </a:rPr>
              <a:t> </a:t>
            </a:r>
            <a:r>
              <a:rPr lang="en-US" dirty="0">
                <a:solidFill>
                  <a:srgbClr val="006600"/>
                </a:solidFill>
              </a:rPr>
              <a:t>Platform Independent</a:t>
            </a:r>
            <a:r>
              <a:rPr lang="en-US" dirty="0" smtClean="0">
                <a:solidFill>
                  <a:srgbClr val="006600"/>
                </a:solidFill>
              </a:rPr>
              <a:t>.</a:t>
            </a:r>
          </a:p>
          <a:p>
            <a:pPr>
              <a:lnSpc>
                <a:spcPct val="120000"/>
              </a:lnSpc>
            </a:pPr>
            <a:r>
              <a:rPr lang="en-US" dirty="0" smtClean="0">
                <a:solidFill>
                  <a:srgbClr val="006600"/>
                </a:solidFill>
              </a:rPr>
              <a:t>“</a:t>
            </a:r>
            <a:r>
              <a:rPr lang="en-US" dirty="0">
                <a:solidFill>
                  <a:srgbClr val="006600"/>
                </a:solidFill>
              </a:rPr>
              <a:t>Write Once, Run any where”</a:t>
            </a:r>
          </a:p>
          <a:p>
            <a:pPr>
              <a:buFont typeface="Wingdings" pitchFamily="2" charset="2"/>
              <a:buNone/>
            </a:pPr>
            <a:r>
              <a:rPr lang="en-US" i="1" dirty="0" smtClean="0">
                <a:solidFill>
                  <a:schemeClr val="tx1"/>
                </a:solidFill>
              </a:rPr>
              <a:t>		</a:t>
            </a:r>
            <a:endParaRPr lang="en-US" dirty="0" smtClean="0"/>
          </a:p>
        </p:txBody>
      </p:sp>
      <p:sp>
        <p:nvSpPr>
          <p:cNvPr id="34821"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7F2B833-6A00-4EC1-BF13-8D7FDB01B043}" type="slidenum">
              <a:rPr lang="en-US" smtClean="0">
                <a:solidFill>
                  <a:schemeClr val="bg2"/>
                </a:solidFill>
              </a:rPr>
              <a:pPr eaLnBrk="1" hangingPunct="1">
                <a:defRPr/>
              </a:pPr>
              <a:t>30</a:t>
            </a:fld>
            <a:endParaRPr lang="en-US" smtClean="0">
              <a:solidFill>
                <a:schemeClr val="bg2"/>
              </a:solidFill>
            </a:endParaRPr>
          </a:p>
        </p:txBody>
      </p:sp>
    </p:spTree>
    <p:extLst>
      <p:ext uri="{BB962C8B-B14F-4D97-AF65-F5344CB8AC3E}">
        <p14:creationId xmlns:p14="http://schemas.microsoft.com/office/powerpoint/2010/main" val="14189639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JVM: perspectives</a:t>
            </a:r>
          </a:p>
        </p:txBody>
      </p:sp>
      <p:sp>
        <p:nvSpPr>
          <p:cNvPr id="3" name="Content Placeholder 2"/>
          <p:cNvSpPr>
            <a:spLocks noGrp="1"/>
          </p:cNvSpPr>
          <p:nvPr>
            <p:ph idx="1"/>
          </p:nvPr>
        </p:nvSpPr>
        <p:spPr>
          <a:xfrm>
            <a:off x="457200" y="1219200"/>
            <a:ext cx="8229600" cy="4525963"/>
          </a:xfrm>
        </p:spPr>
        <p:txBody>
          <a:bodyPr/>
          <a:lstStyle/>
          <a:p>
            <a:pPr>
              <a:defRPr/>
            </a:pPr>
            <a:r>
              <a:rPr lang="en-US" dirty="0" smtClean="0"/>
              <a:t>JVM can be looked as </a:t>
            </a:r>
          </a:p>
          <a:p>
            <a:pPr lvl="1">
              <a:defRPr/>
            </a:pPr>
            <a:r>
              <a:rPr lang="en-US" sz="2000" dirty="0" smtClean="0">
                <a:ea typeface="+mn-ea"/>
                <a:cs typeface="+mn-cs"/>
              </a:rPr>
              <a:t>a runtime instance: JVM life cycle begins when applications starts to run ( that is when main method is called) and ends when the application ends. </a:t>
            </a:r>
            <a:endParaRPr lang="en-US" dirty="0" smtClean="0"/>
          </a:p>
          <a:p>
            <a:pPr lvl="1">
              <a:defRPr/>
            </a:pPr>
            <a:r>
              <a:rPr lang="en-US" sz="2000" dirty="0" smtClean="0">
                <a:ea typeface="+mn-ea"/>
                <a:cs typeface="+mn-cs"/>
              </a:rPr>
              <a:t> the abstract specification: Specification that Java team at Sun (Oracle) provides which tells JVM makers how they must design JVM for their OS.</a:t>
            </a:r>
          </a:p>
          <a:p>
            <a:pPr lvl="1">
              <a:defRPr/>
            </a:pPr>
            <a:r>
              <a:rPr lang="en-US" sz="2000" dirty="0" smtClean="0">
                <a:ea typeface="+mn-ea"/>
                <a:cs typeface="+mn-cs"/>
              </a:rPr>
              <a:t>a concrete implementation: </a:t>
            </a:r>
            <a:r>
              <a:rPr lang="en-US" sz="2000" dirty="0"/>
              <a:t>JVM that is built specifically </a:t>
            </a:r>
            <a:r>
              <a:rPr lang="en-US" sz="2000" dirty="0" smtClean="0"/>
              <a:t>targeted </a:t>
            </a:r>
            <a:r>
              <a:rPr lang="en-US" sz="2000" dirty="0"/>
              <a:t>for an OS based on abstract specification </a:t>
            </a:r>
            <a:r>
              <a:rPr lang="en-US" sz="2000" dirty="0" smtClean="0"/>
              <a:t>.</a:t>
            </a:r>
          </a:p>
          <a:p>
            <a:pPr lvl="1">
              <a:defRPr/>
            </a:pPr>
            <a:endParaRPr lang="en-US" sz="2000" dirty="0"/>
          </a:p>
        </p:txBody>
      </p:sp>
      <p:sp>
        <p:nvSpPr>
          <p:cNvPr id="35844"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104ABDA-17E4-46E3-A587-B498FA7F60DF}" type="slidenum">
              <a:rPr lang="en-US" smtClean="0">
                <a:solidFill>
                  <a:schemeClr val="bg2"/>
                </a:solidFill>
              </a:rPr>
              <a:pPr eaLnBrk="1" hangingPunct="1">
                <a:defRPr/>
              </a:pPr>
              <a:t>31</a:t>
            </a:fld>
            <a:endParaRPr lang="en-US" smtClean="0">
              <a:solidFill>
                <a:schemeClr val="bg2"/>
              </a:solidFill>
            </a:endParaRPr>
          </a:p>
        </p:txBody>
      </p:sp>
    </p:spTree>
    <p:extLst>
      <p:ext uri="{BB962C8B-B14F-4D97-AF65-F5344CB8AC3E}">
        <p14:creationId xmlns:p14="http://schemas.microsoft.com/office/powerpoint/2010/main" val="4126267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p:cNvSpPr>
          <p:nvPr>
            <p:ph type="title"/>
          </p:nvPr>
        </p:nvSpPr>
        <p:spPr/>
        <p:txBody>
          <a:bodyPr/>
          <a:lstStyle/>
          <a:p>
            <a:r>
              <a:rPr lang="en-US" dirty="0" smtClean="0"/>
              <a:t>Classpath</a:t>
            </a:r>
          </a:p>
        </p:txBody>
      </p:sp>
      <p:sp>
        <p:nvSpPr>
          <p:cNvPr id="45059" name="Content Placeholder 3"/>
          <p:cNvSpPr>
            <a:spLocks noGrp="1"/>
          </p:cNvSpPr>
          <p:nvPr>
            <p:ph idx="1"/>
          </p:nvPr>
        </p:nvSpPr>
        <p:spPr>
          <a:xfrm>
            <a:off x="228600" y="1066800"/>
            <a:ext cx="8458200" cy="5410200"/>
          </a:xfrm>
        </p:spPr>
        <p:txBody>
          <a:bodyPr>
            <a:normAutofit fontScale="77500" lnSpcReduction="20000"/>
          </a:bodyPr>
          <a:lstStyle/>
          <a:p>
            <a:pPr>
              <a:lnSpc>
                <a:spcPct val="120000"/>
              </a:lnSpc>
            </a:pPr>
            <a:r>
              <a:rPr lang="en-US" dirty="0" smtClean="0"/>
              <a:t>Classpath is an environment variable that java compiler and JVM (system class loader) use to locate the classes in the file system.</a:t>
            </a:r>
          </a:p>
          <a:p>
            <a:pPr>
              <a:lnSpc>
                <a:spcPct val="120000"/>
              </a:lnSpc>
            </a:pPr>
            <a:r>
              <a:rPr lang="en-US" dirty="0"/>
              <a:t>To set the </a:t>
            </a:r>
            <a:r>
              <a:rPr lang="en-US" dirty="0" err="1"/>
              <a:t>classpath</a:t>
            </a:r>
            <a:r>
              <a:rPr lang="en-US" dirty="0"/>
              <a:t> temporarily in command line</a:t>
            </a:r>
          </a:p>
          <a:p>
            <a:pPr marL="0" indent="0">
              <a:lnSpc>
                <a:spcPct val="120000"/>
              </a:lnSpc>
              <a:buNone/>
            </a:pPr>
            <a:r>
              <a:rPr lang="en-US" b="1" dirty="0" smtClean="0">
                <a:solidFill>
                  <a:srgbClr val="000000"/>
                </a:solidFill>
                <a:latin typeface="Courier New" pitchFamily="49" charset="0"/>
              </a:rPr>
              <a:t>	SET CLASSPATH=directory;%</a:t>
            </a:r>
            <a:r>
              <a:rPr lang="en-US" b="1" dirty="0">
                <a:solidFill>
                  <a:srgbClr val="000000"/>
                </a:solidFill>
                <a:latin typeface="Courier New" pitchFamily="49" charset="0"/>
              </a:rPr>
              <a:t>CLASSPATH</a:t>
            </a:r>
            <a:r>
              <a:rPr lang="en-US" b="1" dirty="0" smtClean="0">
                <a:solidFill>
                  <a:srgbClr val="000000"/>
                </a:solidFill>
                <a:latin typeface="Courier New" pitchFamily="49" charset="0"/>
              </a:rPr>
              <a:t>%;.</a:t>
            </a:r>
            <a:endParaRPr lang="en-US" dirty="0" smtClean="0"/>
          </a:p>
          <a:p>
            <a:pPr>
              <a:lnSpc>
                <a:spcPct val="120000"/>
              </a:lnSpc>
            </a:pPr>
            <a:r>
              <a:rPr lang="en-US" dirty="0" smtClean="0"/>
              <a:t>Command to set </a:t>
            </a:r>
            <a:r>
              <a:rPr lang="en-US" dirty="0" err="1" smtClean="0"/>
              <a:t>classpath</a:t>
            </a:r>
            <a:r>
              <a:rPr lang="en-US" dirty="0" smtClean="0"/>
              <a:t> while compiling</a:t>
            </a:r>
          </a:p>
          <a:p>
            <a:pPr marL="0" indent="0">
              <a:lnSpc>
                <a:spcPct val="120000"/>
              </a:lnSpc>
              <a:buNone/>
            </a:pP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javac</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classpath</a:t>
            </a:r>
            <a:r>
              <a:rPr lang="en-US" sz="2000" b="1" dirty="0" smtClean="0">
                <a:solidFill>
                  <a:schemeClr val="tx1"/>
                </a:solidFill>
                <a:latin typeface="Courier New" pitchFamily="49" charset="0"/>
                <a:cs typeface="Courier New" pitchFamily="49" charset="0"/>
              </a:rPr>
              <a:t> dir1;dir2 Someclass.java</a:t>
            </a:r>
          </a:p>
          <a:p>
            <a:pPr lvl="1">
              <a:lnSpc>
                <a:spcPct val="120000"/>
              </a:lnSpc>
            </a:pPr>
            <a:r>
              <a:rPr lang="en-US" sz="2000" dirty="0">
                <a:ea typeface="+mn-ea"/>
                <a:cs typeface="+mn-cs"/>
              </a:rPr>
              <a:t>Example:</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javac</a:t>
            </a:r>
            <a:r>
              <a:rPr lang="en-US" sz="2000" b="1" dirty="0" smtClean="0">
                <a:solidFill>
                  <a:schemeClr val="tx1"/>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a:t>
            </a:r>
            <a:r>
              <a:rPr lang="en-US" sz="2000" b="1" dirty="0" err="1">
                <a:solidFill>
                  <a:schemeClr val="tx1"/>
                </a:solidFill>
                <a:latin typeface="Courier New" pitchFamily="49" charset="0"/>
                <a:cs typeface="Courier New" pitchFamily="49" charset="0"/>
              </a:rPr>
              <a:t>classpath</a:t>
            </a:r>
            <a:r>
              <a:rPr lang="en-US" sz="2000" b="1" dirty="0">
                <a:solidFill>
                  <a:schemeClr val="tx1"/>
                </a:solidFill>
                <a:latin typeface="Courier New" pitchFamily="49" charset="0"/>
                <a:cs typeface="Courier New" pitchFamily="49" charset="0"/>
              </a:rPr>
              <a:t> C:/MyJava</a:t>
            </a:r>
          </a:p>
          <a:p>
            <a:pPr>
              <a:lnSpc>
                <a:spcPct val="120000"/>
              </a:lnSpc>
            </a:pPr>
            <a:r>
              <a:rPr lang="en-US" dirty="0"/>
              <a:t>Command to specify </a:t>
            </a:r>
            <a:r>
              <a:rPr lang="en-US" dirty="0" smtClean="0"/>
              <a:t>un-compiled </a:t>
            </a:r>
            <a:r>
              <a:rPr lang="en-US" dirty="0"/>
              <a:t>source file to be compiled and included in the </a:t>
            </a:r>
            <a:r>
              <a:rPr lang="en-US" dirty="0" err="1"/>
              <a:t>classpath</a:t>
            </a:r>
            <a:endParaRPr lang="en-US" dirty="0"/>
          </a:p>
          <a:p>
            <a:pPr lvl="1">
              <a:lnSpc>
                <a:spcPct val="120000"/>
              </a:lnSpc>
            </a:pPr>
            <a:r>
              <a:rPr lang="en-US" sz="2000" b="1" dirty="0" err="1" smtClean="0">
                <a:solidFill>
                  <a:schemeClr val="tx1"/>
                </a:solidFill>
                <a:latin typeface="Courier New" pitchFamily="49" charset="0"/>
                <a:cs typeface="Courier New" pitchFamily="49" charset="0"/>
              </a:rPr>
              <a:t>javac</a:t>
            </a:r>
            <a:r>
              <a:rPr lang="en-US" sz="2000" b="1" dirty="0" smtClean="0">
                <a:solidFill>
                  <a:schemeClr val="tx1"/>
                </a:solidFill>
                <a:latin typeface="Courier New" pitchFamily="49" charset="0"/>
                <a:cs typeface="Courier New" pitchFamily="49" charset="0"/>
              </a:rPr>
              <a:t> – </a:t>
            </a:r>
            <a:r>
              <a:rPr lang="en-US" sz="2000" b="1" dirty="0" err="1" smtClean="0">
                <a:solidFill>
                  <a:schemeClr val="tx1"/>
                </a:solidFill>
                <a:latin typeface="Courier New" pitchFamily="49" charset="0"/>
                <a:cs typeface="Courier New" pitchFamily="49" charset="0"/>
              </a:rPr>
              <a:t>sourcepath</a:t>
            </a:r>
            <a:r>
              <a:rPr lang="en-US" sz="2000" b="1" dirty="0" smtClean="0">
                <a:solidFill>
                  <a:schemeClr val="tx1"/>
                </a:solidFill>
                <a:latin typeface="Courier New" pitchFamily="49" charset="0"/>
                <a:cs typeface="Courier New" pitchFamily="49" charset="0"/>
              </a:rPr>
              <a:t> dir1;dir2 </a:t>
            </a:r>
            <a:r>
              <a:rPr lang="en-US" sz="2000" b="1" dirty="0" err="1" smtClean="0">
                <a:solidFill>
                  <a:schemeClr val="tx1"/>
                </a:solidFill>
                <a:latin typeface="Courier New" pitchFamily="49" charset="0"/>
                <a:cs typeface="Courier New" pitchFamily="49" charset="0"/>
              </a:rPr>
              <a:t>Someclass</a:t>
            </a:r>
            <a:endParaRPr lang="en-US" sz="2000" b="1" dirty="0" smtClean="0">
              <a:solidFill>
                <a:schemeClr val="tx1"/>
              </a:solidFill>
              <a:latin typeface="Courier New" pitchFamily="49" charset="0"/>
              <a:cs typeface="Courier New" pitchFamily="49" charset="0"/>
            </a:endParaRPr>
          </a:p>
          <a:p>
            <a:pPr lvl="1">
              <a:lnSpc>
                <a:spcPct val="120000"/>
              </a:lnSpc>
            </a:pPr>
            <a:r>
              <a:rPr lang="en-US" sz="2000" dirty="0"/>
              <a:t>Example: </a:t>
            </a:r>
            <a:r>
              <a:rPr lang="en-US" sz="2000" b="1" dirty="0" err="1" smtClean="0">
                <a:solidFill>
                  <a:schemeClr val="tx1"/>
                </a:solidFill>
                <a:latin typeface="Courier New" pitchFamily="49" charset="0"/>
                <a:cs typeface="Courier New" pitchFamily="49" charset="0"/>
              </a:rPr>
              <a:t>javac</a:t>
            </a:r>
            <a:r>
              <a:rPr lang="en-US" sz="2000" b="1" dirty="0" smtClean="0">
                <a:solidFill>
                  <a:schemeClr val="tx1"/>
                </a:solidFill>
                <a:latin typeface="Courier New" pitchFamily="49" charset="0"/>
                <a:cs typeface="Courier New" pitchFamily="49" charset="0"/>
              </a:rPr>
              <a:t> –</a:t>
            </a:r>
            <a:r>
              <a:rPr lang="en-US" sz="2000" b="1" dirty="0" err="1" smtClean="0">
                <a:solidFill>
                  <a:schemeClr val="tx1"/>
                </a:solidFill>
                <a:latin typeface="Courier New" pitchFamily="49" charset="0"/>
                <a:cs typeface="Courier New" pitchFamily="49" charset="0"/>
              </a:rPr>
              <a:t>sourcepath</a:t>
            </a:r>
            <a:r>
              <a:rPr lang="en-US" sz="2000" b="1" dirty="0" smtClean="0">
                <a:solidFill>
                  <a:schemeClr val="tx1"/>
                </a:solidFill>
                <a:latin typeface="Courier New" pitchFamily="49" charset="0"/>
                <a:cs typeface="Courier New" pitchFamily="49" charset="0"/>
              </a:rPr>
              <a:t> </a:t>
            </a:r>
            <a:r>
              <a:rPr lang="en-US" sz="2000" b="1" dirty="0" smtClean="0">
                <a:solidFill>
                  <a:srgbClr val="000000"/>
                </a:solidFill>
                <a:latin typeface="Courier New" pitchFamily="49" charset="0"/>
              </a:rPr>
              <a:t>C:/MyJava</a:t>
            </a:r>
          </a:p>
          <a:p>
            <a:pPr>
              <a:lnSpc>
                <a:spcPct val="120000"/>
              </a:lnSpc>
            </a:pPr>
            <a:r>
              <a:rPr lang="en-US" dirty="0"/>
              <a:t>Providing </a:t>
            </a:r>
            <a:r>
              <a:rPr lang="en-US" dirty="0" err="1"/>
              <a:t>classpath</a:t>
            </a:r>
            <a:r>
              <a:rPr lang="en-US" dirty="0"/>
              <a:t> while executing</a:t>
            </a:r>
          </a:p>
          <a:p>
            <a:pPr lvl="1">
              <a:lnSpc>
                <a:spcPct val="120000"/>
              </a:lnSpc>
            </a:pPr>
            <a:r>
              <a:rPr lang="en-US" sz="2000" b="1" dirty="0">
                <a:solidFill>
                  <a:srgbClr val="000000"/>
                </a:solidFill>
                <a:latin typeface="Courier New" pitchFamily="49" charset="0"/>
                <a:ea typeface="+mn-ea"/>
                <a:cs typeface="+mn-cs"/>
              </a:rPr>
              <a:t>java –</a:t>
            </a:r>
            <a:r>
              <a:rPr lang="en-US" sz="2000" b="1" dirty="0" err="1">
                <a:solidFill>
                  <a:srgbClr val="000000"/>
                </a:solidFill>
                <a:latin typeface="Courier New" pitchFamily="49" charset="0"/>
                <a:ea typeface="+mn-ea"/>
                <a:cs typeface="+mn-cs"/>
              </a:rPr>
              <a:t>classpath</a:t>
            </a:r>
            <a:r>
              <a:rPr lang="en-US" sz="2000" b="1" dirty="0">
                <a:solidFill>
                  <a:srgbClr val="000000"/>
                </a:solidFill>
                <a:latin typeface="Courier New" pitchFamily="49" charset="0"/>
                <a:ea typeface="+mn-ea"/>
                <a:cs typeface="+mn-cs"/>
              </a:rPr>
              <a:t> directory1;directory2</a:t>
            </a:r>
          </a:p>
        </p:txBody>
      </p:sp>
      <p:sp>
        <p:nvSpPr>
          <p:cNvPr id="45060" name="Slide Number Placeholder 4"/>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1CCA466-1456-410B-A6E5-5745032A0C27}" type="slidenum">
              <a:rPr lang="en-US" smtClean="0">
                <a:solidFill>
                  <a:schemeClr val="bg2"/>
                </a:solidFill>
              </a:rPr>
              <a:pPr eaLnBrk="1" hangingPunct="1">
                <a:defRPr/>
              </a:pPr>
              <a:t>32</a:t>
            </a:fld>
            <a:endParaRPr lang="en-US" smtClean="0">
              <a:solidFill>
                <a:schemeClr val="bg2"/>
              </a:solidFill>
            </a:endParaRPr>
          </a:p>
        </p:txBody>
      </p:sp>
    </p:spTree>
    <p:extLst>
      <p:ext uri="{BB962C8B-B14F-4D97-AF65-F5344CB8AC3E}">
        <p14:creationId xmlns:p14="http://schemas.microsoft.com/office/powerpoint/2010/main" val="3850004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Slide Number Placeholder 7"/>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C234E67-8121-4FE6-A8DB-12937A959A50}" type="slidenum">
              <a:rPr lang="en-US" smtClean="0">
                <a:solidFill>
                  <a:schemeClr val="bg2"/>
                </a:solidFill>
              </a:rPr>
              <a:pPr eaLnBrk="1" hangingPunct="1">
                <a:defRPr/>
              </a:pPr>
              <a:t>33</a:t>
            </a:fld>
            <a:endParaRPr lang="en-US" smtClean="0">
              <a:solidFill>
                <a:schemeClr val="bg2"/>
              </a:solidFill>
            </a:endParaRPr>
          </a:p>
        </p:txBody>
      </p:sp>
      <p:sp>
        <p:nvSpPr>
          <p:cNvPr id="2" name="Rectangle 1"/>
          <p:cNvSpPr/>
          <p:nvPr/>
        </p:nvSpPr>
        <p:spPr>
          <a:xfrm>
            <a:off x="228600" y="1143000"/>
            <a:ext cx="8610600" cy="4154984"/>
          </a:xfrm>
          <a:prstGeom prst="rect">
            <a:avLst/>
          </a:prstGeom>
        </p:spPr>
        <p:txBody>
          <a:bodyPr wrap="square">
            <a:spAutoFit/>
          </a:bodyPr>
          <a:lstStyle/>
          <a:p>
            <a:pPr>
              <a:lnSpc>
                <a:spcPct val="120000"/>
              </a:lnSpc>
            </a:pPr>
            <a:r>
              <a:rPr lang="en-US" sz="2000" b="1" dirty="0">
                <a:latin typeface="Courier New" pitchFamily="49" charset="0"/>
                <a:cs typeface="Courier New" pitchFamily="49" charset="0"/>
              </a:rPr>
              <a:t>public class A{</a:t>
            </a:r>
          </a:p>
          <a:p>
            <a:pPr>
              <a:lnSpc>
                <a:spcPct val="120000"/>
              </a:lnSpc>
            </a:pPr>
            <a:r>
              <a:rPr lang="en-US" sz="2000" b="1" dirty="0" smtClean="0">
                <a:latin typeface="Courier New" pitchFamily="49" charset="0"/>
                <a:cs typeface="Courier New" pitchFamily="49" charset="0"/>
              </a:rPr>
              <a:t> public </a:t>
            </a:r>
            <a:r>
              <a:rPr lang="en-US" sz="2000" b="1" dirty="0">
                <a:latin typeface="Courier New" pitchFamily="49" charset="0"/>
                <a:cs typeface="Courier New" pitchFamily="49" charset="0"/>
              </a:rPr>
              <a:t>static void main(String[] </a:t>
            </a:r>
            <a:r>
              <a:rPr lang="en-US" sz="2000" b="1" dirty="0" err="1">
                <a:latin typeface="Courier New" pitchFamily="49" charset="0"/>
                <a:cs typeface="Courier New" pitchFamily="49" charset="0"/>
              </a:rPr>
              <a:t>args</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a:lnSpc>
                <a:spcPct val="120000"/>
              </a:lnSpc>
            </a:pP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pPr lvl="1">
              <a:lnSpc>
                <a:spcPct val="120000"/>
              </a:lnSpc>
            </a:pPr>
            <a:r>
              <a:rPr lang="en-US" sz="2000" b="1" dirty="0" smtClean="0">
                <a:latin typeface="Courier New" pitchFamily="49" charset="0"/>
                <a:cs typeface="Courier New" pitchFamily="49" charset="0"/>
              </a:rPr>
              <a:t>String </a:t>
            </a:r>
            <a:r>
              <a:rPr lang="en-US" sz="2000" b="1" dirty="0" err="1" smtClean="0">
                <a:latin typeface="Courier New" pitchFamily="49" charset="0"/>
                <a:cs typeface="Courier New" pitchFamily="49" charset="0"/>
              </a:rPr>
              <a:t>curDir</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System.getProperty</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user.dir</a:t>
            </a:r>
            <a:r>
              <a:rPr lang="en-US" sz="2000" b="1" dirty="0">
                <a:latin typeface="Courier New" pitchFamily="49" charset="0"/>
                <a:cs typeface="Courier New" pitchFamily="49" charset="0"/>
              </a:rPr>
              <a:t>");</a:t>
            </a:r>
          </a:p>
          <a:p>
            <a:pPr lvl="1">
              <a:lnSpc>
                <a:spcPct val="120000"/>
              </a:lnSpc>
            </a:pPr>
            <a:r>
              <a:rPr lang="en-US" sz="2000" b="1" dirty="0" err="1">
                <a:latin typeface="Courier New" pitchFamily="49" charset="0"/>
                <a:cs typeface="Courier New" pitchFamily="49" charset="0"/>
              </a:rPr>
              <a:t>System.out.println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curDir</a:t>
            </a:r>
            <a:r>
              <a:rPr lang="en-US" sz="2000" b="1" dirty="0">
                <a:latin typeface="Courier New" pitchFamily="49" charset="0"/>
                <a:cs typeface="Courier New" pitchFamily="49" charset="0"/>
              </a:rPr>
              <a:t>);</a:t>
            </a:r>
          </a:p>
          <a:p>
            <a:pPr>
              <a:lnSpc>
                <a:spcPct val="120000"/>
              </a:lnSpc>
            </a:pP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pPr>
              <a:lnSpc>
                <a:spcPct val="120000"/>
              </a:lnSpc>
            </a:pPr>
            <a:r>
              <a:rPr lang="en-US" sz="2000" b="1" dirty="0" smtClean="0">
                <a:latin typeface="Courier New" pitchFamily="49" charset="0"/>
                <a:cs typeface="Courier New" pitchFamily="49" charset="0"/>
              </a:rPr>
              <a:t>}</a:t>
            </a:r>
          </a:p>
          <a:p>
            <a:pPr>
              <a:lnSpc>
                <a:spcPct val="120000"/>
              </a:lnSpc>
            </a:pPr>
            <a:endParaRPr lang="en-US" sz="2000" b="1" i="1" dirty="0" smtClean="0">
              <a:latin typeface="Courier New" pitchFamily="49" charset="0"/>
              <a:cs typeface="Courier New" pitchFamily="49" charset="0"/>
            </a:endParaRPr>
          </a:p>
          <a:p>
            <a:pPr>
              <a:lnSpc>
                <a:spcPct val="120000"/>
              </a:lnSpc>
            </a:pPr>
            <a:r>
              <a:rPr lang="en-US" sz="2000" i="1" dirty="0">
                <a:solidFill>
                  <a:srgbClr val="5F5F5F"/>
                </a:solidFill>
                <a:latin typeface="+mn-lt"/>
                <a:cs typeface="+mn-cs"/>
              </a:rPr>
              <a:t>This code is in C:\MyJava folder. If this code is executed from C:\</a:t>
            </a:r>
            <a:r>
              <a:rPr lang="en-US" sz="2000" i="1" dirty="0" smtClean="0">
                <a:solidFill>
                  <a:srgbClr val="5F5F5F"/>
                </a:solidFill>
                <a:latin typeface="+mn-lt"/>
                <a:cs typeface="+mn-cs"/>
              </a:rPr>
              <a:t>MyJava, </a:t>
            </a:r>
            <a:r>
              <a:rPr lang="en-US" sz="2000" i="1" dirty="0">
                <a:solidFill>
                  <a:srgbClr val="5F5F5F"/>
                </a:solidFill>
                <a:latin typeface="+mn-lt"/>
                <a:cs typeface="+mn-cs"/>
              </a:rPr>
              <a:t>it prints the current directory</a:t>
            </a:r>
            <a:r>
              <a:rPr lang="en-US" sz="2000" i="1" dirty="0" smtClean="0">
                <a:solidFill>
                  <a:srgbClr val="5F5F5F"/>
                </a:solidFill>
                <a:latin typeface="+mn-lt"/>
                <a:cs typeface="+mn-cs"/>
              </a:rPr>
              <a:t>.</a:t>
            </a:r>
          </a:p>
          <a:p>
            <a:pPr>
              <a:lnSpc>
                <a:spcPct val="120000"/>
              </a:lnSpc>
            </a:pPr>
            <a:endParaRPr lang="en-US" sz="2000" i="1" dirty="0">
              <a:solidFill>
                <a:srgbClr val="5F5F5F"/>
              </a:solidFill>
              <a:latin typeface="+mn-lt"/>
              <a:cs typeface="+mn-cs"/>
            </a:endParaRPr>
          </a:p>
        </p:txBody>
      </p:sp>
    </p:spTree>
    <p:extLst>
      <p:ext uri="{BB962C8B-B14F-4D97-AF65-F5344CB8AC3E}">
        <p14:creationId xmlns:p14="http://schemas.microsoft.com/office/powerpoint/2010/main" val="672728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2"/>
          <p:cNvSpPr>
            <a:spLocks noGrp="1"/>
          </p:cNvSpPr>
          <p:nvPr>
            <p:ph type="title"/>
          </p:nvPr>
        </p:nvSpPr>
        <p:spPr/>
        <p:txBody>
          <a:bodyPr/>
          <a:lstStyle/>
          <a:p>
            <a:r>
              <a:rPr lang="en-US" smtClean="0"/>
              <a:t>Commenting source code</a:t>
            </a:r>
          </a:p>
        </p:txBody>
      </p:sp>
      <p:sp>
        <p:nvSpPr>
          <p:cNvPr id="4" name="Content Placeholder 3"/>
          <p:cNvSpPr>
            <a:spLocks noGrp="1"/>
          </p:cNvSpPr>
          <p:nvPr>
            <p:ph idx="1"/>
          </p:nvPr>
        </p:nvSpPr>
        <p:spPr>
          <a:xfrm>
            <a:off x="304800" y="1981200"/>
            <a:ext cx="8686800" cy="4397514"/>
          </a:xfrm>
        </p:spPr>
        <p:txBody>
          <a:bodyPr>
            <a:normAutofit lnSpcReduction="10000"/>
          </a:bodyPr>
          <a:lstStyle/>
          <a:p>
            <a:pPr>
              <a:lnSpc>
                <a:spcPct val="110000"/>
              </a:lnSpc>
              <a:defRPr/>
            </a:pPr>
            <a:r>
              <a:rPr lang="en-US" dirty="0" smtClean="0"/>
              <a:t>3 types of comment</a:t>
            </a:r>
          </a:p>
          <a:p>
            <a:pPr marL="742950" lvl="2" indent="-342900">
              <a:lnSpc>
                <a:spcPct val="110000"/>
              </a:lnSpc>
              <a:defRPr/>
            </a:pPr>
            <a:r>
              <a:rPr lang="en-US" sz="2000" dirty="0" smtClean="0">
                <a:ea typeface="+mn-ea"/>
                <a:cs typeface="+mn-cs"/>
              </a:rPr>
              <a:t>Single line comment : // </a:t>
            </a:r>
            <a:endParaRPr lang="en-US" sz="2000" dirty="0">
              <a:ea typeface="+mn-ea"/>
              <a:cs typeface="+mn-cs"/>
            </a:endParaRPr>
          </a:p>
          <a:p>
            <a:pPr marL="400050" lvl="2" indent="0">
              <a:lnSpc>
                <a:spcPct val="110000"/>
              </a:lnSpc>
              <a:buNone/>
              <a:defRPr/>
            </a:pPr>
            <a:r>
              <a:rPr lang="en-US" sz="1800" b="1" dirty="0" smtClean="0">
                <a:latin typeface="Courier New" pitchFamily="49" charset="0"/>
                <a:ea typeface="+mn-ea"/>
                <a:cs typeface="Courier New" pitchFamily="49" charset="0"/>
              </a:rPr>
              <a:t>// this is a single line comment</a:t>
            </a:r>
          </a:p>
          <a:p>
            <a:pPr marL="742950" lvl="2" indent="-342900">
              <a:lnSpc>
                <a:spcPct val="110000"/>
              </a:lnSpc>
              <a:defRPr/>
            </a:pPr>
            <a:r>
              <a:rPr lang="en-US" sz="2000" dirty="0" smtClean="0">
                <a:ea typeface="+mn-ea"/>
                <a:cs typeface="+mn-cs"/>
              </a:rPr>
              <a:t>Multi-line comment: /* */</a:t>
            </a:r>
          </a:p>
          <a:p>
            <a:pPr marL="857250" lvl="3" indent="0">
              <a:lnSpc>
                <a:spcPct val="110000"/>
              </a:lnSpc>
              <a:buNone/>
              <a:defRPr/>
            </a:pPr>
            <a:r>
              <a:rPr lang="en-US" sz="1800" b="1" dirty="0">
                <a:latin typeface="Courier New" pitchFamily="49" charset="0"/>
                <a:ea typeface="+mn-ea"/>
                <a:cs typeface="Courier New" pitchFamily="49" charset="0"/>
              </a:rPr>
              <a:t>/* this is multi</a:t>
            </a:r>
          </a:p>
          <a:p>
            <a:pPr marL="857250" lvl="3" indent="0">
              <a:lnSpc>
                <a:spcPct val="110000"/>
              </a:lnSpc>
              <a:buNone/>
              <a:defRPr/>
            </a:pPr>
            <a:r>
              <a:rPr lang="en-US" sz="1800" b="1" dirty="0" smtClean="0">
                <a:latin typeface="Courier New" pitchFamily="49" charset="0"/>
                <a:ea typeface="+mn-ea"/>
                <a:cs typeface="Courier New" pitchFamily="49" charset="0"/>
              </a:rPr>
              <a:t>				line </a:t>
            </a:r>
            <a:r>
              <a:rPr lang="en-US" sz="1800" b="1" dirty="0">
                <a:latin typeface="Courier New" pitchFamily="49" charset="0"/>
                <a:ea typeface="+mn-ea"/>
                <a:cs typeface="Courier New" pitchFamily="49" charset="0"/>
              </a:rPr>
              <a:t>comment */</a:t>
            </a:r>
          </a:p>
          <a:p>
            <a:pPr marL="742950" lvl="2" indent="-342900">
              <a:lnSpc>
                <a:spcPct val="110000"/>
              </a:lnSpc>
              <a:defRPr/>
            </a:pPr>
            <a:r>
              <a:rPr lang="en-US" sz="2000" dirty="0" smtClean="0">
                <a:ea typeface="+mn-ea"/>
                <a:cs typeface="+mn-cs"/>
              </a:rPr>
              <a:t>Documentation Comment (Doc comment): /**  */</a:t>
            </a:r>
          </a:p>
          <a:p>
            <a:pPr marL="457200" lvl="1" indent="0" eaLnBrk="1" hangingPunct="1">
              <a:lnSpc>
                <a:spcPct val="110000"/>
              </a:lnSpc>
              <a:buNone/>
            </a:pPr>
            <a:r>
              <a:rPr lang="en-IN" sz="2000" b="1" dirty="0">
                <a:latin typeface="Courier New" pitchFamily="49" charset="0"/>
                <a:cs typeface="Courier New" pitchFamily="49" charset="0"/>
              </a:rPr>
              <a:t>/** This class is used to represent a </a:t>
            </a:r>
            <a:r>
              <a:rPr lang="en-IN" sz="2000" b="1" dirty="0" smtClean="0">
                <a:latin typeface="Courier New" pitchFamily="49" charset="0"/>
                <a:cs typeface="Courier New" pitchFamily="49" charset="0"/>
              </a:rPr>
              <a:t>stack.</a:t>
            </a:r>
            <a:endParaRPr lang="en-IN" sz="2000" b="1" dirty="0">
              <a:latin typeface="Courier New" pitchFamily="49" charset="0"/>
              <a:cs typeface="Courier New" pitchFamily="49" charset="0"/>
            </a:endParaRPr>
          </a:p>
          <a:p>
            <a:pPr marL="457200" lvl="1" indent="0" eaLnBrk="1" hangingPunct="1">
              <a:lnSpc>
                <a:spcPct val="110000"/>
              </a:lnSpc>
              <a:buNone/>
            </a:pPr>
            <a:r>
              <a:rPr lang="en-IN" sz="2000" b="1" dirty="0">
                <a:latin typeface="Courier New" pitchFamily="49" charset="0"/>
                <a:cs typeface="Courier New" pitchFamily="49" charset="0"/>
              </a:rPr>
              <a:t> * @author </a:t>
            </a:r>
            <a:r>
              <a:rPr lang="en-IN" sz="2000" b="1" dirty="0" err="1">
                <a:latin typeface="Courier New" pitchFamily="49" charset="0"/>
                <a:cs typeface="Courier New" pitchFamily="49" charset="0"/>
              </a:rPr>
              <a:t>Murali</a:t>
            </a:r>
            <a:endParaRPr lang="en-IN" sz="2000" b="1" dirty="0">
              <a:latin typeface="Courier New" pitchFamily="49" charset="0"/>
              <a:cs typeface="Courier New" pitchFamily="49" charset="0"/>
            </a:endParaRPr>
          </a:p>
          <a:p>
            <a:pPr marL="457200" lvl="1" indent="0" eaLnBrk="1" hangingPunct="1">
              <a:lnSpc>
                <a:spcPct val="110000"/>
              </a:lnSpc>
              <a:buNone/>
            </a:pPr>
            <a:r>
              <a:rPr lang="en-IN" sz="2000" b="1" dirty="0">
                <a:latin typeface="Courier New" pitchFamily="49" charset="0"/>
                <a:cs typeface="Courier New" pitchFamily="49" charset="0"/>
              </a:rPr>
              <a:t> * @version 1.0, 08/16/2010</a:t>
            </a:r>
          </a:p>
          <a:p>
            <a:pPr marL="457200" lvl="1" indent="0" eaLnBrk="1" hangingPunct="1">
              <a:lnSpc>
                <a:spcPct val="110000"/>
              </a:lnSpc>
              <a:buNone/>
            </a:pPr>
            <a:r>
              <a:rPr lang="en-IN" sz="2000" b="1" dirty="0" smtClean="0">
                <a:latin typeface="Courier New" pitchFamily="49" charset="0"/>
                <a:cs typeface="Courier New" pitchFamily="49" charset="0"/>
              </a:rPr>
              <a:t>*/</a:t>
            </a:r>
            <a:endParaRPr lang="en-US" sz="1800" dirty="0" smtClean="0">
              <a:ea typeface="+mn-ea"/>
              <a:cs typeface="+mn-cs"/>
            </a:endParaRPr>
          </a:p>
        </p:txBody>
      </p:sp>
      <p:sp>
        <p:nvSpPr>
          <p:cNvPr id="53252" name="TextBox 4"/>
          <p:cNvSpPr txBox="1">
            <a:spLocks noChangeArrowheads="1"/>
          </p:cNvSpPr>
          <p:nvPr/>
        </p:nvSpPr>
        <p:spPr bwMode="auto">
          <a:xfrm>
            <a:off x="381000" y="1066800"/>
            <a:ext cx="6105659" cy="707886"/>
          </a:xfrm>
          <a:prstGeom prst="rect">
            <a:avLst/>
          </a:prstGeom>
          <a:solidFill>
            <a:schemeClr val="accent1">
              <a:lumMod val="75000"/>
            </a:schemeClr>
          </a:solidFill>
          <a:ln>
            <a:solidFill>
              <a:srgbClr val="002060"/>
            </a:solid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smtClean="0"/>
              <a:t>Question:  Why </a:t>
            </a:r>
            <a:r>
              <a:rPr lang="en-US" sz="2000" i="1" dirty="0"/>
              <a:t>should you comment your code</a:t>
            </a:r>
            <a:r>
              <a:rPr lang="en-US" sz="2000" i="1" dirty="0" smtClean="0"/>
              <a:t>?</a:t>
            </a:r>
            <a:endParaRPr lang="en-US" sz="2000" i="1" dirty="0"/>
          </a:p>
          <a:p>
            <a:pPr eaLnBrk="1" hangingPunct="1"/>
            <a:r>
              <a:rPr lang="en-US" sz="2000" i="1" dirty="0" smtClean="0"/>
              <a:t>	    How </a:t>
            </a:r>
            <a:r>
              <a:rPr lang="en-US" sz="2000" i="1" dirty="0"/>
              <a:t>much should you comment?</a:t>
            </a:r>
          </a:p>
        </p:txBody>
      </p:sp>
      <p:sp>
        <p:nvSpPr>
          <p:cNvPr id="53253" name="Slide Number Placeholder 5"/>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EF65BB-B0E9-4FA9-8263-FDB9F11FDE44}" type="slidenum">
              <a:rPr lang="en-US" smtClean="0">
                <a:solidFill>
                  <a:schemeClr val="bg2"/>
                </a:solidFill>
              </a:rPr>
              <a:pPr eaLnBrk="1" hangingPunct="1">
                <a:defRPr/>
              </a:pPr>
              <a:t>34</a:t>
            </a:fld>
            <a:endParaRPr lang="en-US" smtClean="0">
              <a:solidFill>
                <a:schemeClr val="bg2"/>
              </a:solidFill>
            </a:endParaRPr>
          </a:p>
        </p:txBody>
      </p:sp>
    </p:spTree>
    <p:extLst>
      <p:ext uri="{BB962C8B-B14F-4D97-AF65-F5344CB8AC3E}">
        <p14:creationId xmlns:p14="http://schemas.microsoft.com/office/powerpoint/2010/main" val="7727160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p:spPr>
        <p:txBody>
          <a:bodyPr>
            <a:normAutofit fontScale="90000"/>
          </a:bodyPr>
          <a:lstStyle/>
          <a:p>
            <a:r>
              <a:rPr lang="en-US" smtClean="0"/>
              <a:t>Some Guidelines for Doc comments</a:t>
            </a:r>
          </a:p>
        </p:txBody>
      </p:sp>
      <p:sp>
        <p:nvSpPr>
          <p:cNvPr id="3" name="Content Placeholder 2"/>
          <p:cNvSpPr>
            <a:spLocks noGrp="1"/>
          </p:cNvSpPr>
          <p:nvPr>
            <p:ph idx="1"/>
          </p:nvPr>
        </p:nvSpPr>
        <p:spPr>
          <a:xfrm>
            <a:off x="228600" y="1066800"/>
            <a:ext cx="8763000" cy="4783931"/>
          </a:xfrm>
        </p:spPr>
        <p:txBody>
          <a:bodyPr>
            <a:normAutofit fontScale="92500" lnSpcReduction="20000"/>
          </a:bodyPr>
          <a:lstStyle/>
          <a:p>
            <a:pPr>
              <a:defRPr/>
            </a:pPr>
            <a:r>
              <a:rPr lang="en-US" dirty="0" smtClean="0"/>
              <a:t>Who owns and edits the Doc Comments: usually the programmer</a:t>
            </a:r>
          </a:p>
          <a:p>
            <a:pPr>
              <a:defRPr/>
            </a:pPr>
            <a:r>
              <a:rPr lang="en-US" dirty="0" smtClean="0"/>
              <a:t>Doc comments for classes, methods, fields: </a:t>
            </a:r>
          </a:p>
          <a:p>
            <a:pPr lvl="1">
              <a:defRPr/>
            </a:pPr>
            <a:r>
              <a:rPr lang="en-US" sz="2000" dirty="0" smtClean="0">
                <a:ea typeface="+mn-ea"/>
                <a:cs typeface="+mn-cs"/>
              </a:rPr>
              <a:t>Brief  description of what it does. In case longer description is required, link to an external document (word, </a:t>
            </a:r>
            <a:r>
              <a:rPr lang="en-US" sz="2000" dirty="0" err="1" smtClean="0">
                <a:ea typeface="+mn-ea"/>
                <a:cs typeface="+mn-cs"/>
              </a:rPr>
              <a:t>pdf</a:t>
            </a:r>
            <a:r>
              <a:rPr lang="en-US" sz="2000" dirty="0" smtClean="0">
                <a:ea typeface="+mn-ea"/>
                <a:cs typeface="+mn-cs"/>
              </a:rPr>
              <a:t>) can be included.</a:t>
            </a:r>
          </a:p>
          <a:p>
            <a:pPr lvl="1">
              <a:defRPr/>
            </a:pPr>
            <a:r>
              <a:rPr lang="en-US" sz="2000" dirty="0" smtClean="0">
                <a:ea typeface="+mn-ea"/>
                <a:cs typeface="+mn-cs"/>
              </a:rPr>
              <a:t>For methods, whether they are thread-safe and what runtime exception they throw must be specified.</a:t>
            </a:r>
          </a:p>
          <a:p>
            <a:pPr>
              <a:defRPr/>
            </a:pPr>
            <a:r>
              <a:rPr lang="en-US" dirty="0" smtClean="0"/>
              <a:t>Proper indentation of documentation for better readability.</a:t>
            </a:r>
          </a:p>
          <a:p>
            <a:pPr>
              <a:defRPr/>
            </a:pPr>
            <a:r>
              <a:rPr lang="en-US" dirty="0" smtClean="0"/>
              <a:t>Entities for the less-than (&lt;) and greater-than (&gt;) symbols should be written &amp;</a:t>
            </a:r>
            <a:r>
              <a:rPr lang="en-US" dirty="0" err="1" smtClean="0"/>
              <a:t>lt</a:t>
            </a:r>
            <a:r>
              <a:rPr lang="en-US" dirty="0" smtClean="0"/>
              <a:t>; and &amp;</a:t>
            </a:r>
            <a:r>
              <a:rPr lang="en-US" dirty="0" err="1" smtClean="0"/>
              <a:t>gt</a:t>
            </a:r>
            <a:r>
              <a:rPr lang="en-US" dirty="0" smtClean="0"/>
              <a:t>;. Likewise, the ampersand (&amp;) should be written &amp;amp;.</a:t>
            </a:r>
            <a:endParaRPr lang="en-US" sz="2000" dirty="0" smtClean="0">
              <a:ea typeface="+mn-ea"/>
              <a:cs typeface="+mn-cs"/>
            </a:endParaRPr>
          </a:p>
          <a:p>
            <a:pPr marL="457200" lvl="1" indent="0">
              <a:buNone/>
              <a:defRPr/>
            </a:pPr>
            <a:endParaRPr lang="en-US" b="1" dirty="0" smtClean="0"/>
          </a:p>
          <a:p>
            <a:pPr>
              <a:defRPr/>
            </a:pPr>
            <a:endParaRPr lang="en-US" b="1" dirty="0" smtClean="0"/>
          </a:p>
          <a:p>
            <a:pPr marL="0" indent="0">
              <a:buNone/>
              <a:defRPr/>
            </a:pPr>
            <a:endParaRPr lang="en-US" dirty="0"/>
          </a:p>
        </p:txBody>
      </p:sp>
      <p:sp>
        <p:nvSpPr>
          <p:cNvPr id="55301" name="TextBox 5"/>
          <p:cNvSpPr txBox="1">
            <a:spLocks noChangeArrowheads="1"/>
          </p:cNvSpPr>
          <p:nvPr/>
        </p:nvSpPr>
        <p:spPr bwMode="auto">
          <a:xfrm>
            <a:off x="6450724" y="2935287"/>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Revisit this after threads and exception</a:t>
            </a:r>
          </a:p>
        </p:txBody>
      </p:sp>
      <p:cxnSp>
        <p:nvCxnSpPr>
          <p:cNvPr id="8" name="Straight Arrow Connector 7"/>
          <p:cNvCxnSpPr/>
          <p:nvPr/>
        </p:nvCxnSpPr>
        <p:spPr>
          <a:xfrm>
            <a:off x="5038397" y="3182143"/>
            <a:ext cx="8382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35</a:t>
            </a:fld>
            <a:endParaRPr lang="en-US" smtClean="0">
              <a:solidFill>
                <a:schemeClr val="bg2"/>
              </a:solidFill>
            </a:endParaRPr>
          </a:p>
        </p:txBody>
      </p:sp>
    </p:spTree>
    <p:extLst>
      <p:ext uri="{BB962C8B-B14F-4D97-AF65-F5344CB8AC3E}">
        <p14:creationId xmlns:p14="http://schemas.microsoft.com/office/powerpoint/2010/main" val="1596883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rgbClr val="C00000"/>
          </a:solidFill>
        </p:spPr>
        <p:txBody>
          <a:bodyPr>
            <a:normAutofit/>
          </a:bodyPr>
          <a:lstStyle/>
          <a:p>
            <a:r>
              <a:rPr lang="en-US" dirty="0" smtClean="0"/>
              <a:t>1. Java Alphabets</a:t>
            </a:r>
          </a:p>
        </p:txBody>
      </p:sp>
      <p:sp>
        <p:nvSpPr>
          <p:cNvPr id="3" name="Content Placeholder 2"/>
          <p:cNvSpPr>
            <a:spLocks noGrp="1"/>
          </p:cNvSpPr>
          <p:nvPr>
            <p:ph idx="1"/>
          </p:nvPr>
        </p:nvSpPr>
        <p:spPr>
          <a:xfrm>
            <a:off x="228600" y="1066800"/>
            <a:ext cx="8763000" cy="4783931"/>
          </a:xfrm>
        </p:spPr>
        <p:txBody>
          <a:bodyPr>
            <a:normAutofit/>
          </a:bodyPr>
          <a:lstStyle/>
          <a:p>
            <a:pPr>
              <a:defRPr/>
            </a:pPr>
            <a:r>
              <a:rPr lang="en-US" b="1" dirty="0" smtClean="0"/>
              <a:t>65536 alphabets are there</a:t>
            </a:r>
          </a:p>
          <a:p>
            <a:pPr>
              <a:defRPr/>
            </a:pPr>
            <a:r>
              <a:rPr lang="en-US" sz="2000" b="1" dirty="0" smtClean="0"/>
              <a:t>Three groups</a:t>
            </a:r>
          </a:p>
          <a:p>
            <a:pPr>
              <a:defRPr/>
            </a:pPr>
            <a:r>
              <a:rPr lang="en-US" sz="2000" b="1" dirty="0" smtClean="0"/>
              <a:t>Letter</a:t>
            </a:r>
          </a:p>
          <a:p>
            <a:pPr>
              <a:defRPr/>
            </a:pPr>
            <a:r>
              <a:rPr lang="en-US" sz="2000" b="1" dirty="0" smtClean="0"/>
              <a:t>Number</a:t>
            </a:r>
          </a:p>
          <a:p>
            <a:pPr>
              <a:defRPr/>
            </a:pPr>
            <a:r>
              <a:rPr lang="en-US" sz="2000" b="1" dirty="0" smtClean="0"/>
              <a:t>Special Characters</a:t>
            </a:r>
          </a:p>
          <a:p>
            <a:pPr>
              <a:defRPr/>
            </a:pPr>
            <a:r>
              <a:rPr lang="en-US" sz="2000" b="1" dirty="0" smtClean="0"/>
              <a:t>Easy way to remember (</a:t>
            </a:r>
            <a:r>
              <a:rPr lang="en-US" sz="2000" b="1" dirty="0" err="1" smtClean="0"/>
              <a:t>unicodes</a:t>
            </a:r>
            <a:r>
              <a:rPr lang="en-US" sz="2000" b="1" dirty="0" smtClean="0"/>
              <a:t>)</a:t>
            </a:r>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36</a:t>
            </a:fld>
            <a:endParaRPr lang="en-US" smtClean="0">
              <a:solidFill>
                <a:schemeClr val="bg2"/>
              </a:solidFill>
            </a:endParaRPr>
          </a:p>
        </p:txBody>
      </p:sp>
    </p:spTree>
    <p:extLst>
      <p:ext uri="{BB962C8B-B14F-4D97-AF65-F5344CB8AC3E}">
        <p14:creationId xmlns:p14="http://schemas.microsoft.com/office/powerpoint/2010/main" val="9973066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rgbClr val="C00000"/>
          </a:solidFill>
        </p:spPr>
        <p:txBody>
          <a:bodyPr>
            <a:normAutofit/>
          </a:bodyPr>
          <a:lstStyle/>
          <a:p>
            <a:r>
              <a:rPr lang="en-US" dirty="0" smtClean="0"/>
              <a:t>2. Java Words</a:t>
            </a:r>
          </a:p>
        </p:txBody>
      </p:sp>
      <p:sp>
        <p:nvSpPr>
          <p:cNvPr id="3" name="Content Placeholder 2"/>
          <p:cNvSpPr>
            <a:spLocks noGrp="1"/>
          </p:cNvSpPr>
          <p:nvPr>
            <p:ph idx="1"/>
          </p:nvPr>
        </p:nvSpPr>
        <p:spPr>
          <a:xfrm>
            <a:off x="228600" y="1066800"/>
            <a:ext cx="8763000" cy="4783931"/>
          </a:xfrm>
        </p:spPr>
        <p:txBody>
          <a:bodyPr>
            <a:normAutofit/>
          </a:bodyPr>
          <a:lstStyle/>
          <a:p>
            <a:pPr>
              <a:defRPr/>
            </a:pPr>
            <a:r>
              <a:rPr lang="en-US" dirty="0" smtClean="0"/>
              <a:t>Also called tokens</a:t>
            </a:r>
          </a:p>
          <a:p>
            <a:pPr>
              <a:defRPr/>
            </a:pPr>
            <a:r>
              <a:rPr lang="en-US" sz="2000" b="1" dirty="0" smtClean="0"/>
              <a:t>Decides how to form words</a:t>
            </a:r>
          </a:p>
          <a:p>
            <a:pPr>
              <a:defRPr/>
            </a:pPr>
            <a:r>
              <a:rPr lang="en-US" sz="2000" b="1" dirty="0" smtClean="0"/>
              <a:t>Words can be reserved words/keywords available</a:t>
            </a:r>
          </a:p>
          <a:p>
            <a:pPr>
              <a:defRPr/>
            </a:pPr>
            <a:r>
              <a:rPr lang="en-US" sz="2000" b="1" dirty="0" smtClean="0"/>
              <a:t>Words can be </a:t>
            </a:r>
            <a:r>
              <a:rPr lang="en-US" sz="2000" b="1" dirty="0" err="1" smtClean="0"/>
              <a:t>datatypes</a:t>
            </a:r>
            <a:endParaRPr lang="en-US" sz="2000" b="1" dirty="0" smtClean="0"/>
          </a:p>
          <a:p>
            <a:pPr>
              <a:defRPr/>
            </a:pPr>
            <a:r>
              <a:rPr lang="en-US" sz="2000" b="1" dirty="0"/>
              <a:t>Words can be identifiers/variable names</a:t>
            </a:r>
          </a:p>
          <a:p>
            <a:pPr>
              <a:defRPr/>
            </a:pPr>
            <a:r>
              <a:rPr lang="en-US" sz="2000" b="1" dirty="0" smtClean="0"/>
              <a:t>Words can be operators</a:t>
            </a:r>
          </a:p>
          <a:p>
            <a:pPr>
              <a:defRPr/>
            </a:pPr>
            <a:r>
              <a:rPr lang="en-US" sz="2000" b="1" dirty="0" smtClean="0"/>
              <a:t>Words can be Constants</a:t>
            </a:r>
          </a:p>
          <a:p>
            <a:pPr>
              <a:defRPr/>
            </a:pPr>
            <a:r>
              <a:rPr lang="en-US" sz="2000" b="1" dirty="0" smtClean="0"/>
              <a:t>Words can be literals</a:t>
            </a:r>
          </a:p>
          <a:p>
            <a:pPr>
              <a:defRPr/>
            </a:pPr>
            <a:endParaRPr lang="en-US" sz="2000" dirty="0" smtClean="0">
              <a:ea typeface="+mn-ea"/>
              <a:cs typeface="+mn-cs"/>
            </a:endParaRPr>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37</a:t>
            </a:fld>
            <a:endParaRPr lang="en-US" smtClean="0">
              <a:solidFill>
                <a:schemeClr val="bg2"/>
              </a:solidFill>
            </a:endParaRPr>
          </a:p>
        </p:txBody>
      </p:sp>
    </p:spTree>
    <p:extLst>
      <p:ext uri="{BB962C8B-B14F-4D97-AF65-F5344CB8AC3E}">
        <p14:creationId xmlns:p14="http://schemas.microsoft.com/office/powerpoint/2010/main" val="401097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nSpc>
                <a:spcPct val="85000"/>
              </a:lnSpc>
            </a:pPr>
            <a:r>
              <a:rPr lang="en-US" kern="1200" dirty="0">
                <a:latin typeface="Arial" charset="0"/>
                <a:ea typeface="+mn-ea"/>
                <a:cs typeface="Arial" charset="0"/>
              </a:rPr>
              <a:t>Keywords/ Reserved words </a:t>
            </a:r>
          </a:p>
        </p:txBody>
      </p:sp>
      <p:sp>
        <p:nvSpPr>
          <p:cNvPr id="20483"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932076386"/>
              </p:ext>
            </p:extLst>
          </p:nvPr>
        </p:nvGraphicFramePr>
        <p:xfrm>
          <a:off x="381000" y="1295400"/>
          <a:ext cx="8382000" cy="4518024"/>
        </p:xfrm>
        <a:graphic>
          <a:graphicData uri="http://schemas.openxmlformats.org/drawingml/2006/table">
            <a:tbl>
              <a:tblPr/>
              <a:tblGrid>
                <a:gridCol w="1600200"/>
                <a:gridCol w="1752600"/>
                <a:gridCol w="1676400"/>
                <a:gridCol w="1676400"/>
                <a:gridCol w="1676400"/>
              </a:tblGrid>
              <a:tr h="350568">
                <a:tc>
                  <a:txBody>
                    <a:bodyPr/>
                    <a:lstStyle/>
                    <a:p>
                      <a:pPr marL="0" marR="0" algn="l">
                        <a:lnSpc>
                          <a:spcPct val="115000"/>
                        </a:lnSpc>
                        <a:spcBef>
                          <a:spcPts val="0"/>
                        </a:spcBef>
                        <a:spcAft>
                          <a:spcPts val="0"/>
                        </a:spcAft>
                      </a:pPr>
                      <a:r>
                        <a:rPr lang="en-US" sz="2000" b="1" dirty="0">
                          <a:latin typeface="Courier New"/>
                          <a:ea typeface="Times New Roman"/>
                          <a:cs typeface="Times New Roman"/>
                        </a:rPr>
                        <a:t>abstract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continue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for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new</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switch</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1136">
                <a:tc>
                  <a:txBody>
                    <a:bodyPr/>
                    <a:lstStyle/>
                    <a:p>
                      <a:pPr marL="0" marR="0" algn="l">
                        <a:lnSpc>
                          <a:spcPct val="115000"/>
                        </a:lnSpc>
                        <a:spcBef>
                          <a:spcPts val="0"/>
                        </a:spcBef>
                        <a:spcAft>
                          <a:spcPts val="0"/>
                        </a:spcAft>
                      </a:pPr>
                      <a:r>
                        <a:rPr lang="en-US" sz="2000" b="1">
                          <a:latin typeface="Courier New"/>
                          <a:ea typeface="Times New Roman"/>
                          <a:cs typeface="Times New Roman"/>
                        </a:rPr>
                        <a:t>assert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default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err="1">
                          <a:solidFill>
                            <a:schemeClr val="tx1"/>
                          </a:solidFill>
                          <a:latin typeface="Courier New"/>
                          <a:ea typeface="Times New Roman"/>
                          <a:cs typeface="Times New Roman"/>
                        </a:rPr>
                        <a:t>goto</a:t>
                      </a:r>
                      <a:endParaRPr lang="en-US" sz="2000" dirty="0">
                        <a:solidFill>
                          <a:schemeClr val="tx1"/>
                        </a:solidFill>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package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synchronized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68">
                <a:tc>
                  <a:txBody>
                    <a:bodyPr/>
                    <a:lstStyle/>
                    <a:p>
                      <a:pPr marL="0" marR="0" algn="l">
                        <a:lnSpc>
                          <a:spcPct val="115000"/>
                        </a:lnSpc>
                        <a:spcBef>
                          <a:spcPts val="0"/>
                        </a:spcBef>
                        <a:spcAft>
                          <a:spcPts val="0"/>
                        </a:spcAft>
                      </a:pPr>
                      <a:r>
                        <a:rPr lang="en-US" sz="2000" b="1" dirty="0">
                          <a:latin typeface="Courier New"/>
                          <a:ea typeface="Times New Roman"/>
                          <a:cs typeface="Times New Roman"/>
                        </a:rPr>
                        <a:t>boolean</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do</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if</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private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this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1456">
                <a:tc>
                  <a:txBody>
                    <a:bodyPr/>
                    <a:lstStyle/>
                    <a:p>
                      <a:pPr marL="0" marR="0" algn="l">
                        <a:lnSpc>
                          <a:spcPct val="115000"/>
                        </a:lnSpc>
                        <a:spcBef>
                          <a:spcPts val="0"/>
                        </a:spcBef>
                        <a:spcAft>
                          <a:spcPts val="0"/>
                        </a:spcAft>
                      </a:pPr>
                      <a:r>
                        <a:rPr lang="en-US" sz="2000" b="1">
                          <a:latin typeface="Courier New"/>
                          <a:ea typeface="Times New Roman"/>
                          <a:cs typeface="Times New Roman"/>
                        </a:rPr>
                        <a:t>break</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double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implements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protected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throw</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68">
                <a:tc>
                  <a:txBody>
                    <a:bodyPr/>
                    <a:lstStyle/>
                    <a:p>
                      <a:pPr marL="0" marR="0" algn="l">
                        <a:lnSpc>
                          <a:spcPct val="115000"/>
                        </a:lnSpc>
                        <a:spcBef>
                          <a:spcPts val="0"/>
                        </a:spcBef>
                        <a:spcAft>
                          <a:spcPts val="0"/>
                        </a:spcAft>
                      </a:pPr>
                      <a:r>
                        <a:rPr lang="en-US" sz="2000" b="1">
                          <a:latin typeface="Courier New"/>
                          <a:ea typeface="Times New Roman"/>
                          <a:cs typeface="Times New Roman"/>
                        </a:rPr>
                        <a:t>byte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else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import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public</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throws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1456">
                <a:tc>
                  <a:txBody>
                    <a:bodyPr/>
                    <a:lstStyle/>
                    <a:p>
                      <a:pPr marL="0" marR="0" algn="l">
                        <a:lnSpc>
                          <a:spcPct val="115000"/>
                        </a:lnSpc>
                        <a:spcBef>
                          <a:spcPts val="0"/>
                        </a:spcBef>
                        <a:spcAft>
                          <a:spcPts val="0"/>
                        </a:spcAft>
                      </a:pPr>
                      <a:r>
                        <a:rPr lang="en-US" sz="2000" b="1" dirty="0">
                          <a:latin typeface="Courier New"/>
                          <a:ea typeface="Times New Roman"/>
                          <a:cs typeface="Times New Roman"/>
                        </a:rPr>
                        <a:t>case</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enum</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instanceof</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return</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transient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68">
                <a:tc>
                  <a:txBody>
                    <a:bodyPr/>
                    <a:lstStyle/>
                    <a:p>
                      <a:pPr marL="0" marR="0" algn="l">
                        <a:lnSpc>
                          <a:spcPct val="115000"/>
                        </a:lnSpc>
                        <a:spcBef>
                          <a:spcPts val="0"/>
                        </a:spcBef>
                        <a:spcAft>
                          <a:spcPts val="0"/>
                        </a:spcAft>
                      </a:pPr>
                      <a:r>
                        <a:rPr lang="en-US" sz="2000" b="1" dirty="0">
                          <a:latin typeface="Courier New"/>
                          <a:ea typeface="Times New Roman"/>
                          <a:cs typeface="Times New Roman"/>
                        </a:rPr>
                        <a:t>catch</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extends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int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short</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try</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68">
                <a:tc>
                  <a:txBody>
                    <a:bodyPr/>
                    <a:lstStyle/>
                    <a:p>
                      <a:pPr marL="0" marR="0" algn="l">
                        <a:lnSpc>
                          <a:spcPct val="115000"/>
                        </a:lnSpc>
                        <a:spcBef>
                          <a:spcPts val="0"/>
                        </a:spcBef>
                        <a:spcAft>
                          <a:spcPts val="0"/>
                        </a:spcAft>
                      </a:pPr>
                      <a:r>
                        <a:rPr lang="en-US" sz="2000" b="1">
                          <a:latin typeface="Courier New"/>
                          <a:ea typeface="Times New Roman"/>
                          <a:cs typeface="Times New Roman"/>
                        </a:rPr>
                        <a:t>char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final</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interface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static</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void</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68">
                <a:tc>
                  <a:txBody>
                    <a:bodyPr/>
                    <a:lstStyle/>
                    <a:p>
                      <a:pPr marL="0" marR="0" algn="l">
                        <a:lnSpc>
                          <a:spcPct val="115000"/>
                        </a:lnSpc>
                        <a:spcBef>
                          <a:spcPts val="0"/>
                        </a:spcBef>
                        <a:spcAft>
                          <a:spcPts val="0"/>
                        </a:spcAft>
                      </a:pPr>
                      <a:r>
                        <a:rPr lang="en-US" sz="2000" b="1">
                          <a:latin typeface="Courier New"/>
                          <a:ea typeface="Times New Roman"/>
                          <a:cs typeface="Times New Roman"/>
                        </a:rPr>
                        <a:t>class</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finally</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long</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strictfp</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volatile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568">
                <a:tc>
                  <a:txBody>
                    <a:bodyPr/>
                    <a:lstStyle/>
                    <a:p>
                      <a:pPr marL="0" marR="0" algn="l">
                        <a:lnSpc>
                          <a:spcPct val="115000"/>
                        </a:lnSpc>
                        <a:spcBef>
                          <a:spcPts val="0"/>
                        </a:spcBef>
                        <a:spcAft>
                          <a:spcPts val="0"/>
                        </a:spcAft>
                      </a:pPr>
                      <a:r>
                        <a:rPr lang="en-US" sz="2000" b="1" kern="1200" dirty="0">
                          <a:solidFill>
                            <a:schemeClr val="tx1"/>
                          </a:solidFill>
                          <a:latin typeface="Courier New"/>
                          <a:ea typeface="Times New Roman"/>
                          <a:cs typeface="Times New Roman"/>
                        </a:rPr>
                        <a:t>const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float</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native</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a:latin typeface="Courier New"/>
                          <a:ea typeface="Times New Roman"/>
                          <a:cs typeface="Times New Roman"/>
                        </a:rPr>
                        <a:t>super</a:t>
                      </a:r>
                      <a:endParaRPr lang="en-US" sz="200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dirty="0">
                          <a:latin typeface="Courier New"/>
                          <a:ea typeface="Times New Roman"/>
                          <a:cs typeface="Times New Roman"/>
                        </a:rPr>
                        <a:t>while</a:t>
                      </a:r>
                      <a:endParaRPr lang="en-US" sz="2000" dirty="0">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38</a:t>
            </a:fld>
            <a:endParaRPr lang="en-US" sz="1200" dirty="0">
              <a:solidFill>
                <a:schemeClr val="bg1">
                  <a:lumMod val="50000"/>
                </a:schemeClr>
              </a:solidFill>
            </a:endParaRPr>
          </a:p>
        </p:txBody>
      </p:sp>
      <p:sp>
        <p:nvSpPr>
          <p:cNvPr id="2" name="Rectangle 1"/>
          <p:cNvSpPr/>
          <p:nvPr/>
        </p:nvSpPr>
        <p:spPr>
          <a:xfrm>
            <a:off x="135592" y="6015812"/>
            <a:ext cx="5809604" cy="400110"/>
          </a:xfrm>
          <a:prstGeom prst="rect">
            <a:avLst/>
          </a:prstGeom>
        </p:spPr>
        <p:txBody>
          <a:bodyPr wrap="none">
            <a:spAutoFit/>
          </a:bodyPr>
          <a:lstStyle/>
          <a:p>
            <a:r>
              <a:rPr lang="en-US" sz="2000" dirty="0">
                <a:solidFill>
                  <a:srgbClr val="5F5F5F"/>
                </a:solidFill>
                <a:latin typeface="+mn-lt"/>
                <a:cs typeface="+mn-cs"/>
              </a:rPr>
              <a:t>Note that</a:t>
            </a:r>
            <a:r>
              <a:rPr lang="en-US" dirty="0" smtClean="0">
                <a:latin typeface="Courier New" pitchFamily="49" charset="0"/>
                <a:cs typeface="Courier New" pitchFamily="49" charset="0"/>
              </a:rPr>
              <a:t> null</a:t>
            </a:r>
            <a:r>
              <a:rPr lang="en-US" dirty="0"/>
              <a:t>, </a:t>
            </a:r>
            <a:r>
              <a:rPr lang="en-US" dirty="0">
                <a:latin typeface="Courier New" pitchFamily="49" charset="0"/>
                <a:cs typeface="Courier New" pitchFamily="49" charset="0"/>
              </a:rPr>
              <a:t>true</a:t>
            </a:r>
            <a:r>
              <a:rPr lang="en-US" dirty="0"/>
              <a:t> and </a:t>
            </a:r>
            <a:r>
              <a:rPr lang="en-US" dirty="0">
                <a:latin typeface="Courier New" pitchFamily="49" charset="0"/>
                <a:cs typeface="Courier New" pitchFamily="49" charset="0"/>
              </a:rPr>
              <a:t>false</a:t>
            </a:r>
            <a:r>
              <a:rPr lang="en-US" dirty="0"/>
              <a:t> </a:t>
            </a:r>
            <a:r>
              <a:rPr lang="en-US" sz="2000" dirty="0">
                <a:solidFill>
                  <a:srgbClr val="5F5F5F"/>
                </a:solidFill>
                <a:latin typeface="+mn-lt"/>
                <a:cs typeface="+mn-cs"/>
              </a:rPr>
              <a:t>are not keywords</a:t>
            </a:r>
          </a:p>
        </p:txBody>
      </p:sp>
    </p:spTree>
    <p:extLst>
      <p:ext uri="{BB962C8B-B14F-4D97-AF65-F5344CB8AC3E}">
        <p14:creationId xmlns:p14="http://schemas.microsoft.com/office/powerpoint/2010/main" val="2019057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Data Types</a:t>
            </a:r>
            <a:endParaRPr lang="en-US" sz="3200" b="1" dirty="0">
              <a:solidFill>
                <a:srgbClr val="00B0F0"/>
              </a:solidFill>
            </a:endParaRPr>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Defines the type of data the variable can hold</a:t>
            </a:r>
          </a:p>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Defines the size of variable/memory location</a:t>
            </a:r>
          </a:p>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Defines the range of constant/value , a variable can hold</a:t>
            </a:r>
          </a:p>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Two types</a:t>
            </a:r>
          </a:p>
          <a:p>
            <a:pPr marL="342900" indent="-342900" eaLnBrk="0" hangingPunct="0">
              <a:spcBef>
                <a:spcPct val="20000"/>
              </a:spcBef>
              <a:buClr>
                <a:schemeClr val="accent2"/>
              </a:buClr>
              <a:buFont typeface="Wingdings" pitchFamily="2" charset="2"/>
              <a:buChar char="ü"/>
              <a:defRPr/>
            </a:pPr>
            <a:r>
              <a:rPr lang="en-US" sz="2400" b="1" dirty="0" smtClean="0">
                <a:latin typeface="Courier New" pitchFamily="49" charset="0"/>
                <a:cs typeface="Courier New" pitchFamily="49" charset="0"/>
              </a:rPr>
              <a:t>Primitive Data Type</a:t>
            </a:r>
          </a:p>
          <a:p>
            <a:pPr marL="342900" indent="-342900" eaLnBrk="0" hangingPunct="0">
              <a:spcBef>
                <a:spcPct val="20000"/>
              </a:spcBef>
              <a:buClr>
                <a:schemeClr val="accent2"/>
              </a:buClr>
              <a:buFont typeface="Wingdings" pitchFamily="2" charset="2"/>
              <a:buChar char="ü"/>
              <a:defRPr/>
            </a:pPr>
            <a:r>
              <a:rPr lang="en-US" sz="2400" b="1" dirty="0" smtClean="0">
                <a:latin typeface="Courier New" pitchFamily="49" charset="0"/>
                <a:cs typeface="Courier New" pitchFamily="49" charset="0"/>
              </a:rPr>
              <a:t>Secondary Data Type (Derived and </a:t>
            </a:r>
            <a:r>
              <a:rPr lang="en-US" sz="2400" b="1" dirty="0" err="1" smtClean="0">
                <a:latin typeface="Courier New" pitchFamily="49" charset="0"/>
                <a:cs typeface="Courier New" pitchFamily="49" charset="0"/>
              </a:rPr>
              <a:t>UserDefined</a:t>
            </a:r>
            <a:r>
              <a:rPr lang="en-US" sz="2400" b="1" dirty="0" smtClean="0">
                <a:latin typeface="Courier New" pitchFamily="49" charset="0"/>
                <a:cs typeface="Courier New" pitchFamily="49" charset="0"/>
              </a:rPr>
              <a:t>)</a:t>
            </a:r>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39</a:t>
            </a:fld>
            <a:endParaRPr lang="en-US" sz="1200" dirty="0">
              <a:solidFill>
                <a:schemeClr val="bg1">
                  <a:lumMod val="50000"/>
                </a:schemeClr>
              </a:solidFill>
            </a:endParaRPr>
          </a:p>
        </p:txBody>
      </p:sp>
    </p:spTree>
    <p:extLst>
      <p:ext uri="{BB962C8B-B14F-4D97-AF65-F5344CB8AC3E}">
        <p14:creationId xmlns:p14="http://schemas.microsoft.com/office/powerpoint/2010/main" val="1363735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7B93D849-B816-4C20-96A3-642172DDF906}"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4</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IN" b="1" dirty="0"/>
              <a:t>INTRODUCTION TO JAVA</a:t>
            </a:r>
            <a:endParaRPr lang="en-US" dirty="0"/>
          </a:p>
        </p:txBody>
      </p:sp>
      <p:sp>
        <p:nvSpPr>
          <p:cNvPr id="15364" name="Text Box 2"/>
          <p:cNvSpPr txBox="1">
            <a:spLocks noChangeArrowheads="1"/>
          </p:cNvSpPr>
          <p:nvPr/>
        </p:nvSpPr>
        <p:spPr bwMode="auto">
          <a:xfrm>
            <a:off x="457200" y="838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sp>
        <p:nvSpPr>
          <p:cNvPr id="4" name="TextBox 3"/>
          <p:cNvSpPr txBox="1"/>
          <p:nvPr/>
        </p:nvSpPr>
        <p:spPr>
          <a:xfrm>
            <a:off x="465137" y="1143000"/>
            <a:ext cx="8213725" cy="5262979"/>
          </a:xfrm>
          <a:prstGeom prst="rect">
            <a:avLst/>
          </a:prstGeom>
          <a:noFill/>
        </p:spPr>
        <p:txBody>
          <a:bodyPr>
            <a:spAutoFit/>
          </a:bodyPr>
          <a:lstStyle/>
          <a:p>
            <a:pPr algn="just"/>
            <a:r>
              <a:rPr lang="en-IN" sz="2800" b="1" dirty="0" smtClean="0"/>
              <a:t>Java Development Kit (JDK)- Byte code</a:t>
            </a:r>
            <a:endParaRPr lang="en-IN" sz="2800" dirty="0" smtClean="0"/>
          </a:p>
          <a:p>
            <a:pPr algn="just"/>
            <a:r>
              <a:rPr lang="en-IN" sz="2800" dirty="0" smtClean="0"/>
              <a:t> </a:t>
            </a:r>
          </a:p>
          <a:p>
            <a:pPr lvl="0" algn="just"/>
            <a:r>
              <a:rPr lang="en-IN" sz="2800" i="1" dirty="0" err="1" smtClean="0"/>
              <a:t>Bytecodes</a:t>
            </a:r>
            <a:r>
              <a:rPr lang="en-IN" sz="2800" i="1" dirty="0" smtClean="0"/>
              <a:t> </a:t>
            </a:r>
            <a:r>
              <a:rPr lang="en-IN" sz="2800" dirty="0" smtClean="0"/>
              <a:t>are a set of instructions that look a lot like machine code, but are not</a:t>
            </a:r>
            <a:r>
              <a:rPr lang="en-IN" sz="2800" i="1" dirty="0" smtClean="0"/>
              <a:t> </a:t>
            </a:r>
            <a:r>
              <a:rPr lang="en-IN" sz="2800" dirty="0" smtClean="0"/>
              <a:t>specific to any one processor</a:t>
            </a:r>
          </a:p>
          <a:p>
            <a:pPr algn="just"/>
            <a:r>
              <a:rPr lang="en-IN" sz="2800" i="1" dirty="0" smtClean="0"/>
              <a:t> </a:t>
            </a:r>
            <a:endParaRPr lang="en-IN" sz="2800" dirty="0" smtClean="0"/>
          </a:p>
          <a:p>
            <a:pPr lvl="0" algn="just"/>
            <a:r>
              <a:rPr lang="en-IN" sz="2800" dirty="0" smtClean="0"/>
              <a:t>Platform-independence doesn't stop at the source level, however. Java binary files are also platform-independent and can run on multiple platforms without the need to recompile the source. Java binary files are actually in a form called </a:t>
            </a:r>
            <a:r>
              <a:rPr lang="en-IN" sz="2800" dirty="0" err="1" smtClean="0"/>
              <a:t>bytecodes</a:t>
            </a:r>
            <a:r>
              <a:rPr lang="en-IN" sz="2800" dirty="0" smtClean="0"/>
              <a:t>.</a:t>
            </a:r>
          </a:p>
          <a:p>
            <a:pPr algn="just"/>
            <a:r>
              <a:rPr lang="en-IN" sz="2800" dirty="0" smtClean="0"/>
              <a:t> </a:t>
            </a:r>
            <a:endParaRPr lang="en-IN" sz="2800" dirty="0"/>
          </a:p>
        </p:txBody>
      </p:sp>
    </p:spTree>
    <p:extLst>
      <p:ext uri="{BB962C8B-B14F-4D97-AF65-F5344CB8AC3E}">
        <p14:creationId xmlns:p14="http://schemas.microsoft.com/office/powerpoint/2010/main" val="124376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21550" y="1988839"/>
            <a:ext cx="7378700" cy="148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a:t>
            </a:r>
            <a:r>
              <a:rPr lang="en-US" sz="3200" b="1" dirty="0">
                <a:solidFill>
                  <a:srgbClr val="00B0F0"/>
                </a:solidFill>
              </a:rPr>
              <a:t> </a:t>
            </a:r>
            <a:r>
              <a:rPr lang="en-US" sz="3200" b="1" dirty="0" smtClean="0">
                <a:solidFill>
                  <a:srgbClr val="00B0F0"/>
                </a:solidFill>
              </a:rPr>
              <a:t>       </a:t>
            </a:r>
            <a:r>
              <a:rPr lang="en-US" sz="5400" b="1" dirty="0" smtClean="0">
                <a:solidFill>
                  <a:srgbClr val="00B0F0"/>
                </a:solidFill>
              </a:rPr>
              <a:t>Primitive Data Types</a:t>
            </a:r>
          </a:p>
          <a:p>
            <a:pPr>
              <a:lnSpc>
                <a:spcPct val="85000"/>
              </a:lnSpc>
            </a:pPr>
            <a:r>
              <a:rPr lang="en-US" sz="2000" b="1" dirty="0" smtClean="0">
                <a:solidFill>
                  <a:srgbClr val="00B0F0"/>
                </a:solidFill>
              </a:rPr>
              <a:t>		(Integers, Floating points, Character, Boolean)</a:t>
            </a:r>
            <a:endParaRPr lang="en-US" sz="2000" b="1" dirty="0">
              <a:solidFill>
                <a:srgbClr val="00B0F0"/>
              </a:solidFill>
            </a:endParaRPr>
          </a:p>
        </p:txBody>
      </p:sp>
    </p:spTree>
    <p:extLst>
      <p:ext uri="{BB962C8B-B14F-4D97-AF65-F5344CB8AC3E}">
        <p14:creationId xmlns:p14="http://schemas.microsoft.com/office/powerpoint/2010/main" val="2294829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Integers</a:t>
            </a:r>
            <a:endParaRPr lang="en-US" sz="3200" b="1" dirty="0">
              <a:solidFill>
                <a:srgbClr val="00B0F0"/>
              </a:solidFill>
            </a:endParaRPr>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There are 4 integer data types, They differ by the amount of memory used to store them.</a:t>
            </a:r>
          </a:p>
          <a:p>
            <a:pPr eaLnBrk="0" hangingPunct="0">
              <a:spcBef>
                <a:spcPct val="20000"/>
              </a:spcBef>
              <a:buClr>
                <a:schemeClr val="accent2"/>
              </a:buClr>
              <a:defRPr/>
            </a:pP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a:t>
            </a: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41</a:t>
            </a:fld>
            <a:endParaRPr lang="en-US" sz="1200"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833223422"/>
              </p:ext>
            </p:extLst>
          </p:nvPr>
        </p:nvGraphicFramePr>
        <p:xfrm>
          <a:off x="791581" y="2663914"/>
          <a:ext cx="7515834" cy="2962338"/>
        </p:xfrm>
        <a:graphic>
          <a:graphicData uri="http://schemas.openxmlformats.org/drawingml/2006/table">
            <a:tbl>
              <a:tblPr firstRow="1" bandRow="1">
                <a:tableStyleId>{5C22544A-7EE6-4342-B048-85BDC9FD1C3A}</a:tableStyleId>
              </a:tblPr>
              <a:tblGrid>
                <a:gridCol w="2505278"/>
                <a:gridCol w="2505278"/>
                <a:gridCol w="2505278"/>
              </a:tblGrid>
              <a:tr h="704278">
                <a:tc>
                  <a:txBody>
                    <a:bodyPr/>
                    <a:lstStyle/>
                    <a:p>
                      <a:pPr algn="l"/>
                      <a:r>
                        <a:rPr lang="en-US" dirty="0" smtClean="0"/>
                        <a:t>                </a:t>
                      </a:r>
                      <a:r>
                        <a:rPr lang="en-US" dirty="0" smtClean="0">
                          <a:solidFill>
                            <a:schemeClr val="tx1"/>
                          </a:solidFill>
                        </a:rPr>
                        <a:t>Type</a:t>
                      </a:r>
                      <a:endParaRPr lang="en-US" dirty="0">
                        <a:solidFill>
                          <a:schemeClr val="tx1"/>
                        </a:solidFill>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Bits</a:t>
                      </a:r>
                    </a:p>
                    <a:p>
                      <a:pPr algn="l"/>
                      <a:endParaRPr lang="en-US" dirty="0"/>
                    </a:p>
                  </a:txBody>
                  <a:tcPr>
                    <a:solidFill>
                      <a:schemeClr val="bg2"/>
                    </a:solidFill>
                  </a:tcPr>
                </a:tc>
                <a:tc>
                  <a:txBody>
                    <a:bodyPr/>
                    <a:lstStyle/>
                    <a:p>
                      <a:pPr algn="ctr"/>
                      <a:r>
                        <a:rPr lang="en-US" dirty="0" smtClean="0">
                          <a:solidFill>
                            <a:schemeClr val="tx1"/>
                          </a:solidFill>
                        </a:rPr>
                        <a:t>Value  Range</a:t>
                      </a:r>
                      <a:endParaRPr lang="en-US" dirty="0">
                        <a:solidFill>
                          <a:schemeClr val="tx1"/>
                        </a:solidFill>
                      </a:endParaRPr>
                    </a:p>
                  </a:txBody>
                  <a:tcPr>
                    <a:solidFill>
                      <a:schemeClr val="bg2"/>
                    </a:solidFill>
                  </a:tcPr>
                </a:tc>
              </a:tr>
              <a:tr h="564515">
                <a:tc>
                  <a:txBody>
                    <a:bodyPr/>
                    <a:lstStyle/>
                    <a:p>
                      <a:pPr algn="ctr"/>
                      <a:r>
                        <a:rPr lang="en-US" dirty="0" smtClean="0"/>
                        <a:t>byte</a:t>
                      </a:r>
                      <a:endParaRPr lang="en-US" dirty="0"/>
                    </a:p>
                  </a:txBody>
                  <a:tcPr>
                    <a:solidFill>
                      <a:schemeClr val="bg2"/>
                    </a:solidFill>
                  </a:tcPr>
                </a:tc>
                <a:tc>
                  <a:txBody>
                    <a:bodyPr/>
                    <a:lstStyle/>
                    <a:p>
                      <a:pPr algn="ctr"/>
                      <a:r>
                        <a:rPr lang="en-US" dirty="0" smtClean="0"/>
                        <a:t>8</a:t>
                      </a:r>
                      <a:endParaRPr lang="en-US" dirty="0"/>
                    </a:p>
                  </a:txBody>
                  <a:tcPr>
                    <a:solidFill>
                      <a:schemeClr val="bg2"/>
                    </a:solidFill>
                  </a:tcPr>
                </a:tc>
                <a:tc>
                  <a:txBody>
                    <a:bodyPr/>
                    <a:lstStyle/>
                    <a:p>
                      <a:pPr algn="ctr"/>
                      <a:r>
                        <a:rPr lang="en-US" dirty="0" smtClean="0"/>
                        <a:t>-128 </a:t>
                      </a:r>
                      <a:r>
                        <a:rPr lang="en-US" baseline="0" dirty="0" smtClean="0"/>
                        <a:t> to 127</a:t>
                      </a:r>
                      <a:endParaRPr lang="en-US" dirty="0"/>
                    </a:p>
                  </a:txBody>
                  <a:tcPr>
                    <a:solidFill>
                      <a:schemeClr val="bg2"/>
                    </a:solidFill>
                  </a:tcPr>
                </a:tc>
              </a:tr>
              <a:tr h="564515">
                <a:tc>
                  <a:txBody>
                    <a:bodyPr/>
                    <a:lstStyle/>
                    <a:p>
                      <a:pPr algn="ctr"/>
                      <a:r>
                        <a:rPr lang="en-US" dirty="0" smtClean="0"/>
                        <a:t>short</a:t>
                      </a:r>
                      <a:endParaRPr lang="en-US" dirty="0"/>
                    </a:p>
                  </a:txBody>
                  <a:tcPr/>
                </a:tc>
                <a:tc>
                  <a:txBody>
                    <a:bodyPr/>
                    <a:lstStyle/>
                    <a:p>
                      <a:pPr algn="ctr"/>
                      <a:r>
                        <a:rPr lang="en-US" dirty="0" smtClean="0"/>
                        <a:t>16</a:t>
                      </a:r>
                      <a:endParaRPr lang="en-US" dirty="0"/>
                    </a:p>
                  </a:txBody>
                  <a:tcPr/>
                </a:tc>
                <a:tc>
                  <a:txBody>
                    <a:bodyPr/>
                    <a:lstStyle/>
                    <a:p>
                      <a:pPr algn="ctr"/>
                      <a:r>
                        <a:rPr lang="en-US" dirty="0" smtClean="0"/>
                        <a:t>-32768 to 32767</a:t>
                      </a:r>
                      <a:endParaRPr lang="en-US" dirty="0"/>
                    </a:p>
                  </a:txBody>
                  <a:tcPr/>
                </a:tc>
              </a:tr>
              <a:tr h="564515">
                <a:tc>
                  <a:txBody>
                    <a:bodyPr/>
                    <a:lstStyle/>
                    <a:p>
                      <a:pPr algn="ctr"/>
                      <a:r>
                        <a:rPr lang="en-US" dirty="0" err="1" smtClean="0"/>
                        <a:t>int</a:t>
                      </a:r>
                      <a:endParaRPr lang="en-US" dirty="0"/>
                    </a:p>
                  </a:txBody>
                  <a:tcPr/>
                </a:tc>
                <a:tc>
                  <a:txBody>
                    <a:bodyPr/>
                    <a:lstStyle/>
                    <a:p>
                      <a:pPr algn="ctr"/>
                      <a:r>
                        <a:rPr lang="en-US" dirty="0" smtClean="0"/>
                        <a:t>32</a:t>
                      </a:r>
                      <a:endParaRPr lang="en-US" dirty="0"/>
                    </a:p>
                  </a:txBody>
                  <a:tcPr/>
                </a:tc>
                <a:tc>
                  <a:txBody>
                    <a:bodyPr/>
                    <a:lstStyle/>
                    <a:p>
                      <a:pPr algn="ctr"/>
                      <a:r>
                        <a:rPr lang="en-US" dirty="0" smtClean="0"/>
                        <a:t>About 9 decimal digits</a:t>
                      </a:r>
                      <a:endParaRPr lang="en-US" dirty="0"/>
                    </a:p>
                  </a:txBody>
                  <a:tcPr/>
                </a:tc>
              </a:tr>
              <a:tr h="564515">
                <a:tc>
                  <a:txBody>
                    <a:bodyPr/>
                    <a:lstStyle/>
                    <a:p>
                      <a:pPr algn="ctr"/>
                      <a:r>
                        <a:rPr lang="en-US" dirty="0" smtClean="0"/>
                        <a:t>long</a:t>
                      </a:r>
                      <a:endParaRPr lang="en-US" dirty="0"/>
                    </a:p>
                  </a:txBody>
                  <a:tcPr/>
                </a:tc>
                <a:tc>
                  <a:txBody>
                    <a:bodyPr/>
                    <a:lstStyle/>
                    <a:p>
                      <a:pPr algn="ctr"/>
                      <a:r>
                        <a:rPr lang="en-US" dirty="0" smtClean="0"/>
                        <a:t>64</a:t>
                      </a:r>
                      <a:endParaRPr lang="en-US" dirty="0"/>
                    </a:p>
                  </a:txBody>
                  <a:tcPr/>
                </a:tc>
                <a:tc>
                  <a:txBody>
                    <a:bodyPr/>
                    <a:lstStyle/>
                    <a:p>
                      <a:pPr algn="ctr"/>
                      <a:r>
                        <a:rPr lang="en-US" dirty="0" smtClean="0"/>
                        <a:t>About 18 decimal digits</a:t>
                      </a:r>
                      <a:endParaRPr lang="en-US" dirty="0"/>
                    </a:p>
                  </a:txBody>
                  <a:tcPr/>
                </a:tc>
              </a:tr>
            </a:tbl>
          </a:graphicData>
        </a:graphic>
      </p:graphicFrame>
    </p:spTree>
    <p:extLst>
      <p:ext uri="{BB962C8B-B14F-4D97-AF65-F5344CB8AC3E}">
        <p14:creationId xmlns:p14="http://schemas.microsoft.com/office/powerpoint/2010/main" val="29786597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Floating Point</a:t>
            </a:r>
            <a:endParaRPr lang="en-US" sz="3200" b="1" dirty="0">
              <a:solidFill>
                <a:srgbClr val="00B0F0"/>
              </a:solidFill>
            </a:endParaRPr>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There are 2 floating point types.</a:t>
            </a: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42</a:t>
            </a:fld>
            <a:endParaRPr lang="en-US" sz="1200" dirty="0">
              <a:solidFill>
                <a:schemeClr val="bg1">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17296511"/>
              </p:ext>
            </p:extLst>
          </p:nvPr>
        </p:nvGraphicFramePr>
        <p:xfrm>
          <a:off x="791581" y="2663914"/>
          <a:ext cx="7515834" cy="2043430"/>
        </p:xfrm>
        <a:graphic>
          <a:graphicData uri="http://schemas.openxmlformats.org/drawingml/2006/table">
            <a:tbl>
              <a:tblPr firstRow="1" bandRow="1">
                <a:tableStyleId>{5C22544A-7EE6-4342-B048-85BDC9FD1C3A}</a:tableStyleId>
              </a:tblPr>
              <a:tblGrid>
                <a:gridCol w="1133339"/>
                <a:gridCol w="1312289"/>
                <a:gridCol w="2639936"/>
                <a:gridCol w="2430270"/>
              </a:tblGrid>
              <a:tr h="704278">
                <a:tc>
                  <a:txBody>
                    <a:bodyPr/>
                    <a:lstStyle/>
                    <a:p>
                      <a:pPr algn="ctr"/>
                      <a:r>
                        <a:rPr lang="en-US" dirty="0" smtClean="0"/>
                        <a:t>                </a:t>
                      </a:r>
                      <a:r>
                        <a:rPr lang="en-US" dirty="0" smtClean="0">
                          <a:solidFill>
                            <a:schemeClr val="tx1"/>
                          </a:solidFill>
                        </a:rPr>
                        <a:t>Type</a:t>
                      </a:r>
                      <a:endParaRPr lang="en-US" dirty="0">
                        <a:solidFill>
                          <a:schemeClr val="tx1"/>
                        </a:solidFill>
                      </a:endParaRPr>
                    </a:p>
                  </a:txBody>
                  <a:tcP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                Bits</a:t>
                      </a:r>
                    </a:p>
                    <a:p>
                      <a:pPr algn="l"/>
                      <a:endParaRPr lang="en-US" dirty="0"/>
                    </a:p>
                  </a:txBody>
                  <a:tcPr>
                    <a:solidFill>
                      <a:schemeClr val="bg2"/>
                    </a:solidFill>
                  </a:tcPr>
                </a:tc>
                <a:tc>
                  <a:txBody>
                    <a:bodyPr/>
                    <a:lstStyle/>
                    <a:p>
                      <a:pPr algn="ctr"/>
                      <a:r>
                        <a:rPr lang="en-US" dirty="0" smtClean="0">
                          <a:solidFill>
                            <a:schemeClr val="tx1"/>
                          </a:solidFill>
                        </a:rPr>
                        <a:t>Value  Range</a:t>
                      </a:r>
                      <a:r>
                        <a:rPr lang="en-US" baseline="0" dirty="0" smtClean="0">
                          <a:solidFill>
                            <a:schemeClr val="tx1"/>
                          </a:solidFill>
                        </a:rPr>
                        <a:t> (Decimal Digits)</a:t>
                      </a:r>
                      <a:endParaRPr lang="en-US" dirty="0">
                        <a:solidFill>
                          <a:schemeClr val="tx1"/>
                        </a:solidFill>
                      </a:endParaRPr>
                    </a:p>
                  </a:txBody>
                  <a:tcP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Precision</a:t>
                      </a:r>
                      <a:r>
                        <a:rPr lang="en-US" baseline="0" dirty="0" smtClean="0">
                          <a:solidFill>
                            <a:schemeClr val="tx1"/>
                          </a:solidFill>
                        </a:rPr>
                        <a:t>(Decimal Digits)</a:t>
                      </a:r>
                      <a:endParaRPr lang="en-US" dirty="0" smtClean="0">
                        <a:solidFill>
                          <a:schemeClr val="tx1"/>
                        </a:solidFill>
                      </a:endParaRPr>
                    </a:p>
                    <a:p>
                      <a:pPr algn="ctr"/>
                      <a:endParaRPr lang="en-US" dirty="0">
                        <a:solidFill>
                          <a:schemeClr val="tx1"/>
                        </a:solidFill>
                      </a:endParaRPr>
                    </a:p>
                  </a:txBody>
                  <a:tcPr>
                    <a:solidFill>
                      <a:schemeClr val="bg2"/>
                    </a:solidFill>
                  </a:tcPr>
                </a:tc>
              </a:tr>
              <a:tr h="564515">
                <a:tc>
                  <a:txBody>
                    <a:bodyPr/>
                    <a:lstStyle/>
                    <a:p>
                      <a:pPr algn="ctr"/>
                      <a:r>
                        <a:rPr lang="en-US" dirty="0" smtClean="0"/>
                        <a:t>float</a:t>
                      </a:r>
                      <a:endParaRPr lang="en-US" dirty="0"/>
                    </a:p>
                  </a:txBody>
                  <a:tcPr>
                    <a:solidFill>
                      <a:schemeClr val="bg2"/>
                    </a:solidFill>
                  </a:tcPr>
                </a:tc>
                <a:tc>
                  <a:txBody>
                    <a:bodyPr/>
                    <a:lstStyle/>
                    <a:p>
                      <a:pPr algn="ctr"/>
                      <a:r>
                        <a:rPr lang="en-US" dirty="0" smtClean="0"/>
                        <a:t>32</a:t>
                      </a:r>
                      <a:endParaRPr lang="en-US" dirty="0"/>
                    </a:p>
                  </a:txBody>
                  <a:tcPr>
                    <a:solidFill>
                      <a:schemeClr val="bg2"/>
                    </a:solidFill>
                  </a:tcPr>
                </a:tc>
                <a:tc>
                  <a:txBody>
                    <a:bodyPr/>
                    <a:lstStyle/>
                    <a:p>
                      <a:pPr algn="ctr"/>
                      <a:r>
                        <a:rPr lang="en-US" dirty="0" smtClean="0"/>
                        <a:t>38</a:t>
                      </a:r>
                      <a:endParaRPr lang="en-US" dirty="0"/>
                    </a:p>
                  </a:txBody>
                  <a:tcPr>
                    <a:solidFill>
                      <a:schemeClr val="bg2"/>
                    </a:solidFill>
                  </a:tcPr>
                </a:tc>
                <a:tc>
                  <a:txBody>
                    <a:bodyPr/>
                    <a:lstStyle/>
                    <a:p>
                      <a:pPr algn="ctr"/>
                      <a:r>
                        <a:rPr lang="en-US" dirty="0" smtClean="0"/>
                        <a:t>7</a:t>
                      </a:r>
                      <a:endParaRPr lang="en-US" dirty="0"/>
                    </a:p>
                  </a:txBody>
                  <a:tcPr>
                    <a:solidFill>
                      <a:schemeClr val="bg2"/>
                    </a:solidFill>
                  </a:tcPr>
                </a:tc>
              </a:tr>
              <a:tr h="564515">
                <a:tc>
                  <a:txBody>
                    <a:bodyPr/>
                    <a:lstStyle/>
                    <a:p>
                      <a:pPr algn="ctr"/>
                      <a:r>
                        <a:rPr lang="en-US" dirty="0" smtClean="0"/>
                        <a:t>double</a:t>
                      </a:r>
                      <a:endParaRPr lang="en-US" dirty="0"/>
                    </a:p>
                  </a:txBody>
                  <a:tcPr/>
                </a:tc>
                <a:tc>
                  <a:txBody>
                    <a:bodyPr/>
                    <a:lstStyle/>
                    <a:p>
                      <a:pPr algn="ctr"/>
                      <a:r>
                        <a:rPr lang="en-US" dirty="0" smtClean="0"/>
                        <a:t>16</a:t>
                      </a:r>
                      <a:endParaRPr lang="en-US" dirty="0"/>
                    </a:p>
                  </a:txBody>
                  <a:tcPr/>
                </a:tc>
                <a:tc>
                  <a:txBody>
                    <a:bodyPr/>
                    <a:lstStyle/>
                    <a:p>
                      <a:pPr algn="ctr"/>
                      <a:r>
                        <a:rPr lang="en-US" dirty="0" smtClean="0"/>
                        <a:t>308</a:t>
                      </a:r>
                      <a:endParaRPr lang="en-US" dirty="0"/>
                    </a:p>
                  </a:txBody>
                  <a:tcPr/>
                </a:tc>
                <a:tc>
                  <a:txBody>
                    <a:bodyPr/>
                    <a:lstStyle/>
                    <a:p>
                      <a:pPr algn="ctr"/>
                      <a:r>
                        <a:rPr lang="en-US" dirty="0" smtClean="0"/>
                        <a:t>15</a:t>
                      </a:r>
                      <a:endParaRPr lang="en-US" dirty="0"/>
                    </a:p>
                  </a:txBody>
                  <a:tcPr/>
                </a:tc>
              </a:tr>
            </a:tbl>
          </a:graphicData>
        </a:graphic>
      </p:graphicFrame>
    </p:spTree>
    <p:extLst>
      <p:ext uri="{BB962C8B-B14F-4D97-AF65-F5344CB8AC3E}">
        <p14:creationId xmlns:p14="http://schemas.microsoft.com/office/powerpoint/2010/main" val="6715652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Characters</a:t>
            </a:r>
            <a:endParaRPr lang="en-US" sz="3200" b="1" dirty="0">
              <a:solidFill>
                <a:srgbClr val="00B0F0"/>
              </a:solidFill>
            </a:endParaRPr>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A </a:t>
            </a:r>
            <a:r>
              <a:rPr lang="en-US" sz="2400" b="1" dirty="0" smtClean="0">
                <a:solidFill>
                  <a:srgbClr val="FF0000"/>
                </a:solidFill>
                <a:latin typeface="Courier New" pitchFamily="49" charset="0"/>
                <a:cs typeface="Courier New" pitchFamily="49" charset="0"/>
              </a:rPr>
              <a:t>Char </a:t>
            </a:r>
            <a:r>
              <a:rPr lang="en-US" sz="2400" b="1" dirty="0" smtClean="0">
                <a:latin typeface="Courier New" pitchFamily="49" charset="0"/>
                <a:cs typeface="Courier New" pitchFamily="49" charset="0"/>
              </a:rPr>
              <a:t>value stores a single character from the Unicode Character Set</a:t>
            </a:r>
          </a:p>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A Character set is an ordered list of characters and symbols.</a:t>
            </a:r>
          </a:p>
          <a:p>
            <a:pPr eaLnBrk="0" hangingPunct="0">
              <a:spcBef>
                <a:spcPct val="20000"/>
              </a:spcBef>
              <a:buClr>
                <a:schemeClr val="accent2"/>
              </a:buClr>
              <a:defRPr/>
            </a:pPr>
            <a:r>
              <a:rPr lang="en-US" sz="2400" b="1" dirty="0">
                <a:latin typeface="Courier New" pitchFamily="49" charset="0"/>
                <a:cs typeface="Courier New" pitchFamily="49" charset="0"/>
              </a:rPr>
              <a:t> </a:t>
            </a:r>
            <a:r>
              <a:rPr lang="en-US" sz="2400" b="1" dirty="0" smtClean="0">
                <a:latin typeface="Courier New" pitchFamily="49" charset="0"/>
                <a:cs typeface="Courier New" pitchFamily="49" charset="0"/>
              </a:rPr>
              <a:t>  - ‘A’, ‘B’, ‘C’, …., ‘a’, ‘b’, …., ‘0’, ‘1’, ‘2’, … , ‘$’, …</a:t>
            </a:r>
          </a:p>
          <a:p>
            <a:pPr eaLnBrk="0" hangingPunct="0">
              <a:spcBef>
                <a:spcPct val="20000"/>
              </a:spcBef>
              <a:buClr>
                <a:schemeClr val="accent2"/>
              </a:buClr>
              <a:defRPr/>
            </a:pPr>
            <a:endParaRPr lang="en-US" sz="2400" b="1" dirty="0">
              <a:latin typeface="Courier New" pitchFamily="49" charset="0"/>
              <a:cs typeface="Courier New" pitchFamily="49" charset="0"/>
            </a:endParaRPr>
          </a:p>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The Unicode character set uses 16bits(2 bytes) per character.</a:t>
            </a: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43</a:t>
            </a:fld>
            <a:endParaRPr lang="en-US" sz="1200" dirty="0">
              <a:solidFill>
                <a:schemeClr val="bg1">
                  <a:lumMod val="50000"/>
                </a:schemeClr>
              </a:solidFill>
            </a:endParaRPr>
          </a:p>
        </p:txBody>
      </p:sp>
    </p:spTree>
    <p:extLst>
      <p:ext uri="{BB962C8B-B14F-4D97-AF65-F5344CB8AC3E}">
        <p14:creationId xmlns:p14="http://schemas.microsoft.com/office/powerpoint/2010/main" val="2183033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Boolean</a:t>
            </a:r>
            <a:endParaRPr lang="en-US" sz="3200" b="1" dirty="0">
              <a:solidFill>
                <a:srgbClr val="00B0F0"/>
              </a:solidFill>
            </a:endParaRPr>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A </a:t>
            </a:r>
            <a:r>
              <a:rPr lang="en-US" sz="2400" b="1" dirty="0" err="1" smtClean="0">
                <a:solidFill>
                  <a:srgbClr val="FF0000"/>
                </a:solidFill>
                <a:latin typeface="Courier New" pitchFamily="49" charset="0"/>
                <a:cs typeface="Courier New" pitchFamily="49" charset="0"/>
              </a:rPr>
              <a:t>boolean</a:t>
            </a:r>
            <a:r>
              <a:rPr lang="en-US" sz="2400" b="1" dirty="0" smtClean="0">
                <a:solidFill>
                  <a:srgbClr val="FF0000"/>
                </a:solidFill>
                <a:latin typeface="Courier New" pitchFamily="49" charset="0"/>
                <a:cs typeface="Courier New" pitchFamily="49" charset="0"/>
              </a:rPr>
              <a:t> </a:t>
            </a:r>
            <a:r>
              <a:rPr lang="en-US" sz="2400" b="1" dirty="0" smtClean="0">
                <a:latin typeface="Courier New" pitchFamily="49" charset="0"/>
                <a:cs typeface="Courier New" pitchFamily="49" charset="0"/>
              </a:rPr>
              <a:t>value represents a true/false condition.</a:t>
            </a:r>
          </a:p>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The reserved words </a:t>
            </a:r>
            <a:r>
              <a:rPr lang="en-US" sz="2400" b="1" i="1" dirty="0" smtClean="0">
                <a:solidFill>
                  <a:srgbClr val="FF0000"/>
                </a:solidFill>
                <a:latin typeface="Courier New" pitchFamily="49" charset="0"/>
                <a:cs typeface="Courier New" pitchFamily="49" charset="0"/>
              </a:rPr>
              <a:t>true</a:t>
            </a:r>
            <a:r>
              <a:rPr lang="en-US" sz="2400" b="1" dirty="0" smtClean="0">
                <a:latin typeface="Courier New" pitchFamily="49" charset="0"/>
                <a:cs typeface="Courier New" pitchFamily="49" charset="0"/>
              </a:rPr>
              <a:t> and </a:t>
            </a:r>
            <a:r>
              <a:rPr lang="en-US" sz="2400" b="1" i="1" dirty="0" smtClean="0">
                <a:solidFill>
                  <a:srgbClr val="FF0000"/>
                </a:solidFill>
                <a:latin typeface="Courier New" pitchFamily="49" charset="0"/>
                <a:cs typeface="Courier New" pitchFamily="49" charset="0"/>
              </a:rPr>
              <a:t>false</a:t>
            </a:r>
            <a:r>
              <a:rPr lang="en-US" sz="2400" b="1" i="1" dirty="0" smtClean="0">
                <a:latin typeface="Courier New" pitchFamily="49" charset="0"/>
                <a:cs typeface="Courier New" pitchFamily="49" charset="0"/>
              </a:rPr>
              <a:t> </a:t>
            </a:r>
            <a:r>
              <a:rPr lang="en-US" sz="2400" b="1" dirty="0" smtClean="0">
                <a:latin typeface="Courier New" pitchFamily="49" charset="0"/>
                <a:cs typeface="Courier New" pitchFamily="49" charset="0"/>
              </a:rPr>
              <a:t>are the only valid values for a </a:t>
            </a:r>
            <a:r>
              <a:rPr lang="en-US" sz="2400" b="1" dirty="0" err="1" smtClean="0">
                <a:latin typeface="Courier New" pitchFamily="49" charset="0"/>
                <a:cs typeface="Courier New" pitchFamily="49" charset="0"/>
              </a:rPr>
              <a:t>boolean</a:t>
            </a:r>
            <a:r>
              <a:rPr lang="en-US" sz="2400" b="1" dirty="0" smtClean="0">
                <a:latin typeface="Courier New" pitchFamily="49" charset="0"/>
                <a:cs typeface="Courier New" pitchFamily="49" charset="0"/>
              </a:rPr>
              <a:t> type.</a:t>
            </a:r>
          </a:p>
          <a:p>
            <a:pPr marL="342900" indent="-342900" eaLnBrk="0" hangingPunct="0">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The</a:t>
            </a:r>
            <a:r>
              <a:rPr lang="en-US" sz="2400" b="1" i="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boolean</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tyoe</a:t>
            </a:r>
            <a:r>
              <a:rPr lang="en-US" sz="2400" b="1" dirty="0" smtClean="0">
                <a:latin typeface="Courier New" pitchFamily="49" charset="0"/>
                <a:cs typeface="Courier New" pitchFamily="49" charset="0"/>
              </a:rPr>
              <a:t> uses one bit. </a:t>
            </a: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44</a:t>
            </a:fld>
            <a:endParaRPr lang="en-US" sz="1200" dirty="0">
              <a:solidFill>
                <a:schemeClr val="bg1">
                  <a:lumMod val="50000"/>
                </a:schemeClr>
              </a:solidFill>
            </a:endParaRPr>
          </a:p>
        </p:txBody>
      </p:sp>
    </p:spTree>
    <p:extLst>
      <p:ext uri="{BB962C8B-B14F-4D97-AF65-F5344CB8AC3E}">
        <p14:creationId xmlns:p14="http://schemas.microsoft.com/office/powerpoint/2010/main" val="835530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Identifiers / variable names</a:t>
            </a:r>
            <a:endParaRPr lang="en-US" sz="3200" b="1" dirty="0">
              <a:solidFill>
                <a:srgbClr val="00B0F0"/>
              </a:solidFill>
            </a:endParaRPr>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400" b="1" dirty="0" smtClean="0">
                <a:latin typeface="Courier New" pitchFamily="49" charset="0"/>
                <a:cs typeface="Courier New" pitchFamily="49" charset="0"/>
              </a:rPr>
              <a:t>Identifiers are </a:t>
            </a:r>
            <a:r>
              <a:rPr lang="en-US" sz="2400" b="1" dirty="0" smtClean="0"/>
              <a:t>the  names of variables, methods, classes, packages and interfaces.</a:t>
            </a:r>
          </a:p>
          <a:p>
            <a:pPr marL="342900" indent="-342900" eaLnBrk="0" hangingPunct="0">
              <a:lnSpc>
                <a:spcPct val="140000"/>
              </a:lnSpc>
              <a:spcBef>
                <a:spcPct val="20000"/>
              </a:spcBef>
              <a:buClr>
                <a:schemeClr val="accent2"/>
              </a:buClr>
              <a:buFont typeface="Wingdings" pitchFamily="2" charset="2"/>
              <a:buChar char="§"/>
              <a:defRPr/>
            </a:pPr>
            <a:r>
              <a:rPr lang="en-US" sz="2400" b="1" dirty="0" smtClean="0"/>
              <a:t>An identifier is a sequence of characters that consist of letters, digits, underscores (_), and dollar signs ($), must start with a letter, an </a:t>
            </a:r>
            <a:r>
              <a:rPr lang="en-US" sz="2400" b="1" dirty="0" err="1" smtClean="0"/>
              <a:t>underscrore</a:t>
            </a:r>
            <a:r>
              <a:rPr lang="en-US" sz="2400" b="1" dirty="0" smtClean="0"/>
              <a:t>(_), or a dollar sign ($).</a:t>
            </a:r>
          </a:p>
          <a:p>
            <a:pPr marL="342900" indent="-342900" eaLnBrk="0" hangingPunct="0">
              <a:lnSpc>
                <a:spcPct val="140000"/>
              </a:lnSpc>
              <a:spcBef>
                <a:spcPct val="20000"/>
              </a:spcBef>
              <a:buClr>
                <a:schemeClr val="accent2"/>
              </a:buClr>
              <a:buFont typeface="Wingdings" pitchFamily="2" charset="2"/>
              <a:buChar char="§"/>
              <a:defRPr/>
            </a:pPr>
            <a:r>
              <a:rPr lang="en-US" sz="2400" b="1" dirty="0" smtClean="0"/>
              <a:t>It cannot start </a:t>
            </a:r>
            <a:r>
              <a:rPr lang="en-US" sz="2400" b="1" dirty="0" err="1" smtClean="0"/>
              <a:t>start</a:t>
            </a:r>
            <a:r>
              <a:rPr lang="en-US" sz="2400" b="1" dirty="0" smtClean="0"/>
              <a:t> with a digit.</a:t>
            </a:r>
          </a:p>
          <a:p>
            <a:pPr marL="342900" indent="-342900" eaLnBrk="0" hangingPunct="0">
              <a:lnSpc>
                <a:spcPct val="140000"/>
              </a:lnSpc>
              <a:spcBef>
                <a:spcPct val="20000"/>
              </a:spcBef>
              <a:buClr>
                <a:schemeClr val="accent2"/>
              </a:buClr>
              <a:buFont typeface="Wingdings" pitchFamily="2" charset="2"/>
              <a:buChar char="§"/>
              <a:defRPr/>
            </a:pPr>
            <a:r>
              <a:rPr lang="en-US" sz="2400" b="1" dirty="0" smtClean="0"/>
              <a:t>An identifier cannot be a reserved word (public, class, static, void, method)</a:t>
            </a: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45</a:t>
            </a:fld>
            <a:endParaRPr lang="en-US" sz="1200" dirty="0">
              <a:solidFill>
                <a:schemeClr val="bg1">
                  <a:lumMod val="50000"/>
                </a:schemeClr>
              </a:solidFill>
            </a:endParaRPr>
          </a:p>
        </p:txBody>
      </p:sp>
    </p:spTree>
    <p:extLst>
      <p:ext uri="{BB962C8B-B14F-4D97-AF65-F5344CB8AC3E}">
        <p14:creationId xmlns:p14="http://schemas.microsoft.com/office/powerpoint/2010/main" val="23616123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Note</a:t>
            </a:r>
            <a:endParaRPr lang="en-US" sz="3200" b="1" dirty="0">
              <a:solidFill>
                <a:srgbClr val="00B0F0"/>
              </a:solidFill>
            </a:endParaRPr>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800" b="1" dirty="0" smtClean="0">
                <a:latin typeface="Courier New" pitchFamily="49" charset="0"/>
                <a:cs typeface="Courier New" pitchFamily="49" charset="0"/>
              </a:rPr>
              <a:t>Java is case sensitive.</a:t>
            </a:r>
          </a:p>
          <a:p>
            <a:pPr marL="342900" indent="-342900" eaLnBrk="0" hangingPunct="0">
              <a:lnSpc>
                <a:spcPct val="140000"/>
              </a:lnSpc>
              <a:spcBef>
                <a:spcPct val="20000"/>
              </a:spcBef>
              <a:buClr>
                <a:schemeClr val="accent2"/>
              </a:buClr>
              <a:buFont typeface="Wingdings" pitchFamily="2" charset="2"/>
              <a:buChar char="§"/>
              <a:defRPr/>
            </a:pPr>
            <a:r>
              <a:rPr lang="en-US" sz="2800" b="1" dirty="0" smtClean="0">
                <a:latin typeface="Courier New" pitchFamily="49" charset="0"/>
                <a:cs typeface="Courier New" pitchFamily="49" charset="0"/>
              </a:rPr>
              <a:t>File name has to be the same as class name in file.</a:t>
            </a:r>
          </a:p>
          <a:p>
            <a:pPr marL="342900" indent="-342900" eaLnBrk="0" hangingPunct="0">
              <a:lnSpc>
                <a:spcPct val="140000"/>
              </a:lnSpc>
              <a:spcBef>
                <a:spcPct val="20000"/>
              </a:spcBef>
              <a:buClr>
                <a:schemeClr val="accent2"/>
              </a:buClr>
              <a:buFont typeface="Wingdings" pitchFamily="2" charset="2"/>
              <a:buChar char="§"/>
              <a:defRPr/>
            </a:pPr>
            <a:r>
              <a:rPr lang="en-US" sz="2800" b="1" dirty="0" smtClean="0">
                <a:latin typeface="Courier New" pitchFamily="49" charset="0"/>
                <a:cs typeface="Courier New" pitchFamily="49" charset="0"/>
              </a:rPr>
              <a:t>Need to import necessary class definitions.</a:t>
            </a:r>
          </a:p>
          <a:p>
            <a:pPr marL="342900" indent="-342900" eaLnBrk="0" hangingPunct="0">
              <a:lnSpc>
                <a:spcPct val="140000"/>
              </a:lnSpc>
              <a:spcBef>
                <a:spcPct val="20000"/>
              </a:spcBef>
              <a:buClr>
                <a:schemeClr val="accent2"/>
              </a:buClr>
              <a:buFont typeface="Wingdings" pitchFamily="2" charset="2"/>
              <a:buChar char="§"/>
              <a:defRPr/>
            </a:pP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46</a:t>
            </a:fld>
            <a:endParaRPr lang="en-US" sz="1200" dirty="0">
              <a:solidFill>
                <a:schemeClr val="bg1">
                  <a:lumMod val="50000"/>
                </a:schemeClr>
              </a:solidFill>
            </a:endParaRPr>
          </a:p>
        </p:txBody>
      </p:sp>
    </p:spTree>
    <p:extLst>
      <p:ext uri="{BB962C8B-B14F-4D97-AF65-F5344CB8AC3E}">
        <p14:creationId xmlns:p14="http://schemas.microsoft.com/office/powerpoint/2010/main" val="5875160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a:t>
            </a:r>
            <a:r>
              <a:rPr lang="en-US" sz="3200" b="1" dirty="0" smtClean="0"/>
              <a:t>Variables</a:t>
            </a:r>
            <a:endParaRPr lang="en-US" sz="3200" b="1" dirty="0"/>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marL="342900" indent="-342900" eaLnBrk="0" hangingPunct="0">
              <a:spcBef>
                <a:spcPct val="20000"/>
              </a:spcBef>
              <a:buClr>
                <a:schemeClr val="accent2"/>
              </a:buClr>
              <a:buFont typeface="Wingdings" pitchFamily="2" charset="2"/>
              <a:buChar char="§"/>
              <a:defRPr/>
            </a:pPr>
            <a:r>
              <a:rPr lang="en-US" sz="2800" b="1" dirty="0" smtClean="0">
                <a:latin typeface="Courier New" pitchFamily="49" charset="0"/>
                <a:cs typeface="Courier New" pitchFamily="49" charset="0"/>
              </a:rPr>
              <a:t>Each variable must be declared before it is used.</a:t>
            </a:r>
          </a:p>
          <a:p>
            <a:pPr marL="342900" indent="-342900" eaLnBrk="0" hangingPunct="0">
              <a:spcBef>
                <a:spcPct val="20000"/>
              </a:spcBef>
              <a:buClr>
                <a:schemeClr val="accent2"/>
              </a:buClr>
              <a:buFont typeface="Wingdings" pitchFamily="2" charset="2"/>
              <a:buChar char="§"/>
              <a:defRPr/>
            </a:pPr>
            <a:r>
              <a:rPr lang="en-US" sz="2800" b="1" dirty="0" smtClean="0">
                <a:latin typeface="Courier New" pitchFamily="49" charset="0"/>
                <a:cs typeface="Courier New" pitchFamily="49" charset="0"/>
              </a:rPr>
              <a:t>The declaration allocates a location in memory to hold values of this type.</a:t>
            </a:r>
          </a:p>
          <a:p>
            <a:pPr marL="342900" indent="-342900" eaLnBrk="0" hangingPunct="0">
              <a:spcBef>
                <a:spcPct val="20000"/>
              </a:spcBef>
              <a:buClr>
                <a:schemeClr val="accent2"/>
              </a:buClr>
              <a:buFont typeface="Wingdings" pitchFamily="2" charset="2"/>
              <a:buChar char="§"/>
              <a:defRPr/>
            </a:pPr>
            <a:r>
              <a:rPr lang="en-US" sz="2800" b="1" dirty="0" smtClean="0">
                <a:latin typeface="Courier New" pitchFamily="49" charset="0"/>
                <a:cs typeface="Courier New" pitchFamily="49" charset="0"/>
              </a:rPr>
              <a:t>Variables can be:</a:t>
            </a:r>
          </a:p>
          <a:p>
            <a:pPr eaLnBrk="0" hangingPunct="0">
              <a:spcBef>
                <a:spcPct val="20000"/>
              </a:spcBef>
              <a:buClr>
                <a:schemeClr val="accent2"/>
              </a:buClr>
              <a:defRPr/>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 primitive</a:t>
            </a:r>
          </a:p>
          <a:p>
            <a:pPr eaLnBrk="0" hangingPunct="0">
              <a:spcBef>
                <a:spcPct val="20000"/>
              </a:spcBef>
              <a:buClr>
                <a:schemeClr val="accent2"/>
              </a:buClr>
              <a:defRPr/>
            </a:pP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 reference to an object </a:t>
            </a:r>
          </a:p>
          <a:p>
            <a:pPr marL="342900" indent="-342900" eaLnBrk="0" hangingPunct="0">
              <a:lnSpc>
                <a:spcPct val="140000"/>
              </a:lnSpc>
              <a:spcBef>
                <a:spcPct val="20000"/>
              </a:spcBef>
              <a:buClr>
                <a:schemeClr val="accent2"/>
              </a:buClr>
              <a:buFont typeface="Wingdings" pitchFamily="2" charset="2"/>
              <a:buChar char="§"/>
              <a:defRPr/>
            </a:pP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47</a:t>
            </a:fld>
            <a:endParaRPr lang="en-US" sz="1200" dirty="0">
              <a:solidFill>
                <a:schemeClr val="bg1">
                  <a:lumMod val="50000"/>
                </a:schemeClr>
              </a:solidFill>
            </a:endParaRPr>
          </a:p>
        </p:txBody>
      </p:sp>
    </p:spTree>
    <p:extLst>
      <p:ext uri="{BB962C8B-B14F-4D97-AF65-F5344CB8AC3E}">
        <p14:creationId xmlns:p14="http://schemas.microsoft.com/office/powerpoint/2010/main" val="22862975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1000" y="236483"/>
            <a:ext cx="815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t>Variables</a:t>
            </a:r>
          </a:p>
        </p:txBody>
      </p:sp>
      <p:sp>
        <p:nvSpPr>
          <p:cNvPr id="9220" name="Rectangle 3"/>
          <p:cNvSpPr>
            <a:spLocks noChangeArrowheads="1"/>
          </p:cNvSpPr>
          <p:nvPr/>
        </p:nvSpPr>
        <p:spPr bwMode="auto">
          <a:xfrm>
            <a:off x="381000" y="1447800"/>
            <a:ext cx="8382000" cy="44196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latin typeface="+mn-lt"/>
                <a:cs typeface="+mn-cs"/>
              </a:rPr>
              <a:t>Variable name must begin with </a:t>
            </a:r>
          </a:p>
          <a:p>
            <a:pPr marL="800100" lvl="1" indent="-342900" eaLnBrk="0" hangingPunct="0">
              <a:lnSpc>
                <a:spcPct val="140000"/>
              </a:lnSpc>
              <a:spcBef>
                <a:spcPct val="20000"/>
              </a:spcBef>
              <a:buClr>
                <a:schemeClr val="accent2"/>
              </a:buClr>
              <a:buFont typeface="Wingdings" pitchFamily="2" charset="2"/>
              <a:buChar char="§"/>
              <a:defRPr/>
            </a:pPr>
            <a:r>
              <a:rPr lang="en-US" sz="2000" dirty="0">
                <a:latin typeface="+mn-lt"/>
                <a:cs typeface="+mn-cs"/>
              </a:rPr>
              <a:t>a letter (</a:t>
            </a:r>
            <a:r>
              <a:rPr lang="en-US" sz="2000" dirty="0">
                <a:cs typeface="+mn-cs"/>
              </a:rPr>
              <a:t>A-Z, a-z, or any other language letters supported by UFT 16)</a:t>
            </a:r>
            <a:endParaRPr lang="en-US" sz="2000" dirty="0">
              <a:latin typeface="+mn-lt"/>
              <a:cs typeface="+mn-cs"/>
            </a:endParaRPr>
          </a:p>
          <a:p>
            <a:pPr marL="800100" lvl="1" indent="-342900" eaLnBrk="0" hangingPunct="0">
              <a:lnSpc>
                <a:spcPct val="140000"/>
              </a:lnSpc>
              <a:spcBef>
                <a:spcPct val="20000"/>
              </a:spcBef>
              <a:buClr>
                <a:schemeClr val="accent2"/>
              </a:buClr>
              <a:buFont typeface="Wingdings" pitchFamily="2" charset="2"/>
              <a:buChar char="§"/>
              <a:defRPr/>
            </a:pPr>
            <a:r>
              <a:rPr lang="en-US" sz="2000" dirty="0">
                <a:latin typeface="+mn-lt"/>
                <a:cs typeface="+mn-cs"/>
              </a:rPr>
              <a:t>An underscore (_)</a:t>
            </a:r>
          </a:p>
          <a:p>
            <a:pPr marL="800100" lvl="1" indent="-342900" eaLnBrk="0" hangingPunct="0">
              <a:lnSpc>
                <a:spcPct val="140000"/>
              </a:lnSpc>
              <a:spcBef>
                <a:spcPct val="20000"/>
              </a:spcBef>
              <a:buClr>
                <a:schemeClr val="accent2"/>
              </a:buClr>
              <a:buFont typeface="Wingdings" pitchFamily="2" charset="2"/>
              <a:buChar char="§"/>
              <a:defRPr/>
            </a:pPr>
            <a:r>
              <a:rPr lang="en-US" sz="2000" dirty="0">
                <a:latin typeface="+mn-lt"/>
                <a:cs typeface="+mn-cs"/>
              </a:rPr>
              <a:t>A dollar ($)</a:t>
            </a:r>
          </a:p>
          <a:p>
            <a:pPr marL="342900" indent="-342900" eaLnBrk="0" hangingPunct="0">
              <a:lnSpc>
                <a:spcPct val="140000"/>
              </a:lnSpc>
              <a:spcBef>
                <a:spcPct val="20000"/>
              </a:spcBef>
              <a:buClr>
                <a:schemeClr val="accent2"/>
              </a:buClr>
              <a:defRPr/>
            </a:pPr>
            <a:r>
              <a:rPr lang="en-US" sz="2000" dirty="0">
                <a:latin typeface="+mn-lt"/>
                <a:cs typeface="+mn-cs"/>
              </a:rPr>
              <a:t>	after which it can be sequence of letters/digits.</a:t>
            </a:r>
          </a:p>
          <a:p>
            <a:pPr marL="342900" indent="-342900" eaLnBrk="0" hangingPunct="0">
              <a:lnSpc>
                <a:spcPct val="140000"/>
              </a:lnSpc>
              <a:spcBef>
                <a:spcPct val="20000"/>
              </a:spcBef>
              <a:buClr>
                <a:schemeClr val="accent2"/>
              </a:buClr>
              <a:buFont typeface="Wingdings" pitchFamily="2" charset="2"/>
              <a:buChar char="§"/>
              <a:defRPr/>
            </a:pPr>
            <a:r>
              <a:rPr lang="en-US" sz="2000" dirty="0">
                <a:latin typeface="+mn-lt"/>
                <a:cs typeface="+mn-cs"/>
              </a:rPr>
              <a:t>Digits: 0-9 or any Unicode that represents digit.</a:t>
            </a:r>
          </a:p>
          <a:p>
            <a:pPr marL="342900" indent="-342900" eaLnBrk="0" hangingPunct="0">
              <a:lnSpc>
                <a:spcPct val="140000"/>
              </a:lnSpc>
              <a:spcBef>
                <a:spcPct val="20000"/>
              </a:spcBef>
              <a:buClr>
                <a:schemeClr val="accent2"/>
              </a:buClr>
              <a:buFont typeface="Wingdings" pitchFamily="2" charset="2"/>
              <a:buChar char="§"/>
              <a:defRPr/>
            </a:pPr>
            <a:r>
              <a:rPr lang="en-US" sz="2000" dirty="0">
                <a:latin typeface="+mn-lt"/>
                <a:cs typeface="+mn-cs"/>
              </a:rPr>
              <a:t>Length of the variable name is unlimited</a:t>
            </a:r>
          </a:p>
          <a:p>
            <a:pPr marL="342900" indent="-342900" eaLnBrk="0" hangingPunct="0">
              <a:lnSpc>
                <a:spcPct val="140000"/>
              </a:lnSpc>
              <a:spcBef>
                <a:spcPct val="20000"/>
              </a:spcBef>
              <a:buClr>
                <a:schemeClr val="accent2"/>
              </a:buClr>
              <a:buFont typeface="Wingdings" pitchFamily="2" charset="2"/>
              <a:buChar char="§"/>
              <a:defRPr/>
            </a:pPr>
            <a:r>
              <a:rPr lang="en-US" sz="2000" dirty="0">
                <a:latin typeface="+mn-lt"/>
                <a:cs typeface="+mn-cs"/>
              </a:rPr>
              <a:t>Java reserved words should not be used as variable names.</a:t>
            </a: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48</a:t>
            </a:fld>
            <a:endParaRPr lang="en-US" sz="1200" dirty="0">
              <a:solidFill>
                <a:schemeClr val="bg1">
                  <a:lumMod val="50000"/>
                </a:schemeClr>
              </a:solidFill>
            </a:endParaRPr>
          </a:p>
        </p:txBody>
      </p:sp>
    </p:spTree>
    <p:extLst>
      <p:ext uri="{BB962C8B-B14F-4D97-AF65-F5344CB8AC3E}">
        <p14:creationId xmlns:p14="http://schemas.microsoft.com/office/powerpoint/2010/main" val="32386280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642" y="4572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a:t>
            </a:r>
            <a:r>
              <a:rPr lang="en-US" sz="3200" b="1" dirty="0" smtClean="0"/>
              <a:t>Variable Declarations</a:t>
            </a:r>
            <a:endParaRPr lang="en-US" sz="3200" b="1" dirty="0"/>
          </a:p>
        </p:txBody>
      </p:sp>
      <p:sp>
        <p:nvSpPr>
          <p:cNvPr id="232451" name="Rectangle 3"/>
          <p:cNvSpPr>
            <a:spLocks noChangeArrowheads="1"/>
          </p:cNvSpPr>
          <p:nvPr/>
        </p:nvSpPr>
        <p:spPr bwMode="auto">
          <a:xfrm>
            <a:off x="381000" y="914566"/>
            <a:ext cx="8229600" cy="4572000"/>
          </a:xfrm>
          <a:prstGeom prst="rect">
            <a:avLst/>
          </a:prstGeom>
          <a:noFill/>
          <a:ln w="9525">
            <a:noFill/>
            <a:miter lim="800000"/>
            <a:headEnd/>
            <a:tailEnd/>
          </a:ln>
          <a:effectLst/>
        </p:spPr>
        <p:txBody>
          <a:bodyPr/>
          <a:lstStyle/>
          <a:p>
            <a:pPr marL="342900" indent="-342900" eaLnBrk="0" hangingPunct="0">
              <a:spcBef>
                <a:spcPct val="20000"/>
              </a:spcBef>
              <a:buClr>
                <a:schemeClr val="accent2"/>
              </a:buClr>
              <a:buFont typeface="Wingdings" pitchFamily="2" charset="2"/>
              <a:buChar char="§"/>
              <a:defRPr/>
            </a:pPr>
            <a:r>
              <a:rPr lang="en-US" sz="2800" b="1" dirty="0" smtClean="0">
                <a:latin typeface="Courier New" pitchFamily="49" charset="0"/>
                <a:cs typeface="Courier New" pitchFamily="49" charset="0"/>
              </a:rPr>
              <a:t>The syntax of a variable declaration is </a:t>
            </a:r>
          </a:p>
          <a:p>
            <a:pPr lvl="1" eaLnBrk="0" hangingPunct="0">
              <a:spcBef>
                <a:spcPct val="20000"/>
              </a:spcBef>
              <a:buClr>
                <a:schemeClr val="accent2"/>
              </a:buClr>
              <a:defRPr/>
            </a:pPr>
            <a:r>
              <a:rPr lang="en-US" sz="2800" b="1" dirty="0" smtClean="0">
                <a:latin typeface="Courier New" pitchFamily="49" charset="0"/>
                <a:cs typeface="Courier New" pitchFamily="49" charset="0"/>
              </a:rPr>
              <a:t> </a:t>
            </a:r>
            <a:r>
              <a:rPr lang="en-US" sz="2800" b="1" dirty="0" smtClean="0">
                <a:solidFill>
                  <a:srgbClr val="FF0000"/>
                </a:solidFill>
                <a:latin typeface="Courier New" pitchFamily="49" charset="0"/>
                <a:cs typeface="Courier New" pitchFamily="49" charset="0"/>
              </a:rPr>
              <a:t>data-type variable-name;</a:t>
            </a:r>
          </a:p>
          <a:p>
            <a:pPr marL="342900" indent="-342900" eaLnBrk="0" hangingPunct="0">
              <a:spcBef>
                <a:spcPct val="20000"/>
              </a:spcBef>
              <a:buClr>
                <a:schemeClr val="accent2"/>
              </a:buClr>
              <a:buFont typeface="Wingdings" pitchFamily="2" charset="2"/>
              <a:buChar char="§"/>
              <a:defRPr/>
            </a:pPr>
            <a:r>
              <a:rPr lang="en-US" sz="2400" b="1" dirty="0" smtClean="0"/>
              <a:t>Example:</a:t>
            </a:r>
          </a:p>
          <a:p>
            <a:pPr lvl="1" eaLnBrk="0" hangingPunct="0">
              <a:lnSpc>
                <a:spcPct val="140000"/>
              </a:lnSpc>
              <a:spcBef>
                <a:spcPct val="20000"/>
              </a:spcBef>
              <a:buClr>
                <a:schemeClr val="accent2"/>
              </a:buClr>
              <a:defRPr/>
            </a:pP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49</a:t>
            </a:fld>
            <a:endParaRPr lang="en-US" sz="1200" dirty="0">
              <a:solidFill>
                <a:schemeClr val="bg1">
                  <a:lumMod val="50000"/>
                </a:schemeClr>
              </a:solidFill>
            </a:endParaRPr>
          </a:p>
        </p:txBody>
      </p:sp>
      <p:sp>
        <p:nvSpPr>
          <p:cNvPr id="2" name="Rectangle 1"/>
          <p:cNvSpPr/>
          <p:nvPr/>
        </p:nvSpPr>
        <p:spPr>
          <a:xfrm>
            <a:off x="1778689" y="3101135"/>
            <a:ext cx="3285365" cy="4572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i</a:t>
            </a:r>
            <a:r>
              <a:rPr lang="en-US" sz="2800" dirty="0" err="1" smtClean="0">
                <a:solidFill>
                  <a:schemeClr val="tx2"/>
                </a:solidFill>
              </a:rPr>
              <a:t>nt</a:t>
            </a:r>
            <a:r>
              <a:rPr lang="en-US" sz="2800" dirty="0" smtClean="0">
                <a:solidFill>
                  <a:schemeClr val="tx2"/>
                </a:solidFill>
              </a:rPr>
              <a:t> total;</a:t>
            </a:r>
            <a:endParaRPr lang="en-US" sz="2800" dirty="0">
              <a:solidFill>
                <a:schemeClr val="tx2"/>
              </a:solidFill>
            </a:endParaRPr>
          </a:p>
        </p:txBody>
      </p:sp>
      <p:sp>
        <p:nvSpPr>
          <p:cNvPr id="9" name="Rectangle 8"/>
          <p:cNvSpPr/>
          <p:nvPr/>
        </p:nvSpPr>
        <p:spPr>
          <a:xfrm>
            <a:off x="1778688" y="3653536"/>
            <a:ext cx="3285365" cy="4572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2"/>
                </a:solidFill>
              </a:rPr>
              <a:t>long count, sum;</a:t>
            </a:r>
            <a:endParaRPr lang="en-US" sz="2800" dirty="0">
              <a:solidFill>
                <a:schemeClr val="tx2"/>
              </a:solidFill>
            </a:endParaRPr>
          </a:p>
        </p:txBody>
      </p:sp>
      <p:sp>
        <p:nvSpPr>
          <p:cNvPr id="10" name="Rectangle 9"/>
          <p:cNvSpPr/>
          <p:nvPr/>
        </p:nvSpPr>
        <p:spPr>
          <a:xfrm>
            <a:off x="1778689" y="4186935"/>
            <a:ext cx="3285365" cy="4572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2"/>
                </a:solidFill>
              </a:rPr>
              <a:t>double </a:t>
            </a:r>
            <a:r>
              <a:rPr lang="en-US" sz="2800" dirty="0" err="1" smtClean="0">
                <a:solidFill>
                  <a:schemeClr val="tx2"/>
                </a:solidFill>
              </a:rPr>
              <a:t>unitPrice</a:t>
            </a:r>
            <a:r>
              <a:rPr lang="en-US" sz="2800" dirty="0" smtClean="0">
                <a:solidFill>
                  <a:schemeClr val="tx2"/>
                </a:solidFill>
              </a:rPr>
              <a:t>;</a:t>
            </a:r>
            <a:endParaRPr lang="en-US" sz="2800" dirty="0">
              <a:solidFill>
                <a:schemeClr val="tx2"/>
              </a:solidFill>
            </a:endParaRPr>
          </a:p>
        </p:txBody>
      </p:sp>
      <p:sp>
        <p:nvSpPr>
          <p:cNvPr id="4" name="Rectangle 3"/>
          <p:cNvSpPr/>
          <p:nvPr/>
        </p:nvSpPr>
        <p:spPr>
          <a:xfrm>
            <a:off x="492054" y="4680246"/>
            <a:ext cx="4572000" cy="1545038"/>
          </a:xfrm>
          <a:prstGeom prst="rect">
            <a:avLst/>
          </a:prstGeom>
        </p:spPr>
        <p:txBody>
          <a:bodyPr>
            <a:spAutoFit/>
          </a:bodyPr>
          <a:lstStyle/>
          <a:p>
            <a:pPr eaLnBrk="0" hangingPunct="0">
              <a:spcBef>
                <a:spcPct val="20000"/>
              </a:spcBef>
              <a:buClr>
                <a:schemeClr val="accent2"/>
              </a:buClr>
              <a:defRPr/>
            </a:pPr>
            <a:r>
              <a:rPr lang="en-US" sz="2400" b="1" dirty="0" smtClean="0"/>
              <a:t>  - Assign values:</a:t>
            </a:r>
            <a:endParaRPr lang="en-US" sz="2400" b="1" dirty="0"/>
          </a:p>
          <a:p>
            <a:pPr lvl="1" eaLnBrk="0" hangingPunct="0">
              <a:lnSpc>
                <a:spcPct val="140000"/>
              </a:lnSpc>
              <a:spcBef>
                <a:spcPct val="20000"/>
              </a:spcBef>
              <a:buClr>
                <a:schemeClr val="accent2"/>
              </a:buClr>
              <a:defRPr/>
            </a:pP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endParaRPr>
          </a:p>
        </p:txBody>
      </p:sp>
      <p:sp>
        <p:nvSpPr>
          <p:cNvPr id="12" name="Rectangle 11"/>
          <p:cNvSpPr/>
          <p:nvPr/>
        </p:nvSpPr>
        <p:spPr>
          <a:xfrm>
            <a:off x="2032556" y="5224165"/>
            <a:ext cx="3285365" cy="262401"/>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t</a:t>
            </a:r>
            <a:r>
              <a:rPr lang="en-US" sz="2400" dirty="0" smtClean="0">
                <a:solidFill>
                  <a:schemeClr val="tx2"/>
                </a:solidFill>
              </a:rPr>
              <a:t>otal = 0;</a:t>
            </a:r>
            <a:endParaRPr lang="en-US" sz="2400" dirty="0">
              <a:solidFill>
                <a:schemeClr val="tx2"/>
              </a:solidFill>
            </a:endParaRPr>
          </a:p>
        </p:txBody>
      </p:sp>
      <p:sp>
        <p:nvSpPr>
          <p:cNvPr id="13" name="Rectangle 12"/>
          <p:cNvSpPr/>
          <p:nvPr/>
        </p:nvSpPr>
        <p:spPr>
          <a:xfrm>
            <a:off x="2032555" y="5558281"/>
            <a:ext cx="3285365" cy="345994"/>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c</a:t>
            </a:r>
            <a:r>
              <a:rPr lang="en-US" sz="2400" dirty="0" smtClean="0">
                <a:solidFill>
                  <a:schemeClr val="tx2"/>
                </a:solidFill>
              </a:rPr>
              <a:t>ount = 20, sum = 50;</a:t>
            </a:r>
            <a:endParaRPr lang="en-US" sz="2400" dirty="0">
              <a:solidFill>
                <a:schemeClr val="tx2"/>
              </a:solidFill>
            </a:endParaRPr>
          </a:p>
        </p:txBody>
      </p:sp>
      <p:sp>
        <p:nvSpPr>
          <p:cNvPr id="14" name="Rectangle 13"/>
          <p:cNvSpPr/>
          <p:nvPr/>
        </p:nvSpPr>
        <p:spPr>
          <a:xfrm>
            <a:off x="2048635" y="5996684"/>
            <a:ext cx="3285365" cy="40264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2"/>
                </a:solidFill>
              </a:rPr>
              <a:t>unitPrice</a:t>
            </a:r>
            <a:r>
              <a:rPr lang="en-US" sz="2400" dirty="0" smtClean="0">
                <a:solidFill>
                  <a:schemeClr val="tx2"/>
                </a:solidFill>
              </a:rPr>
              <a:t> = 57.28;</a:t>
            </a:r>
            <a:endParaRPr lang="en-US" sz="2400" dirty="0">
              <a:solidFill>
                <a:schemeClr val="tx2"/>
              </a:solidFill>
            </a:endParaRPr>
          </a:p>
        </p:txBody>
      </p:sp>
    </p:spTree>
    <p:extLst>
      <p:ext uri="{BB962C8B-B14F-4D97-AF65-F5344CB8AC3E}">
        <p14:creationId xmlns:p14="http://schemas.microsoft.com/office/powerpoint/2010/main" val="316505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7B93D849-B816-4C20-96A3-642172DDF906}"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5</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IN" b="1" dirty="0"/>
              <a:t>INTRODUCTION TO JAVA</a:t>
            </a:r>
            <a:endParaRPr lang="en-US" dirty="0"/>
          </a:p>
        </p:txBody>
      </p:sp>
      <p:sp>
        <p:nvSpPr>
          <p:cNvPr id="15364" name="Text Box 2"/>
          <p:cNvSpPr txBox="1">
            <a:spLocks noChangeArrowheads="1"/>
          </p:cNvSpPr>
          <p:nvPr/>
        </p:nvSpPr>
        <p:spPr bwMode="auto">
          <a:xfrm>
            <a:off x="457200" y="838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sp>
        <p:nvSpPr>
          <p:cNvPr id="4" name="TextBox 3"/>
          <p:cNvSpPr txBox="1"/>
          <p:nvPr/>
        </p:nvSpPr>
        <p:spPr>
          <a:xfrm>
            <a:off x="422189" y="1219200"/>
            <a:ext cx="8213725" cy="5262979"/>
          </a:xfrm>
          <a:prstGeom prst="rect">
            <a:avLst/>
          </a:prstGeom>
          <a:noFill/>
        </p:spPr>
        <p:txBody>
          <a:bodyPr>
            <a:spAutoFit/>
          </a:bodyPr>
          <a:lstStyle/>
          <a:p>
            <a:pPr algn="just"/>
            <a:r>
              <a:rPr lang="en-IN" sz="2100" b="1" dirty="0" smtClean="0"/>
              <a:t>Object-Oriented </a:t>
            </a:r>
            <a:r>
              <a:rPr lang="en-IN" sz="2100" b="1" dirty="0"/>
              <a:t>Programming</a:t>
            </a:r>
            <a:endParaRPr lang="en-IN" sz="2100" dirty="0"/>
          </a:p>
          <a:p>
            <a:pPr algn="just"/>
            <a:r>
              <a:rPr lang="en-IN" sz="2100" dirty="0"/>
              <a:t> </a:t>
            </a:r>
          </a:p>
          <a:p>
            <a:pPr algn="just"/>
            <a:r>
              <a:rPr lang="en-IN" sz="2100" dirty="0" smtClean="0"/>
              <a:t>Many </a:t>
            </a:r>
            <a:r>
              <a:rPr lang="en-IN" sz="2100" dirty="0"/>
              <a:t>of Java's object-oriented concepts are inherited from C++, the language on</a:t>
            </a:r>
            <a:r>
              <a:rPr lang="en-IN" sz="2100" i="1" dirty="0"/>
              <a:t> </a:t>
            </a:r>
            <a:r>
              <a:rPr lang="en-IN" sz="2100" dirty="0"/>
              <a:t>which it is based, but it borrows many concepts from other object-oriented languages as well</a:t>
            </a:r>
            <a:r>
              <a:rPr lang="en-IN" sz="2100" dirty="0" smtClean="0"/>
              <a:t>.</a:t>
            </a:r>
          </a:p>
          <a:p>
            <a:pPr lvl="0" algn="just"/>
            <a:endParaRPr lang="en-IN" sz="2100" dirty="0" smtClean="0"/>
          </a:p>
          <a:p>
            <a:pPr lvl="0" algn="just"/>
            <a:r>
              <a:rPr lang="en-IN" sz="2100" dirty="0" smtClean="0"/>
              <a:t>Java </a:t>
            </a:r>
            <a:r>
              <a:rPr lang="en-IN" sz="2100" dirty="0"/>
              <a:t>includes a set of class libraries that provide basic data types, system input and output capabilities, and other utility functions.</a:t>
            </a:r>
          </a:p>
          <a:p>
            <a:pPr algn="just"/>
            <a:r>
              <a:rPr lang="en-IN" sz="2100" i="1" dirty="0"/>
              <a:t> </a:t>
            </a:r>
            <a:endParaRPr lang="en-IN" sz="2100" dirty="0"/>
          </a:p>
          <a:p>
            <a:pPr lvl="0" algn="just"/>
            <a:r>
              <a:rPr lang="en-IN" sz="2100" dirty="0"/>
              <a:t>These basic classes are part of the Java development kit, which also has classes to support networking, common Internet protocols, and user interface toolkit functions.</a:t>
            </a:r>
          </a:p>
          <a:p>
            <a:pPr algn="just"/>
            <a:r>
              <a:rPr lang="en-IN" sz="2100" i="1" dirty="0"/>
              <a:t> </a:t>
            </a:r>
            <a:endParaRPr lang="en-IN" sz="2100" dirty="0"/>
          </a:p>
          <a:p>
            <a:pPr lvl="0" algn="just"/>
            <a:r>
              <a:rPr lang="en-IN" sz="2100" dirty="0"/>
              <a:t>Because these class libraries are written in Java, they are portable across platforms as all Java applications are.</a:t>
            </a:r>
          </a:p>
          <a:p>
            <a:pPr algn="just"/>
            <a:endParaRPr lang="en-IN" sz="2100" dirty="0"/>
          </a:p>
        </p:txBody>
      </p:sp>
    </p:spTree>
    <p:extLst>
      <p:ext uri="{BB962C8B-B14F-4D97-AF65-F5344CB8AC3E}">
        <p14:creationId xmlns:p14="http://schemas.microsoft.com/office/powerpoint/2010/main" val="40305822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228600" y="181429"/>
            <a:ext cx="7378700" cy="533400"/>
          </a:xfrm>
          <a:prstGeom prst="rect">
            <a:avLst/>
          </a:prstGeom>
          <a:noFill/>
          <a:ln w="9525">
            <a:noFill/>
            <a:miter lim="800000"/>
            <a:headEnd/>
            <a:tailEnd/>
          </a:ln>
        </p:spPr>
        <p:txBody>
          <a:bodyPr anchor="ctr"/>
          <a:lstStyle/>
          <a:p>
            <a:pPr>
              <a:lnSpc>
                <a:spcPct val="85000"/>
              </a:lnSpc>
              <a:defRPr/>
            </a:pPr>
            <a:r>
              <a:rPr lang="en-US" sz="3200" b="1" dirty="0"/>
              <a:t>Variable Declarations</a:t>
            </a:r>
          </a:p>
        </p:txBody>
      </p:sp>
      <p:sp>
        <p:nvSpPr>
          <p:cNvPr id="30723" name="Rectangle 3"/>
          <p:cNvSpPr>
            <a:spLocks noChangeArrowheads="1"/>
          </p:cNvSpPr>
          <p:nvPr/>
        </p:nvSpPr>
        <p:spPr bwMode="auto">
          <a:xfrm>
            <a:off x="228600" y="1219200"/>
            <a:ext cx="8686800" cy="215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nSpc>
                <a:spcPct val="140000"/>
              </a:lnSpc>
              <a:spcBef>
                <a:spcPts val="1000"/>
              </a:spcBef>
              <a:buClr>
                <a:srgbClr val="002060"/>
              </a:buClr>
              <a:buFont typeface="Wingdings" pitchFamily="2" charset="2"/>
              <a:buChar char="§"/>
            </a:pPr>
            <a:r>
              <a:rPr lang="en-US" sz="2000" dirty="0">
                <a:solidFill>
                  <a:srgbClr val="5F5F5F"/>
                </a:solidFill>
              </a:rPr>
              <a:t>Local declarations</a:t>
            </a:r>
          </a:p>
          <a:p>
            <a:pPr marL="457200" indent="-457200">
              <a:lnSpc>
                <a:spcPct val="140000"/>
              </a:lnSpc>
              <a:spcBef>
                <a:spcPts val="1000"/>
              </a:spcBef>
              <a:buClr>
                <a:srgbClr val="002060"/>
              </a:buClr>
              <a:buFont typeface="Wingdings" pitchFamily="2" charset="2"/>
              <a:buChar char="§"/>
            </a:pPr>
            <a:r>
              <a:rPr lang="en-US" sz="2000" dirty="0" smtClean="0">
                <a:solidFill>
                  <a:srgbClr val="5F5F5F"/>
                </a:solidFill>
              </a:rPr>
              <a:t>Class </a:t>
            </a:r>
            <a:r>
              <a:rPr lang="en-US" sz="2000" dirty="0">
                <a:solidFill>
                  <a:srgbClr val="5F5F5F"/>
                </a:solidFill>
              </a:rPr>
              <a:t>declarations</a:t>
            </a:r>
          </a:p>
          <a:p>
            <a:pPr lvl="2">
              <a:lnSpc>
                <a:spcPct val="140000"/>
              </a:lnSpc>
              <a:spcBef>
                <a:spcPts val="1000"/>
              </a:spcBef>
              <a:buClr>
                <a:srgbClr val="002060"/>
              </a:buClr>
              <a:buFont typeface="Wingdings" pitchFamily="2" charset="2"/>
              <a:buChar char="§"/>
            </a:pPr>
            <a:r>
              <a:rPr lang="en-US" sz="2000" dirty="0" smtClean="0">
                <a:solidFill>
                  <a:srgbClr val="5F5F5F"/>
                </a:solidFill>
              </a:rPr>
              <a:t>Instance </a:t>
            </a:r>
            <a:r>
              <a:rPr lang="en-US" sz="2000" dirty="0">
                <a:solidFill>
                  <a:srgbClr val="5F5F5F"/>
                </a:solidFill>
              </a:rPr>
              <a:t>declaration</a:t>
            </a:r>
          </a:p>
          <a:p>
            <a:pPr lvl="2">
              <a:lnSpc>
                <a:spcPct val="140000"/>
              </a:lnSpc>
              <a:spcBef>
                <a:spcPts val="1000"/>
              </a:spcBef>
              <a:buClr>
                <a:srgbClr val="002060"/>
              </a:buClr>
              <a:buFont typeface="Wingdings" pitchFamily="2" charset="2"/>
              <a:buChar char="§"/>
            </a:pPr>
            <a:r>
              <a:rPr lang="en-US" sz="2000" dirty="0">
                <a:solidFill>
                  <a:srgbClr val="5F5F5F"/>
                </a:solidFill>
              </a:rPr>
              <a:t>Static declaration</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50</a:t>
            </a:fld>
            <a:endParaRPr lang="en-US" sz="1200" dirty="0">
              <a:solidFill>
                <a:schemeClr val="bg1">
                  <a:lumMod val="50000"/>
                </a:schemeClr>
              </a:solidFill>
            </a:endParaRPr>
          </a:p>
        </p:txBody>
      </p:sp>
    </p:spTree>
    <p:extLst>
      <p:ext uri="{BB962C8B-B14F-4D97-AF65-F5344CB8AC3E}">
        <p14:creationId xmlns:p14="http://schemas.microsoft.com/office/powerpoint/2010/main" val="179728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3"/>
          <p:cNvSpPr>
            <a:spLocks noGrp="1"/>
          </p:cNvSpPr>
          <p:nvPr>
            <p:ph type="title"/>
          </p:nvPr>
        </p:nvSpPr>
        <p:spPr>
          <a:xfrm>
            <a:off x="309023" y="152400"/>
            <a:ext cx="8229600" cy="685800"/>
          </a:xfrm>
        </p:spPr>
        <p:txBody>
          <a:bodyPr>
            <a:normAutofit fontScale="90000"/>
          </a:bodyPr>
          <a:lstStyle/>
          <a:p>
            <a:r>
              <a:rPr lang="en-US" kern="1200" dirty="0">
                <a:latin typeface="Arial" charset="0"/>
                <a:ea typeface="+mn-ea"/>
                <a:cs typeface="Arial" charset="0"/>
              </a:rPr>
              <a:t>Example: Variable Declarations</a:t>
            </a:r>
          </a:p>
        </p:txBody>
      </p:sp>
      <p:sp>
        <p:nvSpPr>
          <p:cNvPr id="31747" name="Rectangle 2"/>
          <p:cNvSpPr>
            <a:spLocks noChangeArrowheads="1"/>
          </p:cNvSpPr>
          <p:nvPr/>
        </p:nvSpPr>
        <p:spPr bwMode="auto">
          <a:xfrm>
            <a:off x="304800" y="1333371"/>
            <a:ext cx="6465094"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buClr>
                <a:schemeClr val="accent2"/>
              </a:buClr>
              <a:buFont typeface="Wingdings" pitchFamily="2" charset="2"/>
              <a:buNone/>
            </a:pPr>
            <a:r>
              <a:rPr lang="en-US" sz="2000" b="1" dirty="0">
                <a:solidFill>
                  <a:srgbClr val="000000"/>
                </a:solidFill>
                <a:latin typeface="Courier New" pitchFamily="49" charset="0"/>
              </a:rPr>
              <a:t>public class Student {</a:t>
            </a:r>
          </a:p>
          <a:p>
            <a:pPr lvl="1">
              <a:spcBef>
                <a:spcPct val="50000"/>
              </a:spcBef>
              <a:buClr>
                <a:schemeClr val="accent2"/>
              </a:buClr>
              <a:buFont typeface="Wingdings" pitchFamily="2" charset="2"/>
              <a:buNone/>
            </a:pPr>
            <a:r>
              <a:rPr lang="en-US" sz="2000" b="1" dirty="0">
                <a:solidFill>
                  <a:srgbClr val="000000"/>
                </a:solidFill>
                <a:latin typeface="Courier New" pitchFamily="49" charset="0"/>
              </a:rPr>
              <a:t>public String </a:t>
            </a:r>
            <a:r>
              <a:rPr lang="en-US" sz="2000" b="1" dirty="0" smtClean="0">
                <a:solidFill>
                  <a:srgbClr val="000000"/>
                </a:solidFill>
                <a:latin typeface="Courier New" pitchFamily="49" charset="0"/>
              </a:rPr>
              <a:t>name;</a:t>
            </a:r>
          </a:p>
          <a:p>
            <a:pPr lvl="1">
              <a:spcBef>
                <a:spcPct val="50000"/>
              </a:spcBef>
              <a:buClr>
                <a:schemeClr val="accent2"/>
              </a:buClr>
              <a:buFont typeface="Wingdings" pitchFamily="2" charset="2"/>
              <a:buNone/>
            </a:pPr>
            <a:r>
              <a:rPr lang="en-US" sz="2000" b="1" dirty="0" smtClean="0">
                <a:solidFill>
                  <a:srgbClr val="000000"/>
                </a:solidFill>
                <a:latin typeface="Courier New" pitchFamily="49" charset="0"/>
              </a:rPr>
              <a:t>public int </a:t>
            </a:r>
            <a:r>
              <a:rPr lang="en-US" sz="2000" b="1" dirty="0" err="1" smtClean="0">
                <a:solidFill>
                  <a:srgbClr val="000000"/>
                </a:solidFill>
                <a:latin typeface="Courier New" pitchFamily="49" charset="0"/>
              </a:rPr>
              <a:t>rollno</a:t>
            </a:r>
            <a:r>
              <a:rPr lang="en-US" sz="2000" b="1" dirty="0" smtClean="0">
                <a:solidFill>
                  <a:srgbClr val="000000"/>
                </a:solidFill>
                <a:latin typeface="Courier New" pitchFamily="49" charset="0"/>
              </a:rPr>
              <a:t>;</a:t>
            </a:r>
          </a:p>
          <a:p>
            <a:pPr lvl="1">
              <a:spcBef>
                <a:spcPct val="50000"/>
              </a:spcBef>
              <a:buClr>
                <a:schemeClr val="accent2"/>
              </a:buClr>
              <a:buFont typeface="Wingdings" pitchFamily="2" charset="2"/>
              <a:buNone/>
            </a:pPr>
            <a:r>
              <a:rPr lang="en-US" sz="2000" b="1" dirty="0" smtClean="0">
                <a:solidFill>
                  <a:srgbClr val="000000"/>
                </a:solidFill>
                <a:latin typeface="Courier New" pitchFamily="49" charset="0"/>
              </a:rPr>
              <a:t>public </a:t>
            </a:r>
            <a:r>
              <a:rPr lang="en-US" sz="2000" b="1" dirty="0">
                <a:solidFill>
                  <a:srgbClr val="000000"/>
                </a:solidFill>
                <a:latin typeface="Courier New" pitchFamily="49" charset="0"/>
              </a:rPr>
              <a:t>void display(){</a:t>
            </a:r>
          </a:p>
          <a:p>
            <a:pPr lvl="2">
              <a:spcBef>
                <a:spcPct val="50000"/>
              </a:spcBef>
              <a:buClr>
                <a:schemeClr val="accent2"/>
              </a:buClr>
              <a:buFont typeface="Wingdings" pitchFamily="2" charset="2"/>
              <a:buNone/>
            </a:pPr>
            <a:r>
              <a:rPr lang="en-US" sz="2000" b="1" dirty="0">
                <a:solidFill>
                  <a:srgbClr val="000000"/>
                </a:solidFill>
                <a:latin typeface="Courier New" pitchFamily="49" charset="0"/>
              </a:rPr>
              <a:t>String </a:t>
            </a:r>
            <a:r>
              <a:rPr lang="en-US" sz="2000" b="1" dirty="0" smtClean="0">
                <a:solidFill>
                  <a:srgbClr val="000000"/>
                </a:solidFill>
                <a:latin typeface="Courier New" pitchFamily="49" charset="0"/>
              </a:rPr>
              <a:t>title=“ABC” ;</a:t>
            </a:r>
            <a:endParaRPr lang="en-US" sz="2000" b="1" dirty="0">
              <a:solidFill>
                <a:srgbClr val="000000"/>
              </a:solidFill>
              <a:latin typeface="Courier New" pitchFamily="49" charset="0"/>
            </a:endParaRPr>
          </a:p>
          <a:p>
            <a:pPr lvl="2">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(title); </a:t>
            </a:r>
          </a:p>
          <a:p>
            <a:pPr lvl="2">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(name);</a:t>
            </a:r>
          </a:p>
          <a:p>
            <a:pPr lvl="2">
              <a:spcBef>
                <a:spcPct val="50000"/>
              </a:spcBef>
              <a:buClr>
                <a:schemeClr val="accent2"/>
              </a:buClr>
              <a:buFont typeface="Wingdings" pitchFamily="2" charset="2"/>
              <a:buNone/>
            </a:pPr>
            <a:r>
              <a:rPr lang="en-US" sz="2000" b="1" dirty="0">
                <a:solidFill>
                  <a:srgbClr val="000000"/>
                </a:solidFill>
                <a:latin typeface="Courier New" pitchFamily="49" charset="0"/>
              </a:rPr>
              <a:t>title=“Roll No.:”;</a:t>
            </a:r>
          </a:p>
          <a:p>
            <a:pPr lvl="2">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(title); </a:t>
            </a:r>
          </a:p>
          <a:p>
            <a:pPr lvl="2">
              <a:spcBef>
                <a:spcPct val="50000"/>
              </a:spcBef>
              <a:buClr>
                <a:schemeClr val="accent2"/>
              </a:buClr>
              <a:buFont typeface="Wingdings" pitchFamily="2" charset="2"/>
              <a:buNone/>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rollno</a:t>
            </a:r>
            <a:r>
              <a:rPr lang="en-US" sz="2000" b="1" dirty="0" smtClean="0">
                <a:solidFill>
                  <a:srgbClr val="000000"/>
                </a:solidFill>
                <a:latin typeface="Courier New" pitchFamily="49" charset="0"/>
              </a:rPr>
              <a:t>);</a:t>
            </a:r>
          </a:p>
          <a:p>
            <a:pPr>
              <a:spcBef>
                <a:spcPct val="50000"/>
              </a:spcBef>
              <a:buClr>
                <a:schemeClr val="accent2"/>
              </a:buClr>
              <a:buFont typeface="Wingdings" pitchFamily="2" charset="2"/>
              <a:buNone/>
            </a:pP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
        <p:nvSpPr>
          <p:cNvPr id="20486" name="Text Box 5"/>
          <p:cNvSpPr txBox="1">
            <a:spLocks noChangeArrowheads="1"/>
          </p:cNvSpPr>
          <p:nvPr/>
        </p:nvSpPr>
        <p:spPr bwMode="auto">
          <a:xfrm>
            <a:off x="4423823" y="1997685"/>
            <a:ext cx="2917345" cy="400110"/>
          </a:xfrm>
          <a:prstGeom prst="rect">
            <a:avLst/>
          </a:prstGeom>
          <a:noFill/>
          <a:ln w="9525">
            <a:noFill/>
            <a:miter lim="800000"/>
            <a:headEnd/>
            <a:tailEnd/>
          </a:ln>
        </p:spPr>
        <p:txBody>
          <a:bodyPr wrap="square">
            <a:spAutoFit/>
          </a:bodyPr>
          <a:lstStyle/>
          <a:p>
            <a:pPr>
              <a:defRPr/>
            </a:pPr>
            <a:r>
              <a:rPr lang="en-US" sz="2000" dirty="0">
                <a:solidFill>
                  <a:srgbClr val="0070C0"/>
                </a:solidFill>
                <a:latin typeface="+mj-lt"/>
                <a:cs typeface="+mn-cs"/>
              </a:rPr>
              <a:t>Class declarations</a:t>
            </a:r>
          </a:p>
        </p:txBody>
      </p:sp>
      <p:sp>
        <p:nvSpPr>
          <p:cNvPr id="20488" name="Text Box 7"/>
          <p:cNvSpPr txBox="1">
            <a:spLocks noChangeArrowheads="1"/>
          </p:cNvSpPr>
          <p:nvPr/>
        </p:nvSpPr>
        <p:spPr bwMode="auto">
          <a:xfrm>
            <a:off x="5140273" y="3175907"/>
            <a:ext cx="4003727" cy="1015663"/>
          </a:xfrm>
          <a:prstGeom prst="rect">
            <a:avLst/>
          </a:prstGeom>
          <a:noFill/>
          <a:ln w="9525">
            <a:noFill/>
            <a:miter lim="800000"/>
            <a:headEnd/>
            <a:tailEnd/>
          </a:ln>
        </p:spPr>
        <p:txBody>
          <a:bodyPr wrap="square">
            <a:spAutoFit/>
          </a:bodyPr>
          <a:lstStyle/>
          <a:p>
            <a:pPr>
              <a:defRPr/>
            </a:pPr>
            <a:r>
              <a:rPr lang="en-US" sz="2000" dirty="0">
                <a:solidFill>
                  <a:srgbClr val="0070C0"/>
                </a:solidFill>
                <a:latin typeface="+mj-lt"/>
                <a:cs typeface="+mn-cs"/>
              </a:rPr>
              <a:t>Local </a:t>
            </a:r>
            <a:r>
              <a:rPr lang="en-US" sz="2000" dirty="0" smtClean="0">
                <a:solidFill>
                  <a:srgbClr val="0070C0"/>
                </a:solidFill>
                <a:latin typeface="+mj-lt"/>
                <a:cs typeface="+mn-cs"/>
              </a:rPr>
              <a:t>declaration</a:t>
            </a:r>
          </a:p>
          <a:p>
            <a:pPr>
              <a:defRPr/>
            </a:pPr>
            <a:r>
              <a:rPr lang="en-US" sz="2000" dirty="0"/>
              <a:t>Must be </a:t>
            </a:r>
            <a:r>
              <a:rPr lang="en-US" sz="2000" dirty="0" smtClean="0"/>
              <a:t>initialized otherwise </a:t>
            </a:r>
            <a:r>
              <a:rPr lang="en-US" sz="2000" dirty="0"/>
              <a:t>you get </a:t>
            </a:r>
            <a:r>
              <a:rPr lang="en-US" sz="2000" dirty="0" smtClean="0"/>
              <a:t>a compilation </a:t>
            </a:r>
            <a:r>
              <a:rPr lang="en-US" sz="2000" dirty="0"/>
              <a:t>error </a:t>
            </a:r>
            <a:r>
              <a:rPr lang="en-US" sz="2000" dirty="0" smtClean="0"/>
              <a:t>!</a:t>
            </a:r>
            <a:endParaRPr lang="en-US" sz="2000" dirty="0"/>
          </a:p>
        </p:txBody>
      </p:sp>
      <p:sp>
        <p:nvSpPr>
          <p:cNvPr id="31756" name="Rectangle 11"/>
          <p:cNvSpPr>
            <a:spLocks noChangeArrowheads="1"/>
          </p:cNvSpPr>
          <p:nvPr/>
        </p:nvSpPr>
        <p:spPr bwMode="auto">
          <a:xfrm>
            <a:off x="3993043" y="1455747"/>
            <a:ext cx="3262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5F5F5F"/>
                </a:solidFill>
              </a:rPr>
              <a:t>Or</a:t>
            </a:r>
            <a:r>
              <a:rPr lang="en-US" sz="2000" b="1" dirty="0">
                <a:solidFill>
                  <a:srgbClr val="000000"/>
                </a:solidFill>
                <a:latin typeface="Courier New" pitchFamily="49" charset="0"/>
              </a:rPr>
              <a:t> String name=“</a:t>
            </a:r>
            <a:r>
              <a:rPr lang="en-US" sz="2000" b="1" dirty="0" err="1">
                <a:solidFill>
                  <a:srgbClr val="000000"/>
                </a:solidFill>
                <a:latin typeface="Courier New" pitchFamily="49" charset="0"/>
              </a:rPr>
              <a:t>ab</a:t>
            </a:r>
            <a:r>
              <a:rPr lang="en-US" sz="2000" b="1" dirty="0">
                <a:solidFill>
                  <a:srgbClr val="000000"/>
                </a:solidFill>
                <a:latin typeface="Courier New" pitchFamily="49" charset="0"/>
              </a:rPr>
              <a:t>”;</a:t>
            </a:r>
            <a:endParaRPr lang="en-IN" sz="2000" b="1" dirty="0">
              <a:solidFill>
                <a:srgbClr val="000000"/>
              </a:solidFill>
              <a:latin typeface="Courier New" pitchFamily="49" charset="0"/>
            </a:endParaRPr>
          </a:p>
        </p:txBody>
      </p:sp>
      <p:cxnSp>
        <p:nvCxnSpPr>
          <p:cNvPr id="3" name="Straight Arrow Connector 2"/>
          <p:cNvCxnSpPr>
            <a:endCxn id="31756" idx="1"/>
          </p:cNvCxnSpPr>
          <p:nvPr/>
        </p:nvCxnSpPr>
        <p:spPr>
          <a:xfrm flipV="1">
            <a:off x="3733800" y="1655802"/>
            <a:ext cx="259243" cy="37305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 name="Right Brace 4"/>
          <p:cNvSpPr/>
          <p:nvPr/>
        </p:nvSpPr>
        <p:spPr>
          <a:xfrm>
            <a:off x="3993043" y="1878668"/>
            <a:ext cx="381000" cy="638145"/>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4356996" y="3375932"/>
            <a:ext cx="783277"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51</a:t>
            </a:fld>
            <a:endParaRPr lang="en-US" sz="1200" dirty="0">
              <a:solidFill>
                <a:schemeClr val="bg1">
                  <a:lumMod val="50000"/>
                </a:schemeClr>
              </a:solidFill>
            </a:endParaRPr>
          </a:p>
        </p:txBody>
      </p:sp>
    </p:spTree>
    <p:extLst>
      <p:ext uri="{BB962C8B-B14F-4D97-AF65-F5344CB8AC3E}">
        <p14:creationId xmlns:p14="http://schemas.microsoft.com/office/powerpoint/2010/main" val="6844501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228600" y="76200"/>
            <a:ext cx="2640275" cy="584775"/>
          </a:xfrm>
          <a:prstGeom prst="rect">
            <a:avLst/>
          </a:prstGeom>
          <a:noFill/>
          <a:ln w="9525">
            <a:noFill/>
            <a:miter lim="800000"/>
            <a:headEnd/>
            <a:tailEnd/>
          </a:ln>
        </p:spPr>
        <p:txBody>
          <a:bodyPr wrap="none">
            <a:spAutoFit/>
          </a:bodyPr>
          <a:lstStyle/>
          <a:p>
            <a:pPr>
              <a:defRPr/>
            </a:pPr>
            <a:r>
              <a:rPr lang="en-US" sz="3200" b="1" dirty="0">
                <a:latin typeface="+mj-lt"/>
                <a:ea typeface="+mj-ea"/>
                <a:cs typeface="+mj-cs"/>
              </a:rPr>
              <a:t>Default</a:t>
            </a:r>
            <a:r>
              <a:rPr lang="en-US" sz="3200" dirty="0">
                <a:cs typeface="+mn-cs"/>
              </a:rPr>
              <a:t> </a:t>
            </a:r>
            <a:r>
              <a:rPr lang="en-US" sz="3200" b="1" dirty="0">
                <a:latin typeface="+mj-lt"/>
                <a:ea typeface="+mj-ea"/>
                <a:cs typeface="+mj-cs"/>
              </a:rPr>
              <a:t>Values</a:t>
            </a:r>
          </a:p>
        </p:txBody>
      </p:sp>
      <p:pic>
        <p:nvPicPr>
          <p:cNvPr id="327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371600"/>
            <a:ext cx="6781800" cy="408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p:cNvSpPr txBox="1">
            <a:spLocks noChangeArrowheads="1"/>
          </p:cNvSpPr>
          <p:nvPr/>
        </p:nvSpPr>
        <p:spPr bwMode="auto">
          <a:xfrm>
            <a:off x="1447800" y="5486400"/>
            <a:ext cx="3133725" cy="830263"/>
          </a:xfrm>
          <a:prstGeom prst="rect">
            <a:avLst/>
          </a:prstGeom>
          <a:noFill/>
          <a:ln w="9525">
            <a:noFill/>
            <a:miter lim="800000"/>
            <a:headEnd/>
            <a:tailEnd/>
          </a:ln>
        </p:spPr>
        <p:txBody>
          <a:bodyPr wrap="none">
            <a:spAutoFit/>
          </a:bodyPr>
          <a:lstStyle/>
          <a:p>
            <a:pPr>
              <a:defRPr/>
            </a:pPr>
            <a:r>
              <a:rPr lang="en-US" sz="2400" b="1" dirty="0">
                <a:effectLst>
                  <a:outerShdw blurRad="38100" dist="38100" dir="2700000" algn="tl">
                    <a:srgbClr val="000000">
                      <a:alpha val="43137"/>
                    </a:srgbClr>
                  </a:outerShdw>
                </a:effectLst>
                <a:latin typeface="Courier New" pitchFamily="49" charset="0"/>
                <a:cs typeface="+mn-cs"/>
              </a:rPr>
              <a:t>String/</a:t>
            </a:r>
          </a:p>
          <a:p>
            <a:pPr>
              <a:defRPr/>
            </a:pPr>
            <a:r>
              <a:rPr lang="en-US" sz="2400" b="1" dirty="0">
                <a:effectLst>
                  <a:outerShdw blurRad="38100" dist="38100" dir="2700000" algn="tl">
                    <a:srgbClr val="000000">
                      <a:alpha val="43137"/>
                    </a:srgbClr>
                  </a:outerShdw>
                </a:effectLst>
                <a:latin typeface="Courier New" pitchFamily="49" charset="0"/>
                <a:cs typeface="+mn-cs"/>
              </a:rPr>
              <a:t>any other Object</a:t>
            </a:r>
          </a:p>
        </p:txBody>
      </p:sp>
      <p:sp>
        <p:nvSpPr>
          <p:cNvPr id="32773" name="Text Box 5"/>
          <p:cNvSpPr txBox="1">
            <a:spLocks noChangeArrowheads="1"/>
          </p:cNvSpPr>
          <p:nvPr/>
        </p:nvSpPr>
        <p:spPr bwMode="auto">
          <a:xfrm>
            <a:off x="6019800" y="5638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latin typeface="Courier New" pitchFamily="49" charset="0"/>
              </a:rPr>
              <a:t>null</a:t>
            </a:r>
          </a:p>
        </p:txBody>
      </p:sp>
      <p:sp>
        <p:nvSpPr>
          <p:cNvPr id="32774" name="Rectangle 6"/>
          <p:cNvSpPr>
            <a:spLocks noChangeArrowheads="1"/>
          </p:cNvSpPr>
          <p:nvPr/>
        </p:nvSpPr>
        <p:spPr bwMode="auto">
          <a:xfrm>
            <a:off x="1295400" y="5410200"/>
            <a:ext cx="6781800" cy="838200"/>
          </a:xfrm>
          <a:prstGeom prst="rect">
            <a:avLst/>
          </a:pr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cxnSp>
        <p:nvCxnSpPr>
          <p:cNvPr id="32775" name="Straight Connector 8"/>
          <p:cNvCxnSpPr>
            <a:cxnSpLocks noChangeShapeType="1"/>
          </p:cNvCxnSpPr>
          <p:nvPr/>
        </p:nvCxnSpPr>
        <p:spPr bwMode="auto">
          <a:xfrm rot="5400000">
            <a:off x="4267994" y="5791994"/>
            <a:ext cx="9144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52</a:t>
            </a:fld>
            <a:endParaRPr lang="en-US" sz="1200" dirty="0">
              <a:solidFill>
                <a:schemeClr val="bg1">
                  <a:lumMod val="50000"/>
                </a:schemeClr>
              </a:solidFill>
            </a:endParaRPr>
          </a:p>
        </p:txBody>
      </p:sp>
    </p:spTree>
    <p:extLst>
      <p:ext uri="{BB962C8B-B14F-4D97-AF65-F5344CB8AC3E}">
        <p14:creationId xmlns:p14="http://schemas.microsoft.com/office/powerpoint/2010/main" val="18258689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smtClean="0">
                <a:solidFill>
                  <a:srgbClr val="00B0F0"/>
                </a:solidFill>
              </a:rPr>
              <a:t>  	</a:t>
            </a:r>
            <a:r>
              <a:rPr lang="en-US" sz="3200" b="1" dirty="0" smtClean="0"/>
              <a:t>Variable Declaration Example</a:t>
            </a:r>
            <a:endParaRPr lang="en-US" sz="3200" b="1" dirty="0"/>
          </a:p>
        </p:txBody>
      </p:sp>
      <p:sp>
        <p:nvSpPr>
          <p:cNvPr id="232451" name="Rectangle 3"/>
          <p:cNvSpPr>
            <a:spLocks noChangeArrowheads="1"/>
          </p:cNvSpPr>
          <p:nvPr/>
        </p:nvSpPr>
        <p:spPr bwMode="auto">
          <a:xfrm>
            <a:off x="377264" y="1043735"/>
            <a:ext cx="8229600" cy="4572000"/>
          </a:xfrm>
          <a:prstGeom prst="rect">
            <a:avLst/>
          </a:prstGeom>
          <a:noFill/>
          <a:ln w="9525">
            <a:noFill/>
            <a:miter lim="800000"/>
            <a:headEnd/>
            <a:tailEnd/>
          </a:ln>
          <a:effectLst/>
        </p:spPr>
        <p:txBody>
          <a:bodyPr/>
          <a:lstStyle/>
          <a:p>
            <a:pPr eaLnBrk="0" hangingPunct="0">
              <a:spcBef>
                <a:spcPct val="20000"/>
              </a:spcBef>
              <a:buClr>
                <a:schemeClr val="accent2"/>
              </a:buClr>
              <a:defRPr/>
            </a:pPr>
            <a:r>
              <a:rPr lang="en-US" sz="2800" b="1" dirty="0">
                <a:latin typeface="Courier New" pitchFamily="49" charset="0"/>
                <a:cs typeface="Courier New" pitchFamily="49" charset="0"/>
              </a:rPr>
              <a:t>p</a:t>
            </a:r>
            <a:r>
              <a:rPr lang="en-US" sz="2800" b="1" dirty="0" smtClean="0">
                <a:latin typeface="Courier New" pitchFamily="49" charset="0"/>
                <a:cs typeface="Courier New" pitchFamily="49" charset="0"/>
              </a:rPr>
              <a:t>ublic class </a:t>
            </a:r>
            <a:r>
              <a:rPr lang="en-US" sz="2800" b="1" dirty="0" err="1" smtClean="0">
                <a:latin typeface="Courier New" pitchFamily="49" charset="0"/>
                <a:cs typeface="Courier New" pitchFamily="49" charset="0"/>
              </a:rPr>
              <a:t>DeclarationExample</a:t>
            </a:r>
            <a:r>
              <a:rPr lang="en-US" sz="2800" b="1" dirty="0" smtClean="0">
                <a:latin typeface="Courier New" pitchFamily="49" charset="0"/>
                <a:cs typeface="Courier New" pitchFamily="49" charset="0"/>
              </a:rPr>
              <a:t> {</a:t>
            </a:r>
          </a:p>
          <a:p>
            <a:pPr eaLnBrk="0" hangingPunct="0">
              <a:spcBef>
                <a:spcPct val="20000"/>
              </a:spcBef>
              <a:buClr>
                <a:schemeClr val="accent2"/>
              </a:buClr>
              <a:defRPr/>
            </a:pPr>
            <a:r>
              <a:rPr lang="en-US" sz="2800" b="1" dirty="0">
                <a:latin typeface="Courier New" pitchFamily="49" charset="0"/>
                <a:cs typeface="Courier New" pitchFamily="49" charset="0"/>
              </a:rPr>
              <a:t>	</a:t>
            </a:r>
            <a:r>
              <a:rPr lang="en-US" sz="2000" b="1" dirty="0" smtClean="0">
                <a:latin typeface="Courier New" pitchFamily="49" charset="0"/>
                <a:cs typeface="Courier New" pitchFamily="49" charset="0"/>
              </a:rPr>
              <a:t>public static void main(String </a:t>
            </a:r>
            <a:r>
              <a:rPr lang="en-US" sz="2000" b="1" dirty="0" err="1" smtClean="0">
                <a:latin typeface="Courier New" pitchFamily="49" charset="0"/>
                <a:cs typeface="Courier New" pitchFamily="49" charset="0"/>
              </a:rPr>
              <a:t>args</a:t>
            </a:r>
            <a:r>
              <a:rPr lang="en-US" sz="2000" b="1" dirty="0" smtClean="0">
                <a:latin typeface="Courier New" pitchFamily="49" charset="0"/>
                <a:cs typeface="Courier New" pitchFamily="49" charset="0"/>
              </a:rPr>
              <a:t>[]) {</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b="1" dirty="0" smtClean="0">
                <a:latin typeface="Courier New" pitchFamily="49" charset="0"/>
                <a:cs typeface="Courier New" pitchFamily="49" charset="0"/>
              </a:rPr>
              <a:t> weeks = 14;</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long </a:t>
            </a:r>
            <a:r>
              <a:rPr lang="en-US" sz="2000" b="1" dirty="0" err="1" smtClean="0">
                <a:latin typeface="Courier New" pitchFamily="49" charset="0"/>
                <a:cs typeface="Courier New" pitchFamily="49" charset="0"/>
              </a:rPr>
              <a:t>numberOfStudents</a:t>
            </a:r>
            <a:r>
              <a:rPr lang="en-US" sz="2000" b="1" dirty="0" smtClean="0">
                <a:latin typeface="Courier New" pitchFamily="49" charset="0"/>
                <a:cs typeface="Courier New" pitchFamily="49" charset="0"/>
              </a:rPr>
              <a:t> = 120;</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double </a:t>
            </a:r>
            <a:r>
              <a:rPr lang="en-US" sz="2000" b="1" dirty="0" err="1" smtClean="0">
                <a:latin typeface="Courier New" pitchFamily="49" charset="0"/>
                <a:cs typeface="Courier New" pitchFamily="49" charset="0"/>
              </a:rPr>
              <a:t>averageFinalGrade</a:t>
            </a:r>
            <a:r>
              <a:rPr lang="en-US" sz="2000" b="1" dirty="0" smtClean="0">
                <a:latin typeface="Courier New" pitchFamily="49" charset="0"/>
                <a:cs typeface="Courier New" pitchFamily="49" charset="0"/>
              </a:rPr>
              <a:t> = 78.6;</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char </a:t>
            </a:r>
            <a:r>
              <a:rPr lang="en-US" sz="2000" b="1" dirty="0" err="1" smtClean="0">
                <a:latin typeface="Courier New" pitchFamily="49" charset="0"/>
                <a:cs typeface="Courier New" pitchFamily="49" charset="0"/>
              </a:rPr>
              <a:t>ch</a:t>
            </a:r>
            <a:r>
              <a:rPr lang="en-US" sz="2000" b="1" dirty="0" smtClean="0">
                <a:latin typeface="Courier New" pitchFamily="49" charset="0"/>
                <a:cs typeface="Courier New" pitchFamily="49" charset="0"/>
              </a:rPr>
              <a:t> = ‘a’;</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(weeks);</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numberOfStudents</a:t>
            </a:r>
            <a:r>
              <a:rPr lang="en-US" sz="2000" b="1" dirty="0" smtClean="0">
                <a:latin typeface="Courier New" pitchFamily="49" charset="0"/>
                <a:cs typeface="Courier New" pitchFamily="49" charset="0"/>
              </a:rPr>
              <a:t>);</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averageFinalGrade</a:t>
            </a:r>
            <a:r>
              <a:rPr lang="en-US" sz="2000" b="1" dirty="0" smtClean="0">
                <a:latin typeface="Courier New" pitchFamily="49" charset="0"/>
                <a:cs typeface="Courier New" pitchFamily="49" charset="0"/>
              </a:rPr>
              <a:t>);</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System.out.println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ch</a:t>
            </a:r>
            <a:r>
              <a:rPr lang="en-US" sz="2000" b="1" dirty="0" smtClean="0">
                <a:latin typeface="Courier New" pitchFamily="49" charset="0"/>
                <a:cs typeface="Courier New" pitchFamily="49" charset="0"/>
              </a:rPr>
              <a:t>);</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t>
            </a:r>
          </a:p>
          <a:p>
            <a:pPr eaLnBrk="0" hangingPunct="0">
              <a:spcBef>
                <a:spcPct val="20000"/>
              </a:spcBef>
              <a:buClr>
                <a:schemeClr val="accent2"/>
              </a:buClr>
              <a:defRPr/>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p>
          <a:p>
            <a:pPr marL="342900" indent="-342900" eaLnBrk="0" hangingPunct="0">
              <a:lnSpc>
                <a:spcPct val="140000"/>
              </a:lnSpc>
              <a:spcBef>
                <a:spcPct val="20000"/>
              </a:spcBef>
              <a:buClr>
                <a:schemeClr val="accent2"/>
              </a:buClr>
              <a:buFont typeface="Wingdings" pitchFamily="2" charset="2"/>
              <a:buChar char="§"/>
              <a:defRPr/>
            </a:pPr>
            <a:endParaRPr lang="en-US" sz="2400" b="1" dirty="0"/>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53</a:t>
            </a:fld>
            <a:endParaRPr lang="en-US" sz="1200" dirty="0">
              <a:solidFill>
                <a:schemeClr val="bg1">
                  <a:lumMod val="50000"/>
                </a:schemeClr>
              </a:solidFill>
            </a:endParaRPr>
          </a:p>
        </p:txBody>
      </p:sp>
    </p:spTree>
    <p:extLst>
      <p:ext uri="{BB962C8B-B14F-4D97-AF65-F5344CB8AC3E}">
        <p14:creationId xmlns:p14="http://schemas.microsoft.com/office/powerpoint/2010/main" val="31375984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p:txBody>
          <a:bodyPr/>
          <a:lstStyle/>
          <a:p>
            <a:pPr>
              <a:lnSpc>
                <a:spcPct val="85000"/>
              </a:lnSpc>
            </a:pPr>
            <a:r>
              <a:rPr lang="en-US" kern="1200" dirty="0">
                <a:latin typeface="Arial" charset="0"/>
                <a:ea typeface="+mn-ea"/>
                <a:cs typeface="Arial" charset="0"/>
              </a:rPr>
              <a:t>Variable Naming Convention</a:t>
            </a:r>
          </a:p>
        </p:txBody>
      </p:sp>
      <p:sp>
        <p:nvSpPr>
          <p:cNvPr id="19459" name="Content Placeholder 3"/>
          <p:cNvSpPr>
            <a:spLocks noGrp="1"/>
          </p:cNvSpPr>
          <p:nvPr>
            <p:ph idx="1"/>
          </p:nvPr>
        </p:nvSpPr>
        <p:spPr/>
        <p:txBody>
          <a:bodyPr/>
          <a:lstStyle/>
          <a:p>
            <a:r>
              <a:rPr lang="en-US" smtClean="0"/>
              <a:t>Must begin with lower case</a:t>
            </a:r>
          </a:p>
          <a:p>
            <a:r>
              <a:rPr lang="en-US" smtClean="0"/>
              <a:t>Must always begin your variable names with a letter, not "$" or "_".</a:t>
            </a:r>
          </a:p>
          <a:p>
            <a:r>
              <a:rPr lang="en-US" smtClean="0"/>
              <a:t>Avoid  abbreviations, use meaningful names.</a:t>
            </a:r>
          </a:p>
          <a:p>
            <a:r>
              <a:rPr lang="en-US" smtClean="0"/>
              <a:t>If a variable consists of two or more words, then the second  and subsequent words should start with upper case.</a:t>
            </a:r>
          </a:p>
          <a:p>
            <a:r>
              <a:rPr lang="en-US" smtClean="0"/>
              <a:t>For example, rowHeight.</a:t>
            </a:r>
          </a:p>
          <a:p>
            <a:endParaRPr lang="en-US" smtClean="0"/>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54</a:t>
            </a:fld>
            <a:endParaRPr lang="en-US" sz="1200" dirty="0">
              <a:solidFill>
                <a:schemeClr val="bg1">
                  <a:lumMod val="50000"/>
                </a:schemeClr>
              </a:solidFill>
            </a:endParaRPr>
          </a:p>
        </p:txBody>
      </p:sp>
    </p:spTree>
    <p:extLst>
      <p:ext uri="{BB962C8B-B14F-4D97-AF65-F5344CB8AC3E}">
        <p14:creationId xmlns:p14="http://schemas.microsoft.com/office/powerpoint/2010/main" val="35582792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304800"/>
            <a:ext cx="7378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t>Constants</a:t>
            </a:r>
          </a:p>
        </p:txBody>
      </p:sp>
      <p:sp>
        <p:nvSpPr>
          <p:cNvPr id="232451" name="Rectangle 3"/>
          <p:cNvSpPr>
            <a:spLocks noChangeArrowheads="1"/>
          </p:cNvSpPr>
          <p:nvPr/>
        </p:nvSpPr>
        <p:spPr bwMode="auto">
          <a:xfrm>
            <a:off x="381000" y="1295400"/>
            <a:ext cx="8229600" cy="4572000"/>
          </a:xfrm>
          <a:prstGeom prst="rect">
            <a:avLst/>
          </a:prstGeom>
          <a:noFill/>
          <a:ln w="9525">
            <a:noFill/>
            <a:miter lim="800000"/>
            <a:headEnd/>
            <a:tailEnd/>
          </a:ln>
          <a:effectLst/>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b="1" dirty="0" smtClean="0">
                <a:latin typeface="Courier New" pitchFamily="49" charset="0"/>
                <a:cs typeface="Courier New" pitchFamily="49" charset="0"/>
              </a:rPr>
              <a:t>final </a:t>
            </a:r>
            <a:r>
              <a:rPr lang="en-US" sz="2000" b="1" dirty="0">
                <a:latin typeface="Courier New" pitchFamily="49" charset="0"/>
                <a:cs typeface="Courier New" pitchFamily="49" charset="0"/>
              </a:rPr>
              <a:t>double PI=3.14;</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Constant Naming Convention</a:t>
            </a:r>
          </a:p>
          <a:p>
            <a:pPr marL="800100" lvl="1"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All the </a:t>
            </a:r>
            <a:r>
              <a:rPr lang="en-US" sz="2000" dirty="0">
                <a:solidFill>
                  <a:srgbClr val="5F5F5F"/>
                </a:solidFill>
                <a:latin typeface="+mn-lt"/>
                <a:cs typeface="+mn-cs"/>
              </a:rPr>
              <a:t>rules that apply for a variable</a:t>
            </a:r>
            <a:r>
              <a:rPr lang="en-US" sz="2000" dirty="0" smtClean="0">
                <a:solidFill>
                  <a:srgbClr val="5F5F5F"/>
                </a:solidFill>
                <a:latin typeface="+mn-lt"/>
                <a:cs typeface="+mn-cs"/>
              </a:rPr>
              <a:t>, applies </a:t>
            </a:r>
            <a:r>
              <a:rPr lang="en-US" sz="2000" dirty="0">
                <a:solidFill>
                  <a:srgbClr val="5F5F5F"/>
                </a:solidFill>
                <a:latin typeface="+mn-lt"/>
                <a:cs typeface="+mn-cs"/>
              </a:rPr>
              <a:t>to constants as well except for the one given below.</a:t>
            </a:r>
          </a:p>
          <a:p>
            <a:pPr marL="800100" lvl="1" indent="-342900" eaLnBrk="0" hangingPunct="0">
              <a:lnSpc>
                <a:spcPct val="14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Convention </a:t>
            </a:r>
            <a:r>
              <a:rPr lang="en-US" sz="2000" dirty="0">
                <a:solidFill>
                  <a:srgbClr val="5F5F5F"/>
                </a:solidFill>
                <a:latin typeface="+mn-lt"/>
                <a:cs typeface="+mn-cs"/>
              </a:rPr>
              <a:t>for constants  is that they must all be in UPPER CASE. In cases where you have more than one word making up constant, words must be separated by underscore.</a:t>
            </a:r>
          </a:p>
          <a:p>
            <a:pPr marL="800100" lvl="1" indent="-342900" eaLnBrk="0" hangingPunct="0">
              <a:lnSpc>
                <a:spcPct val="140000"/>
              </a:lnSpc>
              <a:spcBef>
                <a:spcPct val="20000"/>
              </a:spcBef>
              <a:buClr>
                <a:schemeClr val="accent2"/>
              </a:buClr>
              <a:defRPr/>
            </a:pPr>
            <a:endParaRPr lang="en-US" sz="2000" dirty="0">
              <a:solidFill>
                <a:srgbClr val="5F5F5F"/>
              </a:solidFill>
              <a:latin typeface="+mn-lt"/>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55</a:t>
            </a:fld>
            <a:endParaRPr lang="en-US" sz="1200" dirty="0">
              <a:solidFill>
                <a:schemeClr val="bg1">
                  <a:lumMod val="50000"/>
                </a:schemeClr>
              </a:solidFill>
            </a:endParaRPr>
          </a:p>
        </p:txBody>
      </p:sp>
    </p:spTree>
    <p:extLst>
      <p:ext uri="{BB962C8B-B14F-4D97-AF65-F5344CB8AC3E}">
        <p14:creationId xmlns:p14="http://schemas.microsoft.com/office/powerpoint/2010/main" val="30272416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8600" y="304800"/>
            <a:ext cx="7378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t>Literals</a:t>
            </a:r>
          </a:p>
        </p:txBody>
      </p:sp>
      <p:sp>
        <p:nvSpPr>
          <p:cNvPr id="234499" name="Rectangle 3"/>
          <p:cNvSpPr>
            <a:spLocks noChangeArrowheads="1"/>
          </p:cNvSpPr>
          <p:nvPr/>
        </p:nvSpPr>
        <p:spPr bwMode="auto">
          <a:xfrm>
            <a:off x="76200" y="990600"/>
            <a:ext cx="9067800" cy="5486400"/>
          </a:xfrm>
          <a:prstGeom prst="rect">
            <a:avLst/>
          </a:prstGeom>
          <a:noFill/>
          <a:ln w="9525">
            <a:noFill/>
            <a:miter lim="800000"/>
            <a:headEnd/>
            <a:tailEnd/>
          </a:ln>
          <a:effectLst/>
        </p:spPr>
        <p:txBody>
          <a:bodyPr/>
          <a:lstStyle/>
          <a:p>
            <a:pPr marL="342900" indent="-342900" eaLnBrk="0" hangingPunct="0">
              <a:lnSpc>
                <a:spcPct val="12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Integer Literal</a:t>
            </a:r>
          </a:p>
          <a:p>
            <a:pPr marL="800100" lvl="1" indent="-342900" eaLnBrk="0" hangingPunct="0">
              <a:lnSpc>
                <a:spcPct val="120000"/>
              </a:lnSpc>
              <a:spcBef>
                <a:spcPct val="20000"/>
              </a:spcBef>
              <a:buClr>
                <a:schemeClr val="accent2"/>
              </a:buClr>
              <a:buFont typeface="Wingdings" pitchFamily="2" charset="2"/>
              <a:buChar char="§"/>
              <a:defRPr/>
            </a:pPr>
            <a:r>
              <a:rPr lang="en-US" sz="2000" dirty="0"/>
              <a:t>Integer literals are by default </a:t>
            </a:r>
            <a:r>
              <a:rPr lang="en-US" sz="2000" b="1" dirty="0">
                <a:solidFill>
                  <a:srgbClr val="000000"/>
                </a:solidFill>
                <a:latin typeface="Courier New" pitchFamily="49" charset="0"/>
              </a:rPr>
              <a:t>int</a:t>
            </a:r>
            <a:r>
              <a:rPr lang="en-US" sz="2000" dirty="0"/>
              <a:t> (32 bits</a:t>
            </a:r>
            <a:r>
              <a:rPr lang="en-US" sz="2000" dirty="0" smtClean="0"/>
              <a:t>).</a:t>
            </a:r>
          </a:p>
          <a:p>
            <a:pPr marL="800100" lvl="1" indent="-342900" eaLnBrk="0" hangingPunct="0">
              <a:lnSpc>
                <a:spcPct val="120000"/>
              </a:lnSpc>
              <a:spcBef>
                <a:spcPct val="20000"/>
              </a:spcBef>
              <a:buClr>
                <a:schemeClr val="accent2"/>
              </a:buClr>
              <a:buFont typeface="Wingdings" pitchFamily="2" charset="2"/>
              <a:buChar char="§"/>
              <a:defRPr/>
            </a:pPr>
            <a:r>
              <a:rPr lang="en-US" sz="2000" dirty="0" smtClean="0"/>
              <a:t>They can be decimal, octal, hexadecimal or long</a:t>
            </a:r>
            <a:endParaRPr lang="en-US" sz="2000" dirty="0"/>
          </a:p>
          <a:p>
            <a:pPr marL="800100" lvl="1" indent="-342900" eaLnBrk="0" hangingPunct="0">
              <a:lnSpc>
                <a:spcPct val="120000"/>
              </a:lnSpc>
              <a:spcBef>
                <a:spcPct val="20000"/>
              </a:spcBef>
              <a:buClr>
                <a:schemeClr val="accent2"/>
              </a:buClr>
              <a:buFont typeface="Wingdings" pitchFamily="2" charset="2"/>
              <a:buChar char="§"/>
              <a:defRPr/>
            </a:pPr>
            <a:r>
              <a:rPr lang="en-US" sz="2000" b="1" dirty="0">
                <a:solidFill>
                  <a:srgbClr val="000000"/>
                </a:solidFill>
                <a:latin typeface="Courier New" pitchFamily="49" charset="0"/>
              </a:rPr>
              <a:t>10, -</a:t>
            </a:r>
            <a:r>
              <a:rPr lang="en-US" sz="2000" b="1" dirty="0" smtClean="0">
                <a:solidFill>
                  <a:srgbClr val="000000"/>
                </a:solidFill>
                <a:latin typeface="Courier New" pitchFamily="49" charset="0"/>
              </a:rPr>
              <a:t>1, 010,</a:t>
            </a: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0xF, 4000000000l, 4000000000L</a:t>
            </a:r>
            <a:endParaRPr lang="en-US" sz="2000" dirty="0">
              <a:solidFill>
                <a:srgbClr val="5F5F5F"/>
              </a:solidFill>
              <a:latin typeface="+mn-lt"/>
              <a:cs typeface="+mn-cs"/>
            </a:endParaRPr>
          </a:p>
          <a:p>
            <a:pPr marL="342900" indent="-342900" eaLnBrk="0" hangingPunct="0">
              <a:lnSpc>
                <a:spcPct val="120000"/>
              </a:lnSpc>
              <a:spcBef>
                <a:spcPct val="20000"/>
              </a:spcBef>
              <a:buClr>
                <a:schemeClr val="accent2"/>
              </a:buClr>
              <a:buFont typeface="Wingdings" pitchFamily="2" charset="2"/>
              <a:buChar char="§"/>
              <a:defRPr/>
            </a:pPr>
            <a:r>
              <a:rPr lang="en-US" sz="2000" dirty="0">
                <a:solidFill>
                  <a:srgbClr val="5F5F5F"/>
                </a:solidFill>
                <a:latin typeface="+mn-lt"/>
                <a:cs typeface="+mn-cs"/>
              </a:rPr>
              <a:t>Floating Point </a:t>
            </a:r>
            <a:r>
              <a:rPr lang="en-US" sz="2000" dirty="0" smtClean="0">
                <a:solidFill>
                  <a:srgbClr val="5F5F5F"/>
                </a:solidFill>
                <a:latin typeface="+mn-lt"/>
                <a:cs typeface="+mn-cs"/>
              </a:rPr>
              <a:t>Literal</a:t>
            </a:r>
          </a:p>
          <a:p>
            <a:pPr marL="1257300" lvl="2" indent="-342900" eaLnBrk="0" hangingPunct="0">
              <a:lnSpc>
                <a:spcPct val="120000"/>
              </a:lnSpc>
              <a:spcBef>
                <a:spcPct val="20000"/>
              </a:spcBef>
              <a:buClr>
                <a:schemeClr val="accent2"/>
              </a:buClr>
              <a:buFont typeface="Wingdings" pitchFamily="2" charset="2"/>
              <a:buChar char="§"/>
              <a:defRPr/>
            </a:pPr>
            <a:r>
              <a:rPr lang="en-US" sz="2000" dirty="0">
                <a:solidFill>
                  <a:srgbClr val="5F5F5F"/>
                </a:solidFill>
              </a:rPr>
              <a:t>Floating-Point literals are by default  double (64 bits</a:t>
            </a:r>
            <a:r>
              <a:rPr lang="en-US" sz="2000" dirty="0" smtClean="0">
                <a:solidFill>
                  <a:srgbClr val="5F5F5F"/>
                </a:solidFill>
              </a:rPr>
              <a:t>).</a:t>
            </a:r>
          </a:p>
          <a:p>
            <a:pPr marL="1257300" lvl="2" indent="-342900" eaLnBrk="0" hangingPunct="0">
              <a:lnSpc>
                <a:spcPct val="120000"/>
              </a:lnSpc>
              <a:spcBef>
                <a:spcPct val="20000"/>
              </a:spcBef>
              <a:buClr>
                <a:schemeClr val="accent2"/>
              </a:buClr>
              <a:buFont typeface="Wingdings" pitchFamily="2" charset="2"/>
              <a:buChar char="§"/>
              <a:defRPr/>
            </a:pPr>
            <a:r>
              <a:rPr lang="en-US" sz="2000" b="1" dirty="0" smtClean="0">
                <a:solidFill>
                  <a:srgbClr val="000000"/>
                </a:solidFill>
                <a:latin typeface="Courier New" pitchFamily="49" charset="0"/>
              </a:rPr>
              <a:t>32.4</a:t>
            </a: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24,</a:t>
            </a:r>
            <a:r>
              <a:rPr lang="en-US" sz="2000" b="1" dirty="0">
                <a:solidFill>
                  <a:srgbClr val="000000"/>
                </a:solidFill>
                <a:latin typeface="Courier New" pitchFamily="49" charset="0"/>
              </a:rPr>
              <a:t> 3E1, </a:t>
            </a:r>
            <a:r>
              <a:rPr lang="en-US" sz="2000" b="1" dirty="0" smtClean="0">
                <a:solidFill>
                  <a:srgbClr val="000000"/>
                </a:solidFill>
                <a:latin typeface="Courier New" pitchFamily="49" charset="0"/>
              </a:rPr>
              <a:t>3e-1, 32.4d </a:t>
            </a: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3E1D</a:t>
            </a: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3e-1,</a:t>
            </a:r>
            <a:r>
              <a:rPr lang="en-US" sz="2000" b="1" dirty="0">
                <a:solidFill>
                  <a:srgbClr val="000000"/>
                </a:solidFill>
                <a:latin typeface="Courier New" pitchFamily="49" charset="0"/>
              </a:rPr>
              <a:t> 32.1F </a:t>
            </a:r>
            <a:endParaRPr lang="en-US" sz="2000" b="1" dirty="0" smtClean="0">
              <a:solidFill>
                <a:srgbClr val="000000"/>
              </a:solidFill>
              <a:latin typeface="Courier New" pitchFamily="49" charset="0"/>
            </a:endParaRPr>
          </a:p>
          <a:p>
            <a:pPr marL="342900" indent="-342900" eaLnBrk="0" hangingPunct="0">
              <a:lnSpc>
                <a:spcPct val="12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Character Literal</a:t>
            </a:r>
          </a:p>
          <a:p>
            <a:pPr marL="800100" lvl="1" indent="-342900" eaLnBrk="0" hangingPunct="0">
              <a:lnSpc>
                <a:spcPct val="120000"/>
              </a:lnSpc>
              <a:spcBef>
                <a:spcPct val="20000"/>
              </a:spcBef>
              <a:buClr>
                <a:schemeClr val="accent2"/>
              </a:buClr>
              <a:buFont typeface="Wingdings" pitchFamily="2" charset="2"/>
              <a:buChar char="§"/>
              <a:defRPr/>
            </a:pPr>
            <a:r>
              <a:rPr lang="en-US" sz="2000" dirty="0" smtClean="0">
                <a:solidFill>
                  <a:srgbClr val="5F5F5F"/>
                </a:solidFill>
                <a:latin typeface="+mn-lt"/>
                <a:cs typeface="+mn-cs"/>
              </a:rPr>
              <a:t>They can be characters inside single quote,  </a:t>
            </a:r>
            <a:r>
              <a:rPr lang="en-US" sz="2000" dirty="0" err="1" smtClean="0">
                <a:solidFill>
                  <a:srgbClr val="5F5F5F"/>
                </a:solidFill>
                <a:latin typeface="+mn-lt"/>
                <a:cs typeface="+mn-cs"/>
              </a:rPr>
              <a:t>unicode</a:t>
            </a:r>
            <a:r>
              <a:rPr lang="en-US" sz="2000" dirty="0" smtClean="0">
                <a:solidFill>
                  <a:srgbClr val="5F5F5F"/>
                </a:solidFill>
                <a:latin typeface="+mn-lt"/>
                <a:cs typeface="+mn-cs"/>
              </a:rPr>
              <a:t> char or octal character or escape sequence (next slide).</a:t>
            </a:r>
          </a:p>
          <a:p>
            <a:pPr marL="800100" lvl="1" indent="-342900" eaLnBrk="0" hangingPunct="0">
              <a:lnSpc>
                <a:spcPct val="120000"/>
              </a:lnSpc>
              <a:spcBef>
                <a:spcPct val="20000"/>
              </a:spcBef>
              <a:buClr>
                <a:schemeClr val="accent2"/>
              </a:buClr>
              <a:buFont typeface="Wingdings" pitchFamily="2" charset="2"/>
              <a:buChar char="§"/>
              <a:defRPr/>
            </a:pPr>
            <a:r>
              <a:rPr lang="en-US" sz="2000" b="1" dirty="0">
                <a:solidFill>
                  <a:srgbClr val="000000"/>
                </a:solidFill>
                <a:latin typeface="Courier New" pitchFamily="49" charset="0"/>
              </a:rPr>
              <a:t>'a</a:t>
            </a:r>
            <a:r>
              <a:rPr lang="en-US" sz="2000" b="1" dirty="0" smtClean="0">
                <a:solidFill>
                  <a:srgbClr val="000000"/>
                </a:solidFill>
                <a:latin typeface="Courier New" pitchFamily="49" charset="0"/>
              </a:rPr>
              <a:t>‘, </a:t>
            </a:r>
            <a:r>
              <a:rPr lang="en-US" sz="2000" b="1" dirty="0">
                <a:solidFill>
                  <a:srgbClr val="000000"/>
                </a:solidFill>
                <a:latin typeface="Courier New" pitchFamily="49" charset="0"/>
              </a:rPr>
              <a:t>'\</a:t>
            </a:r>
            <a:r>
              <a:rPr lang="en-US" sz="2000" b="1" dirty="0" smtClean="0">
                <a:solidFill>
                  <a:srgbClr val="000000"/>
                </a:solidFill>
                <a:latin typeface="Courier New" pitchFamily="49" charset="0"/>
              </a:rPr>
              <a:t>u0041‘, </a:t>
            </a:r>
            <a:r>
              <a:rPr lang="en-US" sz="2000" b="1" dirty="0">
                <a:solidFill>
                  <a:srgbClr val="000000"/>
                </a:solidFill>
                <a:latin typeface="Courier New" pitchFamily="49" charset="0"/>
              </a:rPr>
              <a:t>'\101’ </a:t>
            </a:r>
            <a:r>
              <a:rPr lang="en-US" sz="2000" b="1" dirty="0" smtClean="0">
                <a:solidFill>
                  <a:srgbClr val="000000"/>
                </a:solidFill>
                <a:latin typeface="Courier New" pitchFamily="49" charset="0"/>
              </a:rPr>
              <a:t>, ‘\n’</a:t>
            </a:r>
            <a:endParaRPr lang="en-US" sz="2000" dirty="0">
              <a:solidFill>
                <a:srgbClr val="5F5F5F"/>
              </a:solidFill>
              <a:latin typeface="+mn-lt"/>
              <a:cs typeface="+mn-cs"/>
            </a:endParaRPr>
          </a:p>
          <a:p>
            <a:pPr marL="342900" indent="-342900" eaLnBrk="0" hangingPunct="0">
              <a:lnSpc>
                <a:spcPct val="120000"/>
              </a:lnSpc>
              <a:spcBef>
                <a:spcPct val="20000"/>
              </a:spcBef>
              <a:buClr>
                <a:schemeClr val="accent2"/>
              </a:buClr>
              <a:buFont typeface="Wingdings" pitchFamily="2" charset="2"/>
              <a:buChar char="§"/>
              <a:defRPr/>
            </a:pPr>
            <a:r>
              <a:rPr lang="en-US" sz="2000" dirty="0">
                <a:solidFill>
                  <a:srgbClr val="5F5F5F"/>
                </a:solidFill>
                <a:latin typeface="+mn-lt"/>
                <a:cs typeface="+mn-cs"/>
              </a:rPr>
              <a:t>Boolean </a:t>
            </a:r>
            <a:r>
              <a:rPr lang="en-US" sz="2000" dirty="0" smtClean="0">
                <a:solidFill>
                  <a:srgbClr val="5F5F5F"/>
                </a:solidFill>
                <a:latin typeface="+mn-lt"/>
                <a:cs typeface="+mn-cs"/>
              </a:rPr>
              <a:t>Literal : </a:t>
            </a:r>
            <a:r>
              <a:rPr lang="en-US" sz="2000" b="1" dirty="0" smtClean="0">
                <a:solidFill>
                  <a:srgbClr val="000000"/>
                </a:solidFill>
                <a:latin typeface="Courier New" pitchFamily="49" charset="0"/>
              </a:rPr>
              <a:t>true, false</a:t>
            </a:r>
            <a:endParaRPr lang="en-US" sz="2000" dirty="0">
              <a:solidFill>
                <a:srgbClr val="5F5F5F"/>
              </a:solidFill>
              <a:latin typeface="+mn-lt"/>
              <a:cs typeface="+mn-cs"/>
            </a:endParaRPr>
          </a:p>
          <a:p>
            <a:pPr marL="342900" indent="-342900" eaLnBrk="0" hangingPunct="0">
              <a:lnSpc>
                <a:spcPct val="120000"/>
              </a:lnSpc>
              <a:spcBef>
                <a:spcPct val="20000"/>
              </a:spcBef>
              <a:buClr>
                <a:schemeClr val="accent2"/>
              </a:buClr>
              <a:buFont typeface="Wingdings" pitchFamily="2" charset="2"/>
              <a:buChar char="§"/>
              <a:defRPr/>
            </a:pPr>
            <a:r>
              <a:rPr lang="en-US" sz="2000" dirty="0">
                <a:solidFill>
                  <a:srgbClr val="5F5F5F"/>
                </a:solidFill>
                <a:latin typeface="+mn-lt"/>
                <a:cs typeface="+mn-cs"/>
              </a:rPr>
              <a:t>String Literal : </a:t>
            </a:r>
            <a:r>
              <a:rPr lang="en-US" sz="2000" b="1" dirty="0">
                <a:solidFill>
                  <a:srgbClr val="000000"/>
                </a:solidFill>
                <a:latin typeface="Courier New" pitchFamily="49" charset="0"/>
              </a:rPr>
              <a:t>“Thank You”, "\u0041\u0069 “ (Ai), “Fly\n”</a:t>
            </a:r>
          </a:p>
          <a:p>
            <a:pPr marL="457200" indent="-457200">
              <a:lnSpc>
                <a:spcPct val="90000"/>
              </a:lnSpc>
              <a:spcBef>
                <a:spcPct val="20000"/>
              </a:spcBef>
              <a:buClr>
                <a:schemeClr val="accent2"/>
              </a:buClr>
              <a:buFont typeface="Wingdings" pitchFamily="2" charset="2"/>
              <a:buChar char="w"/>
              <a:defRPr/>
            </a:pPr>
            <a:endParaRPr lang="en-US" sz="2400" dirty="0">
              <a:latin typeface="Times New Roman" pitchFamily="18" charset="0"/>
              <a:cs typeface="+mn-cs"/>
            </a:endParaRPr>
          </a:p>
        </p:txBody>
      </p:sp>
      <p:sp>
        <p:nvSpPr>
          <p:cNvPr id="6"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56</a:t>
            </a:fld>
            <a:endParaRPr lang="en-US" sz="1200" dirty="0">
              <a:solidFill>
                <a:schemeClr val="bg1">
                  <a:lumMod val="50000"/>
                </a:schemeClr>
              </a:solidFill>
            </a:endParaRPr>
          </a:p>
        </p:txBody>
      </p:sp>
      <p:cxnSp>
        <p:nvCxnSpPr>
          <p:cNvPr id="3" name="Straight Arrow Connector 2"/>
          <p:cNvCxnSpPr/>
          <p:nvPr/>
        </p:nvCxnSpPr>
        <p:spPr>
          <a:xfrm flipH="1">
            <a:off x="2590800" y="2133600"/>
            <a:ext cx="914400" cy="304800"/>
          </a:xfrm>
          <a:prstGeom prst="straightConnector1">
            <a:avLst/>
          </a:pr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914400" y="2362200"/>
            <a:ext cx="1066800" cy="304800"/>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3657600" y="2362200"/>
            <a:ext cx="3866493" cy="304800"/>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 name="Straight Arrow Connector 10"/>
          <p:cNvCxnSpPr/>
          <p:nvPr/>
        </p:nvCxnSpPr>
        <p:spPr>
          <a:xfrm flipH="1">
            <a:off x="1981200" y="2133600"/>
            <a:ext cx="609600" cy="228600"/>
          </a:xfrm>
          <a:prstGeom prst="straightConnector1">
            <a:avLst/>
          </a:pr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p:cNvCxnSpPr/>
          <p:nvPr/>
        </p:nvCxnSpPr>
        <p:spPr>
          <a:xfrm>
            <a:off x="4914900" y="2133600"/>
            <a:ext cx="419100" cy="228600"/>
          </a:xfrm>
          <a:prstGeom prst="straightConnector1">
            <a:avLst/>
          </a:pr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Freeform 15"/>
          <p:cNvSpPr/>
          <p:nvPr/>
        </p:nvSpPr>
        <p:spPr>
          <a:xfrm>
            <a:off x="3389586" y="2199587"/>
            <a:ext cx="756745" cy="212537"/>
          </a:xfrm>
          <a:custGeom>
            <a:avLst/>
            <a:gdLst>
              <a:gd name="connsiteX0" fmla="*/ 756745 w 756745"/>
              <a:gd name="connsiteY0" fmla="*/ 7585 h 212537"/>
              <a:gd name="connsiteX1" fmla="*/ 614855 w 756745"/>
              <a:gd name="connsiteY1" fmla="*/ 7585 h 212537"/>
              <a:gd name="connsiteX2" fmla="*/ 331076 w 756745"/>
              <a:gd name="connsiteY2" fmla="*/ 86413 h 212537"/>
              <a:gd name="connsiteX3" fmla="*/ 0 w 756745"/>
              <a:gd name="connsiteY3" fmla="*/ 212537 h 212537"/>
            </a:gdLst>
            <a:ahLst/>
            <a:cxnLst>
              <a:cxn ang="0">
                <a:pos x="connsiteX0" y="connsiteY0"/>
              </a:cxn>
              <a:cxn ang="0">
                <a:pos x="connsiteX1" y="connsiteY1"/>
              </a:cxn>
              <a:cxn ang="0">
                <a:pos x="connsiteX2" y="connsiteY2"/>
              </a:cxn>
              <a:cxn ang="0">
                <a:pos x="connsiteX3" y="connsiteY3"/>
              </a:cxn>
            </a:cxnLst>
            <a:rect l="l" t="t" r="r" b="b"/>
            <a:pathLst>
              <a:path w="756745" h="212537">
                <a:moveTo>
                  <a:pt x="756745" y="7585"/>
                </a:moveTo>
                <a:cubicBezTo>
                  <a:pt x="721272" y="1016"/>
                  <a:pt x="685800" y="-5553"/>
                  <a:pt x="614855" y="7585"/>
                </a:cubicBezTo>
                <a:cubicBezTo>
                  <a:pt x="543910" y="20723"/>
                  <a:pt x="433552" y="52254"/>
                  <a:pt x="331076" y="86413"/>
                </a:cubicBezTo>
                <a:cubicBezTo>
                  <a:pt x="228600" y="120572"/>
                  <a:pt x="114300" y="166554"/>
                  <a:pt x="0" y="21253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4684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990600"/>
            <a:ext cx="63738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ChangeArrowheads="1"/>
          </p:cNvSpPr>
          <p:nvPr/>
        </p:nvSpPr>
        <p:spPr bwMode="auto">
          <a:xfrm>
            <a:off x="294142" y="159657"/>
            <a:ext cx="7378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t>Escape</a:t>
            </a:r>
            <a:r>
              <a:rPr lang="en-US" sz="4000" b="1" dirty="0"/>
              <a:t> </a:t>
            </a:r>
            <a:r>
              <a:rPr lang="en-US" sz="3200" b="1" dirty="0"/>
              <a:t>Sequence</a:t>
            </a:r>
          </a:p>
        </p:txBody>
      </p:sp>
      <p:sp>
        <p:nvSpPr>
          <p:cNvPr id="27652" name="Rectangle 4"/>
          <p:cNvSpPr>
            <a:spLocks noChangeArrowheads="1"/>
          </p:cNvSpPr>
          <p:nvPr/>
        </p:nvSpPr>
        <p:spPr bwMode="auto">
          <a:xfrm>
            <a:off x="1371600" y="5943600"/>
            <a:ext cx="2057400" cy="533400"/>
          </a:xfrm>
          <a:prstGeom prst="rect">
            <a:avLst/>
          </a:prstGeom>
          <a:noFill/>
          <a:ln w="9525" algn="ctr">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53" name="Rectangle 5"/>
          <p:cNvSpPr>
            <a:spLocks noChangeArrowheads="1"/>
          </p:cNvSpPr>
          <p:nvPr/>
        </p:nvSpPr>
        <p:spPr bwMode="auto">
          <a:xfrm>
            <a:off x="3505200" y="5943600"/>
            <a:ext cx="3962400" cy="533400"/>
          </a:xfrm>
          <a:prstGeom prst="rect">
            <a:avLst/>
          </a:prstGeom>
          <a:noFill/>
          <a:ln w="9525" algn="ctr">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54" name="TextBox 6"/>
          <p:cNvSpPr txBox="1">
            <a:spLocks noChangeArrowheads="1"/>
          </p:cNvSpPr>
          <p:nvPr/>
        </p:nvSpPr>
        <p:spPr bwMode="auto">
          <a:xfrm>
            <a:off x="1600200" y="6019800"/>
            <a:ext cx="684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solidFill>
                  <a:srgbClr val="1B1B1B"/>
                </a:solidFill>
              </a:rPr>
              <a:t>\</a:t>
            </a:r>
            <a:r>
              <a:rPr lang="en-US" b="1">
                <a:solidFill>
                  <a:srgbClr val="303030"/>
                </a:solidFill>
              </a:rPr>
              <a:t>DDD</a:t>
            </a:r>
            <a:endParaRPr lang="en-IN" b="1">
              <a:solidFill>
                <a:srgbClr val="303030"/>
              </a:solidFill>
            </a:endParaRPr>
          </a:p>
        </p:txBody>
      </p:sp>
      <p:sp>
        <p:nvSpPr>
          <p:cNvPr id="27655" name="TextBox 7"/>
          <p:cNvSpPr txBox="1">
            <a:spLocks noChangeArrowheads="1"/>
          </p:cNvSpPr>
          <p:nvPr/>
        </p:nvSpPr>
        <p:spPr bwMode="auto">
          <a:xfrm>
            <a:off x="3505200" y="5943600"/>
            <a:ext cx="3635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b="1">
                <a:solidFill>
                  <a:srgbClr val="303030"/>
                </a:solidFill>
                <a:latin typeface="Times New Roman" pitchFamily="18" charset="0"/>
                <a:cs typeface="Times New Roman" pitchFamily="18" charset="0"/>
              </a:rPr>
              <a:t>Character from the Unicode characters</a:t>
            </a:r>
          </a:p>
          <a:p>
            <a:pPr eaLnBrk="1" hangingPunct="1"/>
            <a:r>
              <a:rPr lang="en-US" sz="1600" b="1">
                <a:solidFill>
                  <a:srgbClr val="303030"/>
                </a:solidFill>
                <a:latin typeface="Times New Roman" pitchFamily="18" charset="0"/>
                <a:cs typeface="Times New Roman" pitchFamily="18" charset="0"/>
              </a:rPr>
              <a:t>set (DDD is octal digits)</a:t>
            </a:r>
            <a:endParaRPr lang="en-IN" sz="1600" b="1">
              <a:solidFill>
                <a:srgbClr val="303030"/>
              </a:solidFill>
              <a:latin typeface="Times New Roman" pitchFamily="18" charset="0"/>
              <a:cs typeface="Times New Roman" pitchFamily="18" charset="0"/>
            </a:endParaRPr>
          </a:p>
        </p:txBody>
      </p: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57</a:t>
            </a:fld>
            <a:endParaRPr lang="en-US" sz="1200" dirty="0">
              <a:solidFill>
                <a:schemeClr val="bg1">
                  <a:lumMod val="50000"/>
                </a:schemeClr>
              </a:solidFill>
            </a:endParaRPr>
          </a:p>
        </p:txBody>
      </p:sp>
    </p:spTree>
    <p:extLst>
      <p:ext uri="{BB962C8B-B14F-4D97-AF65-F5344CB8AC3E}">
        <p14:creationId xmlns:p14="http://schemas.microsoft.com/office/powerpoint/2010/main" val="3888231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rgbClr val="C00000"/>
          </a:solidFill>
        </p:spPr>
        <p:txBody>
          <a:bodyPr>
            <a:normAutofit/>
          </a:bodyPr>
          <a:lstStyle/>
          <a:p>
            <a:r>
              <a:rPr lang="en-US" dirty="0" smtClean="0"/>
              <a:t>3. Java Statements</a:t>
            </a:r>
          </a:p>
        </p:txBody>
      </p:sp>
      <p:sp>
        <p:nvSpPr>
          <p:cNvPr id="3" name="Content Placeholder 2"/>
          <p:cNvSpPr>
            <a:spLocks noGrp="1"/>
          </p:cNvSpPr>
          <p:nvPr>
            <p:ph idx="1"/>
          </p:nvPr>
        </p:nvSpPr>
        <p:spPr>
          <a:xfrm>
            <a:off x="228600" y="1066800"/>
            <a:ext cx="8763000" cy="4783931"/>
          </a:xfrm>
        </p:spPr>
        <p:txBody>
          <a:bodyPr>
            <a:normAutofit/>
          </a:bodyPr>
          <a:lstStyle/>
          <a:p>
            <a:pPr>
              <a:defRPr/>
            </a:pPr>
            <a:r>
              <a:rPr lang="en-US" dirty="0" smtClean="0"/>
              <a:t>Also called Instructions</a:t>
            </a:r>
          </a:p>
          <a:p>
            <a:pPr marL="0" indent="0">
              <a:buNone/>
              <a:defRPr/>
            </a:pPr>
            <a:r>
              <a:rPr lang="en-US" sz="3600" dirty="0" smtClean="0"/>
              <a:t>4 types</a:t>
            </a:r>
          </a:p>
          <a:p>
            <a:pPr marL="457200" indent="-457200">
              <a:buFont typeface="+mj-lt"/>
              <a:buAutoNum type="arabicPeriod"/>
              <a:defRPr/>
            </a:pPr>
            <a:r>
              <a:rPr lang="en-US" sz="3600" dirty="0" smtClean="0"/>
              <a:t>Variable Declaration Statement</a:t>
            </a:r>
          </a:p>
          <a:p>
            <a:pPr marL="457200" indent="-457200">
              <a:buFont typeface="+mj-lt"/>
              <a:buAutoNum type="arabicPeriod"/>
              <a:defRPr/>
            </a:pPr>
            <a:r>
              <a:rPr lang="en-US" sz="3600" dirty="0" smtClean="0"/>
              <a:t>Input/output Statement</a:t>
            </a:r>
          </a:p>
          <a:p>
            <a:pPr marL="457200" indent="-457200">
              <a:buFont typeface="+mj-lt"/>
              <a:buAutoNum type="arabicPeriod"/>
              <a:defRPr/>
            </a:pPr>
            <a:r>
              <a:rPr lang="en-US" sz="3600" dirty="0" smtClean="0"/>
              <a:t>Arithmetical/logical Statements</a:t>
            </a:r>
          </a:p>
          <a:p>
            <a:pPr marL="457200" indent="-457200">
              <a:buFont typeface="+mj-lt"/>
              <a:buAutoNum type="arabicPeriod"/>
              <a:defRPr/>
            </a:pPr>
            <a:r>
              <a:rPr lang="en-US" sz="3600" dirty="0" smtClean="0"/>
              <a:t>Control Statements</a:t>
            </a:r>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58</a:t>
            </a:fld>
            <a:endParaRPr lang="en-US" smtClean="0">
              <a:solidFill>
                <a:schemeClr val="bg2"/>
              </a:solidFill>
            </a:endParaRPr>
          </a:p>
        </p:txBody>
      </p:sp>
    </p:spTree>
    <p:extLst>
      <p:ext uri="{BB962C8B-B14F-4D97-AF65-F5344CB8AC3E}">
        <p14:creationId xmlns:p14="http://schemas.microsoft.com/office/powerpoint/2010/main" val="11965931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Variable Declaration Statement</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b="1" dirty="0" smtClean="0"/>
              <a:t>Syntax :</a:t>
            </a:r>
          </a:p>
          <a:p>
            <a:pPr marL="457200" lvl="1" indent="0">
              <a:buNone/>
              <a:defRPr/>
            </a:pPr>
            <a:r>
              <a:rPr lang="en-US" dirty="0" err="1" smtClean="0"/>
              <a:t>Datatype</a:t>
            </a:r>
            <a:r>
              <a:rPr lang="en-US" dirty="0" smtClean="0"/>
              <a:t> </a:t>
            </a:r>
            <a:r>
              <a:rPr lang="en-US" dirty="0" err="1" smtClean="0"/>
              <a:t>variableName</a:t>
            </a:r>
            <a:r>
              <a:rPr lang="en-US" dirty="0" smtClean="0"/>
              <a:t>;</a:t>
            </a:r>
          </a:p>
          <a:p>
            <a:pPr marL="457200" lvl="1" indent="0">
              <a:buNone/>
              <a:defRPr/>
            </a:pPr>
            <a:r>
              <a:rPr lang="en-US" b="1" dirty="0" smtClean="0"/>
              <a:t>Example:</a:t>
            </a:r>
          </a:p>
          <a:p>
            <a:pPr marL="457200" lvl="1" indent="0">
              <a:buNone/>
              <a:defRPr/>
            </a:pPr>
            <a:r>
              <a:rPr lang="en-US" dirty="0" err="1" smtClean="0"/>
              <a:t>int</a:t>
            </a:r>
            <a:r>
              <a:rPr lang="en-US" dirty="0" smtClean="0"/>
              <a:t> </a:t>
            </a:r>
            <a:r>
              <a:rPr lang="en-US" dirty="0" err="1" smtClean="0"/>
              <a:t>roll_number</a:t>
            </a:r>
            <a:r>
              <a:rPr lang="en-US" dirty="0" smtClean="0"/>
              <a:t>;</a:t>
            </a:r>
          </a:p>
          <a:p>
            <a:pPr marL="457200" lvl="1" indent="0">
              <a:buNone/>
              <a:defRPr/>
            </a:pPr>
            <a:r>
              <a:rPr lang="en-US" dirty="0"/>
              <a:t>f</a:t>
            </a:r>
            <a:r>
              <a:rPr lang="en-US" dirty="0" smtClean="0"/>
              <a:t>loat average;</a:t>
            </a:r>
          </a:p>
          <a:p>
            <a:pPr marL="457200" lvl="1" indent="0">
              <a:buNone/>
              <a:defRPr/>
            </a:pPr>
            <a:r>
              <a:rPr lang="en-US" dirty="0"/>
              <a:t>d</a:t>
            </a:r>
            <a:r>
              <a:rPr lang="en-US" dirty="0" smtClean="0"/>
              <a:t>ouble </a:t>
            </a:r>
            <a:r>
              <a:rPr lang="en-US" dirty="0" err="1" smtClean="0"/>
              <a:t>salaryl</a:t>
            </a:r>
            <a:endParaRPr lang="en-US" dirty="0" smtClean="0"/>
          </a:p>
          <a:p>
            <a:pPr marL="457200" lvl="1" indent="0">
              <a:buNone/>
              <a:defRPr/>
            </a:pPr>
            <a:r>
              <a:rPr lang="en-US" dirty="0"/>
              <a:t>c</a:t>
            </a:r>
            <a:r>
              <a:rPr lang="en-US" dirty="0" smtClean="0"/>
              <a:t>har gender;</a:t>
            </a:r>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59</a:t>
            </a:fld>
            <a:endParaRPr lang="en-US" smtClean="0">
              <a:solidFill>
                <a:schemeClr val="bg2"/>
              </a:solidFill>
            </a:endParaRPr>
          </a:p>
        </p:txBody>
      </p:sp>
    </p:spTree>
    <p:extLst>
      <p:ext uri="{BB962C8B-B14F-4D97-AF65-F5344CB8AC3E}">
        <p14:creationId xmlns:p14="http://schemas.microsoft.com/office/powerpoint/2010/main" val="2884175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Comparison among C,C++ and JAVA</a:t>
            </a:r>
            <a:endParaRPr lang="en-IN" dirty="0"/>
          </a:p>
        </p:txBody>
      </p:sp>
      <p:graphicFrame>
        <p:nvGraphicFramePr>
          <p:cNvPr id="4" name="Content Placeholder 3"/>
          <p:cNvGraphicFramePr>
            <a:graphicFrameLocks noGrp="1"/>
          </p:cNvGraphicFramePr>
          <p:nvPr>
            <p:ph idx="1"/>
          </p:nvPr>
        </p:nvGraphicFramePr>
        <p:xfrm>
          <a:off x="476545" y="1583795"/>
          <a:ext cx="8229600" cy="396113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IN" dirty="0"/>
                    </a:p>
                  </a:txBody>
                  <a:tcPr/>
                </a:tc>
                <a:tc>
                  <a:txBody>
                    <a:bodyPr/>
                    <a:lstStyle/>
                    <a:p>
                      <a:r>
                        <a:rPr lang="en-IN" dirty="0" smtClean="0"/>
                        <a:t>C</a:t>
                      </a:r>
                      <a:endParaRPr lang="en-IN" dirty="0"/>
                    </a:p>
                  </a:txBody>
                  <a:tcPr/>
                </a:tc>
                <a:tc>
                  <a:txBody>
                    <a:bodyPr/>
                    <a:lstStyle/>
                    <a:p>
                      <a:r>
                        <a:rPr lang="en-IN" dirty="0" smtClean="0"/>
                        <a:t>C++</a:t>
                      </a:r>
                      <a:endParaRPr lang="en-IN" dirty="0"/>
                    </a:p>
                  </a:txBody>
                  <a:tcPr/>
                </a:tc>
                <a:tc>
                  <a:txBody>
                    <a:bodyPr/>
                    <a:lstStyle/>
                    <a:p>
                      <a:r>
                        <a:rPr lang="en-IN" dirty="0" smtClean="0"/>
                        <a:t>JAVA</a:t>
                      </a:r>
                      <a:endParaRPr lang="en-IN" dirty="0"/>
                    </a:p>
                  </a:txBody>
                  <a:tcPr/>
                </a:tc>
              </a:tr>
              <a:tr h="370840">
                <a:tc>
                  <a:txBody>
                    <a:bodyPr/>
                    <a:lstStyle/>
                    <a:p>
                      <a:r>
                        <a:rPr lang="en-IN" b="1" dirty="0"/>
                        <a:t>Paradigms</a:t>
                      </a:r>
                      <a:endParaRPr lang="en-IN" dirty="0"/>
                    </a:p>
                  </a:txBody>
                  <a:tcPr marL="47625" marR="47625" marT="47625" marB="47625" anchor="ctr"/>
                </a:tc>
                <a:tc>
                  <a:txBody>
                    <a:bodyPr/>
                    <a:lstStyle/>
                    <a:p>
                      <a:r>
                        <a:rPr lang="en-IN"/>
                        <a:t>Procedural</a:t>
                      </a:r>
                    </a:p>
                  </a:txBody>
                  <a:tcPr marL="47625" marR="47625" marT="47625" marB="47625" anchor="ctr"/>
                </a:tc>
                <a:tc>
                  <a:txBody>
                    <a:bodyPr/>
                    <a:lstStyle/>
                    <a:p>
                      <a:r>
                        <a:rPr lang="en-IN"/>
                        <a:t>Object Oriented</a:t>
                      </a:r>
                    </a:p>
                  </a:txBody>
                  <a:tcPr marL="47625" marR="47625" marT="47625" marB="47625" anchor="ctr"/>
                </a:tc>
                <a:tc>
                  <a:txBody>
                    <a:bodyPr/>
                    <a:lstStyle/>
                    <a:p>
                      <a:r>
                        <a:rPr lang="en-IN" dirty="0"/>
                        <a:t>Object Oriented</a:t>
                      </a:r>
                    </a:p>
                  </a:txBody>
                  <a:tcPr marL="47625" marR="47625" marT="47625" marB="47625" anchor="ctr"/>
                </a:tc>
              </a:tr>
              <a:tr h="370840">
                <a:tc>
                  <a:txBody>
                    <a:bodyPr/>
                    <a:lstStyle/>
                    <a:p>
                      <a:r>
                        <a:rPr lang="en-IN" b="1" dirty="0"/>
                        <a:t>Platform Dependency</a:t>
                      </a:r>
                      <a:endParaRPr lang="en-IN" dirty="0"/>
                    </a:p>
                  </a:txBody>
                  <a:tcPr marL="47625" marR="47625" marT="47625" marB="47625" anchor="ctr"/>
                </a:tc>
                <a:tc>
                  <a:txBody>
                    <a:bodyPr/>
                    <a:lstStyle/>
                    <a:p>
                      <a:r>
                        <a:rPr lang="en-IN"/>
                        <a:t>Dependent</a:t>
                      </a:r>
                    </a:p>
                  </a:txBody>
                  <a:tcPr marL="47625" marR="47625" marT="47625" marB="47625" anchor="ctr"/>
                </a:tc>
                <a:tc>
                  <a:txBody>
                    <a:bodyPr/>
                    <a:lstStyle/>
                    <a:p>
                      <a:r>
                        <a:rPr lang="en-IN"/>
                        <a:t>Dependent</a:t>
                      </a:r>
                    </a:p>
                  </a:txBody>
                  <a:tcPr marL="47625" marR="47625" marT="47625" marB="47625" anchor="ctr"/>
                </a:tc>
                <a:tc>
                  <a:txBody>
                    <a:bodyPr/>
                    <a:lstStyle/>
                    <a:p>
                      <a:r>
                        <a:rPr lang="en-IN" dirty="0"/>
                        <a:t>Independent</a:t>
                      </a:r>
                    </a:p>
                  </a:txBody>
                  <a:tcPr marL="47625" marR="47625" marT="47625" marB="47625" anchor="ctr"/>
                </a:tc>
              </a:tr>
              <a:tr h="370840">
                <a:tc>
                  <a:txBody>
                    <a:bodyPr/>
                    <a:lstStyle/>
                    <a:p>
                      <a:r>
                        <a:rPr lang="en-IN" b="1" dirty="0"/>
                        <a:t>Inheritance</a:t>
                      </a:r>
                      <a:endParaRPr lang="en-IN" dirty="0"/>
                    </a:p>
                  </a:txBody>
                  <a:tcPr marL="47625" marR="47625" marT="47625" marB="47625" anchor="ctr"/>
                </a:tc>
                <a:tc>
                  <a:txBody>
                    <a:bodyPr/>
                    <a:lstStyle/>
                    <a:p>
                      <a:r>
                        <a:rPr lang="en-IN"/>
                        <a:t>No Inheritance</a:t>
                      </a:r>
                    </a:p>
                  </a:txBody>
                  <a:tcPr marL="47625" marR="47625" marT="47625" marB="47625" anchor="ctr"/>
                </a:tc>
                <a:tc>
                  <a:txBody>
                    <a:bodyPr/>
                    <a:lstStyle/>
                    <a:p>
                      <a:r>
                        <a:rPr lang="en-IN"/>
                        <a:t>Supported</a:t>
                      </a:r>
                    </a:p>
                  </a:txBody>
                  <a:tcPr marL="47625" marR="47625" marT="47625" marB="47625" anchor="ctr"/>
                </a:tc>
                <a:tc>
                  <a:txBody>
                    <a:bodyPr/>
                    <a:lstStyle/>
                    <a:p>
                      <a:r>
                        <a:rPr lang="en-IN" dirty="0"/>
                        <a:t>Multiple Inheritance not </a:t>
                      </a:r>
                      <a:r>
                        <a:rPr lang="en-IN" dirty="0" smtClean="0"/>
                        <a:t>Supported</a:t>
                      </a:r>
                      <a:endParaRPr lang="en-IN" dirty="0"/>
                    </a:p>
                  </a:txBody>
                  <a:tcPr marL="47625" marR="47625" marT="47625" marB="47625" anchor="ctr"/>
                </a:tc>
              </a:tr>
              <a:tr h="370840">
                <a:tc>
                  <a:txBody>
                    <a:bodyPr/>
                    <a:lstStyle/>
                    <a:p>
                      <a:r>
                        <a:rPr lang="en-IN" b="1" dirty="0"/>
                        <a:t>Exception Handling</a:t>
                      </a:r>
                      <a:endParaRPr lang="en-IN" dirty="0"/>
                    </a:p>
                  </a:txBody>
                  <a:tcPr marL="47625" marR="47625" marT="47625" marB="47625" anchor="ctr"/>
                </a:tc>
                <a:tc>
                  <a:txBody>
                    <a:bodyPr/>
                    <a:lstStyle/>
                    <a:p>
                      <a:r>
                        <a:rPr lang="en-IN"/>
                        <a:t>No Exception handling</a:t>
                      </a:r>
                    </a:p>
                  </a:txBody>
                  <a:tcPr marL="47625" marR="47625" marT="47625" marB="47625" anchor="ctr"/>
                </a:tc>
                <a:tc>
                  <a:txBody>
                    <a:bodyPr/>
                    <a:lstStyle/>
                    <a:p>
                      <a:r>
                        <a:rPr lang="en-IN"/>
                        <a:t>Supported</a:t>
                      </a:r>
                    </a:p>
                  </a:txBody>
                  <a:tcPr marL="47625" marR="47625" marT="47625" marB="47625" anchor="ctr"/>
                </a:tc>
                <a:tc>
                  <a:txBody>
                    <a:bodyPr/>
                    <a:lstStyle/>
                    <a:p>
                      <a:r>
                        <a:rPr lang="en-IN" dirty="0"/>
                        <a:t>Supported</a:t>
                      </a:r>
                    </a:p>
                  </a:txBody>
                  <a:tcPr marL="47625" marR="47625" marT="47625" marB="47625" anchor="ctr"/>
                </a:tc>
              </a:tr>
              <a:tr h="370840">
                <a:tc>
                  <a:txBody>
                    <a:bodyPr/>
                    <a:lstStyle/>
                    <a:p>
                      <a:r>
                        <a:rPr lang="en-IN" b="1" dirty="0"/>
                        <a:t>Storage Allocation</a:t>
                      </a:r>
                      <a:endParaRPr lang="en-IN" dirty="0"/>
                    </a:p>
                  </a:txBody>
                  <a:tcPr marL="47625" marR="47625" marT="47625" marB="47625" anchor="ctr"/>
                </a:tc>
                <a:tc>
                  <a:txBody>
                    <a:bodyPr/>
                    <a:lstStyle/>
                    <a:p>
                      <a:r>
                        <a:rPr lang="en-IN"/>
                        <a:t>Uses malloc, calloc</a:t>
                      </a:r>
                    </a:p>
                  </a:txBody>
                  <a:tcPr marL="47625" marR="47625" marT="47625" marB="47625" anchor="ctr"/>
                </a:tc>
                <a:tc>
                  <a:txBody>
                    <a:bodyPr/>
                    <a:lstStyle/>
                    <a:p>
                      <a:r>
                        <a:rPr lang="en-IN"/>
                        <a:t>Uses new , delete</a:t>
                      </a:r>
                    </a:p>
                  </a:txBody>
                  <a:tcPr marL="47625" marR="47625" marT="47625" marB="47625" anchor="ctr"/>
                </a:tc>
                <a:tc>
                  <a:txBody>
                    <a:bodyPr/>
                    <a:lstStyle/>
                    <a:p>
                      <a:r>
                        <a:rPr lang="en-IN" dirty="0"/>
                        <a:t>uses garbage collector</a:t>
                      </a:r>
                    </a:p>
                  </a:txBody>
                  <a:tcPr marL="47625" marR="47625" marT="47625" marB="47625" anchor="ctr"/>
                </a:tc>
              </a:tr>
              <a:tr h="370840">
                <a:tc>
                  <a:txBody>
                    <a:bodyPr/>
                    <a:lstStyle/>
                    <a:p>
                      <a:r>
                        <a:rPr lang="en-IN" b="1" dirty="0"/>
                        <a:t>Database Connectivity</a:t>
                      </a:r>
                      <a:endParaRPr lang="en-IN" dirty="0"/>
                    </a:p>
                  </a:txBody>
                  <a:tcPr marL="47625" marR="47625" marT="47625" marB="47625" anchor="ctr"/>
                </a:tc>
                <a:tc>
                  <a:txBody>
                    <a:bodyPr/>
                    <a:lstStyle/>
                    <a:p>
                      <a:r>
                        <a:rPr lang="en-IN"/>
                        <a:t>Not Supported</a:t>
                      </a:r>
                    </a:p>
                  </a:txBody>
                  <a:tcPr marL="47625" marR="47625" marT="47625" marB="47625" anchor="ctr"/>
                </a:tc>
                <a:tc>
                  <a:txBody>
                    <a:bodyPr/>
                    <a:lstStyle/>
                    <a:p>
                      <a:r>
                        <a:rPr lang="en-IN"/>
                        <a:t>Not Supported</a:t>
                      </a:r>
                    </a:p>
                  </a:txBody>
                  <a:tcPr marL="47625" marR="47625" marT="47625" marB="47625" anchor="ctr"/>
                </a:tc>
                <a:tc>
                  <a:txBody>
                    <a:bodyPr/>
                    <a:lstStyle/>
                    <a:p>
                      <a:r>
                        <a:rPr lang="en-IN" dirty="0"/>
                        <a:t>Supported</a:t>
                      </a:r>
                    </a:p>
                  </a:txBody>
                  <a:tcPr marL="47625" marR="47625" marT="47625" marB="47625" anchor="ct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Input/output Statement</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b="1" i="1" u="sng" dirty="0" smtClean="0"/>
              <a:t>Output statement:</a:t>
            </a:r>
          </a:p>
          <a:p>
            <a:pPr marL="457200" lvl="1" indent="0">
              <a:buNone/>
              <a:defRPr/>
            </a:pPr>
            <a:r>
              <a:rPr lang="en-US" dirty="0" err="1" smtClean="0"/>
              <a:t>System.out.print</a:t>
            </a:r>
            <a:r>
              <a:rPr lang="en-US" dirty="0" smtClean="0"/>
              <a:t>(“Message”); </a:t>
            </a:r>
          </a:p>
          <a:p>
            <a:pPr marL="457200" lvl="1" indent="0">
              <a:buNone/>
              <a:defRPr/>
            </a:pPr>
            <a:r>
              <a:rPr lang="en-US" dirty="0" smtClean="0"/>
              <a:t>prints Message at </a:t>
            </a:r>
            <a:r>
              <a:rPr lang="en-US" dirty="0" err="1" smtClean="0"/>
              <a:t>System.out</a:t>
            </a:r>
            <a:endParaRPr lang="en-US" dirty="0" smtClean="0"/>
          </a:p>
          <a:p>
            <a:pPr lvl="1">
              <a:buFont typeface="Wingdings" pitchFamily="2" charset="2"/>
              <a:buChar char="ü"/>
              <a:defRPr/>
            </a:pPr>
            <a:r>
              <a:rPr lang="en-US" dirty="0" smtClean="0"/>
              <a:t>System is a predefined Class present under JVM library.</a:t>
            </a:r>
          </a:p>
          <a:p>
            <a:pPr lvl="1">
              <a:buFont typeface="Wingdings" pitchFamily="2" charset="2"/>
              <a:buChar char="ü"/>
              <a:defRPr/>
            </a:pPr>
            <a:r>
              <a:rPr lang="en-US" dirty="0" smtClean="0"/>
              <a:t>System represents O.S</a:t>
            </a:r>
          </a:p>
          <a:p>
            <a:pPr lvl="1">
              <a:buFont typeface="Wingdings" pitchFamily="2" charset="2"/>
              <a:buChar char="ü"/>
              <a:defRPr/>
            </a:pPr>
            <a:r>
              <a:rPr lang="en-US" dirty="0" smtClean="0"/>
              <a:t>Out is a instance variable of System class, Represents Monitor</a:t>
            </a:r>
          </a:p>
          <a:p>
            <a:pPr marL="457200" lvl="1" indent="0">
              <a:buNone/>
              <a:defRPr/>
            </a:pPr>
            <a:endParaRPr lang="en-US"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60</a:t>
            </a:fld>
            <a:endParaRPr lang="en-US" smtClean="0">
              <a:solidFill>
                <a:schemeClr val="bg2"/>
              </a:solidFill>
            </a:endParaRPr>
          </a:p>
        </p:txBody>
      </p:sp>
    </p:spTree>
    <p:extLst>
      <p:ext uri="{BB962C8B-B14F-4D97-AF65-F5344CB8AC3E}">
        <p14:creationId xmlns:p14="http://schemas.microsoft.com/office/powerpoint/2010/main" val="23250254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b="1" i="1" u="sng" dirty="0" smtClean="0"/>
              <a:t>Output statement:</a:t>
            </a:r>
          </a:p>
          <a:p>
            <a:pPr marL="971550" lvl="1" indent="-514350">
              <a:buFont typeface="+mj-lt"/>
              <a:buAutoNum type="arabicPeriod"/>
              <a:defRPr/>
            </a:pPr>
            <a:r>
              <a:rPr lang="en-US" dirty="0" err="1" smtClean="0"/>
              <a:t>System.out.print</a:t>
            </a:r>
            <a:r>
              <a:rPr lang="en-US" dirty="0" smtClean="0"/>
              <a:t>(“Message”); </a:t>
            </a:r>
          </a:p>
          <a:p>
            <a:pPr marL="457200" lvl="1" indent="0">
              <a:buNone/>
              <a:defRPr/>
            </a:pPr>
            <a:r>
              <a:rPr lang="en-US" dirty="0" smtClean="0"/>
              <a:t>prints Message at </a:t>
            </a:r>
            <a:r>
              <a:rPr lang="en-US" dirty="0" err="1" smtClean="0"/>
              <a:t>System.out</a:t>
            </a:r>
            <a:endParaRPr lang="en-US" dirty="0" smtClean="0"/>
          </a:p>
          <a:p>
            <a:pPr marL="971550" lvl="1" indent="-514350">
              <a:buFont typeface="+mj-lt"/>
              <a:buAutoNum type="arabicPeriod"/>
              <a:defRPr/>
            </a:pPr>
            <a:r>
              <a:rPr lang="en-US" dirty="0" err="1" smtClean="0"/>
              <a:t>System.out.println</a:t>
            </a:r>
            <a:r>
              <a:rPr lang="en-US" dirty="0" smtClean="0"/>
              <a:t>(“Message”);</a:t>
            </a:r>
          </a:p>
          <a:p>
            <a:pPr marL="457200" lvl="1" indent="0">
              <a:buNone/>
              <a:defRPr/>
            </a:pPr>
            <a:r>
              <a:rPr lang="en-US" sz="2400" dirty="0" smtClean="0"/>
              <a:t>Prints Message at </a:t>
            </a:r>
            <a:r>
              <a:rPr lang="en-US" sz="2400" dirty="0" err="1" smtClean="0"/>
              <a:t>System.out</a:t>
            </a:r>
            <a:r>
              <a:rPr lang="en-US" sz="2400" dirty="0" smtClean="0"/>
              <a:t> and takes mouse cursor next line</a:t>
            </a:r>
          </a:p>
          <a:p>
            <a:pPr marL="457200" lvl="1" indent="0">
              <a:buNone/>
              <a:defRPr/>
            </a:pPr>
            <a:r>
              <a:rPr lang="en-US" sz="2400" dirty="0" err="1" smtClean="0"/>
              <a:t>System.out.print</a:t>
            </a:r>
            <a:r>
              <a:rPr lang="en-US" sz="2400" dirty="0" smtClean="0"/>
              <a:t>(“Message\n”);</a:t>
            </a:r>
          </a:p>
          <a:p>
            <a:pPr marL="457200" lvl="1" indent="0">
              <a:buNone/>
              <a:defRPr/>
            </a:pPr>
            <a:r>
              <a:rPr lang="en-US" sz="2400" dirty="0" err="1" smtClean="0"/>
              <a:t>System.out.println</a:t>
            </a:r>
            <a:r>
              <a:rPr lang="en-US" sz="2400" dirty="0" smtClean="0"/>
              <a:t>(“</a:t>
            </a:r>
            <a:r>
              <a:rPr lang="en-US" sz="2400" dirty="0" err="1" smtClean="0"/>
              <a:t>Message”+variable</a:t>
            </a:r>
            <a:r>
              <a:rPr lang="en-US" sz="2400" dirty="0" smtClean="0"/>
              <a:t>);</a:t>
            </a:r>
          </a:p>
          <a:p>
            <a:pPr marL="457200" lvl="1" indent="0">
              <a:buNone/>
              <a:defRPr/>
            </a:pPr>
            <a:r>
              <a:rPr lang="en-US" sz="2400" dirty="0" err="1" smtClean="0"/>
              <a:t>System.out.println</a:t>
            </a:r>
            <a:r>
              <a:rPr lang="en-US" sz="2400" dirty="0" smtClean="0"/>
              <a:t>(“</a:t>
            </a:r>
            <a:r>
              <a:rPr lang="en-US" sz="2400" dirty="0" err="1" smtClean="0"/>
              <a:t>Message”+variable+”Message”+variable</a:t>
            </a:r>
            <a:r>
              <a:rPr lang="en-US" sz="2400" dirty="0" smtClean="0"/>
              <a:t>);</a:t>
            </a:r>
          </a:p>
          <a:p>
            <a:pPr marL="457200" lvl="1" indent="0">
              <a:buNone/>
              <a:defRPr/>
            </a:pPr>
            <a:endParaRPr lang="en-US" sz="2400"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61</a:t>
            </a:fld>
            <a:endParaRPr lang="en-US" smtClean="0">
              <a:solidFill>
                <a:schemeClr val="bg2"/>
              </a:solidFill>
            </a:endParaRPr>
          </a:p>
        </p:txBody>
      </p:sp>
    </p:spTree>
    <p:extLst>
      <p:ext uri="{BB962C8B-B14F-4D97-AF65-F5344CB8AC3E}">
        <p14:creationId xmlns:p14="http://schemas.microsoft.com/office/powerpoint/2010/main" val="3112474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Input/output Statement</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b="1" i="1" u="sng" dirty="0" smtClean="0"/>
              <a:t>Input statement:</a:t>
            </a:r>
          </a:p>
          <a:p>
            <a:pPr marL="457200" lvl="1" indent="0">
              <a:buNone/>
              <a:defRPr/>
            </a:pPr>
            <a:r>
              <a:rPr lang="en-US" dirty="0" smtClean="0"/>
              <a:t>System.in </a:t>
            </a:r>
          </a:p>
          <a:p>
            <a:pPr marL="457200" lvl="1" indent="0">
              <a:buNone/>
              <a:defRPr/>
            </a:pPr>
            <a:r>
              <a:rPr lang="en-US" dirty="0" smtClean="0"/>
              <a:t>reads data from System.in</a:t>
            </a:r>
          </a:p>
          <a:p>
            <a:pPr lvl="1">
              <a:buFont typeface="Wingdings" pitchFamily="2" charset="2"/>
              <a:buChar char="ü"/>
              <a:defRPr/>
            </a:pPr>
            <a:r>
              <a:rPr lang="en-US" dirty="0" smtClean="0"/>
              <a:t>System is a predefined Class present under JVM library.</a:t>
            </a:r>
          </a:p>
          <a:p>
            <a:pPr lvl="1">
              <a:buFont typeface="Wingdings" pitchFamily="2" charset="2"/>
              <a:buChar char="ü"/>
              <a:defRPr/>
            </a:pPr>
            <a:r>
              <a:rPr lang="en-US" dirty="0" smtClean="0"/>
              <a:t>System represents O.S</a:t>
            </a:r>
          </a:p>
          <a:p>
            <a:pPr lvl="1">
              <a:buFont typeface="Wingdings" pitchFamily="2" charset="2"/>
              <a:buChar char="ü"/>
              <a:defRPr/>
            </a:pPr>
            <a:r>
              <a:rPr lang="en-US" dirty="0" smtClean="0"/>
              <a:t>in is a instance variable of System class, Represents keyboard</a:t>
            </a:r>
          </a:p>
          <a:p>
            <a:pPr marL="457200" lvl="1" indent="0">
              <a:buNone/>
              <a:defRPr/>
            </a:pPr>
            <a:endParaRPr lang="en-US"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62</a:t>
            </a:fld>
            <a:endParaRPr lang="en-US" smtClean="0">
              <a:solidFill>
                <a:schemeClr val="bg2"/>
              </a:solidFill>
            </a:endParaRPr>
          </a:p>
        </p:txBody>
      </p:sp>
    </p:spTree>
    <p:extLst>
      <p:ext uri="{BB962C8B-B14F-4D97-AF65-F5344CB8AC3E}">
        <p14:creationId xmlns:p14="http://schemas.microsoft.com/office/powerpoint/2010/main" val="16908999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b="1" i="1" u="sng" dirty="0" smtClean="0"/>
              <a:t>Input statement:</a:t>
            </a:r>
          </a:p>
          <a:p>
            <a:pPr marL="457200" lvl="1" indent="0">
              <a:buNone/>
              <a:defRPr/>
            </a:pPr>
            <a:r>
              <a:rPr lang="en-US" sz="2400" dirty="0" smtClean="0"/>
              <a:t>Scanner is a </a:t>
            </a:r>
            <a:r>
              <a:rPr lang="en-US" sz="2400" dirty="0" err="1" smtClean="0"/>
              <a:t>predefind</a:t>
            </a:r>
            <a:r>
              <a:rPr lang="en-US" sz="2400" dirty="0" smtClean="0"/>
              <a:t> class present in </a:t>
            </a:r>
            <a:r>
              <a:rPr lang="en-US" sz="2400" dirty="0" err="1" smtClean="0"/>
              <a:t>java.util</a:t>
            </a:r>
            <a:r>
              <a:rPr lang="en-US" sz="2400" dirty="0" smtClean="0"/>
              <a:t> package</a:t>
            </a:r>
          </a:p>
          <a:p>
            <a:pPr marL="457200" lvl="1" indent="0">
              <a:buNone/>
              <a:defRPr/>
            </a:pPr>
            <a:r>
              <a:rPr lang="en-US" sz="2400" dirty="0" smtClean="0"/>
              <a:t>Scanner </a:t>
            </a:r>
            <a:r>
              <a:rPr lang="en-US" sz="2400" dirty="0" err="1" smtClean="0"/>
              <a:t>sc</a:t>
            </a:r>
            <a:r>
              <a:rPr lang="en-US" sz="2400" dirty="0" smtClean="0"/>
              <a:t>=new </a:t>
            </a:r>
            <a:r>
              <a:rPr lang="en-US" sz="2400" dirty="0"/>
              <a:t>Scanner(System.in);</a:t>
            </a:r>
          </a:p>
          <a:p>
            <a:pPr marL="457200" lvl="1" indent="0">
              <a:buNone/>
              <a:defRPr/>
            </a:pPr>
            <a:r>
              <a:rPr lang="en-US" sz="2400" dirty="0" smtClean="0"/>
              <a:t>Creates stream “</a:t>
            </a:r>
            <a:r>
              <a:rPr lang="en-US" sz="2400" dirty="0" err="1" smtClean="0"/>
              <a:t>sc</a:t>
            </a:r>
            <a:r>
              <a:rPr lang="en-US" sz="2400" dirty="0" smtClean="0"/>
              <a:t>” that connects keyboard to memory</a:t>
            </a:r>
          </a:p>
          <a:p>
            <a:pPr marL="457200" lvl="1" indent="0">
              <a:buNone/>
              <a:defRPr/>
            </a:pPr>
            <a:endParaRPr lang="en-US" sz="2400" dirty="0"/>
          </a:p>
          <a:p>
            <a:pPr marL="457200" lvl="1" indent="0">
              <a:buNone/>
              <a:defRPr/>
            </a:pPr>
            <a:r>
              <a:rPr lang="en-US" sz="2400" dirty="0" err="1"/>
              <a:t>s</a:t>
            </a:r>
            <a:r>
              <a:rPr lang="en-US" sz="2400" dirty="0" err="1" smtClean="0"/>
              <a:t>c.nextInt</a:t>
            </a:r>
            <a:r>
              <a:rPr lang="en-US" sz="2400" dirty="0" smtClean="0"/>
              <a:t>();  reads integer from keyboard</a:t>
            </a:r>
          </a:p>
          <a:p>
            <a:pPr marL="457200" lvl="1" indent="0">
              <a:buNone/>
              <a:defRPr/>
            </a:pPr>
            <a:r>
              <a:rPr lang="en-US" sz="2400" dirty="0" err="1"/>
              <a:t>s</a:t>
            </a:r>
            <a:r>
              <a:rPr lang="en-US" sz="2400" dirty="0" err="1" smtClean="0"/>
              <a:t>c.nextFloat</a:t>
            </a:r>
            <a:r>
              <a:rPr lang="en-US" sz="2400" dirty="0" smtClean="0"/>
              <a:t>(); reads float from keyboard</a:t>
            </a:r>
          </a:p>
          <a:p>
            <a:pPr marL="457200" lvl="1" indent="0">
              <a:buNone/>
              <a:defRPr/>
            </a:pPr>
            <a:r>
              <a:rPr lang="en-US" sz="2400" dirty="0" err="1" smtClean="0"/>
              <a:t>sc.nextDouble</a:t>
            </a:r>
            <a:r>
              <a:rPr lang="en-US" sz="2400" dirty="0" smtClean="0"/>
              <a:t>(); reads double from keyboard</a:t>
            </a:r>
          </a:p>
          <a:p>
            <a:pPr marL="457200" lvl="1" indent="0">
              <a:buNone/>
              <a:defRPr/>
            </a:pPr>
            <a:r>
              <a:rPr lang="en-US" sz="2400" dirty="0" err="1"/>
              <a:t>s</a:t>
            </a:r>
            <a:r>
              <a:rPr lang="en-US" sz="2400" dirty="0" err="1" smtClean="0"/>
              <a:t>c.next</a:t>
            </a:r>
            <a:r>
              <a:rPr lang="en-US" sz="2400" dirty="0" smtClean="0"/>
              <a:t>(); reads a string/sentence from keyboard</a:t>
            </a:r>
          </a:p>
          <a:p>
            <a:pPr marL="457200" lvl="1" indent="0">
              <a:buNone/>
              <a:defRPr/>
            </a:pPr>
            <a:endParaRPr lang="en-US" sz="2400" dirty="0" smtClean="0"/>
          </a:p>
          <a:p>
            <a:pPr marL="457200" lvl="1" indent="0">
              <a:buNone/>
              <a:defRPr/>
            </a:pPr>
            <a:endParaRPr lang="en-US" sz="2400"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63</a:t>
            </a:fld>
            <a:endParaRPr lang="en-US" smtClean="0">
              <a:solidFill>
                <a:schemeClr val="bg2"/>
              </a:solidFill>
            </a:endParaRPr>
          </a:p>
        </p:txBody>
      </p:sp>
    </p:spTree>
    <p:extLst>
      <p:ext uri="{BB962C8B-B14F-4D97-AF65-F5344CB8AC3E}">
        <p14:creationId xmlns:p14="http://schemas.microsoft.com/office/powerpoint/2010/main" val="20224551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fontScale="92500" lnSpcReduction="20000"/>
          </a:bodyPr>
          <a:lstStyle/>
          <a:p>
            <a:pPr marL="457200" lvl="1" indent="0">
              <a:buNone/>
              <a:defRPr/>
            </a:pPr>
            <a:r>
              <a:rPr lang="en-US" b="1" dirty="0" smtClean="0"/>
              <a:t>Uses operators.</a:t>
            </a:r>
          </a:p>
          <a:p>
            <a:pPr marL="457200" lvl="1" indent="0">
              <a:buNone/>
              <a:defRPr/>
            </a:pPr>
            <a:r>
              <a:rPr lang="en-US" b="1" u="sng" dirty="0" smtClean="0"/>
              <a:t>Java Operators:</a:t>
            </a:r>
          </a:p>
          <a:p>
            <a:pPr marL="971550" lvl="1" indent="-514350">
              <a:buFont typeface="+mj-lt"/>
              <a:buAutoNum type="arabicPeriod"/>
              <a:defRPr/>
            </a:pPr>
            <a:r>
              <a:rPr lang="en-US" dirty="0" smtClean="0"/>
              <a:t>Arithmetic Operator (+,-,*,/,%)</a:t>
            </a:r>
          </a:p>
          <a:p>
            <a:pPr marL="971550" lvl="1" indent="-514350">
              <a:buFont typeface="+mj-lt"/>
              <a:buAutoNum type="arabicPeriod"/>
              <a:defRPr/>
            </a:pPr>
            <a:r>
              <a:rPr lang="en-US" dirty="0" smtClean="0"/>
              <a:t>Assignment Operator( = )</a:t>
            </a:r>
          </a:p>
          <a:p>
            <a:pPr marL="971550" lvl="1" indent="-514350">
              <a:buFont typeface="+mj-lt"/>
              <a:buAutoNum type="arabicPeriod"/>
              <a:defRPr/>
            </a:pPr>
            <a:r>
              <a:rPr lang="en-US" dirty="0" smtClean="0"/>
              <a:t>Arithmetic-Assignment Operator(+=,-=,*=,/=,%=)</a:t>
            </a:r>
          </a:p>
          <a:p>
            <a:pPr marL="971550" lvl="1" indent="-514350">
              <a:buFont typeface="+mj-lt"/>
              <a:buAutoNum type="arabicPeriod"/>
              <a:defRPr/>
            </a:pPr>
            <a:r>
              <a:rPr lang="en-US" dirty="0"/>
              <a:t>Unary Operator (++,--)</a:t>
            </a:r>
          </a:p>
          <a:p>
            <a:pPr marL="971550" lvl="1" indent="-514350">
              <a:buFont typeface="+mj-lt"/>
              <a:buAutoNum type="arabicPeriod"/>
              <a:defRPr/>
            </a:pPr>
            <a:r>
              <a:rPr lang="en-US" dirty="0" smtClean="0"/>
              <a:t>Relational Operator(&lt;,&gt;,&lt;=,&gt;=,==) - Logical</a:t>
            </a:r>
          </a:p>
          <a:p>
            <a:pPr marL="971550" lvl="1" indent="-514350">
              <a:buFont typeface="+mj-lt"/>
              <a:buAutoNum type="arabicPeriod"/>
              <a:defRPr/>
            </a:pPr>
            <a:r>
              <a:rPr lang="en-US" dirty="0" smtClean="0"/>
              <a:t>Boolean operator (&amp;&amp;,||,!) – Logical</a:t>
            </a:r>
          </a:p>
          <a:p>
            <a:pPr marL="971550" lvl="1" indent="-514350">
              <a:buFont typeface="+mj-lt"/>
              <a:buAutoNum type="arabicPeriod"/>
              <a:defRPr/>
            </a:pPr>
            <a:r>
              <a:rPr lang="en-US" dirty="0" smtClean="0"/>
              <a:t>Bitwise Operator </a:t>
            </a:r>
            <a:r>
              <a:rPr lang="en-US" dirty="0" smtClean="0"/>
              <a:t>(&amp;,|,~,^,&lt;&lt;,&gt;&gt;, </a:t>
            </a:r>
            <a:r>
              <a:rPr lang="en-US" dirty="0" smtClean="0"/>
              <a:t>&lt;&lt;&lt;)</a:t>
            </a:r>
          </a:p>
          <a:p>
            <a:pPr marL="971550" lvl="1" indent="-514350">
              <a:buFont typeface="+mj-lt"/>
              <a:buAutoNum type="arabicPeriod"/>
              <a:defRPr/>
            </a:pPr>
            <a:r>
              <a:rPr lang="en-US" dirty="0" err="1" smtClean="0"/>
              <a:t>Terenary</a:t>
            </a:r>
            <a:r>
              <a:rPr lang="en-US" dirty="0" smtClean="0"/>
              <a:t>/Conditional operator( ?: )</a:t>
            </a:r>
          </a:p>
          <a:p>
            <a:pPr marL="971550" lvl="1" indent="-514350">
              <a:buFont typeface="+mj-lt"/>
              <a:buAutoNum type="arabicPeriod"/>
              <a:defRPr/>
            </a:pPr>
            <a:r>
              <a:rPr lang="en-US" dirty="0" smtClean="0"/>
              <a:t>Member Operator (.)</a:t>
            </a:r>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64</a:t>
            </a:fld>
            <a:endParaRPr lang="en-US" smtClean="0">
              <a:solidFill>
                <a:schemeClr val="bg2"/>
              </a:solidFill>
            </a:endParaRPr>
          </a:p>
        </p:txBody>
      </p:sp>
    </p:spTree>
    <p:extLst>
      <p:ext uri="{BB962C8B-B14F-4D97-AF65-F5344CB8AC3E}">
        <p14:creationId xmlns:p14="http://schemas.microsoft.com/office/powerpoint/2010/main" val="20800282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b="1" u="sng" dirty="0" smtClean="0"/>
              <a:t>Java Operators:</a:t>
            </a:r>
          </a:p>
          <a:p>
            <a:pPr marL="457200" lvl="1" indent="0">
              <a:buNone/>
              <a:defRPr/>
            </a:pPr>
            <a:r>
              <a:rPr lang="en-US" dirty="0" smtClean="0"/>
              <a:t>Arithmetic Operator (+,-,*,/,%)</a:t>
            </a:r>
          </a:p>
          <a:p>
            <a:pPr marL="457200" lvl="1" indent="0">
              <a:buNone/>
              <a:defRPr/>
            </a:pPr>
            <a:endParaRPr lang="en-US" dirty="0" smtClean="0"/>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65</a:t>
            </a:fld>
            <a:endParaRPr lang="en-US"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70985272"/>
              </p:ext>
            </p:extLst>
          </p:nvPr>
        </p:nvGraphicFramePr>
        <p:xfrm>
          <a:off x="1016605" y="2393885"/>
          <a:ext cx="6840760" cy="3060342"/>
        </p:xfrm>
        <a:graphic>
          <a:graphicData uri="http://schemas.openxmlformats.org/drawingml/2006/table">
            <a:tbl>
              <a:tblPr firstRow="1" bandRow="1">
                <a:tableStyleId>{5C22544A-7EE6-4342-B048-85BDC9FD1C3A}</a:tableStyleId>
              </a:tblPr>
              <a:tblGrid>
                <a:gridCol w="1080120"/>
                <a:gridCol w="1967880"/>
                <a:gridCol w="1524000"/>
                <a:gridCol w="2268760"/>
              </a:tblGrid>
              <a:tr h="510057">
                <a:tc>
                  <a:txBody>
                    <a:bodyPr/>
                    <a:lstStyle/>
                    <a:p>
                      <a:r>
                        <a:rPr lang="en-US" dirty="0" smtClean="0"/>
                        <a:t>Operator</a:t>
                      </a:r>
                      <a:endParaRPr lang="en-US" dirty="0"/>
                    </a:p>
                  </a:txBody>
                  <a:tcPr>
                    <a:solidFill>
                      <a:schemeClr val="bg1">
                        <a:lumMod val="75000"/>
                      </a:schemeClr>
                    </a:solidFill>
                  </a:tcPr>
                </a:tc>
                <a:tc>
                  <a:txBody>
                    <a:bodyPr/>
                    <a:lstStyle/>
                    <a:p>
                      <a:r>
                        <a:rPr lang="en-US" dirty="0" smtClean="0"/>
                        <a:t>Meaning</a:t>
                      </a:r>
                      <a:endParaRPr lang="en-US" dirty="0"/>
                    </a:p>
                  </a:txBody>
                  <a:tcPr>
                    <a:solidFill>
                      <a:schemeClr val="bg1">
                        <a:lumMod val="75000"/>
                      </a:schemeClr>
                    </a:solidFill>
                  </a:tcPr>
                </a:tc>
                <a:tc>
                  <a:txBody>
                    <a:bodyPr/>
                    <a:lstStyle/>
                    <a:p>
                      <a:r>
                        <a:rPr lang="en-US" dirty="0" smtClean="0"/>
                        <a:t>Type</a:t>
                      </a:r>
                      <a:endParaRPr lang="en-US" dirty="0"/>
                    </a:p>
                  </a:txBody>
                  <a:tcPr>
                    <a:solidFill>
                      <a:schemeClr val="bg1">
                        <a:lumMod val="75000"/>
                      </a:schemeClr>
                    </a:solidFill>
                  </a:tcPr>
                </a:tc>
                <a:tc>
                  <a:txBody>
                    <a:bodyPr/>
                    <a:lstStyle/>
                    <a:p>
                      <a:r>
                        <a:rPr lang="en-US" dirty="0" smtClean="0"/>
                        <a:t>Example</a:t>
                      </a:r>
                      <a:endParaRPr lang="en-US" dirty="0"/>
                    </a:p>
                  </a:txBody>
                  <a:tcPr>
                    <a:solidFill>
                      <a:schemeClr val="bg1">
                        <a:lumMod val="75000"/>
                      </a:schemeClr>
                    </a:solidFill>
                  </a:tcPr>
                </a:tc>
              </a:tr>
              <a:tr h="510057">
                <a:tc>
                  <a:txBody>
                    <a:bodyPr/>
                    <a:lstStyle/>
                    <a:p>
                      <a:r>
                        <a:rPr lang="en-US" dirty="0" smtClean="0"/>
                        <a:t>+</a:t>
                      </a:r>
                      <a:endParaRPr lang="en-US" dirty="0"/>
                    </a:p>
                  </a:txBody>
                  <a:tcPr/>
                </a:tc>
                <a:tc>
                  <a:txBody>
                    <a:bodyPr/>
                    <a:lstStyle/>
                    <a:p>
                      <a:r>
                        <a:rPr lang="en-US" dirty="0" smtClean="0"/>
                        <a:t>Addition</a:t>
                      </a:r>
                      <a:endParaRPr lang="en-US" dirty="0"/>
                    </a:p>
                  </a:txBody>
                  <a:tcPr/>
                </a:tc>
                <a:tc>
                  <a:txBody>
                    <a:bodyPr/>
                    <a:lstStyle/>
                    <a:p>
                      <a:r>
                        <a:rPr lang="en-US" dirty="0" smtClean="0"/>
                        <a:t>Binary</a:t>
                      </a:r>
                      <a:endParaRPr lang="en-US" dirty="0"/>
                    </a:p>
                  </a:txBody>
                  <a:tcPr/>
                </a:tc>
                <a:tc>
                  <a:txBody>
                    <a:bodyPr/>
                    <a:lstStyle/>
                    <a:p>
                      <a:r>
                        <a:rPr lang="en-US" dirty="0" smtClean="0"/>
                        <a:t>total=</a:t>
                      </a:r>
                      <a:r>
                        <a:rPr lang="en-US" dirty="0" err="1" smtClean="0"/>
                        <a:t>cost+tax</a:t>
                      </a:r>
                      <a:r>
                        <a:rPr lang="en-US" dirty="0" smtClean="0"/>
                        <a:t>;</a:t>
                      </a:r>
                      <a:endParaRPr lang="en-US" dirty="0"/>
                    </a:p>
                  </a:txBody>
                  <a:tcPr/>
                </a:tc>
              </a:tr>
              <a:tr h="510057">
                <a:tc>
                  <a:txBody>
                    <a:bodyPr/>
                    <a:lstStyle/>
                    <a:p>
                      <a:r>
                        <a:rPr lang="en-US" dirty="0" smtClean="0"/>
                        <a:t>-</a:t>
                      </a:r>
                      <a:endParaRPr lang="en-US" dirty="0"/>
                    </a:p>
                  </a:txBody>
                  <a:tcPr/>
                </a:tc>
                <a:tc>
                  <a:txBody>
                    <a:bodyPr/>
                    <a:lstStyle/>
                    <a:p>
                      <a:r>
                        <a:rPr lang="en-US" dirty="0" smtClean="0"/>
                        <a:t>Subtraction</a:t>
                      </a:r>
                      <a:endParaRPr lang="en-US" dirty="0"/>
                    </a:p>
                  </a:txBody>
                  <a:tcPr/>
                </a:tc>
                <a:tc>
                  <a:txBody>
                    <a:bodyPr/>
                    <a:lstStyle/>
                    <a:p>
                      <a:r>
                        <a:rPr lang="en-US" dirty="0" smtClean="0"/>
                        <a:t>Binary</a:t>
                      </a:r>
                      <a:endParaRPr lang="en-US" dirty="0"/>
                    </a:p>
                  </a:txBody>
                  <a:tcPr/>
                </a:tc>
                <a:tc>
                  <a:txBody>
                    <a:bodyPr/>
                    <a:lstStyle/>
                    <a:p>
                      <a:r>
                        <a:rPr lang="en-US" dirty="0" smtClean="0"/>
                        <a:t>cost=total-tax;</a:t>
                      </a:r>
                      <a:endParaRPr lang="en-US" dirty="0"/>
                    </a:p>
                  </a:txBody>
                  <a:tcPr/>
                </a:tc>
              </a:tr>
              <a:tr h="510057">
                <a:tc>
                  <a:txBody>
                    <a:bodyPr/>
                    <a:lstStyle/>
                    <a:p>
                      <a:r>
                        <a:rPr lang="en-US" dirty="0" smtClean="0"/>
                        <a:t>*</a:t>
                      </a:r>
                      <a:endParaRPr lang="en-US" dirty="0"/>
                    </a:p>
                  </a:txBody>
                  <a:tcPr/>
                </a:tc>
                <a:tc>
                  <a:txBody>
                    <a:bodyPr/>
                    <a:lstStyle/>
                    <a:p>
                      <a:r>
                        <a:rPr lang="en-US" dirty="0" smtClean="0"/>
                        <a:t>Multiplication</a:t>
                      </a:r>
                      <a:endParaRPr lang="en-US" dirty="0"/>
                    </a:p>
                  </a:txBody>
                  <a:tcPr/>
                </a:tc>
                <a:tc>
                  <a:txBody>
                    <a:bodyPr/>
                    <a:lstStyle/>
                    <a:p>
                      <a:r>
                        <a:rPr lang="en-US" dirty="0" smtClean="0"/>
                        <a:t>Binary</a:t>
                      </a:r>
                      <a:endParaRPr lang="en-US" dirty="0"/>
                    </a:p>
                  </a:txBody>
                  <a:tcPr/>
                </a:tc>
                <a:tc>
                  <a:txBody>
                    <a:bodyPr/>
                    <a:lstStyle/>
                    <a:p>
                      <a:r>
                        <a:rPr lang="en-US" dirty="0" smtClean="0"/>
                        <a:t> tax=cost*rate;</a:t>
                      </a:r>
                      <a:endParaRPr lang="en-US" dirty="0"/>
                    </a:p>
                  </a:txBody>
                  <a:tcPr/>
                </a:tc>
              </a:tr>
              <a:tr h="510057">
                <a:tc>
                  <a:txBody>
                    <a:bodyPr/>
                    <a:lstStyle/>
                    <a:p>
                      <a:r>
                        <a:rPr lang="en-US" dirty="0" smtClean="0"/>
                        <a:t>/</a:t>
                      </a:r>
                      <a:endParaRPr lang="en-US" dirty="0"/>
                    </a:p>
                  </a:txBody>
                  <a:tcPr/>
                </a:tc>
                <a:tc>
                  <a:txBody>
                    <a:bodyPr/>
                    <a:lstStyle/>
                    <a:p>
                      <a:r>
                        <a:rPr lang="en-US" dirty="0" smtClean="0"/>
                        <a:t>Division</a:t>
                      </a:r>
                      <a:endParaRPr lang="en-US" dirty="0"/>
                    </a:p>
                  </a:txBody>
                  <a:tcPr/>
                </a:tc>
                <a:tc>
                  <a:txBody>
                    <a:bodyPr/>
                    <a:lstStyle/>
                    <a:p>
                      <a:r>
                        <a:rPr lang="en-US" dirty="0" smtClean="0"/>
                        <a:t>Binary</a:t>
                      </a:r>
                      <a:endParaRPr lang="en-US" dirty="0"/>
                    </a:p>
                  </a:txBody>
                  <a:tcPr/>
                </a:tc>
                <a:tc>
                  <a:txBody>
                    <a:bodyPr/>
                    <a:lstStyle/>
                    <a:p>
                      <a:r>
                        <a:rPr lang="en-US" dirty="0" smtClean="0"/>
                        <a:t> </a:t>
                      </a:r>
                      <a:r>
                        <a:rPr lang="en-US" dirty="0" err="1" smtClean="0"/>
                        <a:t>salesPrice</a:t>
                      </a:r>
                      <a:r>
                        <a:rPr lang="en-US" dirty="0" smtClean="0"/>
                        <a:t>=original/2;</a:t>
                      </a:r>
                      <a:endParaRPr lang="en-US" dirty="0"/>
                    </a:p>
                  </a:txBody>
                  <a:tcPr/>
                </a:tc>
              </a:tr>
              <a:tr h="510057">
                <a:tc>
                  <a:txBody>
                    <a:bodyPr/>
                    <a:lstStyle/>
                    <a:p>
                      <a:r>
                        <a:rPr lang="en-US" dirty="0" smtClean="0"/>
                        <a:t>%</a:t>
                      </a:r>
                      <a:endParaRPr lang="en-US" dirty="0"/>
                    </a:p>
                  </a:txBody>
                  <a:tcPr/>
                </a:tc>
                <a:tc>
                  <a:txBody>
                    <a:bodyPr/>
                    <a:lstStyle/>
                    <a:p>
                      <a:r>
                        <a:rPr lang="en-US" dirty="0" smtClean="0"/>
                        <a:t>Modulus</a:t>
                      </a:r>
                      <a:endParaRPr lang="en-US" dirty="0"/>
                    </a:p>
                  </a:txBody>
                  <a:tcPr/>
                </a:tc>
                <a:tc>
                  <a:txBody>
                    <a:bodyPr/>
                    <a:lstStyle/>
                    <a:p>
                      <a:r>
                        <a:rPr lang="en-US" dirty="0" smtClean="0"/>
                        <a:t>Binary</a:t>
                      </a:r>
                      <a:endParaRPr lang="en-US" dirty="0"/>
                    </a:p>
                  </a:txBody>
                  <a:tcPr/>
                </a:tc>
                <a:tc>
                  <a:txBody>
                    <a:bodyPr/>
                    <a:lstStyle/>
                    <a:p>
                      <a:r>
                        <a:rPr lang="en-US" dirty="0" smtClean="0"/>
                        <a:t>Remainder=value%5;</a:t>
                      </a:r>
                      <a:endParaRPr lang="en-US" dirty="0"/>
                    </a:p>
                  </a:txBody>
                  <a:tcPr/>
                </a:tc>
              </a:tr>
            </a:tbl>
          </a:graphicData>
        </a:graphic>
      </p:graphicFrame>
    </p:spTree>
    <p:extLst>
      <p:ext uri="{BB962C8B-B14F-4D97-AF65-F5344CB8AC3E}">
        <p14:creationId xmlns:p14="http://schemas.microsoft.com/office/powerpoint/2010/main" val="23369577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dirty="0" smtClean="0"/>
              <a:t>Assignment Operator( = )</a:t>
            </a:r>
          </a:p>
          <a:p>
            <a:pPr marL="457200" lvl="1" indent="0">
              <a:buNone/>
              <a:defRPr/>
            </a:pPr>
            <a:endParaRPr lang="en-US" dirty="0"/>
          </a:p>
          <a:p>
            <a:pPr marL="457200" lvl="1" indent="0">
              <a:buNone/>
              <a:defRPr/>
            </a:pPr>
            <a:r>
              <a:rPr lang="en-US" dirty="0" smtClean="0"/>
              <a:t>Operand1 = Operand2;</a:t>
            </a:r>
          </a:p>
          <a:p>
            <a:pPr marL="457200" lvl="1" indent="0">
              <a:buNone/>
              <a:defRPr/>
            </a:pPr>
            <a:r>
              <a:rPr lang="en-US" dirty="0" smtClean="0"/>
              <a:t>Operand1 is always a variable</a:t>
            </a:r>
          </a:p>
          <a:p>
            <a:pPr marL="457200" lvl="1" indent="0">
              <a:buNone/>
              <a:defRPr/>
            </a:pPr>
            <a:r>
              <a:rPr lang="en-US" dirty="0" smtClean="0"/>
              <a:t>Operand2 is either value or variable</a:t>
            </a:r>
          </a:p>
          <a:p>
            <a:pPr marL="457200" lvl="1" indent="0">
              <a:buNone/>
              <a:defRPr/>
            </a:pPr>
            <a:r>
              <a:rPr lang="en-US" dirty="0" smtClean="0"/>
              <a:t>It copies Operand2 to Operand1</a:t>
            </a:r>
          </a:p>
          <a:p>
            <a:pPr marL="457200" lvl="1" indent="0">
              <a:buNone/>
              <a:defRPr/>
            </a:pPr>
            <a:r>
              <a:rPr lang="en-US" dirty="0" smtClean="0"/>
              <a:t>Example: </a:t>
            </a:r>
          </a:p>
          <a:p>
            <a:pPr marL="457200" lvl="1" indent="0">
              <a:buNone/>
              <a:defRPr/>
            </a:pPr>
            <a:r>
              <a:rPr lang="en-US" dirty="0" smtClean="0"/>
              <a:t>X=5;</a:t>
            </a:r>
          </a:p>
          <a:p>
            <a:pPr marL="457200" lvl="1" indent="0">
              <a:buNone/>
              <a:defRPr/>
            </a:pPr>
            <a:r>
              <a:rPr lang="en-US" dirty="0" smtClean="0"/>
              <a:t>Y=x;</a:t>
            </a:r>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66</a:t>
            </a:fld>
            <a:endParaRPr lang="en-US" smtClean="0">
              <a:solidFill>
                <a:schemeClr val="bg2"/>
              </a:solidFill>
            </a:endParaRPr>
          </a:p>
        </p:txBody>
      </p:sp>
    </p:spTree>
    <p:extLst>
      <p:ext uri="{BB962C8B-B14F-4D97-AF65-F5344CB8AC3E}">
        <p14:creationId xmlns:p14="http://schemas.microsoft.com/office/powerpoint/2010/main" val="6843033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u="sng" dirty="0" smtClean="0"/>
              <a:t>Arithmetic-Assignment Operator(+=,-=,*=,/=,%=)</a:t>
            </a:r>
          </a:p>
          <a:p>
            <a:pPr marL="457200" lvl="1" indent="0">
              <a:buNone/>
              <a:defRPr/>
            </a:pPr>
            <a:r>
              <a:rPr lang="en-US" dirty="0" smtClean="0"/>
              <a:t>Operand1+=operand2;</a:t>
            </a:r>
          </a:p>
          <a:p>
            <a:pPr marL="457200" lvl="1" indent="0">
              <a:buNone/>
              <a:defRPr/>
            </a:pPr>
            <a:r>
              <a:rPr lang="en-US" dirty="0" smtClean="0"/>
              <a:t>Same as operand1=operand1+operand2;</a:t>
            </a:r>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67</a:t>
            </a:fld>
            <a:endParaRPr lang="en-US"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63339353"/>
              </p:ext>
            </p:extLst>
          </p:nvPr>
        </p:nvGraphicFramePr>
        <p:xfrm>
          <a:off x="746575" y="2798930"/>
          <a:ext cx="8010890" cy="3819172"/>
        </p:xfrm>
        <a:graphic>
          <a:graphicData uri="http://schemas.openxmlformats.org/drawingml/2006/table">
            <a:tbl>
              <a:tblPr firstRow="1" bandRow="1">
                <a:tableStyleId>{5C22544A-7EE6-4342-B048-85BDC9FD1C3A}</a:tableStyleId>
              </a:tblPr>
              <a:tblGrid>
                <a:gridCol w="1811451"/>
                <a:gridCol w="1811451"/>
                <a:gridCol w="1811451"/>
                <a:gridCol w="2576537"/>
              </a:tblGrid>
              <a:tr h="492266">
                <a:tc>
                  <a:txBody>
                    <a:bodyPr/>
                    <a:lstStyle/>
                    <a:p>
                      <a:r>
                        <a:rPr lang="en-US" dirty="0" smtClean="0"/>
                        <a:t>Operator</a:t>
                      </a:r>
                      <a:endParaRPr lang="en-US" dirty="0"/>
                    </a:p>
                  </a:txBody>
                  <a:tcPr/>
                </a:tc>
                <a:tc>
                  <a:txBody>
                    <a:bodyPr/>
                    <a:lstStyle/>
                    <a:p>
                      <a:r>
                        <a:rPr lang="en-US" dirty="0" smtClean="0"/>
                        <a:t>Example</a:t>
                      </a:r>
                      <a:endParaRPr lang="en-US" dirty="0"/>
                    </a:p>
                  </a:txBody>
                  <a:tcPr/>
                </a:tc>
                <a:tc>
                  <a:txBody>
                    <a:bodyPr/>
                    <a:lstStyle/>
                    <a:p>
                      <a:r>
                        <a:rPr lang="en-US" dirty="0" smtClean="0"/>
                        <a:t>Equivalent</a:t>
                      </a:r>
                      <a:endParaRPr lang="en-US" dirty="0"/>
                    </a:p>
                  </a:txBody>
                  <a:tcPr/>
                </a:tc>
                <a:tc>
                  <a:txBody>
                    <a:bodyPr/>
                    <a:lstStyle/>
                    <a:p>
                      <a:r>
                        <a:rPr lang="en-US" dirty="0" smtClean="0"/>
                        <a:t>Value of variable after operation</a:t>
                      </a:r>
                      <a:endParaRPr lang="en-US" dirty="0"/>
                    </a:p>
                  </a:txBody>
                  <a:tcPr/>
                </a:tc>
              </a:tr>
              <a:tr h="492266">
                <a:tc>
                  <a:txBody>
                    <a:bodyPr/>
                    <a:lstStyle/>
                    <a:p>
                      <a:r>
                        <a:rPr lang="en-US" dirty="0" smtClean="0"/>
                        <a:t>+=</a:t>
                      </a:r>
                      <a:endParaRPr lang="en-US" dirty="0"/>
                    </a:p>
                  </a:txBody>
                  <a:tcPr/>
                </a:tc>
                <a:tc>
                  <a:txBody>
                    <a:bodyPr/>
                    <a:lstStyle/>
                    <a:p>
                      <a:r>
                        <a:rPr lang="en-US" dirty="0" smtClean="0"/>
                        <a:t>X+=5;</a:t>
                      </a:r>
                      <a:endParaRPr lang="en-US" dirty="0"/>
                    </a:p>
                  </a:txBody>
                  <a:tcPr/>
                </a:tc>
                <a:tc>
                  <a:txBody>
                    <a:bodyPr/>
                    <a:lstStyle/>
                    <a:p>
                      <a:r>
                        <a:rPr lang="en-US" dirty="0" smtClean="0"/>
                        <a:t>X=X+5;</a:t>
                      </a:r>
                      <a:endParaRPr lang="en-US" dirty="0"/>
                    </a:p>
                  </a:txBody>
                  <a:tcPr/>
                </a:tc>
                <a:tc>
                  <a:txBody>
                    <a:bodyPr/>
                    <a:lstStyle/>
                    <a:p>
                      <a:r>
                        <a:rPr lang="en-US" dirty="0" smtClean="0"/>
                        <a:t>The old value of X plus 5</a:t>
                      </a:r>
                      <a:endParaRPr lang="en-US" dirty="0"/>
                    </a:p>
                  </a:txBody>
                  <a:tcPr/>
                </a:tc>
              </a:tr>
              <a:tr h="508999">
                <a:tc>
                  <a:txBody>
                    <a:bodyPr/>
                    <a:lstStyle/>
                    <a:p>
                      <a:r>
                        <a:rPr lang="en-US" dirty="0" smtClean="0"/>
                        <a:t>-=</a:t>
                      </a:r>
                      <a:endParaRPr lang="en-US" dirty="0"/>
                    </a:p>
                  </a:txBody>
                  <a:tcPr/>
                </a:tc>
                <a:tc>
                  <a:txBody>
                    <a:bodyPr/>
                    <a:lstStyle/>
                    <a:p>
                      <a:r>
                        <a:rPr lang="en-US" dirty="0" smtClean="0"/>
                        <a:t>Y-=2;</a:t>
                      </a:r>
                      <a:endParaRPr lang="en-US" dirty="0"/>
                    </a:p>
                  </a:txBody>
                  <a:tcPr/>
                </a:tc>
                <a:tc>
                  <a:txBody>
                    <a:bodyPr/>
                    <a:lstStyle/>
                    <a:p>
                      <a:r>
                        <a:rPr lang="en-US" dirty="0" smtClean="0"/>
                        <a:t>Y=Y-2;</a:t>
                      </a:r>
                      <a:endParaRPr lang="en-US" dirty="0"/>
                    </a:p>
                  </a:txBody>
                  <a:tcPr/>
                </a:tc>
                <a:tc>
                  <a:txBody>
                    <a:bodyPr/>
                    <a:lstStyle/>
                    <a:p>
                      <a:r>
                        <a:rPr lang="en-US" dirty="0" smtClean="0"/>
                        <a:t>The old value of Y minus 2</a:t>
                      </a:r>
                      <a:endParaRPr lang="en-US" dirty="0"/>
                    </a:p>
                  </a:txBody>
                  <a:tcPr/>
                </a:tc>
              </a:tr>
              <a:tr h="492266">
                <a:tc>
                  <a:txBody>
                    <a:bodyPr/>
                    <a:lstStyle/>
                    <a:p>
                      <a:r>
                        <a:rPr lang="en-US" dirty="0" smtClean="0"/>
                        <a:t>*=</a:t>
                      </a:r>
                      <a:endParaRPr lang="en-US" dirty="0"/>
                    </a:p>
                  </a:txBody>
                  <a:tcPr/>
                </a:tc>
                <a:tc>
                  <a:txBody>
                    <a:bodyPr/>
                    <a:lstStyle/>
                    <a:p>
                      <a:r>
                        <a:rPr lang="en-US" dirty="0" smtClean="0"/>
                        <a:t>Z*=10;</a:t>
                      </a:r>
                      <a:endParaRPr lang="en-US" dirty="0"/>
                    </a:p>
                  </a:txBody>
                  <a:tcPr/>
                </a:tc>
                <a:tc>
                  <a:txBody>
                    <a:bodyPr/>
                    <a:lstStyle/>
                    <a:p>
                      <a:r>
                        <a:rPr lang="en-US" dirty="0" smtClean="0"/>
                        <a:t>Z=Z*10;</a:t>
                      </a:r>
                      <a:endParaRPr lang="en-US" dirty="0"/>
                    </a:p>
                  </a:txBody>
                  <a:tcPr/>
                </a:tc>
                <a:tc>
                  <a:txBody>
                    <a:bodyPr/>
                    <a:lstStyle/>
                    <a:p>
                      <a:r>
                        <a:rPr lang="en-US" dirty="0" smtClean="0"/>
                        <a:t>The old value of Z</a:t>
                      </a:r>
                      <a:r>
                        <a:rPr lang="en-US" baseline="0" dirty="0" smtClean="0"/>
                        <a:t> times</a:t>
                      </a:r>
                      <a:endParaRPr lang="en-US" dirty="0"/>
                    </a:p>
                  </a:txBody>
                  <a:tcPr/>
                </a:tc>
              </a:tr>
              <a:tr h="492266">
                <a:tc>
                  <a:txBody>
                    <a:bodyPr/>
                    <a:lstStyle/>
                    <a:p>
                      <a:r>
                        <a:rPr lang="en-US" dirty="0" smtClean="0"/>
                        <a:t>/=</a:t>
                      </a:r>
                      <a:endParaRPr lang="en-US" dirty="0"/>
                    </a:p>
                  </a:txBody>
                  <a:tcPr/>
                </a:tc>
                <a:tc>
                  <a:txBody>
                    <a:bodyPr/>
                    <a:lstStyle/>
                    <a:p>
                      <a:r>
                        <a:rPr lang="en-US" baseline="0" dirty="0" smtClean="0"/>
                        <a:t> a/=b;</a:t>
                      </a:r>
                      <a:endParaRPr lang="en-US" dirty="0"/>
                    </a:p>
                  </a:txBody>
                  <a:tcPr/>
                </a:tc>
                <a:tc>
                  <a:txBody>
                    <a:bodyPr/>
                    <a:lstStyle/>
                    <a:p>
                      <a:r>
                        <a:rPr lang="en-US" baseline="0" dirty="0" smtClean="0"/>
                        <a:t> a=a/b;</a:t>
                      </a:r>
                      <a:endParaRPr lang="en-US" dirty="0"/>
                    </a:p>
                  </a:txBody>
                  <a:tcPr/>
                </a:tc>
                <a:tc>
                  <a:txBody>
                    <a:bodyPr/>
                    <a:lstStyle/>
                    <a:p>
                      <a:r>
                        <a:rPr lang="en-US" dirty="0" smtClean="0"/>
                        <a:t>The old</a:t>
                      </a:r>
                      <a:r>
                        <a:rPr lang="en-US" baseline="0" dirty="0" smtClean="0"/>
                        <a:t> value of a divided by b</a:t>
                      </a:r>
                      <a:endParaRPr lang="en-US" dirty="0"/>
                    </a:p>
                  </a:txBody>
                  <a:tcPr/>
                </a:tc>
              </a:tr>
              <a:tr h="492266">
                <a:tc>
                  <a:txBody>
                    <a:bodyPr/>
                    <a:lstStyle/>
                    <a:p>
                      <a:r>
                        <a:rPr lang="en-US" dirty="0" smtClean="0"/>
                        <a:t>%=</a:t>
                      </a:r>
                      <a:endParaRPr lang="en-US" dirty="0"/>
                    </a:p>
                  </a:txBody>
                  <a:tcPr/>
                </a:tc>
                <a:tc>
                  <a:txBody>
                    <a:bodyPr/>
                    <a:lstStyle/>
                    <a:p>
                      <a:r>
                        <a:rPr lang="en-US" dirty="0" smtClean="0"/>
                        <a:t> c%=3;</a:t>
                      </a:r>
                      <a:endParaRPr lang="en-US" dirty="0"/>
                    </a:p>
                  </a:txBody>
                  <a:tcPr/>
                </a:tc>
                <a:tc>
                  <a:txBody>
                    <a:bodyPr/>
                    <a:lstStyle/>
                    <a:p>
                      <a:r>
                        <a:rPr lang="en-US" dirty="0" smtClean="0"/>
                        <a:t> c=c%3;</a:t>
                      </a:r>
                      <a:endParaRPr lang="en-US" dirty="0"/>
                    </a:p>
                  </a:txBody>
                  <a:tcPr/>
                </a:tc>
                <a:tc>
                  <a:txBody>
                    <a:bodyPr/>
                    <a:lstStyle/>
                    <a:p>
                      <a:r>
                        <a:rPr lang="en-US" dirty="0" smtClean="0"/>
                        <a:t>The remainder of the division of the old</a:t>
                      </a:r>
                      <a:r>
                        <a:rPr lang="en-US" baseline="0" dirty="0" smtClean="0"/>
                        <a:t> value of c divided by 3</a:t>
                      </a:r>
                      <a:endParaRPr lang="en-US" dirty="0"/>
                    </a:p>
                  </a:txBody>
                  <a:tcPr/>
                </a:tc>
              </a:tr>
            </a:tbl>
          </a:graphicData>
        </a:graphic>
      </p:graphicFrame>
    </p:spTree>
    <p:extLst>
      <p:ext uri="{BB962C8B-B14F-4D97-AF65-F5344CB8AC3E}">
        <p14:creationId xmlns:p14="http://schemas.microsoft.com/office/powerpoint/2010/main" val="41979260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smtClean="0"/>
              <a:t>Operator Precedence</a:t>
            </a:r>
            <a:endParaRPr lang="en-US" dirty="0"/>
          </a:p>
        </p:txBody>
      </p:sp>
      <p:sp>
        <p:nvSpPr>
          <p:cNvPr id="3" name="Content Placeholder 2"/>
          <p:cNvSpPr>
            <a:spLocks noGrp="1"/>
          </p:cNvSpPr>
          <p:nvPr>
            <p:ph idx="1"/>
          </p:nvPr>
        </p:nvSpPr>
        <p:spPr>
          <a:xfrm>
            <a:off x="228600" y="1066800"/>
            <a:ext cx="8763000" cy="4783931"/>
          </a:xfrm>
        </p:spPr>
        <p:txBody>
          <a:bodyPr>
            <a:normAutofit/>
          </a:bodyPr>
          <a:lstStyle/>
          <a:p>
            <a:pPr lvl="1">
              <a:buFont typeface="Wingdings" pitchFamily="2" charset="2"/>
              <a:buChar char="ü"/>
              <a:defRPr/>
            </a:pPr>
            <a:r>
              <a:rPr lang="en-US" dirty="0" smtClean="0"/>
              <a:t>No BODMAS</a:t>
            </a:r>
          </a:p>
          <a:p>
            <a:pPr lvl="1">
              <a:buFont typeface="Wingdings" pitchFamily="2" charset="2"/>
              <a:buChar char="ü"/>
              <a:defRPr/>
            </a:pPr>
            <a:r>
              <a:rPr lang="en-US" dirty="0" smtClean="0"/>
              <a:t>Multiplication, division, and remainder (%) have a higher precedence than addition and subtraction.</a:t>
            </a:r>
          </a:p>
          <a:p>
            <a:pPr lvl="1">
              <a:buFont typeface="Wingdings" pitchFamily="2" charset="2"/>
              <a:buChar char="ü"/>
              <a:defRPr/>
            </a:pPr>
            <a:r>
              <a:rPr lang="en-US" dirty="0" smtClean="0"/>
              <a:t>Operators with same Precedence evaluate from left to right.</a:t>
            </a:r>
          </a:p>
          <a:p>
            <a:pPr lvl="1">
              <a:buFont typeface="Wingdings" pitchFamily="2" charset="2"/>
              <a:buChar char="ü"/>
              <a:defRPr/>
            </a:pPr>
            <a:r>
              <a:rPr lang="en-US" dirty="0" smtClean="0"/>
              <a:t>Parenthesis can be used to force order of evaluation.</a:t>
            </a:r>
          </a:p>
          <a:p>
            <a:pPr lvl="1">
              <a:buFont typeface="Wingdings" pitchFamily="2" charset="2"/>
              <a:buChar char="ü"/>
              <a:defRPr/>
            </a:pPr>
            <a:endParaRPr lang="en-US" dirty="0" smtClean="0"/>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68</a:t>
            </a:fld>
            <a:endParaRPr lang="en-US" smtClean="0">
              <a:solidFill>
                <a:schemeClr val="bg2"/>
              </a:solidFill>
            </a:endParaRPr>
          </a:p>
        </p:txBody>
      </p:sp>
    </p:spTree>
    <p:extLst>
      <p:ext uri="{BB962C8B-B14F-4D97-AF65-F5344CB8AC3E}">
        <p14:creationId xmlns:p14="http://schemas.microsoft.com/office/powerpoint/2010/main" val="5864563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sz="2400" dirty="0" smtClean="0"/>
              <a:t>Unary </a:t>
            </a:r>
            <a:r>
              <a:rPr lang="en-US" sz="2400" dirty="0"/>
              <a:t>Operator </a:t>
            </a:r>
            <a:r>
              <a:rPr lang="en-US" sz="2400" dirty="0" smtClean="0"/>
              <a:t>(++,--)</a:t>
            </a:r>
          </a:p>
          <a:p>
            <a:pPr marL="457200" lvl="1" indent="0">
              <a:buNone/>
              <a:defRPr/>
            </a:pPr>
            <a:r>
              <a:rPr lang="en-US" sz="2400" dirty="0" smtClean="0"/>
              <a:t>++ : Increment operator</a:t>
            </a:r>
          </a:p>
          <a:p>
            <a:pPr marL="457200" lvl="1" indent="0">
              <a:buNone/>
              <a:defRPr/>
            </a:pPr>
            <a:r>
              <a:rPr lang="en-US" sz="2400" dirty="0" smtClean="0"/>
              <a:t>-- : Decrement operator</a:t>
            </a:r>
          </a:p>
          <a:p>
            <a:pPr marL="457200" lvl="1" indent="0">
              <a:buNone/>
              <a:defRPr/>
            </a:pPr>
            <a:endParaRPr lang="en-US" sz="2400" dirty="0"/>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69</a:t>
            </a:fld>
            <a:endParaRPr lang="en-US"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880666694"/>
              </p:ext>
            </p:extLst>
          </p:nvPr>
        </p:nvGraphicFramePr>
        <p:xfrm>
          <a:off x="881590" y="2600999"/>
          <a:ext cx="7740860" cy="4168884"/>
        </p:xfrm>
        <a:graphic>
          <a:graphicData uri="http://schemas.openxmlformats.org/drawingml/2006/table">
            <a:tbl>
              <a:tblPr firstRow="1" bandRow="1">
                <a:tableStyleId>{5C22544A-7EE6-4342-B048-85BDC9FD1C3A}</a:tableStyleId>
              </a:tblPr>
              <a:tblGrid>
                <a:gridCol w="1586636"/>
                <a:gridCol w="1563714"/>
                <a:gridCol w="945105"/>
                <a:gridCol w="3645405"/>
              </a:tblGrid>
              <a:tr h="616523">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c>
                  <a:txBody>
                    <a:bodyPr/>
                    <a:lstStyle/>
                    <a:p>
                      <a:r>
                        <a:rPr lang="en-US" dirty="0" smtClean="0"/>
                        <a:t>Description</a:t>
                      </a:r>
                      <a:endParaRPr lang="en-US" dirty="0"/>
                    </a:p>
                  </a:txBody>
                  <a:tcPr/>
                </a:tc>
              </a:tr>
              <a:tr h="805265">
                <a:tc>
                  <a:txBody>
                    <a:bodyPr/>
                    <a:lstStyle/>
                    <a:p>
                      <a:r>
                        <a:rPr lang="en-US" dirty="0" smtClean="0"/>
                        <a:t>++</a:t>
                      </a:r>
                      <a:endParaRPr lang="en-US" dirty="0"/>
                    </a:p>
                  </a:txBody>
                  <a:tcPr/>
                </a:tc>
                <a:tc>
                  <a:txBody>
                    <a:bodyPr/>
                    <a:lstStyle/>
                    <a:p>
                      <a:r>
                        <a:rPr lang="en-US" dirty="0" err="1" smtClean="0"/>
                        <a:t>Preincrement</a:t>
                      </a:r>
                      <a:endParaRPr lang="en-US" dirty="0"/>
                    </a:p>
                  </a:txBody>
                  <a:tcPr/>
                </a:tc>
                <a:tc>
                  <a:txBody>
                    <a:bodyPr/>
                    <a:lstStyle/>
                    <a:p>
                      <a:r>
                        <a:rPr lang="en-US" dirty="0" smtClean="0"/>
                        <a:t>++</a:t>
                      </a:r>
                      <a:r>
                        <a:rPr lang="en-US" dirty="0" err="1" smtClean="0"/>
                        <a:t>var</a:t>
                      </a:r>
                      <a:r>
                        <a:rPr lang="en-US" dirty="0" smtClean="0"/>
                        <a:t>;</a:t>
                      </a:r>
                      <a:endParaRPr lang="en-US" dirty="0"/>
                    </a:p>
                  </a:txBody>
                  <a:tcPr/>
                </a:tc>
                <a:tc>
                  <a:txBody>
                    <a:bodyPr/>
                    <a:lstStyle/>
                    <a:p>
                      <a:r>
                        <a:rPr lang="en-US" sz="1600" dirty="0" smtClean="0"/>
                        <a:t>Increment</a:t>
                      </a:r>
                      <a:r>
                        <a:rPr lang="en-US" sz="1600" baseline="0" dirty="0" smtClean="0"/>
                        <a:t> </a:t>
                      </a:r>
                      <a:r>
                        <a:rPr lang="en-US" sz="1600" baseline="0" dirty="0" err="1" smtClean="0"/>
                        <a:t>var</a:t>
                      </a:r>
                      <a:r>
                        <a:rPr lang="en-US" sz="1600" baseline="0" dirty="0" smtClean="0"/>
                        <a:t> by 1 and evaluates the new value in </a:t>
                      </a:r>
                      <a:r>
                        <a:rPr lang="en-US" sz="1600" baseline="0" dirty="0" err="1" smtClean="0"/>
                        <a:t>var</a:t>
                      </a:r>
                      <a:r>
                        <a:rPr lang="en-US" sz="1600" baseline="0" dirty="0" smtClean="0"/>
                        <a:t> after the increment</a:t>
                      </a:r>
                      <a:endParaRPr lang="en-US" sz="1600" dirty="0"/>
                    </a:p>
                  </a:txBody>
                  <a:tcPr/>
                </a:tc>
              </a:tr>
              <a:tr h="894739">
                <a:tc>
                  <a:txBody>
                    <a:bodyPr/>
                    <a:lstStyle/>
                    <a:p>
                      <a:r>
                        <a:rPr lang="en-US" dirty="0" smtClean="0"/>
                        <a:t>++</a:t>
                      </a:r>
                      <a:endParaRPr lang="en-US" dirty="0"/>
                    </a:p>
                  </a:txBody>
                  <a:tcPr/>
                </a:tc>
                <a:tc>
                  <a:txBody>
                    <a:bodyPr/>
                    <a:lstStyle/>
                    <a:p>
                      <a:r>
                        <a:rPr lang="en-US" dirty="0" err="1" smtClean="0"/>
                        <a:t>Postincrement</a:t>
                      </a:r>
                      <a:endParaRPr lang="en-US" dirty="0"/>
                    </a:p>
                  </a:txBody>
                  <a:tcPr/>
                </a:tc>
                <a:tc>
                  <a:txBody>
                    <a:bodyPr/>
                    <a:lstStyle/>
                    <a:p>
                      <a:r>
                        <a:rPr lang="en-US" dirty="0" err="1" smtClean="0"/>
                        <a:t>Var</a:t>
                      </a:r>
                      <a:r>
                        <a:rPr lang="en-US" dirty="0" smtClean="0"/>
                        <a:t>++;</a:t>
                      </a:r>
                      <a:endParaRPr lang="en-US" dirty="0"/>
                    </a:p>
                  </a:txBody>
                  <a:tcPr/>
                </a:tc>
                <a:tc>
                  <a:txBody>
                    <a:bodyPr/>
                    <a:lstStyle/>
                    <a:p>
                      <a:r>
                        <a:rPr lang="en-US" dirty="0" smtClean="0"/>
                        <a:t>Evaluates</a:t>
                      </a:r>
                      <a:r>
                        <a:rPr lang="en-US" baseline="0" dirty="0" smtClean="0"/>
                        <a:t> the original value in </a:t>
                      </a:r>
                      <a:r>
                        <a:rPr lang="en-US" baseline="0" dirty="0" err="1" smtClean="0"/>
                        <a:t>var</a:t>
                      </a:r>
                      <a:r>
                        <a:rPr lang="en-US" baseline="0" dirty="0" smtClean="0"/>
                        <a:t> and increments </a:t>
                      </a:r>
                      <a:r>
                        <a:rPr lang="en-US" baseline="0" dirty="0" err="1" smtClean="0"/>
                        <a:t>var</a:t>
                      </a:r>
                      <a:r>
                        <a:rPr lang="en-US" baseline="0" dirty="0" smtClean="0"/>
                        <a:t> by 1</a:t>
                      </a:r>
                      <a:endParaRPr lang="en-US" dirty="0"/>
                    </a:p>
                  </a:txBody>
                  <a:tcPr/>
                </a:tc>
              </a:tr>
              <a:tr h="783172">
                <a:tc>
                  <a:txBody>
                    <a:bodyPr/>
                    <a:lstStyle/>
                    <a:p>
                      <a:r>
                        <a:rPr lang="en-US" dirty="0" smtClean="0"/>
                        <a:t>--</a:t>
                      </a:r>
                      <a:endParaRPr lang="en-US" dirty="0"/>
                    </a:p>
                  </a:txBody>
                  <a:tcPr/>
                </a:tc>
                <a:tc>
                  <a:txBody>
                    <a:bodyPr/>
                    <a:lstStyle/>
                    <a:p>
                      <a:r>
                        <a:rPr lang="en-US" dirty="0" err="1" smtClean="0"/>
                        <a:t>Predecrement</a:t>
                      </a:r>
                      <a:endParaRPr lang="en-US" dirty="0"/>
                    </a:p>
                  </a:txBody>
                  <a:tcPr/>
                </a:tc>
                <a:tc>
                  <a:txBody>
                    <a:bodyPr/>
                    <a:lstStyle/>
                    <a:p>
                      <a:r>
                        <a:rPr lang="en-US" dirty="0" smtClean="0"/>
                        <a:t>--</a:t>
                      </a:r>
                      <a:r>
                        <a:rPr lang="en-US" dirty="0" err="1" smtClean="0"/>
                        <a:t>var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Increment</a:t>
                      </a:r>
                      <a:r>
                        <a:rPr lang="en-US" sz="1800" baseline="0" dirty="0" smtClean="0"/>
                        <a:t> </a:t>
                      </a:r>
                      <a:r>
                        <a:rPr lang="en-US" sz="1800" baseline="0" dirty="0" err="1" smtClean="0"/>
                        <a:t>var</a:t>
                      </a:r>
                      <a:r>
                        <a:rPr lang="en-US" sz="1800" baseline="0" dirty="0" smtClean="0"/>
                        <a:t> by 1 and evaluates the new value in </a:t>
                      </a:r>
                      <a:r>
                        <a:rPr lang="en-US" sz="1800" baseline="0" dirty="0" err="1" smtClean="0"/>
                        <a:t>var</a:t>
                      </a:r>
                      <a:r>
                        <a:rPr lang="en-US" sz="1800" baseline="0" dirty="0" smtClean="0"/>
                        <a:t> after the decrement</a:t>
                      </a:r>
                      <a:endParaRPr lang="en-US" sz="1800" dirty="0" smtClean="0"/>
                    </a:p>
                    <a:p>
                      <a:endParaRPr lang="en-US" dirty="0"/>
                    </a:p>
                  </a:txBody>
                  <a:tcPr/>
                </a:tc>
              </a:tr>
              <a:tr h="616523">
                <a:tc>
                  <a:txBody>
                    <a:bodyPr/>
                    <a:lstStyle/>
                    <a:p>
                      <a:r>
                        <a:rPr lang="en-US" dirty="0" smtClean="0"/>
                        <a:t>--</a:t>
                      </a:r>
                      <a:endParaRPr lang="en-US" dirty="0"/>
                    </a:p>
                  </a:txBody>
                  <a:tcPr/>
                </a:tc>
                <a:tc>
                  <a:txBody>
                    <a:bodyPr/>
                    <a:lstStyle/>
                    <a:p>
                      <a:r>
                        <a:rPr lang="en-US" dirty="0" err="1" smtClean="0"/>
                        <a:t>Postdecrement</a:t>
                      </a:r>
                      <a:endParaRPr lang="en-US" dirty="0"/>
                    </a:p>
                  </a:txBody>
                  <a:tcPr/>
                </a:tc>
                <a:tc>
                  <a:txBody>
                    <a:bodyPr/>
                    <a:lstStyle/>
                    <a:p>
                      <a:r>
                        <a:rPr lang="en-US" dirty="0" err="1" smtClean="0"/>
                        <a:t>Var</a:t>
                      </a:r>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Evaluates</a:t>
                      </a:r>
                      <a:r>
                        <a:rPr lang="en-US" baseline="0" dirty="0" smtClean="0"/>
                        <a:t> the original value in </a:t>
                      </a:r>
                      <a:r>
                        <a:rPr lang="en-US" baseline="0" dirty="0" err="1" smtClean="0"/>
                        <a:t>var</a:t>
                      </a:r>
                      <a:r>
                        <a:rPr lang="en-US" baseline="0" dirty="0" smtClean="0"/>
                        <a:t> and decrements </a:t>
                      </a:r>
                      <a:r>
                        <a:rPr lang="en-US" baseline="0" dirty="0" err="1" smtClean="0"/>
                        <a:t>var</a:t>
                      </a:r>
                      <a:r>
                        <a:rPr lang="en-US" baseline="0" dirty="0" smtClean="0"/>
                        <a:t> by 1</a:t>
                      </a:r>
                      <a:endParaRPr lang="en-US" dirty="0" smtClean="0"/>
                    </a:p>
                    <a:p>
                      <a:endParaRPr lang="en-US" dirty="0"/>
                    </a:p>
                  </a:txBody>
                  <a:tcPr/>
                </a:tc>
              </a:tr>
            </a:tbl>
          </a:graphicData>
        </a:graphic>
      </p:graphicFrame>
    </p:spTree>
    <p:extLst>
      <p:ext uri="{BB962C8B-B14F-4D97-AF65-F5344CB8AC3E}">
        <p14:creationId xmlns:p14="http://schemas.microsoft.com/office/powerpoint/2010/main" val="2224994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FEF5ABDB-54CC-44EF-BFE2-742C979E6427}"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7</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US" dirty="0" smtClean="0"/>
              <a:t>Downloading and Installing java</a:t>
            </a:r>
          </a:p>
        </p:txBody>
      </p:sp>
      <p:sp>
        <p:nvSpPr>
          <p:cNvPr id="83972" name="Text Box 2"/>
          <p:cNvSpPr txBox="1">
            <a:spLocks noChangeArrowheads="1"/>
          </p:cNvSpPr>
          <p:nvPr/>
        </p:nvSpPr>
        <p:spPr bwMode="auto">
          <a:xfrm>
            <a:off x="457200" y="838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sp>
        <p:nvSpPr>
          <p:cNvPr id="83973" name="TextBox 3"/>
          <p:cNvSpPr txBox="1">
            <a:spLocks noChangeArrowheads="1"/>
          </p:cNvSpPr>
          <p:nvPr/>
        </p:nvSpPr>
        <p:spPr bwMode="auto">
          <a:xfrm>
            <a:off x="473075" y="920750"/>
            <a:ext cx="851852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dirty="0">
                <a:solidFill>
                  <a:schemeClr val="tx1"/>
                </a:solidFill>
              </a:rPr>
              <a:t>JRE (Java Runtime Environment)</a:t>
            </a:r>
          </a:p>
          <a:p>
            <a:r>
              <a:rPr lang="en-US" sz="2800" b="1" dirty="0">
                <a:solidFill>
                  <a:schemeClr val="tx1"/>
                </a:solidFill>
              </a:rPr>
              <a:t>	If this is installed only  “java” is available.</a:t>
            </a:r>
          </a:p>
          <a:p>
            <a:r>
              <a:rPr lang="en-US" sz="2800" b="1" dirty="0">
                <a:solidFill>
                  <a:schemeClr val="tx1"/>
                </a:solidFill>
              </a:rPr>
              <a:t>     If someone gives you a “.class” file, you will </a:t>
            </a:r>
          </a:p>
          <a:p>
            <a:r>
              <a:rPr lang="en-US" sz="2800" b="1" dirty="0">
                <a:solidFill>
                  <a:schemeClr val="tx1"/>
                </a:solidFill>
              </a:rPr>
              <a:t>     be able to run it.</a:t>
            </a:r>
          </a:p>
          <a:p>
            <a:endParaRPr lang="en-US" sz="1000" b="1" dirty="0">
              <a:solidFill>
                <a:schemeClr val="tx1"/>
              </a:solidFill>
            </a:endParaRPr>
          </a:p>
          <a:p>
            <a:r>
              <a:rPr lang="en-US" sz="2800" b="1" dirty="0">
                <a:solidFill>
                  <a:schemeClr val="tx1"/>
                </a:solidFill>
              </a:rPr>
              <a:t>JDK ( Java Development Kit) </a:t>
            </a:r>
          </a:p>
          <a:p>
            <a:r>
              <a:rPr lang="en-US" sz="2800" b="1" dirty="0">
                <a:solidFill>
                  <a:schemeClr val="tx1"/>
                </a:solidFill>
              </a:rPr>
              <a:t>    if this is installed you have both </a:t>
            </a:r>
          </a:p>
          <a:p>
            <a:r>
              <a:rPr lang="en-US" sz="2800" b="1" dirty="0">
                <a:solidFill>
                  <a:schemeClr val="tx1"/>
                </a:solidFill>
              </a:rPr>
              <a:t>       </a:t>
            </a:r>
            <a:r>
              <a:rPr lang="en-US" sz="2800" b="1" dirty="0" err="1">
                <a:solidFill>
                  <a:schemeClr val="tx1"/>
                </a:solidFill>
              </a:rPr>
              <a:t>javac</a:t>
            </a:r>
            <a:r>
              <a:rPr lang="en-US" sz="2800" b="1" dirty="0">
                <a:solidFill>
                  <a:schemeClr val="tx1"/>
                </a:solidFill>
              </a:rPr>
              <a:t>   (for compiling source (*.java) file)</a:t>
            </a:r>
          </a:p>
          <a:p>
            <a:r>
              <a:rPr lang="en-US" sz="2800" b="1" dirty="0">
                <a:solidFill>
                  <a:schemeClr val="tx1"/>
                </a:solidFill>
              </a:rPr>
              <a:t>       java  (for running the class (*.class) files</a:t>
            </a:r>
            <a:r>
              <a:rPr lang="en-US" sz="2800" b="1" dirty="0" smtClean="0">
                <a:solidFill>
                  <a:schemeClr val="tx1"/>
                </a:solidFill>
              </a:rPr>
              <a:t>).</a:t>
            </a:r>
          </a:p>
          <a:p>
            <a:endParaRPr lang="en-US" sz="2800" b="1" dirty="0">
              <a:solidFill>
                <a:schemeClr val="tx1"/>
              </a:solidFill>
            </a:endParaRPr>
          </a:p>
          <a:p>
            <a:r>
              <a:rPr lang="en-US" sz="2800" b="1" dirty="0" smtClean="0">
                <a:solidFill>
                  <a:schemeClr val="tx1"/>
                </a:solidFill>
              </a:rPr>
              <a:t>Eclipse/Net-Beans</a:t>
            </a:r>
          </a:p>
          <a:p>
            <a:endParaRPr lang="en-US" sz="1000" b="1" dirty="0">
              <a:solidFill>
                <a:schemeClr val="tx1"/>
              </a:solidFill>
            </a:endParaRPr>
          </a:p>
          <a:p>
            <a:r>
              <a:rPr lang="en-US" sz="2000" dirty="0">
                <a:solidFill>
                  <a:srgbClr val="FF0000"/>
                </a:solidFill>
                <a:hlinkClick r:id="rId3"/>
              </a:rPr>
              <a:t>http://www.oracle.com/technetwork/java/javase/downloads/index.html</a:t>
            </a:r>
            <a:endParaRPr lang="en-US" sz="2000" dirty="0">
              <a:solidFill>
                <a:srgbClr val="FF0000"/>
              </a:solidFill>
            </a:endParaRPr>
          </a:p>
          <a:p>
            <a:r>
              <a:rPr lang="en-US" sz="2000" dirty="0">
                <a:hlinkClick r:id="rId4"/>
              </a:rPr>
              <a:t>http://docs.oracle.com/javase/tutorial/essential/environment/paths.html</a:t>
            </a:r>
            <a:endParaRPr lang="en-US" sz="2000" b="1" dirty="0">
              <a:solidFill>
                <a:srgbClr val="FF0000"/>
              </a:solidFill>
            </a:endParaRPr>
          </a:p>
        </p:txBody>
      </p:sp>
    </p:spTree>
    <p:extLst>
      <p:ext uri="{BB962C8B-B14F-4D97-AF65-F5344CB8AC3E}">
        <p14:creationId xmlns:p14="http://schemas.microsoft.com/office/powerpoint/2010/main" val="2020955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dirty="0" smtClean="0"/>
              <a:t>Relational Operator(&lt;,&gt;,&lt;=,&gt;=,==) – Logical</a:t>
            </a:r>
          </a:p>
          <a:p>
            <a:pPr marL="457200" lvl="1" indent="0">
              <a:buNone/>
              <a:defRPr/>
            </a:pPr>
            <a:endParaRPr lang="en-US" dirty="0"/>
          </a:p>
          <a:p>
            <a:pPr marL="457200" lvl="1" indent="0">
              <a:buNone/>
              <a:defRPr/>
            </a:pPr>
            <a:r>
              <a:rPr lang="en-US" dirty="0" smtClean="0"/>
              <a:t>These operators are used in control statements.</a:t>
            </a:r>
          </a:p>
          <a:p>
            <a:pPr marL="457200" lvl="1" indent="0">
              <a:buNone/>
              <a:defRPr/>
            </a:pPr>
            <a:r>
              <a:rPr lang="en-US" dirty="0"/>
              <a:t> </a:t>
            </a:r>
            <a:r>
              <a:rPr lang="en-US" dirty="0" smtClean="0"/>
              <a:t>if(a&lt;b) {</a:t>
            </a:r>
          </a:p>
          <a:p>
            <a:pPr marL="457200" lvl="1" indent="0">
              <a:buNone/>
              <a:defRPr/>
            </a:pPr>
            <a:r>
              <a:rPr lang="en-US" dirty="0" smtClean="0"/>
              <a:t>//</a:t>
            </a:r>
          </a:p>
          <a:p>
            <a:pPr marL="457200" lvl="1" indent="0">
              <a:buNone/>
              <a:defRPr/>
            </a:pPr>
            <a:r>
              <a:rPr lang="en-US"/>
              <a:t>}</a:t>
            </a:r>
            <a:endParaRPr lang="en-US" dirty="0" smtClean="0"/>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70</a:t>
            </a:fld>
            <a:endParaRPr lang="en-US" smtClean="0">
              <a:solidFill>
                <a:schemeClr val="bg2"/>
              </a:solidFill>
            </a:endParaRPr>
          </a:p>
        </p:txBody>
      </p:sp>
    </p:spTree>
    <p:extLst>
      <p:ext uri="{BB962C8B-B14F-4D97-AF65-F5344CB8AC3E}">
        <p14:creationId xmlns:p14="http://schemas.microsoft.com/office/powerpoint/2010/main" val="2224994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dirty="0" smtClean="0"/>
              <a:t>Boolean operator (&amp;&amp;,||,!) – Logical</a:t>
            </a:r>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71</a:t>
            </a:fld>
            <a:endParaRPr lang="en-US" smtClean="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02579370"/>
              </p:ext>
            </p:extLst>
          </p:nvPr>
        </p:nvGraphicFramePr>
        <p:xfrm>
          <a:off x="701570" y="2258866"/>
          <a:ext cx="7356140" cy="4474464"/>
        </p:xfrm>
        <a:graphic>
          <a:graphicData uri="http://schemas.openxmlformats.org/drawingml/2006/table">
            <a:tbl>
              <a:tblPr firstRow="1" bandRow="1">
                <a:tableStyleId>{5C22544A-7EE6-4342-B048-85BDC9FD1C3A}</a:tableStyleId>
              </a:tblPr>
              <a:tblGrid>
                <a:gridCol w="1260140"/>
                <a:gridCol w="1440160"/>
                <a:gridCol w="990110"/>
                <a:gridCol w="3665730"/>
              </a:tblGrid>
              <a:tr h="911352">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Type </a:t>
                      </a:r>
                      <a:endParaRPr lang="en-US" dirty="0"/>
                    </a:p>
                  </a:txBody>
                  <a:tcPr/>
                </a:tc>
                <a:tc>
                  <a:txBody>
                    <a:bodyPr/>
                    <a:lstStyle/>
                    <a:p>
                      <a:r>
                        <a:rPr lang="en-US" dirty="0" smtClean="0"/>
                        <a:t>Example</a:t>
                      </a:r>
                      <a:endParaRPr lang="en-US" dirty="0"/>
                    </a:p>
                  </a:txBody>
                  <a:tcPr/>
                </a:tc>
              </a:tr>
              <a:tr h="911352">
                <a:tc>
                  <a:txBody>
                    <a:bodyPr/>
                    <a:lstStyle/>
                    <a:p>
                      <a:r>
                        <a:rPr lang="en-US" dirty="0" smtClean="0"/>
                        <a:t>&amp;&amp;</a:t>
                      </a:r>
                      <a:endParaRPr lang="en-US" dirty="0"/>
                    </a:p>
                  </a:txBody>
                  <a:tcPr/>
                </a:tc>
                <a:tc>
                  <a:txBody>
                    <a:bodyPr/>
                    <a:lstStyle/>
                    <a:p>
                      <a:r>
                        <a:rPr lang="en-US" dirty="0" smtClean="0"/>
                        <a:t>Boolean AND</a:t>
                      </a:r>
                      <a:endParaRPr lang="en-US" dirty="0"/>
                    </a:p>
                  </a:txBody>
                  <a:tcPr/>
                </a:tc>
                <a:tc>
                  <a:txBody>
                    <a:bodyPr/>
                    <a:lstStyle/>
                    <a:p>
                      <a:r>
                        <a:rPr lang="en-US" dirty="0" smtClean="0"/>
                        <a:t>Binary</a:t>
                      </a:r>
                      <a:endParaRPr lang="en-US" dirty="0"/>
                    </a:p>
                  </a:txBody>
                  <a:tcPr/>
                </a:tc>
                <a:tc>
                  <a:txBody>
                    <a:bodyPr/>
                    <a:lstStyle/>
                    <a:p>
                      <a:r>
                        <a:rPr lang="en-US" dirty="0" smtClean="0"/>
                        <a:t>C=A&amp;&amp;B; C is true only when both A and B are true. </a:t>
                      </a:r>
                      <a:r>
                        <a:rPr lang="en-US" dirty="0" err="1" smtClean="0"/>
                        <a:t>Oterwise</a:t>
                      </a:r>
                      <a:r>
                        <a:rPr lang="en-US" dirty="0" smtClean="0"/>
                        <a:t> false.</a:t>
                      </a:r>
                      <a:r>
                        <a:rPr lang="en-US" baseline="0" dirty="0" smtClean="0"/>
                        <a:t> A , B are true </a:t>
                      </a:r>
                      <a:r>
                        <a:rPr lang="en-US" baseline="0" dirty="0" err="1" smtClean="0"/>
                        <a:t>iff</a:t>
                      </a:r>
                      <a:r>
                        <a:rPr lang="en-US" baseline="0" dirty="0" smtClean="0"/>
                        <a:t> </a:t>
                      </a:r>
                      <a:r>
                        <a:rPr lang="en-US" baseline="0" dirty="0" err="1" smtClean="0"/>
                        <a:t>itheyhave</a:t>
                      </a:r>
                      <a:r>
                        <a:rPr lang="en-US" baseline="0" dirty="0" smtClean="0"/>
                        <a:t> positive / negative value. Else false</a:t>
                      </a:r>
                      <a:endParaRPr lang="en-US" dirty="0"/>
                    </a:p>
                  </a:txBody>
                  <a:tcPr/>
                </a:tc>
              </a:tr>
              <a:tr h="1185297">
                <a:tc>
                  <a:txBody>
                    <a:bodyPr/>
                    <a:lstStyle/>
                    <a:p>
                      <a:r>
                        <a:rPr lang="en-US" dirty="0" smtClean="0"/>
                        <a:t>||</a:t>
                      </a:r>
                      <a:endParaRPr lang="en-US" dirty="0"/>
                    </a:p>
                  </a:txBody>
                  <a:tcPr/>
                </a:tc>
                <a:tc>
                  <a:txBody>
                    <a:bodyPr/>
                    <a:lstStyle/>
                    <a:p>
                      <a:r>
                        <a:rPr lang="en-US" dirty="0" smtClean="0"/>
                        <a:t>Boolean OR</a:t>
                      </a:r>
                      <a:endParaRPr lang="en-US" dirty="0"/>
                    </a:p>
                  </a:txBody>
                  <a:tcPr/>
                </a:tc>
                <a:tc>
                  <a:txBody>
                    <a:bodyPr/>
                    <a:lstStyle/>
                    <a:p>
                      <a:r>
                        <a:rPr lang="en-US" dirty="0" smtClean="0"/>
                        <a:t>Binary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C=A||B; C is false only when both A and B are false. </a:t>
                      </a:r>
                      <a:r>
                        <a:rPr lang="en-US" dirty="0" err="1" smtClean="0"/>
                        <a:t>Oterwise</a:t>
                      </a:r>
                      <a:r>
                        <a:rPr lang="en-US" dirty="0" smtClean="0"/>
                        <a:t> true.</a:t>
                      </a:r>
                      <a:r>
                        <a:rPr lang="en-US" baseline="0" dirty="0" smtClean="0"/>
                        <a:t> A , B are true </a:t>
                      </a:r>
                      <a:r>
                        <a:rPr lang="en-US" baseline="0" dirty="0" err="1" smtClean="0"/>
                        <a:t>iff</a:t>
                      </a:r>
                      <a:r>
                        <a:rPr lang="en-US" baseline="0" dirty="0" smtClean="0"/>
                        <a:t> </a:t>
                      </a:r>
                      <a:r>
                        <a:rPr lang="en-US" baseline="0" dirty="0" err="1" smtClean="0"/>
                        <a:t>itheyhave</a:t>
                      </a:r>
                      <a:r>
                        <a:rPr lang="en-US" baseline="0" dirty="0" smtClean="0"/>
                        <a:t> positive / negative value. Else false</a:t>
                      </a:r>
                      <a:endParaRPr lang="en-US" dirty="0" smtClean="0"/>
                    </a:p>
                    <a:p>
                      <a:endParaRPr lang="en-US" dirty="0"/>
                    </a:p>
                  </a:txBody>
                  <a:tcPr/>
                </a:tc>
              </a:tr>
              <a:tr h="911352">
                <a:tc>
                  <a:txBody>
                    <a:bodyPr/>
                    <a:lstStyle/>
                    <a:p>
                      <a:r>
                        <a:rPr lang="en-US" dirty="0" smtClean="0"/>
                        <a:t>!</a:t>
                      </a:r>
                      <a:endParaRPr lang="en-US" dirty="0"/>
                    </a:p>
                  </a:txBody>
                  <a:tcPr/>
                </a:tc>
                <a:tc>
                  <a:txBody>
                    <a:bodyPr/>
                    <a:lstStyle/>
                    <a:p>
                      <a:r>
                        <a:rPr lang="en-US" dirty="0" smtClean="0"/>
                        <a:t>Boolean Not</a:t>
                      </a:r>
                      <a:endParaRPr lang="en-US" dirty="0"/>
                    </a:p>
                  </a:txBody>
                  <a:tcPr/>
                </a:tc>
                <a:tc>
                  <a:txBody>
                    <a:bodyPr/>
                    <a:lstStyle/>
                    <a:p>
                      <a:r>
                        <a:rPr lang="en-US" dirty="0" smtClean="0"/>
                        <a:t>Unary</a:t>
                      </a:r>
                      <a:endParaRPr lang="en-US" dirty="0"/>
                    </a:p>
                  </a:txBody>
                  <a:tcPr/>
                </a:tc>
                <a:tc>
                  <a:txBody>
                    <a:bodyPr/>
                    <a:lstStyle/>
                    <a:p>
                      <a:r>
                        <a:rPr lang="en-US" dirty="0" smtClean="0"/>
                        <a:t>!A ; makes true to false and </a:t>
                      </a:r>
                      <a:r>
                        <a:rPr lang="en-US" smtClean="0"/>
                        <a:t>vice versa</a:t>
                      </a:r>
                      <a:endParaRPr lang="en-US" dirty="0"/>
                    </a:p>
                  </a:txBody>
                  <a:tcPr/>
                </a:tc>
              </a:tr>
            </a:tbl>
          </a:graphicData>
        </a:graphic>
      </p:graphicFrame>
    </p:spTree>
    <p:extLst>
      <p:ext uri="{BB962C8B-B14F-4D97-AF65-F5344CB8AC3E}">
        <p14:creationId xmlns:p14="http://schemas.microsoft.com/office/powerpoint/2010/main" val="22249948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fontScale="85000" lnSpcReduction="20000"/>
          </a:bodyPr>
          <a:lstStyle/>
          <a:p>
            <a:pPr marL="457200" lvl="1" indent="0">
              <a:buNone/>
              <a:defRPr/>
            </a:pPr>
            <a:r>
              <a:rPr lang="en-US" dirty="0" smtClean="0"/>
              <a:t>Bitwise Operator </a:t>
            </a:r>
            <a:r>
              <a:rPr lang="en-US" dirty="0" smtClean="0"/>
              <a:t>(&amp;,|,~,^,&lt;&lt;,&gt;&gt;, </a:t>
            </a:r>
            <a:r>
              <a:rPr lang="en-US" dirty="0" smtClean="0"/>
              <a:t>&gt;&gt;&gt;)</a:t>
            </a:r>
          </a:p>
          <a:p>
            <a:pPr marL="457200" lvl="1" indent="0">
              <a:buNone/>
              <a:defRPr/>
            </a:pPr>
            <a:r>
              <a:rPr lang="en-US" dirty="0" smtClean="0"/>
              <a:t>Works at bit level</a:t>
            </a:r>
          </a:p>
          <a:p>
            <a:pPr marL="514350" indent="-514350">
              <a:buFont typeface="+mj-lt"/>
              <a:buAutoNum type="arabicPeriod"/>
              <a:defRPr/>
            </a:pPr>
            <a:r>
              <a:rPr lang="en-US" sz="2400" b="1" dirty="0" smtClean="0"/>
              <a:t>&amp; : Bitwise AND</a:t>
            </a:r>
          </a:p>
          <a:p>
            <a:pPr marL="0" indent="0">
              <a:buNone/>
              <a:defRPr/>
            </a:pPr>
            <a:r>
              <a:rPr lang="en-US" sz="2400" dirty="0" smtClean="0"/>
              <a:t>X=15    binary value 1111</a:t>
            </a:r>
          </a:p>
          <a:p>
            <a:pPr marL="0" indent="0">
              <a:buNone/>
              <a:defRPr/>
            </a:pPr>
            <a:r>
              <a:rPr lang="en-US" sz="2400" dirty="0" smtClean="0"/>
              <a:t>Y=28    binary value  11100</a:t>
            </a:r>
          </a:p>
          <a:p>
            <a:pPr marL="0" indent="0">
              <a:buNone/>
              <a:defRPr/>
            </a:pPr>
            <a:r>
              <a:rPr lang="en-US" sz="2400" dirty="0" smtClean="0"/>
              <a:t>Z=</a:t>
            </a:r>
            <a:r>
              <a:rPr lang="en-US" sz="2400" dirty="0"/>
              <a:t>X</a:t>
            </a:r>
            <a:r>
              <a:rPr lang="en-US" sz="2400" dirty="0" smtClean="0"/>
              <a:t>&amp;Y;   1111 &amp; 11100  =&gt; 01111 &amp; 11100 =&gt; 01100 =&gt;12</a:t>
            </a:r>
          </a:p>
          <a:p>
            <a:pPr marL="0" indent="0">
              <a:buNone/>
              <a:defRPr/>
            </a:pPr>
            <a:endParaRPr lang="en-US" sz="2400" dirty="0"/>
          </a:p>
          <a:p>
            <a:pPr marL="0" indent="0">
              <a:buNone/>
              <a:defRPr/>
            </a:pPr>
            <a:r>
              <a:rPr lang="en-US" sz="2400" b="1" dirty="0" smtClean="0"/>
              <a:t>2. | </a:t>
            </a:r>
            <a:r>
              <a:rPr lang="en-US" sz="2400" b="1" dirty="0"/>
              <a:t>: Bitwise </a:t>
            </a:r>
            <a:r>
              <a:rPr lang="en-US" sz="2400" b="1" dirty="0" smtClean="0"/>
              <a:t>OR</a:t>
            </a:r>
          </a:p>
          <a:p>
            <a:pPr marL="0" indent="0">
              <a:buNone/>
              <a:defRPr/>
            </a:pPr>
            <a:r>
              <a:rPr lang="en-US" sz="2400" dirty="0"/>
              <a:t>X=15    binary value 1111</a:t>
            </a:r>
          </a:p>
          <a:p>
            <a:pPr marL="0" indent="0">
              <a:buNone/>
              <a:defRPr/>
            </a:pPr>
            <a:r>
              <a:rPr lang="en-US" sz="2400" dirty="0"/>
              <a:t>Y=28    binary value  11100</a:t>
            </a:r>
          </a:p>
          <a:p>
            <a:pPr marL="0" indent="0">
              <a:buNone/>
              <a:defRPr/>
            </a:pPr>
            <a:r>
              <a:rPr lang="en-US" sz="2400" dirty="0" smtClean="0"/>
              <a:t>Z=X|Y</a:t>
            </a:r>
            <a:r>
              <a:rPr lang="en-US" sz="2400" dirty="0"/>
              <a:t>;   1111 </a:t>
            </a:r>
            <a:r>
              <a:rPr lang="en-US" sz="2400" dirty="0" smtClean="0"/>
              <a:t>| </a:t>
            </a:r>
            <a:r>
              <a:rPr lang="en-US" sz="2400" dirty="0"/>
              <a:t>11100  =&gt; 01111 &amp; 11100 =&gt; </a:t>
            </a:r>
            <a:r>
              <a:rPr lang="en-US" sz="2400" dirty="0" smtClean="0"/>
              <a:t>11111 =&gt;</a:t>
            </a:r>
            <a:r>
              <a:rPr lang="en-US" sz="2400" dirty="0" smtClean="0"/>
              <a:t>63</a:t>
            </a:r>
          </a:p>
          <a:p>
            <a:pPr marL="0" indent="0">
              <a:buNone/>
              <a:defRPr/>
            </a:pPr>
            <a:r>
              <a:rPr lang="en-US" sz="2400" b="1" dirty="0" smtClean="0"/>
              <a:t>3. ~ </a:t>
            </a:r>
            <a:r>
              <a:rPr lang="en-US" sz="2400" b="1" dirty="0"/>
              <a:t>: Bitwise </a:t>
            </a:r>
            <a:r>
              <a:rPr lang="en-US" sz="2400" b="1" dirty="0" smtClean="0"/>
              <a:t>Complement</a:t>
            </a:r>
            <a:endParaRPr lang="en-US" sz="2400" b="1" dirty="0"/>
          </a:p>
          <a:p>
            <a:pPr marL="0" indent="0">
              <a:buNone/>
              <a:defRPr/>
            </a:pPr>
            <a:r>
              <a:rPr lang="en-US" sz="2400" dirty="0"/>
              <a:t>X=15    binary value 1111</a:t>
            </a:r>
          </a:p>
          <a:p>
            <a:pPr marL="0" indent="0">
              <a:buNone/>
              <a:defRPr/>
            </a:pPr>
            <a:r>
              <a:rPr lang="en-US" sz="2400" dirty="0" smtClean="0"/>
              <a:t>Z=~X;   ~1111 =&gt; 0000 =&gt;0</a:t>
            </a:r>
            <a:endParaRPr lang="en-US" sz="2400" dirty="0"/>
          </a:p>
          <a:p>
            <a:pPr marL="0" indent="0">
              <a:buNone/>
              <a:defRPr/>
            </a:pPr>
            <a:endParaRPr lang="en-US" sz="2400" dirty="0"/>
          </a:p>
          <a:p>
            <a:pPr marL="0" indent="0">
              <a:buNone/>
              <a:defRPr/>
            </a:pPr>
            <a:endParaRPr lang="en-US" sz="2400" b="1" dirty="0"/>
          </a:p>
          <a:p>
            <a:pPr marL="0" indent="0">
              <a:buNone/>
              <a:defRPr/>
            </a:pPr>
            <a:endParaRPr lang="en-US" sz="2400"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72</a:t>
            </a:fld>
            <a:endParaRPr lang="en-US" smtClean="0">
              <a:solidFill>
                <a:schemeClr val="bg2"/>
              </a:solidFill>
            </a:endParaRPr>
          </a:p>
        </p:txBody>
      </p:sp>
    </p:spTree>
    <p:extLst>
      <p:ext uri="{BB962C8B-B14F-4D97-AF65-F5344CB8AC3E}">
        <p14:creationId xmlns:p14="http://schemas.microsoft.com/office/powerpoint/2010/main" val="22249948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fontScale="92500" lnSpcReduction="10000"/>
          </a:bodyPr>
          <a:lstStyle/>
          <a:p>
            <a:pPr marL="457200" lvl="1" indent="0">
              <a:buNone/>
              <a:defRPr/>
            </a:pPr>
            <a:r>
              <a:rPr lang="en-US" dirty="0" smtClean="0"/>
              <a:t>Bitwise Operator </a:t>
            </a:r>
            <a:r>
              <a:rPr lang="en-US" dirty="0" smtClean="0"/>
              <a:t>(&amp;,|,~,^,&lt;&lt;,&gt;&gt;, </a:t>
            </a:r>
            <a:r>
              <a:rPr lang="en-US" dirty="0" smtClean="0"/>
              <a:t>&lt;&lt;&lt;)</a:t>
            </a:r>
          </a:p>
          <a:p>
            <a:pPr marL="457200" lvl="1" indent="0">
              <a:buNone/>
              <a:defRPr/>
            </a:pPr>
            <a:r>
              <a:rPr lang="en-US" dirty="0" smtClean="0"/>
              <a:t>Works at bit level</a:t>
            </a:r>
          </a:p>
          <a:p>
            <a:pPr marL="0" indent="0">
              <a:buNone/>
              <a:defRPr/>
            </a:pPr>
            <a:r>
              <a:rPr lang="en-US" sz="2400" b="1" dirty="0"/>
              <a:t>4</a:t>
            </a:r>
            <a:r>
              <a:rPr lang="en-US" sz="2400" b="1" dirty="0" smtClean="0"/>
              <a:t>.  </a:t>
            </a:r>
            <a:r>
              <a:rPr lang="en-US" sz="2400" b="1" dirty="0" smtClean="0"/>
              <a:t>^ : Bitwise XOR</a:t>
            </a:r>
          </a:p>
          <a:p>
            <a:pPr marL="0" indent="0">
              <a:buNone/>
              <a:defRPr/>
            </a:pPr>
            <a:r>
              <a:rPr lang="en-US" sz="2400" dirty="0" smtClean="0"/>
              <a:t>X=15    binary value 1111</a:t>
            </a:r>
          </a:p>
          <a:p>
            <a:pPr marL="0" indent="0">
              <a:buNone/>
              <a:defRPr/>
            </a:pPr>
            <a:r>
              <a:rPr lang="en-US" sz="2400" dirty="0" smtClean="0"/>
              <a:t>Y=28    binary value  11100</a:t>
            </a:r>
          </a:p>
          <a:p>
            <a:pPr marL="0" indent="0">
              <a:buNone/>
              <a:defRPr/>
            </a:pPr>
            <a:r>
              <a:rPr lang="en-US" sz="2400" dirty="0" smtClean="0"/>
              <a:t>Z=X</a:t>
            </a:r>
            <a:r>
              <a:rPr lang="en-US" sz="2400" dirty="0"/>
              <a:t>^</a:t>
            </a:r>
            <a:r>
              <a:rPr lang="en-US" sz="2400" dirty="0" smtClean="0"/>
              <a:t>Y;   1111 ^ 11100  =&gt; 01111 &amp; 11100 =&gt; 10011 =&gt;19</a:t>
            </a:r>
          </a:p>
          <a:p>
            <a:pPr marL="0" indent="0">
              <a:buNone/>
              <a:defRPr/>
            </a:pPr>
            <a:r>
              <a:rPr lang="en-US" sz="2400" b="1" dirty="0"/>
              <a:t>5</a:t>
            </a:r>
            <a:r>
              <a:rPr lang="en-US" sz="2400" b="1" dirty="0" smtClean="0"/>
              <a:t>.  </a:t>
            </a:r>
            <a:r>
              <a:rPr lang="en-US" sz="2400" b="1" dirty="0" smtClean="0"/>
              <a:t>&lt;&lt; </a:t>
            </a:r>
            <a:r>
              <a:rPr lang="en-US" sz="2400" b="1" dirty="0"/>
              <a:t>: </a:t>
            </a:r>
            <a:r>
              <a:rPr lang="en-US" sz="2400" b="1" dirty="0" smtClean="0"/>
              <a:t>Left shift</a:t>
            </a:r>
            <a:endParaRPr lang="en-US" sz="2400" b="1" dirty="0"/>
          </a:p>
          <a:p>
            <a:pPr marL="0" indent="0">
              <a:buNone/>
              <a:defRPr/>
            </a:pPr>
            <a:r>
              <a:rPr lang="en-US" sz="2400" dirty="0"/>
              <a:t>X=15    binary value 1111</a:t>
            </a:r>
          </a:p>
          <a:p>
            <a:pPr marL="0" indent="0">
              <a:buNone/>
              <a:defRPr/>
            </a:pPr>
            <a:r>
              <a:rPr lang="en-US" sz="2400" dirty="0" smtClean="0"/>
              <a:t>Y=X&lt;&lt;2  =&gt; 1111&lt;&lt;2 =&gt;111100 =&gt;60</a:t>
            </a:r>
          </a:p>
          <a:p>
            <a:pPr marL="0" indent="0">
              <a:buNone/>
              <a:defRPr/>
            </a:pPr>
            <a:r>
              <a:rPr lang="en-US" sz="2400" b="1" dirty="0"/>
              <a:t>6</a:t>
            </a:r>
            <a:r>
              <a:rPr lang="en-US" sz="2400" b="1" dirty="0" smtClean="0"/>
              <a:t>.  </a:t>
            </a:r>
            <a:r>
              <a:rPr lang="en-US" sz="2400" b="1" dirty="0" smtClean="0"/>
              <a:t>&gt;&gt; </a:t>
            </a:r>
            <a:r>
              <a:rPr lang="en-US" sz="2400" b="1" dirty="0"/>
              <a:t>: </a:t>
            </a:r>
            <a:r>
              <a:rPr lang="en-US" sz="2400" b="1" dirty="0" smtClean="0"/>
              <a:t>Signed Right </a:t>
            </a:r>
            <a:r>
              <a:rPr lang="en-US" sz="2400" b="1" dirty="0"/>
              <a:t>shift</a:t>
            </a:r>
          </a:p>
          <a:p>
            <a:pPr marL="0" indent="0">
              <a:buNone/>
              <a:defRPr/>
            </a:pPr>
            <a:r>
              <a:rPr lang="en-US" sz="2400" dirty="0"/>
              <a:t>X=15    binary value 1111</a:t>
            </a:r>
          </a:p>
          <a:p>
            <a:pPr marL="0" indent="0">
              <a:buNone/>
              <a:defRPr/>
            </a:pPr>
            <a:r>
              <a:rPr lang="en-US" sz="2400" dirty="0" smtClean="0"/>
              <a:t>Y=X&gt;&gt;2  </a:t>
            </a:r>
            <a:r>
              <a:rPr lang="en-US" sz="2400" dirty="0"/>
              <a:t>=&gt; </a:t>
            </a:r>
            <a:r>
              <a:rPr lang="en-US" sz="2400" dirty="0" smtClean="0"/>
              <a:t>1111&gt;&gt;2 =&gt;11 =&gt;3</a:t>
            </a: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smtClean="0"/>
          </a:p>
          <a:p>
            <a:pPr marL="0" indent="0">
              <a:buNone/>
              <a:defRPr/>
            </a:pPr>
            <a:endParaRPr lang="en-US" sz="2400" dirty="0"/>
          </a:p>
          <a:p>
            <a:pPr marL="0" indent="0">
              <a:buNone/>
              <a:defRPr/>
            </a:pPr>
            <a:endParaRPr lang="en-US" sz="2400" b="1" dirty="0"/>
          </a:p>
          <a:p>
            <a:pPr marL="0" indent="0">
              <a:buNone/>
              <a:defRPr/>
            </a:pPr>
            <a:endParaRPr lang="en-US" sz="2400"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73</a:t>
            </a:fld>
            <a:endParaRPr lang="en-US" smtClean="0">
              <a:solidFill>
                <a:schemeClr val="bg2"/>
              </a:solidFill>
            </a:endParaRPr>
          </a:p>
        </p:txBody>
      </p:sp>
    </p:spTree>
    <p:extLst>
      <p:ext uri="{BB962C8B-B14F-4D97-AF65-F5344CB8AC3E}">
        <p14:creationId xmlns:p14="http://schemas.microsoft.com/office/powerpoint/2010/main" val="1778406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fontScale="85000" lnSpcReduction="20000"/>
          </a:bodyPr>
          <a:lstStyle/>
          <a:p>
            <a:pPr marL="457200" lvl="1" indent="0">
              <a:buNone/>
              <a:defRPr/>
            </a:pPr>
            <a:r>
              <a:rPr lang="en-US" dirty="0" smtClean="0"/>
              <a:t>Bitwise Operator </a:t>
            </a:r>
            <a:r>
              <a:rPr lang="en-US" dirty="0" smtClean="0"/>
              <a:t>(&amp;,|,~,^,&lt;&lt;,&gt;&gt;, </a:t>
            </a:r>
            <a:r>
              <a:rPr lang="en-US" dirty="0" smtClean="0"/>
              <a:t>&lt;&lt;&lt;)</a:t>
            </a:r>
          </a:p>
          <a:p>
            <a:pPr marL="457200" lvl="1" indent="0">
              <a:buNone/>
              <a:defRPr/>
            </a:pPr>
            <a:r>
              <a:rPr lang="en-US" dirty="0" smtClean="0"/>
              <a:t>Works at bit level</a:t>
            </a:r>
          </a:p>
          <a:p>
            <a:pPr marL="0" indent="0">
              <a:buNone/>
              <a:defRPr/>
            </a:pPr>
            <a:r>
              <a:rPr lang="en-US" sz="2400" b="1" dirty="0" smtClean="0"/>
              <a:t>7. &gt;&gt;&gt; </a:t>
            </a:r>
            <a:r>
              <a:rPr lang="en-US" sz="2400" b="1" dirty="0"/>
              <a:t>: </a:t>
            </a:r>
            <a:r>
              <a:rPr lang="en-US" sz="2400" b="1" dirty="0" smtClean="0"/>
              <a:t>unsigned Right shift </a:t>
            </a:r>
          </a:p>
          <a:p>
            <a:pPr marL="0" indent="0">
              <a:buNone/>
              <a:defRPr/>
            </a:pPr>
            <a:r>
              <a:rPr lang="en-US" sz="2400" dirty="0" smtClean="0"/>
              <a:t>X=15    </a:t>
            </a:r>
            <a:r>
              <a:rPr lang="en-US" sz="2400" dirty="0"/>
              <a:t>binary value 1111</a:t>
            </a:r>
          </a:p>
          <a:p>
            <a:pPr marL="0" indent="0">
              <a:buNone/>
              <a:defRPr/>
            </a:pPr>
            <a:r>
              <a:rPr lang="en-US" sz="2400" dirty="0"/>
              <a:t>Y=X</a:t>
            </a:r>
            <a:r>
              <a:rPr lang="en-US" sz="2400" dirty="0" smtClean="0"/>
              <a:t>&gt;&gt;&gt;2  </a:t>
            </a:r>
            <a:r>
              <a:rPr lang="en-US" sz="2400" dirty="0"/>
              <a:t>=&gt; </a:t>
            </a:r>
            <a:r>
              <a:rPr lang="en-US" sz="2400" dirty="0" smtClean="0"/>
              <a:t>1111&gt;&gt;&gt;</a:t>
            </a:r>
            <a:r>
              <a:rPr lang="en-US" sz="2400" dirty="0"/>
              <a:t>2 =&gt;11 =&gt;3</a:t>
            </a:r>
          </a:p>
          <a:p>
            <a:pPr marL="0" indent="0">
              <a:buNone/>
              <a:defRPr/>
            </a:pPr>
            <a:endParaRPr lang="en-US" sz="2400" b="1" dirty="0"/>
          </a:p>
          <a:p>
            <a:r>
              <a:rPr lang="en-US" sz="2400" b="1" dirty="0"/>
              <a:t>Bitwise Zero Fill Right Shift Operator</a:t>
            </a:r>
            <a:r>
              <a:rPr lang="en-US" sz="2400" dirty="0"/>
              <a:t> shifts the bits of the number towards the </a:t>
            </a:r>
            <a:r>
              <a:rPr lang="en-US" sz="2400" b="1" dirty="0"/>
              <a:t>right</a:t>
            </a:r>
            <a:r>
              <a:rPr lang="en-US" sz="2400" dirty="0"/>
              <a:t> a specified n number of positions. The sign bit filled with 0's. The symbol &gt;&gt;&gt; represents the Bitwise Zero Fill Right Shift Operator.</a:t>
            </a:r>
          </a:p>
          <a:p>
            <a:r>
              <a:rPr lang="en-US" sz="2400" dirty="0"/>
              <a:t>When we apply </a:t>
            </a:r>
            <a:r>
              <a:rPr lang="en-US" sz="2400" b="1" dirty="0"/>
              <a:t>&gt;&gt;&gt;</a:t>
            </a:r>
            <a:r>
              <a:rPr lang="en-US" sz="2400" dirty="0"/>
              <a:t> on </a:t>
            </a:r>
            <a:r>
              <a:rPr lang="en-US" sz="2400" b="1" dirty="0"/>
              <a:t>a positive number</a:t>
            </a:r>
            <a:r>
              <a:rPr lang="en-US" sz="2400" dirty="0"/>
              <a:t>, it gives the same output as that of &gt;&gt;. It gives a positive number when we apply &gt;&gt;&gt; on a negative number. MSB is replaced by a 0.</a:t>
            </a:r>
          </a:p>
          <a:p>
            <a:r>
              <a:rPr lang="en-US" sz="2400" dirty="0"/>
              <a:t>Observe the above example, after shifting the bits to the right the binary number </a:t>
            </a:r>
            <a:r>
              <a:rPr lang="en-US" sz="2400" b="1" dirty="0"/>
              <a:t>00100000</a:t>
            </a:r>
            <a:r>
              <a:rPr lang="en-US" sz="2400" dirty="0"/>
              <a:t> (in decimal 32) becomes </a:t>
            </a:r>
            <a:r>
              <a:rPr lang="en-US" sz="2400" b="1" dirty="0"/>
              <a:t>00000100</a:t>
            </a:r>
            <a:r>
              <a:rPr lang="en-US" sz="2400" dirty="0"/>
              <a:t> (in decimal 4). The last three bits shifted out and lost.</a:t>
            </a:r>
          </a:p>
          <a:p>
            <a:pPr marL="0" indent="0">
              <a:buNone/>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smtClean="0"/>
          </a:p>
          <a:p>
            <a:pPr marL="0" indent="0">
              <a:buNone/>
              <a:defRPr/>
            </a:pPr>
            <a:endParaRPr lang="en-US" sz="2400" dirty="0"/>
          </a:p>
          <a:p>
            <a:pPr marL="0" indent="0">
              <a:buNone/>
              <a:defRPr/>
            </a:pPr>
            <a:endParaRPr lang="en-US" sz="2400" b="1" dirty="0"/>
          </a:p>
          <a:p>
            <a:pPr marL="0" indent="0">
              <a:buNone/>
              <a:defRPr/>
            </a:pPr>
            <a:endParaRPr lang="en-US" sz="2400"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74</a:t>
            </a:fld>
            <a:endParaRPr lang="en-US" smtClean="0">
              <a:solidFill>
                <a:schemeClr val="bg2"/>
              </a:solidFill>
            </a:endParaRPr>
          </a:p>
        </p:txBody>
      </p:sp>
    </p:spTree>
    <p:extLst>
      <p:ext uri="{BB962C8B-B14F-4D97-AF65-F5344CB8AC3E}">
        <p14:creationId xmlns:p14="http://schemas.microsoft.com/office/powerpoint/2010/main" val="12560854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fontScale="85000" lnSpcReduction="20000"/>
          </a:bodyPr>
          <a:lstStyle/>
          <a:p>
            <a:pPr marL="457200" lvl="1" indent="0">
              <a:buNone/>
              <a:defRPr/>
            </a:pPr>
            <a:r>
              <a:rPr lang="en-US" u="sng" dirty="0" smtClean="0"/>
              <a:t>Signed right shift (&gt;&gt;)</a:t>
            </a:r>
            <a:r>
              <a:rPr lang="en-US" u="sng" dirty="0" err="1" smtClean="0"/>
              <a:t>vs</a:t>
            </a:r>
            <a:r>
              <a:rPr lang="en-US" u="sng" dirty="0" smtClean="0"/>
              <a:t> unsigned right shift(&gt;&gt;&gt;)</a:t>
            </a:r>
          </a:p>
          <a:p>
            <a:pPr marL="457200" lvl="1" indent="0">
              <a:buNone/>
              <a:defRPr/>
            </a:pPr>
            <a:r>
              <a:rPr lang="en-US" sz="2400" dirty="0" smtClean="0"/>
              <a:t>Both shifts x , ‘n’ bits to right       ex: x&gt;&gt;n</a:t>
            </a:r>
          </a:p>
          <a:p>
            <a:pPr marL="457200" lvl="1" indent="0">
              <a:buNone/>
              <a:defRPr/>
            </a:pPr>
            <a:endParaRPr lang="en-US" sz="2400" dirty="0"/>
          </a:p>
          <a:p>
            <a:pPr marL="0" indent="0">
              <a:buNone/>
            </a:pPr>
            <a:r>
              <a:rPr lang="en-US" sz="2600" b="1" dirty="0"/>
              <a:t>Signed right shift operator</a:t>
            </a:r>
          </a:p>
          <a:p>
            <a:pPr marL="0" indent="0">
              <a:buNone/>
            </a:pPr>
            <a:r>
              <a:rPr lang="en-US" sz="2600" dirty="0"/>
              <a:t>The signed right shift operator '&gt;&gt;' uses the sign bit to fill the trailing positions. For example, if the number is positive then 0 will be used to fill the trailing positions and if the number is negative then 1 will be used to fill the trailing positions.</a:t>
            </a:r>
          </a:p>
          <a:p>
            <a:pPr marL="0" indent="0">
              <a:buNone/>
            </a:pPr>
            <a:r>
              <a:rPr lang="en-US" sz="2600" dirty="0"/>
              <a:t>Assume if a = 60 and b = -60; now in binary format, they will be as follows −</a:t>
            </a:r>
          </a:p>
          <a:p>
            <a:pPr marL="0" indent="0">
              <a:buNone/>
            </a:pPr>
            <a:r>
              <a:rPr lang="en-US" sz="2600" dirty="0"/>
              <a:t>a = 0000 0000 0000 0000 0000 0000 0011 1100 </a:t>
            </a:r>
            <a:endParaRPr lang="en-US" sz="2600" dirty="0" smtClean="0"/>
          </a:p>
          <a:p>
            <a:pPr marL="0" indent="0">
              <a:buNone/>
            </a:pPr>
            <a:r>
              <a:rPr lang="en-US" sz="2600" dirty="0" smtClean="0"/>
              <a:t>b </a:t>
            </a:r>
            <a:r>
              <a:rPr lang="en-US" sz="2600" dirty="0"/>
              <a:t>= 1111 1111 1111 1111 1111 1111 1100 </a:t>
            </a:r>
            <a:r>
              <a:rPr lang="en-US" sz="2600" dirty="0" smtClean="0"/>
              <a:t>0100</a:t>
            </a:r>
          </a:p>
          <a:p>
            <a:pPr marL="0" indent="0">
              <a:buNone/>
            </a:pPr>
            <a:r>
              <a:rPr lang="en-US" sz="2600" dirty="0" smtClean="0"/>
              <a:t>In </a:t>
            </a:r>
            <a:r>
              <a:rPr lang="en-US" sz="2600" dirty="0"/>
              <a:t>Java, negative numbers are stored as 2's complement.</a:t>
            </a:r>
          </a:p>
          <a:p>
            <a:pPr marL="0" indent="0">
              <a:buNone/>
            </a:pPr>
            <a:r>
              <a:rPr lang="en-US" sz="2600" dirty="0"/>
              <a:t>Thus a &gt;&gt; 1 = 0000 0000 0000 0000 0000 0000 0001 1110 And b &gt;&gt; 1 = 1111 1111 1111 1111 1111 1111 1110 0010</a:t>
            </a:r>
            <a:endParaRPr lang="en-US" sz="2600" dirty="0" smtClean="0"/>
          </a:p>
          <a:p>
            <a:pPr marL="457200" lvl="1" indent="0">
              <a:buNone/>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smtClean="0"/>
          </a:p>
          <a:p>
            <a:pPr marL="0" indent="0">
              <a:buNone/>
              <a:defRPr/>
            </a:pPr>
            <a:endParaRPr lang="en-US" sz="2400" dirty="0"/>
          </a:p>
          <a:p>
            <a:pPr marL="0" indent="0">
              <a:buNone/>
              <a:defRPr/>
            </a:pPr>
            <a:endParaRPr lang="en-US" sz="2400" b="1" dirty="0"/>
          </a:p>
          <a:p>
            <a:pPr marL="0" indent="0">
              <a:buNone/>
              <a:defRPr/>
            </a:pPr>
            <a:endParaRPr lang="en-US" sz="2400"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75</a:t>
            </a:fld>
            <a:endParaRPr lang="en-US" smtClean="0">
              <a:solidFill>
                <a:schemeClr val="bg2"/>
              </a:solidFill>
            </a:endParaRPr>
          </a:p>
        </p:txBody>
      </p:sp>
    </p:spTree>
    <p:extLst>
      <p:ext uri="{BB962C8B-B14F-4D97-AF65-F5344CB8AC3E}">
        <p14:creationId xmlns:p14="http://schemas.microsoft.com/office/powerpoint/2010/main" val="22506409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fontScale="92500" lnSpcReduction="20000"/>
          </a:bodyPr>
          <a:lstStyle/>
          <a:p>
            <a:pPr marL="457200" lvl="1" indent="0">
              <a:buNone/>
              <a:defRPr/>
            </a:pPr>
            <a:r>
              <a:rPr lang="en-US" u="sng" dirty="0" smtClean="0"/>
              <a:t>Signed right shift (&gt;&gt;)</a:t>
            </a:r>
            <a:r>
              <a:rPr lang="en-US" u="sng" dirty="0" err="1" smtClean="0"/>
              <a:t>vs</a:t>
            </a:r>
            <a:r>
              <a:rPr lang="en-US" u="sng" dirty="0" smtClean="0"/>
              <a:t> unsigned right shift(&gt;&gt;&gt;)</a:t>
            </a:r>
          </a:p>
          <a:p>
            <a:pPr marL="457200" lvl="1" indent="0">
              <a:buNone/>
              <a:defRPr/>
            </a:pPr>
            <a:r>
              <a:rPr lang="en-US" sz="2400" dirty="0" smtClean="0"/>
              <a:t>Both shifts x , ‘n’ bits to right       ex: x&gt;&gt;n</a:t>
            </a:r>
          </a:p>
          <a:p>
            <a:pPr marL="457200" lvl="1" indent="0">
              <a:buNone/>
              <a:defRPr/>
            </a:pPr>
            <a:endParaRPr lang="en-US" sz="2400" dirty="0"/>
          </a:p>
          <a:p>
            <a:pPr marL="0" indent="0">
              <a:buNone/>
            </a:pPr>
            <a:r>
              <a:rPr lang="en-US" sz="2600" b="1" dirty="0" err="1" smtClean="0"/>
              <a:t>UnSigned</a:t>
            </a:r>
            <a:r>
              <a:rPr lang="en-US" sz="2600" b="1" dirty="0" smtClean="0"/>
              <a:t> </a:t>
            </a:r>
            <a:r>
              <a:rPr lang="en-US" sz="2600" b="1" dirty="0"/>
              <a:t>right shift operator</a:t>
            </a:r>
          </a:p>
          <a:p>
            <a:pPr marL="0" indent="0">
              <a:buNone/>
            </a:pPr>
            <a:r>
              <a:rPr lang="en-US" sz="2400" dirty="0"/>
              <a:t>The unsigned right shift operator '&gt;&gt;&gt;' do not use the sign bit to fill the trailing positions. It always fills the trailing positions by 0s.</a:t>
            </a:r>
            <a:r>
              <a:rPr lang="en-US" sz="2600" dirty="0" smtClean="0"/>
              <a:t> </a:t>
            </a:r>
          </a:p>
          <a:p>
            <a:pPr marL="0" indent="0">
              <a:buNone/>
            </a:pPr>
            <a:r>
              <a:rPr lang="en-US" sz="2600" dirty="0" smtClean="0"/>
              <a:t>Assume </a:t>
            </a:r>
            <a:r>
              <a:rPr lang="en-US" sz="2600" dirty="0"/>
              <a:t>if a = 60 and b = -60; now in binary format, they will be as follows −</a:t>
            </a:r>
          </a:p>
          <a:p>
            <a:pPr marL="0" indent="0">
              <a:buNone/>
            </a:pPr>
            <a:r>
              <a:rPr lang="en-US" sz="2600" dirty="0"/>
              <a:t>a = 0000 0000 0000 0000 0000 0000 0011 1100 </a:t>
            </a:r>
            <a:endParaRPr lang="en-US" sz="2600" dirty="0" smtClean="0"/>
          </a:p>
          <a:p>
            <a:pPr marL="0" indent="0">
              <a:buNone/>
            </a:pPr>
            <a:r>
              <a:rPr lang="en-US" sz="2600" dirty="0" smtClean="0"/>
              <a:t>b </a:t>
            </a:r>
            <a:r>
              <a:rPr lang="en-US" sz="2600" dirty="0"/>
              <a:t>= 1111 1111 1111 1111 1111 1111 1100 </a:t>
            </a:r>
            <a:r>
              <a:rPr lang="en-US" sz="2600" dirty="0" smtClean="0"/>
              <a:t>0100</a:t>
            </a:r>
          </a:p>
          <a:p>
            <a:pPr marL="0" indent="0">
              <a:buNone/>
            </a:pPr>
            <a:r>
              <a:rPr lang="en-US" sz="2600" dirty="0" smtClean="0"/>
              <a:t>In </a:t>
            </a:r>
            <a:r>
              <a:rPr lang="en-US" sz="2600" dirty="0"/>
              <a:t>Java, negative numbers are stored as 2's complement.</a:t>
            </a:r>
          </a:p>
          <a:p>
            <a:pPr marL="0" indent="0">
              <a:buNone/>
            </a:pPr>
            <a:r>
              <a:rPr lang="en-US" sz="2600" dirty="0"/>
              <a:t>Thus a </a:t>
            </a:r>
            <a:r>
              <a:rPr lang="en-US" sz="2600" dirty="0" smtClean="0"/>
              <a:t>&gt;&gt;&gt; </a:t>
            </a:r>
            <a:r>
              <a:rPr lang="en-US" sz="2600" dirty="0"/>
              <a:t>1 = 0000 0000 0000 0000 0000 0000 0001 1110 </a:t>
            </a:r>
            <a:endParaRPr lang="en-US" sz="2600" dirty="0" smtClean="0"/>
          </a:p>
          <a:p>
            <a:pPr marL="0" indent="0">
              <a:buNone/>
            </a:pPr>
            <a:r>
              <a:rPr lang="en-US" sz="2600" dirty="0" smtClean="0"/>
              <a:t>And </a:t>
            </a:r>
            <a:r>
              <a:rPr lang="en-US" sz="2600" dirty="0"/>
              <a:t>b </a:t>
            </a:r>
            <a:r>
              <a:rPr lang="en-US" sz="2600" dirty="0" smtClean="0"/>
              <a:t>&gt;&gt;&gt; </a:t>
            </a:r>
            <a:r>
              <a:rPr lang="en-US" sz="2600" dirty="0"/>
              <a:t>1 = </a:t>
            </a:r>
            <a:r>
              <a:rPr lang="en-US" sz="2600" dirty="0" smtClean="0"/>
              <a:t>0111 </a:t>
            </a:r>
            <a:r>
              <a:rPr lang="en-US" sz="2600" dirty="0"/>
              <a:t>1111 1111 1111 1111 1111 1110 0010</a:t>
            </a:r>
            <a:endParaRPr lang="en-US" sz="2600" dirty="0" smtClean="0"/>
          </a:p>
          <a:p>
            <a:pPr marL="457200" lvl="1" indent="0">
              <a:buNone/>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smtClean="0"/>
          </a:p>
          <a:p>
            <a:pPr marL="0" indent="0">
              <a:buNone/>
              <a:defRPr/>
            </a:pPr>
            <a:endParaRPr lang="en-US" sz="2400" dirty="0"/>
          </a:p>
          <a:p>
            <a:pPr marL="0" indent="0">
              <a:buNone/>
              <a:defRPr/>
            </a:pPr>
            <a:endParaRPr lang="en-US" sz="2400" b="1" dirty="0"/>
          </a:p>
          <a:p>
            <a:pPr marL="0" indent="0">
              <a:buNone/>
              <a:defRPr/>
            </a:pPr>
            <a:endParaRPr lang="en-US" sz="2400"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76</a:t>
            </a:fld>
            <a:endParaRPr lang="en-US" smtClean="0">
              <a:solidFill>
                <a:schemeClr val="bg2"/>
              </a:solidFill>
            </a:endParaRPr>
          </a:p>
        </p:txBody>
      </p:sp>
    </p:spTree>
    <p:extLst>
      <p:ext uri="{BB962C8B-B14F-4D97-AF65-F5344CB8AC3E}">
        <p14:creationId xmlns:p14="http://schemas.microsoft.com/office/powerpoint/2010/main" val="41076763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b="1" u="sng" dirty="0" err="1" smtClean="0"/>
              <a:t>Terenary</a:t>
            </a:r>
            <a:r>
              <a:rPr lang="en-US" b="1" u="sng" dirty="0" smtClean="0"/>
              <a:t>/Conditional operator( ?: )</a:t>
            </a:r>
          </a:p>
          <a:p>
            <a:pPr marL="457200" lvl="1" indent="0">
              <a:buNone/>
              <a:defRPr/>
            </a:pPr>
            <a:r>
              <a:rPr lang="en-US" i="1" dirty="0" smtClean="0"/>
              <a:t>Syntax  : expr1?expr2:expr3;</a:t>
            </a:r>
          </a:p>
          <a:p>
            <a:pPr marL="457200" lvl="1" indent="0">
              <a:buNone/>
              <a:defRPr/>
            </a:pPr>
            <a:endParaRPr lang="en-US" i="1" dirty="0"/>
          </a:p>
          <a:p>
            <a:pPr marL="457200" lvl="1" indent="0">
              <a:buNone/>
              <a:defRPr/>
            </a:pPr>
            <a:r>
              <a:rPr lang="en-US" i="1" dirty="0" smtClean="0"/>
              <a:t>Example : x=y&gt;10?100:200;</a:t>
            </a:r>
          </a:p>
          <a:p>
            <a:pPr marL="457200" lvl="1" indent="0">
              <a:buNone/>
              <a:defRPr/>
            </a:pPr>
            <a:r>
              <a:rPr lang="en-US" i="1" dirty="0" smtClean="0"/>
              <a:t>Means if y&gt;10 is true then x will be 100 otherwise x will be 200.</a:t>
            </a:r>
          </a:p>
          <a:p>
            <a:pPr marL="457200" lvl="1" indent="0">
              <a:buNone/>
              <a:defRPr/>
            </a:pPr>
            <a:r>
              <a:rPr lang="en-US" i="1" dirty="0" smtClean="0"/>
              <a:t>Example: M= x&gt;</a:t>
            </a:r>
            <a:r>
              <a:rPr lang="en-US" i="1" dirty="0" err="1" smtClean="0"/>
              <a:t>y?x</a:t>
            </a:r>
            <a:r>
              <a:rPr lang="en-US" i="1" dirty="0" smtClean="0"/>
              <a:t>&gt;</a:t>
            </a:r>
            <a:r>
              <a:rPr lang="en-US" i="1" dirty="0" err="1" smtClean="0"/>
              <a:t>z?x:z:y</a:t>
            </a:r>
            <a:r>
              <a:rPr lang="en-US" i="1" dirty="0" smtClean="0"/>
              <a:t>&gt;</a:t>
            </a:r>
            <a:r>
              <a:rPr lang="en-US" i="1" dirty="0" err="1" smtClean="0"/>
              <a:t>z?y:z</a:t>
            </a:r>
            <a:r>
              <a:rPr lang="en-US" i="1" dirty="0" smtClean="0"/>
              <a:t>;</a:t>
            </a:r>
          </a:p>
          <a:p>
            <a:pPr marL="457200" lvl="1" indent="0">
              <a:buNone/>
              <a:defRPr/>
            </a:pPr>
            <a:endParaRPr lang="en-US" i="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77</a:t>
            </a:fld>
            <a:endParaRPr lang="en-US" smtClean="0">
              <a:solidFill>
                <a:schemeClr val="bg2"/>
              </a:solidFill>
            </a:endParaRPr>
          </a:p>
        </p:txBody>
      </p:sp>
    </p:spTree>
    <p:extLst>
      <p:ext uri="{BB962C8B-B14F-4D97-AF65-F5344CB8AC3E}">
        <p14:creationId xmlns:p14="http://schemas.microsoft.com/office/powerpoint/2010/main" val="22249948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Arithmetical/logical Statements</a:t>
            </a:r>
          </a:p>
        </p:txBody>
      </p:sp>
      <p:sp>
        <p:nvSpPr>
          <p:cNvPr id="3" name="Content Placeholder 2"/>
          <p:cNvSpPr>
            <a:spLocks noGrp="1"/>
          </p:cNvSpPr>
          <p:nvPr>
            <p:ph idx="1"/>
          </p:nvPr>
        </p:nvSpPr>
        <p:spPr>
          <a:xfrm>
            <a:off x="228600" y="1066800"/>
            <a:ext cx="8763000" cy="4783931"/>
          </a:xfrm>
        </p:spPr>
        <p:txBody>
          <a:bodyPr>
            <a:normAutofit fontScale="92500" lnSpcReduction="20000"/>
          </a:bodyPr>
          <a:lstStyle/>
          <a:p>
            <a:pPr marL="457200" lvl="1" indent="0">
              <a:buNone/>
              <a:defRPr/>
            </a:pPr>
            <a:r>
              <a:rPr lang="en-US" b="1" u="sng" dirty="0" smtClean="0"/>
              <a:t>Member Operator </a:t>
            </a:r>
            <a:r>
              <a:rPr lang="en-US" dirty="0" smtClean="0"/>
              <a:t>(.)</a:t>
            </a:r>
          </a:p>
          <a:p>
            <a:pPr marL="457200" lvl="1" indent="0">
              <a:buNone/>
              <a:defRPr/>
            </a:pPr>
            <a:endParaRPr lang="en-US" dirty="0"/>
          </a:p>
          <a:p>
            <a:pPr marL="457200" lvl="1" indent="0">
              <a:buNone/>
              <a:defRPr/>
            </a:pPr>
            <a:r>
              <a:rPr lang="en-US" dirty="0" smtClean="0"/>
              <a:t>Used to access member of an object</a:t>
            </a:r>
          </a:p>
          <a:p>
            <a:pPr marL="457200" lvl="1" indent="0">
              <a:buNone/>
              <a:defRPr/>
            </a:pPr>
            <a:r>
              <a:rPr lang="en-US" dirty="0" smtClean="0"/>
              <a:t>Used to access member of a class</a:t>
            </a:r>
          </a:p>
          <a:p>
            <a:pPr marL="457200" lvl="1" indent="0">
              <a:buNone/>
              <a:defRPr/>
            </a:pPr>
            <a:r>
              <a:rPr lang="en-US" dirty="0" smtClean="0"/>
              <a:t>Used to access class from a package</a:t>
            </a:r>
          </a:p>
          <a:p>
            <a:pPr marL="457200" lvl="1" indent="0">
              <a:buNone/>
              <a:defRPr/>
            </a:pPr>
            <a:r>
              <a:rPr lang="en-US" dirty="0" smtClean="0"/>
              <a:t>Used to access </a:t>
            </a:r>
            <a:r>
              <a:rPr lang="en-US" dirty="0" err="1" smtClean="0"/>
              <a:t>subpackage</a:t>
            </a:r>
            <a:r>
              <a:rPr lang="en-US" dirty="0" smtClean="0"/>
              <a:t> from a package</a:t>
            </a:r>
          </a:p>
          <a:p>
            <a:pPr marL="457200" lvl="1" indent="0">
              <a:buNone/>
              <a:defRPr/>
            </a:pPr>
            <a:r>
              <a:rPr lang="en-US" dirty="0" smtClean="0"/>
              <a:t>Example: </a:t>
            </a:r>
            <a:r>
              <a:rPr lang="en-US" dirty="0" err="1" smtClean="0"/>
              <a:t>System.out.println</a:t>
            </a:r>
            <a:endParaRPr lang="en-US" dirty="0" smtClean="0"/>
          </a:p>
          <a:p>
            <a:pPr marL="457200" lvl="1" indent="0">
              <a:buNone/>
              <a:defRPr/>
            </a:pPr>
            <a:r>
              <a:rPr lang="en-US" dirty="0" smtClean="0"/>
              <a:t>Example: </a:t>
            </a:r>
            <a:r>
              <a:rPr lang="en-US" dirty="0" err="1" smtClean="0"/>
              <a:t>ob.add</a:t>
            </a:r>
            <a:r>
              <a:rPr lang="en-US" dirty="0" smtClean="0"/>
              <a:t>();</a:t>
            </a:r>
          </a:p>
          <a:p>
            <a:pPr marL="457200" lvl="1" indent="0">
              <a:buNone/>
              <a:defRPr/>
            </a:pPr>
            <a:r>
              <a:rPr lang="en-US" dirty="0" smtClean="0"/>
              <a:t>Example: </a:t>
            </a:r>
            <a:r>
              <a:rPr lang="en-US" dirty="0" err="1" smtClean="0"/>
              <a:t>java.lang.Math</a:t>
            </a:r>
            <a:r>
              <a:rPr lang="en-US" dirty="0" smtClean="0"/>
              <a:t>; </a:t>
            </a:r>
          </a:p>
          <a:p>
            <a:pPr marL="457200" lvl="1" indent="0">
              <a:buNone/>
              <a:defRPr/>
            </a:pPr>
            <a:r>
              <a:rPr lang="en-US" dirty="0" smtClean="0"/>
              <a:t>Example: </a:t>
            </a:r>
            <a:r>
              <a:rPr lang="en-US" dirty="0" err="1" smtClean="0"/>
              <a:t>Java.util.Scanner</a:t>
            </a:r>
            <a:r>
              <a:rPr lang="en-US" dirty="0" smtClean="0"/>
              <a:t>;</a:t>
            </a:r>
          </a:p>
          <a:p>
            <a:pPr marL="457200" lvl="1" indent="0">
              <a:buNone/>
              <a:defRPr/>
            </a:pPr>
            <a:r>
              <a:rPr lang="en-US" dirty="0" smtClean="0"/>
              <a:t>Example: </a:t>
            </a:r>
            <a:r>
              <a:rPr lang="en-US" dirty="0" err="1" smtClean="0"/>
              <a:t>Math.sqrt</a:t>
            </a:r>
            <a:r>
              <a:rPr lang="en-US" dirty="0" smtClean="0"/>
              <a:t>(S);</a:t>
            </a:r>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78</a:t>
            </a:fld>
            <a:endParaRPr lang="en-US" smtClean="0">
              <a:solidFill>
                <a:schemeClr val="bg2"/>
              </a:solidFill>
            </a:endParaRPr>
          </a:p>
        </p:txBody>
      </p:sp>
    </p:spTree>
    <p:extLst>
      <p:ext uri="{BB962C8B-B14F-4D97-AF65-F5344CB8AC3E}">
        <p14:creationId xmlns:p14="http://schemas.microsoft.com/office/powerpoint/2010/main" val="22249948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chemeClr val="bg1"/>
          </a:solidFill>
        </p:spPr>
        <p:txBody>
          <a:bodyPr>
            <a:normAutofit/>
          </a:bodyPr>
          <a:lstStyle/>
          <a:p>
            <a:pPr marL="457200" indent="-457200">
              <a:defRPr/>
            </a:pPr>
            <a:r>
              <a:rPr lang="en-US" dirty="0"/>
              <a:t>Control Statements</a:t>
            </a:r>
          </a:p>
        </p:txBody>
      </p:sp>
      <p:sp>
        <p:nvSpPr>
          <p:cNvPr id="3" name="Content Placeholder 2"/>
          <p:cNvSpPr>
            <a:spLocks noGrp="1"/>
          </p:cNvSpPr>
          <p:nvPr>
            <p:ph idx="1"/>
          </p:nvPr>
        </p:nvSpPr>
        <p:spPr>
          <a:xfrm>
            <a:off x="228600" y="1066800"/>
            <a:ext cx="8763000" cy="4783931"/>
          </a:xfrm>
        </p:spPr>
        <p:txBody>
          <a:bodyPr>
            <a:normAutofit/>
          </a:bodyPr>
          <a:lstStyle/>
          <a:p>
            <a:pPr marL="457200" lvl="1" indent="0">
              <a:buNone/>
              <a:defRPr/>
            </a:pPr>
            <a:r>
              <a:rPr lang="en-US" b="1" dirty="0" smtClean="0"/>
              <a:t>Two Types:</a:t>
            </a:r>
          </a:p>
          <a:p>
            <a:pPr marL="971550" lvl="1" indent="-514350">
              <a:buFont typeface="+mj-lt"/>
              <a:buAutoNum type="arabicPeriod"/>
              <a:defRPr/>
            </a:pPr>
            <a:r>
              <a:rPr lang="en-US" dirty="0" smtClean="0"/>
              <a:t>Branching (if, if-else, nested if, switch case)</a:t>
            </a:r>
          </a:p>
          <a:p>
            <a:pPr marL="971550" lvl="1" indent="-514350">
              <a:buFont typeface="+mj-lt"/>
              <a:buAutoNum type="arabicPeriod"/>
              <a:defRPr/>
            </a:pPr>
            <a:r>
              <a:rPr lang="en-US" dirty="0" smtClean="0"/>
              <a:t>Looping (while, do-while, for)</a:t>
            </a:r>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79</a:t>
            </a:fld>
            <a:endParaRPr lang="en-US" smtClean="0">
              <a:solidFill>
                <a:schemeClr val="bg2"/>
              </a:solidFill>
            </a:endParaRPr>
          </a:p>
        </p:txBody>
      </p:sp>
    </p:spTree>
    <p:extLst>
      <p:ext uri="{BB962C8B-B14F-4D97-AF65-F5344CB8AC3E}">
        <p14:creationId xmlns:p14="http://schemas.microsoft.com/office/powerpoint/2010/main" val="64851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0" compatLnSpc="1">
            <a:prstTxWarp prst="textNoShape">
              <a:avLst/>
            </a:prstTxWarp>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Font typeface="Times New Roman" pitchFamily="18" charset="0"/>
              <a:buNone/>
            </a:pPr>
            <a:fld id="{4E2A1E91-E89C-4D56-8A1B-6DE456B39FBB}" type="slidenum">
              <a:rPr lang="en-US" smtClean="0">
                <a:solidFill>
                  <a:srgbClr val="000000"/>
                </a:solidFill>
                <a:ea typeface="Arial Unicode MS" pitchFamily="34" charset="-128"/>
                <a:cs typeface="Arial Unicode MS" pitchFamily="34" charset="-128"/>
              </a:rPr>
              <a:pPr eaLnBrk="1" hangingPunct="1">
                <a:buFont typeface="Times New Roman" pitchFamily="18" charset="0"/>
                <a:buNone/>
              </a:pPr>
              <a:t>8</a:t>
            </a:fld>
            <a:endParaRPr lang="en-US" smtClean="0">
              <a:solidFill>
                <a:srgbClr val="000000"/>
              </a:solidFill>
              <a:ea typeface="Arial Unicode MS" pitchFamily="34" charset="-128"/>
              <a:cs typeface="Arial Unicode MS" pitchFamily="34" charset="-128"/>
            </a:endParaRPr>
          </a:p>
        </p:txBody>
      </p:sp>
      <p:sp>
        <p:nvSpPr>
          <p:cNvPr id="14339" name="Text Box 1"/>
          <p:cNvSpPr txBox="1">
            <a:spLocks noChangeArrowheads="1"/>
          </p:cNvSpPr>
          <p:nvPr/>
        </p:nvSpPr>
        <p:spPr bwMode="auto">
          <a:xfrm>
            <a:off x="457200" y="152400"/>
            <a:ext cx="8229600" cy="715963"/>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defPPr>
              <a:defRPr lang="en-GB"/>
            </a:defPPr>
            <a:lvl1pPr algn="ctr" eaLnBrk="0" hangingPunct="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a:solidFill>
                  <a:srgbClr val="000000"/>
                </a:solidFill>
              </a:defRPr>
            </a:lvl1pPr>
          </a:lstStyle>
          <a:p>
            <a:pPr>
              <a:defRPr/>
            </a:pPr>
            <a:r>
              <a:rPr lang="en-US" dirty="0" smtClean="0"/>
              <a:t>Downloading and Installing java</a:t>
            </a:r>
          </a:p>
        </p:txBody>
      </p:sp>
      <p:sp>
        <p:nvSpPr>
          <p:cNvPr id="84996" name="Text Box 2"/>
          <p:cNvSpPr txBox="1">
            <a:spLocks noChangeArrowheads="1"/>
          </p:cNvSpPr>
          <p:nvPr/>
        </p:nvSpPr>
        <p:spPr bwMode="auto">
          <a:xfrm>
            <a:off x="457200" y="838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1pPr>
            <a:lvl2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2pPr>
            <a:lvl3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3pPr>
            <a:lvl4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4pPr>
            <a:lvl5pPr eaLnBrk="0" hangingPunct="0">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tabLst>
                <a:tab pos="3238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defRPr>
                <a:solidFill>
                  <a:schemeClr val="bg1"/>
                </a:solidFill>
                <a:latin typeface="Arial" charset="0"/>
                <a:cs typeface="Arial" charset="0"/>
              </a:defRPr>
            </a:lvl9pPr>
          </a:lstStyle>
          <a:p>
            <a:pPr>
              <a:spcBef>
                <a:spcPts val="600"/>
              </a:spcBef>
            </a:pPr>
            <a:r>
              <a:rPr lang="en-US" sz="3200">
                <a:solidFill>
                  <a:srgbClr val="000000"/>
                </a:solidFill>
              </a:rPr>
              <a:t> </a:t>
            </a:r>
          </a:p>
        </p:txBody>
      </p:sp>
      <p:pic>
        <p:nvPicPr>
          <p:cNvPr id="84997" name="Picture 2" descr="Screen Clippi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898525"/>
            <a:ext cx="78486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37657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rgbClr val="C00000"/>
          </a:solidFill>
        </p:spPr>
        <p:txBody>
          <a:bodyPr>
            <a:normAutofit/>
          </a:bodyPr>
          <a:lstStyle/>
          <a:p>
            <a:r>
              <a:rPr lang="en-US" dirty="0" smtClean="0"/>
              <a:t>4. Java Passage</a:t>
            </a:r>
          </a:p>
        </p:txBody>
      </p:sp>
      <p:sp>
        <p:nvSpPr>
          <p:cNvPr id="3" name="Content Placeholder 2"/>
          <p:cNvSpPr>
            <a:spLocks noGrp="1"/>
          </p:cNvSpPr>
          <p:nvPr>
            <p:ph idx="1"/>
          </p:nvPr>
        </p:nvSpPr>
        <p:spPr>
          <a:xfrm>
            <a:off x="228600" y="1066800"/>
            <a:ext cx="8763000" cy="4783931"/>
          </a:xfrm>
        </p:spPr>
        <p:txBody>
          <a:bodyPr>
            <a:normAutofit lnSpcReduction="10000"/>
          </a:bodyPr>
          <a:lstStyle/>
          <a:p>
            <a:pPr>
              <a:defRPr/>
            </a:pPr>
            <a:r>
              <a:rPr lang="en-US" dirty="0" smtClean="0"/>
              <a:t>Also called Program</a:t>
            </a:r>
          </a:p>
          <a:p>
            <a:pPr>
              <a:defRPr/>
            </a:pPr>
            <a:r>
              <a:rPr lang="en-US" sz="2000" dirty="0" smtClean="0">
                <a:ea typeface="+mn-ea"/>
                <a:cs typeface="+mn-cs"/>
              </a:rPr>
              <a:t>Group of Instructions</a:t>
            </a:r>
          </a:p>
          <a:p>
            <a:pPr>
              <a:defRPr/>
            </a:pPr>
            <a:r>
              <a:rPr lang="en-US" sz="2000" dirty="0" smtClean="0"/>
              <a:t>Must be written inside a method </a:t>
            </a:r>
          </a:p>
          <a:p>
            <a:pPr>
              <a:defRPr/>
            </a:pPr>
            <a:r>
              <a:rPr lang="en-US" sz="2000" dirty="0" smtClean="0">
                <a:ea typeface="+mn-ea"/>
                <a:cs typeface="+mn-cs"/>
              </a:rPr>
              <a:t>A method is any name ended with () or (arguments)</a:t>
            </a:r>
          </a:p>
          <a:p>
            <a:pPr>
              <a:defRPr/>
            </a:pPr>
            <a:r>
              <a:rPr lang="en-US" sz="2000" dirty="0" smtClean="0"/>
              <a:t>The first and compulsory method essential for any java program is main()</a:t>
            </a:r>
          </a:p>
          <a:p>
            <a:pPr>
              <a:defRPr/>
            </a:pPr>
            <a:r>
              <a:rPr lang="en-US" sz="2000" dirty="0" smtClean="0">
                <a:ea typeface="+mn-ea"/>
                <a:cs typeface="+mn-cs"/>
              </a:rPr>
              <a:t>Without main() , java program can’t execute</a:t>
            </a:r>
          </a:p>
          <a:p>
            <a:pPr>
              <a:defRPr/>
            </a:pPr>
            <a:r>
              <a:rPr lang="en-US" sz="2000" dirty="0" smtClean="0"/>
              <a:t>Other ‘n’ number of methods we can keep</a:t>
            </a:r>
          </a:p>
          <a:p>
            <a:pPr>
              <a:defRPr/>
            </a:pPr>
            <a:r>
              <a:rPr lang="en-US" sz="2000" dirty="0" smtClean="0">
                <a:ea typeface="+mn-ea"/>
                <a:cs typeface="+mn-cs"/>
              </a:rPr>
              <a:t>A method must be kept inside a “class” to make it class dependable and hence object oriented</a:t>
            </a:r>
          </a:p>
          <a:p>
            <a:pPr>
              <a:defRPr/>
            </a:pPr>
            <a:r>
              <a:rPr lang="en-US" sz="2000" dirty="0" smtClean="0"/>
              <a:t>A Method is kept secure inside class called “encapsulation” feature of OOP</a:t>
            </a:r>
          </a:p>
          <a:p>
            <a:pPr>
              <a:defRPr/>
            </a:pPr>
            <a:r>
              <a:rPr lang="en-US" sz="2000" dirty="0" smtClean="0">
                <a:ea typeface="+mn-ea"/>
                <a:cs typeface="+mn-cs"/>
              </a:rPr>
              <a:t>Main is a special method that must be independent to any object, otherwise program can’t start. Hence it must be “static”. It signifies “main” is powerful than any object.</a:t>
            </a:r>
          </a:p>
          <a:p>
            <a:pPr>
              <a:defRPr/>
            </a:pPr>
            <a:r>
              <a:rPr lang="en-US" sz="2000" dirty="0" smtClean="0"/>
              <a:t>Because to create the first object , “main” has to start execution. Hence static</a:t>
            </a:r>
            <a:endParaRPr lang="en-US" sz="2000" dirty="0" smtClean="0">
              <a:ea typeface="+mn-ea"/>
              <a:cs typeface="+mn-cs"/>
            </a:endParaRPr>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80</a:t>
            </a:fld>
            <a:endParaRPr lang="en-US" smtClean="0">
              <a:solidFill>
                <a:schemeClr val="bg2"/>
              </a:solidFill>
            </a:endParaRPr>
          </a:p>
        </p:txBody>
      </p:sp>
    </p:spTree>
    <p:extLst>
      <p:ext uri="{BB962C8B-B14F-4D97-AF65-F5344CB8AC3E}">
        <p14:creationId xmlns:p14="http://schemas.microsoft.com/office/powerpoint/2010/main" val="41618514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a:solidFill>
            <a:srgbClr val="00B050"/>
          </a:solidFill>
        </p:spPr>
        <p:txBody>
          <a:bodyPr>
            <a:normAutofit/>
          </a:bodyPr>
          <a:lstStyle/>
          <a:p>
            <a:r>
              <a:rPr lang="en-US" dirty="0" smtClean="0"/>
              <a:t>Java method</a:t>
            </a:r>
          </a:p>
        </p:txBody>
      </p:sp>
      <p:sp>
        <p:nvSpPr>
          <p:cNvPr id="3" name="Content Placeholder 2"/>
          <p:cNvSpPr>
            <a:spLocks noGrp="1"/>
          </p:cNvSpPr>
          <p:nvPr>
            <p:ph idx="1"/>
          </p:nvPr>
        </p:nvSpPr>
        <p:spPr>
          <a:xfrm>
            <a:off x="228600" y="1066800"/>
            <a:ext cx="8763000" cy="4783931"/>
          </a:xfrm>
        </p:spPr>
        <p:txBody>
          <a:bodyPr>
            <a:normAutofit/>
          </a:bodyPr>
          <a:lstStyle/>
          <a:p>
            <a:pPr>
              <a:defRPr/>
            </a:pPr>
            <a:r>
              <a:rPr lang="en-US" dirty="0" smtClean="0"/>
              <a:t>Also called function</a:t>
            </a:r>
          </a:p>
          <a:p>
            <a:pPr>
              <a:defRPr/>
            </a:pPr>
            <a:r>
              <a:rPr lang="en-US" dirty="0" smtClean="0"/>
              <a:t>Used to perform a task</a:t>
            </a:r>
          </a:p>
          <a:p>
            <a:pPr>
              <a:defRPr/>
            </a:pPr>
            <a:r>
              <a:rPr lang="en-US" dirty="0" smtClean="0"/>
              <a:t>Syntax</a:t>
            </a:r>
          </a:p>
          <a:p>
            <a:pPr marL="0" indent="0">
              <a:buNone/>
              <a:defRPr/>
            </a:pPr>
            <a:r>
              <a:rPr lang="en-US" sz="1800" dirty="0" smtClean="0"/>
              <a:t>public/private/protected/nothing </a:t>
            </a:r>
            <a:r>
              <a:rPr lang="en-US" sz="1800" dirty="0" err="1" smtClean="0"/>
              <a:t>returntype</a:t>
            </a:r>
            <a:r>
              <a:rPr lang="en-US" sz="1800" dirty="0" smtClean="0"/>
              <a:t>  method name(arguments/no arguments) {</a:t>
            </a:r>
          </a:p>
          <a:p>
            <a:pPr marL="0" indent="0">
              <a:buNone/>
              <a:defRPr/>
            </a:pPr>
            <a:r>
              <a:rPr lang="en-US" sz="1800" dirty="0" smtClean="0"/>
              <a:t>                  Statement1</a:t>
            </a:r>
          </a:p>
          <a:p>
            <a:pPr marL="0" indent="0">
              <a:buNone/>
              <a:defRPr/>
            </a:pPr>
            <a:r>
              <a:rPr lang="en-US" sz="1800" dirty="0" smtClean="0"/>
              <a:t>	Statement2</a:t>
            </a:r>
          </a:p>
          <a:p>
            <a:pPr marL="0" indent="0">
              <a:buNone/>
              <a:defRPr/>
            </a:pPr>
            <a:r>
              <a:rPr lang="en-US" sz="1800" dirty="0" smtClean="0"/>
              <a:t>	Statement3</a:t>
            </a:r>
          </a:p>
          <a:p>
            <a:pPr marL="0" indent="0">
              <a:buNone/>
              <a:defRPr/>
            </a:pPr>
            <a:r>
              <a:rPr lang="en-US" sz="1800" dirty="0" smtClean="0"/>
              <a:t>	………..</a:t>
            </a:r>
          </a:p>
          <a:p>
            <a:pPr marL="0" indent="0">
              <a:buNone/>
              <a:defRPr/>
            </a:pPr>
            <a:r>
              <a:rPr lang="en-US" sz="1800" dirty="0" smtClean="0"/>
              <a:t>	Statement n</a:t>
            </a:r>
          </a:p>
          <a:p>
            <a:pPr marL="0" indent="0">
              <a:buNone/>
              <a:defRPr/>
            </a:pPr>
            <a:r>
              <a:rPr lang="en-US" sz="1800" dirty="0" smtClean="0"/>
              <a:t>	return value;</a:t>
            </a:r>
          </a:p>
          <a:p>
            <a:pPr marL="0" indent="0">
              <a:buNone/>
              <a:defRPr/>
            </a:pPr>
            <a:r>
              <a:rPr lang="en-US" sz="1800" dirty="0" smtClean="0"/>
              <a:t>	}</a:t>
            </a:r>
          </a:p>
          <a:p>
            <a:pPr>
              <a:defRPr/>
            </a:pPr>
            <a:endParaRPr lang="en-US" dirty="0" smtClean="0"/>
          </a:p>
          <a:p>
            <a:pPr>
              <a:defRPr/>
            </a:pPr>
            <a:endParaRPr lang="en-US" dirty="0" smtClean="0"/>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81</a:t>
            </a:fld>
            <a:endParaRPr lang="en-US" smtClean="0">
              <a:solidFill>
                <a:schemeClr val="bg2"/>
              </a:solidFill>
            </a:endParaRPr>
          </a:p>
        </p:txBody>
      </p:sp>
    </p:spTree>
    <p:extLst>
      <p:ext uri="{BB962C8B-B14F-4D97-AF65-F5344CB8AC3E}">
        <p14:creationId xmlns:p14="http://schemas.microsoft.com/office/powerpoint/2010/main" val="36935518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p:spPr>
        <p:txBody>
          <a:bodyPr>
            <a:normAutofit/>
          </a:bodyPr>
          <a:lstStyle/>
          <a:p>
            <a:r>
              <a:rPr lang="en-US" dirty="0" smtClean="0"/>
              <a:t>Java method examples</a:t>
            </a:r>
          </a:p>
        </p:txBody>
      </p:sp>
      <p:sp>
        <p:nvSpPr>
          <p:cNvPr id="3" name="Content Placeholder 2"/>
          <p:cNvSpPr>
            <a:spLocks noGrp="1"/>
          </p:cNvSpPr>
          <p:nvPr>
            <p:ph idx="1"/>
          </p:nvPr>
        </p:nvSpPr>
        <p:spPr>
          <a:xfrm>
            <a:off x="228600" y="1066800"/>
            <a:ext cx="8763000" cy="4783931"/>
          </a:xfrm>
        </p:spPr>
        <p:txBody>
          <a:bodyPr>
            <a:normAutofit lnSpcReduction="10000"/>
          </a:bodyPr>
          <a:lstStyle/>
          <a:p>
            <a:pPr marL="0" indent="0">
              <a:buNone/>
              <a:defRPr/>
            </a:pPr>
            <a:r>
              <a:rPr lang="en-US" sz="1800" dirty="0" smtClean="0"/>
              <a:t>Example1 :</a:t>
            </a:r>
          </a:p>
          <a:p>
            <a:pPr marL="0" indent="0">
              <a:buNone/>
              <a:defRPr/>
            </a:pPr>
            <a:r>
              <a:rPr lang="en-US" sz="1800" dirty="0"/>
              <a:t>p</a:t>
            </a:r>
            <a:r>
              <a:rPr lang="en-US" sz="1800" dirty="0" smtClean="0"/>
              <a:t>ublic </a:t>
            </a:r>
            <a:r>
              <a:rPr lang="en-US" sz="1800" dirty="0" err="1" smtClean="0"/>
              <a:t>int</a:t>
            </a:r>
            <a:r>
              <a:rPr lang="en-US" sz="1800" dirty="0" smtClean="0"/>
              <a:t>  addition() {</a:t>
            </a:r>
          </a:p>
          <a:p>
            <a:pPr marL="0" indent="0">
              <a:buNone/>
              <a:defRPr/>
            </a:pPr>
            <a:r>
              <a:rPr lang="en-US" sz="1800" dirty="0" smtClean="0"/>
              <a:t>	</a:t>
            </a:r>
            <a:r>
              <a:rPr lang="en-US" sz="1800" dirty="0" err="1" smtClean="0"/>
              <a:t>int</a:t>
            </a:r>
            <a:r>
              <a:rPr lang="en-US" sz="1800" dirty="0" smtClean="0"/>
              <a:t> a=44,b=55;</a:t>
            </a:r>
          </a:p>
          <a:p>
            <a:pPr marL="0" indent="0">
              <a:buNone/>
              <a:defRPr/>
            </a:pPr>
            <a:r>
              <a:rPr lang="en-US" sz="1800" dirty="0"/>
              <a:t>	</a:t>
            </a:r>
            <a:r>
              <a:rPr lang="en-US" sz="1800" dirty="0" err="1" smtClean="0"/>
              <a:t>int</a:t>
            </a:r>
            <a:r>
              <a:rPr lang="en-US" sz="1800" dirty="0" smtClean="0"/>
              <a:t> result = </a:t>
            </a:r>
            <a:r>
              <a:rPr lang="en-US" sz="1800" dirty="0" err="1" smtClean="0"/>
              <a:t>a+b</a:t>
            </a:r>
            <a:r>
              <a:rPr lang="en-US" sz="1800" dirty="0" smtClean="0"/>
              <a:t>;</a:t>
            </a:r>
          </a:p>
          <a:p>
            <a:pPr marL="0" indent="0">
              <a:buNone/>
              <a:defRPr/>
            </a:pPr>
            <a:r>
              <a:rPr lang="en-US" sz="1800" dirty="0"/>
              <a:t>	</a:t>
            </a:r>
            <a:r>
              <a:rPr lang="en-US" sz="1800" dirty="0" smtClean="0"/>
              <a:t>return result;</a:t>
            </a:r>
          </a:p>
          <a:p>
            <a:pPr marL="0" indent="0">
              <a:buNone/>
              <a:defRPr/>
            </a:pPr>
            <a:r>
              <a:rPr lang="en-US" sz="1800" dirty="0" smtClean="0"/>
              <a:t>	}</a:t>
            </a:r>
          </a:p>
          <a:p>
            <a:pPr>
              <a:defRPr/>
            </a:pPr>
            <a:endParaRPr lang="en-US" dirty="0" smtClean="0"/>
          </a:p>
          <a:p>
            <a:pPr marL="0" indent="0">
              <a:buNone/>
              <a:defRPr/>
            </a:pPr>
            <a:r>
              <a:rPr lang="en-US" sz="2400" dirty="0" smtClean="0"/>
              <a:t>Example2 </a:t>
            </a:r>
            <a:r>
              <a:rPr lang="en-US" sz="2400" dirty="0"/>
              <a:t>:</a:t>
            </a:r>
          </a:p>
          <a:p>
            <a:pPr marL="0" indent="0">
              <a:buNone/>
              <a:defRPr/>
            </a:pPr>
            <a:r>
              <a:rPr lang="en-US" sz="2400" dirty="0" smtClean="0"/>
              <a:t>private </a:t>
            </a:r>
            <a:r>
              <a:rPr lang="en-US" sz="2400" dirty="0" err="1"/>
              <a:t>int</a:t>
            </a:r>
            <a:r>
              <a:rPr lang="en-US" sz="2400" dirty="0"/>
              <a:t>  </a:t>
            </a:r>
            <a:r>
              <a:rPr lang="en-US" sz="2400" dirty="0" smtClean="0"/>
              <a:t>addition(</a:t>
            </a:r>
            <a:r>
              <a:rPr lang="en-US" sz="2400" dirty="0" err="1" smtClean="0"/>
              <a:t>int</a:t>
            </a:r>
            <a:r>
              <a:rPr lang="en-US" sz="2400" dirty="0" smtClean="0"/>
              <a:t> </a:t>
            </a:r>
            <a:r>
              <a:rPr lang="en-US" sz="2400" dirty="0" err="1" smtClean="0"/>
              <a:t>a,int</a:t>
            </a:r>
            <a:r>
              <a:rPr lang="en-US" sz="2400" dirty="0" smtClean="0"/>
              <a:t> b) </a:t>
            </a:r>
            <a:r>
              <a:rPr lang="en-US" sz="2400" dirty="0"/>
              <a:t>{</a:t>
            </a:r>
          </a:p>
          <a:p>
            <a:pPr marL="0" indent="0">
              <a:buNone/>
              <a:defRPr/>
            </a:pPr>
            <a:r>
              <a:rPr lang="en-US" sz="2400" dirty="0"/>
              <a:t>	</a:t>
            </a:r>
            <a:r>
              <a:rPr lang="en-US" sz="2400" dirty="0" err="1" smtClean="0"/>
              <a:t>int</a:t>
            </a:r>
            <a:r>
              <a:rPr lang="en-US" sz="2400" dirty="0" smtClean="0"/>
              <a:t> </a:t>
            </a:r>
            <a:r>
              <a:rPr lang="en-US" sz="2400" dirty="0"/>
              <a:t>result = </a:t>
            </a:r>
            <a:r>
              <a:rPr lang="en-US" sz="2400" dirty="0" err="1"/>
              <a:t>a+b</a:t>
            </a:r>
            <a:r>
              <a:rPr lang="en-US" sz="2400" dirty="0"/>
              <a:t>;</a:t>
            </a:r>
          </a:p>
          <a:p>
            <a:pPr marL="0" indent="0">
              <a:buNone/>
              <a:defRPr/>
            </a:pPr>
            <a:r>
              <a:rPr lang="en-US" sz="2400" dirty="0"/>
              <a:t>	return result;</a:t>
            </a:r>
          </a:p>
          <a:p>
            <a:pPr marL="0" indent="0">
              <a:buNone/>
              <a:defRPr/>
            </a:pPr>
            <a:r>
              <a:rPr lang="en-US" sz="2400" dirty="0"/>
              <a:t>	}</a:t>
            </a:r>
          </a:p>
          <a:p>
            <a:pPr>
              <a:defRPr/>
            </a:pPr>
            <a:endParaRPr lang="en-US" dirty="0" smtClean="0"/>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82</a:t>
            </a:fld>
            <a:endParaRPr lang="en-US" smtClean="0">
              <a:solidFill>
                <a:schemeClr val="bg2"/>
              </a:solidFill>
            </a:endParaRPr>
          </a:p>
        </p:txBody>
      </p:sp>
    </p:spTree>
    <p:extLst>
      <p:ext uri="{BB962C8B-B14F-4D97-AF65-F5344CB8AC3E}">
        <p14:creationId xmlns:p14="http://schemas.microsoft.com/office/powerpoint/2010/main" val="31911778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28600" y="0"/>
            <a:ext cx="8229600" cy="838200"/>
          </a:xfrm>
        </p:spPr>
        <p:txBody>
          <a:bodyPr>
            <a:normAutofit/>
          </a:bodyPr>
          <a:lstStyle/>
          <a:p>
            <a:r>
              <a:rPr lang="en-US" dirty="0" smtClean="0"/>
              <a:t>Java method examples</a:t>
            </a:r>
          </a:p>
        </p:txBody>
      </p:sp>
      <p:sp>
        <p:nvSpPr>
          <p:cNvPr id="3" name="Content Placeholder 2"/>
          <p:cNvSpPr>
            <a:spLocks noGrp="1"/>
          </p:cNvSpPr>
          <p:nvPr>
            <p:ph idx="1"/>
          </p:nvPr>
        </p:nvSpPr>
        <p:spPr>
          <a:xfrm>
            <a:off x="228600" y="1066800"/>
            <a:ext cx="8763000" cy="4783931"/>
          </a:xfrm>
        </p:spPr>
        <p:txBody>
          <a:bodyPr>
            <a:normAutofit lnSpcReduction="10000"/>
          </a:bodyPr>
          <a:lstStyle/>
          <a:p>
            <a:pPr marL="0" indent="0">
              <a:buNone/>
              <a:defRPr/>
            </a:pPr>
            <a:r>
              <a:rPr lang="en-US" sz="1800" dirty="0" smtClean="0"/>
              <a:t>Example1 :</a:t>
            </a:r>
          </a:p>
          <a:p>
            <a:pPr marL="0" indent="0">
              <a:buNone/>
              <a:defRPr/>
            </a:pPr>
            <a:r>
              <a:rPr lang="en-US" sz="1800" dirty="0"/>
              <a:t>p</a:t>
            </a:r>
            <a:r>
              <a:rPr lang="en-US" sz="1800" dirty="0" smtClean="0"/>
              <a:t>ublic </a:t>
            </a:r>
            <a:r>
              <a:rPr lang="en-US" sz="1800" b="1" dirty="0" smtClean="0"/>
              <a:t>void</a:t>
            </a:r>
            <a:r>
              <a:rPr lang="en-US" sz="1800" dirty="0" smtClean="0"/>
              <a:t>  addition() {</a:t>
            </a:r>
          </a:p>
          <a:p>
            <a:pPr marL="0" indent="0">
              <a:buNone/>
              <a:defRPr/>
            </a:pPr>
            <a:r>
              <a:rPr lang="en-US" sz="1800" dirty="0" smtClean="0"/>
              <a:t>	</a:t>
            </a:r>
            <a:r>
              <a:rPr lang="en-US" sz="1800" dirty="0" err="1" smtClean="0"/>
              <a:t>int</a:t>
            </a:r>
            <a:r>
              <a:rPr lang="en-US" sz="1800" dirty="0" smtClean="0"/>
              <a:t> a=44,b=55;</a:t>
            </a:r>
          </a:p>
          <a:p>
            <a:pPr marL="0" indent="0">
              <a:buNone/>
              <a:defRPr/>
            </a:pPr>
            <a:r>
              <a:rPr lang="en-US" sz="1800" dirty="0"/>
              <a:t>	</a:t>
            </a:r>
            <a:r>
              <a:rPr lang="en-US" sz="1800" dirty="0" err="1" smtClean="0"/>
              <a:t>int</a:t>
            </a:r>
            <a:r>
              <a:rPr lang="en-US" sz="1800" dirty="0" smtClean="0"/>
              <a:t> result = </a:t>
            </a:r>
            <a:r>
              <a:rPr lang="en-US" sz="1800" dirty="0" err="1" smtClean="0"/>
              <a:t>a+b</a:t>
            </a:r>
            <a:r>
              <a:rPr lang="en-US" sz="1800" dirty="0" smtClean="0"/>
              <a:t>;</a:t>
            </a:r>
          </a:p>
          <a:p>
            <a:pPr marL="0" indent="0">
              <a:buNone/>
              <a:defRPr/>
            </a:pPr>
            <a:r>
              <a:rPr lang="en-US" sz="1800" dirty="0"/>
              <a:t>	</a:t>
            </a:r>
            <a:r>
              <a:rPr lang="en-US" sz="1800" dirty="0" err="1" smtClean="0"/>
              <a:t>System.out.println</a:t>
            </a:r>
            <a:r>
              <a:rPr lang="en-US" sz="1800" dirty="0" smtClean="0"/>
              <a:t>(result);</a:t>
            </a:r>
          </a:p>
          <a:p>
            <a:pPr marL="0" indent="0">
              <a:buNone/>
              <a:defRPr/>
            </a:pPr>
            <a:r>
              <a:rPr lang="en-US" sz="1800" dirty="0" smtClean="0"/>
              <a:t>	}</a:t>
            </a:r>
          </a:p>
          <a:p>
            <a:pPr>
              <a:defRPr/>
            </a:pPr>
            <a:r>
              <a:rPr lang="en-US" dirty="0" smtClean="0"/>
              <a:t>//void indicates no return statement</a:t>
            </a:r>
          </a:p>
          <a:p>
            <a:pPr marL="0" indent="0">
              <a:buNone/>
              <a:defRPr/>
            </a:pPr>
            <a:r>
              <a:rPr lang="en-US" sz="2400" dirty="0" smtClean="0"/>
              <a:t>Example2 </a:t>
            </a:r>
            <a:r>
              <a:rPr lang="en-US" sz="2400" dirty="0"/>
              <a:t>:</a:t>
            </a:r>
          </a:p>
          <a:p>
            <a:pPr marL="0" indent="0">
              <a:buNone/>
              <a:defRPr/>
            </a:pPr>
            <a:r>
              <a:rPr lang="en-US" sz="2400" dirty="0" smtClean="0"/>
              <a:t>protected </a:t>
            </a:r>
            <a:r>
              <a:rPr lang="en-US" sz="2400" dirty="0" err="1"/>
              <a:t>int</a:t>
            </a:r>
            <a:r>
              <a:rPr lang="en-US" sz="2400" dirty="0"/>
              <a:t>  </a:t>
            </a:r>
            <a:r>
              <a:rPr lang="en-US" sz="2400" dirty="0" err="1" smtClean="0"/>
              <a:t>substraction</a:t>
            </a:r>
            <a:r>
              <a:rPr lang="en-US" sz="2400" dirty="0" smtClean="0"/>
              <a:t>(</a:t>
            </a:r>
            <a:r>
              <a:rPr lang="en-US" sz="2400" dirty="0" err="1" smtClean="0"/>
              <a:t>int</a:t>
            </a:r>
            <a:r>
              <a:rPr lang="en-US" sz="2400" dirty="0" smtClean="0"/>
              <a:t> </a:t>
            </a:r>
            <a:r>
              <a:rPr lang="en-US" sz="2400" dirty="0" err="1" smtClean="0"/>
              <a:t>a,int</a:t>
            </a:r>
            <a:r>
              <a:rPr lang="en-US" sz="2400" dirty="0" smtClean="0"/>
              <a:t> b) </a:t>
            </a:r>
            <a:r>
              <a:rPr lang="en-US" sz="2400" dirty="0"/>
              <a:t>{</a:t>
            </a:r>
          </a:p>
          <a:p>
            <a:pPr marL="0" indent="0">
              <a:buNone/>
              <a:defRPr/>
            </a:pPr>
            <a:r>
              <a:rPr lang="en-US" sz="2400" dirty="0"/>
              <a:t>	</a:t>
            </a:r>
            <a:r>
              <a:rPr lang="en-US" sz="2400" dirty="0" err="1" smtClean="0"/>
              <a:t>int</a:t>
            </a:r>
            <a:r>
              <a:rPr lang="en-US" sz="2400" dirty="0" smtClean="0"/>
              <a:t> </a:t>
            </a:r>
            <a:r>
              <a:rPr lang="en-US" sz="2400" dirty="0"/>
              <a:t>result = </a:t>
            </a:r>
            <a:r>
              <a:rPr lang="en-US" sz="2400" dirty="0" smtClean="0"/>
              <a:t>a-b</a:t>
            </a:r>
            <a:r>
              <a:rPr lang="en-US" sz="2400" dirty="0"/>
              <a:t>;</a:t>
            </a:r>
          </a:p>
          <a:p>
            <a:pPr marL="0" indent="0">
              <a:buNone/>
              <a:defRPr/>
            </a:pPr>
            <a:r>
              <a:rPr lang="en-US" sz="2400" dirty="0"/>
              <a:t>	return result;</a:t>
            </a:r>
          </a:p>
          <a:p>
            <a:pPr marL="0" indent="0">
              <a:buNone/>
              <a:defRPr/>
            </a:pPr>
            <a:r>
              <a:rPr lang="en-US" sz="2400" dirty="0"/>
              <a:t>	}</a:t>
            </a:r>
          </a:p>
          <a:p>
            <a:pPr>
              <a:defRPr/>
            </a:pPr>
            <a:endParaRPr lang="en-US" dirty="0" smtClean="0"/>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83</a:t>
            </a:fld>
            <a:endParaRPr lang="en-US" smtClean="0">
              <a:solidFill>
                <a:schemeClr val="bg2"/>
              </a:solidFill>
            </a:endParaRPr>
          </a:p>
        </p:txBody>
      </p:sp>
    </p:spTree>
    <p:extLst>
      <p:ext uri="{BB962C8B-B14F-4D97-AF65-F5344CB8AC3E}">
        <p14:creationId xmlns:p14="http://schemas.microsoft.com/office/powerpoint/2010/main" val="37216799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31540" y="0"/>
            <a:ext cx="8026660" cy="503675"/>
          </a:xfrm>
          <a:solidFill>
            <a:srgbClr val="00B050"/>
          </a:solidFill>
        </p:spPr>
        <p:txBody>
          <a:bodyPr>
            <a:normAutofit fontScale="90000"/>
          </a:bodyPr>
          <a:lstStyle/>
          <a:p>
            <a:r>
              <a:rPr lang="en-US" dirty="0" smtClean="0"/>
              <a:t>Java Program Structure</a:t>
            </a:r>
          </a:p>
        </p:txBody>
      </p:sp>
      <p:sp>
        <p:nvSpPr>
          <p:cNvPr id="3" name="Content Placeholder 2"/>
          <p:cNvSpPr>
            <a:spLocks noGrp="1"/>
          </p:cNvSpPr>
          <p:nvPr>
            <p:ph idx="1"/>
          </p:nvPr>
        </p:nvSpPr>
        <p:spPr>
          <a:xfrm>
            <a:off x="206515" y="575452"/>
            <a:ext cx="8763000" cy="5733868"/>
          </a:xfrm>
        </p:spPr>
        <p:txBody>
          <a:bodyPr>
            <a:normAutofit lnSpcReduction="10000"/>
          </a:bodyPr>
          <a:lstStyle/>
          <a:p>
            <a:pPr marL="0" indent="0">
              <a:buNone/>
              <a:defRPr/>
            </a:pPr>
            <a:r>
              <a:rPr lang="en-US" sz="2000" b="1" dirty="0" smtClean="0"/>
              <a:t>/*Description about the program</a:t>
            </a:r>
          </a:p>
          <a:p>
            <a:pPr marL="0" indent="0">
              <a:buNone/>
              <a:defRPr/>
            </a:pPr>
            <a:r>
              <a:rPr lang="en-US" sz="2000" b="1" dirty="0" smtClean="0"/>
              <a:t>Author name</a:t>
            </a:r>
          </a:p>
          <a:p>
            <a:pPr marL="0" indent="0">
              <a:buNone/>
              <a:defRPr/>
            </a:pPr>
            <a:r>
              <a:rPr lang="en-US" sz="2000" b="1" dirty="0" smtClean="0"/>
              <a:t>*/ </a:t>
            </a:r>
          </a:p>
          <a:p>
            <a:pPr marL="0" indent="0">
              <a:buNone/>
              <a:defRPr/>
            </a:pPr>
            <a:r>
              <a:rPr lang="en-US" sz="2000" b="1" dirty="0" smtClean="0"/>
              <a:t>package name;   //user defined package  but optional   </a:t>
            </a:r>
          </a:p>
          <a:p>
            <a:pPr marL="0" indent="0">
              <a:buNone/>
              <a:defRPr/>
            </a:pPr>
            <a:r>
              <a:rPr lang="en-US" sz="2000" b="1" dirty="0" smtClean="0"/>
              <a:t>import </a:t>
            </a:r>
            <a:r>
              <a:rPr lang="en-US" sz="2000" b="1" dirty="0" err="1" smtClean="0"/>
              <a:t>builtinpackage.builtinsubpackage.builtinclass</a:t>
            </a:r>
            <a:r>
              <a:rPr lang="en-US" sz="2000" b="1" dirty="0" smtClean="0"/>
              <a:t>;  //optional</a:t>
            </a:r>
          </a:p>
          <a:p>
            <a:pPr marL="0" indent="0">
              <a:buNone/>
              <a:defRPr/>
            </a:pPr>
            <a:r>
              <a:rPr lang="en-US" sz="2000" b="1" dirty="0"/>
              <a:t> </a:t>
            </a:r>
            <a:r>
              <a:rPr lang="en-US" sz="2000" b="1" dirty="0" smtClean="0"/>
              <a:t>[public] class </a:t>
            </a:r>
            <a:r>
              <a:rPr lang="en-US" sz="2000" b="1" dirty="0" err="1" smtClean="0"/>
              <a:t>classname</a:t>
            </a:r>
            <a:r>
              <a:rPr lang="en-US" sz="2000" b="1" dirty="0" smtClean="0"/>
              <a:t> {</a:t>
            </a:r>
          </a:p>
          <a:p>
            <a:pPr marL="0" indent="0">
              <a:buNone/>
              <a:defRPr/>
            </a:pPr>
            <a:endParaRPr lang="en-US" sz="2000" b="1" dirty="0"/>
          </a:p>
          <a:p>
            <a:pPr marL="0" indent="0">
              <a:buNone/>
              <a:defRPr/>
            </a:pPr>
            <a:r>
              <a:rPr lang="en-US" sz="2000" b="1" dirty="0" smtClean="0"/>
              <a:t>//</a:t>
            </a:r>
            <a:r>
              <a:rPr lang="en-US" sz="2000" b="1" i="1" dirty="0" smtClean="0"/>
              <a:t>any method</a:t>
            </a:r>
          </a:p>
          <a:p>
            <a:pPr marL="0" indent="0">
              <a:buNone/>
              <a:defRPr/>
            </a:pPr>
            <a:r>
              <a:rPr lang="en-US" sz="2000" b="1" dirty="0"/>
              <a:t> </a:t>
            </a:r>
            <a:r>
              <a:rPr lang="en-US" sz="2000" b="1" dirty="0" smtClean="0"/>
              <a:t> public static void main(String </a:t>
            </a:r>
            <a:r>
              <a:rPr lang="en-US" sz="2000" b="1" dirty="0" err="1" smtClean="0"/>
              <a:t>args</a:t>
            </a:r>
            <a:r>
              <a:rPr lang="en-US" sz="2000" b="1" dirty="0" smtClean="0"/>
              <a:t>[]) {</a:t>
            </a:r>
          </a:p>
          <a:p>
            <a:pPr marL="0" indent="0">
              <a:buNone/>
              <a:defRPr/>
            </a:pPr>
            <a:r>
              <a:rPr lang="en-US" sz="2000" b="1" dirty="0"/>
              <a:t> </a:t>
            </a:r>
            <a:r>
              <a:rPr lang="en-US" sz="2000" b="1" dirty="0" smtClean="0"/>
              <a:t>  statement for object of “</a:t>
            </a:r>
            <a:r>
              <a:rPr lang="en-US" sz="2000" b="1" dirty="0" err="1" smtClean="0"/>
              <a:t>classname</a:t>
            </a:r>
            <a:r>
              <a:rPr lang="en-US" sz="2000" b="1" dirty="0" smtClean="0"/>
              <a:t>” creation if necessary</a:t>
            </a:r>
          </a:p>
          <a:p>
            <a:pPr marL="0" indent="0">
              <a:buNone/>
              <a:defRPr/>
            </a:pPr>
            <a:r>
              <a:rPr lang="en-US" sz="2000" b="1" dirty="0"/>
              <a:t> </a:t>
            </a:r>
            <a:r>
              <a:rPr lang="en-US" sz="2000" b="1" dirty="0" smtClean="0"/>
              <a:t>  statement2;</a:t>
            </a:r>
          </a:p>
          <a:p>
            <a:pPr marL="0" indent="0">
              <a:buNone/>
              <a:defRPr/>
            </a:pPr>
            <a:r>
              <a:rPr lang="en-US" sz="2000" b="1" dirty="0"/>
              <a:t> </a:t>
            </a:r>
            <a:r>
              <a:rPr lang="en-US" sz="2000" b="1" dirty="0" smtClean="0"/>
              <a:t>  …….</a:t>
            </a:r>
          </a:p>
          <a:p>
            <a:pPr marL="0" indent="0">
              <a:buNone/>
              <a:defRPr/>
            </a:pPr>
            <a:r>
              <a:rPr lang="en-US" sz="2000" b="1" dirty="0"/>
              <a:t> </a:t>
            </a:r>
            <a:r>
              <a:rPr lang="en-US" sz="2000" b="1" dirty="0" smtClean="0"/>
              <a:t> statement n;</a:t>
            </a:r>
          </a:p>
          <a:p>
            <a:pPr marL="0" indent="0">
              <a:buNone/>
              <a:defRPr/>
            </a:pPr>
            <a:r>
              <a:rPr lang="en-US" sz="2000" b="1" dirty="0" smtClean="0"/>
              <a:t>} //end of main</a:t>
            </a:r>
          </a:p>
          <a:p>
            <a:pPr marL="0" indent="0">
              <a:buNone/>
              <a:defRPr/>
            </a:pPr>
            <a:r>
              <a:rPr lang="en-US" sz="2000" b="1" i="1" dirty="0" smtClean="0"/>
              <a:t>//Any other method</a:t>
            </a:r>
            <a:endParaRPr lang="en-US" sz="2000" b="1" i="1" dirty="0"/>
          </a:p>
          <a:p>
            <a:pPr marL="0" indent="0">
              <a:buNone/>
              <a:defRPr/>
            </a:pPr>
            <a:endParaRPr lang="en-US" sz="2000" b="1" dirty="0" smtClean="0"/>
          </a:p>
          <a:p>
            <a:pPr marL="0" indent="0">
              <a:buNone/>
              <a:defRPr/>
            </a:pPr>
            <a:r>
              <a:rPr lang="en-US" sz="2000" b="1" dirty="0" smtClean="0"/>
              <a:t>} //end of class</a:t>
            </a:r>
            <a:endParaRPr lang="en-US" sz="2000" b="1" dirty="0"/>
          </a:p>
          <a:p>
            <a:pPr>
              <a:defRPr/>
            </a:pPr>
            <a:endParaRPr lang="en-US" dirty="0" smtClean="0"/>
          </a:p>
          <a:p>
            <a:pPr marL="457200" lvl="1" indent="0">
              <a:buNone/>
              <a:defRPr/>
            </a:pPr>
            <a:endParaRPr lang="en-US" b="1" dirty="0" smtClean="0"/>
          </a:p>
          <a:p>
            <a:pPr>
              <a:defRPr/>
            </a:pPr>
            <a:endParaRPr lang="en-US" b="1" dirty="0" smtClean="0"/>
          </a:p>
          <a:p>
            <a:pPr marL="0" indent="0">
              <a:buNone/>
              <a:defRPr/>
            </a:pPr>
            <a:endParaRPr lang="en-US" dirty="0"/>
          </a:p>
        </p:txBody>
      </p:sp>
      <p:sp>
        <p:nvSpPr>
          <p:cNvPr id="55305" name="Slide Number Placeholder 9"/>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D07BAA5-0438-42A1-918E-0BF9B3585F8F}" type="slidenum">
              <a:rPr lang="en-US" smtClean="0">
                <a:solidFill>
                  <a:schemeClr val="bg2"/>
                </a:solidFill>
              </a:rPr>
              <a:pPr eaLnBrk="1" hangingPunct="1">
                <a:defRPr/>
              </a:pPr>
              <a:t>84</a:t>
            </a:fld>
            <a:endParaRPr lang="en-US" smtClean="0">
              <a:solidFill>
                <a:schemeClr val="bg2"/>
              </a:solidFill>
            </a:endParaRPr>
          </a:p>
        </p:txBody>
      </p:sp>
      <p:sp>
        <p:nvSpPr>
          <p:cNvPr id="2" name="Rectangle 1"/>
          <p:cNvSpPr/>
          <p:nvPr/>
        </p:nvSpPr>
        <p:spPr>
          <a:xfrm>
            <a:off x="6597225" y="2923231"/>
            <a:ext cx="2790310" cy="29253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Any </a:t>
            </a:r>
            <a:r>
              <a:rPr lang="en-US" dirty="0" err="1" smtClean="0">
                <a:solidFill>
                  <a:schemeClr val="bg2"/>
                </a:solidFill>
              </a:rPr>
              <a:t>nonstatic</a:t>
            </a:r>
            <a:r>
              <a:rPr lang="en-US" dirty="0" smtClean="0">
                <a:solidFill>
                  <a:schemeClr val="bg2"/>
                </a:solidFill>
              </a:rPr>
              <a:t> method of a class  requires an object of that class to execute. That object can only be created inside main. If we make main also </a:t>
            </a:r>
            <a:r>
              <a:rPr lang="en-US" dirty="0" err="1" smtClean="0">
                <a:solidFill>
                  <a:schemeClr val="bg2"/>
                </a:solidFill>
              </a:rPr>
              <a:t>nonstatic</a:t>
            </a:r>
            <a:r>
              <a:rPr lang="en-US" dirty="0" smtClean="0">
                <a:solidFill>
                  <a:schemeClr val="bg2"/>
                </a:solidFill>
              </a:rPr>
              <a:t>, then program can’t execute and hence object can’t be created. Hence main must be static</a:t>
            </a:r>
            <a:endParaRPr lang="en-US" dirty="0">
              <a:solidFill>
                <a:schemeClr val="bg2"/>
              </a:solidFill>
            </a:endParaRPr>
          </a:p>
        </p:txBody>
      </p:sp>
      <p:sp>
        <p:nvSpPr>
          <p:cNvPr id="6" name="Rectangle 5"/>
          <p:cNvSpPr/>
          <p:nvPr/>
        </p:nvSpPr>
        <p:spPr>
          <a:xfrm>
            <a:off x="2681790" y="4059070"/>
            <a:ext cx="2790310" cy="184520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type of main is void , as main is the last method that receives value from other methods. There is no method after main , who can receive the value return from main . Hence void</a:t>
            </a:r>
            <a:endParaRPr lang="en-US" dirty="0"/>
          </a:p>
        </p:txBody>
      </p:sp>
      <p:sp>
        <p:nvSpPr>
          <p:cNvPr id="7" name="Rectangle 6"/>
          <p:cNvSpPr/>
          <p:nvPr/>
        </p:nvSpPr>
        <p:spPr>
          <a:xfrm>
            <a:off x="6358720" y="1043736"/>
            <a:ext cx="2790310" cy="15599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Main is public, because JVM requires this method to invoke it, which resides outside for the user service/ public service</a:t>
            </a:r>
            <a:endParaRPr lang="en-US" dirty="0">
              <a:solidFill>
                <a:srgbClr val="FF0000"/>
              </a:solidFill>
            </a:endParaRPr>
          </a:p>
        </p:txBody>
      </p:sp>
    </p:spTree>
    <p:extLst>
      <p:ext uri="{BB962C8B-B14F-4D97-AF65-F5344CB8AC3E}">
        <p14:creationId xmlns:p14="http://schemas.microsoft.com/office/powerpoint/2010/main" val="17538609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20B97B38-3A83-466D-B656-E857E68F1E85}" type="slidenum">
              <a:rPr lang="en-US" sz="1800" smtClean="0"/>
              <a:pPr eaLnBrk="1" hangingPunct="1"/>
              <a:t>85</a:t>
            </a:fld>
            <a:endParaRPr lang="en-US" sz="1800" smtClean="0"/>
          </a:p>
        </p:txBody>
      </p:sp>
      <p:sp>
        <p:nvSpPr>
          <p:cNvPr id="7173" name="Rectangle 2"/>
          <p:cNvSpPr>
            <a:spLocks noGrp="1" noChangeArrowheads="1"/>
          </p:cNvSpPr>
          <p:nvPr>
            <p:ph type="title"/>
          </p:nvPr>
        </p:nvSpPr>
        <p:spPr/>
        <p:txBody>
          <a:bodyPr/>
          <a:lstStyle/>
          <a:p>
            <a:pPr eaLnBrk="1" hangingPunct="1"/>
            <a:r>
              <a:rPr lang="en-US" smtClean="0"/>
              <a:t>How Java Works</a:t>
            </a:r>
          </a:p>
        </p:txBody>
      </p:sp>
      <p:sp>
        <p:nvSpPr>
          <p:cNvPr id="7174" name="Rectangle 3"/>
          <p:cNvSpPr>
            <a:spLocks noGrp="1" noChangeArrowheads="1"/>
          </p:cNvSpPr>
          <p:nvPr>
            <p:ph type="body" idx="1"/>
          </p:nvPr>
        </p:nvSpPr>
        <p:spPr/>
        <p:txBody>
          <a:bodyPr>
            <a:normAutofit fontScale="92500"/>
          </a:bodyPr>
          <a:lstStyle/>
          <a:p>
            <a:pPr eaLnBrk="1" hangingPunct="1">
              <a:lnSpc>
                <a:spcPct val="90000"/>
              </a:lnSpc>
            </a:pPr>
            <a:r>
              <a:rPr lang="en-US" sz="2800" smtClean="0"/>
              <a:t>Java's platform independence is achieved by the use of the </a:t>
            </a:r>
            <a:r>
              <a:rPr lang="en-US" sz="2800" i="1" smtClean="0"/>
              <a:t>Java Virtual Machine</a:t>
            </a:r>
          </a:p>
          <a:p>
            <a:pPr eaLnBrk="1" hangingPunct="1">
              <a:lnSpc>
                <a:spcPct val="90000"/>
              </a:lnSpc>
            </a:pPr>
            <a:r>
              <a:rPr lang="en-US" sz="2800" smtClean="0"/>
              <a:t>A Java program consists of one or more files with a .java extension</a:t>
            </a:r>
          </a:p>
          <a:p>
            <a:pPr lvl="1" eaLnBrk="1" hangingPunct="1">
              <a:lnSpc>
                <a:spcPct val="90000"/>
              </a:lnSpc>
            </a:pPr>
            <a:r>
              <a:rPr lang="en-US" sz="2400" smtClean="0"/>
              <a:t>these are plain old text files</a:t>
            </a:r>
          </a:p>
          <a:p>
            <a:pPr eaLnBrk="1" hangingPunct="1">
              <a:lnSpc>
                <a:spcPct val="90000"/>
              </a:lnSpc>
            </a:pPr>
            <a:r>
              <a:rPr lang="en-US" sz="2800" smtClean="0"/>
              <a:t>When a Java program is compiled the .java files are fed to a compiler which produces a .class file for each .java file</a:t>
            </a:r>
          </a:p>
          <a:p>
            <a:pPr eaLnBrk="1" hangingPunct="1">
              <a:lnSpc>
                <a:spcPct val="90000"/>
              </a:lnSpc>
            </a:pPr>
            <a:r>
              <a:rPr lang="en-US" sz="2800" smtClean="0"/>
              <a:t>The .class file contains Java bytecode.  </a:t>
            </a:r>
          </a:p>
          <a:p>
            <a:pPr eaLnBrk="1" hangingPunct="1">
              <a:lnSpc>
                <a:spcPct val="90000"/>
              </a:lnSpc>
            </a:pPr>
            <a:r>
              <a:rPr lang="en-US" sz="2800" smtClean="0"/>
              <a:t>Bytecode is like machine language, but it is intended for the Java Virtual Machine not a specific chip such as a Pentium or PowerPC chip</a:t>
            </a:r>
          </a:p>
          <a:p>
            <a:pPr lvl="1" eaLnBrk="1" hangingPunct="1">
              <a:lnSpc>
                <a:spcPct val="90000"/>
              </a:lnSpc>
            </a:pPr>
            <a:endParaRPr lang="en-US" sz="2400" smtClean="0"/>
          </a:p>
        </p:txBody>
      </p:sp>
    </p:spTree>
    <p:extLst>
      <p:ext uri="{BB962C8B-B14F-4D97-AF65-F5344CB8AC3E}">
        <p14:creationId xmlns:p14="http://schemas.microsoft.com/office/powerpoint/2010/main" val="27904816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63704C5B-52A7-4D97-A4D3-E1FC6650FB88}" type="slidenum">
              <a:rPr lang="en-US" sz="1800" smtClean="0"/>
              <a:pPr eaLnBrk="1" hangingPunct="1"/>
              <a:t>86</a:t>
            </a:fld>
            <a:endParaRPr lang="en-US" sz="1800" smtClean="0"/>
          </a:p>
        </p:txBody>
      </p:sp>
      <p:sp>
        <p:nvSpPr>
          <p:cNvPr id="8197" name="Rectangle 2"/>
          <p:cNvSpPr>
            <a:spLocks noGrp="1" noChangeArrowheads="1"/>
          </p:cNvSpPr>
          <p:nvPr>
            <p:ph type="title"/>
          </p:nvPr>
        </p:nvSpPr>
        <p:spPr/>
        <p:txBody>
          <a:bodyPr/>
          <a:lstStyle/>
          <a:p>
            <a:pPr eaLnBrk="1" hangingPunct="1"/>
            <a:r>
              <a:rPr lang="en-US" smtClean="0"/>
              <a:t>More on How Java Works</a:t>
            </a:r>
          </a:p>
        </p:txBody>
      </p:sp>
      <p:sp>
        <p:nvSpPr>
          <p:cNvPr id="8198" name="Rectangle 3"/>
          <p:cNvSpPr>
            <a:spLocks noGrp="1" noChangeArrowheads="1"/>
          </p:cNvSpPr>
          <p:nvPr>
            <p:ph type="body" idx="1"/>
          </p:nvPr>
        </p:nvSpPr>
        <p:spPr/>
        <p:txBody>
          <a:bodyPr>
            <a:normAutofit fontScale="92500" lnSpcReduction="10000"/>
          </a:bodyPr>
          <a:lstStyle/>
          <a:p>
            <a:pPr eaLnBrk="1" hangingPunct="1"/>
            <a:r>
              <a:rPr lang="en-US" sz="2800" smtClean="0"/>
              <a:t>To run a Java program the bytecode in a .class file is fed to an interpreter which converts the byte code to machine code for a specific chip (IA-32, PowerPC) </a:t>
            </a:r>
          </a:p>
          <a:p>
            <a:pPr eaLnBrk="1" hangingPunct="1"/>
            <a:r>
              <a:rPr lang="en-US" sz="2800" smtClean="0"/>
              <a:t>Some people refer to the interpreter as "The Java Virtual Machine" (JVM) </a:t>
            </a:r>
          </a:p>
          <a:p>
            <a:pPr eaLnBrk="1" hangingPunct="1"/>
            <a:r>
              <a:rPr lang="en-US" sz="2800" smtClean="0"/>
              <a:t>The interpreter is platform specific because it takes the platform independent bytecode and produces machine language instructions for a particular chip</a:t>
            </a:r>
          </a:p>
          <a:p>
            <a:pPr eaLnBrk="1" hangingPunct="1"/>
            <a:r>
              <a:rPr lang="en-US" sz="2800" smtClean="0"/>
              <a:t>So a Java program could be run an any type of computer that has a JVM written for it.</a:t>
            </a:r>
          </a:p>
          <a:p>
            <a:pPr lvl="1" eaLnBrk="1" hangingPunct="1"/>
            <a:r>
              <a:rPr lang="en-US" sz="2400" smtClean="0"/>
              <a:t>PC, Mac, Unix, Linux, BeaOS, Sparc </a:t>
            </a:r>
          </a:p>
        </p:txBody>
      </p:sp>
    </p:spTree>
    <p:extLst>
      <p:ext uri="{BB962C8B-B14F-4D97-AF65-F5344CB8AC3E}">
        <p14:creationId xmlns:p14="http://schemas.microsoft.com/office/powerpoint/2010/main" val="28751472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smtClean="0"/>
              <a:t>CS 307 Fundamentals of Computer Science</a:t>
            </a:r>
          </a:p>
        </p:txBody>
      </p:sp>
      <p:sp>
        <p:nvSpPr>
          <p:cNvPr id="92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smtClean="0"/>
              <a:t>Java Basics</a:t>
            </a:r>
          </a:p>
        </p:txBody>
      </p:sp>
      <p:sp>
        <p:nvSpPr>
          <p:cNvPr id="92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6B0C58ED-48E9-4010-B031-DE516134050A}" type="slidenum">
              <a:rPr lang="en-US" sz="1800" smtClean="0"/>
              <a:pPr eaLnBrk="1" hangingPunct="1"/>
              <a:t>87</a:t>
            </a:fld>
            <a:endParaRPr lang="en-US" sz="1800" smtClean="0"/>
          </a:p>
        </p:txBody>
      </p:sp>
      <p:sp>
        <p:nvSpPr>
          <p:cNvPr id="9221" name="Rectangle 2"/>
          <p:cNvSpPr>
            <a:spLocks noGrp="1" noChangeArrowheads="1"/>
          </p:cNvSpPr>
          <p:nvPr>
            <p:ph type="title"/>
          </p:nvPr>
        </p:nvSpPr>
        <p:spPr/>
        <p:txBody>
          <a:bodyPr/>
          <a:lstStyle/>
          <a:p>
            <a:pPr eaLnBrk="1" hangingPunct="1"/>
            <a:r>
              <a:rPr lang="en-US" smtClean="0"/>
              <a:t>A Picture is Worth…</a:t>
            </a:r>
          </a:p>
        </p:txBody>
      </p:sp>
      <p:sp>
        <p:nvSpPr>
          <p:cNvPr id="9222"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pic>
        <p:nvPicPr>
          <p:cNvPr id="9223" name="Picture 4" descr="hello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5"/>
          <p:cNvSpPr txBox="1">
            <a:spLocks noChangeArrowheads="1"/>
          </p:cNvSpPr>
          <p:nvPr/>
        </p:nvSpPr>
        <p:spPr bwMode="auto">
          <a:xfrm>
            <a:off x="457200" y="5426075"/>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spcBef>
                <a:spcPct val="50000"/>
              </a:spcBef>
              <a:buFontTx/>
              <a:buNone/>
            </a:pPr>
            <a:r>
              <a:rPr lang="en-US" sz="2400">
                <a:latin typeface="Times New Roman" pitchFamily="18" charset="0"/>
              </a:rPr>
              <a:t>The Interpreter's are sometimes referred to as the Java Virtual Machines</a:t>
            </a:r>
          </a:p>
        </p:txBody>
      </p:sp>
      <p:sp>
        <p:nvSpPr>
          <p:cNvPr id="9225" name="Line 7"/>
          <p:cNvSpPr>
            <a:spLocks noChangeShapeType="1"/>
          </p:cNvSpPr>
          <p:nvPr/>
        </p:nvSpPr>
        <p:spPr bwMode="auto">
          <a:xfrm flipH="1">
            <a:off x="6705600" y="1981200"/>
            <a:ext cx="838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226" name="Text Box 8"/>
          <p:cNvSpPr txBox="1">
            <a:spLocks noChangeArrowheads="1"/>
          </p:cNvSpPr>
          <p:nvPr/>
        </p:nvSpPr>
        <p:spPr bwMode="auto">
          <a:xfrm>
            <a:off x="6781800" y="1279525"/>
            <a:ext cx="2438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spcBef>
                <a:spcPct val="50000"/>
              </a:spcBef>
            </a:pPr>
            <a:r>
              <a:rPr lang="en-US" sz="2000"/>
              <a:t>The output of the compiler is .class file</a:t>
            </a:r>
          </a:p>
        </p:txBody>
      </p:sp>
    </p:spTree>
    <p:extLst>
      <p:ext uri="{BB962C8B-B14F-4D97-AF65-F5344CB8AC3E}">
        <p14:creationId xmlns:p14="http://schemas.microsoft.com/office/powerpoint/2010/main" val="29589236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smtClean="0"/>
              <a:t>CS 307 Fundamentals of Computer Science</a:t>
            </a:r>
          </a:p>
        </p:txBody>
      </p:sp>
      <p:sp>
        <p:nvSpPr>
          <p:cNvPr id="102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smtClean="0"/>
              <a:t>Java Basics</a:t>
            </a:r>
          </a:p>
        </p:txBody>
      </p:sp>
      <p:sp>
        <p:nvSpPr>
          <p:cNvPr id="102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80D80C17-55BB-452C-9ED8-BAFD24CEF481}" type="slidenum">
              <a:rPr lang="en-US" sz="1800" smtClean="0"/>
              <a:pPr eaLnBrk="1" hangingPunct="1"/>
              <a:t>88</a:t>
            </a:fld>
            <a:endParaRPr lang="en-US" sz="1800" smtClean="0"/>
          </a:p>
        </p:txBody>
      </p:sp>
      <p:sp>
        <p:nvSpPr>
          <p:cNvPr id="10245" name="Rectangle 2"/>
          <p:cNvSpPr>
            <a:spLocks noGrp="1" noChangeArrowheads="1"/>
          </p:cNvSpPr>
          <p:nvPr>
            <p:ph type="title"/>
          </p:nvPr>
        </p:nvSpPr>
        <p:spPr/>
        <p:txBody>
          <a:bodyPr/>
          <a:lstStyle/>
          <a:p>
            <a:pPr eaLnBrk="1" hangingPunct="1"/>
            <a:r>
              <a:rPr lang="en-US" smtClean="0"/>
              <a:t>So What!</a:t>
            </a:r>
          </a:p>
        </p:txBody>
      </p:sp>
      <p:sp>
        <p:nvSpPr>
          <p:cNvPr id="10246" name="Rectangle 3"/>
          <p:cNvSpPr>
            <a:spLocks noGrp="1" noChangeArrowheads="1"/>
          </p:cNvSpPr>
          <p:nvPr>
            <p:ph type="body" idx="1"/>
          </p:nvPr>
        </p:nvSpPr>
        <p:spPr>
          <a:xfrm>
            <a:off x="228600" y="1223754"/>
            <a:ext cx="8686800" cy="4948445"/>
          </a:xfrm>
        </p:spPr>
        <p:txBody>
          <a:bodyPr>
            <a:normAutofit lnSpcReduction="10000"/>
          </a:bodyPr>
          <a:lstStyle/>
          <a:p>
            <a:pPr eaLnBrk="1" hangingPunct="1">
              <a:lnSpc>
                <a:spcPct val="90000"/>
              </a:lnSpc>
            </a:pPr>
            <a:r>
              <a:rPr lang="en-US" sz="2800" dirty="0" smtClean="0"/>
              <a:t>The platform independence of Java may be a huge marketing tool, but is actually of little use to people learning Object Oriented Programming and Abstract Data Types</a:t>
            </a:r>
          </a:p>
          <a:p>
            <a:pPr eaLnBrk="1" hangingPunct="1">
              <a:lnSpc>
                <a:spcPct val="90000"/>
              </a:lnSpc>
            </a:pPr>
            <a:r>
              <a:rPr lang="en-US" sz="2800" dirty="0" smtClean="0"/>
              <a:t>What is of use is the simplicity of the Java syntax and programming concepts</a:t>
            </a:r>
          </a:p>
          <a:p>
            <a:pPr eaLnBrk="1" hangingPunct="1">
              <a:lnSpc>
                <a:spcPct val="90000"/>
              </a:lnSpc>
            </a:pPr>
            <a:r>
              <a:rPr lang="en-US" sz="2800" dirty="0" smtClean="0"/>
              <a:t>Java is a "pure" Object Oriented Language</a:t>
            </a:r>
          </a:p>
          <a:p>
            <a:pPr lvl="1" eaLnBrk="1" hangingPunct="1">
              <a:lnSpc>
                <a:spcPct val="90000"/>
              </a:lnSpc>
            </a:pPr>
            <a:r>
              <a:rPr lang="en-US" sz="2400" dirty="0" smtClean="0"/>
              <a:t>encapsulation, inheritance, and polymorphism</a:t>
            </a:r>
          </a:p>
          <a:p>
            <a:pPr lvl="1" eaLnBrk="1" hangingPunct="1">
              <a:lnSpc>
                <a:spcPct val="90000"/>
              </a:lnSpc>
            </a:pPr>
            <a:r>
              <a:rPr lang="en-US" sz="2400" dirty="0" smtClean="0"/>
              <a:t>all code must be contained in a class</a:t>
            </a:r>
          </a:p>
          <a:p>
            <a:pPr lvl="1" eaLnBrk="1" hangingPunct="1">
              <a:lnSpc>
                <a:spcPct val="90000"/>
              </a:lnSpc>
            </a:pPr>
            <a:r>
              <a:rPr lang="en-US" sz="2400" dirty="0" smtClean="0"/>
              <a:t>no free functions (functions that do not belong to some class) like C++, although someone who wants to write messy Java code certainly can</a:t>
            </a:r>
          </a:p>
          <a:p>
            <a:pPr lvl="1" eaLnBrk="1" hangingPunct="1">
              <a:lnSpc>
                <a:spcPct val="90000"/>
              </a:lnSpc>
            </a:pPr>
            <a:r>
              <a:rPr lang="en-US" sz="2400" dirty="0" smtClean="0"/>
              <a:t>Is OO the best programming paradigm?</a:t>
            </a:r>
          </a:p>
          <a:p>
            <a:pPr lvl="2" eaLnBrk="1" hangingPunct="1">
              <a:lnSpc>
                <a:spcPct val="90000"/>
              </a:lnSpc>
            </a:pPr>
            <a:endParaRPr lang="en-US" sz="2000" dirty="0" smtClean="0"/>
          </a:p>
          <a:p>
            <a:pPr lvl="1" eaLnBrk="1" hangingPunct="1">
              <a:lnSpc>
                <a:spcPct val="90000"/>
              </a:lnSpc>
              <a:buFontTx/>
              <a:buNone/>
            </a:pPr>
            <a:endParaRPr lang="en-US" sz="2400" dirty="0" smtClean="0"/>
          </a:p>
          <a:p>
            <a:pPr eaLnBrk="1" hangingPunct="1">
              <a:lnSpc>
                <a:spcPct val="90000"/>
              </a:lnSpc>
            </a:pPr>
            <a:endParaRPr lang="en-US" sz="2800" dirty="0" smtClean="0"/>
          </a:p>
        </p:txBody>
      </p:sp>
    </p:spTree>
    <p:extLst>
      <p:ext uri="{BB962C8B-B14F-4D97-AF65-F5344CB8AC3E}">
        <p14:creationId xmlns:p14="http://schemas.microsoft.com/office/powerpoint/2010/main" val="1400067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sz="1400" smtClean="0"/>
              <a:t>Java Basics</a:t>
            </a:r>
          </a:p>
        </p:txBody>
      </p:sp>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89</a:t>
            </a:fld>
            <a:endParaRPr lang="en-US" sz="1800" smtClean="0"/>
          </a:p>
        </p:txBody>
      </p:sp>
      <p:sp>
        <p:nvSpPr>
          <p:cNvPr id="11269" name="Rectangle 2"/>
          <p:cNvSpPr>
            <a:spLocks noGrp="1" noChangeArrowheads="1"/>
          </p:cNvSpPr>
          <p:nvPr>
            <p:ph type="title"/>
          </p:nvPr>
        </p:nvSpPr>
        <p:spPr/>
        <p:txBody>
          <a:bodyPr/>
          <a:lstStyle/>
          <a:p>
            <a:pPr eaLnBrk="1" hangingPunct="1"/>
            <a:r>
              <a:rPr lang="en-US" dirty="0" smtClean="0"/>
              <a:t>HelloWorld.java</a:t>
            </a:r>
          </a:p>
        </p:txBody>
      </p:sp>
      <p:sp>
        <p:nvSpPr>
          <p:cNvPr id="11270" name="Rectangle 3"/>
          <p:cNvSpPr>
            <a:spLocks noChangeArrowheads="1"/>
          </p:cNvSpPr>
          <p:nvPr/>
        </p:nvSpPr>
        <p:spPr bwMode="auto">
          <a:xfrm>
            <a:off x="152400" y="757238"/>
            <a:ext cx="8915400" cy="52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en-US" sz="1800" dirty="0"/>
          </a:p>
          <a:p>
            <a:pPr>
              <a:lnSpc>
                <a:spcPct val="90000"/>
              </a:lnSpc>
              <a:spcBef>
                <a:spcPct val="0"/>
              </a:spcBef>
            </a:pPr>
            <a:r>
              <a:rPr lang="en-US" sz="3200" dirty="0" smtClean="0"/>
              <a:t>/*</a:t>
            </a:r>
            <a:endParaRPr lang="en-US" sz="3200" dirty="0"/>
          </a:p>
          <a:p>
            <a:pPr>
              <a:lnSpc>
                <a:spcPct val="90000"/>
              </a:lnSpc>
              <a:spcBef>
                <a:spcPct val="0"/>
              </a:spcBef>
            </a:pPr>
            <a:r>
              <a:rPr lang="en-US" sz="3200" dirty="0"/>
              <a:t> </a:t>
            </a:r>
            <a:r>
              <a:rPr lang="en-US" sz="3200" dirty="0" smtClean="0"/>
              <a:t> </a:t>
            </a:r>
            <a:r>
              <a:rPr lang="en-US" sz="3200" dirty="0"/>
              <a:t>A simple program</a:t>
            </a:r>
          </a:p>
          <a:p>
            <a:pPr>
              <a:lnSpc>
                <a:spcPct val="90000"/>
              </a:lnSpc>
              <a:spcBef>
                <a:spcPct val="0"/>
              </a:spcBef>
            </a:pPr>
            <a:r>
              <a:rPr lang="en-US" sz="3200" dirty="0"/>
              <a:t> */</a:t>
            </a:r>
          </a:p>
          <a:p>
            <a:pPr>
              <a:lnSpc>
                <a:spcPct val="90000"/>
              </a:lnSpc>
              <a:spcBef>
                <a:spcPct val="0"/>
              </a:spcBef>
            </a:pPr>
            <a:endParaRPr lang="en-US" sz="3200" dirty="0"/>
          </a:p>
          <a:p>
            <a:pPr>
              <a:lnSpc>
                <a:spcPct val="90000"/>
              </a:lnSpc>
              <a:spcBef>
                <a:spcPct val="0"/>
              </a:spcBef>
            </a:pPr>
            <a:r>
              <a:rPr lang="en-US" sz="3200" dirty="0"/>
              <a:t>public class </a:t>
            </a:r>
            <a:r>
              <a:rPr lang="en-US" sz="3200" dirty="0" err="1"/>
              <a:t>HelloWorld</a:t>
            </a:r>
            <a:endParaRPr lang="en-US" sz="3200" dirty="0"/>
          </a:p>
          <a:p>
            <a:pPr>
              <a:lnSpc>
                <a:spcPct val="90000"/>
              </a:lnSpc>
              <a:spcBef>
                <a:spcPct val="0"/>
              </a:spcBef>
            </a:pPr>
            <a:r>
              <a:rPr lang="en-US" sz="3200" dirty="0"/>
              <a:t>{</a:t>
            </a:r>
          </a:p>
          <a:p>
            <a:pPr>
              <a:lnSpc>
                <a:spcPct val="90000"/>
              </a:lnSpc>
              <a:spcBef>
                <a:spcPct val="0"/>
              </a:spcBef>
            </a:pPr>
            <a:r>
              <a:rPr lang="en-US" sz="3200" dirty="0"/>
              <a:t>	public static void main(String[] </a:t>
            </a:r>
            <a:r>
              <a:rPr lang="en-US" sz="3200" dirty="0" err="1"/>
              <a:t>args</a:t>
            </a:r>
            <a:r>
              <a:rPr lang="en-US" sz="3200" dirty="0"/>
              <a:t>)</a:t>
            </a:r>
          </a:p>
          <a:p>
            <a:pPr>
              <a:lnSpc>
                <a:spcPct val="90000"/>
              </a:lnSpc>
              <a:spcBef>
                <a:spcPct val="0"/>
              </a:spcBef>
            </a:pPr>
            <a:r>
              <a:rPr lang="en-US" sz="3200" dirty="0"/>
              <a:t>	</a:t>
            </a:r>
            <a:r>
              <a:rPr lang="en-US" sz="3200" dirty="0" smtClean="0"/>
              <a:t>{</a:t>
            </a:r>
          </a:p>
          <a:p>
            <a:pPr>
              <a:lnSpc>
                <a:spcPct val="90000"/>
              </a:lnSpc>
              <a:spcBef>
                <a:spcPct val="0"/>
              </a:spcBef>
            </a:pPr>
            <a:r>
              <a:rPr lang="en-US" sz="3200" dirty="0"/>
              <a:t>		</a:t>
            </a:r>
            <a:r>
              <a:rPr lang="en-US" sz="3200" dirty="0" err="1"/>
              <a:t>System.out.println</a:t>
            </a:r>
            <a:r>
              <a:rPr lang="en-US" sz="3200" dirty="0"/>
              <a:t>("HELLO CS307!");</a:t>
            </a:r>
          </a:p>
          <a:p>
            <a:pPr>
              <a:lnSpc>
                <a:spcPct val="90000"/>
              </a:lnSpc>
              <a:spcBef>
                <a:spcPct val="0"/>
              </a:spcBef>
            </a:pPr>
            <a:r>
              <a:rPr lang="en-US" sz="3200" dirty="0"/>
              <a:t>	}</a:t>
            </a:r>
          </a:p>
          <a:p>
            <a:pPr>
              <a:lnSpc>
                <a:spcPct val="90000"/>
              </a:lnSpc>
              <a:spcBef>
                <a:spcPct val="0"/>
              </a:spcBef>
            </a:pPr>
            <a:r>
              <a:rPr lang="en-US" sz="3200" dirty="0"/>
              <a:t>}</a:t>
            </a:r>
          </a:p>
        </p:txBody>
      </p:sp>
    </p:spTree>
    <p:extLst>
      <p:ext uri="{BB962C8B-B14F-4D97-AF65-F5344CB8AC3E}">
        <p14:creationId xmlns:p14="http://schemas.microsoft.com/office/powerpoint/2010/main" val="181749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762000"/>
          </a:xfrm>
        </p:spPr>
        <p:txBody>
          <a:bodyPr/>
          <a:lstStyle/>
          <a:p>
            <a:pPr eaLnBrk="1" hangingPunct="1"/>
            <a:r>
              <a:rPr lang="en-US" dirty="0" smtClean="0"/>
              <a:t>Flavors Of Java</a:t>
            </a:r>
            <a:endParaRPr lang="en-IN" dirty="0" smtClean="0"/>
          </a:p>
        </p:txBody>
      </p:sp>
      <p:sp>
        <p:nvSpPr>
          <p:cNvPr id="52227" name="Content Placeholder 2"/>
          <p:cNvSpPr>
            <a:spLocks noGrp="1"/>
          </p:cNvSpPr>
          <p:nvPr>
            <p:ph idx="1"/>
          </p:nvPr>
        </p:nvSpPr>
        <p:spPr>
          <a:xfrm>
            <a:off x="381000" y="838200"/>
            <a:ext cx="8534400" cy="5638800"/>
          </a:xfrm>
        </p:spPr>
        <p:txBody>
          <a:bodyPr>
            <a:normAutofit lnSpcReduction="10000"/>
          </a:bodyPr>
          <a:lstStyle/>
          <a:p>
            <a:pPr eaLnBrk="1" hangingPunct="1"/>
            <a:r>
              <a:rPr lang="en-US" dirty="0" smtClean="0"/>
              <a:t>JSE</a:t>
            </a:r>
          </a:p>
          <a:p>
            <a:pPr lvl="1" eaLnBrk="1" hangingPunct="1"/>
            <a:r>
              <a:rPr lang="en-US" sz="2000" dirty="0" smtClean="0"/>
              <a:t>Java  Standard Edition formerly known as J2SE.</a:t>
            </a:r>
          </a:p>
          <a:p>
            <a:pPr lvl="1" eaLnBrk="1" hangingPunct="1"/>
            <a:r>
              <a:rPr lang="en-US" sz="2000" dirty="0" smtClean="0"/>
              <a:t>This forms the core part of Java language.</a:t>
            </a:r>
          </a:p>
          <a:p>
            <a:pPr eaLnBrk="1" hangingPunct="1"/>
            <a:r>
              <a:rPr lang="en-US" dirty="0" smtClean="0"/>
              <a:t>JEE</a:t>
            </a:r>
          </a:p>
          <a:p>
            <a:pPr lvl="1" eaLnBrk="1" hangingPunct="1"/>
            <a:r>
              <a:rPr lang="en-US" sz="2000" dirty="0" smtClean="0"/>
              <a:t>Java Enterprise Edition formerly known as J2EE.</a:t>
            </a:r>
          </a:p>
          <a:p>
            <a:pPr lvl="1" eaLnBrk="1" hangingPunct="1"/>
            <a:r>
              <a:rPr lang="en-US" sz="2000" dirty="0" smtClean="0"/>
              <a:t>These are the set of packages that are used to develop distributed enterprise-scale applications.</a:t>
            </a:r>
          </a:p>
          <a:p>
            <a:pPr lvl="1" eaLnBrk="1" hangingPunct="1"/>
            <a:r>
              <a:rPr lang="en-US" sz="2000" dirty="0" smtClean="0"/>
              <a:t>These applications are deployed on JEE application servers.</a:t>
            </a:r>
          </a:p>
          <a:p>
            <a:pPr eaLnBrk="1" hangingPunct="1"/>
            <a:r>
              <a:rPr lang="en-US" dirty="0" smtClean="0"/>
              <a:t>JME</a:t>
            </a:r>
          </a:p>
          <a:p>
            <a:pPr lvl="1" eaLnBrk="1" hangingPunct="1"/>
            <a:r>
              <a:rPr lang="en-US" sz="2000" dirty="0" smtClean="0"/>
              <a:t>Java Micro Edition formerly known as J2ME.</a:t>
            </a:r>
          </a:p>
          <a:p>
            <a:r>
              <a:rPr lang="en-US" dirty="0"/>
              <a:t>These are the set of packages used to develop application for mobile devices and embedded systems. </a:t>
            </a:r>
            <a:endParaRPr lang="en-US" sz="1400" dirty="0"/>
          </a:p>
        </p:txBody>
      </p:sp>
      <p:sp>
        <p:nvSpPr>
          <p:cNvPr id="5" name="Rectangle 4"/>
          <p:cNvSpPr/>
          <p:nvPr/>
        </p:nvSpPr>
        <p:spPr>
          <a:xfrm>
            <a:off x="304800" y="914400"/>
            <a:ext cx="8458200" cy="3733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p:nvPr/>
        </p:nvSpPr>
        <p:spPr>
          <a:xfrm>
            <a:off x="7467600" y="4648200"/>
            <a:ext cx="1184275" cy="369888"/>
          </a:xfrm>
          <a:prstGeom prst="rect">
            <a:avLst/>
          </a:prstGeom>
          <a:noFill/>
        </p:spPr>
        <p:txBody>
          <a:bodyPr wrap="none">
            <a:spAutoFit/>
          </a:bodyPr>
          <a:lstStyle/>
          <a:p>
            <a:pPr>
              <a:defRPr/>
            </a:pPr>
            <a:r>
              <a:rPr lang="en-US" dirty="0">
                <a:solidFill>
                  <a:schemeClr val="accent2">
                    <a:lumMod val="40000"/>
                    <a:lumOff val="60000"/>
                  </a:schemeClr>
                </a:solidFill>
                <a:cs typeface="+mn-cs"/>
              </a:rPr>
              <a:t>Our focus</a:t>
            </a:r>
          </a:p>
        </p:txBody>
      </p:sp>
      <p:sp>
        <p:nvSpPr>
          <p:cNvPr id="52230" name="Slide Number Placeholder 6"/>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2094A0B-8EB3-4524-AB6C-022BEA11F5F7}" type="slidenum">
              <a:rPr lang="en-US" smtClean="0">
                <a:solidFill>
                  <a:schemeClr val="bg2"/>
                </a:solidFill>
              </a:rPr>
              <a:pPr eaLnBrk="1" hangingPunct="1">
                <a:defRPr/>
              </a:pPr>
              <a:t>9</a:t>
            </a:fld>
            <a:endParaRPr lang="en-US" smtClean="0">
              <a:solidFill>
                <a:schemeClr val="bg2"/>
              </a:solidFill>
            </a:endParaRPr>
          </a:p>
        </p:txBody>
      </p:sp>
    </p:spTree>
    <p:extLst>
      <p:ext uri="{BB962C8B-B14F-4D97-AF65-F5344CB8AC3E}">
        <p14:creationId xmlns:p14="http://schemas.microsoft.com/office/powerpoint/2010/main" val="34431636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90</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en-US" sz="3200" dirty="0" smtClean="0"/>
              <a:t>/*</a:t>
            </a:r>
            <a:endParaRPr lang="en-US" sz="3200" dirty="0"/>
          </a:p>
          <a:p>
            <a:pPr>
              <a:lnSpc>
                <a:spcPct val="90000"/>
              </a:lnSpc>
              <a:spcBef>
                <a:spcPct val="0"/>
              </a:spcBef>
            </a:pPr>
            <a:r>
              <a:rPr lang="en-US" sz="3200" dirty="0"/>
              <a:t> </a:t>
            </a:r>
            <a:r>
              <a:rPr lang="en-US" sz="3200" dirty="0" smtClean="0"/>
              <a:t> </a:t>
            </a:r>
            <a:r>
              <a:rPr lang="en-US" sz="3200" dirty="0"/>
              <a:t>A simple program</a:t>
            </a:r>
          </a:p>
          <a:p>
            <a:pPr>
              <a:lnSpc>
                <a:spcPct val="90000"/>
              </a:lnSpc>
              <a:spcBef>
                <a:spcPct val="0"/>
              </a:spcBef>
            </a:pPr>
            <a:r>
              <a:rPr lang="en-US" sz="3200" dirty="0"/>
              <a:t> */</a:t>
            </a:r>
          </a:p>
          <a:p>
            <a:pPr>
              <a:lnSpc>
                <a:spcPct val="90000"/>
              </a:lnSpc>
              <a:spcBef>
                <a:spcPct val="0"/>
              </a:spcBef>
            </a:pPr>
            <a:r>
              <a:rPr lang="en-US" sz="3200" dirty="0" smtClean="0"/>
              <a:t>public </a:t>
            </a:r>
            <a:r>
              <a:rPr lang="en-US" sz="3200" dirty="0"/>
              <a:t>class </a:t>
            </a:r>
            <a:r>
              <a:rPr lang="en-US" sz="3200" dirty="0" smtClean="0"/>
              <a:t>Test</a:t>
            </a:r>
            <a:endParaRPr lang="en-US" sz="3200" dirty="0"/>
          </a:p>
          <a:p>
            <a:pPr>
              <a:lnSpc>
                <a:spcPct val="90000"/>
              </a:lnSpc>
              <a:spcBef>
                <a:spcPct val="0"/>
              </a:spcBef>
            </a:pPr>
            <a:r>
              <a:rPr lang="en-US" sz="3200" dirty="0"/>
              <a:t>{</a:t>
            </a:r>
          </a:p>
          <a:p>
            <a:pPr>
              <a:lnSpc>
                <a:spcPct val="90000"/>
              </a:lnSpc>
              <a:spcBef>
                <a:spcPct val="0"/>
              </a:spcBef>
            </a:pPr>
            <a:r>
              <a:rPr lang="en-US" sz="3200" dirty="0"/>
              <a:t>	public static void main(String[] </a:t>
            </a:r>
            <a:r>
              <a:rPr lang="en-US" sz="3200" dirty="0" err="1"/>
              <a:t>args</a:t>
            </a:r>
            <a:r>
              <a:rPr lang="en-US" sz="3200" dirty="0"/>
              <a:t>)</a:t>
            </a:r>
          </a:p>
          <a:p>
            <a:pPr>
              <a:lnSpc>
                <a:spcPct val="90000"/>
              </a:lnSpc>
              <a:spcBef>
                <a:spcPct val="0"/>
              </a:spcBef>
            </a:pPr>
            <a:r>
              <a:rPr lang="en-US" sz="3200" dirty="0"/>
              <a:t>	</a:t>
            </a:r>
            <a:r>
              <a:rPr lang="en-US" sz="3200" dirty="0" smtClean="0"/>
              <a:t>{</a:t>
            </a:r>
          </a:p>
          <a:p>
            <a:pPr>
              <a:lnSpc>
                <a:spcPct val="90000"/>
              </a:lnSpc>
              <a:spcBef>
                <a:spcPct val="0"/>
              </a:spcBef>
            </a:pPr>
            <a:r>
              <a:rPr lang="en-US" sz="3200" dirty="0"/>
              <a:t>	</a:t>
            </a:r>
            <a:r>
              <a:rPr lang="en-US" sz="3200" dirty="0" smtClean="0"/>
              <a:t>	</a:t>
            </a:r>
            <a:r>
              <a:rPr lang="en-US" sz="3200" dirty="0" err="1" smtClean="0"/>
              <a:t>int</a:t>
            </a:r>
            <a:r>
              <a:rPr lang="en-US" sz="3200" dirty="0" smtClean="0"/>
              <a:t> </a:t>
            </a:r>
            <a:r>
              <a:rPr lang="en-US" sz="3200" dirty="0"/>
              <a:t>x=55+45/6*3%2-65+75*2/3</a:t>
            </a:r>
            <a:r>
              <a:rPr lang="en-US" sz="3200" dirty="0" smtClean="0"/>
              <a:t>;</a:t>
            </a:r>
            <a:endParaRPr lang="en-US" sz="3200" dirty="0"/>
          </a:p>
          <a:p>
            <a:pPr>
              <a:lnSpc>
                <a:spcPct val="90000"/>
              </a:lnSpc>
              <a:spcBef>
                <a:spcPct val="0"/>
              </a:spcBef>
            </a:pPr>
            <a:r>
              <a:rPr lang="en-US" sz="3200" dirty="0"/>
              <a:t>		</a:t>
            </a:r>
            <a:r>
              <a:rPr lang="en-US" sz="3200" dirty="0" err="1"/>
              <a:t>System.out.println</a:t>
            </a:r>
            <a:r>
              <a:rPr lang="en-US" sz="3200" dirty="0" smtClean="0"/>
              <a:t>(“x=“+x);</a:t>
            </a:r>
            <a:endParaRPr lang="en-US" sz="3200" dirty="0"/>
          </a:p>
          <a:p>
            <a:pPr>
              <a:lnSpc>
                <a:spcPct val="90000"/>
              </a:lnSpc>
              <a:spcBef>
                <a:spcPct val="0"/>
              </a:spcBef>
            </a:pPr>
            <a:r>
              <a:rPr lang="en-US" sz="3200" dirty="0"/>
              <a:t>	}</a:t>
            </a:r>
          </a:p>
          <a:p>
            <a:pPr>
              <a:lnSpc>
                <a:spcPct val="90000"/>
              </a:lnSpc>
              <a:spcBef>
                <a:spcPct val="0"/>
              </a:spcBef>
            </a:pPr>
            <a:r>
              <a:rPr lang="en-US" sz="3200" dirty="0"/>
              <a:t>}</a:t>
            </a:r>
          </a:p>
        </p:txBody>
      </p:sp>
    </p:spTree>
    <p:extLst>
      <p:ext uri="{BB962C8B-B14F-4D97-AF65-F5344CB8AC3E}">
        <p14:creationId xmlns:p14="http://schemas.microsoft.com/office/powerpoint/2010/main" val="24959729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91</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en-US" sz="2800" dirty="0"/>
              <a:t>class</a:t>
            </a:r>
            <a:r>
              <a:rPr lang="en-US" sz="2800" dirty="0"/>
              <a:t> </a:t>
            </a:r>
            <a:r>
              <a:rPr lang="en-US" sz="2800" dirty="0" smtClean="0"/>
              <a:t>Test </a:t>
            </a:r>
            <a:r>
              <a:rPr lang="en-US" sz="2800" dirty="0"/>
              <a:t>{ </a:t>
            </a:r>
            <a:endParaRPr lang="en-US" sz="2800" dirty="0" smtClean="0"/>
          </a:p>
          <a:p>
            <a:pPr>
              <a:lnSpc>
                <a:spcPct val="90000"/>
              </a:lnSpc>
              <a:spcBef>
                <a:spcPct val="0"/>
              </a:spcBef>
            </a:pPr>
            <a:r>
              <a:rPr lang="en-US" sz="2800" dirty="0" smtClean="0"/>
              <a:t>public </a:t>
            </a:r>
            <a:r>
              <a:rPr lang="en-US" sz="2800" dirty="0"/>
              <a:t>static</a:t>
            </a:r>
            <a:r>
              <a:rPr lang="en-US" sz="2800" dirty="0"/>
              <a:t> </a:t>
            </a:r>
            <a:r>
              <a:rPr lang="en-US" sz="2800" dirty="0"/>
              <a:t>void</a:t>
            </a:r>
            <a:r>
              <a:rPr lang="en-US" sz="2800" dirty="0"/>
              <a:t> </a:t>
            </a:r>
            <a:r>
              <a:rPr lang="en-US" sz="2800" dirty="0"/>
              <a:t>main</a:t>
            </a:r>
            <a:r>
              <a:rPr lang="en-US" sz="2800" dirty="0"/>
              <a:t>(String[] </a:t>
            </a:r>
            <a:r>
              <a:rPr lang="en-US" sz="2800" dirty="0" err="1"/>
              <a:t>args</a:t>
            </a:r>
            <a:r>
              <a:rPr lang="en-US" sz="2800" dirty="0"/>
              <a:t>) { </a:t>
            </a:r>
            <a:endParaRPr lang="en-US" sz="2800" dirty="0" smtClean="0"/>
          </a:p>
          <a:p>
            <a:pPr>
              <a:lnSpc>
                <a:spcPct val="90000"/>
              </a:lnSpc>
              <a:spcBef>
                <a:spcPct val="0"/>
              </a:spcBef>
            </a:pPr>
            <a:r>
              <a:rPr lang="en-US" sz="2800" dirty="0" smtClean="0"/>
              <a:t> </a:t>
            </a:r>
            <a:r>
              <a:rPr lang="en-US" sz="2800" dirty="0" err="1"/>
              <a:t>int</a:t>
            </a:r>
            <a:r>
              <a:rPr lang="en-US" sz="2800" dirty="0"/>
              <a:t> a = </a:t>
            </a:r>
            <a:r>
              <a:rPr lang="en-US" sz="2800" dirty="0"/>
              <a:t>12</a:t>
            </a:r>
            <a:r>
              <a:rPr lang="en-US" sz="2800" dirty="0"/>
              <a:t>, b = </a:t>
            </a:r>
            <a:r>
              <a:rPr lang="en-US" sz="2800" dirty="0"/>
              <a:t>5</a:t>
            </a:r>
            <a:r>
              <a:rPr lang="en-US" sz="2800" dirty="0"/>
              <a:t>; </a:t>
            </a:r>
            <a:endParaRPr lang="en-US" sz="2800" dirty="0" smtClean="0"/>
          </a:p>
          <a:p>
            <a:pPr>
              <a:lnSpc>
                <a:spcPct val="90000"/>
              </a:lnSpc>
              <a:spcBef>
                <a:spcPct val="0"/>
              </a:spcBef>
            </a:pPr>
            <a:r>
              <a:rPr lang="en-US" sz="2800" dirty="0" smtClean="0"/>
              <a:t> </a:t>
            </a:r>
            <a:r>
              <a:rPr lang="en-US" sz="2800" dirty="0" err="1"/>
              <a:t>System.out.println</a:t>
            </a:r>
            <a:r>
              <a:rPr lang="en-US" sz="2800" dirty="0"/>
              <a:t>(</a:t>
            </a:r>
            <a:r>
              <a:rPr lang="en-US" sz="2800" dirty="0"/>
              <a:t>"a + b = "</a:t>
            </a:r>
            <a:r>
              <a:rPr lang="en-US" sz="2800" dirty="0"/>
              <a:t> + (a + b)); </a:t>
            </a:r>
            <a:endParaRPr lang="en-US" sz="2800" dirty="0" smtClean="0"/>
          </a:p>
          <a:p>
            <a:pPr>
              <a:lnSpc>
                <a:spcPct val="90000"/>
              </a:lnSpc>
              <a:spcBef>
                <a:spcPct val="0"/>
              </a:spcBef>
            </a:pPr>
            <a:r>
              <a:rPr lang="en-US" sz="2800" dirty="0" smtClean="0"/>
              <a:t> </a:t>
            </a:r>
            <a:r>
              <a:rPr lang="en-US" sz="2800" dirty="0" err="1"/>
              <a:t>System.out.println</a:t>
            </a:r>
            <a:r>
              <a:rPr lang="en-US" sz="2800" dirty="0"/>
              <a:t>(</a:t>
            </a:r>
            <a:r>
              <a:rPr lang="en-US" sz="2800" dirty="0"/>
              <a:t>"a - b = "</a:t>
            </a:r>
            <a:r>
              <a:rPr lang="en-US" sz="2800" dirty="0"/>
              <a:t> + (a - b)); </a:t>
            </a:r>
            <a:endParaRPr lang="en-US" sz="2800" dirty="0" smtClean="0"/>
          </a:p>
          <a:p>
            <a:pPr>
              <a:lnSpc>
                <a:spcPct val="90000"/>
              </a:lnSpc>
              <a:spcBef>
                <a:spcPct val="0"/>
              </a:spcBef>
            </a:pPr>
            <a:r>
              <a:rPr lang="en-US" sz="2800" dirty="0" smtClean="0"/>
              <a:t> </a:t>
            </a:r>
            <a:r>
              <a:rPr lang="en-US" sz="2800" dirty="0" err="1"/>
              <a:t>System.out.println</a:t>
            </a:r>
            <a:r>
              <a:rPr lang="en-US" sz="2800" dirty="0"/>
              <a:t>(</a:t>
            </a:r>
            <a:r>
              <a:rPr lang="en-US" sz="2800" dirty="0"/>
              <a:t>"a * b = "</a:t>
            </a:r>
            <a:r>
              <a:rPr lang="en-US" sz="2800" dirty="0"/>
              <a:t> + (a * b)); </a:t>
            </a:r>
            <a:endParaRPr lang="en-US" sz="2800" dirty="0" smtClean="0"/>
          </a:p>
          <a:p>
            <a:pPr>
              <a:lnSpc>
                <a:spcPct val="90000"/>
              </a:lnSpc>
              <a:spcBef>
                <a:spcPct val="0"/>
              </a:spcBef>
            </a:pPr>
            <a:r>
              <a:rPr lang="en-US" sz="2800" dirty="0" smtClean="0"/>
              <a:t> </a:t>
            </a:r>
            <a:r>
              <a:rPr lang="en-US" sz="2800" dirty="0" err="1" smtClean="0"/>
              <a:t>System.out.println</a:t>
            </a:r>
            <a:r>
              <a:rPr lang="en-US" sz="2800" dirty="0"/>
              <a:t>(</a:t>
            </a:r>
            <a:r>
              <a:rPr lang="en-US" sz="2800" dirty="0"/>
              <a:t>"a / b = "</a:t>
            </a:r>
            <a:r>
              <a:rPr lang="en-US" sz="2800" dirty="0"/>
              <a:t> + (a / b)); </a:t>
            </a:r>
            <a:endParaRPr lang="en-US" sz="2800" dirty="0" smtClean="0"/>
          </a:p>
          <a:p>
            <a:pPr>
              <a:lnSpc>
                <a:spcPct val="90000"/>
              </a:lnSpc>
              <a:spcBef>
                <a:spcPct val="0"/>
              </a:spcBef>
            </a:pPr>
            <a:r>
              <a:rPr lang="en-US" sz="2800" dirty="0" smtClean="0"/>
              <a:t> </a:t>
            </a:r>
            <a:r>
              <a:rPr lang="en-US" sz="2800" dirty="0" err="1" smtClean="0"/>
              <a:t>System.out.println</a:t>
            </a:r>
            <a:r>
              <a:rPr lang="en-US" sz="2800" dirty="0"/>
              <a:t>(</a:t>
            </a:r>
            <a:r>
              <a:rPr lang="en-US" sz="2800" dirty="0"/>
              <a:t>"a % b = "</a:t>
            </a:r>
            <a:r>
              <a:rPr lang="en-US" sz="2800" dirty="0"/>
              <a:t> + (a % b)); </a:t>
            </a:r>
            <a:endParaRPr lang="en-US" sz="2800" dirty="0" smtClean="0"/>
          </a:p>
          <a:p>
            <a:pPr>
              <a:lnSpc>
                <a:spcPct val="90000"/>
              </a:lnSpc>
              <a:spcBef>
                <a:spcPct val="0"/>
              </a:spcBef>
            </a:pPr>
            <a:r>
              <a:rPr lang="en-US" sz="2800" dirty="0" smtClean="0"/>
              <a:t>}</a:t>
            </a:r>
          </a:p>
          <a:p>
            <a:pPr>
              <a:lnSpc>
                <a:spcPct val="90000"/>
              </a:lnSpc>
              <a:spcBef>
                <a:spcPct val="0"/>
              </a:spcBef>
            </a:pPr>
            <a:r>
              <a:rPr lang="en-US" sz="2800" dirty="0" smtClean="0"/>
              <a:t> </a:t>
            </a:r>
            <a:r>
              <a:rPr lang="en-US" sz="2800" dirty="0"/>
              <a:t>}</a:t>
            </a:r>
            <a:endParaRPr lang="en-US" sz="2800" dirty="0"/>
          </a:p>
        </p:txBody>
      </p:sp>
    </p:spTree>
    <p:extLst>
      <p:ext uri="{BB962C8B-B14F-4D97-AF65-F5344CB8AC3E}">
        <p14:creationId xmlns:p14="http://schemas.microsoft.com/office/powerpoint/2010/main" val="3474479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92</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en-US" sz="2800" dirty="0"/>
              <a:t>class</a:t>
            </a:r>
            <a:r>
              <a:rPr lang="en-US" sz="2800" dirty="0"/>
              <a:t> </a:t>
            </a:r>
            <a:r>
              <a:rPr lang="en-US" sz="2800" dirty="0" smtClean="0"/>
              <a:t>Test </a:t>
            </a:r>
            <a:r>
              <a:rPr lang="en-US" sz="2800" dirty="0"/>
              <a:t>{ </a:t>
            </a:r>
            <a:endParaRPr lang="en-US" sz="2800" dirty="0" smtClean="0"/>
          </a:p>
          <a:p>
            <a:pPr>
              <a:lnSpc>
                <a:spcPct val="90000"/>
              </a:lnSpc>
              <a:spcBef>
                <a:spcPct val="0"/>
              </a:spcBef>
            </a:pPr>
            <a:r>
              <a:rPr lang="en-US" sz="2800" dirty="0" smtClean="0"/>
              <a:t>public </a:t>
            </a:r>
            <a:r>
              <a:rPr lang="en-US" sz="2800" dirty="0"/>
              <a:t>static</a:t>
            </a:r>
            <a:r>
              <a:rPr lang="en-US" sz="2800" dirty="0"/>
              <a:t> </a:t>
            </a:r>
            <a:r>
              <a:rPr lang="en-US" sz="2800" dirty="0"/>
              <a:t>void</a:t>
            </a:r>
            <a:r>
              <a:rPr lang="en-US" sz="2800" dirty="0"/>
              <a:t> </a:t>
            </a:r>
            <a:r>
              <a:rPr lang="en-US" sz="2800" dirty="0"/>
              <a:t>main</a:t>
            </a:r>
            <a:r>
              <a:rPr lang="en-US" sz="2800" dirty="0"/>
              <a:t>(String[] </a:t>
            </a:r>
            <a:r>
              <a:rPr lang="en-US" sz="2800" dirty="0" err="1"/>
              <a:t>args</a:t>
            </a:r>
            <a:r>
              <a:rPr lang="en-US" sz="2800" dirty="0"/>
              <a:t>) { </a:t>
            </a:r>
            <a:endParaRPr lang="en-US" sz="2800" dirty="0" smtClean="0"/>
          </a:p>
          <a:p>
            <a:pPr>
              <a:lnSpc>
                <a:spcPct val="90000"/>
              </a:lnSpc>
              <a:spcBef>
                <a:spcPct val="0"/>
              </a:spcBef>
            </a:pPr>
            <a:r>
              <a:rPr lang="en-US" sz="2800" dirty="0" err="1" smtClean="0"/>
              <a:t>int</a:t>
            </a:r>
            <a:r>
              <a:rPr lang="en-US" sz="2800" dirty="0" smtClean="0"/>
              <a:t> </a:t>
            </a:r>
            <a:r>
              <a:rPr lang="en-US" sz="2800" dirty="0"/>
              <a:t>a = </a:t>
            </a:r>
            <a:r>
              <a:rPr lang="en-US" sz="2800" dirty="0"/>
              <a:t>4</a:t>
            </a:r>
            <a:r>
              <a:rPr lang="en-US" sz="2800" dirty="0"/>
              <a:t>; </a:t>
            </a:r>
            <a:endParaRPr lang="en-US" sz="2800" dirty="0" smtClean="0"/>
          </a:p>
          <a:p>
            <a:pPr>
              <a:lnSpc>
                <a:spcPct val="90000"/>
              </a:lnSpc>
              <a:spcBef>
                <a:spcPct val="0"/>
              </a:spcBef>
            </a:pPr>
            <a:r>
              <a:rPr lang="en-US" sz="2800" dirty="0" err="1" smtClean="0"/>
              <a:t>int</a:t>
            </a:r>
            <a:r>
              <a:rPr lang="en-US" sz="2800" dirty="0" smtClean="0"/>
              <a:t> </a:t>
            </a:r>
            <a:r>
              <a:rPr lang="en-US" sz="2800" dirty="0" err="1"/>
              <a:t>var</a:t>
            </a:r>
            <a:r>
              <a:rPr lang="en-US" sz="2800" dirty="0"/>
              <a:t>; </a:t>
            </a:r>
            <a:endParaRPr lang="en-US" sz="2800" dirty="0" smtClean="0"/>
          </a:p>
          <a:p>
            <a:pPr>
              <a:lnSpc>
                <a:spcPct val="90000"/>
              </a:lnSpc>
              <a:spcBef>
                <a:spcPct val="0"/>
              </a:spcBef>
            </a:pPr>
            <a:r>
              <a:rPr lang="en-US" sz="2800" dirty="0" err="1" smtClean="0"/>
              <a:t>var</a:t>
            </a:r>
            <a:r>
              <a:rPr lang="en-US" sz="2800" dirty="0" smtClean="0"/>
              <a:t> </a:t>
            </a:r>
            <a:r>
              <a:rPr lang="en-US" sz="2800" dirty="0"/>
              <a:t>= a; </a:t>
            </a:r>
            <a:endParaRPr lang="en-US" sz="2800" dirty="0" smtClean="0"/>
          </a:p>
          <a:p>
            <a:pPr>
              <a:lnSpc>
                <a:spcPct val="90000"/>
              </a:lnSpc>
              <a:spcBef>
                <a:spcPct val="0"/>
              </a:spcBef>
            </a:pPr>
            <a:r>
              <a:rPr lang="en-US" sz="2800" dirty="0" err="1" smtClean="0"/>
              <a:t>System.out.println</a:t>
            </a:r>
            <a:r>
              <a:rPr lang="en-US" sz="2800" dirty="0"/>
              <a:t>(</a:t>
            </a:r>
            <a:r>
              <a:rPr lang="en-US" sz="2800" dirty="0"/>
              <a:t>"</a:t>
            </a:r>
            <a:r>
              <a:rPr lang="en-US" sz="2800" dirty="0" err="1"/>
              <a:t>var</a:t>
            </a:r>
            <a:r>
              <a:rPr lang="en-US" sz="2800" dirty="0"/>
              <a:t> using =: "</a:t>
            </a:r>
            <a:r>
              <a:rPr lang="en-US" sz="2800" dirty="0"/>
              <a:t> + </a:t>
            </a:r>
            <a:r>
              <a:rPr lang="en-US" sz="2800" dirty="0" err="1"/>
              <a:t>var</a:t>
            </a:r>
            <a:r>
              <a:rPr lang="en-US" sz="2800" dirty="0"/>
              <a:t>); </a:t>
            </a:r>
            <a:endParaRPr lang="en-US" sz="2800" dirty="0" smtClean="0"/>
          </a:p>
          <a:p>
            <a:pPr>
              <a:lnSpc>
                <a:spcPct val="90000"/>
              </a:lnSpc>
              <a:spcBef>
                <a:spcPct val="0"/>
              </a:spcBef>
            </a:pPr>
            <a:r>
              <a:rPr lang="en-US" sz="2800" dirty="0" err="1" smtClean="0"/>
              <a:t>var</a:t>
            </a:r>
            <a:r>
              <a:rPr lang="en-US" sz="2800" dirty="0" smtClean="0"/>
              <a:t> </a:t>
            </a:r>
            <a:r>
              <a:rPr lang="en-US" sz="2800" dirty="0"/>
              <a:t>+= a; </a:t>
            </a:r>
            <a:endParaRPr lang="en-US" sz="2800" dirty="0" smtClean="0"/>
          </a:p>
          <a:p>
            <a:pPr>
              <a:lnSpc>
                <a:spcPct val="90000"/>
              </a:lnSpc>
              <a:spcBef>
                <a:spcPct val="0"/>
              </a:spcBef>
            </a:pPr>
            <a:r>
              <a:rPr lang="en-US" sz="2800" dirty="0" err="1" smtClean="0"/>
              <a:t>System.out.println</a:t>
            </a:r>
            <a:r>
              <a:rPr lang="en-US" sz="2800" dirty="0"/>
              <a:t>(</a:t>
            </a:r>
            <a:r>
              <a:rPr lang="en-US" sz="2800" dirty="0"/>
              <a:t>"</a:t>
            </a:r>
            <a:r>
              <a:rPr lang="en-US" sz="2800" dirty="0" err="1"/>
              <a:t>var</a:t>
            </a:r>
            <a:r>
              <a:rPr lang="en-US" sz="2800" dirty="0"/>
              <a:t> using +=: "</a:t>
            </a:r>
            <a:r>
              <a:rPr lang="en-US" sz="2800" dirty="0"/>
              <a:t> + </a:t>
            </a:r>
            <a:r>
              <a:rPr lang="en-US" sz="2800" dirty="0" err="1"/>
              <a:t>var</a:t>
            </a:r>
            <a:r>
              <a:rPr lang="en-US" sz="2800" dirty="0"/>
              <a:t>); </a:t>
            </a:r>
            <a:endParaRPr lang="en-US" sz="2800" dirty="0" smtClean="0"/>
          </a:p>
          <a:p>
            <a:pPr>
              <a:lnSpc>
                <a:spcPct val="90000"/>
              </a:lnSpc>
              <a:spcBef>
                <a:spcPct val="0"/>
              </a:spcBef>
            </a:pPr>
            <a:r>
              <a:rPr lang="en-US" sz="2800" dirty="0" err="1" smtClean="0"/>
              <a:t>var</a:t>
            </a:r>
            <a:r>
              <a:rPr lang="en-US" sz="2800" dirty="0" smtClean="0"/>
              <a:t> </a:t>
            </a:r>
            <a:r>
              <a:rPr lang="en-US" sz="2800" dirty="0"/>
              <a:t>*= a; </a:t>
            </a:r>
            <a:endParaRPr lang="en-US" sz="2800" dirty="0" smtClean="0"/>
          </a:p>
          <a:p>
            <a:pPr>
              <a:lnSpc>
                <a:spcPct val="90000"/>
              </a:lnSpc>
              <a:spcBef>
                <a:spcPct val="0"/>
              </a:spcBef>
            </a:pPr>
            <a:r>
              <a:rPr lang="en-US" sz="2800" dirty="0" err="1" smtClean="0"/>
              <a:t>System.out.println</a:t>
            </a:r>
            <a:r>
              <a:rPr lang="en-US" sz="2800" dirty="0"/>
              <a:t>(</a:t>
            </a:r>
            <a:r>
              <a:rPr lang="en-US" sz="2800" dirty="0"/>
              <a:t>"</a:t>
            </a:r>
            <a:r>
              <a:rPr lang="en-US" sz="2800" dirty="0" err="1"/>
              <a:t>var</a:t>
            </a:r>
            <a:r>
              <a:rPr lang="en-US" sz="2800" dirty="0"/>
              <a:t> using *=: "</a:t>
            </a:r>
            <a:r>
              <a:rPr lang="en-US" sz="2800" dirty="0"/>
              <a:t> + </a:t>
            </a:r>
            <a:r>
              <a:rPr lang="en-US" sz="2800" dirty="0" err="1"/>
              <a:t>var</a:t>
            </a:r>
            <a:r>
              <a:rPr lang="en-US" sz="2800" dirty="0" smtClean="0"/>
              <a:t>);</a:t>
            </a:r>
          </a:p>
          <a:p>
            <a:pPr>
              <a:lnSpc>
                <a:spcPct val="90000"/>
              </a:lnSpc>
              <a:spcBef>
                <a:spcPct val="0"/>
              </a:spcBef>
            </a:pPr>
            <a:r>
              <a:rPr lang="en-US" sz="2800" dirty="0" smtClean="0"/>
              <a:t>}</a:t>
            </a:r>
          </a:p>
          <a:p>
            <a:pPr>
              <a:lnSpc>
                <a:spcPct val="90000"/>
              </a:lnSpc>
              <a:spcBef>
                <a:spcPct val="0"/>
              </a:spcBef>
            </a:pPr>
            <a:r>
              <a:rPr lang="en-US" sz="2800" dirty="0" smtClean="0"/>
              <a:t> </a:t>
            </a:r>
            <a:r>
              <a:rPr lang="en-US" sz="2800" dirty="0"/>
              <a:t>}</a:t>
            </a:r>
            <a:endParaRPr lang="en-US" sz="2800" dirty="0"/>
          </a:p>
        </p:txBody>
      </p:sp>
    </p:spTree>
    <p:extLst>
      <p:ext uri="{BB962C8B-B14F-4D97-AF65-F5344CB8AC3E}">
        <p14:creationId xmlns:p14="http://schemas.microsoft.com/office/powerpoint/2010/main" val="41753889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93</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en-US" sz="2800" dirty="0"/>
              <a:t>class</a:t>
            </a:r>
            <a:r>
              <a:rPr lang="en-US" sz="2800" dirty="0"/>
              <a:t> </a:t>
            </a:r>
            <a:r>
              <a:rPr lang="en-US" sz="2800" dirty="0" smtClean="0"/>
              <a:t>Test </a:t>
            </a:r>
            <a:r>
              <a:rPr lang="en-US" sz="2800" dirty="0"/>
              <a:t>{ </a:t>
            </a:r>
            <a:endParaRPr lang="en-US" sz="2800" dirty="0" smtClean="0"/>
          </a:p>
          <a:p>
            <a:pPr>
              <a:lnSpc>
                <a:spcPct val="90000"/>
              </a:lnSpc>
              <a:spcBef>
                <a:spcPct val="0"/>
              </a:spcBef>
            </a:pPr>
            <a:r>
              <a:rPr lang="en-US" sz="2800" dirty="0" smtClean="0"/>
              <a:t>public </a:t>
            </a:r>
            <a:r>
              <a:rPr lang="en-US" sz="2800" dirty="0"/>
              <a:t>static</a:t>
            </a:r>
            <a:r>
              <a:rPr lang="en-US" sz="2800" dirty="0"/>
              <a:t> </a:t>
            </a:r>
            <a:r>
              <a:rPr lang="en-US" sz="2800" dirty="0"/>
              <a:t>void</a:t>
            </a:r>
            <a:r>
              <a:rPr lang="en-US" sz="2800" dirty="0"/>
              <a:t> </a:t>
            </a:r>
            <a:r>
              <a:rPr lang="en-US" sz="2800" dirty="0"/>
              <a:t>main</a:t>
            </a:r>
            <a:r>
              <a:rPr lang="en-US" sz="2800" dirty="0"/>
              <a:t>(String[] </a:t>
            </a:r>
            <a:r>
              <a:rPr lang="en-US" sz="2800" dirty="0" err="1"/>
              <a:t>args</a:t>
            </a:r>
            <a:r>
              <a:rPr lang="en-US" sz="2800" dirty="0"/>
              <a:t>) { </a:t>
            </a:r>
            <a:endParaRPr lang="en-US" sz="2800" dirty="0" smtClean="0"/>
          </a:p>
          <a:p>
            <a:pPr>
              <a:lnSpc>
                <a:spcPct val="90000"/>
              </a:lnSpc>
              <a:spcBef>
                <a:spcPct val="0"/>
              </a:spcBef>
            </a:pPr>
            <a:r>
              <a:rPr lang="en-US" sz="2800" dirty="0" err="1" smtClean="0"/>
              <a:t>int</a:t>
            </a:r>
            <a:r>
              <a:rPr lang="en-US" sz="2800" dirty="0" smtClean="0"/>
              <a:t> </a:t>
            </a:r>
            <a:r>
              <a:rPr lang="en-US" sz="2800" dirty="0"/>
              <a:t>a = </a:t>
            </a:r>
            <a:r>
              <a:rPr lang="en-US" sz="2800" dirty="0"/>
              <a:t>7</a:t>
            </a:r>
            <a:r>
              <a:rPr lang="en-US" sz="2800" dirty="0"/>
              <a:t>, b = </a:t>
            </a:r>
            <a:r>
              <a:rPr lang="en-US" sz="2800" dirty="0"/>
              <a:t>11</a:t>
            </a:r>
            <a:r>
              <a:rPr lang="en-US" sz="2800" dirty="0"/>
              <a:t>; </a:t>
            </a:r>
            <a:endParaRPr lang="en-US" sz="2800" dirty="0" smtClean="0"/>
          </a:p>
          <a:p>
            <a:pPr>
              <a:lnSpc>
                <a:spcPct val="90000"/>
              </a:lnSpc>
              <a:spcBef>
                <a:spcPct val="0"/>
              </a:spcBef>
            </a:pPr>
            <a:r>
              <a:rPr lang="en-US" sz="2800" dirty="0" err="1" smtClean="0"/>
              <a:t>System.out.println</a:t>
            </a:r>
            <a:r>
              <a:rPr lang="en-US" sz="2800" dirty="0"/>
              <a:t>(</a:t>
            </a:r>
            <a:r>
              <a:rPr lang="en-US" sz="2800" dirty="0"/>
              <a:t>"a is "</a:t>
            </a:r>
            <a:r>
              <a:rPr lang="en-US" sz="2800" dirty="0"/>
              <a:t> + a + </a:t>
            </a:r>
            <a:r>
              <a:rPr lang="en-US" sz="2800" dirty="0"/>
              <a:t>" and b is "</a:t>
            </a:r>
            <a:r>
              <a:rPr lang="en-US" sz="2800" dirty="0"/>
              <a:t> + b); </a:t>
            </a:r>
            <a:endParaRPr lang="en-US" sz="2800" dirty="0" smtClean="0"/>
          </a:p>
          <a:p>
            <a:pPr>
              <a:lnSpc>
                <a:spcPct val="90000"/>
              </a:lnSpc>
              <a:spcBef>
                <a:spcPct val="0"/>
              </a:spcBef>
            </a:pPr>
            <a:r>
              <a:rPr lang="en-US" sz="2800" dirty="0" err="1" smtClean="0"/>
              <a:t>System.out.println</a:t>
            </a:r>
            <a:r>
              <a:rPr lang="en-US" sz="2800" dirty="0" smtClean="0"/>
              <a:t>(a </a:t>
            </a:r>
            <a:r>
              <a:rPr lang="en-US" sz="2800" dirty="0"/>
              <a:t>== b</a:t>
            </a:r>
            <a:r>
              <a:rPr lang="en-US" sz="2800" dirty="0" smtClean="0"/>
              <a:t>);</a:t>
            </a:r>
          </a:p>
          <a:p>
            <a:pPr>
              <a:lnSpc>
                <a:spcPct val="90000"/>
              </a:lnSpc>
              <a:spcBef>
                <a:spcPct val="0"/>
              </a:spcBef>
            </a:pPr>
            <a:r>
              <a:rPr lang="en-US" sz="2800" dirty="0" err="1" smtClean="0"/>
              <a:t>System.out.println</a:t>
            </a:r>
            <a:r>
              <a:rPr lang="en-US" sz="2800" dirty="0" smtClean="0"/>
              <a:t>(a </a:t>
            </a:r>
            <a:r>
              <a:rPr lang="en-US" sz="2800" dirty="0"/>
              <a:t>!= b); </a:t>
            </a:r>
            <a:endParaRPr lang="en-US" sz="2800" dirty="0" smtClean="0"/>
          </a:p>
          <a:p>
            <a:pPr>
              <a:lnSpc>
                <a:spcPct val="90000"/>
              </a:lnSpc>
              <a:spcBef>
                <a:spcPct val="0"/>
              </a:spcBef>
            </a:pPr>
            <a:r>
              <a:rPr lang="en-US" sz="2800" dirty="0" err="1" smtClean="0"/>
              <a:t>System.out.println</a:t>
            </a:r>
            <a:r>
              <a:rPr lang="en-US" sz="2800" dirty="0" smtClean="0"/>
              <a:t>(a </a:t>
            </a:r>
            <a:r>
              <a:rPr lang="en-US" sz="2800" dirty="0"/>
              <a:t>&gt; b); </a:t>
            </a:r>
            <a:endParaRPr lang="en-US" sz="2800" dirty="0" smtClean="0"/>
          </a:p>
          <a:p>
            <a:pPr>
              <a:lnSpc>
                <a:spcPct val="90000"/>
              </a:lnSpc>
              <a:spcBef>
                <a:spcPct val="0"/>
              </a:spcBef>
            </a:pPr>
            <a:r>
              <a:rPr lang="en-US" sz="2800" dirty="0" err="1" smtClean="0"/>
              <a:t>System.out.println</a:t>
            </a:r>
            <a:r>
              <a:rPr lang="en-US" sz="2800" dirty="0" smtClean="0"/>
              <a:t>(a </a:t>
            </a:r>
            <a:r>
              <a:rPr lang="en-US" sz="2800" dirty="0"/>
              <a:t>&lt; b); </a:t>
            </a:r>
            <a:endParaRPr lang="en-US" sz="2800" dirty="0" smtClean="0"/>
          </a:p>
          <a:p>
            <a:pPr>
              <a:lnSpc>
                <a:spcPct val="90000"/>
              </a:lnSpc>
              <a:spcBef>
                <a:spcPct val="0"/>
              </a:spcBef>
            </a:pPr>
            <a:r>
              <a:rPr lang="en-US" sz="2800" dirty="0" err="1" smtClean="0"/>
              <a:t>System.out.println</a:t>
            </a:r>
            <a:r>
              <a:rPr lang="en-US" sz="2800" dirty="0" smtClean="0"/>
              <a:t>(a </a:t>
            </a:r>
            <a:r>
              <a:rPr lang="en-US" sz="2800" dirty="0"/>
              <a:t>&gt;= b); </a:t>
            </a:r>
            <a:endParaRPr lang="en-US" sz="2800" dirty="0" smtClean="0"/>
          </a:p>
          <a:p>
            <a:pPr>
              <a:lnSpc>
                <a:spcPct val="90000"/>
              </a:lnSpc>
              <a:spcBef>
                <a:spcPct val="0"/>
              </a:spcBef>
            </a:pPr>
            <a:r>
              <a:rPr lang="en-US" sz="2800" dirty="0" err="1" smtClean="0"/>
              <a:t>System.out.println</a:t>
            </a:r>
            <a:r>
              <a:rPr lang="en-US" sz="2800" dirty="0" smtClean="0"/>
              <a:t>(a </a:t>
            </a:r>
            <a:r>
              <a:rPr lang="en-US" sz="2800" dirty="0"/>
              <a:t>&lt;= b</a:t>
            </a:r>
            <a:r>
              <a:rPr lang="en-US" sz="2800" dirty="0" smtClean="0"/>
              <a:t>);</a:t>
            </a:r>
          </a:p>
          <a:p>
            <a:pPr>
              <a:lnSpc>
                <a:spcPct val="90000"/>
              </a:lnSpc>
              <a:spcBef>
                <a:spcPct val="0"/>
              </a:spcBef>
            </a:pPr>
            <a:r>
              <a:rPr lang="en-US" sz="2800" dirty="0" smtClean="0"/>
              <a:t>}</a:t>
            </a:r>
          </a:p>
          <a:p>
            <a:pPr>
              <a:lnSpc>
                <a:spcPct val="90000"/>
              </a:lnSpc>
              <a:spcBef>
                <a:spcPct val="0"/>
              </a:spcBef>
            </a:pPr>
            <a:r>
              <a:rPr lang="en-US" sz="2800" dirty="0" smtClean="0"/>
              <a:t> </a:t>
            </a:r>
            <a:r>
              <a:rPr lang="en-US" sz="2800" dirty="0"/>
              <a:t>}</a:t>
            </a:r>
            <a:endParaRPr lang="en-US" sz="2800" dirty="0"/>
          </a:p>
        </p:txBody>
      </p:sp>
    </p:spTree>
    <p:extLst>
      <p:ext uri="{BB962C8B-B14F-4D97-AF65-F5344CB8AC3E}">
        <p14:creationId xmlns:p14="http://schemas.microsoft.com/office/powerpoint/2010/main" val="5817691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94</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en-US" sz="2800" dirty="0"/>
              <a:t>class</a:t>
            </a:r>
            <a:r>
              <a:rPr lang="en-US" sz="2800" dirty="0"/>
              <a:t> </a:t>
            </a:r>
            <a:r>
              <a:rPr lang="en-US" sz="2800" dirty="0" smtClean="0"/>
              <a:t>Test </a:t>
            </a:r>
            <a:r>
              <a:rPr lang="en-US" sz="2800" dirty="0"/>
              <a:t>{ </a:t>
            </a:r>
            <a:endParaRPr lang="en-US" sz="2800" dirty="0" smtClean="0"/>
          </a:p>
          <a:p>
            <a:pPr>
              <a:lnSpc>
                <a:spcPct val="90000"/>
              </a:lnSpc>
              <a:spcBef>
                <a:spcPct val="0"/>
              </a:spcBef>
            </a:pPr>
            <a:r>
              <a:rPr lang="en-US" sz="2800" dirty="0" smtClean="0"/>
              <a:t>public </a:t>
            </a:r>
            <a:r>
              <a:rPr lang="en-US" sz="2800" dirty="0"/>
              <a:t>static</a:t>
            </a:r>
            <a:r>
              <a:rPr lang="en-US" sz="2800" dirty="0"/>
              <a:t> </a:t>
            </a:r>
            <a:r>
              <a:rPr lang="en-US" sz="2800" dirty="0"/>
              <a:t>void</a:t>
            </a:r>
            <a:r>
              <a:rPr lang="en-US" sz="2800" dirty="0"/>
              <a:t> </a:t>
            </a:r>
            <a:r>
              <a:rPr lang="en-US" sz="2800" dirty="0"/>
              <a:t>main</a:t>
            </a:r>
            <a:r>
              <a:rPr lang="en-US" sz="2800" dirty="0"/>
              <a:t>(String[] </a:t>
            </a:r>
            <a:r>
              <a:rPr lang="en-US" sz="2800" dirty="0" err="1"/>
              <a:t>args</a:t>
            </a:r>
            <a:r>
              <a:rPr lang="en-US" sz="2800" dirty="0"/>
              <a:t>) { </a:t>
            </a:r>
            <a:endParaRPr lang="en-US" sz="2800" dirty="0" smtClean="0"/>
          </a:p>
          <a:p>
            <a:pPr>
              <a:lnSpc>
                <a:spcPct val="90000"/>
              </a:lnSpc>
              <a:spcBef>
                <a:spcPct val="0"/>
              </a:spcBef>
            </a:pPr>
            <a:r>
              <a:rPr lang="en-US" sz="2800" dirty="0" err="1" smtClean="0"/>
              <a:t>System.out.println</a:t>
            </a:r>
            <a:r>
              <a:rPr lang="en-US" sz="2800" dirty="0"/>
              <a:t>((</a:t>
            </a:r>
            <a:r>
              <a:rPr lang="en-US" sz="2800" dirty="0"/>
              <a:t>5</a:t>
            </a:r>
            <a:r>
              <a:rPr lang="en-US" sz="2800" dirty="0"/>
              <a:t> &gt; </a:t>
            </a:r>
            <a:r>
              <a:rPr lang="en-US" sz="2800" dirty="0"/>
              <a:t>3</a:t>
            </a:r>
            <a:r>
              <a:rPr lang="en-US" sz="2800" dirty="0"/>
              <a:t>) &amp;&amp; (</a:t>
            </a:r>
            <a:r>
              <a:rPr lang="en-US" sz="2800" dirty="0"/>
              <a:t>8</a:t>
            </a:r>
            <a:r>
              <a:rPr lang="en-US" sz="2800" dirty="0"/>
              <a:t> &gt; </a:t>
            </a:r>
            <a:r>
              <a:rPr lang="en-US" sz="2800" dirty="0"/>
              <a:t>5</a:t>
            </a:r>
            <a:r>
              <a:rPr lang="en-US" sz="2800" dirty="0"/>
              <a:t>)); </a:t>
            </a:r>
            <a:endParaRPr lang="en-US" sz="2800" dirty="0" smtClean="0"/>
          </a:p>
          <a:p>
            <a:pPr>
              <a:lnSpc>
                <a:spcPct val="90000"/>
              </a:lnSpc>
              <a:spcBef>
                <a:spcPct val="0"/>
              </a:spcBef>
            </a:pPr>
            <a:r>
              <a:rPr lang="en-US" sz="2800" dirty="0" err="1" smtClean="0"/>
              <a:t>System.out.println</a:t>
            </a:r>
            <a:r>
              <a:rPr lang="en-US" sz="2800" dirty="0"/>
              <a:t>((</a:t>
            </a:r>
            <a:r>
              <a:rPr lang="en-US" sz="2800" dirty="0"/>
              <a:t>5</a:t>
            </a:r>
            <a:r>
              <a:rPr lang="en-US" sz="2800" dirty="0"/>
              <a:t> &gt; </a:t>
            </a:r>
            <a:r>
              <a:rPr lang="en-US" sz="2800" dirty="0"/>
              <a:t>3</a:t>
            </a:r>
            <a:r>
              <a:rPr lang="en-US" sz="2800" dirty="0"/>
              <a:t>) &amp;&amp; (</a:t>
            </a:r>
            <a:r>
              <a:rPr lang="en-US" sz="2800" dirty="0"/>
              <a:t>8</a:t>
            </a:r>
            <a:r>
              <a:rPr lang="en-US" sz="2800" dirty="0"/>
              <a:t> &lt; </a:t>
            </a:r>
            <a:r>
              <a:rPr lang="en-US" sz="2800" dirty="0"/>
              <a:t>5</a:t>
            </a:r>
            <a:r>
              <a:rPr lang="en-US" sz="2800" dirty="0"/>
              <a:t>)); </a:t>
            </a:r>
            <a:endParaRPr lang="en-US" sz="2800" dirty="0" smtClean="0"/>
          </a:p>
          <a:p>
            <a:pPr>
              <a:lnSpc>
                <a:spcPct val="90000"/>
              </a:lnSpc>
              <a:spcBef>
                <a:spcPct val="0"/>
              </a:spcBef>
            </a:pPr>
            <a:r>
              <a:rPr lang="en-US" sz="2800" dirty="0" err="1" smtClean="0"/>
              <a:t>System.out.println</a:t>
            </a:r>
            <a:r>
              <a:rPr lang="en-US" sz="2800" dirty="0"/>
              <a:t>((</a:t>
            </a:r>
            <a:r>
              <a:rPr lang="en-US" sz="2800" dirty="0"/>
              <a:t>5</a:t>
            </a:r>
            <a:r>
              <a:rPr lang="en-US" sz="2800" dirty="0"/>
              <a:t> &lt; </a:t>
            </a:r>
            <a:r>
              <a:rPr lang="en-US" sz="2800" dirty="0"/>
              <a:t>3</a:t>
            </a:r>
            <a:r>
              <a:rPr lang="en-US" sz="2800" dirty="0"/>
              <a:t>) || (</a:t>
            </a:r>
            <a:r>
              <a:rPr lang="en-US" sz="2800" dirty="0"/>
              <a:t>8</a:t>
            </a:r>
            <a:r>
              <a:rPr lang="en-US" sz="2800" dirty="0"/>
              <a:t> &gt; </a:t>
            </a:r>
            <a:r>
              <a:rPr lang="en-US" sz="2800" dirty="0"/>
              <a:t>5</a:t>
            </a:r>
            <a:r>
              <a:rPr lang="en-US" sz="2800" dirty="0"/>
              <a:t>)); </a:t>
            </a:r>
            <a:r>
              <a:rPr lang="en-US" sz="2800" dirty="0" err="1" smtClean="0"/>
              <a:t>System.out.println</a:t>
            </a:r>
            <a:r>
              <a:rPr lang="en-US" sz="2800" dirty="0"/>
              <a:t>((</a:t>
            </a:r>
            <a:r>
              <a:rPr lang="en-US" sz="2800" dirty="0"/>
              <a:t>5</a:t>
            </a:r>
            <a:r>
              <a:rPr lang="en-US" sz="2800" dirty="0"/>
              <a:t> &gt; </a:t>
            </a:r>
            <a:r>
              <a:rPr lang="en-US" sz="2800" dirty="0"/>
              <a:t>3</a:t>
            </a:r>
            <a:r>
              <a:rPr lang="en-US" sz="2800" dirty="0"/>
              <a:t>) || (</a:t>
            </a:r>
            <a:r>
              <a:rPr lang="en-US" sz="2800" dirty="0"/>
              <a:t>8</a:t>
            </a:r>
            <a:r>
              <a:rPr lang="en-US" sz="2800" dirty="0"/>
              <a:t> &lt; </a:t>
            </a:r>
            <a:r>
              <a:rPr lang="en-US" sz="2800" dirty="0"/>
              <a:t>5</a:t>
            </a:r>
            <a:r>
              <a:rPr lang="en-US" sz="2800" dirty="0"/>
              <a:t>)); </a:t>
            </a:r>
            <a:r>
              <a:rPr lang="en-US" sz="2800" dirty="0" err="1" smtClean="0"/>
              <a:t>System.out.println</a:t>
            </a:r>
            <a:r>
              <a:rPr lang="en-US" sz="2800" dirty="0"/>
              <a:t>((</a:t>
            </a:r>
            <a:r>
              <a:rPr lang="en-US" sz="2800" dirty="0"/>
              <a:t>5</a:t>
            </a:r>
            <a:r>
              <a:rPr lang="en-US" sz="2800" dirty="0"/>
              <a:t> &lt; </a:t>
            </a:r>
            <a:r>
              <a:rPr lang="en-US" sz="2800" dirty="0"/>
              <a:t>3</a:t>
            </a:r>
            <a:r>
              <a:rPr lang="en-US" sz="2800" dirty="0"/>
              <a:t>) || (</a:t>
            </a:r>
            <a:r>
              <a:rPr lang="en-US" sz="2800" dirty="0"/>
              <a:t>8</a:t>
            </a:r>
            <a:r>
              <a:rPr lang="en-US" sz="2800" dirty="0"/>
              <a:t> &lt; </a:t>
            </a:r>
            <a:r>
              <a:rPr lang="en-US" sz="2800" dirty="0"/>
              <a:t>5</a:t>
            </a:r>
            <a:r>
              <a:rPr lang="en-US" sz="2800" dirty="0"/>
              <a:t>)); </a:t>
            </a:r>
            <a:r>
              <a:rPr lang="en-US" sz="2800" dirty="0" err="1" smtClean="0"/>
              <a:t>System.out.println</a:t>
            </a:r>
            <a:r>
              <a:rPr lang="en-US" sz="2800" dirty="0"/>
              <a:t>(!(</a:t>
            </a:r>
            <a:r>
              <a:rPr lang="en-US" sz="2800" dirty="0"/>
              <a:t>5</a:t>
            </a:r>
            <a:r>
              <a:rPr lang="en-US" sz="2800" dirty="0"/>
              <a:t> == </a:t>
            </a:r>
            <a:r>
              <a:rPr lang="en-US" sz="2800" dirty="0"/>
              <a:t>3</a:t>
            </a:r>
            <a:r>
              <a:rPr lang="en-US" sz="2800" dirty="0"/>
              <a:t>)); </a:t>
            </a:r>
            <a:endParaRPr lang="en-US" sz="2800" dirty="0" smtClean="0"/>
          </a:p>
          <a:p>
            <a:pPr>
              <a:lnSpc>
                <a:spcPct val="90000"/>
              </a:lnSpc>
              <a:spcBef>
                <a:spcPct val="0"/>
              </a:spcBef>
            </a:pPr>
            <a:r>
              <a:rPr lang="en-US" sz="2800" dirty="0" err="1" smtClean="0"/>
              <a:t>System.out.println</a:t>
            </a:r>
            <a:r>
              <a:rPr lang="en-US" sz="2800" dirty="0"/>
              <a:t>(!(</a:t>
            </a:r>
            <a:r>
              <a:rPr lang="en-US" sz="2800" dirty="0"/>
              <a:t>5</a:t>
            </a:r>
            <a:r>
              <a:rPr lang="en-US" sz="2800" dirty="0"/>
              <a:t> &gt; </a:t>
            </a:r>
            <a:r>
              <a:rPr lang="en-US" sz="2800" dirty="0"/>
              <a:t>3</a:t>
            </a:r>
            <a:r>
              <a:rPr lang="en-US" sz="2800" dirty="0" smtClean="0"/>
              <a:t>));</a:t>
            </a:r>
          </a:p>
          <a:p>
            <a:pPr>
              <a:lnSpc>
                <a:spcPct val="90000"/>
              </a:lnSpc>
              <a:spcBef>
                <a:spcPct val="0"/>
              </a:spcBef>
            </a:pPr>
            <a:r>
              <a:rPr lang="en-US" sz="2800" dirty="0" smtClean="0"/>
              <a:t>}</a:t>
            </a:r>
          </a:p>
          <a:p>
            <a:pPr>
              <a:lnSpc>
                <a:spcPct val="90000"/>
              </a:lnSpc>
              <a:spcBef>
                <a:spcPct val="0"/>
              </a:spcBef>
            </a:pPr>
            <a:r>
              <a:rPr lang="en-US" sz="2800" dirty="0" smtClean="0"/>
              <a:t> </a:t>
            </a:r>
            <a:r>
              <a:rPr lang="en-US" sz="2800" dirty="0"/>
              <a:t>}</a:t>
            </a:r>
            <a:endParaRPr lang="en-US" sz="2800" dirty="0"/>
          </a:p>
        </p:txBody>
      </p:sp>
    </p:spTree>
    <p:extLst>
      <p:ext uri="{BB962C8B-B14F-4D97-AF65-F5344CB8AC3E}">
        <p14:creationId xmlns:p14="http://schemas.microsoft.com/office/powerpoint/2010/main" val="7867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95</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en-US" sz="2800" dirty="0"/>
              <a:t>class</a:t>
            </a:r>
            <a:r>
              <a:rPr lang="en-US" sz="2800" dirty="0"/>
              <a:t> </a:t>
            </a:r>
            <a:r>
              <a:rPr lang="en-US" sz="2800" dirty="0" smtClean="0"/>
              <a:t>Test </a:t>
            </a:r>
            <a:r>
              <a:rPr lang="en-US" sz="2800" dirty="0"/>
              <a:t>{ </a:t>
            </a:r>
            <a:endParaRPr lang="en-US" sz="2800" dirty="0" smtClean="0"/>
          </a:p>
          <a:p>
            <a:pPr>
              <a:lnSpc>
                <a:spcPct val="90000"/>
              </a:lnSpc>
              <a:spcBef>
                <a:spcPct val="0"/>
              </a:spcBef>
            </a:pPr>
            <a:r>
              <a:rPr lang="en-US" sz="2800" dirty="0" smtClean="0"/>
              <a:t>public </a:t>
            </a:r>
            <a:r>
              <a:rPr lang="en-US" sz="2800" dirty="0"/>
              <a:t>static</a:t>
            </a:r>
            <a:r>
              <a:rPr lang="en-US" sz="2800" dirty="0"/>
              <a:t> </a:t>
            </a:r>
            <a:r>
              <a:rPr lang="en-US" sz="2800" dirty="0"/>
              <a:t>void</a:t>
            </a:r>
            <a:r>
              <a:rPr lang="en-US" sz="2800" dirty="0"/>
              <a:t> </a:t>
            </a:r>
            <a:r>
              <a:rPr lang="en-US" sz="2800" dirty="0"/>
              <a:t>main</a:t>
            </a:r>
            <a:r>
              <a:rPr lang="en-US" sz="2800" dirty="0"/>
              <a:t>(String[] </a:t>
            </a:r>
            <a:r>
              <a:rPr lang="en-US" sz="2800" dirty="0" err="1"/>
              <a:t>args</a:t>
            </a:r>
            <a:r>
              <a:rPr lang="en-US" sz="2800" dirty="0"/>
              <a:t>) { </a:t>
            </a:r>
            <a:endParaRPr lang="en-US" sz="2800" dirty="0" smtClean="0"/>
          </a:p>
          <a:p>
            <a:pPr>
              <a:lnSpc>
                <a:spcPct val="90000"/>
              </a:lnSpc>
              <a:spcBef>
                <a:spcPct val="0"/>
              </a:spcBef>
            </a:pPr>
            <a:r>
              <a:rPr lang="en-US" sz="2800" dirty="0" err="1" smtClean="0"/>
              <a:t>int</a:t>
            </a:r>
            <a:r>
              <a:rPr lang="en-US" sz="2800" dirty="0" smtClean="0"/>
              <a:t> </a:t>
            </a:r>
            <a:r>
              <a:rPr lang="en-US" sz="2800" dirty="0"/>
              <a:t>a = </a:t>
            </a:r>
            <a:r>
              <a:rPr lang="en-US" sz="2800" dirty="0"/>
              <a:t>12</a:t>
            </a:r>
            <a:r>
              <a:rPr lang="en-US" sz="2800" dirty="0"/>
              <a:t>, b = </a:t>
            </a:r>
            <a:r>
              <a:rPr lang="en-US" sz="2800" dirty="0"/>
              <a:t>12</a:t>
            </a:r>
            <a:r>
              <a:rPr lang="en-US" sz="2800" dirty="0"/>
              <a:t>; </a:t>
            </a:r>
            <a:endParaRPr lang="en-US" sz="2800" dirty="0" smtClean="0"/>
          </a:p>
          <a:p>
            <a:pPr>
              <a:lnSpc>
                <a:spcPct val="90000"/>
              </a:lnSpc>
              <a:spcBef>
                <a:spcPct val="0"/>
              </a:spcBef>
            </a:pPr>
            <a:r>
              <a:rPr lang="en-US" sz="2800" dirty="0" err="1" smtClean="0"/>
              <a:t>int</a:t>
            </a:r>
            <a:r>
              <a:rPr lang="en-US" sz="2800" dirty="0" smtClean="0"/>
              <a:t> </a:t>
            </a:r>
            <a:r>
              <a:rPr lang="en-US" sz="2800" dirty="0"/>
              <a:t>result1, result2; </a:t>
            </a:r>
            <a:endParaRPr lang="en-US" sz="2800" dirty="0" smtClean="0"/>
          </a:p>
          <a:p>
            <a:pPr>
              <a:lnSpc>
                <a:spcPct val="90000"/>
              </a:lnSpc>
              <a:spcBef>
                <a:spcPct val="0"/>
              </a:spcBef>
            </a:pPr>
            <a:r>
              <a:rPr lang="en-US" sz="2800" dirty="0" err="1" smtClean="0"/>
              <a:t>System.out.println</a:t>
            </a:r>
            <a:r>
              <a:rPr lang="en-US" sz="2800" dirty="0"/>
              <a:t>(</a:t>
            </a:r>
            <a:r>
              <a:rPr lang="en-US" sz="2800" dirty="0"/>
              <a:t>"Value of a: "</a:t>
            </a:r>
            <a:r>
              <a:rPr lang="en-US" sz="2800" dirty="0"/>
              <a:t> + a); </a:t>
            </a:r>
            <a:endParaRPr lang="en-US" sz="2800" dirty="0" smtClean="0"/>
          </a:p>
          <a:p>
            <a:pPr>
              <a:lnSpc>
                <a:spcPct val="90000"/>
              </a:lnSpc>
              <a:spcBef>
                <a:spcPct val="0"/>
              </a:spcBef>
            </a:pPr>
            <a:r>
              <a:rPr lang="en-US" sz="2800" dirty="0" smtClean="0"/>
              <a:t>result1 </a:t>
            </a:r>
            <a:r>
              <a:rPr lang="en-US" sz="2800" dirty="0"/>
              <a:t>= ++a; </a:t>
            </a:r>
            <a:endParaRPr lang="en-US" sz="2800" dirty="0" smtClean="0"/>
          </a:p>
          <a:p>
            <a:pPr>
              <a:lnSpc>
                <a:spcPct val="90000"/>
              </a:lnSpc>
              <a:spcBef>
                <a:spcPct val="0"/>
              </a:spcBef>
            </a:pPr>
            <a:r>
              <a:rPr lang="en-US" sz="2800" dirty="0" err="1" smtClean="0"/>
              <a:t>System.out.println</a:t>
            </a:r>
            <a:r>
              <a:rPr lang="en-US" sz="2800" dirty="0"/>
              <a:t>(</a:t>
            </a:r>
            <a:r>
              <a:rPr lang="en-US" sz="2800" dirty="0"/>
              <a:t>"After increment: "</a:t>
            </a:r>
            <a:r>
              <a:rPr lang="en-US" sz="2800" dirty="0"/>
              <a:t> + result1); </a:t>
            </a:r>
            <a:r>
              <a:rPr lang="en-US" sz="2800" dirty="0" err="1"/>
              <a:t>System.out.println</a:t>
            </a:r>
            <a:r>
              <a:rPr lang="en-US" sz="2800" dirty="0"/>
              <a:t>(</a:t>
            </a:r>
            <a:r>
              <a:rPr lang="en-US" sz="2800" dirty="0"/>
              <a:t>"Value of b: "</a:t>
            </a:r>
            <a:r>
              <a:rPr lang="en-US" sz="2800" dirty="0"/>
              <a:t> + b); </a:t>
            </a:r>
            <a:endParaRPr lang="en-US" sz="2800" dirty="0" smtClean="0"/>
          </a:p>
          <a:p>
            <a:pPr>
              <a:lnSpc>
                <a:spcPct val="90000"/>
              </a:lnSpc>
              <a:spcBef>
                <a:spcPct val="0"/>
              </a:spcBef>
            </a:pPr>
            <a:r>
              <a:rPr lang="en-US" sz="2800" dirty="0" smtClean="0"/>
              <a:t>result2 </a:t>
            </a:r>
            <a:r>
              <a:rPr lang="en-US" sz="2800" dirty="0"/>
              <a:t>= --b; </a:t>
            </a:r>
            <a:endParaRPr lang="en-US" sz="2800" dirty="0" smtClean="0"/>
          </a:p>
          <a:p>
            <a:pPr>
              <a:lnSpc>
                <a:spcPct val="90000"/>
              </a:lnSpc>
              <a:spcBef>
                <a:spcPct val="0"/>
              </a:spcBef>
            </a:pPr>
            <a:r>
              <a:rPr lang="en-US" sz="2800" dirty="0" err="1" smtClean="0"/>
              <a:t>System.out.println</a:t>
            </a:r>
            <a:r>
              <a:rPr lang="en-US" sz="2800" dirty="0"/>
              <a:t>(</a:t>
            </a:r>
            <a:r>
              <a:rPr lang="en-US" sz="2800" dirty="0"/>
              <a:t>"After decrement: "</a:t>
            </a:r>
            <a:r>
              <a:rPr lang="en-US" sz="2800" dirty="0"/>
              <a:t> + result2</a:t>
            </a:r>
            <a:r>
              <a:rPr lang="en-US" sz="2800" dirty="0" smtClean="0"/>
              <a:t>);</a:t>
            </a:r>
          </a:p>
          <a:p>
            <a:pPr>
              <a:lnSpc>
                <a:spcPct val="90000"/>
              </a:lnSpc>
              <a:spcBef>
                <a:spcPct val="0"/>
              </a:spcBef>
            </a:pPr>
            <a:r>
              <a:rPr lang="en-US" sz="2800" dirty="0" smtClean="0"/>
              <a:t>}</a:t>
            </a:r>
          </a:p>
          <a:p>
            <a:pPr>
              <a:lnSpc>
                <a:spcPct val="90000"/>
              </a:lnSpc>
              <a:spcBef>
                <a:spcPct val="0"/>
              </a:spcBef>
            </a:pPr>
            <a:r>
              <a:rPr lang="en-US" sz="2800" dirty="0" smtClean="0"/>
              <a:t> </a:t>
            </a:r>
            <a:r>
              <a:rPr lang="en-US" sz="2800" dirty="0"/>
              <a:t>}</a:t>
            </a:r>
            <a:endParaRPr lang="en-US" sz="2800" dirty="0"/>
          </a:p>
        </p:txBody>
      </p:sp>
    </p:spTree>
    <p:extLst>
      <p:ext uri="{BB962C8B-B14F-4D97-AF65-F5344CB8AC3E}">
        <p14:creationId xmlns:p14="http://schemas.microsoft.com/office/powerpoint/2010/main" val="42554612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96</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en-US" sz="3600" dirty="0"/>
              <a:t>class</a:t>
            </a:r>
            <a:r>
              <a:rPr lang="en-US" sz="3600" dirty="0"/>
              <a:t> </a:t>
            </a:r>
            <a:r>
              <a:rPr lang="en-US" sz="3600" dirty="0" smtClean="0"/>
              <a:t>Test </a:t>
            </a:r>
            <a:r>
              <a:rPr lang="en-US" sz="3600" dirty="0"/>
              <a:t>{ </a:t>
            </a:r>
            <a:endParaRPr lang="en-US" sz="3600" dirty="0" smtClean="0"/>
          </a:p>
          <a:p>
            <a:pPr>
              <a:lnSpc>
                <a:spcPct val="90000"/>
              </a:lnSpc>
              <a:spcBef>
                <a:spcPct val="0"/>
              </a:spcBef>
            </a:pPr>
            <a:r>
              <a:rPr lang="en-US" sz="3600" dirty="0" smtClean="0"/>
              <a:t>public </a:t>
            </a:r>
            <a:r>
              <a:rPr lang="en-US" sz="3600" dirty="0"/>
              <a:t>static</a:t>
            </a:r>
            <a:r>
              <a:rPr lang="en-US" sz="3600" dirty="0"/>
              <a:t> </a:t>
            </a:r>
            <a:r>
              <a:rPr lang="en-US" sz="3600" dirty="0"/>
              <a:t>void</a:t>
            </a:r>
            <a:r>
              <a:rPr lang="en-US" sz="3600" dirty="0"/>
              <a:t> </a:t>
            </a:r>
            <a:r>
              <a:rPr lang="en-US" sz="3600" dirty="0"/>
              <a:t>main</a:t>
            </a:r>
            <a:r>
              <a:rPr lang="en-US" sz="3600" dirty="0"/>
              <a:t>(String[] </a:t>
            </a:r>
            <a:r>
              <a:rPr lang="en-US" sz="3600" dirty="0" err="1"/>
              <a:t>args</a:t>
            </a:r>
            <a:r>
              <a:rPr lang="en-US" sz="3600" dirty="0"/>
              <a:t>) { </a:t>
            </a:r>
            <a:endParaRPr lang="en-US" sz="3600" dirty="0" smtClean="0"/>
          </a:p>
          <a:p>
            <a:pPr>
              <a:lnSpc>
                <a:spcPct val="90000"/>
              </a:lnSpc>
              <a:spcBef>
                <a:spcPct val="0"/>
              </a:spcBef>
            </a:pPr>
            <a:r>
              <a:rPr lang="en-US" sz="3600" dirty="0" err="1"/>
              <a:t>int</a:t>
            </a:r>
            <a:r>
              <a:rPr lang="en-US" sz="3600" dirty="0"/>
              <a:t> </a:t>
            </a:r>
            <a:r>
              <a:rPr lang="en-US" sz="3600" dirty="0" err="1"/>
              <a:t>februaryDays</a:t>
            </a:r>
            <a:r>
              <a:rPr lang="en-US" sz="3600" dirty="0"/>
              <a:t> = </a:t>
            </a:r>
            <a:r>
              <a:rPr lang="en-US" sz="3600" dirty="0"/>
              <a:t>29</a:t>
            </a:r>
            <a:r>
              <a:rPr lang="en-US" sz="3600" dirty="0"/>
              <a:t>; </a:t>
            </a:r>
            <a:endParaRPr lang="en-US" sz="3600" dirty="0" smtClean="0"/>
          </a:p>
          <a:p>
            <a:pPr>
              <a:lnSpc>
                <a:spcPct val="90000"/>
              </a:lnSpc>
              <a:spcBef>
                <a:spcPct val="0"/>
              </a:spcBef>
            </a:pPr>
            <a:r>
              <a:rPr lang="en-US" sz="3600" dirty="0" smtClean="0"/>
              <a:t>String </a:t>
            </a:r>
            <a:r>
              <a:rPr lang="en-US" sz="3600" dirty="0"/>
              <a:t>result; </a:t>
            </a:r>
            <a:endParaRPr lang="en-US" sz="3600" dirty="0" smtClean="0"/>
          </a:p>
          <a:p>
            <a:pPr>
              <a:lnSpc>
                <a:spcPct val="90000"/>
              </a:lnSpc>
              <a:spcBef>
                <a:spcPct val="0"/>
              </a:spcBef>
            </a:pPr>
            <a:r>
              <a:rPr lang="en-US" sz="3600" dirty="0" smtClean="0"/>
              <a:t> </a:t>
            </a:r>
            <a:r>
              <a:rPr lang="en-US" sz="2400" dirty="0"/>
              <a:t>result = (</a:t>
            </a:r>
            <a:r>
              <a:rPr lang="en-US" sz="2400" dirty="0" err="1"/>
              <a:t>februaryDays</a:t>
            </a:r>
            <a:r>
              <a:rPr lang="en-US" sz="2400" dirty="0"/>
              <a:t> == </a:t>
            </a:r>
            <a:r>
              <a:rPr lang="en-US" sz="2400" dirty="0"/>
              <a:t>28</a:t>
            </a:r>
            <a:r>
              <a:rPr lang="en-US" sz="2400" dirty="0"/>
              <a:t>) ? </a:t>
            </a:r>
            <a:r>
              <a:rPr lang="en-US" sz="2400" dirty="0"/>
              <a:t>"Not a leap year"</a:t>
            </a:r>
            <a:r>
              <a:rPr lang="en-US" sz="2400" dirty="0"/>
              <a:t> : </a:t>
            </a:r>
            <a:r>
              <a:rPr lang="en-US" sz="2400" dirty="0"/>
              <a:t>"Leap year"</a:t>
            </a:r>
            <a:r>
              <a:rPr lang="en-US" sz="2400" dirty="0"/>
              <a:t>; </a:t>
            </a:r>
            <a:endParaRPr lang="en-US" sz="2400" dirty="0" smtClean="0"/>
          </a:p>
          <a:p>
            <a:pPr>
              <a:lnSpc>
                <a:spcPct val="90000"/>
              </a:lnSpc>
              <a:spcBef>
                <a:spcPct val="0"/>
              </a:spcBef>
            </a:pPr>
            <a:r>
              <a:rPr lang="en-US" sz="3600" dirty="0" err="1" smtClean="0"/>
              <a:t>System.out.println</a:t>
            </a:r>
            <a:r>
              <a:rPr lang="en-US" sz="3600" dirty="0" smtClean="0"/>
              <a:t>(result);</a:t>
            </a:r>
          </a:p>
          <a:p>
            <a:pPr>
              <a:lnSpc>
                <a:spcPct val="90000"/>
              </a:lnSpc>
              <a:spcBef>
                <a:spcPct val="0"/>
              </a:spcBef>
            </a:pPr>
            <a:r>
              <a:rPr lang="en-US" sz="3600" dirty="0" smtClean="0"/>
              <a:t>}</a:t>
            </a:r>
          </a:p>
          <a:p>
            <a:pPr>
              <a:lnSpc>
                <a:spcPct val="90000"/>
              </a:lnSpc>
              <a:spcBef>
                <a:spcPct val="0"/>
              </a:spcBef>
            </a:pPr>
            <a:r>
              <a:rPr lang="en-US" sz="3600" dirty="0" smtClean="0"/>
              <a:t> </a:t>
            </a:r>
            <a:r>
              <a:rPr lang="en-US" sz="3600" dirty="0"/>
              <a:t>}</a:t>
            </a:r>
            <a:endParaRPr lang="en-US" sz="3600" dirty="0"/>
          </a:p>
        </p:txBody>
      </p:sp>
    </p:spTree>
    <p:extLst>
      <p:ext uri="{BB962C8B-B14F-4D97-AF65-F5344CB8AC3E}">
        <p14:creationId xmlns:p14="http://schemas.microsoft.com/office/powerpoint/2010/main" val="33767064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97</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3200" dirty="0"/>
              <a:t>public class </a:t>
            </a:r>
            <a:r>
              <a:rPr lang="en-US" sz="3200" dirty="0"/>
              <a:t> </a:t>
            </a:r>
            <a:r>
              <a:rPr lang="en-US" sz="3200" dirty="0" smtClean="0"/>
              <a:t>Test {</a:t>
            </a:r>
            <a:endParaRPr lang="en-US" sz="3200" dirty="0"/>
          </a:p>
          <a:p>
            <a:pPr fontAlgn="base"/>
            <a:r>
              <a:rPr lang="en-US" sz="3200" dirty="0"/>
              <a:t>    public static void main(String[] </a:t>
            </a:r>
            <a:r>
              <a:rPr lang="en-US" sz="3200" dirty="0" err="1"/>
              <a:t>args</a:t>
            </a:r>
            <a:r>
              <a:rPr lang="en-US" sz="3200" dirty="0" smtClean="0"/>
              <a:t>) {</a:t>
            </a:r>
            <a:r>
              <a:rPr lang="en-US" sz="3200" dirty="0"/>
              <a:t>    </a:t>
            </a:r>
          </a:p>
          <a:p>
            <a:pPr fontAlgn="base"/>
            <a:r>
              <a:rPr lang="en-US" sz="3200" dirty="0"/>
              <a:t>        </a:t>
            </a:r>
            <a:r>
              <a:rPr lang="en-US" sz="3200" dirty="0" err="1"/>
              <a:t>int</a:t>
            </a:r>
            <a:r>
              <a:rPr lang="en-US" sz="3200" dirty="0"/>
              <a:t> a = 20, b = 10, c = 30, result</a:t>
            </a:r>
            <a:r>
              <a:rPr lang="en-US" sz="3200" dirty="0" smtClean="0"/>
              <a:t>;</a:t>
            </a:r>
            <a:r>
              <a:rPr lang="en-US" sz="3200" dirty="0"/>
              <a:t>  </a:t>
            </a:r>
          </a:p>
          <a:p>
            <a:pPr fontAlgn="base"/>
            <a:r>
              <a:rPr lang="en-US" sz="3200" dirty="0"/>
              <a:t>          </a:t>
            </a:r>
            <a:r>
              <a:rPr lang="en-US" sz="3200" dirty="0" smtClean="0"/>
              <a:t>result </a:t>
            </a:r>
            <a:r>
              <a:rPr lang="en-US" sz="3200" dirty="0"/>
              <a:t>= ((a &gt; b</a:t>
            </a:r>
            <a:r>
              <a:rPr lang="en-US" sz="3200" dirty="0" smtClean="0"/>
              <a:t>)</a:t>
            </a:r>
            <a:r>
              <a:rPr lang="en-US" sz="3200" dirty="0"/>
              <a:t> ? (a &gt; c</a:t>
            </a:r>
            <a:r>
              <a:rPr lang="en-US" sz="3200" dirty="0" smtClean="0"/>
              <a:t>)? a: c: </a:t>
            </a:r>
            <a:r>
              <a:rPr lang="en-US" sz="3200" dirty="0"/>
              <a:t>(b &gt; c</a:t>
            </a:r>
            <a:r>
              <a:rPr lang="en-US" sz="3200" dirty="0" smtClean="0"/>
              <a:t>)? b: </a:t>
            </a:r>
            <a:r>
              <a:rPr lang="en-US" sz="3200" dirty="0"/>
              <a:t>c);</a:t>
            </a:r>
          </a:p>
          <a:p>
            <a:pPr fontAlgn="base"/>
            <a:r>
              <a:rPr lang="en-US" sz="3200" dirty="0"/>
              <a:t>        </a:t>
            </a:r>
            <a:r>
              <a:rPr lang="en-US" sz="3200" dirty="0" err="1"/>
              <a:t>System.out.println</a:t>
            </a:r>
            <a:r>
              <a:rPr lang="en-US" sz="3200" dirty="0"/>
              <a:t>("Max of three numbers = </a:t>
            </a:r>
            <a:r>
              <a:rPr lang="en-US" sz="3200" dirty="0" smtClean="0"/>
              <a:t>"+ result);</a:t>
            </a:r>
          </a:p>
          <a:p>
            <a:pPr fontAlgn="base"/>
            <a:r>
              <a:rPr lang="en-US" sz="3200" dirty="0"/>
              <a:t>    }</a:t>
            </a:r>
          </a:p>
          <a:p>
            <a:pPr fontAlgn="base"/>
            <a:r>
              <a:rPr lang="en-US" sz="3200" dirty="0"/>
              <a:t>}</a:t>
            </a:r>
          </a:p>
        </p:txBody>
      </p:sp>
    </p:spTree>
    <p:extLst>
      <p:ext uri="{BB962C8B-B14F-4D97-AF65-F5344CB8AC3E}">
        <p14:creationId xmlns:p14="http://schemas.microsoft.com/office/powerpoint/2010/main" val="4321358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98</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2400" dirty="0"/>
              <a:t>public class </a:t>
            </a:r>
            <a:r>
              <a:rPr lang="en-US" sz="2400" dirty="0" smtClean="0"/>
              <a:t>Test </a:t>
            </a:r>
            <a:r>
              <a:rPr lang="en-US" sz="2400" dirty="0"/>
              <a:t>{</a:t>
            </a:r>
          </a:p>
          <a:p>
            <a:pPr fontAlgn="base"/>
            <a:r>
              <a:rPr lang="en-US" sz="2400" dirty="0"/>
              <a:t>    public static void main(String[] </a:t>
            </a:r>
            <a:r>
              <a:rPr lang="en-US" sz="2400" dirty="0" err="1"/>
              <a:t>args</a:t>
            </a:r>
            <a:r>
              <a:rPr lang="en-US" sz="2400" dirty="0" smtClean="0"/>
              <a:t>) {</a:t>
            </a:r>
            <a:r>
              <a:rPr lang="en-US" sz="2400" dirty="0"/>
              <a:t>   </a:t>
            </a:r>
          </a:p>
          <a:p>
            <a:pPr fontAlgn="base"/>
            <a:r>
              <a:rPr lang="en-US" sz="2400" dirty="0"/>
              <a:t>        </a:t>
            </a:r>
            <a:r>
              <a:rPr lang="en-US" sz="2400" dirty="0" err="1"/>
              <a:t>int</a:t>
            </a:r>
            <a:r>
              <a:rPr lang="en-US" sz="2400" dirty="0"/>
              <a:t> a = 20, b = 10, c = 0, d = 20, e = 40, f = 30;</a:t>
            </a:r>
          </a:p>
          <a:p>
            <a:pPr fontAlgn="base"/>
            <a:r>
              <a:rPr lang="en-US" sz="2400" dirty="0"/>
              <a:t>  </a:t>
            </a:r>
          </a:p>
          <a:p>
            <a:pPr fontAlgn="base"/>
            <a:r>
              <a:rPr lang="en-US" sz="2400" dirty="0"/>
              <a:t>                </a:t>
            </a:r>
            <a:r>
              <a:rPr lang="en-US" sz="2400" dirty="0" err="1"/>
              <a:t>System.out.println</a:t>
            </a:r>
            <a:r>
              <a:rPr lang="en-US" sz="2400" dirty="0"/>
              <a:t>("</a:t>
            </a:r>
            <a:r>
              <a:rPr lang="en-US" sz="2400" dirty="0" err="1"/>
              <a:t>a+b</a:t>
            </a:r>
            <a:r>
              <a:rPr lang="en-US" sz="2400" dirty="0"/>
              <a:t>/d = " + (a + b / d));</a:t>
            </a:r>
          </a:p>
          <a:p>
            <a:pPr fontAlgn="base"/>
            <a:r>
              <a:rPr lang="en-US" sz="2400" dirty="0"/>
              <a:t>  </a:t>
            </a:r>
          </a:p>
          <a:p>
            <a:pPr fontAlgn="base"/>
            <a:r>
              <a:rPr lang="en-US" sz="2400" dirty="0"/>
              <a:t>                </a:t>
            </a:r>
            <a:r>
              <a:rPr lang="en-US" sz="2400" dirty="0" err="1"/>
              <a:t>System.out.println</a:t>
            </a:r>
            <a:r>
              <a:rPr lang="en-US" sz="2400" dirty="0"/>
              <a:t>("</a:t>
            </a:r>
            <a:r>
              <a:rPr lang="en-US" sz="2400" dirty="0" err="1"/>
              <a:t>a+b</a:t>
            </a:r>
            <a:r>
              <a:rPr lang="en-US" sz="2400" dirty="0"/>
              <a:t>*d-e/f = </a:t>
            </a:r>
            <a:r>
              <a:rPr lang="en-US" sz="2400" dirty="0" smtClean="0"/>
              <a:t>"</a:t>
            </a:r>
            <a:r>
              <a:rPr lang="en-US" sz="2400" dirty="0"/>
              <a:t> + (a + b * d - e / f));</a:t>
            </a:r>
          </a:p>
          <a:p>
            <a:pPr fontAlgn="base"/>
            <a:r>
              <a:rPr lang="en-US" sz="2400" dirty="0"/>
              <a:t>    }</a:t>
            </a:r>
          </a:p>
          <a:p>
            <a:pPr fontAlgn="base"/>
            <a:r>
              <a:rPr lang="en-US" sz="2400" dirty="0"/>
              <a:t>}</a:t>
            </a:r>
          </a:p>
        </p:txBody>
      </p:sp>
    </p:spTree>
    <p:extLst>
      <p:ext uri="{BB962C8B-B14F-4D97-AF65-F5344CB8AC3E}">
        <p14:creationId xmlns:p14="http://schemas.microsoft.com/office/powerpoint/2010/main" val="22542035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78CD3C8F-74A8-4E18-A6C0-014E184D8F39}" type="slidenum">
              <a:rPr lang="en-US" sz="1800" smtClean="0"/>
              <a:pPr eaLnBrk="1" hangingPunct="1"/>
              <a:t>99</a:t>
            </a:fld>
            <a:endParaRPr lang="en-US" sz="1800" smtClean="0"/>
          </a:p>
        </p:txBody>
      </p:sp>
      <p:sp>
        <p:nvSpPr>
          <p:cNvPr id="11269" name="Rectangle 2"/>
          <p:cNvSpPr>
            <a:spLocks noGrp="1" noChangeArrowheads="1"/>
          </p:cNvSpPr>
          <p:nvPr>
            <p:ph type="title"/>
          </p:nvPr>
        </p:nvSpPr>
        <p:spPr>
          <a:xfrm>
            <a:off x="457200" y="274639"/>
            <a:ext cx="8229600" cy="482599"/>
          </a:xfrm>
        </p:spPr>
        <p:txBody>
          <a:bodyPr>
            <a:normAutofit fontScale="90000"/>
          </a:bodyPr>
          <a:lstStyle/>
          <a:p>
            <a:pPr eaLnBrk="1" hangingPunct="1"/>
            <a:r>
              <a:rPr lang="en-US" dirty="0" smtClean="0"/>
              <a:t>Exercises</a:t>
            </a:r>
            <a:endParaRPr lang="en-US" dirty="0" smtClean="0"/>
          </a:p>
        </p:txBody>
      </p:sp>
      <p:sp>
        <p:nvSpPr>
          <p:cNvPr id="11270" name="Rectangle 3"/>
          <p:cNvSpPr>
            <a:spLocks noChangeArrowheads="1"/>
          </p:cNvSpPr>
          <p:nvPr/>
        </p:nvSpPr>
        <p:spPr bwMode="auto">
          <a:xfrm>
            <a:off x="206515" y="953725"/>
            <a:ext cx="859125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r>
              <a:rPr lang="en-US" sz="2400" dirty="0"/>
              <a:t>public class </a:t>
            </a:r>
            <a:r>
              <a:rPr lang="en-US" sz="2400" dirty="0" smtClean="0"/>
              <a:t>Test </a:t>
            </a:r>
            <a:r>
              <a:rPr lang="en-US" sz="2400" dirty="0"/>
              <a:t>{</a:t>
            </a:r>
          </a:p>
          <a:p>
            <a:pPr fontAlgn="base"/>
            <a:r>
              <a:rPr lang="en-US" sz="2400" dirty="0"/>
              <a:t>    public static void main(String[] </a:t>
            </a:r>
            <a:r>
              <a:rPr lang="en-US" sz="2400" dirty="0" err="1"/>
              <a:t>args</a:t>
            </a:r>
            <a:r>
              <a:rPr lang="en-US" sz="2400" dirty="0" smtClean="0"/>
              <a:t>) {</a:t>
            </a:r>
            <a:r>
              <a:rPr lang="en-US" sz="2400" dirty="0"/>
              <a:t> </a:t>
            </a:r>
          </a:p>
          <a:p>
            <a:pPr fontAlgn="base"/>
            <a:r>
              <a:rPr lang="en-US" sz="2400" dirty="0"/>
              <a:t>        </a:t>
            </a:r>
            <a:r>
              <a:rPr lang="en-US" sz="2400" dirty="0" err="1"/>
              <a:t>int</a:t>
            </a:r>
            <a:r>
              <a:rPr lang="en-US" sz="2400" dirty="0"/>
              <a:t> a = 20, b = 10, c = 0;</a:t>
            </a:r>
          </a:p>
          <a:p>
            <a:pPr fontAlgn="base"/>
            <a:r>
              <a:rPr lang="en-US" sz="2400" dirty="0"/>
              <a:t>          a = b++ + c;</a:t>
            </a:r>
          </a:p>
          <a:p>
            <a:pPr fontAlgn="base"/>
            <a:r>
              <a:rPr lang="en-US" sz="2400" dirty="0" err="1" smtClean="0"/>
              <a:t>System.out.println</a:t>
            </a:r>
            <a:r>
              <a:rPr lang="en-US" sz="2400" dirty="0"/>
              <a:t>("</a:t>
            </a:r>
            <a:r>
              <a:rPr lang="en-US" sz="2400" dirty="0">
                <a:solidFill>
                  <a:srgbClr val="00B0F0"/>
                </a:solidFill>
              </a:rPr>
              <a:t>Value of a(</a:t>
            </a:r>
            <a:r>
              <a:rPr lang="en-US" sz="2400" dirty="0" err="1">
                <a:solidFill>
                  <a:srgbClr val="00B0F0"/>
                </a:solidFill>
              </a:rPr>
              <a:t>b+c</a:t>
            </a:r>
            <a:r>
              <a:rPr lang="en-US" sz="2400" dirty="0">
                <a:solidFill>
                  <a:srgbClr val="00B0F0"/>
                </a:solidFill>
              </a:rPr>
              <a:t>), </a:t>
            </a:r>
            <a:r>
              <a:rPr lang="en-US" sz="2400" dirty="0" smtClean="0"/>
              <a:t>"</a:t>
            </a:r>
            <a:r>
              <a:rPr lang="en-US" sz="2400" dirty="0"/>
              <a:t>  + " </a:t>
            </a:r>
            <a:r>
              <a:rPr lang="en-US" sz="2400" dirty="0">
                <a:solidFill>
                  <a:srgbClr val="00B0F0"/>
                </a:solidFill>
              </a:rPr>
              <a:t>b(b+1), c = </a:t>
            </a:r>
            <a:r>
              <a:rPr lang="en-US" sz="2400" dirty="0" smtClean="0"/>
              <a:t>"+ </a:t>
            </a:r>
            <a:r>
              <a:rPr lang="en-US" sz="2400" dirty="0"/>
              <a:t>a + "</a:t>
            </a:r>
            <a:r>
              <a:rPr lang="en-US" sz="2400" dirty="0">
                <a:solidFill>
                  <a:srgbClr val="00B0F0"/>
                </a:solidFill>
              </a:rPr>
              <a:t>,</a:t>
            </a:r>
            <a:r>
              <a:rPr lang="en-US" sz="2400" dirty="0"/>
              <a:t> " + </a:t>
            </a:r>
            <a:r>
              <a:rPr lang="en-US" sz="2400" dirty="0" smtClean="0"/>
              <a:t>b</a:t>
            </a:r>
            <a:r>
              <a:rPr lang="en-US" sz="2400" dirty="0"/>
              <a:t>  + "</a:t>
            </a:r>
            <a:r>
              <a:rPr lang="en-US" sz="2400" dirty="0">
                <a:solidFill>
                  <a:srgbClr val="00B0F0"/>
                </a:solidFill>
              </a:rPr>
              <a:t>,</a:t>
            </a:r>
            <a:r>
              <a:rPr lang="en-US" sz="2400" dirty="0"/>
              <a:t> " + c);</a:t>
            </a:r>
          </a:p>
          <a:p>
            <a:pPr fontAlgn="base"/>
            <a:r>
              <a:rPr lang="en-US" sz="2400" dirty="0"/>
              <a:t>          // a=b+++++c is compiled as</a:t>
            </a:r>
          </a:p>
          <a:p>
            <a:pPr fontAlgn="base"/>
            <a:r>
              <a:rPr lang="en-US" sz="2400" dirty="0"/>
              <a:t>        // b++ ++ +c</a:t>
            </a:r>
          </a:p>
          <a:p>
            <a:pPr fontAlgn="base"/>
            <a:r>
              <a:rPr lang="en-US" sz="2400" dirty="0"/>
              <a:t>        // which gives error.</a:t>
            </a:r>
          </a:p>
          <a:p>
            <a:pPr fontAlgn="base"/>
            <a:r>
              <a:rPr lang="en-US" sz="2400" dirty="0"/>
              <a:t>        // a=b+++++c;</a:t>
            </a:r>
          </a:p>
          <a:p>
            <a:pPr fontAlgn="base"/>
            <a:r>
              <a:rPr lang="en-US" sz="2400" dirty="0"/>
              <a:t>        // </a:t>
            </a:r>
            <a:r>
              <a:rPr lang="en-US" sz="2400" dirty="0" err="1"/>
              <a:t>System.out.println</a:t>
            </a:r>
            <a:r>
              <a:rPr lang="en-US" sz="2400" dirty="0"/>
              <a:t>(b+++++c);</a:t>
            </a:r>
          </a:p>
          <a:p>
            <a:pPr fontAlgn="base"/>
            <a:r>
              <a:rPr lang="en-US" sz="2400" dirty="0"/>
              <a:t>    }</a:t>
            </a:r>
          </a:p>
          <a:p>
            <a:pPr fontAlgn="base"/>
            <a:r>
              <a:rPr lang="en-US" sz="2400" dirty="0"/>
              <a:t>}</a:t>
            </a:r>
          </a:p>
        </p:txBody>
      </p:sp>
    </p:spTree>
    <p:extLst>
      <p:ext uri="{BB962C8B-B14F-4D97-AF65-F5344CB8AC3E}">
        <p14:creationId xmlns:p14="http://schemas.microsoft.com/office/powerpoint/2010/main" val="3349104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TotalTime>
  <Words>12165</Words>
  <Application>Microsoft Office PowerPoint</Application>
  <PresentationFormat>On-screen Show (4:3)</PresentationFormat>
  <Paragraphs>2779</Paragraphs>
  <Slides>193</Slides>
  <Notes>102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193</vt:i4>
      </vt:variant>
    </vt:vector>
  </HeadingPairs>
  <TitlesOfParts>
    <vt:vector size="195" baseType="lpstr">
      <vt:lpstr>Office Theme</vt:lpstr>
      <vt:lpstr>Bitmap Image</vt:lpstr>
      <vt:lpstr>PowerPoint Presentation</vt:lpstr>
      <vt:lpstr>Java Language</vt:lpstr>
      <vt:lpstr>PowerPoint Presentation</vt:lpstr>
      <vt:lpstr>PowerPoint Presentation</vt:lpstr>
      <vt:lpstr>PowerPoint Presentation</vt:lpstr>
      <vt:lpstr>Comparison among C,C++ and JAVA</vt:lpstr>
      <vt:lpstr>PowerPoint Presentation</vt:lpstr>
      <vt:lpstr>PowerPoint Presentation</vt:lpstr>
      <vt:lpstr>Flavors Of Java</vt:lpstr>
      <vt:lpstr>Environment to compile and execute</vt:lpstr>
      <vt:lpstr>Setup JDK</vt:lpstr>
      <vt:lpstr>JDK installation directory</vt:lpstr>
      <vt:lpstr>Getting Started</vt:lpstr>
      <vt:lpstr>To run java program</vt:lpstr>
      <vt:lpstr>What is needed</vt:lpstr>
      <vt:lpstr>Java Virtual Machine</vt:lpstr>
      <vt:lpstr>Java Features</vt:lpstr>
      <vt:lpstr>Java Features</vt:lpstr>
      <vt:lpstr>Java Features</vt:lpstr>
      <vt:lpstr>Simple Hello World in Java</vt:lpstr>
      <vt:lpstr>Compilation &amp; execution: command prompt</vt:lpstr>
      <vt:lpstr>JRE and bytecode</vt:lpstr>
      <vt:lpstr>Integrated Development Environment (IDE)</vt:lpstr>
      <vt:lpstr>Introducing Eclipse Helios 3.6 IDE</vt:lpstr>
      <vt:lpstr>Eclipse as an IDE</vt:lpstr>
      <vt:lpstr>Activity: Installing Eclipse</vt:lpstr>
      <vt:lpstr>Characteristics of Java Language</vt:lpstr>
      <vt:lpstr>Portable and platform independent</vt:lpstr>
      <vt:lpstr>Portable</vt:lpstr>
      <vt:lpstr>Platform Independent</vt:lpstr>
      <vt:lpstr>JVM: perspectives</vt:lpstr>
      <vt:lpstr>Classpath</vt:lpstr>
      <vt:lpstr>PowerPoint Presentation</vt:lpstr>
      <vt:lpstr>Commenting source code</vt:lpstr>
      <vt:lpstr>Some Guidelines for Doc comments</vt:lpstr>
      <vt:lpstr>1. Java Alphabets</vt:lpstr>
      <vt:lpstr>2. Java Words</vt:lpstr>
      <vt:lpstr>Keywords/ Reserved words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Variable Declarations</vt:lpstr>
      <vt:lpstr>PowerPoint Presentation</vt:lpstr>
      <vt:lpstr>PowerPoint Presentation</vt:lpstr>
      <vt:lpstr>Variable Naming Convention</vt:lpstr>
      <vt:lpstr>PowerPoint Presentation</vt:lpstr>
      <vt:lpstr>PowerPoint Presentation</vt:lpstr>
      <vt:lpstr>PowerPoint Presentation</vt:lpstr>
      <vt:lpstr>3. Java Statements</vt:lpstr>
      <vt:lpstr>Variable Declaration Statement</vt:lpstr>
      <vt:lpstr>Input/output Statement</vt:lpstr>
      <vt:lpstr>PowerPoint Presentation</vt:lpstr>
      <vt:lpstr>Input/output Statement</vt:lpstr>
      <vt:lpstr>PowerPoint Presentation</vt:lpstr>
      <vt:lpstr>Arithmetical/logical Statements</vt:lpstr>
      <vt:lpstr>Arithmetical/logical Statements</vt:lpstr>
      <vt:lpstr>Arithmetical/logical Statements</vt:lpstr>
      <vt:lpstr>Arithmetical/logical Statements</vt:lpstr>
      <vt:lpstr>Operator Precedence</vt:lpstr>
      <vt:lpstr>Arithmetical/logical Statements</vt:lpstr>
      <vt:lpstr>Arithmetical/logical Statements</vt:lpstr>
      <vt:lpstr>Arithmetical/logical Statements</vt:lpstr>
      <vt:lpstr>Arithmetical/logical Statements</vt:lpstr>
      <vt:lpstr>Arithmetical/logical Statements</vt:lpstr>
      <vt:lpstr>Arithmetical/logical Statements</vt:lpstr>
      <vt:lpstr>Arithmetical/logical Statements</vt:lpstr>
      <vt:lpstr>Arithmetical/logical Statements</vt:lpstr>
      <vt:lpstr>Arithmetical/logical Statements</vt:lpstr>
      <vt:lpstr>Arithmetical/logical Statements</vt:lpstr>
      <vt:lpstr>Control Statements</vt:lpstr>
      <vt:lpstr>4. Java Passage</vt:lpstr>
      <vt:lpstr>Java method</vt:lpstr>
      <vt:lpstr>Java method examples</vt:lpstr>
      <vt:lpstr>Java method examples</vt:lpstr>
      <vt:lpstr>Java Program Structure</vt:lpstr>
      <vt:lpstr>How Java Works</vt:lpstr>
      <vt:lpstr>More on How Java Works</vt:lpstr>
      <vt:lpstr>A Picture is Worth…</vt:lpstr>
      <vt:lpstr>So What!</vt:lpstr>
      <vt:lpstr>HelloWorld.java</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Arithmetic Operators</vt:lpstr>
      <vt:lpstr>PowerPoint Presentation</vt:lpstr>
      <vt:lpstr>PowerPoint Presentation</vt:lpstr>
      <vt:lpstr>Example : Integer Bitwise Operators</vt:lpstr>
      <vt:lpstr>PowerPoint Presentation</vt:lpstr>
      <vt:lpstr>Conditional Logical Operators </vt:lpstr>
      <vt:lpstr>Activity</vt:lpstr>
      <vt:lpstr>PowerPoint Presentation</vt:lpstr>
      <vt:lpstr>PowerPoint Presentation</vt:lpstr>
      <vt:lpstr>Shift operators</vt:lpstr>
      <vt:lpstr>PowerPoint Presentation</vt:lpstr>
      <vt:lpstr>Activity</vt:lpstr>
      <vt:lpstr>PowerPoint Presentation</vt:lpstr>
      <vt:lpstr>PowerPoint Presentation</vt:lpstr>
      <vt:lpstr>Example for nested if else</vt:lpstr>
      <vt:lpstr>PowerPoint Presentation</vt:lpstr>
      <vt:lpstr>Example for Switch</vt:lpstr>
      <vt:lpstr>Looping</vt:lpstr>
      <vt:lpstr>Example for while</vt:lpstr>
      <vt:lpstr>Example do-while Loop</vt:lpstr>
      <vt:lpstr>Example for Loop</vt:lpstr>
      <vt:lpstr>PowerPoint Presentation</vt:lpstr>
      <vt:lpstr>PowerPoint Presentation</vt:lpstr>
      <vt:lpstr>PowerPoint Presentation</vt:lpstr>
      <vt:lpstr>PowerPoint Presentation</vt:lpstr>
      <vt:lpstr>PowerPoint Presentation</vt:lpstr>
      <vt:lpstr>Class</vt:lpstr>
      <vt:lpstr>Class</vt:lpstr>
      <vt:lpstr>Class</vt:lpstr>
      <vt:lpstr>Sample Program 1</vt:lpstr>
      <vt:lpstr>Sample Program 2 (declares two objects)</vt:lpstr>
      <vt:lpstr>Sample Program 3 (Passing values)</vt:lpstr>
      <vt:lpstr>Access Specifier</vt:lpstr>
      <vt:lpstr>Class Member Access</vt:lpstr>
      <vt:lpstr>Access Specifier</vt:lpstr>
      <vt:lpstr>Abstraction</vt:lpstr>
      <vt:lpstr>Example</vt:lpstr>
      <vt:lpstr> OOP Principles</vt:lpstr>
      <vt:lpstr>PowerPoint Presentation</vt:lpstr>
      <vt:lpstr> OOP Principles</vt:lpstr>
      <vt:lpstr> OOP Principles</vt:lpstr>
      <vt:lpstr>Constructor</vt:lpstr>
      <vt:lpstr>Sample Program (Constructor )</vt:lpstr>
      <vt:lpstr>Constructor (Output)</vt:lpstr>
      <vt:lpstr>Constructors Overloading</vt:lpstr>
      <vt:lpstr>Parameterized Constructors</vt:lpstr>
      <vt:lpstr>Parameterized Constructors</vt:lpstr>
      <vt:lpstr>Copy Constructors</vt:lpstr>
      <vt:lpstr>Copy Constructors</vt:lpstr>
      <vt:lpstr>Copy Constructors Eg.</vt:lpstr>
      <vt:lpstr>Copy Constructors Eg...</vt:lpstr>
      <vt:lpstr>Copy Constructors Eg.</vt:lpstr>
      <vt:lpstr>Passing Objects to a Method</vt:lpstr>
      <vt:lpstr>Passing Objects to a Method Ex. 1</vt:lpstr>
      <vt:lpstr>Passing Objects to a Method Ex. 1…</vt:lpstr>
      <vt:lpstr>Passing Objects to a Method Ex.</vt:lpstr>
      <vt:lpstr>Passing Objects to a Method Ex…</vt:lpstr>
      <vt:lpstr>Returning Objects from a Method</vt:lpstr>
      <vt:lpstr>Returning Objects from a Method…</vt:lpstr>
      <vt:lpstr>Returning Objects from a Method…</vt:lpstr>
      <vt:lpstr>Returning Objects from a Method…</vt:lpstr>
      <vt:lpstr>Overloading Methods</vt:lpstr>
      <vt:lpstr>Overloading Methods Ex.</vt:lpstr>
      <vt:lpstr>Abstract class and methods</vt:lpstr>
      <vt:lpstr>Abstract class - Ex</vt:lpstr>
      <vt:lpstr>Superclass</vt:lpstr>
      <vt:lpstr>Superclass Ex.</vt:lpstr>
      <vt:lpstr>Static Keyword</vt:lpstr>
      <vt:lpstr>Static Keyword…</vt:lpstr>
      <vt:lpstr>static block</vt:lpstr>
      <vt:lpstr>static restrictions</vt:lpstr>
      <vt:lpstr>Static – Eg.</vt:lpstr>
      <vt:lpstr>Static – Eg…</vt:lpstr>
      <vt:lpstr>Nested Class : Special Case(Inner Class) </vt:lpstr>
      <vt:lpstr>Inner Class</vt:lpstr>
      <vt:lpstr>Static Inner Classes</vt:lpstr>
      <vt:lpstr>Static Inner Classes</vt:lpstr>
      <vt:lpstr>Local Inner Class</vt:lpstr>
      <vt:lpstr>Anonymous Inner Class</vt:lpstr>
      <vt:lpstr>Syntax for anonymous inner classes</vt:lpstr>
      <vt:lpstr>Anonymous Classes</vt:lpstr>
      <vt:lpstr>Anonymous Classes</vt:lpstr>
      <vt:lpstr>Anonymous Classes</vt:lpstr>
      <vt:lpstr>Anonymous Classes</vt:lpstr>
      <vt:lpstr>Java anonymous class that implements ActionListener</vt:lpstr>
      <vt:lpstr>Abstract Class</vt:lpstr>
      <vt:lpstr>Interface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NO         : COE A 205 COURSE NAME   : Object Oriented Programming CREDITS               :  0– 0 – 0 – 6 Instructor In-Charge  : Mr. Sunil Kumar Sahoo Instructors          :  Mr. Sunil Kumar Sahoo                  Ms. Sushmita Kumari       Mr.</dc:title>
  <dc:creator>Dell-PC</dc:creator>
  <cp:lastModifiedBy>OM</cp:lastModifiedBy>
  <cp:revision>206</cp:revision>
  <dcterms:created xsi:type="dcterms:W3CDTF">2017-07-25T03:51:58Z</dcterms:created>
  <dcterms:modified xsi:type="dcterms:W3CDTF">2022-01-07T06:15:10Z</dcterms:modified>
</cp:coreProperties>
</file>