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21" r:id="rId2"/>
    <p:sldId id="468" r:id="rId3"/>
    <p:sldId id="433" r:id="rId4"/>
    <p:sldId id="462" r:id="rId5"/>
    <p:sldId id="434" r:id="rId6"/>
    <p:sldId id="449" r:id="rId7"/>
    <p:sldId id="427" r:id="rId8"/>
    <p:sldId id="448" r:id="rId9"/>
    <p:sldId id="465" r:id="rId10"/>
    <p:sldId id="428" r:id="rId11"/>
    <p:sldId id="458" r:id="rId12"/>
    <p:sldId id="459" r:id="rId13"/>
    <p:sldId id="466" r:id="rId14"/>
    <p:sldId id="460" r:id="rId15"/>
    <p:sldId id="467" r:id="rId16"/>
    <p:sldId id="461" r:id="rId17"/>
    <p:sldId id="463" r:id="rId18"/>
    <p:sldId id="450" r:id="rId19"/>
    <p:sldId id="464" r:id="rId20"/>
    <p:sldId id="451" r:id="rId21"/>
    <p:sldId id="469" r:id="rId22"/>
    <p:sldId id="289" r:id="rId23"/>
  </p:sldIdLst>
  <p:sldSz cx="12192000" cy="6858000"/>
  <p:notesSz cx="6858000" cy="9144000"/>
  <p:embeddedFontLst>
    <p:embeddedFont>
      <p:font typeface="Calibri" pitchFamily="34" charset="0"/>
      <p:regular r:id="rId26"/>
      <p:bold r:id="rId27"/>
      <p:italic r:id="rId28"/>
      <p:boldItalic r:id="rId29"/>
    </p:embeddedFont>
    <p:embeddedFont>
      <p:font typeface="Nunito Sans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98">
          <p15:clr>
            <a:srgbClr val="A4A3A4"/>
          </p15:clr>
        </p15:guide>
        <p15:guide id="2" pos="60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D3C1F"/>
    <a:srgbClr val="000000"/>
    <a:srgbClr val="D94333"/>
    <a:srgbClr val="CB5541"/>
    <a:srgbClr val="D56837"/>
    <a:srgbClr val="F05136"/>
    <a:srgbClr val="E5E5E5"/>
    <a:srgbClr val="525252"/>
    <a:srgbClr val="1A1A1A"/>
    <a:srgbClr val="4A4A4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91C092-623C-448F-BB63-37066A1C765B}" v="3" dt="2023-07-24T01:32:44.776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485" autoAdjust="0"/>
    <p:restoredTop sz="89599" autoAdjust="0"/>
  </p:normalViewPr>
  <p:slideViewPr>
    <p:cSldViewPr>
      <p:cViewPr varScale="1">
        <p:scale>
          <a:sx n="65" d="100"/>
          <a:sy n="65" d="100"/>
        </p:scale>
        <p:origin x="-756" y="-108"/>
      </p:cViewPr>
      <p:guideLst>
        <p:guide orient="horz" pos="698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4788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362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1</a:t>
            </a:r>
            <a:r>
              <a:rPr lang="en-US" b="1" baseline="30000"/>
              <a:t>st</a:t>
            </a:r>
            <a:r>
              <a:rPr lang="en-US" b="1"/>
              <a:t> slide (Mandatory)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9345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157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F8247E0-BCFF-73A0-0843-94C6EAE17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806" y="1998021"/>
            <a:ext cx="4834388" cy="28619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5487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A721932-44C4-B774-6914-3861D7721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990600"/>
            <a:ext cx="11125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smtClean="0"/>
              <a:t>Body Language:</a:t>
            </a:r>
            <a:endParaRPr lang="en-US" sz="2000" dirty="0" smtClean="0"/>
          </a:p>
          <a:p>
            <a:pPr lvl="1"/>
            <a:r>
              <a:rPr lang="en-US" sz="2800" dirty="0" smtClean="0"/>
              <a:t>Maintain good posture and eye contact.</a:t>
            </a:r>
            <a:endParaRPr lang="en-US" sz="2000" dirty="0" smtClean="0"/>
          </a:p>
          <a:p>
            <a:pPr lvl="1"/>
            <a:r>
              <a:rPr lang="en-US" sz="2800" dirty="0" smtClean="0"/>
              <a:t>Offer a firm handshake and a friendly smile.</a:t>
            </a:r>
            <a:endParaRPr lang="en-US" sz="2000" dirty="0" smtClean="0"/>
          </a:p>
          <a:p>
            <a:pPr lvl="0"/>
            <a:r>
              <a:rPr lang="en-US" sz="2800" b="1" dirty="0" smtClean="0"/>
              <a:t>Active Listening:</a:t>
            </a:r>
            <a:endParaRPr lang="en-US" sz="2000" dirty="0" smtClean="0"/>
          </a:p>
          <a:p>
            <a:pPr lvl="1"/>
            <a:r>
              <a:rPr lang="en-US" sz="2800" dirty="0" smtClean="0"/>
              <a:t>Listen carefully to the interviewer's questions and respond appropriately.</a:t>
            </a:r>
            <a:endParaRPr lang="en-US" sz="2000" dirty="0" smtClean="0"/>
          </a:p>
          <a:p>
            <a:pPr lvl="1"/>
            <a:r>
              <a:rPr lang="en-US" sz="2800" dirty="0" smtClean="0"/>
              <a:t>If you're unsure about a question, ask for clarification before answering.</a:t>
            </a:r>
            <a:endParaRPr lang="en-US" sz="2000" dirty="0" smtClean="0"/>
          </a:p>
          <a:p>
            <a:pPr lvl="0"/>
            <a:r>
              <a:rPr lang="en-US" sz="2800" b="1" dirty="0" smtClean="0"/>
              <a:t>Speak Clearly and Concisely:</a:t>
            </a:r>
            <a:endParaRPr lang="en-US" sz="2000" dirty="0" smtClean="0"/>
          </a:p>
          <a:p>
            <a:pPr lvl="1"/>
            <a:r>
              <a:rPr lang="en-US" sz="2800" dirty="0" smtClean="0"/>
              <a:t>Avoid rambling and stay focused on the question.</a:t>
            </a:r>
            <a:endParaRPr lang="en-US" sz="2000" dirty="0" smtClean="0"/>
          </a:p>
          <a:p>
            <a:pPr lvl="1"/>
            <a:r>
              <a:rPr lang="en-US" sz="2800" dirty="0" smtClean="0"/>
              <a:t>Practice speaking at a moderate pace.</a:t>
            </a:r>
            <a:endParaRPr lang="en-US" sz="2000" dirty="0" smtClean="0"/>
          </a:p>
          <a:p>
            <a:pPr lvl="0"/>
            <a:r>
              <a:rPr lang="en-US" sz="2800" b="1" dirty="0" smtClean="0"/>
              <a:t>Show Enthusiasm:</a:t>
            </a:r>
            <a:endParaRPr lang="en-US" sz="2000" dirty="0" smtClean="0"/>
          </a:p>
          <a:p>
            <a:pPr lvl="1"/>
            <a:r>
              <a:rPr lang="en-US" sz="2800" dirty="0" smtClean="0"/>
              <a:t>Express genuine interest in the position and the company.</a:t>
            </a:r>
            <a:endParaRPr lang="en-US" sz="2000" dirty="0" smtClean="0"/>
          </a:p>
          <a:p>
            <a:pPr lvl="1"/>
            <a:r>
              <a:rPr lang="en-US" sz="2800" dirty="0" smtClean="0"/>
              <a:t>Highlight your motivation to contribute to the organization's success.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3ED4EB0-F33E-2595-DB64-2E8DC9714D1D}"/>
              </a:ext>
            </a:extLst>
          </p:cNvPr>
          <p:cNvSpPr/>
          <p:nvPr/>
        </p:nvSpPr>
        <p:spPr>
          <a:xfrm>
            <a:off x="914400" y="228600"/>
            <a:ext cx="9982200" cy="76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During the Interview: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5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143000"/>
            <a:ext cx="10744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/>
              <a:t>Follow-Up:</a:t>
            </a:r>
            <a:endParaRPr lang="en-US" sz="2400" dirty="0" smtClean="0"/>
          </a:p>
          <a:p>
            <a:pPr lvl="1"/>
            <a:r>
              <a:rPr lang="en-US" sz="3200" dirty="0" smtClean="0"/>
              <a:t>Send a thank-you email within 24 hours expressing your gratitude for the opportunity.</a:t>
            </a:r>
            <a:endParaRPr lang="en-US" sz="2400" dirty="0" smtClean="0"/>
          </a:p>
          <a:p>
            <a:pPr lvl="1"/>
            <a:r>
              <a:rPr lang="en-US" sz="3200" dirty="0" smtClean="0"/>
              <a:t>Reiterate your interest in the position and briefly mention key points from the interview.</a:t>
            </a:r>
          </a:p>
          <a:p>
            <a:pPr lvl="1"/>
            <a:endParaRPr lang="en-US" sz="2400" dirty="0" smtClean="0"/>
          </a:p>
          <a:p>
            <a:pPr lvl="0"/>
            <a:r>
              <a:rPr lang="en-US" sz="3200" b="1" dirty="0" smtClean="0"/>
              <a:t>Reflect and Learn:</a:t>
            </a:r>
            <a:endParaRPr lang="en-US" sz="2400" dirty="0" smtClean="0"/>
          </a:p>
          <a:p>
            <a:pPr lvl="1"/>
            <a:r>
              <a:rPr lang="en-US" sz="3200" dirty="0" smtClean="0"/>
              <a:t>Evaluate your performance in the interview and identify areas for improvement.</a:t>
            </a:r>
            <a:endParaRPr lang="en-US" sz="2400" dirty="0" smtClean="0"/>
          </a:p>
          <a:p>
            <a:pPr lvl="1"/>
            <a:r>
              <a:rPr lang="en-US" sz="3200" dirty="0" smtClean="0"/>
              <a:t>Use feedback from the interview to enhance your future preparation.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A721932-44C4-B774-6914-3861D7721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3ED4EB0-F33E-2595-DB64-2E8DC9714D1D}"/>
              </a:ext>
            </a:extLst>
          </p:cNvPr>
          <p:cNvSpPr/>
          <p:nvPr/>
        </p:nvSpPr>
        <p:spPr>
          <a:xfrm>
            <a:off x="990600" y="304800"/>
            <a:ext cx="9982200" cy="76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After the Interview: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914400"/>
            <a:ext cx="10972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various types of interviews, each designed to assess different aspects of a candidate's qualifications, skills, and suitability for a particular role. Here are some common types of interviews:</a:t>
            </a:r>
            <a:endParaRPr lang="en-US" sz="3200" dirty="0" smtClean="0"/>
          </a:p>
          <a:p>
            <a:pPr lvl="0"/>
            <a:r>
              <a:rPr lang="en-US" sz="2400" b="1" dirty="0" smtClean="0"/>
              <a:t>Traditional/Structured Interview:</a:t>
            </a:r>
            <a:endParaRPr lang="en-US" sz="3200" dirty="0" smtClean="0"/>
          </a:p>
          <a:p>
            <a:pPr lvl="1"/>
            <a:r>
              <a:rPr lang="en-US" sz="2400" dirty="0" smtClean="0"/>
              <a:t>This is the most common type of interview.</a:t>
            </a:r>
            <a:endParaRPr lang="en-US" sz="3200" dirty="0" smtClean="0"/>
          </a:p>
          <a:p>
            <a:pPr lvl="1"/>
            <a:r>
              <a:rPr lang="en-US" sz="2400" dirty="0" smtClean="0"/>
              <a:t>Questions are typically straightforward and related to the job and your qualifications.</a:t>
            </a:r>
            <a:endParaRPr lang="en-US" sz="3200" dirty="0" smtClean="0"/>
          </a:p>
          <a:p>
            <a:pPr lvl="1"/>
            <a:r>
              <a:rPr lang="en-US" sz="2400" dirty="0" smtClean="0"/>
              <a:t>The interviewer may follow a predetermined set of questions.</a:t>
            </a:r>
            <a:endParaRPr lang="en-US" sz="3200" dirty="0" smtClean="0"/>
          </a:p>
          <a:p>
            <a:pPr lvl="0"/>
            <a:r>
              <a:rPr lang="en-US" sz="2400" b="1" dirty="0" smtClean="0"/>
              <a:t>Behavioral Interview:</a:t>
            </a:r>
            <a:endParaRPr lang="en-US" sz="3200" dirty="0" smtClean="0"/>
          </a:p>
          <a:p>
            <a:pPr lvl="1"/>
            <a:r>
              <a:rPr lang="en-US" sz="2400" dirty="0" smtClean="0"/>
              <a:t>Focuses on your past behavior in specific situations.</a:t>
            </a:r>
            <a:endParaRPr lang="en-US" sz="3200" dirty="0" smtClean="0"/>
          </a:p>
          <a:p>
            <a:pPr lvl="1"/>
            <a:r>
              <a:rPr lang="en-US" sz="2400" dirty="0" smtClean="0"/>
              <a:t>Interviewers ask about how you've handled challenges, conflicts, or achievements in previous roles.</a:t>
            </a:r>
            <a:endParaRPr lang="en-US" sz="3200" dirty="0" smtClean="0"/>
          </a:p>
          <a:p>
            <a:pPr lvl="1"/>
            <a:r>
              <a:rPr lang="en-US" sz="2400" dirty="0" smtClean="0"/>
              <a:t>Answers often follow the STAR method (Situation, Task, Action, Result).</a:t>
            </a:r>
            <a:endParaRPr lang="en-US" sz="3200" dirty="0" smtClean="0"/>
          </a:p>
          <a:p>
            <a:pPr lvl="0"/>
            <a:r>
              <a:rPr lang="en-US" sz="2400" b="1" dirty="0" smtClean="0"/>
              <a:t>Situational Interview:</a:t>
            </a:r>
            <a:endParaRPr lang="en-US" sz="3200" dirty="0" smtClean="0"/>
          </a:p>
          <a:p>
            <a:pPr lvl="1"/>
            <a:r>
              <a:rPr lang="en-US" sz="2400" dirty="0" smtClean="0"/>
              <a:t>Similar to behavioral interviews, but the questions are hypothetical.</a:t>
            </a:r>
            <a:endParaRPr lang="en-US" sz="3200" dirty="0" smtClean="0"/>
          </a:p>
          <a:p>
            <a:pPr lvl="1"/>
            <a:r>
              <a:rPr lang="en-US" sz="2400" dirty="0" smtClean="0"/>
              <a:t>You're asked how you would handle a certain situation in the future.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A721932-44C4-B774-6914-3861D7721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3ED4EB0-F33E-2595-DB64-2E8DC9714D1D}"/>
              </a:ext>
            </a:extLst>
          </p:cNvPr>
          <p:cNvSpPr/>
          <p:nvPr/>
        </p:nvSpPr>
        <p:spPr>
          <a:xfrm>
            <a:off x="990600" y="152400"/>
            <a:ext cx="99822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Types of Interviews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:\Users\HOME\Desktop\Success-In-Job-Interview-Tips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6504"/>
            <a:ext cx="10591800" cy="60835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11125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/>
              <a:t>Phone or Video Interview:</a:t>
            </a:r>
            <a:endParaRPr lang="en-US" sz="3200" dirty="0" smtClean="0"/>
          </a:p>
          <a:p>
            <a:pPr lvl="1"/>
            <a:r>
              <a:rPr lang="en-US" sz="2400" dirty="0" smtClean="0"/>
              <a:t>Conducted remotely, typically in the early stages of the hiring process.</a:t>
            </a:r>
            <a:endParaRPr lang="en-US" sz="3200" dirty="0" smtClean="0"/>
          </a:p>
          <a:p>
            <a:pPr lvl="1"/>
            <a:r>
              <a:rPr lang="en-US" sz="2400" dirty="0" smtClean="0"/>
              <a:t>Assess your communication skills, enthusiasm, and general fit for the role.</a:t>
            </a:r>
            <a:endParaRPr lang="en-US" sz="3200" dirty="0" smtClean="0"/>
          </a:p>
          <a:p>
            <a:pPr lvl="0"/>
            <a:r>
              <a:rPr lang="en-US" sz="2400" b="1" dirty="0" smtClean="0"/>
              <a:t>Panel Interview:</a:t>
            </a:r>
            <a:endParaRPr lang="en-US" sz="3200" dirty="0" smtClean="0"/>
          </a:p>
          <a:p>
            <a:pPr lvl="1"/>
            <a:r>
              <a:rPr lang="en-US" sz="2400" dirty="0" smtClean="0"/>
              <a:t>Involves facing a group of interviewers at the same time.</a:t>
            </a:r>
            <a:endParaRPr lang="en-US" sz="3200" dirty="0" smtClean="0"/>
          </a:p>
          <a:p>
            <a:pPr lvl="1"/>
            <a:r>
              <a:rPr lang="en-US" sz="2400" dirty="0" smtClean="0"/>
              <a:t>Each panel member may ask questions or focus on a specific aspect of your qualifications.</a:t>
            </a:r>
            <a:endParaRPr lang="en-US" sz="3200" dirty="0" smtClean="0"/>
          </a:p>
          <a:p>
            <a:pPr lvl="0"/>
            <a:r>
              <a:rPr lang="en-US" sz="2400" b="1" dirty="0" smtClean="0"/>
              <a:t>Group Interview:</a:t>
            </a:r>
            <a:endParaRPr lang="en-US" sz="3200" dirty="0" smtClean="0"/>
          </a:p>
          <a:p>
            <a:pPr lvl="1"/>
            <a:r>
              <a:rPr lang="en-US" sz="2400" dirty="0" smtClean="0"/>
              <a:t>Multiple candidates are interviewed simultaneously.</a:t>
            </a:r>
            <a:endParaRPr lang="en-US" sz="3200" dirty="0" smtClean="0"/>
          </a:p>
          <a:p>
            <a:pPr lvl="1"/>
            <a:r>
              <a:rPr lang="en-US" sz="2400" dirty="0" smtClean="0"/>
              <a:t>Assess how well candidates collaborate, communicate, and solve problems in a group setting.</a:t>
            </a:r>
            <a:endParaRPr lang="en-US" sz="3200" dirty="0" smtClean="0"/>
          </a:p>
          <a:p>
            <a:pPr lvl="0"/>
            <a:r>
              <a:rPr lang="en-US" sz="2400" b="1" dirty="0" smtClean="0"/>
              <a:t>Technical Interview:</a:t>
            </a:r>
            <a:endParaRPr lang="en-US" sz="3200" dirty="0" smtClean="0"/>
          </a:p>
          <a:p>
            <a:pPr lvl="1"/>
            <a:r>
              <a:rPr lang="en-US" sz="2400" dirty="0" smtClean="0"/>
              <a:t>Common in fields such as IT, engineering, or sciences.</a:t>
            </a:r>
            <a:endParaRPr lang="en-US" sz="3200" dirty="0" smtClean="0"/>
          </a:p>
          <a:p>
            <a:pPr lvl="1"/>
            <a:r>
              <a:rPr lang="en-US" sz="2400" dirty="0" smtClean="0"/>
              <a:t>Evaluates your technical skills, problem-solving abilities, and knowledge in a specific area.</a:t>
            </a:r>
            <a:endParaRPr lang="en-US" sz="3200" dirty="0" smtClean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A721932-44C4-B774-6914-3861D7721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:\Users\HOME\Desktop\intervie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7200"/>
            <a:ext cx="10210800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109728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/>
              <a:t>Case Interview:</a:t>
            </a:r>
            <a:endParaRPr lang="en-US" sz="3200" dirty="0" smtClean="0"/>
          </a:p>
          <a:p>
            <a:pPr lvl="1"/>
            <a:r>
              <a:rPr lang="en-US" sz="2400" dirty="0" smtClean="0"/>
              <a:t>Often used in consulting and finance industries.</a:t>
            </a:r>
            <a:endParaRPr lang="en-US" sz="3200" dirty="0" smtClean="0"/>
          </a:p>
          <a:p>
            <a:pPr lvl="1"/>
            <a:r>
              <a:rPr lang="en-US" sz="2400" dirty="0" smtClean="0"/>
              <a:t>Requires solving a business problem or scenario, demonstrating analytical and problem-solving skills.</a:t>
            </a:r>
            <a:endParaRPr lang="en-US" sz="3200" dirty="0" smtClean="0"/>
          </a:p>
          <a:p>
            <a:pPr lvl="0"/>
            <a:r>
              <a:rPr lang="en-US" sz="2400" b="1" dirty="0" smtClean="0"/>
              <a:t>Portfolio-Based Interview:</a:t>
            </a:r>
            <a:endParaRPr lang="en-US" sz="3200" dirty="0" smtClean="0"/>
          </a:p>
          <a:p>
            <a:pPr lvl="1"/>
            <a:r>
              <a:rPr lang="en-US" sz="2400" dirty="0" smtClean="0"/>
              <a:t>Common in creative fields (e.g., design, writing, or art).</a:t>
            </a:r>
            <a:endParaRPr lang="en-US" sz="3200" dirty="0" smtClean="0"/>
          </a:p>
          <a:p>
            <a:pPr lvl="1"/>
            <a:r>
              <a:rPr lang="en-US" sz="2400" dirty="0" smtClean="0"/>
              <a:t>You present and discuss your portfolio of work to demonstrate your skills and experience.</a:t>
            </a:r>
            <a:endParaRPr lang="en-US" sz="3200" dirty="0" smtClean="0"/>
          </a:p>
          <a:p>
            <a:pPr lvl="0"/>
            <a:r>
              <a:rPr lang="en-US" sz="2400" b="1" dirty="0" smtClean="0"/>
              <a:t>Assessment or Testing Interview:</a:t>
            </a:r>
            <a:endParaRPr lang="en-US" sz="3200" dirty="0" smtClean="0"/>
          </a:p>
          <a:p>
            <a:pPr lvl="1"/>
            <a:r>
              <a:rPr lang="en-US" sz="2400" dirty="0" smtClean="0"/>
              <a:t>Involves skills or aptitude tests, either before or during the interview process.</a:t>
            </a:r>
            <a:endParaRPr lang="en-US" sz="3200" dirty="0" smtClean="0"/>
          </a:p>
          <a:p>
            <a:pPr lvl="1"/>
            <a:r>
              <a:rPr lang="en-US" sz="2400" dirty="0" smtClean="0"/>
              <a:t>Evaluates your ability to perform specific tasks or solve problems.</a:t>
            </a:r>
            <a:endParaRPr lang="en-US" sz="3200" dirty="0" smtClean="0"/>
          </a:p>
          <a:p>
            <a:pPr lvl="0"/>
            <a:r>
              <a:rPr lang="en-US" sz="2400" b="1" dirty="0" smtClean="0"/>
              <a:t>Stress Interview:</a:t>
            </a:r>
            <a:endParaRPr lang="en-US" sz="3200" dirty="0" smtClean="0"/>
          </a:p>
          <a:p>
            <a:pPr lvl="1"/>
            <a:r>
              <a:rPr lang="en-US" sz="2400" dirty="0" smtClean="0"/>
              <a:t>Designed to put candidates under pressure to observe how they handle stress.</a:t>
            </a:r>
            <a:endParaRPr lang="en-US" sz="3200" dirty="0" smtClean="0"/>
          </a:p>
          <a:p>
            <a:pPr lvl="1"/>
            <a:r>
              <a:rPr lang="en-US" sz="2400" dirty="0" smtClean="0"/>
              <a:t>Intentionally challenging questions or scenarios may be presented.</a:t>
            </a:r>
            <a:endParaRPr lang="en-US" sz="3200" dirty="0" smtClean="0"/>
          </a:p>
          <a:p>
            <a:pPr lvl="0"/>
            <a:r>
              <a:rPr lang="en-US" sz="2400" b="1" dirty="0" smtClean="0"/>
              <a:t>Second or Follow-Up Interview:</a:t>
            </a:r>
            <a:endParaRPr lang="en-US" sz="3200" dirty="0" smtClean="0"/>
          </a:p>
          <a:p>
            <a:pPr lvl="1"/>
            <a:r>
              <a:rPr lang="en-US" sz="2400" dirty="0" smtClean="0"/>
              <a:t>Occurs after the initial interview rounds.</a:t>
            </a:r>
            <a:endParaRPr lang="en-US" sz="3200" dirty="0" smtClean="0"/>
          </a:p>
          <a:p>
            <a:pPr lvl="1"/>
            <a:r>
              <a:rPr lang="en-US" sz="2400" dirty="0" smtClean="0"/>
              <a:t>Usually involves meeting with higher-level executives or specific team members.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A721932-44C4-B774-6914-3861D7721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85800"/>
            <a:ext cx="10972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Remote Interviews:</a:t>
            </a:r>
            <a:endParaRPr lang="en-US" dirty="0" smtClean="0"/>
          </a:p>
          <a:p>
            <a:pPr lvl="0"/>
            <a:r>
              <a:rPr lang="en-US" sz="2800" b="1" dirty="0" smtClean="0"/>
              <a:t>Technical Setup:</a:t>
            </a:r>
            <a:endParaRPr lang="en-US" sz="3600" dirty="0" smtClean="0"/>
          </a:p>
          <a:p>
            <a:pPr lvl="1"/>
            <a:r>
              <a:rPr lang="en-US" sz="2800" dirty="0" smtClean="0"/>
              <a:t>Ensure a stable internet connection and have a backup plan in case of any issues. Test your camera, microphone, and lighting before the interview.</a:t>
            </a:r>
            <a:endParaRPr lang="en-US" sz="3600" dirty="0" smtClean="0"/>
          </a:p>
          <a:p>
            <a:pPr lvl="0"/>
            <a:r>
              <a:rPr lang="en-US" sz="2800" b="1" dirty="0" smtClean="0"/>
              <a:t>Professional Environment:</a:t>
            </a:r>
            <a:endParaRPr lang="en-US" sz="3600" dirty="0" smtClean="0"/>
          </a:p>
          <a:p>
            <a:pPr lvl="1"/>
            <a:r>
              <a:rPr lang="en-US" sz="2800" dirty="0" smtClean="0"/>
              <a:t>Choose a quiet, well-lit space for the interview. Minimize distractions and inform household members about the interview time.</a:t>
            </a:r>
            <a:endParaRPr lang="en-US" sz="3600" dirty="0" smtClean="0"/>
          </a:p>
          <a:p>
            <a:pPr lvl="0"/>
            <a:r>
              <a:rPr lang="en-US" sz="2800" b="1" dirty="0" smtClean="0"/>
              <a:t>Dress Professionally:</a:t>
            </a:r>
            <a:endParaRPr lang="en-US" sz="3600" dirty="0" smtClean="0"/>
          </a:p>
          <a:p>
            <a:pPr lvl="1"/>
            <a:r>
              <a:rPr lang="en-US" sz="2800" dirty="0" smtClean="0"/>
              <a:t>Dress as you would for an in-person interview to create a positive impression.</a:t>
            </a:r>
            <a:endParaRPr lang="en-US" sz="3600" dirty="0" smtClean="0"/>
          </a:p>
          <a:p>
            <a:pPr lvl="0"/>
            <a:r>
              <a:rPr lang="en-US" sz="2800" b="1" dirty="0" smtClean="0"/>
              <a:t>Maintain Eye Contact:</a:t>
            </a:r>
            <a:endParaRPr lang="en-US" sz="3600" dirty="0" smtClean="0"/>
          </a:p>
          <a:p>
            <a:pPr lvl="1"/>
            <a:r>
              <a:rPr lang="en-US" sz="2800" dirty="0" smtClean="0"/>
              <a:t>Look directly into the camera to simulate eye contact and show engagement.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A721932-44C4-B774-6914-3861D7721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3ED4EB0-F33E-2595-DB64-2E8DC9714D1D}"/>
              </a:ext>
            </a:extLst>
          </p:cNvPr>
          <p:cNvSpPr/>
          <p:nvPr/>
        </p:nvSpPr>
        <p:spPr>
          <a:xfrm>
            <a:off x="990600" y="152400"/>
            <a:ext cx="99822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Techniques to face remote interviews and Mock Interview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33400"/>
            <a:ext cx="112776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smtClean="0"/>
              <a:t>Practice Video Etiquette:</a:t>
            </a:r>
            <a:endParaRPr lang="en-US" sz="3600" dirty="0" smtClean="0"/>
          </a:p>
          <a:p>
            <a:pPr lvl="1"/>
            <a:r>
              <a:rPr lang="en-US" sz="2800" dirty="0" smtClean="0"/>
              <a:t>Wait for the interviewer to finish speaking before responding.</a:t>
            </a:r>
            <a:endParaRPr lang="en-US" sz="3600" dirty="0" smtClean="0"/>
          </a:p>
          <a:p>
            <a:pPr lvl="1"/>
            <a:r>
              <a:rPr lang="en-US" sz="2800" dirty="0" smtClean="0"/>
              <a:t>Avoid interrupting, and be mindful of your body language on camera.</a:t>
            </a:r>
            <a:endParaRPr lang="en-US" sz="3600" dirty="0" smtClean="0"/>
          </a:p>
          <a:p>
            <a:pPr lvl="0"/>
            <a:r>
              <a:rPr lang="en-US" sz="2800" b="1" dirty="0" smtClean="0"/>
              <a:t>Have Relevant Materials Handy:</a:t>
            </a:r>
            <a:endParaRPr lang="en-US" sz="3600" dirty="0" smtClean="0"/>
          </a:p>
          <a:p>
            <a:pPr lvl="1"/>
            <a:r>
              <a:rPr lang="en-US" sz="2800" dirty="0" smtClean="0"/>
              <a:t>Keep your resume and any other relevant materials nearby for reference.</a:t>
            </a:r>
            <a:endParaRPr lang="en-US" sz="3600" dirty="0" smtClean="0"/>
          </a:p>
          <a:p>
            <a:pPr lvl="0"/>
            <a:r>
              <a:rPr lang="en-US" sz="2800" b="1" dirty="0" smtClean="0"/>
              <a:t>Practice with Video Tools:</a:t>
            </a:r>
            <a:endParaRPr lang="en-US" sz="3600" dirty="0" smtClean="0"/>
          </a:p>
          <a:p>
            <a:pPr lvl="1"/>
            <a:r>
              <a:rPr lang="en-US" sz="2800" dirty="0" smtClean="0"/>
              <a:t>Familiarize yourself with the video conferencing platform (e.g., Zoom, Microsoft Teams) to be comfortable using its features.</a:t>
            </a:r>
            <a:endParaRPr lang="en-US" sz="3600" dirty="0" smtClean="0"/>
          </a:p>
          <a:p>
            <a:pPr lvl="0"/>
            <a:r>
              <a:rPr lang="en-US" sz="2800" b="1" dirty="0" smtClean="0"/>
              <a:t>Prepare for Technical Questions:</a:t>
            </a:r>
            <a:endParaRPr lang="en-US" sz="3600" dirty="0" smtClean="0"/>
          </a:p>
          <a:p>
            <a:pPr lvl="1"/>
            <a:r>
              <a:rPr lang="en-US" sz="2800" dirty="0" smtClean="0"/>
              <a:t>In technical interviews, be ready for coding challenges or discussions on your technical skills.</a:t>
            </a:r>
            <a:endParaRPr lang="en-US" sz="3600" dirty="0" smtClean="0"/>
          </a:p>
          <a:p>
            <a:pPr lvl="0"/>
            <a:r>
              <a:rPr lang="en-US" sz="2800" b="1" dirty="0" smtClean="0"/>
              <a:t>Follow-Up Email:</a:t>
            </a:r>
            <a:endParaRPr lang="en-US" sz="3600" dirty="0" smtClean="0"/>
          </a:p>
          <a:p>
            <a:pPr lvl="1"/>
            <a:r>
              <a:rPr lang="en-US" sz="2800" dirty="0" smtClean="0"/>
              <a:t>Send a thank-you email promptly after the remote interview, expressing your gratitude for the opportunity.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A721932-44C4-B774-6914-3861D7721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02359"/>
            <a:ext cx="110490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Mock Interviews:</a:t>
            </a:r>
          </a:p>
          <a:p>
            <a:endParaRPr lang="en-US" dirty="0" smtClean="0"/>
          </a:p>
          <a:p>
            <a:pPr lvl="0"/>
            <a:r>
              <a:rPr lang="en-US" sz="2800" b="1" dirty="0" smtClean="0"/>
              <a:t>Choose a Realistic Setting:</a:t>
            </a:r>
            <a:endParaRPr lang="en-US" sz="3600" dirty="0" smtClean="0"/>
          </a:p>
          <a:p>
            <a:pPr lvl="1"/>
            <a:r>
              <a:rPr lang="en-US" sz="2800" dirty="0" smtClean="0"/>
              <a:t>Conduct mock interviews in an environment that simulates actual interview conditions.</a:t>
            </a:r>
            <a:endParaRPr lang="en-US" sz="3600" dirty="0" smtClean="0"/>
          </a:p>
          <a:p>
            <a:pPr lvl="0"/>
            <a:r>
              <a:rPr lang="en-US" sz="2800" b="1" dirty="0" smtClean="0"/>
              <a:t>Select a Variety of Interviewers:</a:t>
            </a:r>
            <a:endParaRPr lang="en-US" sz="3600" dirty="0" smtClean="0"/>
          </a:p>
          <a:p>
            <a:pPr lvl="1"/>
            <a:r>
              <a:rPr lang="en-US" sz="2800" dirty="0" smtClean="0"/>
              <a:t>Have different people play the role of the interviewer to expose yourself to diverse questioning styles.</a:t>
            </a:r>
            <a:endParaRPr lang="en-US" sz="3600" dirty="0" smtClean="0"/>
          </a:p>
          <a:p>
            <a:pPr lvl="0"/>
            <a:r>
              <a:rPr lang="en-US" sz="2800" b="1" dirty="0" smtClean="0"/>
              <a:t>Time Yourself:</a:t>
            </a:r>
            <a:endParaRPr lang="en-US" sz="3600" dirty="0" smtClean="0"/>
          </a:p>
          <a:p>
            <a:pPr lvl="1"/>
            <a:r>
              <a:rPr lang="en-US" sz="2800" dirty="0" smtClean="0"/>
              <a:t>Practice answering questions within a reasonable time frame to ensure your responses are concise.</a:t>
            </a:r>
            <a:endParaRPr lang="en-US" sz="3600" dirty="0" smtClean="0"/>
          </a:p>
          <a:p>
            <a:pPr lvl="0"/>
            <a:r>
              <a:rPr lang="en-US" sz="2800" b="1" dirty="0" smtClean="0"/>
              <a:t>Receive Constructive Feedback:</a:t>
            </a:r>
            <a:endParaRPr lang="en-US" sz="3600" dirty="0" smtClean="0"/>
          </a:p>
          <a:p>
            <a:pPr lvl="1"/>
            <a:r>
              <a:rPr lang="en-US" sz="2800" dirty="0" smtClean="0"/>
              <a:t>Ask your mock interviewers for honest feedback on your performance.</a:t>
            </a:r>
            <a:endParaRPr lang="en-US" sz="3600" dirty="0" smtClean="0"/>
          </a:p>
          <a:p>
            <a:pPr lvl="1"/>
            <a:r>
              <a:rPr lang="en-US" sz="2800" dirty="0" smtClean="0"/>
              <a:t>Focus on areas for improvement and work on refining your responses.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A721932-44C4-B774-6914-3861D7721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2667000"/>
            <a:ext cx="510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Interview Skills – 1.1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112776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/>
              <a:t>Simulate Stressful Situations:</a:t>
            </a:r>
            <a:endParaRPr lang="en-US" sz="3200" dirty="0" smtClean="0"/>
          </a:p>
          <a:p>
            <a:pPr lvl="1"/>
            <a:r>
              <a:rPr lang="en-US" sz="2400" dirty="0" smtClean="0"/>
              <a:t>Create scenarios that simulate challenging or unexpected questions to prepare.</a:t>
            </a:r>
            <a:endParaRPr lang="en-US" sz="3200" dirty="0" smtClean="0"/>
          </a:p>
          <a:p>
            <a:pPr lvl="0"/>
            <a:r>
              <a:rPr lang="en-US" sz="2400" b="1" dirty="0" smtClean="0"/>
              <a:t>Record Yourself:</a:t>
            </a:r>
            <a:endParaRPr lang="en-US" sz="3200" dirty="0" smtClean="0"/>
          </a:p>
          <a:p>
            <a:pPr lvl="1"/>
            <a:r>
              <a:rPr lang="en-US" sz="2400" dirty="0" smtClean="0"/>
              <a:t>Use video recording if possible to review your body language, tone, and overall presentation.</a:t>
            </a:r>
            <a:endParaRPr lang="en-US" sz="3200" dirty="0" smtClean="0"/>
          </a:p>
          <a:p>
            <a:pPr lvl="0"/>
            <a:r>
              <a:rPr lang="en-US" sz="2400" b="1" dirty="0" smtClean="0"/>
              <a:t>Reflect on Your Performance:</a:t>
            </a:r>
            <a:endParaRPr lang="en-US" sz="3200" dirty="0" smtClean="0"/>
          </a:p>
          <a:p>
            <a:pPr lvl="1"/>
            <a:r>
              <a:rPr lang="en-US" sz="2400" dirty="0" smtClean="0"/>
              <a:t>After each mock interview, reflect on what went well and what could be improved.  Adjust your preparation based on feedback received.</a:t>
            </a:r>
            <a:endParaRPr lang="en-US" sz="3200" dirty="0" smtClean="0"/>
          </a:p>
          <a:p>
            <a:pPr lvl="0"/>
            <a:r>
              <a:rPr lang="en-US" sz="2400" b="1" dirty="0" smtClean="0"/>
              <a:t>Adapt to Different Formats:</a:t>
            </a:r>
            <a:endParaRPr lang="en-US" sz="3200" dirty="0" smtClean="0"/>
          </a:p>
          <a:p>
            <a:pPr lvl="1"/>
            <a:r>
              <a:rPr lang="en-US" sz="2400" dirty="0" smtClean="0"/>
              <a:t>Practice for various interview formats, such as behavioral, situational, and technical questions.</a:t>
            </a:r>
            <a:endParaRPr lang="en-US" sz="3200" dirty="0" smtClean="0"/>
          </a:p>
          <a:p>
            <a:pPr lvl="0"/>
            <a:r>
              <a:rPr lang="en-US" sz="2400" b="1" dirty="0" smtClean="0"/>
              <a:t>Build Confidence:</a:t>
            </a:r>
            <a:endParaRPr lang="en-US" sz="3200" dirty="0" smtClean="0"/>
          </a:p>
          <a:p>
            <a:pPr lvl="1"/>
            <a:r>
              <a:rPr lang="en-US" sz="2400" dirty="0" smtClean="0"/>
              <a:t>The more you practice, the more confident you will become in handling different interview situations.</a:t>
            </a:r>
            <a:endParaRPr lang="en-US" sz="3200" dirty="0" smtClean="0"/>
          </a:p>
          <a:p>
            <a:pPr lvl="0"/>
            <a:r>
              <a:rPr lang="en-US" sz="2400" b="1" dirty="0" smtClean="0"/>
              <a:t>Repeat the Process:</a:t>
            </a:r>
            <a:endParaRPr lang="en-US" sz="3200" dirty="0" smtClean="0"/>
          </a:p>
          <a:p>
            <a:pPr lvl="1"/>
            <a:r>
              <a:rPr lang="en-US" sz="2400" dirty="0" smtClean="0"/>
              <a:t>Conduct multiple mock interviews to continuously refine your skills and build confidence.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A721932-44C4-B774-6914-3861D7721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3ED4EB0-F33E-2595-DB64-2E8DC9714D1D}"/>
              </a:ext>
            </a:extLst>
          </p:cNvPr>
          <p:cNvSpPr/>
          <p:nvPr/>
        </p:nvSpPr>
        <p:spPr>
          <a:xfrm>
            <a:off x="990600" y="228600"/>
            <a:ext cx="99822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 Interview Questions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287000" cy="4118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PREPAREDNESS QUESTIONS</a:t>
            </a:r>
          </a:p>
          <a:p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1. </a:t>
            </a:r>
            <a:r>
              <a:rPr lang="en-US" sz="2800" dirty="0" smtClean="0"/>
              <a:t>Please introduce yourself/Tell me about yourself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2. </a:t>
            </a:r>
            <a:r>
              <a:rPr lang="en-US" sz="2800" dirty="0" smtClean="0"/>
              <a:t>Who has inspired you in your life and why</a:t>
            </a:r>
            <a:r>
              <a:rPr lang="en-US" sz="28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3. </a:t>
            </a:r>
            <a:r>
              <a:rPr lang="en-US" sz="2800" dirty="0" smtClean="0"/>
              <a:t>What qualities do you think are important to be successful</a:t>
            </a:r>
            <a:r>
              <a:rPr lang="en-US" sz="28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4. </a:t>
            </a:r>
            <a:r>
              <a:rPr lang="en-US" sz="2800" dirty="0" smtClean="0"/>
              <a:t>Tell me a good thing and a bad thing about yourself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5. </a:t>
            </a:r>
            <a:r>
              <a:rPr lang="en-US" sz="2800" dirty="0" smtClean="0"/>
              <a:t>Can you describe yourself in three words? – </a:t>
            </a:r>
            <a:r>
              <a:rPr lang="en-US" sz="2800" i="1" dirty="0" smtClean="0"/>
              <a:t>GIVE EXAMPLES</a:t>
            </a: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chemeClr val="accent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AC6A9685-7C0C-B567-DE12-843ED1674E85}"/>
              </a:ext>
            </a:extLst>
          </p:cNvPr>
          <p:cNvGrpSpPr/>
          <p:nvPr/>
        </p:nvGrpSpPr>
        <p:grpSpPr>
          <a:xfrm>
            <a:off x="7966969" y="2289411"/>
            <a:ext cx="4225031" cy="4615403"/>
            <a:chOff x="7966969" y="2260887"/>
            <a:chExt cx="4225031" cy="4615403"/>
          </a:xfrm>
        </p:grpSpPr>
        <p:sp>
          <p:nvSpPr>
            <p:cNvPr id="3" name="Isosceles Triangle 2">
              <a:extLst>
                <a:ext uri="{FF2B5EF4-FFF2-40B4-BE49-F238E27FC236}">
                  <a16:creationId xmlns="" xmlns:a16="http://schemas.microsoft.com/office/drawing/2014/main" id="{C11E1B90-195B-F957-F17F-C2F6B1688DAC}"/>
                </a:ext>
              </a:extLst>
            </p:cNvPr>
            <p:cNvSpPr/>
            <p:nvPr/>
          </p:nvSpPr>
          <p:spPr>
            <a:xfrm>
              <a:off x="8807355" y="4597114"/>
              <a:ext cx="3384645" cy="22791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="" xmlns:a16="http://schemas.microsoft.com/office/drawing/2014/main" id="{3CFCF918-4F2F-B6A3-7F40-3D4559C0D8CC}"/>
                </a:ext>
              </a:extLst>
            </p:cNvPr>
            <p:cNvSpPr/>
            <p:nvPr/>
          </p:nvSpPr>
          <p:spPr>
            <a:xfrm rot="16200000">
              <a:off x="7780928" y="2446928"/>
              <a:ext cx="4597113" cy="42250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B7CCB77-98E2-81AD-25F3-42D7968B5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6C6140B-D247-4FBF-741C-FD43DE996E8F}"/>
              </a:ext>
            </a:extLst>
          </p:cNvPr>
          <p:cNvSpPr/>
          <p:nvPr/>
        </p:nvSpPr>
        <p:spPr>
          <a:xfrm>
            <a:off x="914400" y="533400"/>
            <a:ext cx="9982200" cy="10667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Interview Skills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TextBox 18">
            <a:extLst>
              <a:ext uri="{FF2B5EF4-FFF2-40B4-BE49-F238E27FC236}">
                <a16:creationId xmlns=""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62768" y="1536174"/>
            <a:ext cx="11066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1981200"/>
            <a:ext cx="9448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 interview is a formal interaction between two or more people, typically between an interviewer (or a panel of interviewers) and an interviewee. The primary purpose of an interview is to assess the interviewee's qualifications, skills, experience, and suitability for a specific job or position.</a:t>
            </a:r>
            <a:endParaRPr lang="en-US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73914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 descr="Job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6" name="AutoShape 4" descr="Job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9" name="AutoShape 7" descr="Job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1" name="AutoShape 9" descr="Job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3" name="AutoShape 11" descr="Job inter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5" name="AutoShape 13" descr="https://thumbs.dreamstime.com/z/job-interview-young-woman-having-recruitment-employment-concept-top-view-75482825.jpg?w=14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47" name="Picture 15" descr="Women meeting in business offi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57200"/>
            <a:ext cx="10591800" cy="61470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D5AE0DA-DD27-3740-EDEF-5188D2CB4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609600"/>
            <a:ext cx="106680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Key aspects of an interview include:</a:t>
            </a:r>
          </a:p>
          <a:p>
            <a:endParaRPr lang="en-US" sz="2800" dirty="0" smtClean="0"/>
          </a:p>
          <a:p>
            <a:pPr lvl="0"/>
            <a:r>
              <a:rPr lang="en-US" sz="3600" b="1" dirty="0" smtClean="0"/>
              <a:t>Communication:</a:t>
            </a:r>
            <a:endParaRPr lang="en-US" sz="2800" dirty="0" smtClean="0"/>
          </a:p>
          <a:p>
            <a:pPr lvl="1"/>
            <a:r>
              <a:rPr lang="en-US" sz="3600" dirty="0" smtClean="0"/>
              <a:t>The exchange of information occurs through verbal and non-verbal communication between the interviewer(s) and the interviewee.</a:t>
            </a:r>
            <a:endParaRPr lang="en-US" sz="2800" dirty="0" smtClean="0"/>
          </a:p>
          <a:p>
            <a:pPr lvl="0"/>
            <a:r>
              <a:rPr lang="en-US" sz="3600" b="1" dirty="0" smtClean="0"/>
              <a:t>Assessment:</a:t>
            </a:r>
            <a:endParaRPr lang="en-US" sz="2800" dirty="0" smtClean="0"/>
          </a:p>
          <a:p>
            <a:pPr lvl="1"/>
            <a:r>
              <a:rPr lang="en-US" sz="3600" dirty="0" smtClean="0"/>
              <a:t>The interviewer assesses the interviewee's qualifications, expertise, personality, and other relevant factors to determine if they are a good fit for the position or purpose of the interview.</a:t>
            </a: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39850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0"/>
            <a:ext cx="10972800" cy="5867400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 smtClean="0"/>
              <a:t>Questioning:</a:t>
            </a:r>
            <a:endParaRPr lang="en-US" sz="1400" dirty="0" smtClean="0"/>
          </a:p>
          <a:p>
            <a:pPr lvl="1"/>
            <a:r>
              <a:rPr lang="en-US" dirty="0" smtClean="0"/>
              <a:t>Questions are posed to the interviewee to gather information about their background, experiences, skills, and perspectives. Questions can vary in format, including behavioral, situational, and technical questions.</a:t>
            </a:r>
            <a:endParaRPr lang="en-US" b="1" dirty="0" smtClean="0"/>
          </a:p>
          <a:p>
            <a:pPr lvl="0"/>
            <a:r>
              <a:rPr lang="en-US" b="1" dirty="0" smtClean="0"/>
              <a:t>Information Exchange:</a:t>
            </a:r>
            <a:endParaRPr lang="en-US" sz="1400" dirty="0" smtClean="0"/>
          </a:p>
          <a:p>
            <a:pPr lvl="1"/>
            <a:r>
              <a:rPr lang="en-US" dirty="0" smtClean="0"/>
              <a:t>The interviewee has the opportunity to learn more about the job, organization, or program, while the interviewer gains insights into the interviewee's capabilities and potential contributions.</a:t>
            </a:r>
            <a:endParaRPr lang="en-US" sz="1400" dirty="0" smtClean="0"/>
          </a:p>
          <a:p>
            <a:pPr lvl="0"/>
            <a:r>
              <a:rPr lang="en-US" b="1" dirty="0" smtClean="0"/>
              <a:t>Two-Way Interaction:</a:t>
            </a:r>
            <a:endParaRPr lang="en-US" sz="1400" dirty="0" smtClean="0"/>
          </a:p>
          <a:p>
            <a:pPr lvl="1"/>
            <a:r>
              <a:rPr lang="en-US" dirty="0" smtClean="0"/>
              <a:t>While the primary focus is often on the interviewee, interviews also provide an opportunity for the interviewee to ask questions and learn more about the interviewer(s) and the organization.</a:t>
            </a:r>
            <a:endParaRPr lang="en-US" sz="14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A721932-44C4-B774-6914-3861D7721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D5AE0DA-DD27-3740-EDEF-5188D2CB4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1066800"/>
            <a:ext cx="10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>
            <a:noAutofit/>
          </a:bodyPr>
          <a:lstStyle/>
          <a:p>
            <a:pPr lvl="0"/>
            <a:r>
              <a:rPr lang="en-US" b="1" dirty="0" smtClean="0"/>
              <a:t>Research the Company:</a:t>
            </a:r>
            <a:endParaRPr lang="en-US" sz="2400" dirty="0" smtClean="0"/>
          </a:p>
          <a:p>
            <a:pPr lvl="1"/>
            <a:r>
              <a:rPr lang="en-US" dirty="0" smtClean="0"/>
              <a:t>Understand the company's mission, values, products, and culture.</a:t>
            </a:r>
            <a:endParaRPr lang="en-US" sz="2000" dirty="0" smtClean="0"/>
          </a:p>
          <a:p>
            <a:pPr lvl="1"/>
            <a:r>
              <a:rPr lang="en-US" dirty="0" smtClean="0"/>
              <a:t>Familiarize yourself with recent news or developments related to the organization.</a:t>
            </a:r>
            <a:endParaRPr lang="en-US" sz="2000" dirty="0" smtClean="0"/>
          </a:p>
          <a:p>
            <a:pPr lvl="0"/>
            <a:r>
              <a:rPr lang="en-US" b="1" dirty="0" smtClean="0"/>
              <a:t>Know the Job Description:</a:t>
            </a:r>
            <a:endParaRPr lang="en-US" sz="2400" dirty="0" smtClean="0"/>
          </a:p>
          <a:p>
            <a:pPr lvl="1"/>
            <a:r>
              <a:rPr lang="en-US" dirty="0" smtClean="0"/>
              <a:t>Understand the specific requirements of the position you're interviewing for.</a:t>
            </a:r>
            <a:endParaRPr lang="en-US" sz="2000" dirty="0" smtClean="0"/>
          </a:p>
          <a:p>
            <a:pPr lvl="1"/>
            <a:r>
              <a:rPr lang="en-US" dirty="0" smtClean="0"/>
              <a:t>Identify key skills and experiences that are relevant to the role.</a:t>
            </a:r>
            <a:endParaRPr lang="en-US" sz="2000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3ED4EB0-F33E-2595-DB64-2E8DC9714D1D}"/>
              </a:ext>
            </a:extLst>
          </p:cNvPr>
          <p:cNvSpPr/>
          <p:nvPr/>
        </p:nvSpPr>
        <p:spPr>
          <a:xfrm>
            <a:off x="1066800" y="381000"/>
            <a:ext cx="9982200" cy="76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Preparation before the Interview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283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211764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Prepare Your Answers:</a:t>
            </a:r>
            <a:endParaRPr lang="en-US" sz="2400" dirty="0" smtClean="0"/>
          </a:p>
          <a:p>
            <a:pPr lvl="1"/>
            <a:r>
              <a:rPr lang="en-US" dirty="0" smtClean="0"/>
              <a:t>Anticipate common interview questions and prepare thoughtful, concise responses.</a:t>
            </a:r>
            <a:endParaRPr lang="en-US" sz="2000" dirty="0" smtClean="0"/>
          </a:p>
          <a:p>
            <a:pPr lvl="1"/>
            <a:r>
              <a:rPr lang="en-US" dirty="0" smtClean="0"/>
              <a:t>Use the STAR method (Situation, Task, Action, Result) to structure your answers to behavioral questions.</a:t>
            </a:r>
            <a:endParaRPr lang="en-US" sz="2000" dirty="0" smtClean="0"/>
          </a:p>
          <a:p>
            <a:pPr lvl="0"/>
            <a:r>
              <a:rPr lang="en-US" b="1" dirty="0" smtClean="0"/>
              <a:t>Bring Copies of Your Resume:</a:t>
            </a:r>
            <a:endParaRPr lang="en-US" sz="2400" dirty="0" smtClean="0"/>
          </a:p>
          <a:p>
            <a:pPr lvl="1"/>
            <a:r>
              <a:rPr lang="en-US" dirty="0" smtClean="0"/>
              <a:t>Have multiple copies of your resume to distribute if needed.</a:t>
            </a:r>
          </a:p>
          <a:p>
            <a:pPr lvl="0"/>
            <a:r>
              <a:rPr lang="en-US" b="1" dirty="0" smtClean="0"/>
              <a:t>Dress Appropriately:</a:t>
            </a:r>
            <a:endParaRPr lang="en-US" sz="2400" dirty="0" smtClean="0"/>
          </a:p>
          <a:p>
            <a:pPr lvl="1"/>
            <a:r>
              <a:rPr lang="en-US" dirty="0" smtClean="0"/>
              <a:t>Choose professional attire that aligns with the company culture.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algn="ctr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A721932-44C4-B774-6914-3861D7721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:\Users\HOME\Desktop\interview-dress-code-men-wom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10896600" cy="62780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1398</Words>
  <Application>Microsoft Office PowerPoint</Application>
  <PresentationFormat>Custom</PresentationFormat>
  <Paragraphs>149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Nunito Sans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HOME</cp:lastModifiedBy>
  <cp:revision>470</cp:revision>
  <dcterms:created xsi:type="dcterms:W3CDTF">2006-08-16T00:00:00Z</dcterms:created>
  <dcterms:modified xsi:type="dcterms:W3CDTF">2023-12-26T18:43:59Z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