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35"/>
  </p:handoutMasterIdLst>
  <p:sldIdLst>
    <p:sldId id="421" r:id="rId3"/>
    <p:sldId id="477" r:id="rId5"/>
    <p:sldId id="462" r:id="rId6"/>
    <p:sldId id="433" r:id="rId7"/>
    <p:sldId id="434" r:id="rId8"/>
    <p:sldId id="449" r:id="rId9"/>
    <p:sldId id="427" r:id="rId10"/>
    <p:sldId id="448" r:id="rId11"/>
    <p:sldId id="428" r:id="rId12"/>
    <p:sldId id="458" r:id="rId13"/>
    <p:sldId id="459" r:id="rId14"/>
    <p:sldId id="460" r:id="rId15"/>
    <p:sldId id="461" r:id="rId16"/>
    <p:sldId id="463" r:id="rId17"/>
    <p:sldId id="450" r:id="rId18"/>
    <p:sldId id="464" r:id="rId19"/>
    <p:sldId id="465" r:id="rId20"/>
    <p:sldId id="451" r:id="rId21"/>
    <p:sldId id="467" r:id="rId22"/>
    <p:sldId id="452" r:id="rId23"/>
    <p:sldId id="468" r:id="rId24"/>
    <p:sldId id="469" r:id="rId25"/>
    <p:sldId id="470" r:id="rId26"/>
    <p:sldId id="471" r:id="rId27"/>
    <p:sldId id="472" r:id="rId28"/>
    <p:sldId id="473" r:id="rId29"/>
    <p:sldId id="474" r:id="rId30"/>
    <p:sldId id="475" r:id="rId31"/>
    <p:sldId id="476" r:id="rId32"/>
    <p:sldId id="506" r:id="rId33"/>
    <p:sldId id="289" r:id="rId34"/>
  </p:sldIdLst>
  <p:sldSz cx="12192000" cy="6858000"/>
  <p:notesSz cx="6858000" cy="9144000"/>
  <p:embeddedFontLst>
    <p:embeddedFont>
      <p:font typeface="Calibri" panose="020F0502020204030204" charset="0"/>
      <p:regular r:id="rId39"/>
      <p:bold r:id="rId40"/>
      <p:italic r:id="rId41"/>
      <p:boldItalic r:id="rId42"/>
    </p:embeddedFont>
    <p:embeddedFont>
      <p:font typeface="Nunito Sans" panose="00000500000000000000" pitchFamily="2"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C1F"/>
    <a:srgbClr val="000000"/>
    <a:srgbClr val="D94333"/>
    <a:srgbClr val="CB5541"/>
    <a:srgbClr val="D56837"/>
    <a:srgbClr val="F05136"/>
    <a:srgbClr val="E5E5E5"/>
    <a:srgbClr val="525252"/>
    <a:srgbClr val="1A1A1A"/>
    <a:srgbClr val="4A4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85" autoAdjust="0"/>
    <p:restoredTop sz="89599" autoAdjust="0"/>
  </p:normalViewPr>
  <p:slideViewPr>
    <p:cSldViewPr showGuides="1">
      <p:cViewPr varScale="1">
        <p:scale>
          <a:sx n="65" d="100"/>
          <a:sy n="65" d="100"/>
        </p:scale>
        <p:origin x="-756" y="-108"/>
      </p:cViewPr>
      <p:guideLst>
        <p:guide orient="horz" pos="698"/>
        <p:guide pos="600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lang="en-US" b="1"/>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10744200" cy="5139869"/>
          </a:xfrm>
          <a:prstGeom prst="rect">
            <a:avLst/>
          </a:prstGeom>
          <a:noFill/>
        </p:spPr>
        <p:txBody>
          <a:bodyPr wrap="square" rtlCol="0">
            <a:spAutoFit/>
          </a:bodyPr>
          <a:lstStyle/>
          <a:p>
            <a:pPr lvl="0"/>
            <a:r>
              <a:rPr lang="en-US" sz="3200" b="1" dirty="0" smtClean="0"/>
              <a:t>Clarity and Precision:</a:t>
            </a:r>
            <a:endParaRPr lang="en-US" sz="2400" dirty="0" smtClean="0"/>
          </a:p>
          <a:p>
            <a:pPr lvl="1"/>
            <a:r>
              <a:rPr lang="en-US" sz="3200" dirty="0" smtClean="0"/>
              <a:t>Closed questions are clear and precise, aiming to extract specific details.</a:t>
            </a:r>
            <a:endParaRPr lang="en-US" sz="2400" dirty="0" smtClean="0"/>
          </a:p>
          <a:p>
            <a:pPr lvl="0"/>
            <a:r>
              <a:rPr lang="en-US" sz="3200" b="1" dirty="0" smtClean="0"/>
              <a:t>Quick Information Gathering:</a:t>
            </a:r>
            <a:endParaRPr lang="en-US" sz="2400" dirty="0" smtClean="0"/>
          </a:p>
          <a:p>
            <a:pPr lvl="1"/>
            <a:r>
              <a:rPr lang="en-US" sz="3200" dirty="0" smtClean="0"/>
              <a:t>They are useful for quickly gathering specific facts or confirming details.</a:t>
            </a:r>
            <a:endParaRPr lang="en-US" sz="2400" dirty="0" smtClean="0"/>
          </a:p>
          <a:p>
            <a:pPr lvl="0"/>
            <a:r>
              <a:rPr lang="en-US" sz="3200" b="1" dirty="0" smtClean="0"/>
              <a:t>Example Closed Questions:</a:t>
            </a:r>
            <a:endParaRPr lang="en-US" sz="2400" dirty="0" smtClean="0"/>
          </a:p>
          <a:p>
            <a:pPr lvl="1"/>
            <a:r>
              <a:rPr lang="en-US" sz="3200" dirty="0" smtClean="0"/>
              <a:t>Did you complete the project on time?</a:t>
            </a:r>
            <a:endParaRPr lang="en-US" sz="2400" dirty="0" smtClean="0"/>
          </a:p>
          <a:p>
            <a:pPr lvl="1"/>
            <a:r>
              <a:rPr lang="en-US" sz="3200" dirty="0" smtClean="0"/>
              <a:t>Have you worked with XYZ software before?</a:t>
            </a:r>
            <a:endParaRPr lang="en-US" sz="2400" dirty="0" smtClean="0"/>
          </a:p>
          <a:p>
            <a:pPr lvl="1"/>
            <a:r>
              <a:rPr lang="en-US" sz="3200" dirty="0" smtClean="0"/>
              <a:t>Is your preferred work location flexible?</a:t>
            </a:r>
            <a:endParaRPr lang="en-US" sz="24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63915"/>
            <a:ext cx="10972800" cy="5570756"/>
          </a:xfrm>
          <a:prstGeom prst="rect">
            <a:avLst/>
          </a:prstGeom>
          <a:noFill/>
        </p:spPr>
        <p:txBody>
          <a:bodyPr wrap="square" rtlCol="0">
            <a:spAutoFit/>
          </a:bodyPr>
          <a:lstStyle/>
          <a:p>
            <a:r>
              <a:rPr lang="en-US" sz="2800" b="1" dirty="0" smtClean="0"/>
              <a:t>Hypothetical Questions:</a:t>
            </a:r>
            <a:endParaRPr lang="en-US" sz="2000" dirty="0" smtClean="0"/>
          </a:p>
          <a:p>
            <a:r>
              <a:rPr lang="en-US" sz="2800" dirty="0" smtClean="0"/>
              <a:t>Hypothetical questions, on the other hand, present a scenario or situation and ask the interviewee to imagine how they would respond. These questions are often used to assess problem-solving skills, creativity, and the ability to think critically. Here are some characteristics of hypothetical questions</a:t>
            </a:r>
            <a:r>
              <a:rPr lang="en-US" sz="2800" dirty="0" smtClean="0"/>
              <a:t>:</a:t>
            </a:r>
            <a:endParaRPr lang="en-US" sz="2800" dirty="0" smtClean="0"/>
          </a:p>
          <a:p>
            <a:endParaRPr lang="en-US" sz="2000" dirty="0" smtClean="0"/>
          </a:p>
          <a:p>
            <a:pPr lvl="0"/>
            <a:r>
              <a:rPr lang="en-US" sz="2800" b="1" dirty="0" smtClean="0"/>
              <a:t>Imagination and Creativity:</a:t>
            </a:r>
            <a:endParaRPr lang="en-US" sz="2000" dirty="0" smtClean="0"/>
          </a:p>
          <a:p>
            <a:pPr lvl="1"/>
            <a:r>
              <a:rPr lang="en-US" sz="2800" dirty="0" smtClean="0"/>
              <a:t>Hypothetical questions require the candidate to imagine a situation and think creatively about potential solutions or actions.</a:t>
            </a:r>
            <a:endParaRPr lang="en-US" sz="2000" dirty="0" smtClean="0"/>
          </a:p>
          <a:p>
            <a:pPr lvl="0"/>
            <a:r>
              <a:rPr lang="en-US" sz="2800" b="1" dirty="0" smtClean="0"/>
              <a:t>Behavioral Predictions:</a:t>
            </a:r>
            <a:endParaRPr lang="en-US" sz="2000" dirty="0" smtClean="0"/>
          </a:p>
          <a:p>
            <a:pPr lvl="1"/>
            <a:r>
              <a:rPr lang="en-US" sz="2800" dirty="0" smtClean="0"/>
              <a:t>They are often used to predict future behavior based on how a candidate might handle a hypothetical scenario</a:t>
            </a:r>
            <a:r>
              <a:rPr lang="en-US" sz="2800" dirty="0" smtClean="0"/>
              <a:t>.</a:t>
            </a:r>
            <a:endParaRPr lang="en-US" sz="2000" dirty="0" smtClean="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11049000" cy="5816977"/>
          </a:xfrm>
          <a:prstGeom prst="rect">
            <a:avLst/>
          </a:prstGeom>
          <a:noFill/>
        </p:spPr>
        <p:txBody>
          <a:bodyPr wrap="square" rtlCol="0">
            <a:spAutoFit/>
          </a:bodyPr>
          <a:lstStyle/>
          <a:p>
            <a:pPr lvl="0"/>
            <a:r>
              <a:rPr lang="en-US" sz="2800" b="1" dirty="0" smtClean="0"/>
              <a:t>Problem-Solving Assessment:</a:t>
            </a:r>
            <a:endParaRPr lang="en-US" sz="2000" dirty="0" smtClean="0"/>
          </a:p>
          <a:p>
            <a:pPr lvl="1"/>
            <a:r>
              <a:rPr lang="en-US" sz="2800" dirty="0" smtClean="0"/>
              <a:t>These questions assess a candidate's ability to analyze situations and come up with effective solutions.</a:t>
            </a:r>
            <a:endParaRPr lang="en-US" sz="2000" dirty="0" smtClean="0"/>
          </a:p>
          <a:p>
            <a:pPr lvl="0"/>
            <a:r>
              <a:rPr lang="en-US" sz="2800" b="1" dirty="0" smtClean="0"/>
              <a:t>Assessing Adaptability:</a:t>
            </a:r>
            <a:endParaRPr lang="en-US" sz="2000" dirty="0" smtClean="0"/>
          </a:p>
          <a:p>
            <a:pPr lvl="1"/>
            <a:r>
              <a:rPr lang="en-US" sz="2800" dirty="0" smtClean="0"/>
              <a:t>Hypothetical questions can reveal how well a candidate adapts to new or challenging situations.</a:t>
            </a:r>
            <a:endParaRPr lang="en-US" sz="2000" dirty="0" smtClean="0"/>
          </a:p>
          <a:p>
            <a:pPr lvl="0"/>
            <a:r>
              <a:rPr lang="en-US" sz="2800" b="1" dirty="0" smtClean="0"/>
              <a:t>Example Hypothetical Questions:</a:t>
            </a:r>
            <a:endParaRPr lang="en-US" sz="2000" dirty="0" smtClean="0"/>
          </a:p>
          <a:p>
            <a:pPr lvl="1"/>
            <a:r>
              <a:rPr lang="en-US" sz="2800" dirty="0" smtClean="0"/>
              <a:t>How would you handle a situation where you disagreed with your team on a critical decision?</a:t>
            </a:r>
            <a:endParaRPr lang="en-US" sz="2000" dirty="0" smtClean="0"/>
          </a:p>
          <a:p>
            <a:pPr lvl="1"/>
            <a:r>
              <a:rPr lang="en-US" sz="2800" dirty="0" smtClean="0"/>
              <a:t>If you were the manager, how would you motivate a team facing a tight deadline and low morale?</a:t>
            </a:r>
            <a:endParaRPr lang="en-US" sz="2000" dirty="0" smtClean="0"/>
          </a:p>
          <a:p>
            <a:pPr lvl="1"/>
            <a:r>
              <a:rPr lang="en-US" sz="2800" dirty="0" smtClean="0"/>
              <a:t>Suppose you encounter a technical problem during a presentation. How would you handle it?</a:t>
            </a:r>
            <a:endParaRPr lang="en-US" sz="20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p:cNvSpPr txBox="1"/>
          <p:nvPr/>
        </p:nvSpPr>
        <p:spPr>
          <a:xfrm>
            <a:off x="1066800" y="1143000"/>
            <a:ext cx="10591800" cy="5386090"/>
          </a:xfrm>
          <a:prstGeom prst="rect">
            <a:avLst/>
          </a:prstGeom>
          <a:noFill/>
        </p:spPr>
        <p:txBody>
          <a:bodyPr wrap="square" rtlCol="0">
            <a:spAutoFit/>
          </a:bodyPr>
          <a:lstStyle/>
          <a:p>
            <a:r>
              <a:rPr lang="en-US" sz="3200" dirty="0" smtClean="0"/>
              <a:t>From an interviewer's perspective, selecting the right questions is crucial to gather relevant information, assess a candidate's qualifications, and determine their fit for the position and company culture. Here are guidelines on questions to ask and avoid during an interview</a:t>
            </a:r>
            <a:r>
              <a:rPr lang="en-US" sz="3200" dirty="0" smtClean="0"/>
              <a:t>:</a:t>
            </a:r>
            <a:endParaRPr lang="en-US" sz="3200" dirty="0" smtClean="0"/>
          </a:p>
          <a:p>
            <a:endParaRPr lang="en-US" sz="2400" dirty="0" smtClean="0"/>
          </a:p>
          <a:p>
            <a:r>
              <a:rPr lang="en-US" sz="3200" b="1" dirty="0" smtClean="0"/>
              <a:t>Questions to Ask:</a:t>
            </a:r>
            <a:endParaRPr lang="en-US" sz="2000" dirty="0" smtClean="0"/>
          </a:p>
          <a:p>
            <a:pPr lvl="0"/>
            <a:r>
              <a:rPr lang="en-US" sz="3200" b="1" dirty="0" smtClean="0"/>
              <a:t>Job-Related Skills and Experience:</a:t>
            </a:r>
            <a:endParaRPr lang="en-US" sz="2400" dirty="0" smtClean="0"/>
          </a:p>
          <a:p>
            <a:pPr lvl="1"/>
            <a:r>
              <a:rPr lang="en-US" sz="3200" dirty="0" smtClean="0"/>
              <a:t>Ask about specific skills and experiences relevant to the job.</a:t>
            </a:r>
            <a:endParaRPr lang="en-US" sz="2400" dirty="0" smtClean="0"/>
          </a:p>
          <a:p>
            <a:pPr lvl="1"/>
            <a:r>
              <a:rPr lang="en-US" sz="3200" dirty="0" smtClean="0"/>
              <a:t>Example: "Can you provide an example of a project where you demonstrated strong problem-solving skills?"</a:t>
            </a:r>
            <a:endParaRPr lang="en-US" sz="2400" dirty="0"/>
          </a:p>
        </p:txBody>
      </p:sp>
      <p:sp>
        <p:nvSpPr>
          <p:cNvPr id="5" name="Rectangle 4"/>
          <p:cNvSpPr/>
          <p:nvPr/>
        </p:nvSpPr>
        <p:spPr>
          <a:xfrm>
            <a:off x="685800" y="228600"/>
            <a:ext cx="10972800" cy="7620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Interviewers’ perspective, Questions to ask/not ask during an interview</a:t>
            </a:r>
            <a:endParaRPr lang="en-US" sz="2800" b="1"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p:cNvSpPr txBox="1"/>
          <p:nvPr/>
        </p:nvSpPr>
        <p:spPr>
          <a:xfrm>
            <a:off x="533400" y="457200"/>
            <a:ext cx="11277600" cy="5632311"/>
          </a:xfrm>
          <a:prstGeom prst="rect">
            <a:avLst/>
          </a:prstGeom>
          <a:noFill/>
        </p:spPr>
        <p:txBody>
          <a:bodyPr wrap="square" rtlCol="0">
            <a:spAutoFit/>
          </a:bodyPr>
          <a:lstStyle/>
          <a:p>
            <a:pPr lvl="0"/>
            <a:r>
              <a:rPr lang="en-US" sz="2400" b="1" dirty="0" smtClean="0"/>
              <a:t>Behavioral Questions:</a:t>
            </a:r>
            <a:endParaRPr lang="en-US" dirty="0" smtClean="0"/>
          </a:p>
          <a:p>
            <a:pPr lvl="1"/>
            <a:r>
              <a:rPr lang="en-US" sz="2400" dirty="0" smtClean="0"/>
              <a:t>Pose questions that require candidates to share past behaviors, revealing their approach to challenges.</a:t>
            </a:r>
            <a:endParaRPr lang="en-US" dirty="0" smtClean="0"/>
          </a:p>
          <a:p>
            <a:pPr lvl="1"/>
            <a:r>
              <a:rPr lang="en-US" sz="2400" dirty="0" smtClean="0"/>
              <a:t>Example: "Tell me about a time when you had to meet a tight deadline. How did you handle it?"</a:t>
            </a:r>
            <a:endParaRPr lang="en-US" dirty="0" smtClean="0"/>
          </a:p>
          <a:p>
            <a:pPr lvl="0"/>
            <a:r>
              <a:rPr lang="en-US" sz="2400" b="1" dirty="0" smtClean="0"/>
              <a:t>Cultural Fit:</a:t>
            </a:r>
            <a:endParaRPr lang="en-US" dirty="0" smtClean="0"/>
          </a:p>
          <a:p>
            <a:pPr lvl="1"/>
            <a:r>
              <a:rPr lang="en-US" sz="2400" dirty="0" smtClean="0"/>
              <a:t>Inquire about the candidate's values, work style, and preferences to assess cultural fit.</a:t>
            </a:r>
            <a:endParaRPr lang="en-US" dirty="0" smtClean="0"/>
          </a:p>
          <a:p>
            <a:pPr lvl="1"/>
            <a:r>
              <a:rPr lang="en-US" sz="2400" dirty="0" smtClean="0"/>
              <a:t>Example: "What type of work environment do you thrive in?"</a:t>
            </a:r>
            <a:endParaRPr lang="en-US" dirty="0" smtClean="0"/>
          </a:p>
          <a:p>
            <a:pPr lvl="0"/>
            <a:r>
              <a:rPr lang="en-US" sz="2400" b="1" dirty="0" smtClean="0"/>
              <a:t>Motivation and Passion:</a:t>
            </a:r>
            <a:endParaRPr lang="en-US" dirty="0" smtClean="0"/>
          </a:p>
          <a:p>
            <a:pPr lvl="1"/>
            <a:r>
              <a:rPr lang="en-US" sz="2400" dirty="0" smtClean="0"/>
              <a:t>Understand the candidate's motivation for the role and their passion for the industry.</a:t>
            </a:r>
            <a:endParaRPr lang="en-US" dirty="0" smtClean="0"/>
          </a:p>
          <a:p>
            <a:pPr lvl="1"/>
            <a:r>
              <a:rPr lang="en-US" sz="2400" dirty="0" smtClean="0"/>
              <a:t>Example: "What attracted you to our company, and why do you want to work here?"</a:t>
            </a:r>
            <a:endParaRPr lang="en-US" dirty="0" smtClean="0"/>
          </a:p>
          <a:p>
            <a:pPr lvl="0"/>
            <a:r>
              <a:rPr lang="en-US" sz="2400" b="1" dirty="0" smtClean="0"/>
              <a:t>Communication Skills:</a:t>
            </a:r>
            <a:endParaRPr lang="en-US" dirty="0" smtClean="0"/>
          </a:p>
          <a:p>
            <a:pPr lvl="1"/>
            <a:r>
              <a:rPr lang="en-US" sz="2400" dirty="0" smtClean="0"/>
              <a:t>Assess verbal and written communication skills through relevant questions.</a:t>
            </a:r>
            <a:endParaRPr lang="en-US" dirty="0" smtClean="0"/>
          </a:p>
          <a:p>
            <a:pPr lvl="1"/>
            <a:r>
              <a:rPr lang="en-US" sz="2400" dirty="0" smtClean="0"/>
              <a:t>Example: "Can you walk me through your thought process when communicating complex ideas to a non-technical audience?"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p:cNvSpPr txBox="1"/>
          <p:nvPr/>
        </p:nvSpPr>
        <p:spPr>
          <a:xfrm>
            <a:off x="457200" y="302359"/>
            <a:ext cx="11201400" cy="6555641"/>
          </a:xfrm>
          <a:prstGeom prst="rect">
            <a:avLst/>
          </a:prstGeom>
          <a:noFill/>
        </p:spPr>
        <p:txBody>
          <a:bodyPr wrap="square" rtlCol="0">
            <a:spAutoFit/>
          </a:bodyPr>
          <a:lstStyle/>
          <a:p>
            <a:pPr lvl="0"/>
            <a:r>
              <a:rPr lang="en-US" sz="2800" b="1" dirty="0" smtClean="0"/>
              <a:t>Problem-Solving and Decision-Making:</a:t>
            </a:r>
            <a:endParaRPr lang="en-US" sz="2000" dirty="0" smtClean="0"/>
          </a:p>
          <a:p>
            <a:pPr lvl="1"/>
            <a:r>
              <a:rPr lang="en-US" sz="2800" dirty="0" smtClean="0"/>
              <a:t>Present scenarios or ask about past experiences to evaluate problem-solving abilities.</a:t>
            </a:r>
            <a:endParaRPr lang="en-US" sz="2000" dirty="0" smtClean="0"/>
          </a:p>
          <a:p>
            <a:pPr lvl="1"/>
            <a:r>
              <a:rPr lang="en-US" sz="2800" dirty="0" smtClean="0"/>
              <a:t>Example: "How do you approach making decisions in high-pressure situations?"</a:t>
            </a:r>
            <a:endParaRPr lang="en-US" sz="2000" dirty="0" smtClean="0"/>
          </a:p>
          <a:p>
            <a:pPr lvl="0"/>
            <a:r>
              <a:rPr lang="en-US" sz="2800" b="1" dirty="0" smtClean="0"/>
              <a:t>Professional Development:</a:t>
            </a:r>
            <a:endParaRPr lang="en-US" sz="2000" dirty="0" smtClean="0"/>
          </a:p>
          <a:p>
            <a:pPr lvl="1"/>
            <a:r>
              <a:rPr lang="en-US" sz="2800" dirty="0" smtClean="0"/>
              <a:t>Explore the candidate's commitment to continuous learning and professional development.</a:t>
            </a:r>
            <a:endParaRPr lang="en-US" sz="2000" dirty="0" smtClean="0"/>
          </a:p>
          <a:p>
            <a:pPr lvl="1"/>
            <a:r>
              <a:rPr lang="en-US" sz="2800" dirty="0" smtClean="0"/>
              <a:t>Example: "How do you stay updated on industry trends, and what skills are you currently working to improve?"</a:t>
            </a:r>
            <a:endParaRPr lang="en-US" sz="2000" dirty="0" smtClean="0"/>
          </a:p>
          <a:p>
            <a:pPr lvl="0"/>
            <a:r>
              <a:rPr lang="en-US" sz="2800" b="1" dirty="0" smtClean="0"/>
              <a:t>Teamwork and Collaboration:</a:t>
            </a:r>
            <a:endParaRPr lang="en-US" sz="2000" dirty="0" smtClean="0"/>
          </a:p>
          <a:p>
            <a:pPr lvl="1"/>
            <a:r>
              <a:rPr lang="en-US" sz="2800" dirty="0" smtClean="0"/>
              <a:t>Understand how well the candidate works in a team and collaborates with colleagues.</a:t>
            </a:r>
            <a:endParaRPr lang="en-US" sz="2000" dirty="0" smtClean="0"/>
          </a:p>
          <a:p>
            <a:pPr lvl="1"/>
            <a:r>
              <a:rPr lang="en-US" sz="2800" dirty="0" smtClean="0"/>
              <a:t>Example: "Can you share an example of a successful collaboration with a team on a project</a:t>
            </a:r>
            <a:r>
              <a:rPr lang="en-US" sz="2800" dirty="0" smtClean="0"/>
              <a:t>?"</a:t>
            </a: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p:cNvSpPr txBox="1"/>
          <p:nvPr/>
        </p:nvSpPr>
        <p:spPr>
          <a:xfrm>
            <a:off x="685800" y="1143000"/>
            <a:ext cx="10896600" cy="5262979"/>
          </a:xfrm>
          <a:prstGeom prst="rect">
            <a:avLst/>
          </a:prstGeom>
          <a:noFill/>
        </p:spPr>
        <p:txBody>
          <a:bodyPr wrap="square" rtlCol="0">
            <a:spAutoFit/>
          </a:bodyPr>
          <a:lstStyle/>
          <a:p>
            <a:pPr lvl="0"/>
            <a:r>
              <a:rPr lang="en-US" sz="2800" b="1" dirty="0" smtClean="0"/>
              <a:t>Illegal or Discriminatory Questions:</a:t>
            </a:r>
            <a:endParaRPr lang="en-US" sz="2000" dirty="0" smtClean="0"/>
          </a:p>
          <a:p>
            <a:pPr lvl="1"/>
            <a:r>
              <a:rPr lang="en-US" sz="2800" dirty="0" smtClean="0"/>
              <a:t>Avoid questions related to age, gender, marital status, religion, or any other protected characteristics.</a:t>
            </a:r>
            <a:endParaRPr lang="en-US" sz="2000" dirty="0" smtClean="0"/>
          </a:p>
          <a:p>
            <a:pPr lvl="1"/>
            <a:r>
              <a:rPr lang="en-US" sz="2800" dirty="0" smtClean="0"/>
              <a:t>Example: "Do you have children? Are you planning to start a family?"</a:t>
            </a:r>
            <a:endParaRPr lang="en-US" sz="2000" dirty="0" smtClean="0"/>
          </a:p>
          <a:p>
            <a:pPr lvl="0"/>
            <a:r>
              <a:rPr lang="en-US" sz="2800" b="1" dirty="0" smtClean="0"/>
              <a:t>Leading Questions:</a:t>
            </a:r>
            <a:endParaRPr lang="en-US" sz="2000" dirty="0" smtClean="0"/>
          </a:p>
          <a:p>
            <a:pPr lvl="1"/>
            <a:r>
              <a:rPr lang="en-US" sz="2800" dirty="0" smtClean="0"/>
              <a:t>Questions that guide the candidate toward a specific answer can be misleading.</a:t>
            </a:r>
            <a:endParaRPr lang="en-US" sz="2000" dirty="0" smtClean="0"/>
          </a:p>
          <a:p>
            <a:pPr lvl="1"/>
            <a:r>
              <a:rPr lang="en-US" sz="2800" dirty="0" smtClean="0"/>
              <a:t>Example: "You're comfortable with leading a team, right?"</a:t>
            </a:r>
            <a:endParaRPr lang="en-US" sz="2000" dirty="0" smtClean="0"/>
          </a:p>
          <a:p>
            <a:pPr lvl="0"/>
            <a:r>
              <a:rPr lang="en-US" sz="2800" b="1" dirty="0" smtClean="0"/>
              <a:t>Overly Personal Questions:</a:t>
            </a:r>
            <a:endParaRPr lang="en-US" sz="2000" dirty="0" smtClean="0"/>
          </a:p>
          <a:p>
            <a:pPr lvl="1"/>
            <a:r>
              <a:rPr lang="en-US" sz="2800" dirty="0" smtClean="0"/>
              <a:t>Stay focused on professional aspects; avoid intrusive personal questions.</a:t>
            </a:r>
            <a:endParaRPr lang="en-US" sz="2000" dirty="0" smtClean="0"/>
          </a:p>
          <a:p>
            <a:pPr lvl="1"/>
            <a:r>
              <a:rPr lang="en-US" sz="2800" dirty="0" smtClean="0"/>
              <a:t>Example: "Tell me about your personal life and hobbies</a:t>
            </a:r>
            <a:r>
              <a:rPr lang="en-US" sz="2800" dirty="0" smtClean="0"/>
              <a:t>."</a:t>
            </a:r>
            <a:endParaRPr lang="en-US" sz="2000" dirty="0" smtClean="0"/>
          </a:p>
        </p:txBody>
      </p:sp>
      <p:sp>
        <p:nvSpPr>
          <p:cNvPr id="5" name="Rectangle 4"/>
          <p:cNvSpPr/>
          <p:nvPr/>
        </p:nvSpPr>
        <p:spPr>
          <a:xfrm>
            <a:off x="685800" y="228600"/>
            <a:ext cx="10972800" cy="7620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Questions to Avoid:</a:t>
            </a:r>
            <a:endParaRPr lang="en-US" sz="36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11125200" cy="6001643"/>
          </a:xfrm>
          <a:prstGeom prst="rect">
            <a:avLst/>
          </a:prstGeom>
          <a:noFill/>
        </p:spPr>
        <p:txBody>
          <a:bodyPr wrap="square" rtlCol="0">
            <a:spAutoFit/>
          </a:bodyPr>
          <a:lstStyle/>
          <a:p>
            <a:pPr lvl="0"/>
            <a:r>
              <a:rPr lang="en-US" sz="2400" b="1" dirty="0" smtClean="0"/>
              <a:t>Negative Framing:</a:t>
            </a:r>
            <a:endParaRPr lang="en-US" dirty="0" smtClean="0"/>
          </a:p>
          <a:p>
            <a:pPr lvl="1"/>
            <a:r>
              <a:rPr lang="en-US" sz="2400" dirty="0" smtClean="0"/>
              <a:t>Avoid framing questions in a negative manner, which may make candidates uncomfortable.</a:t>
            </a:r>
            <a:endParaRPr lang="en-US" dirty="0" smtClean="0"/>
          </a:p>
          <a:p>
            <a:pPr lvl="1"/>
            <a:r>
              <a:rPr lang="en-US" sz="2400" dirty="0" smtClean="0"/>
              <a:t>Instead of asking, "What are your weaknesses?" consider asking, "How do you approach areas where you see opportunities for improvement?"</a:t>
            </a:r>
            <a:endParaRPr lang="en-US" dirty="0" smtClean="0"/>
          </a:p>
          <a:p>
            <a:pPr lvl="0"/>
            <a:r>
              <a:rPr lang="en-US" sz="2400" b="1" dirty="0" smtClean="0"/>
              <a:t>Unrelated or Irrelevant Questions:</a:t>
            </a:r>
            <a:endParaRPr lang="en-US" dirty="0" smtClean="0"/>
          </a:p>
          <a:p>
            <a:pPr lvl="1"/>
            <a:r>
              <a:rPr lang="en-US" sz="2400" dirty="0" smtClean="0"/>
              <a:t>Ensure that all questions directly relate to the candidate's ability to perform the job.</a:t>
            </a:r>
            <a:endParaRPr lang="en-US" dirty="0" smtClean="0"/>
          </a:p>
          <a:p>
            <a:pPr lvl="1"/>
            <a:r>
              <a:rPr lang="en-US" sz="2400" dirty="0" smtClean="0"/>
              <a:t>Example: "What is your favorite color?" (unless relevant to the job).</a:t>
            </a:r>
            <a:endParaRPr lang="en-US" dirty="0" smtClean="0"/>
          </a:p>
          <a:p>
            <a:pPr lvl="0"/>
            <a:r>
              <a:rPr lang="en-US" sz="2400" b="1" dirty="0" smtClean="0"/>
              <a:t>Hypothetical Legal Situations:</a:t>
            </a:r>
            <a:endParaRPr lang="en-US" dirty="0" smtClean="0"/>
          </a:p>
          <a:p>
            <a:pPr lvl="1"/>
            <a:r>
              <a:rPr lang="en-US" sz="2400" dirty="0" smtClean="0"/>
              <a:t>Avoid presenting hypothetical situations that may lead to discriminatory or unfair assessments.</a:t>
            </a:r>
            <a:endParaRPr lang="en-US" dirty="0" smtClean="0"/>
          </a:p>
          <a:p>
            <a:pPr lvl="1"/>
            <a:r>
              <a:rPr lang="en-US" sz="2400" dirty="0" smtClean="0"/>
              <a:t>Example: "If you were pregnant, how would you handle the demands of this job?"</a:t>
            </a:r>
            <a:endParaRPr lang="en-US" dirty="0" smtClean="0"/>
          </a:p>
          <a:p>
            <a:pPr lvl="0"/>
            <a:r>
              <a:rPr lang="en-US" sz="2400" b="1" dirty="0" smtClean="0"/>
              <a:t>Invasive Health Questions:</a:t>
            </a:r>
            <a:endParaRPr lang="en-US" dirty="0" smtClean="0"/>
          </a:p>
          <a:p>
            <a:pPr lvl="1"/>
            <a:r>
              <a:rPr lang="en-US" sz="2400" dirty="0" smtClean="0"/>
              <a:t>Health-related questions should be avoided unless directly related to the job's requirements.</a:t>
            </a:r>
            <a:endParaRPr lang="en-US" dirty="0" smtClean="0"/>
          </a:p>
          <a:p>
            <a:pPr lvl="1"/>
            <a:r>
              <a:rPr lang="en-US" sz="2400" dirty="0" smtClean="0"/>
              <a:t>Example: "Do you have any medical conditions or disabilities</a:t>
            </a:r>
            <a:r>
              <a:rPr lang="en-US" sz="2400" dirty="0" smtClean="0"/>
              <a:t>?"</a:t>
            </a:r>
            <a:endParaRPr lang="en-US" dirty="0" smtClean="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371600"/>
            <a:ext cx="10668000" cy="4555093"/>
          </a:xfrm>
          <a:prstGeom prst="rect">
            <a:avLst/>
          </a:prstGeom>
          <a:noFill/>
        </p:spPr>
        <p:txBody>
          <a:bodyPr wrap="square" rtlCol="0">
            <a:spAutoFit/>
          </a:bodyPr>
          <a:lstStyle/>
          <a:p>
            <a:r>
              <a:rPr lang="en-US" sz="2800" b="1" dirty="0" smtClean="0"/>
              <a:t>Video Interview Preparation</a:t>
            </a:r>
            <a:r>
              <a:rPr lang="en-US" sz="2800" b="1" dirty="0" smtClean="0"/>
              <a:t>:</a:t>
            </a:r>
            <a:endParaRPr lang="en-US" sz="2800" b="1" dirty="0" smtClean="0"/>
          </a:p>
          <a:p>
            <a:endParaRPr lang="en-US" dirty="0" smtClean="0"/>
          </a:p>
          <a:p>
            <a:pPr lvl="0"/>
            <a:r>
              <a:rPr lang="en-US" sz="2800" b="1" dirty="0" smtClean="0"/>
              <a:t>Technical Setup:</a:t>
            </a:r>
            <a:endParaRPr lang="en-US" sz="2000" dirty="0" smtClean="0"/>
          </a:p>
          <a:p>
            <a:pPr lvl="1"/>
            <a:r>
              <a:rPr lang="en-US" sz="2800" dirty="0" smtClean="0"/>
              <a:t>Test your camera, microphone, and internet connection in advance.</a:t>
            </a:r>
            <a:endParaRPr lang="en-US" sz="2000" dirty="0" smtClean="0"/>
          </a:p>
          <a:p>
            <a:pPr lvl="1"/>
            <a:r>
              <a:rPr lang="en-US" sz="2800" dirty="0" smtClean="0"/>
              <a:t>Ensure you have the necessary software or platform installed (e.g., Zoom, Microsoft Teams</a:t>
            </a:r>
            <a:r>
              <a:rPr lang="en-US" sz="2800" dirty="0" smtClean="0"/>
              <a:t>).</a:t>
            </a:r>
            <a:endParaRPr lang="en-US" sz="2800" dirty="0" smtClean="0"/>
          </a:p>
          <a:p>
            <a:pPr lvl="1"/>
            <a:endParaRPr lang="en-US" sz="2000" dirty="0" smtClean="0"/>
          </a:p>
          <a:p>
            <a:pPr lvl="0"/>
            <a:r>
              <a:rPr lang="en-US" sz="2800" b="1" dirty="0" smtClean="0"/>
              <a:t>Background and Lighting:</a:t>
            </a:r>
            <a:endParaRPr lang="en-US" sz="2000" dirty="0" smtClean="0"/>
          </a:p>
          <a:p>
            <a:pPr lvl="1"/>
            <a:r>
              <a:rPr lang="en-US" sz="2800" dirty="0" smtClean="0"/>
              <a:t>Choose a clean, clutter-free background.</a:t>
            </a:r>
            <a:endParaRPr lang="en-US" sz="2000" dirty="0" smtClean="0"/>
          </a:p>
          <a:p>
            <a:pPr lvl="1"/>
            <a:r>
              <a:rPr lang="en-US" sz="2800" dirty="0" smtClean="0"/>
              <a:t>Ensure you have sufficient, well-distributed lighting to be clearly visible</a:t>
            </a:r>
            <a:r>
              <a:rPr lang="en-US" sz="2800" dirty="0" smtClean="0"/>
              <a:t>.</a:t>
            </a:r>
            <a:endParaRPr lang="en-US" sz="2000" dirty="0" smtClean="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Rectangle 3"/>
          <p:cNvSpPr/>
          <p:nvPr/>
        </p:nvSpPr>
        <p:spPr>
          <a:xfrm>
            <a:off x="1066800" y="228600"/>
            <a:ext cx="9982200" cy="10668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Video interview</a:t>
            </a:r>
            <a:r>
              <a:rPr lang="en-US" sz="3600" b="1" dirty="0" smtClean="0">
                <a:solidFill>
                  <a:schemeClr val="tx1"/>
                </a:solidFill>
              </a:rPr>
              <a:t>, Recorded feedback, Phone interview preparation</a:t>
            </a:r>
            <a:endParaRPr lang="en-US" sz="36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0600"/>
            <a:ext cx="10439400" cy="5016758"/>
          </a:xfrm>
          <a:prstGeom prst="rect">
            <a:avLst/>
          </a:prstGeom>
          <a:noFill/>
        </p:spPr>
        <p:txBody>
          <a:bodyPr wrap="square" rtlCol="0">
            <a:spAutoFit/>
          </a:bodyPr>
          <a:lstStyle/>
          <a:p>
            <a:pPr lvl="0"/>
            <a:r>
              <a:rPr lang="en-US" sz="2800" b="1" dirty="0" smtClean="0"/>
              <a:t>Dress Professionally:</a:t>
            </a:r>
            <a:endParaRPr lang="en-US" sz="2000" dirty="0" smtClean="0"/>
          </a:p>
          <a:p>
            <a:pPr lvl="1"/>
            <a:r>
              <a:rPr lang="en-US" sz="2800" dirty="0" smtClean="0"/>
              <a:t>Dress as you would for an in-person interview to convey professionalism</a:t>
            </a:r>
            <a:r>
              <a:rPr lang="en-US" sz="2800" dirty="0" smtClean="0"/>
              <a:t>.</a:t>
            </a:r>
            <a:endParaRPr lang="en-US" sz="2800" dirty="0" smtClean="0"/>
          </a:p>
          <a:p>
            <a:pPr lvl="1"/>
            <a:endParaRPr lang="en-US" sz="2000" dirty="0" smtClean="0"/>
          </a:p>
          <a:p>
            <a:pPr lvl="0"/>
            <a:r>
              <a:rPr lang="en-US" sz="2800" b="1" dirty="0" smtClean="0"/>
              <a:t>Eye Contact:</a:t>
            </a:r>
            <a:endParaRPr lang="en-US" sz="2000" dirty="0" smtClean="0"/>
          </a:p>
          <a:p>
            <a:pPr lvl="1"/>
            <a:r>
              <a:rPr lang="en-US" sz="2800" dirty="0" smtClean="0"/>
              <a:t>Look directly into the camera to simulate eye contact and appear engaged</a:t>
            </a:r>
            <a:r>
              <a:rPr lang="en-US" sz="2800" dirty="0" smtClean="0"/>
              <a:t>.</a:t>
            </a:r>
            <a:endParaRPr lang="en-US" sz="2800" dirty="0" smtClean="0"/>
          </a:p>
          <a:p>
            <a:pPr lvl="1"/>
            <a:endParaRPr lang="en-US" sz="2000" dirty="0" smtClean="0"/>
          </a:p>
          <a:p>
            <a:pPr lvl="0"/>
            <a:r>
              <a:rPr lang="en-US" sz="2800" b="1" dirty="0" smtClean="0"/>
              <a:t>Minimize Distractions:</a:t>
            </a:r>
            <a:endParaRPr lang="en-US" sz="2000" dirty="0" smtClean="0"/>
          </a:p>
          <a:p>
            <a:pPr lvl="1"/>
            <a:r>
              <a:rPr lang="en-US" sz="2800" dirty="0" smtClean="0"/>
              <a:t>Inform household members about the interview time.</a:t>
            </a:r>
            <a:endParaRPr lang="en-US" sz="2000" dirty="0" smtClean="0"/>
          </a:p>
          <a:p>
            <a:pPr lvl="1"/>
            <a:r>
              <a:rPr lang="en-US" sz="2800" dirty="0" smtClean="0"/>
              <a:t>Turn off notifications on your computer or phone.</a:t>
            </a:r>
            <a:endParaRPr lang="en-US" sz="2000" dirty="0" smtClean="0"/>
          </a:p>
          <a:p>
            <a:endParaRPr lang="en-US" sz="28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3352800" y="2514600"/>
            <a:ext cx="5562600" cy="769441"/>
          </a:xfrm>
          <a:prstGeom prst="rect">
            <a:avLst/>
          </a:prstGeom>
          <a:noFill/>
        </p:spPr>
        <p:txBody>
          <a:bodyPr wrap="square" rtlCol="0">
            <a:spAutoFit/>
          </a:bodyPr>
          <a:lstStyle/>
          <a:p>
            <a:r>
              <a:rPr lang="en-US" sz="4400" b="1" dirty="0" smtClean="0"/>
              <a:t>Interview Skills – 1.2</a:t>
            </a:r>
            <a:endParaRPr lang="en-US" sz="4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10363200" cy="5016758"/>
          </a:xfrm>
          <a:prstGeom prst="rect">
            <a:avLst/>
          </a:prstGeom>
          <a:noFill/>
        </p:spPr>
        <p:txBody>
          <a:bodyPr wrap="square" rtlCol="0">
            <a:spAutoFit/>
          </a:bodyPr>
          <a:lstStyle/>
          <a:p>
            <a:pPr lvl="0"/>
            <a:r>
              <a:rPr lang="en-US" sz="2800" b="1" dirty="0" smtClean="0"/>
              <a:t>Practice </a:t>
            </a:r>
            <a:r>
              <a:rPr lang="en-US" sz="2800" b="1" dirty="0" smtClean="0"/>
              <a:t>Video Etiquette:</a:t>
            </a:r>
            <a:endParaRPr lang="en-US" sz="2000" dirty="0" smtClean="0"/>
          </a:p>
          <a:p>
            <a:pPr lvl="1"/>
            <a:r>
              <a:rPr lang="en-US" sz="2800" dirty="0" smtClean="0"/>
              <a:t>Wait for the interviewer to finish speaking before responding.</a:t>
            </a:r>
            <a:endParaRPr lang="en-US" sz="2000" dirty="0" smtClean="0"/>
          </a:p>
          <a:p>
            <a:pPr lvl="1"/>
            <a:r>
              <a:rPr lang="en-US" sz="2800" dirty="0" smtClean="0"/>
              <a:t>Avoid interrupting, and be mindful of your body language on camera</a:t>
            </a:r>
            <a:r>
              <a:rPr lang="en-US" sz="2800" dirty="0" smtClean="0"/>
              <a:t>.</a:t>
            </a:r>
            <a:endParaRPr lang="en-US" sz="2800" dirty="0" smtClean="0"/>
          </a:p>
          <a:p>
            <a:pPr lvl="1"/>
            <a:endParaRPr lang="en-US" sz="2000" dirty="0" smtClean="0"/>
          </a:p>
          <a:p>
            <a:pPr lvl="0"/>
            <a:r>
              <a:rPr lang="en-US" sz="2800" b="1" dirty="0" smtClean="0"/>
              <a:t>Prepare a Quiet Space:</a:t>
            </a:r>
            <a:endParaRPr lang="en-US" sz="2000" dirty="0" smtClean="0"/>
          </a:p>
          <a:p>
            <a:pPr lvl="1"/>
            <a:r>
              <a:rPr lang="en-US" sz="2800" dirty="0" smtClean="0"/>
              <a:t>Choose a quiet room to conduct the interview, minimizing background noise</a:t>
            </a:r>
            <a:r>
              <a:rPr lang="en-US" sz="2800" dirty="0" smtClean="0"/>
              <a:t>.</a:t>
            </a:r>
            <a:endParaRPr lang="en-US" sz="2800" dirty="0" smtClean="0"/>
          </a:p>
          <a:p>
            <a:pPr lvl="1"/>
            <a:endParaRPr lang="en-US" sz="2000" dirty="0" smtClean="0"/>
          </a:p>
          <a:p>
            <a:pPr lvl="0"/>
            <a:r>
              <a:rPr lang="en-US" sz="2800" b="1" dirty="0" smtClean="0"/>
              <a:t>Have Materials Ready:</a:t>
            </a:r>
            <a:endParaRPr lang="en-US" sz="2000" dirty="0" smtClean="0"/>
          </a:p>
          <a:p>
            <a:pPr lvl="1"/>
            <a:r>
              <a:rPr lang="en-US" sz="2800" dirty="0" smtClean="0"/>
              <a:t>Keep your resume, notes, and any other relevant materials nearby for reference.</a:t>
            </a:r>
            <a:endParaRPr lang="en-US" sz="20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600"/>
            <a:ext cx="9982200" cy="6858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Recorded Feedback (Self-Recorded Video):</a:t>
            </a:r>
            <a:endParaRPr lang="en-US" sz="3600" dirty="0">
              <a:solidFill>
                <a:schemeClr val="tx1"/>
              </a:solidFill>
            </a:endParaRPr>
          </a:p>
        </p:txBody>
      </p:sp>
      <p:sp>
        <p:nvSpPr>
          <p:cNvPr id="3" name="TextBox 2"/>
          <p:cNvSpPr txBox="1"/>
          <p:nvPr/>
        </p:nvSpPr>
        <p:spPr>
          <a:xfrm>
            <a:off x="990600" y="1143000"/>
            <a:ext cx="10134600" cy="5016758"/>
          </a:xfrm>
          <a:prstGeom prst="rect">
            <a:avLst/>
          </a:prstGeom>
          <a:noFill/>
        </p:spPr>
        <p:txBody>
          <a:bodyPr wrap="square" rtlCol="0">
            <a:spAutoFit/>
          </a:bodyPr>
          <a:lstStyle/>
          <a:p>
            <a:pPr lvl="0"/>
            <a:r>
              <a:rPr lang="en-US" sz="2800" b="1" dirty="0" smtClean="0"/>
              <a:t>Review Job Description:</a:t>
            </a:r>
            <a:endParaRPr lang="en-US" sz="2000" dirty="0" smtClean="0"/>
          </a:p>
          <a:p>
            <a:pPr lvl="1"/>
            <a:r>
              <a:rPr lang="en-US" sz="2800" dirty="0" smtClean="0"/>
              <a:t>Understand the key requirements of the job to tailor your responses effectively</a:t>
            </a:r>
            <a:r>
              <a:rPr lang="en-US" sz="2800" dirty="0" smtClean="0"/>
              <a:t>.</a:t>
            </a:r>
            <a:endParaRPr lang="en-US" sz="2800" dirty="0" smtClean="0"/>
          </a:p>
          <a:p>
            <a:pPr lvl="1"/>
            <a:endParaRPr lang="en-US" sz="2000" dirty="0" smtClean="0"/>
          </a:p>
          <a:p>
            <a:pPr lvl="0"/>
            <a:r>
              <a:rPr lang="en-US" sz="2800" b="1" dirty="0" smtClean="0"/>
              <a:t>Practice Common Questions:</a:t>
            </a:r>
            <a:endParaRPr lang="en-US" sz="2000" dirty="0" smtClean="0"/>
          </a:p>
          <a:p>
            <a:pPr lvl="1"/>
            <a:r>
              <a:rPr lang="en-US" sz="2800" dirty="0" smtClean="0"/>
              <a:t>Practice answering common interview questions.</a:t>
            </a:r>
            <a:endParaRPr lang="en-US" sz="2000" dirty="0" smtClean="0"/>
          </a:p>
          <a:p>
            <a:pPr lvl="1"/>
            <a:r>
              <a:rPr lang="en-US" sz="2800" dirty="0" smtClean="0"/>
              <a:t>Use the STAR method (Situation, Task, Action, Result) for behavioral questions</a:t>
            </a:r>
            <a:r>
              <a:rPr lang="en-US" sz="2800" dirty="0" smtClean="0"/>
              <a:t>.</a:t>
            </a:r>
            <a:endParaRPr lang="en-US" sz="2800" dirty="0" smtClean="0"/>
          </a:p>
          <a:p>
            <a:pPr lvl="1"/>
            <a:endParaRPr lang="en-US" sz="2000" dirty="0" smtClean="0"/>
          </a:p>
          <a:p>
            <a:pPr lvl="0"/>
            <a:r>
              <a:rPr lang="en-US" sz="2800" b="1" dirty="0" smtClean="0"/>
              <a:t>Evaluate Body Language:</a:t>
            </a:r>
            <a:endParaRPr lang="en-US" sz="2000" dirty="0" smtClean="0"/>
          </a:p>
          <a:p>
            <a:pPr lvl="1"/>
            <a:r>
              <a:rPr lang="en-US" sz="2800" dirty="0" smtClean="0"/>
              <a:t>Record yourself answering questions to assess your body language and facial expressions</a:t>
            </a:r>
            <a:r>
              <a:rPr lang="en-US" sz="2800" dirty="0" smtClean="0"/>
              <a:t>.</a:t>
            </a:r>
            <a:endParaRPr lang="en-US" sz="2000"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10287000" cy="5262979"/>
          </a:xfrm>
          <a:prstGeom prst="rect">
            <a:avLst/>
          </a:prstGeom>
          <a:noFill/>
        </p:spPr>
        <p:txBody>
          <a:bodyPr wrap="square" rtlCol="0">
            <a:spAutoFit/>
          </a:bodyPr>
          <a:lstStyle/>
          <a:p>
            <a:pPr lvl="0"/>
            <a:r>
              <a:rPr lang="en-US" sz="2800" b="1" dirty="0" smtClean="0"/>
              <a:t>Time Management:</a:t>
            </a:r>
            <a:endParaRPr lang="en-US" sz="2000" dirty="0" smtClean="0"/>
          </a:p>
          <a:p>
            <a:pPr lvl="1"/>
            <a:r>
              <a:rPr lang="en-US" sz="2800" dirty="0" smtClean="0"/>
              <a:t>Ensure your responses are concise and within a reasonable time frame.</a:t>
            </a:r>
            <a:endParaRPr lang="en-US" sz="2000" dirty="0" smtClean="0"/>
          </a:p>
          <a:p>
            <a:pPr lvl="0"/>
            <a:r>
              <a:rPr lang="en-US" sz="2800" b="1" dirty="0" smtClean="0"/>
              <a:t>Background Check:</a:t>
            </a:r>
            <a:endParaRPr lang="en-US" sz="2000" dirty="0" smtClean="0"/>
          </a:p>
          <a:p>
            <a:pPr lvl="1"/>
            <a:r>
              <a:rPr lang="en-US" sz="2800" dirty="0" smtClean="0"/>
              <a:t>Review your background to ensure it appears neat and professional.</a:t>
            </a:r>
            <a:endParaRPr lang="en-US" sz="2000" dirty="0" smtClean="0"/>
          </a:p>
          <a:p>
            <a:pPr lvl="0"/>
            <a:r>
              <a:rPr lang="en-US" sz="2800" b="1" dirty="0" smtClean="0"/>
              <a:t>Audio Check:</a:t>
            </a:r>
            <a:endParaRPr lang="en-US" sz="2000" dirty="0" smtClean="0"/>
          </a:p>
          <a:p>
            <a:pPr lvl="1"/>
            <a:r>
              <a:rPr lang="en-US" sz="2800" dirty="0" smtClean="0"/>
              <a:t>Assess the clarity of your voice and adjust your microphone if needed.</a:t>
            </a:r>
            <a:endParaRPr lang="en-US" sz="2000" dirty="0" smtClean="0"/>
          </a:p>
          <a:p>
            <a:pPr lvl="0"/>
            <a:r>
              <a:rPr lang="en-US" sz="2800" b="1" dirty="0" smtClean="0"/>
              <a:t>Dress Rehearsal:</a:t>
            </a:r>
            <a:endParaRPr lang="en-US" sz="2000" dirty="0" smtClean="0"/>
          </a:p>
          <a:p>
            <a:pPr lvl="1"/>
            <a:r>
              <a:rPr lang="en-US" sz="2800" dirty="0" smtClean="0"/>
              <a:t>Dress professionally as you would for a live interview.</a:t>
            </a:r>
            <a:endParaRPr lang="en-US" sz="2000" dirty="0" smtClean="0"/>
          </a:p>
          <a:p>
            <a:endParaRPr lang="en-US" sz="28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600"/>
            <a:ext cx="9982200" cy="6858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Phone Interview Preparation:</a:t>
            </a:r>
            <a:endParaRPr lang="en-US" sz="3600" dirty="0">
              <a:solidFill>
                <a:schemeClr val="tx1"/>
              </a:solidFill>
            </a:endParaRPr>
          </a:p>
        </p:txBody>
      </p:sp>
      <p:sp>
        <p:nvSpPr>
          <p:cNvPr id="3" name="TextBox 2"/>
          <p:cNvSpPr txBox="1"/>
          <p:nvPr/>
        </p:nvSpPr>
        <p:spPr>
          <a:xfrm>
            <a:off x="838200" y="1219200"/>
            <a:ext cx="10363200" cy="4893647"/>
          </a:xfrm>
          <a:prstGeom prst="rect">
            <a:avLst/>
          </a:prstGeom>
          <a:noFill/>
        </p:spPr>
        <p:txBody>
          <a:bodyPr wrap="square" rtlCol="0">
            <a:spAutoFit/>
          </a:bodyPr>
          <a:lstStyle/>
          <a:p>
            <a:pPr lvl="0"/>
            <a:r>
              <a:rPr lang="en-US" sz="2800" b="1" dirty="0" smtClean="0"/>
              <a:t>Choose a Quiet Location:</a:t>
            </a:r>
            <a:endParaRPr lang="en-US" sz="2000" dirty="0" smtClean="0"/>
          </a:p>
          <a:p>
            <a:pPr lvl="1"/>
            <a:r>
              <a:rPr lang="en-US" sz="2800" dirty="0" smtClean="0"/>
              <a:t>Find a quiet space with minimal background noise for the call</a:t>
            </a:r>
            <a:r>
              <a:rPr lang="en-US" sz="2800" dirty="0" smtClean="0"/>
              <a:t>.</a:t>
            </a:r>
            <a:endParaRPr lang="en-US" sz="2800" dirty="0" smtClean="0"/>
          </a:p>
          <a:p>
            <a:pPr lvl="1"/>
            <a:endParaRPr lang="en-US" sz="2000" dirty="0" smtClean="0"/>
          </a:p>
          <a:p>
            <a:pPr lvl="0"/>
            <a:r>
              <a:rPr lang="en-US" sz="2800" b="1" dirty="0" smtClean="0"/>
              <a:t>Test Your Phone:</a:t>
            </a:r>
            <a:endParaRPr lang="en-US" sz="2000" dirty="0" smtClean="0"/>
          </a:p>
          <a:p>
            <a:pPr lvl="1"/>
            <a:r>
              <a:rPr lang="en-US" sz="2800" dirty="0" smtClean="0"/>
              <a:t>Check your phone's signal strength and ensure it's fully charged</a:t>
            </a:r>
            <a:r>
              <a:rPr lang="en-US" sz="2800" dirty="0" smtClean="0"/>
              <a:t>.</a:t>
            </a:r>
            <a:endParaRPr lang="en-US" sz="2800" dirty="0" smtClean="0"/>
          </a:p>
          <a:p>
            <a:pPr lvl="1"/>
            <a:endParaRPr lang="en-US" sz="2000" dirty="0" smtClean="0"/>
          </a:p>
          <a:p>
            <a:pPr lvl="0"/>
            <a:r>
              <a:rPr lang="en-US" sz="2800" b="1" dirty="0" smtClean="0"/>
              <a:t>Prepare Materials:</a:t>
            </a:r>
            <a:endParaRPr lang="en-US" sz="2000" dirty="0" smtClean="0"/>
          </a:p>
          <a:p>
            <a:pPr lvl="1"/>
            <a:r>
              <a:rPr lang="en-US" sz="2800" dirty="0" smtClean="0"/>
              <a:t>Have a copy of your resume, the job description, and any notes handy</a:t>
            </a:r>
            <a:r>
              <a:rPr lang="en-US" sz="2800" dirty="0" smtClean="0"/>
              <a:t>.</a:t>
            </a:r>
            <a:endParaRPr lang="en-US" sz="2800" dirty="0" smtClean="0"/>
          </a:p>
          <a:p>
            <a:pPr lvl="1"/>
            <a:endParaRPr lang="en-US" sz="2000" dirty="0" smtClean="0"/>
          </a:p>
          <a:p>
            <a:pPr lvl="0"/>
            <a:r>
              <a:rPr lang="en-US" sz="2800" b="1" dirty="0" smtClean="0"/>
              <a:t>Practice Speaking Clearly:</a:t>
            </a:r>
            <a:endParaRPr lang="en-US" sz="2000" dirty="0" smtClean="0"/>
          </a:p>
          <a:p>
            <a:pPr lvl="1"/>
            <a:r>
              <a:rPr lang="en-US" sz="2800" dirty="0" smtClean="0"/>
              <a:t>Enunciate your words clearly and speak at a moderate pace</a:t>
            </a:r>
            <a:r>
              <a:rPr lang="en-US" sz="2800" dirty="0" smtClean="0"/>
              <a:t>.</a:t>
            </a:r>
            <a:endParaRPr lang="en-US" sz="2000"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2359"/>
            <a:ext cx="10820400" cy="6001643"/>
          </a:xfrm>
          <a:prstGeom prst="rect">
            <a:avLst/>
          </a:prstGeom>
          <a:noFill/>
        </p:spPr>
        <p:txBody>
          <a:bodyPr wrap="square" rtlCol="0">
            <a:spAutoFit/>
          </a:bodyPr>
          <a:lstStyle/>
          <a:p>
            <a:pPr lvl="0"/>
            <a:r>
              <a:rPr lang="en-US" sz="2800" b="1" dirty="0" smtClean="0"/>
              <a:t>Avoid Multitasking:</a:t>
            </a:r>
            <a:endParaRPr lang="en-US" sz="2000" dirty="0" smtClean="0"/>
          </a:p>
          <a:p>
            <a:pPr lvl="1"/>
            <a:r>
              <a:rPr lang="en-US" sz="2800" dirty="0" smtClean="0"/>
              <a:t>Focus solely on the interview; avoid distractions or multitasking.</a:t>
            </a:r>
            <a:endParaRPr lang="en-US" sz="2000" dirty="0" smtClean="0"/>
          </a:p>
          <a:p>
            <a:pPr lvl="0"/>
            <a:r>
              <a:rPr lang="en-US" sz="2800" b="1" dirty="0" smtClean="0"/>
              <a:t>Have a Glass of Water:</a:t>
            </a:r>
            <a:endParaRPr lang="en-US" sz="2000" dirty="0" smtClean="0"/>
          </a:p>
          <a:p>
            <a:pPr lvl="1"/>
            <a:r>
              <a:rPr lang="en-US" sz="2800" dirty="0" smtClean="0"/>
              <a:t>Keep a glass of water nearby in case you need it during the call.</a:t>
            </a:r>
            <a:endParaRPr lang="en-US" sz="2000" dirty="0" smtClean="0"/>
          </a:p>
          <a:p>
            <a:pPr lvl="0"/>
            <a:r>
              <a:rPr lang="en-US" sz="2800" b="1" dirty="0" smtClean="0"/>
              <a:t>Ask About the Format:</a:t>
            </a:r>
            <a:endParaRPr lang="en-US" sz="2000" dirty="0" smtClean="0"/>
          </a:p>
          <a:p>
            <a:pPr lvl="1"/>
            <a:r>
              <a:rPr lang="en-US" sz="2800" dirty="0" smtClean="0"/>
              <a:t>Inquire about the interview format and whether there will be any specific assessments.</a:t>
            </a:r>
            <a:endParaRPr lang="en-US" sz="2000" dirty="0" smtClean="0"/>
          </a:p>
          <a:p>
            <a:pPr lvl="0"/>
            <a:r>
              <a:rPr lang="en-US" sz="2800" b="1" dirty="0" smtClean="0"/>
              <a:t>Listen Actively:</a:t>
            </a:r>
            <a:endParaRPr lang="en-US" sz="2000" dirty="0" smtClean="0"/>
          </a:p>
          <a:p>
            <a:pPr lvl="1"/>
            <a:r>
              <a:rPr lang="en-US" sz="2800" dirty="0" smtClean="0"/>
              <a:t>Pay close attention to the interviewer's questions and respond thoughtfully</a:t>
            </a:r>
            <a:r>
              <a:rPr lang="en-US" sz="2800" dirty="0" smtClean="0"/>
              <a:t>.</a:t>
            </a:r>
            <a:endParaRPr lang="en-US" sz="2800" dirty="0" smtClean="0"/>
          </a:p>
          <a:p>
            <a:pPr lvl="1"/>
            <a:endParaRPr lang="en-US" sz="2000" dirty="0" smtClean="0"/>
          </a:p>
          <a:p>
            <a:r>
              <a:rPr lang="en-US" sz="2800" dirty="0" smtClean="0"/>
              <a:t>Remember to adapt your preparation based on the specific requirements and nuances of each interview format. Practice, review, and refine your approach to boost your confidence and increase your chances of success</a:t>
            </a:r>
            <a:r>
              <a:rPr lang="en-US" sz="2800" dirty="0" smtClean="0"/>
              <a:t>.</a:t>
            </a:r>
            <a:endParaRPr lang="en-US" sz="2000" dirty="0" smtClean="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600"/>
            <a:ext cx="9982200" cy="9906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Tips to customize preparation for personal interview, Practice rounds</a:t>
            </a:r>
            <a:endParaRPr lang="en-US" sz="3600" dirty="0">
              <a:solidFill>
                <a:schemeClr val="tx1"/>
              </a:solidFill>
            </a:endParaRPr>
          </a:p>
        </p:txBody>
      </p:sp>
      <p:sp>
        <p:nvSpPr>
          <p:cNvPr id="3" name="TextBox 2"/>
          <p:cNvSpPr txBox="1"/>
          <p:nvPr/>
        </p:nvSpPr>
        <p:spPr>
          <a:xfrm>
            <a:off x="762000" y="1371600"/>
            <a:ext cx="10896600" cy="5355312"/>
          </a:xfrm>
          <a:prstGeom prst="rect">
            <a:avLst/>
          </a:prstGeom>
          <a:noFill/>
        </p:spPr>
        <p:txBody>
          <a:bodyPr wrap="square" rtlCol="0">
            <a:spAutoFit/>
          </a:bodyPr>
          <a:lstStyle/>
          <a:p>
            <a:r>
              <a:rPr lang="en-US" sz="2800" dirty="0" smtClean="0"/>
              <a:t>Customizing your preparation for a personal interview involves tailoring your approach to the specific role, company, and industry you're targeting. Here are tips to help you personalize your interview preparation and conduct effective practice rounds</a:t>
            </a:r>
            <a:r>
              <a:rPr lang="en-US" sz="2800" dirty="0" smtClean="0"/>
              <a:t>:</a:t>
            </a:r>
            <a:endParaRPr lang="en-US" sz="2800" dirty="0" smtClean="0"/>
          </a:p>
          <a:p>
            <a:endParaRPr lang="en-US" sz="1600" dirty="0" smtClean="0"/>
          </a:p>
          <a:p>
            <a:r>
              <a:rPr lang="en-US" sz="2800" b="1" dirty="0" smtClean="0"/>
              <a:t>Customizing Preparation</a:t>
            </a:r>
            <a:r>
              <a:rPr lang="en-US" sz="2800" b="1" dirty="0" smtClean="0"/>
              <a:t>:</a:t>
            </a:r>
            <a:endParaRPr lang="en-US" sz="2800" b="1" dirty="0" smtClean="0"/>
          </a:p>
          <a:p>
            <a:endParaRPr lang="en-US" dirty="0" smtClean="0"/>
          </a:p>
          <a:p>
            <a:pPr lvl="0"/>
            <a:r>
              <a:rPr lang="en-US" sz="2800" b="1" dirty="0" smtClean="0"/>
              <a:t>Research the Company:</a:t>
            </a:r>
            <a:endParaRPr lang="en-US" sz="3600" dirty="0" smtClean="0"/>
          </a:p>
          <a:p>
            <a:pPr lvl="1"/>
            <a:r>
              <a:rPr lang="en-US" sz="2800" dirty="0" smtClean="0"/>
              <a:t>Understand the company's values, mission, and culture.</a:t>
            </a:r>
            <a:endParaRPr lang="en-US" sz="3600" dirty="0" smtClean="0"/>
          </a:p>
          <a:p>
            <a:pPr lvl="1"/>
            <a:r>
              <a:rPr lang="en-US" sz="2800" dirty="0" smtClean="0"/>
              <a:t>Research recent news or developments to show that you're informed.</a:t>
            </a:r>
            <a:endParaRPr lang="en-US" sz="3600" dirty="0" smtClean="0"/>
          </a:p>
          <a:p>
            <a:pPr lvl="0"/>
            <a:r>
              <a:rPr lang="en-US" sz="2800" b="1" dirty="0" smtClean="0"/>
              <a:t>Job Description Analysis:</a:t>
            </a:r>
            <a:endParaRPr lang="en-US" sz="3600" dirty="0" smtClean="0"/>
          </a:p>
          <a:p>
            <a:pPr lvl="1"/>
            <a:r>
              <a:rPr lang="en-US" sz="2800" dirty="0" smtClean="0"/>
              <a:t>Break down the job description to identify key skills and qualifications.</a:t>
            </a:r>
            <a:endParaRPr lang="en-US" sz="3600" dirty="0" smtClean="0"/>
          </a:p>
          <a:p>
            <a:pPr lvl="1"/>
            <a:r>
              <a:rPr lang="en-US" sz="2800" dirty="0" smtClean="0"/>
              <a:t>Customize your responses to align with the specific requirements</a:t>
            </a:r>
            <a:r>
              <a:rPr lang="en-US" sz="2800" dirty="0" smtClean="0"/>
              <a:t>.</a:t>
            </a:r>
            <a:endParaRPr lang="en-US" sz="3600"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533400"/>
            <a:ext cx="10744200" cy="5693866"/>
          </a:xfrm>
          <a:prstGeom prst="rect">
            <a:avLst/>
          </a:prstGeom>
          <a:noFill/>
        </p:spPr>
        <p:txBody>
          <a:bodyPr wrap="square" rtlCol="0">
            <a:spAutoFit/>
          </a:bodyPr>
          <a:lstStyle/>
          <a:p>
            <a:pPr lvl="0"/>
            <a:r>
              <a:rPr lang="en-US" sz="2800" b="1" dirty="0" smtClean="0"/>
              <a:t>Know Your Resume:</a:t>
            </a:r>
            <a:endParaRPr lang="en-US" sz="3600" dirty="0" smtClean="0"/>
          </a:p>
          <a:p>
            <a:pPr lvl="1"/>
            <a:r>
              <a:rPr lang="en-US" sz="2800" dirty="0" smtClean="0"/>
              <a:t>Be ready to discuss your resume thoroughly.</a:t>
            </a:r>
            <a:endParaRPr lang="en-US" sz="3600" dirty="0" smtClean="0"/>
          </a:p>
          <a:p>
            <a:pPr lvl="1"/>
            <a:r>
              <a:rPr lang="en-US" sz="2800" dirty="0" smtClean="0"/>
              <a:t>Highlight experiences and skills relevant to the position.</a:t>
            </a:r>
            <a:endParaRPr lang="en-US" sz="3600" dirty="0" smtClean="0"/>
          </a:p>
          <a:p>
            <a:pPr lvl="0"/>
            <a:r>
              <a:rPr lang="en-US" sz="2800" b="1" dirty="0" smtClean="0"/>
              <a:t>Understand Industry Trends:</a:t>
            </a:r>
            <a:endParaRPr lang="en-US" sz="3600" dirty="0" smtClean="0"/>
          </a:p>
          <a:p>
            <a:pPr lvl="1"/>
            <a:r>
              <a:rPr lang="en-US" sz="2800" dirty="0" smtClean="0"/>
              <a:t>Stay updated on industry trends and news.</a:t>
            </a:r>
            <a:endParaRPr lang="en-US" sz="3600" dirty="0" smtClean="0"/>
          </a:p>
          <a:p>
            <a:pPr lvl="1"/>
            <a:r>
              <a:rPr lang="en-US" sz="2800" dirty="0" smtClean="0"/>
              <a:t>Discuss how your skills align with current industry needs.</a:t>
            </a:r>
            <a:endParaRPr lang="en-US" sz="3600" dirty="0" smtClean="0"/>
          </a:p>
          <a:p>
            <a:pPr lvl="0"/>
            <a:r>
              <a:rPr lang="en-US" sz="2800" b="1" dirty="0" smtClean="0"/>
              <a:t>Tailor Your Achievements:</a:t>
            </a:r>
            <a:endParaRPr lang="en-US" sz="3600" dirty="0" smtClean="0"/>
          </a:p>
          <a:p>
            <a:pPr lvl="1"/>
            <a:r>
              <a:rPr lang="en-US" sz="2800" dirty="0" smtClean="0"/>
              <a:t>Customize your achievements to showcase their relevance to the role.</a:t>
            </a:r>
            <a:endParaRPr lang="en-US" sz="3600" dirty="0" smtClean="0"/>
          </a:p>
          <a:p>
            <a:pPr lvl="1"/>
            <a:r>
              <a:rPr lang="en-US" sz="2800" dirty="0" smtClean="0"/>
              <a:t>Quantify your impact wherever possible.</a:t>
            </a:r>
            <a:endParaRPr lang="en-US" sz="3600" dirty="0" smtClean="0"/>
          </a:p>
          <a:p>
            <a:pPr lvl="0"/>
            <a:r>
              <a:rPr lang="en-US" sz="2800" b="1" dirty="0" smtClean="0"/>
              <a:t>Prepare for Behavioral Questions:</a:t>
            </a:r>
            <a:endParaRPr lang="en-US" sz="3600" dirty="0" smtClean="0"/>
          </a:p>
          <a:p>
            <a:pPr lvl="1"/>
            <a:r>
              <a:rPr lang="en-US" sz="2800" dirty="0" smtClean="0"/>
              <a:t>Anticipate questions about your past experiences.</a:t>
            </a:r>
            <a:endParaRPr lang="en-US" sz="3600" dirty="0" smtClean="0"/>
          </a:p>
          <a:p>
            <a:pPr lvl="1"/>
            <a:r>
              <a:rPr lang="en-US" sz="2800" dirty="0" smtClean="0"/>
              <a:t>Use the STAR method to structure your responses.</a:t>
            </a:r>
            <a:endParaRPr lang="en-US" sz="3600" dirty="0" smtClean="0"/>
          </a:p>
          <a:p>
            <a:endParaRPr lang="en-US" sz="28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38200"/>
            <a:ext cx="10668000" cy="5262979"/>
          </a:xfrm>
          <a:prstGeom prst="rect">
            <a:avLst/>
          </a:prstGeom>
          <a:noFill/>
        </p:spPr>
        <p:txBody>
          <a:bodyPr wrap="square" rtlCol="0">
            <a:spAutoFit/>
          </a:bodyPr>
          <a:lstStyle/>
          <a:p>
            <a:pPr lvl="0"/>
            <a:r>
              <a:rPr lang="en-US" sz="2800" b="1" dirty="0" smtClean="0"/>
              <a:t>Address Weaknesses Proactively:</a:t>
            </a:r>
            <a:endParaRPr lang="en-US" sz="3600" dirty="0" smtClean="0"/>
          </a:p>
          <a:p>
            <a:pPr lvl="1"/>
            <a:r>
              <a:rPr lang="en-US" sz="2800" dirty="0" smtClean="0"/>
              <a:t>Identify potential weaknesses and prepare to address them positively.</a:t>
            </a:r>
            <a:endParaRPr lang="en-US" sz="3600" dirty="0" smtClean="0"/>
          </a:p>
          <a:p>
            <a:pPr lvl="1"/>
            <a:r>
              <a:rPr lang="en-US" sz="2800" dirty="0" smtClean="0"/>
              <a:t>Emphasize your commitment to continuous improvement.</a:t>
            </a:r>
            <a:endParaRPr lang="en-US" sz="3600" dirty="0" smtClean="0"/>
          </a:p>
          <a:p>
            <a:pPr lvl="0"/>
            <a:r>
              <a:rPr lang="en-US" sz="2800" b="1" dirty="0" smtClean="0"/>
              <a:t>Know Your Strengths:</a:t>
            </a:r>
            <a:endParaRPr lang="en-US" sz="3600" dirty="0" smtClean="0"/>
          </a:p>
          <a:p>
            <a:pPr lvl="1"/>
            <a:r>
              <a:rPr lang="en-US" sz="2800" dirty="0" smtClean="0"/>
              <a:t>Clearly articulate your strengths and how they contribute to the role.</a:t>
            </a:r>
            <a:endParaRPr lang="en-US" sz="3600" dirty="0" smtClean="0"/>
          </a:p>
          <a:p>
            <a:pPr lvl="1"/>
            <a:r>
              <a:rPr lang="en-US" sz="2800" dirty="0" smtClean="0"/>
              <a:t>Provide examples of how you've utilized your strengths in previous positions.</a:t>
            </a:r>
            <a:endParaRPr lang="en-US" sz="3600" dirty="0" smtClean="0"/>
          </a:p>
          <a:p>
            <a:pPr lvl="0"/>
            <a:r>
              <a:rPr lang="en-US" sz="2800" b="1" dirty="0" smtClean="0"/>
              <a:t>Prepare Questions:</a:t>
            </a:r>
            <a:endParaRPr lang="en-US" sz="3600" dirty="0" smtClean="0"/>
          </a:p>
          <a:p>
            <a:pPr lvl="1"/>
            <a:r>
              <a:rPr lang="en-US" sz="2800" dirty="0" smtClean="0"/>
              <a:t>Develop thoughtful questions to ask the interviewer.</a:t>
            </a:r>
            <a:endParaRPr lang="en-US" sz="3600" dirty="0" smtClean="0"/>
          </a:p>
          <a:p>
            <a:pPr lvl="1"/>
            <a:r>
              <a:rPr lang="en-US" sz="2800" dirty="0" smtClean="0"/>
              <a:t>Tailor them to demonstrate your genuine interest in the company.</a:t>
            </a:r>
            <a:endParaRPr lang="en-US" sz="3600" dirty="0" smtClean="0"/>
          </a:p>
          <a:p>
            <a:endParaRPr lang="en-US" sz="28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600"/>
            <a:ext cx="9982200" cy="6858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Practice Rounds:</a:t>
            </a:r>
            <a:endParaRPr lang="en-US" sz="3600" dirty="0">
              <a:solidFill>
                <a:schemeClr val="tx1"/>
              </a:solidFill>
            </a:endParaRPr>
          </a:p>
        </p:txBody>
      </p:sp>
      <p:sp>
        <p:nvSpPr>
          <p:cNvPr id="3" name="TextBox 2"/>
          <p:cNvSpPr txBox="1"/>
          <p:nvPr/>
        </p:nvSpPr>
        <p:spPr>
          <a:xfrm>
            <a:off x="990600" y="1066800"/>
            <a:ext cx="10515600" cy="6001643"/>
          </a:xfrm>
          <a:prstGeom prst="rect">
            <a:avLst/>
          </a:prstGeom>
          <a:noFill/>
        </p:spPr>
        <p:txBody>
          <a:bodyPr wrap="square" rtlCol="0">
            <a:spAutoFit/>
          </a:bodyPr>
          <a:lstStyle/>
          <a:p>
            <a:pPr lvl="0"/>
            <a:r>
              <a:rPr lang="en-US" sz="2400" b="1" dirty="0" smtClean="0"/>
              <a:t>Mock Interviews:</a:t>
            </a:r>
            <a:endParaRPr lang="en-US" sz="3200" dirty="0" smtClean="0"/>
          </a:p>
          <a:p>
            <a:pPr lvl="1"/>
            <a:r>
              <a:rPr lang="en-US" sz="2400" dirty="0" smtClean="0"/>
              <a:t>Conduct mock interviews with a friend or family member.</a:t>
            </a:r>
            <a:endParaRPr lang="en-US" sz="3200" dirty="0" smtClean="0"/>
          </a:p>
          <a:p>
            <a:pPr lvl="1"/>
            <a:r>
              <a:rPr lang="en-US" sz="2400" dirty="0" smtClean="0"/>
              <a:t>Choose someone who can provide constructive feedback.</a:t>
            </a:r>
            <a:endParaRPr lang="en-US" sz="3200" dirty="0" smtClean="0"/>
          </a:p>
          <a:p>
            <a:pPr lvl="0"/>
            <a:r>
              <a:rPr lang="en-US" sz="2400" b="1" dirty="0" smtClean="0"/>
              <a:t>Vary Interview Formats:</a:t>
            </a:r>
            <a:endParaRPr lang="en-US" sz="3200" dirty="0" smtClean="0"/>
          </a:p>
          <a:p>
            <a:pPr lvl="1"/>
            <a:r>
              <a:rPr lang="en-US" sz="2400" dirty="0" smtClean="0"/>
              <a:t>Practice in different interview formats (e.g., behavioral, technical, situational).</a:t>
            </a:r>
            <a:endParaRPr lang="en-US" sz="3200" dirty="0" smtClean="0"/>
          </a:p>
          <a:p>
            <a:pPr lvl="1"/>
            <a:r>
              <a:rPr lang="en-US" sz="2400" dirty="0" smtClean="0"/>
              <a:t>This prepares you for various aspects of the interview process.</a:t>
            </a:r>
            <a:endParaRPr lang="en-US" sz="3200" dirty="0" smtClean="0"/>
          </a:p>
          <a:p>
            <a:pPr lvl="0"/>
            <a:r>
              <a:rPr lang="en-US" sz="2400" b="1" dirty="0" smtClean="0"/>
              <a:t>Record Yourself:</a:t>
            </a:r>
            <a:endParaRPr lang="en-US" sz="3200" dirty="0" smtClean="0"/>
          </a:p>
          <a:p>
            <a:pPr lvl="1"/>
            <a:r>
              <a:rPr lang="en-US" sz="2400" dirty="0" smtClean="0"/>
              <a:t>Use video recording to analyze your body language, tone, and presentation.</a:t>
            </a:r>
            <a:endParaRPr lang="en-US" sz="3200" dirty="0" smtClean="0"/>
          </a:p>
          <a:p>
            <a:pPr lvl="1"/>
            <a:r>
              <a:rPr lang="en-US" sz="2400" dirty="0" smtClean="0"/>
              <a:t>Identify areas for improvement.</a:t>
            </a:r>
            <a:endParaRPr lang="en-US" sz="3200" dirty="0" smtClean="0"/>
          </a:p>
          <a:p>
            <a:pPr lvl="0"/>
            <a:r>
              <a:rPr lang="en-US" sz="2400" b="1" dirty="0" smtClean="0"/>
              <a:t>Receive Feedback:</a:t>
            </a:r>
            <a:endParaRPr lang="en-US" sz="3200" dirty="0" smtClean="0"/>
          </a:p>
          <a:p>
            <a:pPr lvl="1"/>
            <a:r>
              <a:rPr lang="en-US" sz="2400" dirty="0" smtClean="0"/>
              <a:t>Seek honest feedback from your mock interviewer.</a:t>
            </a:r>
            <a:endParaRPr lang="en-US" sz="3200" dirty="0" smtClean="0"/>
          </a:p>
          <a:p>
            <a:pPr lvl="1"/>
            <a:r>
              <a:rPr lang="en-US" sz="2400" dirty="0" smtClean="0"/>
              <a:t>Focus on areas that need improvement and work on refining your responses.</a:t>
            </a:r>
            <a:endParaRPr lang="en-US" sz="3200" dirty="0" smtClean="0"/>
          </a:p>
          <a:p>
            <a:pPr lvl="0"/>
            <a:r>
              <a:rPr lang="en-US" sz="2400" b="1" dirty="0" smtClean="0"/>
              <a:t>Time Yourself:</a:t>
            </a:r>
            <a:endParaRPr lang="en-US" sz="3200" dirty="0" smtClean="0"/>
          </a:p>
          <a:p>
            <a:pPr lvl="1"/>
            <a:r>
              <a:rPr lang="en-US" sz="2400" dirty="0" smtClean="0"/>
              <a:t>Practice answering questions within a realistic time frame.</a:t>
            </a:r>
            <a:endParaRPr lang="en-US" sz="3200" dirty="0" smtClean="0"/>
          </a:p>
          <a:p>
            <a:pPr lvl="1"/>
            <a:r>
              <a:rPr lang="en-US" sz="2400" dirty="0" smtClean="0"/>
              <a:t>Ensure your responses are concise and to the point.</a:t>
            </a:r>
            <a:endParaRPr lang="en-US" sz="3200" dirty="0" smtClean="0"/>
          </a:p>
          <a:p>
            <a:endParaRPr 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10744200" cy="6001643"/>
          </a:xfrm>
          <a:prstGeom prst="rect">
            <a:avLst/>
          </a:prstGeom>
          <a:noFill/>
        </p:spPr>
        <p:txBody>
          <a:bodyPr wrap="square" rtlCol="0">
            <a:spAutoFit/>
          </a:bodyPr>
          <a:lstStyle/>
          <a:p>
            <a:pPr lvl="0"/>
            <a:r>
              <a:rPr lang="en-US" sz="2400" b="1" dirty="0" smtClean="0"/>
              <a:t>Adaptability Practice:</a:t>
            </a:r>
            <a:endParaRPr lang="en-US" sz="3200" dirty="0" smtClean="0"/>
          </a:p>
          <a:p>
            <a:pPr lvl="1"/>
            <a:r>
              <a:rPr lang="en-US" sz="2400" dirty="0" smtClean="0"/>
              <a:t>Practice adapting to unexpected or challenging questions.</a:t>
            </a:r>
            <a:endParaRPr lang="en-US" sz="3200" dirty="0" smtClean="0"/>
          </a:p>
          <a:p>
            <a:pPr lvl="1"/>
            <a:r>
              <a:rPr lang="en-US" sz="2400" dirty="0" smtClean="0"/>
              <a:t>This prepares you for curveballs that might come your way.</a:t>
            </a:r>
            <a:endParaRPr lang="en-US" sz="3200" dirty="0" smtClean="0"/>
          </a:p>
          <a:p>
            <a:pPr lvl="0"/>
            <a:r>
              <a:rPr lang="en-US" sz="2400" b="1" dirty="0" smtClean="0"/>
              <a:t>Build Confidence:</a:t>
            </a:r>
            <a:endParaRPr lang="en-US" sz="3200" dirty="0" smtClean="0"/>
          </a:p>
          <a:p>
            <a:pPr lvl="1"/>
            <a:r>
              <a:rPr lang="en-US" sz="2400" dirty="0" smtClean="0"/>
              <a:t>The more you practice, the more confident you'll become.</a:t>
            </a:r>
            <a:endParaRPr lang="en-US" sz="3200" dirty="0" smtClean="0"/>
          </a:p>
          <a:p>
            <a:pPr lvl="1"/>
            <a:r>
              <a:rPr lang="en-US" sz="2400" dirty="0" smtClean="0"/>
              <a:t>Confidence positively impacts your performance during the actual interview.</a:t>
            </a:r>
            <a:endParaRPr lang="en-US" sz="3200" dirty="0" smtClean="0"/>
          </a:p>
          <a:p>
            <a:pPr lvl="0"/>
            <a:r>
              <a:rPr lang="en-US" sz="2400" b="1" dirty="0" smtClean="0"/>
              <a:t>Repeat the Process:</a:t>
            </a:r>
            <a:endParaRPr lang="en-US" sz="3200" dirty="0" smtClean="0"/>
          </a:p>
          <a:p>
            <a:pPr lvl="1"/>
            <a:r>
              <a:rPr lang="en-US" sz="2400" dirty="0" smtClean="0"/>
              <a:t>Conduct multiple practice rounds to refine your responses and build consistency.</a:t>
            </a:r>
            <a:endParaRPr lang="en-US" sz="3200" dirty="0" smtClean="0"/>
          </a:p>
          <a:p>
            <a:pPr lvl="1"/>
            <a:r>
              <a:rPr lang="en-US" sz="2400" dirty="0" smtClean="0"/>
              <a:t>Make adjustments based on feedback from each session.</a:t>
            </a:r>
            <a:endParaRPr lang="en-US" sz="3200" dirty="0" smtClean="0"/>
          </a:p>
          <a:p>
            <a:pPr lvl="0"/>
            <a:r>
              <a:rPr lang="en-US" sz="2400" b="1" dirty="0" smtClean="0"/>
              <a:t>Visualize Success:</a:t>
            </a:r>
            <a:endParaRPr lang="en-US" sz="3200" dirty="0" smtClean="0"/>
          </a:p>
          <a:p>
            <a:pPr lvl="1"/>
            <a:r>
              <a:rPr lang="en-US" sz="2400" dirty="0" smtClean="0"/>
              <a:t>Visualize a successful interview scenario.</a:t>
            </a:r>
            <a:endParaRPr lang="en-US" sz="3200" dirty="0" smtClean="0"/>
          </a:p>
          <a:p>
            <a:pPr lvl="1"/>
            <a:r>
              <a:rPr lang="en-US" sz="2400" dirty="0" smtClean="0"/>
              <a:t>This mental preparation can positively impact your actual performance.</a:t>
            </a:r>
            <a:endParaRPr lang="en-US" sz="3200" dirty="0" smtClean="0"/>
          </a:p>
          <a:p>
            <a:r>
              <a:rPr lang="en-US" sz="2400" dirty="0" smtClean="0"/>
              <a:t>Remember that interview preparation is an ongoing process. Continuously refine your responses, seek feedback, and adapt your approach based on your experiences in practice rounds. This personalized and iterative preparation will enhance your confidence and readiness for the actual interview</a:t>
            </a:r>
            <a:r>
              <a:rPr lang="en-US" sz="2400" dirty="0" smtClean="0"/>
              <a:t>.</a:t>
            </a:r>
            <a:endParaRPr lang="en-US" sz="3200" dirty="0" smtClean="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Business meeting"/>
          <p:cNvPicPr>
            <a:picLocks noChangeAspect="1" noChangeArrowheads="1"/>
          </p:cNvPicPr>
          <p:nvPr/>
        </p:nvPicPr>
        <p:blipFill>
          <a:blip r:embed="rId1"/>
          <a:srcRect/>
          <a:stretch>
            <a:fillRect/>
          </a:stretch>
        </p:blipFill>
        <p:spPr bwMode="auto">
          <a:xfrm>
            <a:off x="838200" y="685800"/>
            <a:ext cx="10591799" cy="56388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967990"/>
            <a:ext cx="6096000" cy="922020"/>
          </a:xfrm>
          <a:prstGeom prst="rect">
            <a:avLst/>
          </a:prstGeom>
          <a:noFill/>
        </p:spPr>
        <p:txBody>
          <a:bodyPr wrap="square" rtlCol="0" anchor="t">
            <a:spAutoFit/>
          </a:bodyPr>
          <a:p>
            <a:r>
              <a:rPr lang="en-US" altLang="en-US"/>
              <a:t>https://docs.google.com/forms/d/e/1FAIpQLSeWrjjBJQZIxBEIEZaSqLqUnAfWkZ43XWgO2WvII_6g5199iA/viewform?usp=preview</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p:cNvGrpSpPr/>
          <p:nvPr/>
        </p:nvGrpSpPr>
        <p:grpSpPr>
          <a:xfrm>
            <a:off x="7966969" y="2289411"/>
            <a:ext cx="4225031" cy="4615403"/>
            <a:chOff x="7966969" y="2260887"/>
            <a:chExt cx="4225031" cy="4615403"/>
          </a:xfrm>
        </p:grpSpPr>
        <p:sp>
          <p:nvSpPr>
            <p:cNvPr id="3" name="Isosceles Triangle 2"/>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81000"/>
            <a:ext cx="9982200" cy="6858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Structured and unstructured interview orientation</a:t>
            </a:r>
            <a:endParaRPr lang="en-US" sz="3600" dirty="0">
              <a:solidFill>
                <a:schemeClr val="tx1"/>
              </a:solidFill>
            </a:endParaRPr>
          </a:p>
        </p:txBody>
      </p:sp>
      <p:sp>
        <p:nvSpPr>
          <p:cNvPr id="3" name="TextBox 18"/>
          <p:cNvSpPr txBox="1"/>
          <p:nvPr/>
        </p:nvSpPr>
        <p:spPr>
          <a:xfrm>
            <a:off x="562768" y="1536174"/>
            <a:ext cx="11066463"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br>
              <a:rPr lang="en-US" sz="4000" dirty="0"/>
            </a:br>
            <a:endParaRPr lang="en-US" sz="4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p:cNvSpPr txBox="1"/>
          <p:nvPr/>
        </p:nvSpPr>
        <p:spPr>
          <a:xfrm>
            <a:off x="685800" y="1295400"/>
            <a:ext cx="10820400" cy="4862870"/>
          </a:xfrm>
          <a:prstGeom prst="rect">
            <a:avLst/>
          </a:prstGeom>
          <a:noFill/>
        </p:spPr>
        <p:txBody>
          <a:bodyPr wrap="square" rtlCol="0">
            <a:spAutoFit/>
          </a:bodyPr>
          <a:lstStyle/>
          <a:p>
            <a:r>
              <a:rPr lang="en-US" sz="2800" dirty="0" smtClean="0"/>
              <a:t>Structured and unstructured interviews represent two different approaches to conducting job interviews, each with its own set of characteristics and advantages. Here's an overview of both</a:t>
            </a:r>
            <a:r>
              <a:rPr lang="en-US" sz="2800" dirty="0" smtClean="0"/>
              <a:t>:</a:t>
            </a:r>
            <a:endParaRPr lang="en-US" sz="2800" dirty="0" smtClean="0"/>
          </a:p>
          <a:p>
            <a:endParaRPr lang="en-US" sz="2000" dirty="0" smtClean="0"/>
          </a:p>
          <a:p>
            <a:r>
              <a:rPr lang="en-US" sz="2800" b="1" dirty="0" smtClean="0"/>
              <a:t>Structured Interview</a:t>
            </a:r>
            <a:r>
              <a:rPr lang="en-US" sz="2800" b="1" dirty="0" smtClean="0"/>
              <a:t>:</a:t>
            </a:r>
            <a:endParaRPr lang="en-US" sz="2800" b="1" dirty="0" smtClean="0"/>
          </a:p>
          <a:p>
            <a:endParaRPr lang="en-US" dirty="0" smtClean="0"/>
          </a:p>
          <a:p>
            <a:r>
              <a:rPr lang="en-US" sz="2800" b="1" dirty="0" smtClean="0"/>
              <a:t>Characteristics</a:t>
            </a:r>
            <a:r>
              <a:rPr lang="en-US" sz="2800" b="1" dirty="0" smtClean="0"/>
              <a:t>:</a:t>
            </a:r>
            <a:endParaRPr lang="en-US" sz="2800" b="1" dirty="0" smtClean="0"/>
          </a:p>
          <a:p>
            <a:endParaRPr lang="en-US" sz="2000" dirty="0" smtClean="0"/>
          </a:p>
          <a:p>
            <a:pPr lvl="0"/>
            <a:r>
              <a:rPr lang="en-US" sz="2800" b="1" dirty="0" smtClean="0"/>
              <a:t>Standardized Questions:</a:t>
            </a:r>
            <a:endParaRPr lang="en-US" sz="2000" dirty="0" smtClean="0"/>
          </a:p>
          <a:p>
            <a:pPr lvl="1"/>
            <a:r>
              <a:rPr lang="en-US" sz="2800" dirty="0" smtClean="0"/>
              <a:t>The interviewer asks the same set of predetermined questions to all candidates.</a:t>
            </a:r>
            <a:endParaRPr lang="en-US" sz="2000" dirty="0" smtClean="0"/>
          </a:p>
          <a:p>
            <a:pPr lvl="1"/>
            <a:r>
              <a:rPr lang="en-US" sz="2800" dirty="0" smtClean="0"/>
              <a:t>Questions are often directly related to the job requirements</a:t>
            </a:r>
            <a:r>
              <a:rPr lang="en-US" sz="2800" dirty="0" smtClean="0"/>
              <a:t>.</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p:cNvSpPr txBox="1"/>
          <p:nvPr/>
        </p:nvSpPr>
        <p:spPr>
          <a:xfrm>
            <a:off x="762000" y="838200"/>
            <a:ext cx="10363200" cy="5693866"/>
          </a:xfrm>
          <a:prstGeom prst="rect">
            <a:avLst/>
          </a:prstGeom>
          <a:noFill/>
        </p:spPr>
        <p:txBody>
          <a:bodyPr wrap="square" rtlCol="0">
            <a:spAutoFit/>
          </a:bodyPr>
          <a:lstStyle/>
          <a:p>
            <a:pPr lvl="0"/>
            <a:r>
              <a:rPr lang="en-US" sz="2800" b="1" dirty="0" smtClean="0"/>
              <a:t>Consistency:</a:t>
            </a:r>
            <a:endParaRPr lang="en-US" sz="2800" dirty="0" smtClean="0"/>
          </a:p>
          <a:p>
            <a:pPr lvl="1"/>
            <a:r>
              <a:rPr lang="en-US" sz="2800" dirty="0" smtClean="0"/>
              <a:t>The goal is to maintain consistency across all interviews to ensure fairness in the evaluation process.</a:t>
            </a:r>
            <a:endParaRPr lang="en-US" sz="2800" dirty="0" smtClean="0"/>
          </a:p>
          <a:p>
            <a:pPr lvl="1"/>
            <a:r>
              <a:rPr lang="en-US" sz="2800" dirty="0" smtClean="0"/>
              <a:t>Each candidate is assessed on the same criteria</a:t>
            </a:r>
            <a:r>
              <a:rPr lang="en-US" sz="2800" dirty="0" smtClean="0"/>
              <a:t>.</a:t>
            </a:r>
            <a:endParaRPr lang="en-US" sz="2800" dirty="0" smtClean="0"/>
          </a:p>
          <a:p>
            <a:pPr lvl="0"/>
            <a:r>
              <a:rPr lang="en-US" sz="2800" b="1" dirty="0" smtClean="0"/>
              <a:t>Objective Evaluation:</a:t>
            </a:r>
            <a:endParaRPr lang="en-US" sz="2800" dirty="0" smtClean="0"/>
          </a:p>
          <a:p>
            <a:pPr lvl="1"/>
            <a:r>
              <a:rPr lang="en-US" sz="2800" dirty="0" smtClean="0"/>
              <a:t>Structured interviews aim for objectivity in evaluation by using a standardized process.</a:t>
            </a:r>
            <a:endParaRPr lang="en-US" sz="2800" dirty="0" smtClean="0"/>
          </a:p>
          <a:p>
            <a:pPr lvl="1"/>
            <a:r>
              <a:rPr lang="en-US" sz="2800" dirty="0" smtClean="0"/>
              <a:t>Interviewers score responses based on predefined criteria.</a:t>
            </a:r>
            <a:endParaRPr lang="en-US" sz="2800" dirty="0" smtClean="0"/>
          </a:p>
          <a:p>
            <a:pPr lvl="0"/>
            <a:r>
              <a:rPr lang="en-US" sz="2800" b="1" dirty="0" smtClean="0"/>
              <a:t>Quantifiable Data:</a:t>
            </a:r>
            <a:endParaRPr lang="en-US" sz="2800" dirty="0" smtClean="0"/>
          </a:p>
          <a:p>
            <a:pPr lvl="1"/>
            <a:r>
              <a:rPr lang="en-US" sz="2800" dirty="0" smtClean="0"/>
              <a:t>The structured format allows for easier collection and comparison of quantifiable data.</a:t>
            </a:r>
            <a:endParaRPr lang="en-US" sz="2800" dirty="0" smtClean="0"/>
          </a:p>
          <a:p>
            <a:pPr lvl="1"/>
            <a:r>
              <a:rPr lang="en-US" sz="2800" dirty="0" smtClean="0"/>
              <a:t>This method is suitable for numerical ratings or scoring systems.</a:t>
            </a:r>
            <a:endParaRPr lang="en-US" sz="2800" dirty="0" smtClean="0"/>
          </a:p>
          <a:p>
            <a:pPr lvl="1"/>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10972800" cy="5029200"/>
          </a:xfrm>
        </p:spPr>
        <p:txBody>
          <a:bodyPr>
            <a:normAutofit/>
          </a:bodyPr>
          <a:lstStyle/>
          <a:p>
            <a:pPr lvl="0"/>
            <a:r>
              <a:rPr lang="en-US" b="1" dirty="0" smtClean="0"/>
              <a:t>Reduced Bias:</a:t>
            </a:r>
            <a:endParaRPr lang="en-US" sz="2400" dirty="0" smtClean="0"/>
          </a:p>
          <a:p>
            <a:pPr lvl="1"/>
            <a:r>
              <a:rPr lang="en-US" dirty="0" smtClean="0"/>
              <a:t>Structured interviews aim to minimize interviewer bias by sticking to a predetermined script.</a:t>
            </a:r>
            <a:endParaRPr lang="en-US" sz="2000" dirty="0" smtClean="0"/>
          </a:p>
          <a:p>
            <a:pPr lvl="1"/>
            <a:r>
              <a:rPr lang="en-US" dirty="0" smtClean="0"/>
              <a:t>This helps create a fair and unbiased evaluation process</a:t>
            </a:r>
            <a:r>
              <a:rPr lang="en-US" dirty="0" smtClean="0"/>
              <a:t>.</a:t>
            </a:r>
            <a:endParaRPr lang="en-US" dirty="0" smtClean="0"/>
          </a:p>
          <a:p>
            <a:pPr lvl="1"/>
            <a:endParaRPr lang="en-US" sz="2000" dirty="0" smtClean="0"/>
          </a:p>
          <a:p>
            <a:pPr lvl="0"/>
            <a:r>
              <a:rPr lang="en-US" b="1" dirty="0" smtClean="0"/>
              <a:t>Job-Related Skills Assessment:</a:t>
            </a:r>
            <a:endParaRPr lang="en-US" sz="2400" dirty="0" smtClean="0"/>
          </a:p>
          <a:p>
            <a:pPr lvl="1"/>
            <a:r>
              <a:rPr lang="en-US" dirty="0" smtClean="0"/>
              <a:t>Questions are designed to assess specific job-related skills and competencies.</a:t>
            </a:r>
            <a:endParaRPr lang="en-US" sz="2000" dirty="0" smtClean="0"/>
          </a:p>
          <a:p>
            <a:pPr lvl="1"/>
            <a:r>
              <a:rPr lang="en-US" dirty="0" smtClean="0"/>
              <a:t>The focus is on understanding how well the candidate aligns with the job requirements</a:t>
            </a:r>
            <a:r>
              <a:rPr lang="en-US" dirty="0" smtClean="0"/>
              <a:t>.</a:t>
            </a: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p:cNvSpPr txBox="1"/>
          <p:nvPr/>
        </p:nvSpPr>
        <p:spPr>
          <a:xfrm>
            <a:off x="762000" y="1066800"/>
            <a:ext cx="10668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a:xfrm>
            <a:off x="685800" y="1219200"/>
            <a:ext cx="10972800" cy="4525963"/>
          </a:xfrm>
        </p:spPr>
        <p:txBody>
          <a:bodyPr>
            <a:noAutofit/>
          </a:bodyPr>
          <a:lstStyle/>
          <a:p>
            <a:r>
              <a:rPr lang="en-US" b="1" dirty="0" smtClean="0"/>
              <a:t>Characteristics</a:t>
            </a:r>
            <a:r>
              <a:rPr lang="en-US" b="1" dirty="0" smtClean="0"/>
              <a:t>:</a:t>
            </a:r>
            <a:endParaRPr lang="en-US" b="1" dirty="0" smtClean="0"/>
          </a:p>
          <a:p>
            <a:endParaRPr lang="en-US" sz="2400" dirty="0" smtClean="0"/>
          </a:p>
          <a:p>
            <a:pPr lvl="0"/>
            <a:r>
              <a:rPr lang="en-US" b="1" dirty="0" smtClean="0"/>
              <a:t>Flexible and Dynamic:</a:t>
            </a:r>
            <a:endParaRPr lang="en-US" sz="2400" dirty="0" smtClean="0"/>
          </a:p>
          <a:p>
            <a:pPr lvl="1"/>
            <a:r>
              <a:rPr lang="en-US" dirty="0" smtClean="0"/>
              <a:t>The interviewer has more flexibility and can adapt the conversation based on the candidate's responses.</a:t>
            </a:r>
            <a:endParaRPr lang="en-US" sz="2000" dirty="0" smtClean="0"/>
          </a:p>
          <a:p>
            <a:pPr lvl="1"/>
            <a:r>
              <a:rPr lang="en-US" dirty="0" smtClean="0"/>
              <a:t>Questions may arise spontaneously during the interview.</a:t>
            </a:r>
            <a:endParaRPr lang="en-US" sz="2000" dirty="0" smtClean="0"/>
          </a:p>
          <a:p>
            <a:pPr lvl="0"/>
            <a:r>
              <a:rPr lang="en-US" b="1" dirty="0" smtClean="0"/>
              <a:t>In-Depth Exploration:</a:t>
            </a:r>
            <a:endParaRPr lang="en-US" sz="2400" dirty="0" smtClean="0"/>
          </a:p>
          <a:p>
            <a:pPr lvl="1"/>
            <a:r>
              <a:rPr lang="en-US" dirty="0" smtClean="0"/>
              <a:t>Allows for a deeper exploration of the candidate's background, experiences, and personality.</a:t>
            </a:r>
            <a:endParaRPr lang="en-US" sz="2000" dirty="0" smtClean="0"/>
          </a:p>
          <a:p>
            <a:pPr lvl="1"/>
            <a:r>
              <a:rPr lang="en-US" dirty="0" smtClean="0"/>
              <a:t>Follow-up questions can delve into specific areas based on the candidate's responses.</a:t>
            </a:r>
            <a:endParaRPr lang="en-US" sz="2000" dirty="0" smtClean="0"/>
          </a:p>
          <a:p>
            <a:pPr>
              <a:buNone/>
            </a:pPr>
            <a:r>
              <a:rPr lang="en-US" dirty="0" smtClean="0"/>
              <a:t>		</a:t>
            </a:r>
            <a:endParaRPr lang="en-US" dirty="0"/>
          </a:p>
        </p:txBody>
      </p:sp>
      <p:sp>
        <p:nvSpPr>
          <p:cNvPr id="8" name="Rectangle 7"/>
          <p:cNvSpPr/>
          <p:nvPr/>
        </p:nvSpPr>
        <p:spPr>
          <a:xfrm>
            <a:off x="609600" y="381000"/>
            <a:ext cx="11125200" cy="7620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Unstructured Interview:</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287964"/>
          </a:xfrm>
        </p:spPr>
        <p:txBody>
          <a:bodyPr>
            <a:noAutofit/>
          </a:bodyPr>
          <a:lstStyle/>
          <a:p>
            <a:pPr lvl="0"/>
            <a:r>
              <a:rPr lang="en-US" sz="2800" b="1" dirty="0" smtClean="0"/>
              <a:t>Subjective Evaluation:</a:t>
            </a:r>
            <a:endParaRPr lang="en-US" sz="2000" dirty="0" smtClean="0"/>
          </a:p>
          <a:p>
            <a:pPr lvl="1"/>
            <a:r>
              <a:rPr lang="en-US" sz="2400" dirty="0" smtClean="0"/>
              <a:t>Evaluation is more subjective, relying on the interviewer's judgment and </a:t>
            </a:r>
            <a:r>
              <a:rPr lang="en-US" sz="2400" dirty="0" smtClean="0"/>
              <a:t>intuition.</a:t>
            </a:r>
            <a:r>
              <a:rPr lang="en-US" sz="1800" dirty="0" smtClean="0"/>
              <a:t> </a:t>
            </a:r>
            <a:r>
              <a:rPr lang="en-US" sz="2400" dirty="0" smtClean="0"/>
              <a:t>There </a:t>
            </a:r>
            <a:r>
              <a:rPr lang="en-US" sz="2400" dirty="0" smtClean="0"/>
              <a:t>is often less emphasis on standardized scoring.</a:t>
            </a:r>
            <a:endParaRPr lang="en-US" sz="1800" dirty="0" smtClean="0"/>
          </a:p>
          <a:p>
            <a:pPr lvl="0"/>
            <a:r>
              <a:rPr lang="en-US" sz="2800" b="1" dirty="0" smtClean="0"/>
              <a:t>Establishing Rapport:</a:t>
            </a:r>
            <a:endParaRPr lang="en-US" sz="2000" dirty="0" smtClean="0"/>
          </a:p>
          <a:p>
            <a:pPr lvl="1"/>
            <a:r>
              <a:rPr lang="en-US" sz="2400" dirty="0" smtClean="0"/>
              <a:t>Unstructured interviews often focus on building a rapport between the interviewer and the </a:t>
            </a:r>
            <a:r>
              <a:rPr lang="en-US" sz="2400" dirty="0" smtClean="0"/>
              <a:t>candidate.</a:t>
            </a:r>
            <a:r>
              <a:rPr lang="en-US" sz="1800" dirty="0" smtClean="0"/>
              <a:t> </a:t>
            </a:r>
            <a:r>
              <a:rPr lang="en-US" sz="2400" dirty="0" smtClean="0"/>
              <a:t>The </a:t>
            </a:r>
            <a:r>
              <a:rPr lang="en-US" sz="2400" dirty="0" smtClean="0"/>
              <a:t>conversation may be more </a:t>
            </a:r>
            <a:r>
              <a:rPr lang="en-US" sz="2400" dirty="0" smtClean="0"/>
              <a:t>conversational.</a:t>
            </a:r>
            <a:endParaRPr lang="en-US" sz="1800" dirty="0" smtClean="0"/>
          </a:p>
          <a:p>
            <a:pPr lvl="0"/>
            <a:r>
              <a:rPr lang="en-US" sz="2800" b="1" dirty="0" smtClean="0"/>
              <a:t>Holistic Assessment:</a:t>
            </a:r>
            <a:endParaRPr lang="en-US" sz="2000" dirty="0" smtClean="0"/>
          </a:p>
          <a:p>
            <a:pPr lvl="1"/>
            <a:r>
              <a:rPr lang="en-US" sz="2400" dirty="0" smtClean="0"/>
              <a:t>Aims to provide a holistic view of the candidate, considering not only job skills but also interpersonal skills, cultural fit, and potential for growth.</a:t>
            </a:r>
            <a:endParaRPr lang="en-US" sz="1800" dirty="0" smtClean="0"/>
          </a:p>
          <a:p>
            <a:pPr lvl="0"/>
            <a:r>
              <a:rPr lang="en-US" sz="2800" b="1" dirty="0" smtClean="0"/>
              <a:t>Exploration of Soft Skills:</a:t>
            </a:r>
            <a:endParaRPr lang="en-US" sz="2000" dirty="0" smtClean="0"/>
          </a:p>
          <a:p>
            <a:pPr lvl="1"/>
            <a:r>
              <a:rPr lang="en-US" sz="2400" dirty="0" smtClean="0"/>
              <a:t>Allows for a more in-depth exploration of soft skills such as communication, problem-solving, and adaptability.</a:t>
            </a:r>
            <a:endParaRPr lang="en-US" sz="1800" dirty="0" smtClean="0"/>
          </a:p>
          <a:p>
            <a:pPr lvl="1"/>
            <a:r>
              <a:rPr lang="en-US" sz="2400" dirty="0" smtClean="0"/>
              <a:t>The focus is on understanding the candidate's overall qualities and potential contributions.</a:t>
            </a:r>
            <a:endParaRPr lang="en-US" sz="1800" dirty="0" smtClean="0"/>
          </a:p>
          <a:p>
            <a:pPr algn="ctr">
              <a:buNone/>
            </a:pPr>
            <a:endParaRPr lang="en-US" sz="2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990600" y="1041023"/>
            <a:ext cx="10515600" cy="5509200"/>
          </a:xfrm>
          <a:prstGeom prst="rect">
            <a:avLst/>
          </a:prstGeom>
          <a:noFill/>
        </p:spPr>
        <p:txBody>
          <a:bodyPr wrap="square" rtlCol="0">
            <a:spAutoFit/>
          </a:bodyPr>
          <a:lstStyle/>
          <a:p>
            <a:r>
              <a:rPr lang="en-US" sz="3200" b="1" dirty="0" smtClean="0"/>
              <a:t>Closed Questions:</a:t>
            </a:r>
            <a:endParaRPr lang="en-US" sz="2400" dirty="0" smtClean="0"/>
          </a:p>
          <a:p>
            <a:r>
              <a:rPr lang="en-US" sz="3200" dirty="0" smtClean="0"/>
              <a:t>Closed questions are those that typically require a short and specific answer. These questions often have a finite set of possible responses and are designed to gather specific information. </a:t>
            </a:r>
            <a:endParaRPr lang="en-US" sz="2400" dirty="0" smtClean="0"/>
          </a:p>
          <a:p>
            <a:pPr lvl="0"/>
            <a:r>
              <a:rPr lang="en-US" sz="3200" b="1" dirty="0" smtClean="0"/>
              <a:t>Answer Format:</a:t>
            </a:r>
            <a:endParaRPr lang="en-US" sz="2400" dirty="0" smtClean="0"/>
          </a:p>
          <a:p>
            <a:pPr lvl="1"/>
            <a:r>
              <a:rPr lang="en-US" sz="3200" dirty="0" smtClean="0"/>
              <a:t>Closed questions usually elicit a "yes" or "no" response or a brief piece of specific information.</a:t>
            </a:r>
            <a:endParaRPr lang="en-US" sz="2400" dirty="0" smtClean="0"/>
          </a:p>
          <a:p>
            <a:pPr lvl="0"/>
            <a:r>
              <a:rPr lang="en-US" sz="3200" b="1" dirty="0" smtClean="0"/>
              <a:t>Limited Response Options:</a:t>
            </a:r>
            <a:endParaRPr lang="en-US" sz="2400" dirty="0" smtClean="0"/>
          </a:p>
          <a:p>
            <a:pPr lvl="1"/>
            <a:r>
              <a:rPr lang="en-US" sz="3200" dirty="0" smtClean="0"/>
              <a:t>The range of acceptable answers is restricted, providing little room for elaboration.</a:t>
            </a:r>
            <a:endParaRPr lang="en-US" sz="2400" dirty="0"/>
          </a:p>
        </p:txBody>
      </p:sp>
      <p:sp>
        <p:nvSpPr>
          <p:cNvPr id="4" name="Rectangle 3"/>
          <p:cNvSpPr/>
          <p:nvPr/>
        </p:nvSpPr>
        <p:spPr>
          <a:xfrm>
            <a:off x="1143000" y="228600"/>
            <a:ext cx="10058400" cy="7620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Closed questions and </a:t>
            </a:r>
            <a:r>
              <a:rPr lang="en-US" sz="3600" b="1" dirty="0" smtClean="0">
                <a:solidFill>
                  <a:schemeClr val="tx1"/>
                </a:solidFill>
              </a:rPr>
              <a:t>hypothetical Questions</a:t>
            </a:r>
            <a:endParaRPr lang="en-US" sz="3600" b="1"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13762</Words>
  <Application>WPS Presentation</Application>
  <PresentationFormat>Custom</PresentationFormat>
  <Paragraphs>305</Paragraphs>
  <Slides>31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SimSun</vt:lpstr>
      <vt:lpstr>Wingdings</vt:lpstr>
      <vt:lpstr>Microsoft YaHei</vt:lpstr>
      <vt:lpstr>Arial Unicode MS</vt:lpstr>
      <vt:lpstr>Calibri</vt:lpstr>
      <vt:lpstr>Nunito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Keerthika</cp:lastModifiedBy>
  <cp:revision>476</cp:revision>
  <dcterms:created xsi:type="dcterms:W3CDTF">2006-08-16T00:00:00Z</dcterms:created>
  <dcterms:modified xsi:type="dcterms:W3CDTF">2024-12-17T04:00:12Z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D8FB8623509D4FC39DD3515E743560B1_12</vt:lpwstr>
  </property>
</Properties>
</file>