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08" r:id="rId3"/>
    <p:sldId id="256" r:id="rId4"/>
    <p:sldId id="283" r:id="rId6"/>
    <p:sldId id="258" r:id="rId7"/>
    <p:sldId id="302" r:id="rId8"/>
    <p:sldId id="261" r:id="rId9"/>
    <p:sldId id="305" r:id="rId10"/>
    <p:sldId id="309" r:id="rId11"/>
    <p:sldId id="304" r:id="rId12"/>
    <p:sldId id="310" r:id="rId13"/>
    <p:sldId id="263" r:id="rId14"/>
    <p:sldId id="289" r:id="rId15"/>
    <p:sldId id="279" r:id="rId16"/>
    <p:sldId id="259" r:id="rId17"/>
    <p:sldId id="260" r:id="rId18"/>
    <p:sldId id="265" r:id="rId19"/>
    <p:sldId id="266" r:id="rId20"/>
    <p:sldId id="311" r:id="rId21"/>
    <p:sldId id="281" r:id="rId22"/>
    <p:sldId id="312" r:id="rId23"/>
    <p:sldId id="313" r:id="rId24"/>
    <p:sldId id="284" r:id="rId25"/>
    <p:sldId id="291" r:id="rId26"/>
    <p:sldId id="294" r:id="rId27"/>
    <p:sldId id="296" r:id="rId28"/>
    <p:sldId id="298" r:id="rId29"/>
    <p:sldId id="300" r:id="rId30"/>
    <p:sldId id="337" r:id="rId31"/>
    <p:sldId id="338" r:id="rId32"/>
    <p:sldId id="339" r:id="rId33"/>
    <p:sldId id="340" r:id="rId34"/>
    <p:sldId id="341" r:id="rId35"/>
    <p:sldId id="277" r:id="rId36"/>
  </p:sldIdLst>
  <p:sldSz cx="12192000" cy="6858000"/>
  <p:notesSz cx="6858000" cy="9144000"/>
  <p:embeddedFontLst>
    <p:embeddedFont>
      <p:font typeface="Calibri" panose="020F0502020204030204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982" autoAdjust="0"/>
  </p:normalViewPr>
  <p:slideViewPr>
    <p:cSldViewPr snapToGrid="0" showGuides="1">
      <p:cViewPr varScale="1">
        <p:scale>
          <a:sx n="69" d="100"/>
          <a:sy n="69" d="100"/>
        </p:scale>
        <p:origin x="-210" y="-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B8074-B6ED-499C-BE50-3F6F96EDFA4A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1BC7AE-3A79-4D6D-9EC2-57769C361A3F}" type="pres">
      <dgm:prSet presAssocID="{BA4B8074-B6ED-499C-BE50-3F6F96EDFA4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3601D-F4B9-42F5-B3BC-EF5D9120C30D}" type="presOf" srcId="{BA4B8074-B6ED-499C-BE50-3F6F96EDFA4A}" destId="{971BC7AE-3A79-4D6D-9EC2-57769C361A3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4e5d5c537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7" name="Google Shape;197;g224e5d5c537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4e5d5c537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7" name="Google Shape;197;g224e5d5c537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ANS:B</a:t>
            </a:r>
            <a:endParaRPr lang="en-I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ANS:C</a:t>
            </a:r>
            <a:endParaRPr lang="en-I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ANS:B</a:t>
            </a:r>
            <a:endParaRPr lang="en-I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 B</a:t>
            </a:r>
            <a:endParaRPr lang="en-I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 3</a:t>
            </a:r>
            <a:endParaRPr lang="en-I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4e5d5c5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6" name="Google Shape;286;g224e5d5c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get an interview: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resume's primary goal is to secure an interview with the hiring manager.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 panose="020F05020202040302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0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showcase achievements: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Highlight accomplishments, successes, and impact in previous roles.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 panose="020F05020202040302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0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demonstrate relevance: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Align skills, experience, and education with the job requirements and industry.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 panose="020F05020202040302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0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differentiate yourself: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Stand out from other applicants by showcasing unique strengths and qualifications.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 panose="020F05020202040302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0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communicate value: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Clearly articulate how skills, experience, and achievements can benefit the employer.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 panose="020F05020202040302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0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provide a summary: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Offer a concise overview of professional brand, highlighting expertise and career progression.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 panose="020F05020202040302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0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2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open doors: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well-crafted resume can lead to new career opportunities, networking connections, and professional </a:t>
            </a:r>
            <a:r>
              <a:rPr lang="en-US" sz="1200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growth.</a:t>
            </a:r>
            <a:endParaRPr lang="en-US" sz="1200" b="0" i="0" u="none" strike="noStrike" cap="none" dirty="0" smtClean="0">
              <a:solidFill>
                <a:srgbClr val="000000"/>
              </a:solidFill>
              <a:latin typeface="Calibri" panose="020F05020202040302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8. </a:t>
            </a:r>
            <a:r>
              <a:rPr lang="en-US" sz="1200" b="1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enhance professional branding: </a:t>
            </a:r>
            <a:r>
              <a:rPr lang="en-US" sz="1200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resume serves as a representation of professional identity, showcasing expertise and career progression.</a:t>
            </a:r>
            <a:endParaRPr lang="en-US" sz="1200" dirty="0" smtClean="0">
              <a:solidFill>
                <a:schemeClr val="dk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9. </a:t>
            </a:r>
            <a:r>
              <a:rPr lang="en-US" sz="1200" b="1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showcase transferable skills: </a:t>
            </a:r>
            <a:r>
              <a:rPr lang="en-US" sz="1200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Highlight skills that can be applied to various roles and industries.</a:t>
            </a:r>
            <a:endParaRPr lang="en-US" sz="1200" dirty="0" smtClean="0">
              <a:solidFill>
                <a:schemeClr val="dk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10. </a:t>
            </a:r>
            <a:r>
              <a:rPr lang="en-US" sz="1200" b="1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demonstrate career progression: </a:t>
            </a:r>
            <a:r>
              <a:rPr lang="en-US" sz="1200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Showcase career growth, promotions, and increased responsibilities</a:t>
            </a:r>
            <a:endParaRPr lang="en-US" sz="120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/>
              <a:t>A resume is often referred to as a "footprint" of a person's career achievements because it:</a:t>
            </a:r>
            <a:endParaRPr lang="en-US" sz="12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 smtClean="0"/>
              <a:t>Leaves a mark:	</a:t>
            </a:r>
            <a:r>
              <a:rPr lang="en-US" sz="1200" dirty="0" smtClean="0"/>
              <a:t>A resume leaves a lasting impression on potential employers, showcasing a 			person's accomplishments and experiences.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 smtClean="0"/>
              <a:t>Captures progress: </a:t>
            </a:r>
            <a:r>
              <a:rPr lang="en-US" sz="1200" dirty="0" smtClean="0"/>
              <a:t>It highlights a person's career progression, achievements, and impact over 			time.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 smtClean="0"/>
              <a:t>Tells a story: 	</a:t>
            </a:r>
            <a:r>
              <a:rPr lang="en-US" sz="1200" dirty="0" smtClean="0"/>
              <a:t>A resume tells the story of a person's professional journey, showcasing 				their skills, experience, and accomplishments.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 smtClean="0"/>
              <a:t>Provides evidence: </a:t>
            </a:r>
            <a:r>
              <a:rPr lang="en-US" sz="1200" dirty="0" smtClean="0"/>
              <a:t>It serves as evidence of a person's capabilities, demonstrating their value 			and potential to future employers.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dirty="0" smtClean="0"/>
              <a:t>Represents their brand: 	</a:t>
            </a:r>
            <a:r>
              <a:rPr lang="en-US" sz="1200" dirty="0" smtClean="0"/>
              <a:t>A resume represents a person's professional brand, showcasing 					their  unique strengths, skills, and experiences.</a:t>
            </a:r>
            <a:endParaRPr lang="en-US" sz="1200" dirty="0" smtClean="0"/>
          </a:p>
          <a:p>
            <a:pPr marL="342900" indent="-342900">
              <a:lnSpc>
                <a:spcPct val="150000"/>
              </a:lnSpc>
            </a:pPr>
            <a:endParaRPr lang="en-US" sz="12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/>
              <a:t>	Just like footprints leave a trace of where someone has been, a resume leaves a trace of a person's career achievements and experiences, providing a snapshot of their professional journey.</a:t>
            </a:r>
            <a:endParaRPr lang="en-US" sz="1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4e5d5c537_0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7" name="Google Shape;137;g224e5d5c53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jpeg"/><Relationship Id="rId5" Type="http://schemas.openxmlformats.org/officeDocument/2006/relationships/image" Target="../media/image11.jpe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are a CEO of a software Company, give suggestion about your recruitment. What are the things you will expect from the candidate?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2961" y="722025"/>
            <a:ext cx="7014372" cy="536589"/>
            <a:chOff x="1900925" y="1978"/>
            <a:chExt cx="7014372" cy="536589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3" name="Pentagon 2"/>
            <p:cNvSpPr/>
            <p:nvPr/>
          </p:nvSpPr>
          <p:spPr>
            <a:xfrm rot="10800000">
              <a:off x="1900925" y="1978"/>
              <a:ext cx="7014372" cy="536589"/>
            </a:xfrm>
            <a:prstGeom prst="homePlat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Pentagon 4"/>
            <p:cNvSpPr/>
            <p:nvPr/>
          </p:nvSpPr>
          <p:spPr>
            <a:xfrm rot="21600000">
              <a:off x="2035076" y="1978"/>
              <a:ext cx="6880221" cy="5365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621" tIns="95250" rIns="17780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Contact Information</a:t>
              </a:r>
              <a:endParaRPr lang="en-US" sz="2500" kern="12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2454666" y="722025"/>
            <a:ext cx="536589" cy="536589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2722961" y="1418791"/>
            <a:ext cx="7014372" cy="536589"/>
            <a:chOff x="1900925" y="698744"/>
            <a:chExt cx="7014372" cy="536589"/>
          </a:xfrm>
        </p:grpSpPr>
        <p:sp>
          <p:nvSpPr>
            <p:cNvPr id="7" name="Pentagon 6"/>
            <p:cNvSpPr/>
            <p:nvPr/>
          </p:nvSpPr>
          <p:spPr>
            <a:xfrm rot="10800000">
              <a:off x="1900925" y="698744"/>
              <a:ext cx="7014372" cy="536589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1304023"/>
                <a:satOff val="0"/>
                <a:lumOff val="-4257"/>
                <a:alphaOff val="0"/>
              </a:schemeClr>
            </a:fillRef>
            <a:effectRef idx="3">
              <a:schemeClr val="accent4">
                <a:hueOff val="1304023"/>
                <a:satOff val="0"/>
                <a:lumOff val="-425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Pentagon 7"/>
            <p:cNvSpPr/>
            <p:nvPr/>
          </p:nvSpPr>
          <p:spPr>
            <a:xfrm rot="21600000">
              <a:off x="2035076" y="698744"/>
              <a:ext cx="6880221" cy="53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621" tIns="95250" rIns="17780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Work Experience</a:t>
              </a:r>
              <a:endParaRPr lang="en-US" sz="2500" kern="1200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2454666" y="1418791"/>
            <a:ext cx="536589" cy="536589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4">
              <a:tint val="50000"/>
              <a:hueOff val="1421681"/>
              <a:satOff val="-10307"/>
              <a:lumOff val="-118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2722961" y="2115557"/>
            <a:ext cx="7014372" cy="536589"/>
            <a:chOff x="1900925" y="1395510"/>
            <a:chExt cx="7014372" cy="536589"/>
          </a:xfrm>
        </p:grpSpPr>
        <p:sp>
          <p:nvSpPr>
            <p:cNvPr id="11" name="Pentagon 10"/>
            <p:cNvSpPr/>
            <p:nvPr/>
          </p:nvSpPr>
          <p:spPr>
            <a:xfrm rot="10800000">
              <a:off x="1900925" y="1395510"/>
              <a:ext cx="7014372" cy="536589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2608045"/>
                <a:satOff val="0"/>
                <a:lumOff val="-8514"/>
                <a:alphaOff val="0"/>
              </a:schemeClr>
            </a:fillRef>
            <a:effectRef idx="3">
              <a:schemeClr val="accent4">
                <a:hueOff val="2608045"/>
                <a:satOff val="0"/>
                <a:lumOff val="-85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10"/>
            <p:cNvSpPr/>
            <p:nvPr/>
          </p:nvSpPr>
          <p:spPr>
            <a:xfrm rot="21600000">
              <a:off x="2035076" y="1395510"/>
              <a:ext cx="6880221" cy="53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621" tIns="95250" rIns="17780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Resume Objective/Summary</a:t>
              </a:r>
              <a:endParaRPr lang="en-US" sz="2500" kern="1200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454666" y="2115557"/>
            <a:ext cx="536589" cy="536589"/>
          </a:xfrm>
          <a:prstGeom prst="ellipse">
            <a:avLst/>
          </a:prstGeom>
          <a:blipFill rotWithShape="0">
            <a:blip r:embed="rId3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4">
              <a:tint val="50000"/>
              <a:hueOff val="2843361"/>
              <a:satOff val="-20616"/>
              <a:lumOff val="-237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2722961" y="2812323"/>
            <a:ext cx="7014372" cy="536589"/>
            <a:chOff x="1900925" y="2092276"/>
            <a:chExt cx="7014372" cy="536589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900925" y="2092276"/>
              <a:ext cx="7014372" cy="536589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3912068"/>
                <a:satOff val="0"/>
                <a:lumOff val="-12772"/>
                <a:alphaOff val="0"/>
              </a:schemeClr>
            </a:fillRef>
            <a:effectRef idx="3">
              <a:schemeClr val="accent4">
                <a:hueOff val="3912068"/>
                <a:satOff val="0"/>
                <a:lumOff val="-127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13"/>
            <p:cNvSpPr/>
            <p:nvPr/>
          </p:nvSpPr>
          <p:spPr>
            <a:xfrm rot="21600000">
              <a:off x="2035076" y="2092276"/>
              <a:ext cx="6880221" cy="53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621" tIns="95250" rIns="17780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Education</a:t>
              </a:r>
              <a:endParaRPr lang="en-US" sz="2500" kern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2454666" y="2812323"/>
            <a:ext cx="536589" cy="536589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4">
              <a:tint val="50000"/>
              <a:hueOff val="4265042"/>
              <a:satOff val="-30924"/>
              <a:lumOff val="-355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/>
          <p:cNvGrpSpPr/>
          <p:nvPr/>
        </p:nvGrpSpPr>
        <p:grpSpPr>
          <a:xfrm>
            <a:off x="2722961" y="3509089"/>
            <a:ext cx="7014372" cy="536589"/>
            <a:chOff x="1900925" y="2789042"/>
            <a:chExt cx="7014372" cy="536589"/>
          </a:xfrm>
        </p:grpSpPr>
        <p:sp>
          <p:nvSpPr>
            <p:cNvPr id="19" name="Pentagon 18"/>
            <p:cNvSpPr/>
            <p:nvPr/>
          </p:nvSpPr>
          <p:spPr>
            <a:xfrm rot="10800000">
              <a:off x="1900925" y="2789042"/>
              <a:ext cx="7014372" cy="536589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216091"/>
                <a:satOff val="0"/>
                <a:lumOff val="-17030"/>
                <a:alphaOff val="0"/>
              </a:schemeClr>
            </a:fillRef>
            <a:effectRef idx="3">
              <a:schemeClr val="accent4">
                <a:hueOff val="5216091"/>
                <a:satOff val="0"/>
                <a:lumOff val="-170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entagon 16"/>
            <p:cNvSpPr/>
            <p:nvPr/>
          </p:nvSpPr>
          <p:spPr>
            <a:xfrm rot="21600000">
              <a:off x="2035076" y="2789042"/>
              <a:ext cx="6880221" cy="53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621" tIns="95250" rIns="17780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Skills</a:t>
              </a:r>
              <a:endParaRPr lang="en-US" sz="2500" kern="1200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2454666" y="3509089"/>
            <a:ext cx="536589" cy="536589"/>
          </a:xfrm>
          <a:prstGeom prst="ellipse">
            <a:avLst/>
          </a:prstGeom>
          <a:blipFill rotWithShape="0">
            <a:blip r:embed="rId5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4">
              <a:tint val="50000"/>
              <a:hueOff val="5686723"/>
              <a:satOff val="-41232"/>
              <a:lumOff val="-474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/>
          <p:cNvGrpSpPr/>
          <p:nvPr/>
        </p:nvGrpSpPr>
        <p:grpSpPr>
          <a:xfrm>
            <a:off x="2722961" y="4205854"/>
            <a:ext cx="7014372" cy="536589"/>
            <a:chOff x="1900925" y="3485807"/>
            <a:chExt cx="7014372" cy="536589"/>
          </a:xfrm>
        </p:grpSpPr>
        <p:sp>
          <p:nvSpPr>
            <p:cNvPr id="23" name="Pentagon 22"/>
            <p:cNvSpPr/>
            <p:nvPr/>
          </p:nvSpPr>
          <p:spPr>
            <a:xfrm rot="10800000">
              <a:off x="1900925" y="3485807"/>
              <a:ext cx="7014372" cy="536589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6520113"/>
                <a:satOff val="0"/>
                <a:lumOff val="-21288"/>
                <a:alphaOff val="0"/>
              </a:schemeClr>
            </a:fillRef>
            <a:effectRef idx="3">
              <a:schemeClr val="accent4">
                <a:hueOff val="6520113"/>
                <a:satOff val="0"/>
                <a:lumOff val="-212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entagon 19"/>
            <p:cNvSpPr/>
            <p:nvPr/>
          </p:nvSpPr>
          <p:spPr>
            <a:xfrm rot="21600000">
              <a:off x="2035076" y="3485807"/>
              <a:ext cx="6880221" cy="53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621" tIns="95250" rIns="17780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Certifications</a:t>
              </a:r>
              <a:endParaRPr lang="en-US" sz="2500" kern="1200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2454666" y="4205854"/>
            <a:ext cx="536589" cy="536589"/>
          </a:xfrm>
          <a:prstGeom prst="ellipse">
            <a:avLst/>
          </a:prstGeom>
          <a:blipFill rotWithShape="0">
            <a:blip r:embed="rId6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4">
              <a:tint val="50000"/>
              <a:hueOff val="7108403"/>
              <a:satOff val="-51540"/>
              <a:lumOff val="-59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2722961" y="4902620"/>
            <a:ext cx="7014372" cy="536589"/>
            <a:chOff x="1900925" y="4182573"/>
            <a:chExt cx="7014372" cy="536589"/>
          </a:xfrm>
        </p:grpSpPr>
        <p:sp>
          <p:nvSpPr>
            <p:cNvPr id="27" name="Pentagon 26"/>
            <p:cNvSpPr/>
            <p:nvPr/>
          </p:nvSpPr>
          <p:spPr>
            <a:xfrm rot="10800000">
              <a:off x="1900925" y="4182573"/>
              <a:ext cx="7014372" cy="536589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7824136"/>
                <a:satOff val="0"/>
                <a:lumOff val="-25545"/>
                <a:alphaOff val="0"/>
              </a:schemeClr>
            </a:fillRef>
            <a:effectRef idx="3">
              <a:schemeClr val="accent4">
                <a:hueOff val="7824136"/>
                <a:satOff val="0"/>
                <a:lumOff val="-255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entagon 22"/>
            <p:cNvSpPr/>
            <p:nvPr/>
          </p:nvSpPr>
          <p:spPr>
            <a:xfrm rot="21600000">
              <a:off x="2035076" y="4182573"/>
              <a:ext cx="6880221" cy="53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621" tIns="95250" rIns="17780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Achievements</a:t>
              </a:r>
              <a:endParaRPr lang="en-US" sz="2500" kern="1200" dirty="0"/>
            </a:p>
          </p:txBody>
        </p:sp>
      </p:grpSp>
      <p:sp>
        <p:nvSpPr>
          <p:cNvPr id="29" name="Oval 28"/>
          <p:cNvSpPr/>
          <p:nvPr/>
        </p:nvSpPr>
        <p:spPr>
          <a:xfrm>
            <a:off x="2454666" y="4902620"/>
            <a:ext cx="536589" cy="536589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4">
              <a:tint val="50000"/>
              <a:hueOff val="8530084"/>
              <a:satOff val="-61849"/>
              <a:lumOff val="-71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2722961" y="5599386"/>
            <a:ext cx="7014372" cy="536589"/>
            <a:chOff x="1900925" y="4879339"/>
            <a:chExt cx="7014372" cy="536589"/>
          </a:xfrm>
        </p:grpSpPr>
        <p:sp>
          <p:nvSpPr>
            <p:cNvPr id="31" name="Pentagon 30"/>
            <p:cNvSpPr/>
            <p:nvPr/>
          </p:nvSpPr>
          <p:spPr>
            <a:xfrm rot="10800000">
              <a:off x="1900925" y="4879339"/>
              <a:ext cx="7014372" cy="536589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128158"/>
                <a:satOff val="0"/>
                <a:lumOff val="-29803"/>
                <a:alphaOff val="0"/>
              </a:schemeClr>
            </a:fillRef>
            <a:effectRef idx="3">
              <a:schemeClr val="accent4">
                <a:hueOff val="9128158"/>
                <a:satOff val="0"/>
                <a:lumOff val="-2980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entagon 25"/>
            <p:cNvSpPr/>
            <p:nvPr/>
          </p:nvSpPr>
          <p:spPr>
            <a:xfrm rot="21600000">
              <a:off x="2035076" y="4879339"/>
              <a:ext cx="6880221" cy="536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621" tIns="95250" rIns="177800" bIns="9525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>
                  <a:solidFill>
                    <a:schemeClr val="tx1"/>
                  </a:solidFill>
                </a:rPr>
                <a:t>References</a:t>
              </a:r>
              <a:endParaRPr lang="en-US" sz="2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2454666" y="5599386"/>
            <a:ext cx="536589" cy="53658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4">
              <a:tint val="50000"/>
              <a:hueOff val="9951764"/>
              <a:satOff val="-72157"/>
              <a:lumOff val="-830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Google Shape;159;g22a2578452a_1_0"/>
          <p:cNvSpPr/>
          <p:nvPr/>
        </p:nvSpPr>
        <p:spPr>
          <a:xfrm>
            <a:off x="4150214" y="166255"/>
            <a:ext cx="478596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2800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Components of a Resume</a:t>
            </a:r>
            <a:endParaRPr sz="2800" b="1" i="0" u="none" strike="noStrike" cap="none" dirty="0">
              <a:solidFill>
                <a:schemeClr val="tx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"/>
          <p:cNvSpPr/>
          <p:nvPr/>
        </p:nvSpPr>
        <p:spPr>
          <a:xfrm>
            <a:off x="866687" y="1319783"/>
            <a:ext cx="105222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Full name, phone number, email address, location</a:t>
            </a:r>
            <a:endParaRPr lang="en-US" sz="2800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LinkedIn profile (if applicable)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143778" y="445225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Contact Information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27" y="2525958"/>
            <a:ext cx="8046492" cy="229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/>
          <p:nvPr/>
        </p:nvSpPr>
        <p:spPr>
          <a:xfrm>
            <a:off x="1143778" y="292820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 Experience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236" y="1103251"/>
            <a:ext cx="119287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Listing previous jobs in reverse chronological order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Including job title, company name, dates, and bullet points describing responsibilities and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accomplishments.</a:t>
            </a:r>
            <a:endParaRPr lang="en-US" sz="28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Elaborate your roles and responsibilities of your previous company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496" y="3825100"/>
            <a:ext cx="5636604" cy="3014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/>
          <p:nvPr/>
        </p:nvSpPr>
        <p:spPr>
          <a:xfrm>
            <a:off x="2253873" y="0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Resume Objective/Summary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Google Shape;175;p4"/>
          <p:cNvSpPr/>
          <p:nvPr/>
        </p:nvSpPr>
        <p:spPr>
          <a:xfrm>
            <a:off x="242888" y="664398"/>
            <a:ext cx="78867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Brief statement highlighting career goals and key </a:t>
            </a:r>
            <a:r>
              <a:rPr lang="en-US" sz="2800" dirty="0" smtClean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qualifications, the post you are applying for. 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596" y="435440"/>
            <a:ext cx="3271469" cy="44641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411" y="2207691"/>
            <a:ext cx="7939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 “Objective: To find a career that will allocate dexterity from preceding experiences to perform a job to superiority. In addendum to facile and ardent task force will alleviate the work environment of unethical work habits.” 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5840" y="3849811"/>
            <a:ext cx="7753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“Objective: To circumvent corporate America and reach free thinkers who don’t take themselves too seriously, but take monetary gain and peace of mind paramount a non-conformance with credit ability.”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84048" y="5548205"/>
            <a:ext cx="71675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“Objective: Hard-working, goal-oriented, and a team player seeking an opportunity to incorporate my skills and put them to use.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224e5d5c537_0_1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24e5d5c537_0_157"/>
          <p:cNvSpPr/>
          <p:nvPr/>
        </p:nvSpPr>
        <p:spPr>
          <a:xfrm>
            <a:off x="1134400" y="1394000"/>
            <a:ext cx="9022474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Mentioning degrees, institutions, dates, and relevant coursework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2" name="Google Shape;142;g224e5d5c537_0_157"/>
          <p:cNvSpPr/>
          <p:nvPr/>
        </p:nvSpPr>
        <p:spPr>
          <a:xfrm>
            <a:off x="1143774" y="445225"/>
            <a:ext cx="781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Education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03" y="2604828"/>
            <a:ext cx="6564005" cy="343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/>
          <p:nvPr/>
        </p:nvSpPr>
        <p:spPr>
          <a:xfrm>
            <a:off x="1143783" y="1436259"/>
            <a:ext cx="106017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>
              <a:buClr>
                <a:schemeClr val="dk1"/>
              </a:buClr>
              <a:buSzPct val="60000"/>
              <a:buFont typeface="Times New Roman" panose="02020603050405020304"/>
              <a:buChar char="●"/>
            </a:pPr>
            <a:r>
              <a:rPr lang="en-US" sz="2800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Technical, soft, and transferable skills relevant to the job</a:t>
            </a:r>
            <a:endParaRPr lang="en-US" sz="2800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06400">
              <a:buClr>
                <a:schemeClr val="dk1"/>
              </a:buClr>
              <a:buSzPct val="60000"/>
              <a:buFont typeface="Times New Roman" panose="02020603050405020304"/>
              <a:buChar char="●"/>
            </a:pPr>
            <a:r>
              <a:rPr lang="en-US" sz="2800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bullet points for clarity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1143774" y="445225"/>
            <a:ext cx="781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Skills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193" b="12697"/>
          <a:stretch>
            <a:fillRect/>
          </a:stretch>
        </p:blipFill>
        <p:spPr>
          <a:xfrm>
            <a:off x="1716258" y="2650798"/>
            <a:ext cx="9476550" cy="3631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/>
          <p:nvPr/>
        </p:nvSpPr>
        <p:spPr>
          <a:xfrm>
            <a:off x="1029484" y="952410"/>
            <a:ext cx="527109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>
              <a:buClr>
                <a:schemeClr val="dk1"/>
              </a:buClr>
              <a:buSzPct val="60000"/>
              <a:buFont typeface="Times New Roman" panose="02020603050405020304"/>
              <a:buChar char="●"/>
            </a:pPr>
            <a:r>
              <a:rPr lang="en-GB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Relevant certifications, licenses, and training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205839" y="259488"/>
            <a:ext cx="720773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Certifications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55" y="-395550"/>
            <a:ext cx="4341558" cy="3476164"/>
          </a:xfrm>
          <a:prstGeom prst="rect">
            <a:avLst/>
          </a:prstGeom>
        </p:spPr>
      </p:pic>
      <p:sp>
        <p:nvSpPr>
          <p:cNvPr id="7" name="Google Shape;192;p5"/>
          <p:cNvSpPr/>
          <p:nvPr/>
        </p:nvSpPr>
        <p:spPr>
          <a:xfrm>
            <a:off x="986611" y="3278324"/>
            <a:ext cx="10043339" cy="14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>
              <a:buClr>
                <a:schemeClr val="dk1"/>
              </a:buClr>
              <a:buSzPct val="60000"/>
              <a:buFont typeface="Times New Roman" panose="02020603050405020304"/>
              <a:buChar char="●"/>
            </a:pPr>
            <a:r>
              <a:rPr lang="en-US" sz="2800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Customizing the resume for each job application</a:t>
            </a:r>
            <a:endParaRPr lang="en-US" sz="2800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06400">
              <a:buClr>
                <a:schemeClr val="dk1"/>
              </a:buClr>
              <a:buSzPct val="60000"/>
              <a:buFont typeface="Times New Roman" panose="02020603050405020304"/>
              <a:buChar char="●"/>
            </a:pPr>
            <a:r>
              <a:rPr lang="en-US" sz="2800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Highlighting skills and experiences that match the job description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Google Shape;193;p5"/>
          <p:cNvSpPr/>
          <p:nvPr/>
        </p:nvSpPr>
        <p:spPr>
          <a:xfrm>
            <a:off x="977239" y="2388325"/>
            <a:ext cx="720773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Tailoring Your Resume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24e5d5c537_0_18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24e5d5c537_0_184"/>
          <p:cNvSpPr/>
          <p:nvPr/>
        </p:nvSpPr>
        <p:spPr>
          <a:xfrm>
            <a:off x="1062962" y="1119275"/>
            <a:ext cx="9505200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Quantifiable accomplishments that demonstrate impact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Increased sales by X%, streamlined processes, etc.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g224e5d5c537_0_184"/>
          <p:cNvSpPr/>
          <p:nvPr/>
        </p:nvSpPr>
        <p:spPr>
          <a:xfrm>
            <a:off x="1143777" y="445225"/>
            <a:ext cx="724056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Achievements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5" y="2700528"/>
            <a:ext cx="8859531" cy="2940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24e5d5c537_0_18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24e5d5c537_0_184"/>
          <p:cNvSpPr/>
          <p:nvPr/>
        </p:nvSpPr>
        <p:spPr>
          <a:xfrm>
            <a:off x="910561" y="1119275"/>
            <a:ext cx="10242347" cy="360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Include contact details of the person who are working in the company you are applying for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g224e5d5c537_0_184"/>
          <p:cNvSpPr/>
          <p:nvPr/>
        </p:nvSpPr>
        <p:spPr>
          <a:xfrm>
            <a:off x="1143777" y="445225"/>
            <a:ext cx="724056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 smtClean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 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Picture 5" descr="images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47" y="2302016"/>
            <a:ext cx="8182408" cy="4208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/>
          <p:nvPr/>
        </p:nvSpPr>
        <p:spPr>
          <a:xfrm>
            <a:off x="1143774" y="1335225"/>
            <a:ext cx="1053560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>
              <a:buClr>
                <a:schemeClr val="dk1"/>
              </a:buClr>
              <a:buSzPct val="60000"/>
              <a:buFont typeface="Times New Roman" panose="02020603050405020304"/>
              <a:buChar char="●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Importance of using keywords from the job description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06400">
              <a:buClr>
                <a:schemeClr val="dk1"/>
              </a:buClr>
              <a:buSzPct val="60000"/>
              <a:buFont typeface="Times New Roman" panose="02020603050405020304"/>
              <a:buChar char="●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Applicant Tracking Systems (ATS) and their role in resume screening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134402" y="445225"/>
            <a:ext cx="720773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Keywords and ATS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Google Shape;209;g22a2578452a_1_17"/>
          <p:cNvSpPr/>
          <p:nvPr/>
        </p:nvSpPr>
        <p:spPr>
          <a:xfrm>
            <a:off x="1020100" y="3581486"/>
            <a:ext cx="10049681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Generally 1-2 pages, depending on experience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Concise and relevant information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Google Shape;210;g22a2578452a_1_17"/>
          <p:cNvSpPr/>
          <p:nvPr/>
        </p:nvSpPr>
        <p:spPr>
          <a:xfrm>
            <a:off x="1020104" y="2810715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Length of the Resume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27200" y="3510614"/>
            <a:ext cx="9618135" cy="28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1326726" y="0"/>
            <a:ext cx="9736" cy="6858000"/>
          </a:xfrm>
          <a:custGeom>
            <a:avLst/>
            <a:gdLst/>
            <a:ahLst/>
            <a:cxnLst/>
            <a:rect l="l" t="t" r="r" b="b"/>
            <a:pathLst>
              <a:path w="14605" h="10287000" extrusionOk="0">
                <a:moveTo>
                  <a:pt x="14605" y="0"/>
                </a:moveTo>
                <a:lnTo>
                  <a:pt x="0" y="0"/>
                </a:lnTo>
                <a:lnTo>
                  <a:pt x="0" y="10286997"/>
                </a:lnTo>
                <a:lnTo>
                  <a:pt x="14605" y="10286997"/>
                </a:lnTo>
                <a:lnTo>
                  <a:pt x="146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1671763" y="1019576"/>
            <a:ext cx="97290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255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r>
              <a:rPr lang="en-US" sz="6400" dirty="0">
                <a:solidFill>
                  <a:srgbClr val="0C1512"/>
                </a:solidFill>
              </a:rPr>
              <a:t>Resume</a:t>
            </a: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38078" y="228864"/>
            <a:ext cx="2065207" cy="96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7156" y="2471548"/>
            <a:ext cx="62422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3200"/>
            </a:pPr>
            <a:r>
              <a:rPr lang="en-US" sz="4400" b="1" dirty="0" smtClean="0">
                <a:solidFill>
                  <a:schemeClr val="dk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Resume Format</a:t>
            </a:r>
            <a:endParaRPr lang="en-US" sz="4400" b="1" dirty="0">
              <a:solidFill>
                <a:schemeClr val="dk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357744" y="180109"/>
          <a:ext cx="10293929" cy="576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a2578452a_1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2a2578452a_1_17"/>
          <p:cNvSpPr/>
          <p:nvPr/>
        </p:nvSpPr>
        <p:spPr>
          <a:xfrm>
            <a:off x="3435576" y="73126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2400" b="1" dirty="0">
                <a:solidFill>
                  <a:schemeClr val="tx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 and Format</a:t>
            </a:r>
            <a:endParaRPr sz="2400" b="1" i="0" u="none" strike="noStrike" cap="none" dirty="0">
              <a:solidFill>
                <a:schemeClr val="tx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49035" y="549118"/>
            <a:ext cx="10293929" cy="1238117"/>
            <a:chOff x="0" y="0"/>
            <a:chExt cx="10293929" cy="662041"/>
          </a:xfrm>
        </p:grpSpPr>
        <p:sp>
          <p:nvSpPr>
            <p:cNvPr id="35" name="Rounded Rectangle 34"/>
            <p:cNvSpPr/>
            <p:nvPr/>
          </p:nvSpPr>
          <p:spPr>
            <a:xfrm>
              <a:off x="0" y="0"/>
              <a:ext cx="10293929" cy="6620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2124989" y="0"/>
              <a:ext cx="8168939" cy="6620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Font </a:t>
              </a:r>
              <a:endParaRPr lang="en-US" sz="2000" b="1" kern="1200" dirty="0">
                <a:solidFill>
                  <a:schemeClr val="tx1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>
                  <a:solidFill>
                    <a:schemeClr val="tx1"/>
                  </a:solidFill>
                </a:rPr>
                <a:t>Arial, Helvetica, Calibri, Garamond, Times New Roman, Georgia, Cambria, </a:t>
              </a:r>
              <a:r>
                <a:rPr lang="en-US" sz="2000" kern="1200" dirty="0" err="1" smtClean="0">
                  <a:solidFill>
                    <a:schemeClr val="tx1"/>
                  </a:solidFill>
                </a:rPr>
                <a:t>Verdana,Trebuchet</a:t>
              </a:r>
              <a:r>
                <a:rPr lang="en-US" sz="2000" kern="1200" dirty="0" smtClean="0">
                  <a:solidFill>
                    <a:schemeClr val="tx1"/>
                  </a:solidFill>
                </a:rPr>
                <a:t> MS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1224020" y="615323"/>
            <a:ext cx="715616" cy="1033368"/>
          </a:xfrm>
          <a:prstGeom prst="roundRect">
            <a:avLst>
              <a:gd name="adj" fmla="val 10000"/>
            </a:avLst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962889" y="1872470"/>
            <a:ext cx="10293929" cy="1258665"/>
            <a:chOff x="0" y="686034"/>
            <a:chExt cx="10293929" cy="662041"/>
          </a:xfrm>
        </p:grpSpPr>
        <p:sp>
          <p:nvSpPr>
            <p:cNvPr id="33" name="Rounded Rectangle 32"/>
            <p:cNvSpPr/>
            <p:nvPr/>
          </p:nvSpPr>
          <p:spPr>
            <a:xfrm>
              <a:off x="0" y="686034"/>
              <a:ext cx="10293929" cy="6620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031828"/>
                <a:satOff val="0"/>
                <a:lumOff val="4286"/>
                <a:alphaOff val="0"/>
              </a:schemeClr>
            </a:fillRef>
            <a:effectRef idx="0">
              <a:schemeClr val="accent5">
                <a:hueOff val="-1031828"/>
                <a:satOff val="0"/>
                <a:lumOff val="42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7"/>
            <p:cNvSpPr/>
            <p:nvPr/>
          </p:nvSpPr>
          <p:spPr>
            <a:xfrm>
              <a:off x="2124989" y="686034"/>
              <a:ext cx="8168939" cy="6620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Font size </a:t>
              </a:r>
              <a:endParaRPr lang="en-US" sz="2000" b="1" kern="1200" dirty="0">
                <a:solidFill>
                  <a:schemeClr val="tx1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>
                  <a:solidFill>
                    <a:schemeClr val="tx1"/>
                  </a:solidFill>
                </a:rPr>
                <a:t>Body text of your resume is 11 or 12 points</a:t>
              </a:r>
              <a:endParaRPr lang="en-US" sz="2000" kern="1200" dirty="0">
                <a:solidFill>
                  <a:schemeClr val="tx1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>
                  <a:solidFill>
                    <a:schemeClr val="tx1"/>
                  </a:solidFill>
                </a:rPr>
                <a:t>Headings and subheadings - NOT bigger than 14 points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221764" y="1929426"/>
            <a:ext cx="842563" cy="1077019"/>
          </a:xfrm>
          <a:prstGeom prst="roundRect">
            <a:avLst>
              <a:gd name="adj" fmla="val 10000"/>
            </a:avLst>
          </a:pr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-1055928"/>
              <a:satOff val="10308"/>
              <a:lumOff val="118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949035" y="3183284"/>
            <a:ext cx="10293929" cy="1194757"/>
            <a:chOff x="0" y="1456490"/>
            <a:chExt cx="10293929" cy="945409"/>
          </a:xfrm>
        </p:grpSpPr>
        <p:sp>
          <p:nvSpPr>
            <p:cNvPr id="31" name="Rounded Rectangle 30"/>
            <p:cNvSpPr/>
            <p:nvPr/>
          </p:nvSpPr>
          <p:spPr>
            <a:xfrm>
              <a:off x="0" y="1456491"/>
              <a:ext cx="10293929" cy="9454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063657"/>
                <a:satOff val="0"/>
                <a:lumOff val="8571"/>
                <a:alphaOff val="0"/>
              </a:schemeClr>
            </a:fillRef>
            <a:effectRef idx="0">
              <a:schemeClr val="accent5">
                <a:hueOff val="-2063657"/>
                <a:satOff val="0"/>
                <a:lumOff val="85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10"/>
            <p:cNvSpPr/>
            <p:nvPr/>
          </p:nvSpPr>
          <p:spPr>
            <a:xfrm>
              <a:off x="2124989" y="1456490"/>
              <a:ext cx="8168939" cy="917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Font 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color</a:t>
              </a:r>
              <a:endParaRPr lang="en-US" sz="2000" b="1" kern="1200" dirty="0">
                <a:solidFill>
                  <a:schemeClr val="tx1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>
                  <a:solidFill>
                    <a:schemeClr val="tx1"/>
                  </a:solidFill>
                </a:rPr>
                <a:t>plain </a:t>
              </a:r>
              <a:r>
                <a:rPr lang="en-US" sz="2000" kern="1200" dirty="0" smtClean="0">
                  <a:solidFill>
                    <a:schemeClr val="tx1"/>
                  </a:solidFill>
                </a:rPr>
                <a:t>black, </a:t>
              </a:r>
              <a:endParaRPr lang="en-US" sz="2000" kern="1200" dirty="0" smtClean="0">
                <a:solidFill>
                  <a:schemeClr val="tx1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>
                  <a:solidFill>
                    <a:schemeClr val="tx1"/>
                  </a:solidFill>
                </a:rPr>
                <a:t>headings</a:t>
              </a:r>
              <a:r>
                <a:rPr lang="en-US" sz="2000" kern="1200" dirty="0" smtClean="0">
                  <a:solidFill>
                    <a:schemeClr val="tx1"/>
                  </a:solidFill>
                </a:rPr>
                <a:t>, subheadings, or header - dark gray, navy, or forest green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186715" y="3249489"/>
            <a:ext cx="877612" cy="1045425"/>
          </a:xfrm>
          <a:prstGeom prst="roundRect">
            <a:avLst>
              <a:gd name="adj" fmla="val 10000"/>
            </a:avLst>
          </a:prstGeom>
          <a:blipFill rotWithShape="0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-2111856"/>
              <a:satOff val="20617"/>
              <a:lumOff val="237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949035" y="4410311"/>
            <a:ext cx="10293929" cy="729780"/>
            <a:chOff x="0" y="2184737"/>
            <a:chExt cx="10293929" cy="662041"/>
          </a:xfrm>
        </p:grpSpPr>
        <p:sp>
          <p:nvSpPr>
            <p:cNvPr id="29" name="Rounded Rectangle 28"/>
            <p:cNvSpPr/>
            <p:nvPr/>
          </p:nvSpPr>
          <p:spPr>
            <a:xfrm>
              <a:off x="0" y="2184737"/>
              <a:ext cx="10293929" cy="6620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95485"/>
                <a:satOff val="0"/>
                <a:lumOff val="12857"/>
                <a:alphaOff val="0"/>
              </a:schemeClr>
            </a:fillRef>
            <a:effectRef idx="0">
              <a:schemeClr val="accent5">
                <a:hueOff val="-3095485"/>
                <a:satOff val="0"/>
                <a:lumOff val="1285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13"/>
            <p:cNvSpPr/>
            <p:nvPr/>
          </p:nvSpPr>
          <p:spPr>
            <a:xfrm>
              <a:off x="2124989" y="2184737"/>
              <a:ext cx="8168939" cy="6620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Spacing</a:t>
              </a:r>
              <a:endParaRPr lang="en-US" sz="2000" b="1" kern="1200" dirty="0">
                <a:solidFill>
                  <a:schemeClr val="tx1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>
                  <a:solidFill>
                    <a:schemeClr val="tx1"/>
                  </a:solidFill>
                </a:rPr>
                <a:t>1.5-point spacing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186746" y="4490370"/>
            <a:ext cx="801382" cy="529633"/>
          </a:xfrm>
          <a:prstGeom prst="roundRect">
            <a:avLst>
              <a:gd name="adj" fmla="val 10000"/>
            </a:avLst>
          </a:prstGeom>
          <a:blipFill rotWithShape="0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-3167784"/>
              <a:satOff val="30925"/>
              <a:lumOff val="356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949035" y="5207832"/>
            <a:ext cx="10293929" cy="805088"/>
            <a:chOff x="0" y="2912983"/>
            <a:chExt cx="10293929" cy="662041"/>
          </a:xfrm>
        </p:grpSpPr>
        <p:sp>
          <p:nvSpPr>
            <p:cNvPr id="27" name="Rounded Rectangle 26"/>
            <p:cNvSpPr/>
            <p:nvPr/>
          </p:nvSpPr>
          <p:spPr>
            <a:xfrm>
              <a:off x="0" y="2912983"/>
              <a:ext cx="10293929" cy="6620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127313"/>
                <a:satOff val="0"/>
                <a:lumOff val="17143"/>
                <a:alphaOff val="0"/>
              </a:schemeClr>
            </a:fillRef>
            <a:effectRef idx="0">
              <a:schemeClr val="accent5">
                <a:hueOff val="-4127313"/>
                <a:satOff val="0"/>
                <a:lumOff val="171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6"/>
            <p:cNvSpPr/>
            <p:nvPr/>
          </p:nvSpPr>
          <p:spPr>
            <a:xfrm>
              <a:off x="2124989" y="2912983"/>
              <a:ext cx="8168939" cy="6620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Bullet points</a:t>
              </a:r>
              <a:endParaRPr lang="en-US" sz="2000" b="1" kern="1200" dirty="0">
                <a:solidFill>
                  <a:schemeClr val="tx1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>
                  <a:solidFill>
                    <a:schemeClr val="tx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same size of text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186746" y="5274037"/>
            <a:ext cx="801382" cy="512008"/>
          </a:xfrm>
          <a:prstGeom prst="roundRect">
            <a:avLst>
              <a:gd name="adj" fmla="val 10000"/>
            </a:avLst>
          </a:prstGeom>
          <a:blipFill rotWithShape="0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-4223713"/>
              <a:satOff val="41233"/>
              <a:lumOff val="47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921326" y="6071264"/>
            <a:ext cx="10293929" cy="662041"/>
            <a:chOff x="0" y="3641228"/>
            <a:chExt cx="10293929" cy="662041"/>
          </a:xfrm>
        </p:grpSpPr>
        <p:sp>
          <p:nvSpPr>
            <p:cNvPr id="25" name="Rounded Rectangle 24"/>
            <p:cNvSpPr/>
            <p:nvPr/>
          </p:nvSpPr>
          <p:spPr>
            <a:xfrm>
              <a:off x="0" y="3641228"/>
              <a:ext cx="10293929" cy="6620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159141"/>
                <a:satOff val="0"/>
                <a:lumOff val="21429"/>
                <a:alphaOff val="0"/>
              </a:schemeClr>
            </a:fillRef>
            <a:effectRef idx="0">
              <a:schemeClr val="accent5">
                <a:hueOff val="-5159141"/>
                <a:satOff val="0"/>
                <a:lumOff val="214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19"/>
            <p:cNvSpPr/>
            <p:nvPr/>
          </p:nvSpPr>
          <p:spPr>
            <a:xfrm>
              <a:off x="2124989" y="3641228"/>
              <a:ext cx="8168939" cy="6620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Avoiding excessive colors and graphics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089759" y="6123613"/>
            <a:ext cx="967649" cy="529633"/>
          </a:xfrm>
          <a:prstGeom prst="roundRect">
            <a:avLst>
              <a:gd name="adj" fmla="val 10000"/>
            </a:avLst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50000"/>
              <a:hueOff val="-5279641"/>
              <a:satOff val="51541"/>
              <a:lumOff val="594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a2578452a_1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2a2578452a_1_17"/>
          <p:cNvSpPr/>
          <p:nvPr/>
        </p:nvSpPr>
        <p:spPr>
          <a:xfrm>
            <a:off x="991525" y="553564"/>
            <a:ext cx="9866400" cy="113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Listing work experience in reverse chronological order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Suitable for candidates with a clear career progression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g22a2578452a_1_17"/>
          <p:cNvSpPr/>
          <p:nvPr/>
        </p:nvSpPr>
        <p:spPr>
          <a:xfrm>
            <a:off x="1234415" y="-11983"/>
            <a:ext cx="8166760" cy="6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Resume Models - Chronological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Google Shape;209;g22a2578452a_1_17"/>
          <p:cNvSpPr/>
          <p:nvPr/>
        </p:nvSpPr>
        <p:spPr>
          <a:xfrm>
            <a:off x="1005805" y="2139465"/>
            <a:ext cx="9866400" cy="18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Focusing on skills and qualifications rather than chronological work history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Ideal for those with employment gaps or changing careers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Google Shape;210;g22a2578452a_1_17"/>
          <p:cNvSpPr/>
          <p:nvPr/>
        </p:nvSpPr>
        <p:spPr>
          <a:xfrm>
            <a:off x="1205840" y="1559640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Resume Models - Functional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Google Shape;209;g22a2578452a_1_17"/>
          <p:cNvSpPr/>
          <p:nvPr/>
        </p:nvSpPr>
        <p:spPr>
          <a:xfrm>
            <a:off x="1020092" y="4511186"/>
            <a:ext cx="9866400" cy="188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Combining elements of chronological and functional formats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Showcasing skills and achievements while also highlighting work history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Google Shape;210;g22a2578452a_1_17"/>
          <p:cNvSpPr/>
          <p:nvPr/>
        </p:nvSpPr>
        <p:spPr>
          <a:xfrm>
            <a:off x="1234415" y="3859921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Resume Models - Combination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a2578452a_1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2a2578452a_1_17"/>
          <p:cNvSpPr/>
          <p:nvPr/>
        </p:nvSpPr>
        <p:spPr>
          <a:xfrm>
            <a:off x="776988" y="989858"/>
            <a:ext cx="5852185" cy="13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Infographic-style resumes or portfolios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Appropriate for creative fields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g22a2578452a_1_17"/>
          <p:cNvSpPr/>
          <p:nvPr/>
        </p:nvSpPr>
        <p:spPr>
          <a:xfrm>
            <a:off x="1192460" y="328613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Creative Resumes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Google Shape;210;g22a2578452a_1_17"/>
          <p:cNvSpPr/>
          <p:nvPr/>
        </p:nvSpPr>
        <p:spPr>
          <a:xfrm>
            <a:off x="217942" y="3132637"/>
            <a:ext cx="645885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Online Resumes and Portfolios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Google Shape;209;g22a2578452a_1_17"/>
          <p:cNvSpPr/>
          <p:nvPr/>
        </p:nvSpPr>
        <p:spPr>
          <a:xfrm>
            <a:off x="320011" y="4011149"/>
            <a:ext cx="6366539" cy="197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Importance of having an online presence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Building a personal website or using platforms like LinkedIn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Picture 6" descr="resum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20" y="0"/>
            <a:ext cx="484663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a2578452a_1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2a2578452a_1_17"/>
          <p:cNvSpPr/>
          <p:nvPr/>
        </p:nvSpPr>
        <p:spPr>
          <a:xfrm>
            <a:off x="1086634" y="1210141"/>
            <a:ext cx="10229066" cy="1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Spelling and grammar errors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Irrelevant information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Overly lengthy descriptions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g22a2578452a_1_17"/>
          <p:cNvSpPr/>
          <p:nvPr/>
        </p:nvSpPr>
        <p:spPr>
          <a:xfrm>
            <a:off x="1162978" y="302350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Resume Mistakes to Avoid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Google Shape;209;g22a2578452a_1_17"/>
          <p:cNvSpPr/>
          <p:nvPr/>
        </p:nvSpPr>
        <p:spPr>
          <a:xfrm>
            <a:off x="762925" y="3853987"/>
            <a:ext cx="9866400" cy="120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Thoroughly reviewing the resume for errors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Seeking feedback from peers or professionals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Google Shape;210;g22a2578452a_1_17"/>
          <p:cNvSpPr/>
          <p:nvPr/>
        </p:nvSpPr>
        <p:spPr>
          <a:xfrm>
            <a:off x="762928" y="2916962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Proofreading and Editing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a2578452a_1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2a2578452a_1_17"/>
          <p:cNvSpPr/>
          <p:nvPr/>
        </p:nvSpPr>
        <p:spPr>
          <a:xfrm>
            <a:off x="1134400" y="1382250"/>
            <a:ext cx="9866400" cy="11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Leveraging personal and professional networks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Getting referred to job opportunities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g22a2578452a_1_17"/>
          <p:cNvSpPr/>
          <p:nvPr/>
        </p:nvSpPr>
        <p:spPr>
          <a:xfrm>
            <a:off x="1134403" y="445225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GB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Networking and Referrals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Google Shape;209;g22a2578452a_1_17"/>
          <p:cNvSpPr/>
          <p:nvPr/>
        </p:nvSpPr>
        <p:spPr>
          <a:xfrm>
            <a:off x="1143925" y="3777787"/>
            <a:ext cx="9866400" cy="1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Positioning yourself as a solution to an employer's needs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Showcasing unique value and differentiators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Google Shape;210;g22a2578452a_1_17"/>
          <p:cNvSpPr/>
          <p:nvPr/>
        </p:nvSpPr>
        <p:spPr>
          <a:xfrm>
            <a:off x="1143928" y="2840762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Resume as a Marketing Tool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a2578452a_1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a2578452a_1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2a2578452a_1_17"/>
          <p:cNvSpPr/>
          <p:nvPr/>
        </p:nvSpPr>
        <p:spPr>
          <a:xfrm>
            <a:off x="1134400" y="1382250"/>
            <a:ext cx="9866400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Customizing resumes for different industries or roles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Highlighting relevant experiences and skills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g22a2578452a_1_17"/>
          <p:cNvSpPr/>
          <p:nvPr/>
        </p:nvSpPr>
        <p:spPr>
          <a:xfrm>
            <a:off x="1134403" y="445225"/>
            <a:ext cx="838107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Adapting for Different Audiences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Google Shape;209;g22a2578452a_1_17"/>
          <p:cNvSpPr/>
          <p:nvPr/>
        </p:nvSpPr>
        <p:spPr>
          <a:xfrm>
            <a:off x="977238" y="3525375"/>
            <a:ext cx="9595513" cy="146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Writing an effective cover letter to accompany the resume</a:t>
            </a:r>
            <a:endParaRPr lang="en-US" sz="2800" dirty="0"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Tailoring the cover letter to the specific job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Google Shape;210;g22a2578452a_1_17"/>
          <p:cNvSpPr/>
          <p:nvPr/>
        </p:nvSpPr>
        <p:spPr>
          <a:xfrm>
            <a:off x="977241" y="2588350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Cover Letters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QUESTION 1</a:t>
            </a:r>
            <a:endParaRPr lang="en-I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What should be included in the contact information section of a resume?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Social Security Number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Full name, phone number, and email address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Birthdate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Marital status</a:t>
            </a:r>
            <a:endParaRPr lang="en-US"/>
          </a:p>
        </p:txBody>
      </p:sp>
      <p:pic>
        <p:nvPicPr>
          <p:cNvPr id="8" name="Google Shape;131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2a2578452a_1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QUESTION 2</a:t>
            </a:r>
            <a:endParaRPr lang="en-I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How should work experience be listed on a resume?</a:t>
            </a:r>
            <a:endParaRPr lang="en-US"/>
          </a:p>
          <a:p>
            <a:pPr marL="76200" indent="0">
              <a:buNone/>
            </a:pP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In chronological order starting with the oldest job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In random order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In reverse chronological order starting with the most recent job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In alphabetical order</a:t>
            </a:r>
            <a:endParaRPr lang="en-US"/>
          </a:p>
        </p:txBody>
      </p:sp>
      <p:pic>
        <p:nvPicPr>
          <p:cNvPr id="3" name="Google Shape;131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2a2578452a_1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90855" y="2394430"/>
            <a:ext cx="8588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Importance of a Resume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QUESTION 3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What does tailoring your resume mean?</a:t>
            </a:r>
            <a:endParaRPr lang="en-US"/>
          </a:p>
          <a:p>
            <a:pPr marL="76200" indent="0">
              <a:buNone/>
            </a:pP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Printing it on colored paper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Customizing it for each job application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IN" altLang="en-US"/>
              <a:t> </a:t>
            </a:r>
            <a:r>
              <a:rPr lang="en-US"/>
              <a:t>Adding personal photos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Using fancy fonts</a:t>
            </a:r>
            <a:endParaRPr lang="en-US"/>
          </a:p>
          <a:p>
            <a:pPr marL="76200" indent="0">
              <a:buNone/>
            </a:pPr>
            <a:endParaRPr lang="en-US"/>
          </a:p>
        </p:txBody>
      </p:sp>
      <p:pic>
        <p:nvPicPr>
          <p:cNvPr id="3" name="Google Shape;131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2a2578452a_1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QUESTION 4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Why should you keep your resume concise?</a:t>
            </a:r>
            <a:endParaRPr lang="en-US"/>
          </a:p>
          <a:p>
            <a:pPr marL="76200" indent="0">
              <a:buNone/>
            </a:pP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To make it look short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To ensure it is easily readable and relevant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To use less paper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To fit it on one page</a:t>
            </a:r>
            <a:endParaRPr lang="en-US"/>
          </a:p>
        </p:txBody>
      </p:sp>
      <p:pic>
        <p:nvPicPr>
          <p:cNvPr id="3" name="Google Shape;131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2a2578452a_1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QUESTION 5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How many main types of resumes are there?</a:t>
            </a:r>
            <a:endParaRPr lang="en-US"/>
          </a:p>
          <a:p>
            <a:pPr marL="76200" indent="0">
              <a:buNone/>
            </a:pP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8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IN" altLang="en-US"/>
              <a:t>6</a:t>
            </a:r>
            <a:endParaRPr lang="en-IN" altLang="en-US"/>
          </a:p>
          <a:p>
            <a:pPr marL="533400" indent="-457200">
              <a:buFont typeface="+mj-lt"/>
              <a:buAutoNum type="alphaUcPeriod"/>
            </a:pPr>
            <a:r>
              <a:rPr lang="en-IN" altLang="en-US"/>
              <a:t>7</a:t>
            </a:r>
            <a:endParaRPr lang="en-IN" altLang="en-US"/>
          </a:p>
          <a:p>
            <a:pPr marL="533400" indent="-457200">
              <a:buFont typeface="+mj-lt"/>
              <a:buAutoNum type="alphaUcPeriod"/>
            </a:pPr>
            <a:r>
              <a:rPr lang="en-IN" altLang="en-US"/>
              <a:t>3</a:t>
            </a:r>
            <a:endParaRPr lang="en-IN" altLang="en-US"/>
          </a:p>
        </p:txBody>
      </p:sp>
      <p:pic>
        <p:nvPicPr>
          <p:cNvPr id="3" name="Google Shape;131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2a2578452a_1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e5d5c537_0_0"/>
          <p:cNvSpPr txBox="1"/>
          <p:nvPr/>
        </p:nvSpPr>
        <p:spPr>
          <a:xfrm>
            <a:off x="3367315" y="2614680"/>
            <a:ext cx="6298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r>
              <a:rPr lang="en-US" sz="64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6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9" name="Google Shape;289;g224e5d5c537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78"/>
            <a:ext cx="1326767" cy="5912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8;g224e5d5c537_0_0"/>
          <p:cNvSpPr txBox="1"/>
          <p:nvPr/>
        </p:nvSpPr>
        <p:spPr>
          <a:xfrm>
            <a:off x="4279370" y="3526736"/>
            <a:ext cx="6298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r>
              <a:rPr lang="en-US" sz="64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</a:t>
            </a:r>
            <a:endParaRPr sz="6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Google Shape;288;g224e5d5c537_0_0"/>
          <p:cNvSpPr txBox="1"/>
          <p:nvPr/>
        </p:nvSpPr>
        <p:spPr>
          <a:xfrm>
            <a:off x="1477108" y="4340317"/>
            <a:ext cx="9481623" cy="81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r>
              <a:rPr lang="en-US" sz="64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Record your Feedback</a:t>
            </a:r>
            <a:endParaRPr sz="6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057591" y="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/>
          <p:nvPr/>
        </p:nvSpPr>
        <p:spPr>
          <a:xfrm>
            <a:off x="3633759" y="0"/>
            <a:ext cx="535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8321" y="894756"/>
            <a:ext cx="11204136" cy="483868"/>
          </a:xfrm>
          <a:prstGeom prst="rect">
            <a:avLst/>
          </a:prstGeom>
        </p:spPr>
        <p:style>
          <a:lnRef idx="2">
            <a:schemeClr val="accent3">
              <a:hueOff val="-4991661"/>
              <a:satOff val="42307"/>
              <a:lumOff val="421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844098" y="520506"/>
            <a:ext cx="10249632" cy="726982"/>
            <a:chOff x="456455" y="672468"/>
            <a:chExt cx="9129108" cy="866434"/>
          </a:xfrm>
        </p:grpSpPr>
        <p:sp>
          <p:nvSpPr>
            <p:cNvPr id="11" name="Rounded Rectangle 10"/>
            <p:cNvSpPr/>
            <p:nvPr/>
          </p:nvSpPr>
          <p:spPr>
            <a:xfrm>
              <a:off x="456455" y="672468"/>
              <a:ext cx="9129108" cy="866434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991661"/>
                <a:satOff val="42307"/>
                <a:lumOff val="4215"/>
                <a:alphaOff val="0"/>
              </a:schemeClr>
            </a:fillRef>
            <a:effectRef idx="1">
              <a:schemeClr val="accent3">
                <a:hueOff val="-4991661"/>
                <a:satOff val="42307"/>
                <a:lumOff val="4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5"/>
            <p:cNvSpPr/>
            <p:nvPr/>
          </p:nvSpPr>
          <p:spPr>
            <a:xfrm>
              <a:off x="498751" y="714764"/>
              <a:ext cx="9044516" cy="7818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3680" tIns="0" rIns="253680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 resume is a concise and strategic document that highlights your education, work experience, skills, and achievements to showcase your value to potential employers.</a:t>
              </a:r>
              <a:endParaRPr lang="en-US" sz="20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539257"/>
            <a:ext cx="10550724" cy="680951"/>
            <a:chOff x="217304" y="-107274"/>
            <a:chExt cx="9129108" cy="865406"/>
          </a:xfrm>
        </p:grpSpPr>
        <p:sp>
          <p:nvSpPr>
            <p:cNvPr id="19" name="Rounded Rectangle 18"/>
            <p:cNvSpPr/>
            <p:nvPr/>
          </p:nvSpPr>
          <p:spPr>
            <a:xfrm>
              <a:off x="217304" y="-107274"/>
              <a:ext cx="9129108" cy="7970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5"/>
            <p:cNvSpPr/>
            <p:nvPr/>
          </p:nvSpPr>
          <p:spPr>
            <a:xfrm>
              <a:off x="256212" y="38908"/>
              <a:ext cx="9051292" cy="719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3680" tIns="0" rIns="253680" bIns="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Effective resume writing is crucial in today's competitive job market, as it: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8658" y="2365783"/>
            <a:ext cx="5380111" cy="538200"/>
            <a:chOff x="0" y="52855"/>
            <a:chExt cx="10769600" cy="538200"/>
          </a:xfrm>
          <a:scene3d>
            <a:camera prst="orthographicFront"/>
            <a:lightRig rig="flat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0" y="52855"/>
              <a:ext cx="10769600" cy="53820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6273" y="79128"/>
              <a:ext cx="10717054" cy="4856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Grabs attention</a:t>
              </a:r>
              <a:endParaRPr lang="en-US" sz="23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8658" y="2932119"/>
            <a:ext cx="10769600" cy="859176"/>
            <a:chOff x="0" y="267491"/>
            <a:chExt cx="10769600" cy="859176"/>
          </a:xfrm>
        </p:grpSpPr>
        <p:sp>
          <p:nvSpPr>
            <p:cNvPr id="43" name="Rectangle 42"/>
            <p:cNvSpPr/>
            <p:nvPr/>
          </p:nvSpPr>
          <p:spPr>
            <a:xfrm>
              <a:off x="0" y="591055"/>
              <a:ext cx="10769600" cy="53561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0" y="267491"/>
              <a:ext cx="10769600" cy="535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935" tIns="29210" rIns="163576" bIns="292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0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 well-crafted resume stands out from the crowd, increasing the chances of getting noticed by hiring managers and recruiters.</a:t>
              </a:r>
              <a:endParaRPr lang="en-US" sz="20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8658" y="3522141"/>
            <a:ext cx="5422314" cy="652607"/>
            <a:chOff x="0" y="1012261"/>
            <a:chExt cx="10769600" cy="652607"/>
          </a:xfrm>
          <a:scene3d>
            <a:camera prst="orthographicFront"/>
            <a:lightRig rig="flat" dir="t"/>
          </a:scene3d>
        </p:grpSpPr>
        <p:sp>
          <p:nvSpPr>
            <p:cNvPr id="41" name="Rounded Rectangle 40"/>
            <p:cNvSpPr/>
            <p:nvPr/>
          </p:nvSpPr>
          <p:spPr>
            <a:xfrm>
              <a:off x="0" y="1126668"/>
              <a:ext cx="10769600" cy="53820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3042719"/>
                <a:satOff val="0"/>
                <a:lumOff val="-9934"/>
                <a:alphaOff val="0"/>
              </a:schemeClr>
            </a:fillRef>
            <a:effectRef idx="2">
              <a:schemeClr val="accent4">
                <a:hueOff val="3042719"/>
                <a:satOff val="0"/>
                <a:lumOff val="-993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8"/>
            <p:cNvSpPr/>
            <p:nvPr/>
          </p:nvSpPr>
          <p:spPr>
            <a:xfrm>
              <a:off x="26273" y="1012261"/>
              <a:ext cx="10717054" cy="4856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Communicates your value</a:t>
              </a:r>
              <a:endParaRPr lang="en-US" sz="23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8658" y="4188816"/>
            <a:ext cx="10769600" cy="676292"/>
            <a:chOff x="0" y="1524188"/>
            <a:chExt cx="10769600" cy="676292"/>
          </a:xfrm>
        </p:grpSpPr>
        <p:sp>
          <p:nvSpPr>
            <p:cNvPr id="39" name="Rectangle 38"/>
            <p:cNvSpPr/>
            <p:nvPr/>
          </p:nvSpPr>
          <p:spPr>
            <a:xfrm>
              <a:off x="0" y="1664868"/>
              <a:ext cx="10769600" cy="53561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angle 39"/>
            <p:cNvSpPr/>
            <p:nvPr/>
          </p:nvSpPr>
          <p:spPr>
            <a:xfrm>
              <a:off x="0" y="1524188"/>
              <a:ext cx="10769600" cy="535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935" tIns="29210" rIns="163576" bIns="292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0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 resume clearly articulates your strengths, accomplishments, and relevance to the job, demonstrating how you can contribute to the organization.</a:t>
              </a:r>
              <a:endParaRPr lang="en-US" sz="20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8658" y="4780700"/>
            <a:ext cx="5422314" cy="538200"/>
            <a:chOff x="0" y="2200480"/>
            <a:chExt cx="10769600" cy="538200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0" y="2200480"/>
              <a:ext cx="10769600" cy="53820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6085439"/>
                <a:satOff val="0"/>
                <a:lumOff val="-19868"/>
                <a:alphaOff val="0"/>
              </a:schemeClr>
            </a:fillRef>
            <a:effectRef idx="2">
              <a:schemeClr val="accent4">
                <a:hueOff val="6085439"/>
                <a:satOff val="0"/>
                <a:lumOff val="-198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12"/>
            <p:cNvSpPr/>
            <p:nvPr/>
          </p:nvSpPr>
          <p:spPr>
            <a:xfrm>
              <a:off x="26273" y="2226753"/>
              <a:ext cx="10717054" cy="4856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Opens doors</a:t>
              </a:r>
              <a:endParaRPr lang="en-US" sz="23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8658" y="5389240"/>
            <a:ext cx="11358880" cy="423084"/>
            <a:chOff x="0" y="2696476"/>
            <a:chExt cx="11358880" cy="423084"/>
          </a:xfrm>
        </p:grpSpPr>
        <p:sp>
          <p:nvSpPr>
            <p:cNvPr id="35" name="Rectangle 34"/>
            <p:cNvSpPr/>
            <p:nvPr/>
          </p:nvSpPr>
          <p:spPr>
            <a:xfrm>
              <a:off x="0" y="2738680"/>
              <a:ext cx="10769600" cy="3808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0" y="2696476"/>
              <a:ext cx="11358880" cy="380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935" tIns="29210" rIns="163576" bIns="292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0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 strong resume can lead to interviews, networking opportunities, and ultimately, job offers.</a:t>
              </a:r>
              <a:endParaRPr lang="en-US" sz="2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8658" y="5699780"/>
            <a:ext cx="5422314" cy="538200"/>
            <a:chOff x="0" y="3119560"/>
            <a:chExt cx="10769600" cy="538200"/>
          </a:xfrm>
          <a:scene3d>
            <a:camera prst="orthographicFront"/>
            <a:lightRig rig="fla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0" y="3119560"/>
              <a:ext cx="10769600" cy="53820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128158"/>
                <a:satOff val="0"/>
                <a:lumOff val="-29803"/>
                <a:alphaOff val="0"/>
              </a:schemeClr>
            </a:fillRef>
            <a:effectRef idx="2">
              <a:schemeClr val="accent4">
                <a:hueOff val="9128158"/>
                <a:satOff val="0"/>
                <a:lumOff val="-2980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16"/>
            <p:cNvSpPr/>
            <p:nvPr/>
          </p:nvSpPr>
          <p:spPr>
            <a:xfrm>
              <a:off x="26273" y="3145833"/>
              <a:ext cx="10717054" cy="4856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Enhances professional branding</a:t>
              </a:r>
              <a:endParaRPr lang="en-US" sz="23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8658" y="6252048"/>
            <a:ext cx="10769600" cy="605952"/>
            <a:chOff x="0" y="3587420"/>
            <a:chExt cx="10769600" cy="605952"/>
          </a:xfrm>
        </p:grpSpPr>
        <p:sp>
          <p:nvSpPr>
            <p:cNvPr id="31" name="Rectangle 30"/>
            <p:cNvSpPr/>
            <p:nvPr/>
          </p:nvSpPr>
          <p:spPr>
            <a:xfrm>
              <a:off x="0" y="3657760"/>
              <a:ext cx="10769600" cy="53561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0" y="3587420"/>
              <a:ext cx="10769600" cy="535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935" tIns="29210" rIns="163576" bIns="292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2000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 resume serves as a representation of your professional identity, showcasing your expertise and career progression.</a:t>
              </a:r>
              <a:endParaRPr lang="en-US" sz="20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0314" y="0"/>
            <a:ext cx="5689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To write a effective resume, focus on: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78434" y="4606949"/>
            <a:ext cx="11396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000" dirty="0"/>
              <a:t>	Remember, your resume is often the first impression you make on potential employers, so invest time and effort in crafting a high-quality resume that showcases your skills, experience, and achievements.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02569" y="553262"/>
            <a:ext cx="3699910" cy="1474895"/>
            <a:chOff x="859" y="-1"/>
            <a:chExt cx="3699910" cy="1474895"/>
          </a:xfrm>
        </p:grpSpPr>
        <p:sp>
          <p:nvSpPr>
            <p:cNvPr id="25" name="Rounded Rectangle 24"/>
            <p:cNvSpPr/>
            <p:nvPr/>
          </p:nvSpPr>
          <p:spPr>
            <a:xfrm>
              <a:off x="859" y="0"/>
              <a:ext cx="3699910" cy="1474894"/>
            </a:xfrm>
            <a:prstGeom prst="roundRect">
              <a:avLst>
                <a:gd name="adj" fmla="val 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 rot="16200000">
              <a:off x="-233855" y="234715"/>
              <a:ext cx="1209413" cy="7399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296" rIns="106680" bIns="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on</a:t>
              </a:r>
              <a:endPara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2551" y="553263"/>
            <a:ext cx="2756433" cy="1474894"/>
            <a:chOff x="740841" y="0"/>
            <a:chExt cx="2756433" cy="1474894"/>
          </a:xfrm>
        </p:grpSpPr>
        <p:sp>
          <p:nvSpPr>
            <p:cNvPr id="23" name="Rectangle 22"/>
            <p:cNvSpPr/>
            <p:nvPr/>
          </p:nvSpPr>
          <p:spPr>
            <a:xfrm>
              <a:off x="740841" y="0"/>
              <a:ext cx="2756433" cy="147489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740841" y="0"/>
              <a:ext cx="2756433" cy="14748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2009" rIns="0" bIns="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>
                  <a:solidFill>
                    <a:schemeClr val="bg1"/>
                  </a:solidFill>
                </a:rPr>
                <a:t>Tailoring your resume to each job application</a:t>
              </a:r>
              <a:endParaRPr lang="en-US" sz="21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31977" y="553262"/>
            <a:ext cx="3699910" cy="1474895"/>
            <a:chOff x="3830267" y="-1"/>
            <a:chExt cx="3699910" cy="1474895"/>
          </a:xfrm>
        </p:grpSpPr>
        <p:sp>
          <p:nvSpPr>
            <p:cNvPr id="21" name="Rounded Rectangle 20"/>
            <p:cNvSpPr/>
            <p:nvPr/>
          </p:nvSpPr>
          <p:spPr>
            <a:xfrm>
              <a:off x="3830267" y="0"/>
              <a:ext cx="3699910" cy="1474894"/>
            </a:xfrm>
            <a:prstGeom prst="roundRect">
              <a:avLst>
                <a:gd name="adj" fmla="val 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611399"/>
                <a:satOff val="0"/>
                <a:lumOff val="15000"/>
                <a:alphaOff val="0"/>
              </a:schemeClr>
            </a:fillRef>
            <a:effectRef idx="2">
              <a:schemeClr val="accent5">
                <a:hueOff val="-3611399"/>
                <a:satOff val="0"/>
                <a:lumOff val="150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8"/>
            <p:cNvSpPr/>
            <p:nvPr/>
          </p:nvSpPr>
          <p:spPr>
            <a:xfrm rot="16200000">
              <a:off x="3595551" y="234715"/>
              <a:ext cx="1209413" cy="7399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296" rIns="106680" bIns="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on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lowchart: Extract 9"/>
          <p:cNvSpPr/>
          <p:nvPr/>
        </p:nvSpPr>
        <p:spPr>
          <a:xfrm rot="5400000">
            <a:off x="4142100" y="1540160"/>
            <a:ext cx="216752" cy="554986"/>
          </a:xfrm>
          <a:prstGeom prst="flowChartExtra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4971959" y="553263"/>
            <a:ext cx="2756433" cy="1474894"/>
            <a:chOff x="4570249" y="0"/>
            <a:chExt cx="2756433" cy="1474894"/>
          </a:xfrm>
        </p:grpSpPr>
        <p:sp>
          <p:nvSpPr>
            <p:cNvPr id="19" name="Rectangle 18"/>
            <p:cNvSpPr/>
            <p:nvPr/>
          </p:nvSpPr>
          <p:spPr>
            <a:xfrm>
              <a:off x="4570249" y="0"/>
              <a:ext cx="2756433" cy="147489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3611399"/>
                <a:satOff val="0"/>
                <a:lumOff val="150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570249" y="0"/>
              <a:ext cx="2756433" cy="14748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2009" rIns="0" bIns="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Using clear and concise language</a:t>
              </a:r>
              <a:endParaRPr lang="en-US" sz="21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61384" y="553262"/>
            <a:ext cx="3699910" cy="1474895"/>
            <a:chOff x="7659674" y="-1"/>
            <a:chExt cx="3699910" cy="1474895"/>
          </a:xfrm>
        </p:grpSpPr>
        <p:sp>
          <p:nvSpPr>
            <p:cNvPr id="17" name="Rounded Rectangle 16"/>
            <p:cNvSpPr/>
            <p:nvPr/>
          </p:nvSpPr>
          <p:spPr>
            <a:xfrm>
              <a:off x="7659674" y="0"/>
              <a:ext cx="3699910" cy="1474894"/>
            </a:xfrm>
            <a:prstGeom prst="roundRect">
              <a:avLst>
                <a:gd name="adj" fmla="val 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222798"/>
                <a:satOff val="0"/>
                <a:lumOff val="30000"/>
                <a:alphaOff val="0"/>
              </a:schemeClr>
            </a:fillRef>
            <a:effectRef idx="2">
              <a:schemeClr val="accent5">
                <a:hueOff val="-7222798"/>
                <a:satOff val="0"/>
                <a:lumOff val="300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3"/>
            <p:cNvSpPr/>
            <p:nvPr/>
          </p:nvSpPr>
          <p:spPr>
            <a:xfrm rot="16200000">
              <a:off x="7424959" y="234715"/>
              <a:ext cx="1209413" cy="7399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296" rIns="106680" bIns="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on</a:t>
              </a:r>
              <a:endParaRPr lang="en-US" sz="24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01366" y="553263"/>
            <a:ext cx="2756433" cy="1474894"/>
            <a:chOff x="8399656" y="0"/>
            <a:chExt cx="2756433" cy="1474894"/>
          </a:xfrm>
        </p:grpSpPr>
        <p:sp>
          <p:nvSpPr>
            <p:cNvPr id="15" name="Rectangle 14"/>
            <p:cNvSpPr/>
            <p:nvPr/>
          </p:nvSpPr>
          <p:spPr>
            <a:xfrm>
              <a:off x="8399656" y="0"/>
              <a:ext cx="2756433" cy="147489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7222798"/>
                <a:satOff val="0"/>
                <a:lumOff val="300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399656" y="0"/>
              <a:ext cx="2756433" cy="14748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2009" rIns="0" bIns="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smtClean="0">
                  <a:solidFill>
                    <a:schemeClr val="bg1"/>
                  </a:solidFill>
                </a:rPr>
                <a:t>Highlighting achievements and impact rather than just listing responsibilities</a:t>
              </a:r>
              <a:endParaRPr lang="en-US" sz="21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Flowchart: Extract 26"/>
          <p:cNvSpPr/>
          <p:nvPr/>
        </p:nvSpPr>
        <p:spPr>
          <a:xfrm rot="5400000">
            <a:off x="7966168" y="1495618"/>
            <a:ext cx="216752" cy="554986"/>
          </a:xfrm>
          <a:prstGeom prst="flowChartExtra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 27"/>
          <p:cNvGrpSpPr/>
          <p:nvPr/>
        </p:nvGrpSpPr>
        <p:grpSpPr>
          <a:xfrm>
            <a:off x="416637" y="2691552"/>
            <a:ext cx="3699910" cy="1474895"/>
            <a:chOff x="859" y="-1"/>
            <a:chExt cx="3699910" cy="1474895"/>
          </a:xfrm>
        </p:grpSpPr>
        <p:sp>
          <p:nvSpPr>
            <p:cNvPr id="46" name="Rounded Rectangle 45"/>
            <p:cNvSpPr/>
            <p:nvPr/>
          </p:nvSpPr>
          <p:spPr>
            <a:xfrm>
              <a:off x="859" y="0"/>
              <a:ext cx="3699910" cy="1474894"/>
            </a:xfrm>
            <a:prstGeom prst="roundRect">
              <a:avLst>
                <a:gd name="adj" fmla="val 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/>
            <p:cNvSpPr/>
            <p:nvPr/>
          </p:nvSpPr>
          <p:spPr>
            <a:xfrm rot="16200000">
              <a:off x="-233855" y="234715"/>
              <a:ext cx="1209413" cy="7399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296" rIns="106680" bIns="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on</a:t>
              </a:r>
              <a:endPara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6619" y="2691553"/>
            <a:ext cx="2756433" cy="1474894"/>
            <a:chOff x="740841" y="0"/>
            <a:chExt cx="2756433" cy="1474894"/>
          </a:xfrm>
        </p:grpSpPr>
        <p:sp>
          <p:nvSpPr>
            <p:cNvPr id="44" name="Rectangle 43"/>
            <p:cNvSpPr/>
            <p:nvPr/>
          </p:nvSpPr>
          <p:spPr>
            <a:xfrm>
              <a:off x="740841" y="0"/>
              <a:ext cx="2756433" cy="147489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740841" y="0"/>
              <a:ext cx="2756433" cy="14748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9154" rIns="0" bIns="0" numCol="1" spcCol="1270" anchor="t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Incorporating relevant keywords from the job description</a:t>
              </a:r>
              <a:endParaRPr lang="en-US" sz="2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6045" y="2691552"/>
            <a:ext cx="3699910" cy="1474895"/>
            <a:chOff x="3830267" y="-1"/>
            <a:chExt cx="3699910" cy="1474895"/>
          </a:xfrm>
        </p:grpSpPr>
        <p:sp>
          <p:nvSpPr>
            <p:cNvPr id="42" name="Rounded Rectangle 41"/>
            <p:cNvSpPr/>
            <p:nvPr/>
          </p:nvSpPr>
          <p:spPr>
            <a:xfrm>
              <a:off x="3830267" y="0"/>
              <a:ext cx="3699910" cy="1474894"/>
            </a:xfrm>
            <a:prstGeom prst="roundRect">
              <a:avLst>
                <a:gd name="adj" fmla="val 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611399"/>
                <a:satOff val="0"/>
                <a:lumOff val="15000"/>
                <a:alphaOff val="0"/>
              </a:schemeClr>
            </a:fillRef>
            <a:effectRef idx="2">
              <a:schemeClr val="accent5">
                <a:hueOff val="-3611399"/>
                <a:satOff val="0"/>
                <a:lumOff val="150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8"/>
            <p:cNvSpPr/>
            <p:nvPr/>
          </p:nvSpPr>
          <p:spPr>
            <a:xfrm rot="16200000">
              <a:off x="3595551" y="234715"/>
              <a:ext cx="1209413" cy="7399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296" rIns="106680" bIns="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on</a:t>
              </a:r>
              <a:endParaRPr lang="en-US" sz="24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Flowchart: Extract 30"/>
          <p:cNvSpPr/>
          <p:nvPr/>
        </p:nvSpPr>
        <p:spPr>
          <a:xfrm rot="5400000">
            <a:off x="4156168" y="3678450"/>
            <a:ext cx="216752" cy="554986"/>
          </a:xfrm>
          <a:prstGeom prst="flowChartExtra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4986027" y="2691553"/>
            <a:ext cx="2756433" cy="1474894"/>
            <a:chOff x="4570249" y="0"/>
            <a:chExt cx="2756433" cy="1474894"/>
          </a:xfrm>
        </p:grpSpPr>
        <p:sp>
          <p:nvSpPr>
            <p:cNvPr id="40" name="Rectangle 39"/>
            <p:cNvSpPr/>
            <p:nvPr/>
          </p:nvSpPr>
          <p:spPr>
            <a:xfrm>
              <a:off x="4570249" y="0"/>
              <a:ext cx="2756433" cy="147489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3611399"/>
                <a:satOff val="0"/>
                <a:lumOff val="150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4570249" y="0"/>
              <a:ext cx="2756433" cy="14748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9154" rIns="0" bIns="0" numCol="1" spcCol="1270" anchor="t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Formatting and structuring your resume for easy readability</a:t>
              </a:r>
              <a:endParaRPr lang="en-US" sz="26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75452" y="2691552"/>
            <a:ext cx="3699910" cy="1474895"/>
            <a:chOff x="7659674" y="-1"/>
            <a:chExt cx="3699910" cy="1474895"/>
          </a:xfrm>
        </p:grpSpPr>
        <p:sp>
          <p:nvSpPr>
            <p:cNvPr id="38" name="Rounded Rectangle 37"/>
            <p:cNvSpPr/>
            <p:nvPr/>
          </p:nvSpPr>
          <p:spPr>
            <a:xfrm>
              <a:off x="7659674" y="0"/>
              <a:ext cx="3699910" cy="1474894"/>
            </a:xfrm>
            <a:prstGeom prst="roundRect">
              <a:avLst>
                <a:gd name="adj" fmla="val 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222798"/>
                <a:satOff val="0"/>
                <a:lumOff val="30000"/>
                <a:alphaOff val="0"/>
              </a:schemeClr>
            </a:fillRef>
            <a:effectRef idx="2">
              <a:schemeClr val="accent5">
                <a:hueOff val="-7222798"/>
                <a:satOff val="0"/>
                <a:lumOff val="300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13"/>
            <p:cNvSpPr/>
            <p:nvPr/>
          </p:nvSpPr>
          <p:spPr>
            <a:xfrm rot="16200000">
              <a:off x="7424959" y="234715"/>
              <a:ext cx="1209413" cy="7399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296" rIns="106680" bIns="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on</a:t>
              </a:r>
              <a:endParaRPr lang="en-US" sz="24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15434" y="2691553"/>
            <a:ext cx="2756433" cy="1474894"/>
            <a:chOff x="8399656" y="0"/>
            <a:chExt cx="2756433" cy="1474894"/>
          </a:xfrm>
        </p:grpSpPr>
        <p:sp>
          <p:nvSpPr>
            <p:cNvPr id="36" name="Rectangle 35"/>
            <p:cNvSpPr/>
            <p:nvPr/>
          </p:nvSpPr>
          <p:spPr>
            <a:xfrm>
              <a:off x="8399656" y="0"/>
              <a:ext cx="2756433" cy="147489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7222798"/>
                <a:satOff val="0"/>
                <a:lumOff val="300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8399656" y="0"/>
              <a:ext cx="2756433" cy="14748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9154" rIns="0" bIns="0" numCol="1" spcCol="1270" anchor="t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Proofreading and editing to ensure error-free content</a:t>
              </a:r>
              <a:endParaRPr lang="en-US" sz="2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Flowchart: Extract 47"/>
          <p:cNvSpPr/>
          <p:nvPr/>
        </p:nvSpPr>
        <p:spPr>
          <a:xfrm rot="5400000">
            <a:off x="7980236" y="3647969"/>
            <a:ext cx="216752" cy="554986"/>
          </a:xfrm>
          <a:prstGeom prst="flowChartExtra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22a2578452a_1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2a2578452a_1_0"/>
          <p:cNvSpPr/>
          <p:nvPr/>
        </p:nvSpPr>
        <p:spPr>
          <a:xfrm>
            <a:off x="1200928" y="0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3200"/>
            </a:pPr>
            <a:r>
              <a:rPr lang="en-US" sz="2400" b="1" dirty="0">
                <a:solidFill>
                  <a:schemeClr val="dk1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Purpose of a Resume</a:t>
            </a:r>
            <a:endParaRPr sz="2400" b="1" i="0" u="none" strike="noStrike" cap="none" dirty="0">
              <a:solidFill>
                <a:schemeClr val="dk1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887348" y="1937105"/>
            <a:ext cx="1942921" cy="23419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2" name="Group 41"/>
          <p:cNvGrpSpPr/>
          <p:nvPr/>
        </p:nvGrpSpPr>
        <p:grpSpPr>
          <a:xfrm>
            <a:off x="1334019" y="696716"/>
            <a:ext cx="2602175" cy="1561305"/>
            <a:chOff x="615673" y="989"/>
            <a:chExt cx="2602175" cy="1561305"/>
          </a:xfrm>
        </p:grpSpPr>
        <p:sp>
          <p:nvSpPr>
            <p:cNvPr id="74" name="Rounded Rectangle 73"/>
            <p:cNvSpPr/>
            <p:nvPr/>
          </p:nvSpPr>
          <p:spPr>
            <a:xfrm>
              <a:off x="615673" y="989"/>
              <a:ext cx="2602175" cy="156130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ounded Rectangle 5"/>
            <p:cNvSpPr/>
            <p:nvPr/>
          </p:nvSpPr>
          <p:spPr>
            <a:xfrm>
              <a:off x="661402" y="46718"/>
              <a:ext cx="2510717" cy="14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To get an interview</a:t>
              </a:r>
              <a:endParaRPr lang="en-US" sz="2700" kern="1200" dirty="0"/>
            </a:p>
          </p:txBody>
        </p:sp>
      </p:grpSp>
      <p:sp>
        <p:nvSpPr>
          <p:cNvPr id="43" name="Rectangle 42"/>
          <p:cNvSpPr/>
          <p:nvPr/>
        </p:nvSpPr>
        <p:spPr>
          <a:xfrm rot="5400000">
            <a:off x="887348" y="3888736"/>
            <a:ext cx="1942921" cy="23419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426189"/>
              <a:satOff val="12088"/>
              <a:lumOff val="1204"/>
              <a:alphaOff val="0"/>
            </a:schemeClr>
          </a:fillRef>
          <a:effectRef idx="1">
            <a:schemeClr val="accent3">
              <a:hueOff val="-1426189"/>
              <a:satOff val="12088"/>
              <a:lumOff val="120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4" name="Group 43"/>
          <p:cNvGrpSpPr/>
          <p:nvPr/>
        </p:nvGrpSpPr>
        <p:grpSpPr>
          <a:xfrm>
            <a:off x="1334019" y="2648348"/>
            <a:ext cx="2602175" cy="1561305"/>
            <a:chOff x="615673" y="1952621"/>
            <a:chExt cx="2602175" cy="1561305"/>
          </a:xfrm>
        </p:grpSpPr>
        <p:sp>
          <p:nvSpPr>
            <p:cNvPr id="72" name="Rounded Rectangle 71"/>
            <p:cNvSpPr/>
            <p:nvPr/>
          </p:nvSpPr>
          <p:spPr>
            <a:xfrm>
              <a:off x="615673" y="1952621"/>
              <a:ext cx="2602175" cy="156130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247915"/>
                <a:satOff val="10577"/>
                <a:lumOff val="1054"/>
                <a:alphaOff val="0"/>
              </a:schemeClr>
            </a:fillRef>
            <a:effectRef idx="1">
              <a:schemeClr val="accent3">
                <a:hueOff val="-1247915"/>
                <a:satOff val="10577"/>
                <a:lumOff val="10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ounded Rectangle 8"/>
            <p:cNvSpPr/>
            <p:nvPr/>
          </p:nvSpPr>
          <p:spPr>
            <a:xfrm>
              <a:off x="661402" y="1998350"/>
              <a:ext cx="2510717" cy="14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To showcase achievements</a:t>
              </a:r>
              <a:endParaRPr lang="en-US" sz="2700" kern="12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1863164" y="4864552"/>
            <a:ext cx="3452183" cy="23419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2852378"/>
              <a:satOff val="24176"/>
              <a:lumOff val="2409"/>
              <a:alphaOff val="0"/>
            </a:schemeClr>
          </a:fillRef>
          <a:effectRef idx="1">
            <a:schemeClr val="accent3">
              <a:hueOff val="-2852378"/>
              <a:satOff val="24176"/>
              <a:lumOff val="240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6" name="Group 45"/>
          <p:cNvGrpSpPr/>
          <p:nvPr/>
        </p:nvGrpSpPr>
        <p:grpSpPr>
          <a:xfrm>
            <a:off x="1334019" y="4599979"/>
            <a:ext cx="2602175" cy="1561305"/>
            <a:chOff x="615673" y="3904252"/>
            <a:chExt cx="2602175" cy="1561305"/>
          </a:xfrm>
        </p:grpSpPr>
        <p:sp>
          <p:nvSpPr>
            <p:cNvPr id="70" name="Rounded Rectangle 69"/>
            <p:cNvSpPr/>
            <p:nvPr/>
          </p:nvSpPr>
          <p:spPr>
            <a:xfrm>
              <a:off x="615673" y="3904252"/>
              <a:ext cx="2602175" cy="156130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2495830"/>
                <a:satOff val="21154"/>
                <a:lumOff val="2108"/>
                <a:alphaOff val="0"/>
              </a:schemeClr>
            </a:fillRef>
            <a:effectRef idx="1">
              <a:schemeClr val="accent3">
                <a:hueOff val="-2495830"/>
                <a:satOff val="21154"/>
                <a:lumOff val="21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11"/>
            <p:cNvSpPr/>
            <p:nvPr/>
          </p:nvSpPr>
          <p:spPr>
            <a:xfrm>
              <a:off x="661402" y="3949981"/>
              <a:ext cx="2510717" cy="14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To demonstrate relevance</a:t>
              </a:r>
              <a:endParaRPr lang="en-US" sz="2700" kern="1200" dirty="0"/>
            </a:p>
          </p:txBody>
        </p:sp>
      </p:grpSp>
      <p:sp>
        <p:nvSpPr>
          <p:cNvPr id="47" name="Rectangle 46"/>
          <p:cNvSpPr/>
          <p:nvPr/>
        </p:nvSpPr>
        <p:spPr>
          <a:xfrm rot="16200000">
            <a:off x="4348241" y="3888736"/>
            <a:ext cx="1942921" cy="23419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4278566"/>
              <a:satOff val="36264"/>
              <a:lumOff val="3613"/>
              <a:alphaOff val="0"/>
            </a:schemeClr>
          </a:fillRef>
          <a:effectRef idx="1">
            <a:schemeClr val="accent3">
              <a:hueOff val="-4278566"/>
              <a:satOff val="36264"/>
              <a:lumOff val="361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8" name="Group 47"/>
          <p:cNvGrpSpPr/>
          <p:nvPr/>
        </p:nvGrpSpPr>
        <p:grpSpPr>
          <a:xfrm>
            <a:off x="4794912" y="4599979"/>
            <a:ext cx="2602175" cy="1561305"/>
            <a:chOff x="4076566" y="3904252"/>
            <a:chExt cx="2602175" cy="1561305"/>
          </a:xfrm>
        </p:grpSpPr>
        <p:sp>
          <p:nvSpPr>
            <p:cNvPr id="68" name="Rounded Rectangle 67"/>
            <p:cNvSpPr/>
            <p:nvPr/>
          </p:nvSpPr>
          <p:spPr>
            <a:xfrm>
              <a:off x="4076566" y="3904252"/>
              <a:ext cx="2602175" cy="156130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743746"/>
                <a:satOff val="31731"/>
                <a:lumOff val="3162"/>
                <a:alphaOff val="0"/>
              </a:schemeClr>
            </a:fillRef>
            <a:effectRef idx="1">
              <a:schemeClr val="accent3">
                <a:hueOff val="-3743746"/>
                <a:satOff val="31731"/>
                <a:lumOff val="316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ounded Rectangle 14"/>
            <p:cNvSpPr/>
            <p:nvPr/>
          </p:nvSpPr>
          <p:spPr>
            <a:xfrm>
              <a:off x="4122295" y="3949981"/>
              <a:ext cx="2510717" cy="14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To differentiate yourself</a:t>
              </a:r>
              <a:endParaRPr lang="en-US" sz="2700" kern="1200" dirty="0"/>
            </a:p>
          </p:txBody>
        </p:sp>
      </p:grpSp>
      <p:sp>
        <p:nvSpPr>
          <p:cNvPr id="49" name="Rectangle 48"/>
          <p:cNvSpPr/>
          <p:nvPr/>
        </p:nvSpPr>
        <p:spPr>
          <a:xfrm rot="16200000">
            <a:off x="4348241" y="1937105"/>
            <a:ext cx="1942921" cy="23419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5704755"/>
              <a:satOff val="48351"/>
              <a:lumOff val="4818"/>
              <a:alphaOff val="0"/>
            </a:schemeClr>
          </a:fillRef>
          <a:effectRef idx="1">
            <a:schemeClr val="accent3">
              <a:hueOff val="-5704755"/>
              <a:satOff val="48351"/>
              <a:lumOff val="481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0" name="Group 49"/>
          <p:cNvGrpSpPr/>
          <p:nvPr/>
        </p:nvGrpSpPr>
        <p:grpSpPr>
          <a:xfrm>
            <a:off x="4794912" y="2648348"/>
            <a:ext cx="2602175" cy="1561305"/>
            <a:chOff x="4076566" y="1952621"/>
            <a:chExt cx="2602175" cy="1561305"/>
          </a:xfrm>
        </p:grpSpPr>
        <p:sp>
          <p:nvSpPr>
            <p:cNvPr id="66" name="Rounded Rectangle 65"/>
            <p:cNvSpPr/>
            <p:nvPr/>
          </p:nvSpPr>
          <p:spPr>
            <a:xfrm>
              <a:off x="4076566" y="1952621"/>
              <a:ext cx="2602175" cy="156130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991661"/>
                <a:satOff val="42307"/>
                <a:lumOff val="4215"/>
                <a:alphaOff val="0"/>
              </a:schemeClr>
            </a:fillRef>
            <a:effectRef idx="1">
              <a:schemeClr val="accent3">
                <a:hueOff val="-4991661"/>
                <a:satOff val="42307"/>
                <a:lumOff val="4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17"/>
            <p:cNvSpPr/>
            <p:nvPr/>
          </p:nvSpPr>
          <p:spPr>
            <a:xfrm>
              <a:off x="4122295" y="1998350"/>
              <a:ext cx="2510717" cy="14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To communicate value</a:t>
              </a:r>
              <a:endParaRPr lang="en-US" sz="2700" kern="12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324057" y="961289"/>
            <a:ext cx="3452183" cy="23419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7130944"/>
              <a:satOff val="60439"/>
              <a:lumOff val="6022"/>
              <a:alphaOff val="0"/>
            </a:schemeClr>
          </a:fillRef>
          <a:effectRef idx="1">
            <a:schemeClr val="accent3">
              <a:hueOff val="-7130944"/>
              <a:satOff val="60439"/>
              <a:lumOff val="602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2" name="Group 51"/>
          <p:cNvGrpSpPr/>
          <p:nvPr/>
        </p:nvGrpSpPr>
        <p:grpSpPr>
          <a:xfrm>
            <a:off x="4794912" y="696716"/>
            <a:ext cx="2602175" cy="1561305"/>
            <a:chOff x="4076566" y="989"/>
            <a:chExt cx="2602175" cy="1561305"/>
          </a:xfrm>
        </p:grpSpPr>
        <p:sp>
          <p:nvSpPr>
            <p:cNvPr id="64" name="Rounded Rectangle 63"/>
            <p:cNvSpPr/>
            <p:nvPr/>
          </p:nvSpPr>
          <p:spPr>
            <a:xfrm>
              <a:off x="4076566" y="989"/>
              <a:ext cx="2602175" cy="156130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6239576"/>
                <a:satOff val="52884"/>
                <a:lumOff val="5269"/>
                <a:alphaOff val="0"/>
              </a:schemeClr>
            </a:fillRef>
            <a:effectRef idx="1">
              <a:schemeClr val="accent3">
                <a:hueOff val="-6239576"/>
                <a:satOff val="52884"/>
                <a:lumOff val="52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20"/>
            <p:cNvSpPr/>
            <p:nvPr/>
          </p:nvSpPr>
          <p:spPr>
            <a:xfrm>
              <a:off x="4122295" y="46718"/>
              <a:ext cx="2510717" cy="14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To provide a summary</a:t>
              </a:r>
              <a:endParaRPr lang="en-US" sz="2700" kern="1200" dirty="0"/>
            </a:p>
          </p:txBody>
        </p:sp>
      </p:grpSp>
      <p:sp>
        <p:nvSpPr>
          <p:cNvPr id="53" name="Rectangle 52"/>
          <p:cNvSpPr/>
          <p:nvPr/>
        </p:nvSpPr>
        <p:spPr>
          <a:xfrm rot="5400000">
            <a:off x="7809134" y="1937105"/>
            <a:ext cx="1942921" cy="23419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8557133"/>
              <a:satOff val="72527"/>
              <a:lumOff val="7227"/>
              <a:alphaOff val="0"/>
            </a:schemeClr>
          </a:fillRef>
          <a:effectRef idx="1">
            <a:schemeClr val="accent3">
              <a:hueOff val="-8557133"/>
              <a:satOff val="72527"/>
              <a:lumOff val="722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4" name="Group 53"/>
          <p:cNvGrpSpPr/>
          <p:nvPr/>
        </p:nvGrpSpPr>
        <p:grpSpPr>
          <a:xfrm>
            <a:off x="8255805" y="696716"/>
            <a:ext cx="2602175" cy="1561305"/>
            <a:chOff x="7537459" y="989"/>
            <a:chExt cx="2602175" cy="1561305"/>
          </a:xfrm>
        </p:grpSpPr>
        <p:sp>
          <p:nvSpPr>
            <p:cNvPr id="62" name="Rounded Rectangle 61"/>
            <p:cNvSpPr/>
            <p:nvPr/>
          </p:nvSpPr>
          <p:spPr>
            <a:xfrm>
              <a:off x="7537459" y="989"/>
              <a:ext cx="2602175" cy="156130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7487491"/>
                <a:satOff val="63461"/>
                <a:lumOff val="6323"/>
                <a:alphaOff val="0"/>
              </a:schemeClr>
            </a:fillRef>
            <a:effectRef idx="1">
              <a:schemeClr val="accent3">
                <a:hueOff val="-7487491"/>
                <a:satOff val="63461"/>
                <a:lumOff val="632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23"/>
            <p:cNvSpPr/>
            <p:nvPr/>
          </p:nvSpPr>
          <p:spPr>
            <a:xfrm>
              <a:off x="7583188" y="46718"/>
              <a:ext cx="2510717" cy="14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dk1"/>
                  </a:solidFill>
                  <a:latin typeface="+mj-lt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To open doors</a:t>
              </a:r>
              <a:endParaRPr lang="en-US" sz="2700" kern="1200" dirty="0"/>
            </a:p>
          </p:txBody>
        </p:sp>
      </p:grpSp>
      <p:sp>
        <p:nvSpPr>
          <p:cNvPr id="55" name="Rectangle 54"/>
          <p:cNvSpPr/>
          <p:nvPr/>
        </p:nvSpPr>
        <p:spPr>
          <a:xfrm rot="5400000">
            <a:off x="7809134" y="3888736"/>
            <a:ext cx="1942921" cy="23419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9983321"/>
              <a:satOff val="84615"/>
              <a:lumOff val="8431"/>
              <a:alphaOff val="0"/>
            </a:schemeClr>
          </a:fillRef>
          <a:effectRef idx="1">
            <a:schemeClr val="accent3">
              <a:hueOff val="-9983321"/>
              <a:satOff val="84615"/>
              <a:lumOff val="843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6" name="Group 55"/>
          <p:cNvGrpSpPr/>
          <p:nvPr/>
        </p:nvGrpSpPr>
        <p:grpSpPr>
          <a:xfrm>
            <a:off x="8255805" y="2648348"/>
            <a:ext cx="2602175" cy="1561305"/>
            <a:chOff x="7537459" y="1952621"/>
            <a:chExt cx="2602175" cy="1561305"/>
          </a:xfrm>
        </p:grpSpPr>
        <p:sp>
          <p:nvSpPr>
            <p:cNvPr id="60" name="Rounded Rectangle 59"/>
            <p:cNvSpPr/>
            <p:nvPr/>
          </p:nvSpPr>
          <p:spPr>
            <a:xfrm>
              <a:off x="7537459" y="1952621"/>
              <a:ext cx="2602175" cy="156130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8735406"/>
                <a:satOff val="74038"/>
                <a:lumOff val="7377"/>
                <a:alphaOff val="0"/>
              </a:schemeClr>
            </a:fillRef>
            <a:effectRef idx="1">
              <a:schemeClr val="accent3">
                <a:hueOff val="-8735406"/>
                <a:satOff val="74038"/>
                <a:lumOff val="73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ounded Rectangle 26"/>
            <p:cNvSpPr/>
            <p:nvPr/>
          </p:nvSpPr>
          <p:spPr>
            <a:xfrm>
              <a:off x="7583188" y="1998350"/>
              <a:ext cx="2510717" cy="14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dk1"/>
                  </a:solidFill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To enhance professional branding</a:t>
              </a:r>
              <a:endParaRPr lang="en-US" sz="2700" kern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55805" y="4599979"/>
            <a:ext cx="2602175" cy="1561305"/>
            <a:chOff x="7537459" y="3904252"/>
            <a:chExt cx="2602175" cy="1561305"/>
          </a:xfrm>
        </p:grpSpPr>
        <p:sp>
          <p:nvSpPr>
            <p:cNvPr id="58" name="Rounded Rectangle 57"/>
            <p:cNvSpPr/>
            <p:nvPr/>
          </p:nvSpPr>
          <p:spPr>
            <a:xfrm>
              <a:off x="7537459" y="3904252"/>
              <a:ext cx="2602175" cy="156130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9983321"/>
                <a:satOff val="84615"/>
                <a:lumOff val="8431"/>
                <a:alphaOff val="0"/>
              </a:schemeClr>
            </a:fillRef>
            <a:effectRef idx="1">
              <a:schemeClr val="accent3">
                <a:hueOff val="-9983321"/>
                <a:satOff val="84615"/>
                <a:lumOff val="84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28"/>
            <p:cNvSpPr/>
            <p:nvPr/>
          </p:nvSpPr>
          <p:spPr>
            <a:xfrm>
              <a:off x="7583188" y="3949981"/>
              <a:ext cx="2510717" cy="1469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dk1"/>
                  </a:solidFill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To showcase transferable skills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2565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Resume - The footprint of a person's career achievements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45050" y="4868785"/>
            <a:ext cx="5530847" cy="1746781"/>
            <a:chOff x="6430242" y="3684205"/>
            <a:chExt cx="5530847" cy="1746781"/>
          </a:xfrm>
        </p:grpSpPr>
        <p:sp>
          <p:nvSpPr>
            <p:cNvPr id="25" name="Rounded Rectangle 24"/>
            <p:cNvSpPr/>
            <p:nvPr/>
          </p:nvSpPr>
          <p:spPr>
            <a:xfrm>
              <a:off x="6430242" y="3684205"/>
              <a:ext cx="5530847" cy="17467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hueOff val="-6655548"/>
                <a:satOff val="56410"/>
                <a:lumOff val="562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8127867" y="3812897"/>
              <a:ext cx="3794851" cy="12333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/>
                <a:t>It serves as evidence of a person's capabilities, demonstrating their value and potential to future employers</a:t>
              </a:r>
              <a:endParaRPr lang="en-US" sz="20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2880" y="4896489"/>
            <a:ext cx="5337502" cy="1746781"/>
            <a:chOff x="10693" y="3711909"/>
            <a:chExt cx="5337502" cy="1746781"/>
          </a:xfrm>
        </p:grpSpPr>
        <p:sp>
          <p:nvSpPr>
            <p:cNvPr id="23" name="Rounded Rectangle 22"/>
            <p:cNvSpPr/>
            <p:nvPr/>
          </p:nvSpPr>
          <p:spPr>
            <a:xfrm>
              <a:off x="10693" y="3711909"/>
              <a:ext cx="5337502" cy="17467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hueOff val="-9983321"/>
                <a:satOff val="84615"/>
                <a:lumOff val="843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6"/>
            <p:cNvSpPr/>
            <p:nvPr/>
          </p:nvSpPr>
          <p:spPr>
            <a:xfrm>
              <a:off x="76773" y="3840609"/>
              <a:ext cx="3659509" cy="12333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/>
                <a:t>A resume represents a person's professional brand, showcasing their  unique strengths, skills, and experiences</a:t>
              </a:r>
              <a:endParaRPr lang="en-US" sz="2000" kern="1200" dirty="0" smtClean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17293" y="1184580"/>
            <a:ext cx="5321969" cy="1746781"/>
            <a:chOff x="6602485" y="0"/>
            <a:chExt cx="5321969" cy="1746781"/>
          </a:xfrm>
        </p:grpSpPr>
        <p:sp>
          <p:nvSpPr>
            <p:cNvPr id="21" name="Rounded Rectangle 20"/>
            <p:cNvSpPr/>
            <p:nvPr/>
          </p:nvSpPr>
          <p:spPr>
            <a:xfrm>
              <a:off x="6602485" y="0"/>
              <a:ext cx="5321969" cy="17467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hueOff val="-3327774"/>
                <a:satOff val="28205"/>
                <a:lumOff val="281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8"/>
            <p:cNvSpPr/>
            <p:nvPr/>
          </p:nvSpPr>
          <p:spPr>
            <a:xfrm>
              <a:off x="8237447" y="38371"/>
              <a:ext cx="3648636" cy="12333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/>
                <a:t>It highlights a person's career progression, achievements, and impact over time</a:t>
              </a:r>
              <a:endParaRPr lang="en-US" sz="20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6103" y="1184580"/>
            <a:ext cx="5330625" cy="1746781"/>
            <a:chOff x="1295" y="0"/>
            <a:chExt cx="5330625" cy="1746781"/>
          </a:xfrm>
        </p:grpSpPr>
        <p:sp>
          <p:nvSpPr>
            <p:cNvPr id="19" name="Rounded Rectangle 18"/>
            <p:cNvSpPr/>
            <p:nvPr/>
          </p:nvSpPr>
          <p:spPr>
            <a:xfrm>
              <a:off x="1295" y="0"/>
              <a:ext cx="5330625" cy="17467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10"/>
            <p:cNvSpPr/>
            <p:nvPr/>
          </p:nvSpPr>
          <p:spPr>
            <a:xfrm>
              <a:off x="39666" y="38371"/>
              <a:ext cx="3654696" cy="12333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 smtClean="0"/>
                <a:t>A resume leaves a lasting impression on potential employers, showcasing a person's accomplishments and experiences</a:t>
              </a: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77152" y="1495725"/>
            <a:ext cx="2363613" cy="2363613"/>
            <a:chOff x="3562344" y="311145"/>
            <a:chExt cx="2363613" cy="2363613"/>
          </a:xfrm>
        </p:grpSpPr>
        <p:sp>
          <p:nvSpPr>
            <p:cNvPr id="17" name="Pie 16"/>
            <p:cNvSpPr/>
            <p:nvPr/>
          </p:nvSpPr>
          <p:spPr>
            <a:xfrm>
              <a:off x="3562344" y="311145"/>
              <a:ext cx="2363613" cy="2363613"/>
            </a:xfrm>
            <a:prstGeom prst="pieWedg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ie 12"/>
            <p:cNvSpPr/>
            <p:nvPr/>
          </p:nvSpPr>
          <p:spPr>
            <a:xfrm>
              <a:off x="4254632" y="1003429"/>
              <a:ext cx="1671325" cy="16713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Leaves a mark</a:t>
              </a:r>
              <a:endParaRPr lang="en-US" sz="2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49939" y="1495725"/>
            <a:ext cx="2363613" cy="2363613"/>
            <a:chOff x="6035131" y="311145"/>
            <a:chExt cx="2363613" cy="2363613"/>
          </a:xfrm>
        </p:grpSpPr>
        <p:sp>
          <p:nvSpPr>
            <p:cNvPr id="15" name="Pie 14"/>
            <p:cNvSpPr/>
            <p:nvPr/>
          </p:nvSpPr>
          <p:spPr>
            <a:xfrm rot="5400000">
              <a:off x="6035131" y="311145"/>
              <a:ext cx="2363613" cy="2363613"/>
            </a:xfrm>
            <a:prstGeom prst="pieWedg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327774"/>
                <a:satOff val="28205"/>
                <a:lumOff val="2810"/>
                <a:alphaOff val="0"/>
              </a:schemeClr>
            </a:fillRef>
            <a:effectRef idx="1">
              <a:schemeClr val="accent3">
                <a:hueOff val="-3327774"/>
                <a:satOff val="28205"/>
                <a:lumOff val="28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ie 14"/>
            <p:cNvSpPr/>
            <p:nvPr/>
          </p:nvSpPr>
          <p:spPr>
            <a:xfrm>
              <a:off x="6035131" y="1003433"/>
              <a:ext cx="1671329" cy="16713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Captures progress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49939" y="3968512"/>
            <a:ext cx="2363613" cy="2363613"/>
            <a:chOff x="6035131" y="2783932"/>
            <a:chExt cx="2363613" cy="2363613"/>
          </a:xfrm>
        </p:grpSpPr>
        <p:sp>
          <p:nvSpPr>
            <p:cNvPr id="13" name="Pie 12"/>
            <p:cNvSpPr/>
            <p:nvPr/>
          </p:nvSpPr>
          <p:spPr>
            <a:xfrm rot="10800000">
              <a:off x="6035131" y="2783932"/>
              <a:ext cx="2363613" cy="2363613"/>
            </a:xfrm>
            <a:prstGeom prst="pieWedg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6655548"/>
                <a:satOff val="56410"/>
                <a:lumOff val="5621"/>
                <a:alphaOff val="0"/>
              </a:schemeClr>
            </a:fillRef>
            <a:effectRef idx="1">
              <a:schemeClr val="accent3">
                <a:hueOff val="-6655548"/>
                <a:satOff val="56410"/>
                <a:lumOff val="562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ie 16"/>
            <p:cNvSpPr/>
            <p:nvPr/>
          </p:nvSpPr>
          <p:spPr>
            <a:xfrm rot="21600000">
              <a:off x="6035131" y="2783932"/>
              <a:ext cx="1671325" cy="16713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Provides evidence</a:t>
              </a:r>
              <a:endParaRPr lang="en-US" sz="20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77152" y="3968512"/>
            <a:ext cx="2363613" cy="2363613"/>
            <a:chOff x="3562344" y="2783932"/>
            <a:chExt cx="2363613" cy="2363613"/>
          </a:xfrm>
        </p:grpSpPr>
        <p:sp>
          <p:nvSpPr>
            <p:cNvPr id="11" name="Pie 10"/>
            <p:cNvSpPr/>
            <p:nvPr/>
          </p:nvSpPr>
          <p:spPr>
            <a:xfrm rot="16200000">
              <a:off x="3562344" y="2783932"/>
              <a:ext cx="2363613" cy="2363613"/>
            </a:xfrm>
            <a:prstGeom prst="pieWedg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9983321"/>
                <a:satOff val="84615"/>
                <a:lumOff val="8431"/>
                <a:alphaOff val="0"/>
              </a:schemeClr>
            </a:fillRef>
            <a:effectRef idx="1">
              <a:schemeClr val="accent3">
                <a:hueOff val="-9983321"/>
                <a:satOff val="84615"/>
                <a:lumOff val="84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ie 18"/>
            <p:cNvSpPr/>
            <p:nvPr/>
          </p:nvSpPr>
          <p:spPr>
            <a:xfrm rot="21600000">
              <a:off x="4254628" y="2783932"/>
              <a:ext cx="1671329" cy="16713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Represents their Brand</a:t>
              </a:r>
              <a:endParaRPr lang="en-US" sz="2000" kern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394961" y="193964"/>
            <a:ext cx="838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The footprint of a person's career achievements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9573" y="2189262"/>
            <a:ext cx="6450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How does a resume look like?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6935</Words>
  <Application>WPS Presentation</Application>
  <PresentationFormat>Custom</PresentationFormat>
  <Paragraphs>305</Paragraphs>
  <Slides>33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Times New Roman</vt:lpstr>
      <vt:lpstr>Simple Light</vt:lpstr>
      <vt:lpstr>If you are a CEO of a software Company, give suggestion about your recruitment. What are the things you will expect from the candidate? </vt:lpstr>
      <vt:lpstr>Resume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Janakiraman Selvaraj</dc:creator>
  <cp:lastModifiedBy>keert</cp:lastModifiedBy>
  <cp:revision>134</cp:revision>
  <dcterms:created xsi:type="dcterms:W3CDTF">2022-11-15T12:41:00Z</dcterms:created>
  <dcterms:modified xsi:type="dcterms:W3CDTF">2024-08-13T09:05:20Z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38C2B85CEA54499A8A5B05FD3B3CBD28_12</vt:lpwstr>
  </property>
  <property fmtid="{D5CDD505-2E9C-101B-9397-08002B2CF9AE}" pid="3" name="KSOProductBuildVer">
    <vt:lpwstr>1033-12.2.0.17545</vt:lpwstr>
  </property>
</Properties>
</file>