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83" r:id="rId5"/>
    <p:sldId id="258" r:id="rId6"/>
    <p:sldId id="301" r:id="rId7"/>
    <p:sldId id="285" r:id="rId8"/>
    <p:sldId id="297" r:id="rId9"/>
    <p:sldId id="284" r:id="rId10"/>
    <p:sldId id="299" r:id="rId11"/>
    <p:sldId id="298" r:id="rId12"/>
    <p:sldId id="302" r:id="rId13"/>
    <p:sldId id="303" r:id="rId14"/>
    <p:sldId id="300" r:id="rId15"/>
    <p:sldId id="293" r:id="rId16"/>
    <p:sldId id="294" r:id="rId17"/>
    <p:sldId id="286" r:id="rId18"/>
    <p:sldId id="295" r:id="rId19"/>
    <p:sldId id="287" r:id="rId20"/>
    <p:sldId id="288" r:id="rId21"/>
    <p:sldId id="289" r:id="rId22"/>
    <p:sldId id="290" r:id="rId23"/>
    <p:sldId id="291" r:id="rId24"/>
    <p:sldId id="304" r:id="rId25"/>
    <p:sldId id="296" r:id="rId26"/>
    <p:sldId id="322" r:id="rId27"/>
    <p:sldId id="323" r:id="rId28"/>
    <p:sldId id="324" r:id="rId29"/>
    <p:sldId id="325" r:id="rId30"/>
    <p:sldId id="326" r:id="rId31"/>
    <p:sldId id="277" r:id="rId32"/>
  </p:sldIdLst>
  <p:sldSz cx="12192000" cy="6858000"/>
  <p:notesSz cx="6858000" cy="9144000"/>
  <p:embeddedFontLst>
    <p:embeddedFont>
      <p:font typeface="Calibri" panose="020F0502020204030204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0282B6C-A94E-49AA-B100-4841AA5C93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94660"/>
  </p:normalViewPr>
  <p:slideViewPr>
    <p:cSldViewPr snapToGrid="0">
      <p:cViewPr varScale="1">
        <p:scale>
          <a:sx n="68" d="100"/>
          <a:sy n="68" d="100"/>
        </p:scale>
        <p:origin x="-264" y="-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/>
              <a:t>ANS: B</a:t>
            </a:r>
            <a:endParaRPr lang="en-I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/>
              <a:t>ANS: D</a:t>
            </a:r>
            <a:endParaRPr lang="en-I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/>
              <a:t>ANS: D</a:t>
            </a:r>
            <a:endParaRPr lang="en-I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/>
              <a:t>ANS:B</a:t>
            </a:r>
            <a:endParaRPr lang="en-I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IN" altLang="en-US"/>
              <a:t>ANS: A</a:t>
            </a:r>
            <a:endParaRPr lang="en-I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4e5d5c53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86" name="Google Shape;286;g224e5d5c5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Never put your photograph of yourself on the resume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Don’t mention your home address.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Mention your e-mail id and your phone number, city and state you are living.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Avoid spelling Mistake – Use spell check feature in MS Word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Segregate your skill in a different category. Tally and other technical skills should mention under ‘TECHNOLOGY SKILL’ category.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Executive summary should be clear – that contains experience, skill, position you are applying for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In EXPERIENCE part, mention what are the roles you played and express your achievement of the role in bulletin format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24e5d5c537_0_1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" name="Google Shape;15;g224e5d5c537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24e5d5c537_0_1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9" name="Google Shape;49;g224e5d5c537_0_1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4e5d5c537_0_1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224e5d5c537_0_1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224e5d5c537_0_1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24e5d5c537_0_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24e5d5c537_0_10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20" name="Google Shape;20;g224e5d5c537_0_10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1" name="Google Shape;21;g224e5d5c537_0_1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24e5d5c537_0_11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g224e5d5c537_0_1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24e5d5c537_0_1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224e5d5c537_0_1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8" name="Google Shape;28;g224e5d5c537_0_1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24e5d5c537_0_1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224e5d5c537_0_1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224e5d5c537_0_11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g224e5d5c537_0_1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24e5d5c537_0_126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" name="Google Shape;36;g224e5d5c537_0_126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g224e5d5c537_0_1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4e5d5c537_0_1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g224e5d5c537_0_1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4e5d5c537_0_1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" name="Google Shape;43;g224e5d5c537_0_1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4" name="Google Shape;44;g224e5d5c537_0_1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g224e5d5c537_0_1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6" name="Google Shape;46;g224e5d5c537_0_1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4e5d5c537_0_10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g224e5d5c537_0_10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Char char="●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g224e5d5c537_0_1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jpeg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jpe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3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27200" y="3510614"/>
            <a:ext cx="9618135" cy="286241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/>
          <p:nvPr/>
        </p:nvSpPr>
        <p:spPr>
          <a:xfrm>
            <a:off x="1326726" y="0"/>
            <a:ext cx="9736" cy="6858000"/>
          </a:xfrm>
          <a:custGeom>
            <a:avLst/>
            <a:gdLst/>
            <a:ahLst/>
            <a:cxnLst/>
            <a:rect l="l" t="t" r="r" b="b"/>
            <a:pathLst>
              <a:path w="14605" h="10287000" extrusionOk="0">
                <a:moveTo>
                  <a:pt x="14605" y="0"/>
                </a:moveTo>
                <a:lnTo>
                  <a:pt x="0" y="0"/>
                </a:lnTo>
                <a:lnTo>
                  <a:pt x="0" y="10286997"/>
                </a:lnTo>
                <a:lnTo>
                  <a:pt x="14605" y="10286997"/>
                </a:lnTo>
                <a:lnTo>
                  <a:pt x="146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xfrm>
            <a:off x="1671763" y="1019576"/>
            <a:ext cx="97290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C1512"/>
              </a:buClr>
              <a:buSzPts val="6400"/>
              <a:buFont typeface="Arial" panose="020B0604020202020204"/>
              <a:buNone/>
            </a:pPr>
            <a:endParaRPr sz="6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255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C1512"/>
              </a:buClr>
              <a:buSzPts val="6400"/>
              <a:buFont typeface="Arial" panose="020B0604020202020204"/>
              <a:buNone/>
            </a:pPr>
            <a:r>
              <a:rPr lang="en-US" sz="6400" dirty="0">
                <a:solidFill>
                  <a:srgbClr val="0C1512"/>
                </a:solidFill>
              </a:rPr>
              <a:t>Resume</a:t>
            </a:r>
            <a:endParaRPr sz="6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13" name="Google Shape;113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38078" y="228864"/>
            <a:ext cx="2065207" cy="964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6" y="1000126"/>
            <a:ext cx="4093288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55279" y="260450"/>
            <a:ext cx="40206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POOR RESUME COMPONENTS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5077282" y="232230"/>
            <a:ext cx="6797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GUIDELINES TO OMIT POOR RESUME COMPONENTS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5498780" y="917673"/>
            <a:ext cx="6693219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Objective</a:t>
            </a:r>
            <a:r>
              <a:rPr lang="en-US" sz="1800" dirty="0" smtClean="0">
                <a:solidFill>
                  <a:schemeClr val="tx1"/>
                </a:solidFill>
              </a:rPr>
              <a:t> on left side, </a:t>
            </a:r>
            <a:r>
              <a:rPr lang="en-US" sz="1800" b="1" dirty="0" smtClean="0">
                <a:solidFill>
                  <a:schemeClr val="tx1"/>
                </a:solidFill>
              </a:rPr>
              <a:t>about me </a:t>
            </a:r>
            <a:r>
              <a:rPr lang="en-US" sz="1800" dirty="0" smtClean="0">
                <a:solidFill>
                  <a:schemeClr val="tx1"/>
                </a:solidFill>
              </a:rPr>
              <a:t>on right side – completely wrong template. Avoid ‘ABOUT ME’ section. 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</a:rPr>
              <a:t>Below format is enough. 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</a:rPr>
              <a:t>YOUR NAME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i="1" dirty="0" smtClean="0">
                <a:solidFill>
                  <a:schemeClr val="tx1"/>
                </a:solidFill>
              </a:rPr>
              <a:t>Current Position</a:t>
            </a:r>
            <a:endParaRPr lang="en-US" sz="1800" i="1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i="1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</a:rPr>
              <a:t> Information should flow from </a:t>
            </a:r>
            <a:r>
              <a:rPr lang="en-US" sz="1800" b="1" dirty="0" smtClean="0">
                <a:solidFill>
                  <a:schemeClr val="tx1"/>
                </a:solidFill>
              </a:rPr>
              <a:t>TOP to BOTTOM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</a:rPr>
              <a:t> Current profession shall be mentioned as ‘</a:t>
            </a:r>
            <a:r>
              <a:rPr lang="en-US" sz="1800" b="1" dirty="0" smtClean="0">
                <a:solidFill>
                  <a:schemeClr val="tx1"/>
                </a:solidFill>
              </a:rPr>
              <a:t>EXECUTIVE SUMMARY’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Academic background should come at he bottom or in the middle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lvl="1"/>
            <a:endParaRPr lang="en-US" sz="1800" b="1" dirty="0" smtClean="0">
              <a:solidFill>
                <a:schemeClr val="tx1"/>
              </a:solidFill>
            </a:endParaRP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	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lvl="1"/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00025" y="1957389"/>
            <a:ext cx="1671637" cy="18145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38350" y="2081214"/>
            <a:ext cx="1671637" cy="18145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20261" y="2171337"/>
            <a:ext cx="19907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32943"/>
            <a:ext cx="2200275" cy="1215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0199" y="5049682"/>
            <a:ext cx="3379763" cy="160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2321169" y="1702191"/>
            <a:ext cx="1237957" cy="35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ABOUT ME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16" y="1000126"/>
            <a:ext cx="4093288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55279" y="260450"/>
            <a:ext cx="40479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GOOD RESUME COMPONENTS</a:t>
            </a:r>
            <a:endParaRPr lang="en-US" sz="2000" b="1" dirty="0"/>
          </a:p>
        </p:txBody>
      </p:sp>
      <p:sp>
        <p:nvSpPr>
          <p:cNvPr id="4" name="Oval 3"/>
          <p:cNvSpPr/>
          <p:nvPr/>
        </p:nvSpPr>
        <p:spPr>
          <a:xfrm>
            <a:off x="1700725" y="3713066"/>
            <a:ext cx="2561786" cy="1506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4648" y="1012875"/>
            <a:ext cx="4590172" cy="3981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221272" y="5176911"/>
            <a:ext cx="2561786" cy="1151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405575" y="4501662"/>
            <a:ext cx="4543865" cy="2356338"/>
          </a:xfrm>
          <a:custGeom>
            <a:avLst/>
            <a:gdLst>
              <a:gd name="connsiteX0" fmla="*/ 0 w 4543865"/>
              <a:gd name="connsiteY0" fmla="*/ 1645920 h 2356338"/>
              <a:gd name="connsiteX1" fmla="*/ 2912013 w 4543865"/>
              <a:gd name="connsiteY1" fmla="*/ 2082018 h 2356338"/>
              <a:gd name="connsiteX2" fmla="*/ 4543865 w 4543865"/>
              <a:gd name="connsiteY2" fmla="*/ 0 h 235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3865" h="2356338">
                <a:moveTo>
                  <a:pt x="0" y="1645920"/>
                </a:moveTo>
                <a:cubicBezTo>
                  <a:pt x="1077351" y="2001129"/>
                  <a:pt x="2154702" y="2356338"/>
                  <a:pt x="2912013" y="2082018"/>
                </a:cubicBezTo>
                <a:cubicBezTo>
                  <a:pt x="3669324" y="1807698"/>
                  <a:pt x="4106594" y="903849"/>
                  <a:pt x="4543865" y="0"/>
                </a:cubicBezTo>
              </a:path>
            </a:pathLst>
          </a:cu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419999">
            <a:off x="6256211" y="2982338"/>
            <a:ext cx="4303976" cy="146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9447418" y="3113547"/>
            <a:ext cx="939153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8000" dirty="0" smtClean="0">
                <a:solidFill>
                  <a:schemeClr val="tx1"/>
                </a:solidFill>
                <a:sym typeface="Wingdings" panose="05000000000000000000"/>
              </a:rPr>
              <a:t></a:t>
            </a:r>
            <a:endParaRPr lang="en-US" sz="8000" dirty="0"/>
          </a:p>
        </p:txBody>
      </p:sp>
      <p:sp>
        <p:nvSpPr>
          <p:cNvPr id="12" name="Rectangle 11"/>
          <p:cNvSpPr/>
          <p:nvPr/>
        </p:nvSpPr>
        <p:spPr>
          <a:xfrm>
            <a:off x="6494431" y="700724"/>
            <a:ext cx="4049507" cy="958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Experience is elaborated clearly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</a:rPr>
              <a:t>Info graphics are utilized well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 animBg="1"/>
      <p:bldP spid="6" grpId="0" animBg="1"/>
      <p:bldP spid="9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4787" y="0"/>
            <a:ext cx="4527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A GOOD RESUME CONTAINS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280560" y="424397"/>
            <a:ext cx="1191144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Remove your photo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Don’t mention DOB and home address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Segregate your skills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Clear details about you role and responsibilities in ‘EXPERIENCE’ part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Clear objective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The  position you are applying for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Previous experience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Clear skill set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Not bearing personal details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No communication address column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Full of content regarding the position you are applying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Information should  flow from top to bottom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Start your resume with your EXECUTIVE SUMMARY, EXPERIENCE,ACADEMIC BACKGROUND, CONTACT DETAILS and Add references at the end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3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421" y="889000"/>
            <a:ext cx="8890000" cy="5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3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616" y="404885"/>
            <a:ext cx="4442264" cy="6253089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0300" y="233363"/>
            <a:ext cx="5405438" cy="663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94560" y="1026941"/>
          <a:ext cx="7948246" cy="4098448"/>
        </p:xfrm>
        <a:graphic>
          <a:graphicData uri="http://schemas.openxmlformats.org/drawingml/2006/table">
            <a:tbl>
              <a:tblPr firstRow="1" bandRow="1">
                <a:tableStyleId>{90282B6C-A94E-49AA-B100-4841AA5C93F9}</a:tableStyleId>
              </a:tblPr>
              <a:tblGrid>
                <a:gridCol w="3995375"/>
                <a:gridCol w="3952871"/>
              </a:tblGrid>
              <a:tr h="104753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Effective</a:t>
                      </a: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 resume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Poor resume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812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Quantifiable Achievements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Lack of Achievements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9410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Accomplishments with measurable results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Focuses on duties rather than accomplishments</a:t>
                      </a:r>
                      <a:endParaRPr lang="en-US" sz="1800" dirty="0"/>
                    </a:p>
                  </a:txBody>
                  <a:tcPr anchor="ctr"/>
                </a:tc>
              </a:tr>
              <a:tr h="6642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Demonstrates impact and contributions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Misses opportunities to stand out</a:t>
                      </a:r>
                      <a:endParaRPr lang="en-US" sz="1800" dirty="0"/>
                    </a:p>
                  </a:txBody>
                  <a:tcPr anchor="ctr"/>
                </a:tc>
              </a:tr>
              <a:tr h="66428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3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711" b="9213"/>
          <a:stretch>
            <a:fillRect/>
          </a:stretch>
        </p:blipFill>
        <p:spPr>
          <a:xfrm>
            <a:off x="3017960" y="477945"/>
            <a:ext cx="6590274" cy="5804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94560" y="1026941"/>
          <a:ext cx="7948246" cy="4098448"/>
        </p:xfrm>
        <a:graphic>
          <a:graphicData uri="http://schemas.openxmlformats.org/drawingml/2006/table">
            <a:tbl>
              <a:tblPr firstRow="1" bandRow="1">
                <a:tableStyleId>{90282B6C-A94E-49AA-B100-4841AA5C93F9}</a:tableStyleId>
              </a:tblPr>
              <a:tblGrid>
                <a:gridCol w="3995375"/>
                <a:gridCol w="3952871"/>
              </a:tblGrid>
              <a:tr h="104753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Effective</a:t>
                      </a: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 resume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Poor resume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812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Relevant Work Experience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Irrelevant Work Experience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9410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Clearly stated job roles and responsibilities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Unrelated or outdated job roles</a:t>
                      </a:r>
                      <a:endParaRPr lang="en-US" sz="1800" dirty="0"/>
                    </a:p>
                  </a:txBody>
                  <a:tcPr anchor="ctr"/>
                </a:tc>
              </a:tr>
              <a:tr h="6642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Highlights experiences directly related to the desired position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Doesn't showcase the candidate's fit for the job</a:t>
                      </a:r>
                      <a:endParaRPr lang="en-US" sz="1800" dirty="0"/>
                    </a:p>
                  </a:txBody>
                  <a:tcPr anchor="ctr"/>
                </a:tc>
              </a:tr>
              <a:tr h="66428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94560" y="1026941"/>
          <a:ext cx="7948246" cy="4140138"/>
        </p:xfrm>
        <a:graphic>
          <a:graphicData uri="http://schemas.openxmlformats.org/drawingml/2006/table">
            <a:tbl>
              <a:tblPr firstRow="1" bandRow="1">
                <a:tableStyleId>{90282B6C-A94E-49AA-B100-4841AA5C93F9}</a:tableStyleId>
              </a:tblPr>
              <a:tblGrid>
                <a:gridCol w="3995375"/>
                <a:gridCol w="3952871"/>
              </a:tblGrid>
              <a:tr h="104753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Effective</a:t>
                      </a: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 resume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Poor resume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812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Education and Credentials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Overemphasis on Education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9410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Emphasizes relevant degrees, certifications, and training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Excessive focus on education without tying it to the job</a:t>
                      </a:r>
                      <a:endParaRPr lang="en-US" sz="1800" dirty="0"/>
                    </a:p>
                  </a:txBody>
                  <a:tcPr anchor="ctr"/>
                </a:tc>
              </a:tr>
              <a:tr h="6642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Demonstrates qualifications for the role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May signal lack of practical experience</a:t>
                      </a:r>
                      <a:endParaRPr lang="en-US" sz="1800" dirty="0"/>
                    </a:p>
                  </a:txBody>
                  <a:tcPr anchor="ctr"/>
                </a:tc>
              </a:tr>
              <a:tr h="66428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94560" y="1026941"/>
          <a:ext cx="7948246" cy="4098448"/>
        </p:xfrm>
        <a:graphic>
          <a:graphicData uri="http://schemas.openxmlformats.org/drawingml/2006/table">
            <a:tbl>
              <a:tblPr firstRow="1" bandRow="1">
                <a:tableStyleId>{90282B6C-A94E-49AA-B100-4841AA5C93F9}</a:tableStyleId>
              </a:tblPr>
              <a:tblGrid>
                <a:gridCol w="3995375"/>
                <a:gridCol w="3952871"/>
              </a:tblGrid>
              <a:tr h="104753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Effective</a:t>
                      </a: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 resume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Poor resume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812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Concise and Focused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Excessive Length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9410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Avoids unnecessary details and filler content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Too much information or irrelevant details</a:t>
                      </a:r>
                      <a:endParaRPr lang="en-US" sz="1800" dirty="0"/>
                    </a:p>
                  </a:txBody>
                  <a:tcPr anchor="ctr"/>
                </a:tc>
              </a:tr>
              <a:tr h="6642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Makes a strong impression in a short amount of time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Buries key qualifications under a pile of text</a:t>
                      </a:r>
                      <a:endParaRPr lang="en-US" sz="1800" dirty="0"/>
                    </a:p>
                  </a:txBody>
                  <a:tcPr anchor="ctr"/>
                </a:tc>
              </a:tr>
              <a:tr h="66428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990855" y="2394430"/>
            <a:ext cx="8588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 </a:t>
            </a:r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resume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 Poor resume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94560" y="1026941"/>
          <a:ext cx="7948246" cy="4098448"/>
        </p:xfrm>
        <a:graphic>
          <a:graphicData uri="http://schemas.openxmlformats.org/drawingml/2006/table">
            <a:tbl>
              <a:tblPr firstRow="1" bandRow="1">
                <a:tableStyleId>{90282B6C-A94E-49AA-B100-4841AA5C93F9}</a:tableStyleId>
              </a:tblPr>
              <a:tblGrid>
                <a:gridCol w="3995375"/>
                <a:gridCol w="3952871"/>
              </a:tblGrid>
              <a:tr h="104753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Effective</a:t>
                      </a: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 resume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Poor resume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812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Clear Formatting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Inconsistent Formatting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9410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Consistent font, spacing, and bullet points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Mix of fonts, sizes, and formatting choices</a:t>
                      </a:r>
                      <a:endParaRPr lang="en-US" sz="1800" dirty="0"/>
                    </a:p>
                  </a:txBody>
                  <a:tcPr anchor="ctr"/>
                </a:tc>
              </a:tr>
              <a:tr h="6642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Easy to skim and read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Creates a messy and unprofessional appearance</a:t>
                      </a:r>
                      <a:endParaRPr lang="en-US" sz="1800" dirty="0"/>
                    </a:p>
                  </a:txBody>
                  <a:tcPr anchor="ctr"/>
                </a:tc>
              </a:tr>
              <a:tr h="66428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94560" y="1026941"/>
          <a:ext cx="7948246" cy="4098448"/>
        </p:xfrm>
        <a:graphic>
          <a:graphicData uri="http://schemas.openxmlformats.org/drawingml/2006/table">
            <a:tbl>
              <a:tblPr firstRow="1" bandRow="1">
                <a:tableStyleId>{90282B6C-A94E-49AA-B100-4841AA5C93F9}</a:tableStyleId>
              </a:tblPr>
              <a:tblGrid>
                <a:gridCol w="3995375"/>
                <a:gridCol w="3952871"/>
              </a:tblGrid>
              <a:tr h="104753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Effective</a:t>
                      </a: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 resume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Poor resume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812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Error-Free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Typos and Errors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9410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Carefully proofread for grammar and spelling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Grammar and spelling mistakes</a:t>
                      </a:r>
                      <a:endParaRPr lang="en-US" sz="1800" dirty="0"/>
                    </a:p>
                  </a:txBody>
                  <a:tcPr anchor="ctr"/>
                </a:tc>
              </a:tr>
              <a:tr h="6642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Professional presentation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Reflects a lack of attention to detail and professionalism</a:t>
                      </a:r>
                      <a:endParaRPr lang="en-US" sz="1800" dirty="0"/>
                    </a:p>
                  </a:txBody>
                  <a:tcPr anchor="ctr"/>
                </a:tc>
              </a:tr>
              <a:tr h="66428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02191" y="422031"/>
          <a:ext cx="9940946" cy="5943600"/>
        </p:xfrm>
        <a:graphic>
          <a:graphicData uri="http://schemas.openxmlformats.org/drawingml/2006/table">
            <a:tbl>
              <a:tblPr firstRow="1" bandRow="1">
                <a:tableStyleId>{90282B6C-A94E-49AA-B100-4841AA5C93F9}</a:tableStyleId>
              </a:tblPr>
              <a:tblGrid>
                <a:gridCol w="3502855"/>
                <a:gridCol w="3446585"/>
                <a:gridCol w="2991506"/>
              </a:tblGrid>
              <a:tr h="16599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Roll no </a:t>
                      </a:r>
                      <a:endParaRPr lang="en-US" sz="2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24BDS0365 </a:t>
                      </a:r>
                      <a:endParaRPr lang="en-US" sz="2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TO </a:t>
                      </a:r>
                      <a:endParaRPr lang="en-US" sz="20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24BDS0388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US" sz="2000" b="0" i="0" u="none" strike="noStrike" cap="none" dirty="0" smtClean="0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Roll no </a:t>
                      </a:r>
                      <a:endParaRPr lang="en-US" sz="2000" b="0" i="0" u="none" strike="noStrike" cap="none" dirty="0" smtClean="0">
                        <a:solidFill>
                          <a:srgbClr val="FF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US" sz="2000" b="0" i="0" u="none" strike="noStrike" cap="none" dirty="0" smtClean="0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24BDS0389 </a:t>
                      </a:r>
                      <a:endParaRPr lang="en-US" sz="2000" b="0" i="0" u="none" strike="noStrike" cap="none" dirty="0" smtClean="0">
                        <a:solidFill>
                          <a:srgbClr val="FF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US" sz="2000" b="0" i="0" u="none" strike="noStrike" cap="none" dirty="0" smtClean="0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TO </a:t>
                      </a:r>
                      <a:endParaRPr lang="en-US" sz="2000" b="0" i="0" u="none" strike="noStrike" cap="none" dirty="0" smtClean="0">
                        <a:solidFill>
                          <a:srgbClr val="FF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US" sz="2000" b="0" i="0" u="none" strike="noStrike" cap="none" dirty="0" smtClean="0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24BDS0416</a:t>
                      </a:r>
                      <a:endParaRPr lang="en-US" sz="2000" b="0" i="0" u="none" strike="noStrike" cap="none" dirty="0" smtClean="0">
                        <a:solidFill>
                          <a:srgbClr val="FF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algn="ctr"/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US" sz="2000" b="0" i="0" u="none" strike="noStrike" cap="none" dirty="0" smtClean="0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Roll no </a:t>
                      </a:r>
                      <a:endParaRPr lang="en-US" sz="2000" b="0" i="0" u="none" strike="noStrike" cap="none" dirty="0" smtClean="0">
                        <a:solidFill>
                          <a:srgbClr val="FF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US" sz="2000" b="0" i="0" u="none" strike="noStrike" cap="none" dirty="0" smtClean="0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24BDS0417</a:t>
                      </a:r>
                      <a:endParaRPr lang="en-US" sz="2000" b="0" i="0" u="none" strike="noStrike" cap="none" dirty="0" smtClean="0">
                        <a:solidFill>
                          <a:srgbClr val="FF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US" sz="2000" b="0" i="0" u="none" strike="noStrike" cap="none" dirty="0" smtClean="0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TO </a:t>
                      </a:r>
                      <a:endParaRPr lang="en-US" sz="2000" b="0" i="0" u="none" strike="noStrike" cap="none" dirty="0" smtClean="0">
                        <a:solidFill>
                          <a:srgbClr val="FF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</a:pPr>
                      <a:r>
                        <a:rPr lang="en-US" sz="2000" b="0" i="0" u="none" strike="noStrike" cap="none" dirty="0" smtClean="0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24BDS0445, 24BKT0001</a:t>
                      </a:r>
                      <a:endParaRPr lang="en-US" sz="2000" b="0" i="0" u="none" strike="noStrike" cap="none" dirty="0" smtClean="0">
                        <a:solidFill>
                          <a:srgbClr val="FF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812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cap="none" dirty="0" err="1" smtClean="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B.Tech</a:t>
                      </a:r>
                      <a:r>
                        <a:rPr lang="en-US" sz="2000" b="0" i="0" u="none" strike="noStrike" cap="none" dirty="0" smtClean="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CSE in VIT Vellore, </a:t>
                      </a:r>
                      <a:endParaRPr lang="en-US" sz="2000" b="0" i="0" u="none" strike="noStrike" cap="none" dirty="0" smtClean="0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2000" b="0" i="0" u="none" strike="noStrike" cap="none" dirty="0" err="1" smtClean="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M.Tech</a:t>
                      </a:r>
                      <a:r>
                        <a:rPr lang="en-US" sz="2000" b="0" i="0" u="none" strike="noStrike" cap="none" dirty="0" smtClean="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CSE in IITM </a:t>
                      </a:r>
                      <a:endParaRPr lang="en-US" sz="2000" b="0" i="0" u="none" strike="noStrike" cap="none" dirty="0" smtClean="0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cap="none" dirty="0" err="1" smtClean="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B.Tech</a:t>
                      </a:r>
                      <a:r>
                        <a:rPr lang="en-US" sz="2000" b="0" i="0" u="none" strike="noStrike" cap="none" dirty="0" smtClean="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CSE in VIT Vellore, </a:t>
                      </a:r>
                      <a:endParaRPr lang="en-US" sz="2000" b="0" i="0" u="none" strike="noStrike" cap="none" dirty="0" smtClean="0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2000" b="0" i="0" u="none" strike="noStrike" cap="none" dirty="0" err="1" smtClean="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M.Tech</a:t>
                      </a:r>
                      <a:r>
                        <a:rPr lang="en-US" sz="2000" b="0" i="0" u="none" strike="noStrike" cap="none" dirty="0" smtClean="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CSE in IITM </a:t>
                      </a:r>
                      <a:endParaRPr lang="en-US" sz="2000" b="0" i="0" u="none" strike="noStrike" cap="none" dirty="0" smtClean="0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cap="none" dirty="0" err="1" smtClean="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B.Tech</a:t>
                      </a:r>
                      <a:r>
                        <a:rPr lang="en-US" sz="2000" b="0" i="0" u="none" strike="noStrike" cap="none" dirty="0" smtClean="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CSE in VIT Vellore, </a:t>
                      </a:r>
                      <a:endParaRPr lang="en-US" sz="2000" b="0" i="0" u="none" strike="noStrike" cap="none" dirty="0" smtClean="0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2000" b="0" i="0" u="none" strike="noStrike" cap="none" dirty="0" err="1" smtClean="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M.Tech</a:t>
                      </a:r>
                      <a:r>
                        <a:rPr lang="en-US" sz="2000" b="0" i="0" u="none" strike="noStrike" cap="none" dirty="0" smtClean="0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CSE in IITM </a:t>
                      </a:r>
                      <a:endParaRPr lang="en-US" sz="2000" b="0" i="0" u="none" strike="noStrike" cap="none" dirty="0" smtClean="0">
                        <a:solidFill>
                          <a:srgbClr val="C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anchor="ctr"/>
                </a:tc>
              </a:tr>
              <a:tr h="9410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Applying for Chief Engineer post in </a:t>
                      </a:r>
                      <a:endParaRPr lang="en-US" sz="2000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Face book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Applying for CEO post in </a:t>
                      </a:r>
                      <a:endParaRPr lang="en-US" sz="2000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INTEL.INC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Applying for Executive Director in Google</a:t>
                      </a:r>
                      <a:endParaRPr 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6642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Worked  10 years  as deputy Chief engineer in oracle</a:t>
                      </a:r>
                      <a:endParaRPr lang="en-US" sz="20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Worked  10 years  as Chief engineer in </a:t>
                      </a:r>
                      <a:endParaRPr lang="en-US" sz="200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Face book</a:t>
                      </a:r>
                      <a:endParaRPr lang="en-US" sz="20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Worked  10 years  as Deputy Chief Engineer in Apple</a:t>
                      </a:r>
                      <a:endParaRPr lang="en-US" sz="2000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664287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Google what are the  skills required for 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deputy Chief engineer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Google what are the  skills required for 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CEO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Google what are the  skills required for </a:t>
                      </a:r>
                      <a:r>
                        <a:rPr lang="en-US" sz="2000" dirty="0" smtClean="0">
                          <a:solidFill>
                            <a:srgbClr val="C00000"/>
                          </a:solidFill>
                        </a:rPr>
                        <a:t>Executive Director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3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492" y="1266092"/>
            <a:ext cx="9776447" cy="3647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QUESTION 1</a:t>
            </a:r>
            <a:endParaRPr lang="en-I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76200" indent="0">
              <a:buNone/>
            </a:pPr>
            <a:r>
              <a:rPr lang="en-US"/>
              <a:t>What is a key characteristic of an effective resume?</a:t>
            </a:r>
            <a:endParaRPr lang="en-US"/>
          </a:p>
          <a:p>
            <a:pPr marL="76200" indent="0">
              <a:buNone/>
            </a:pP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Chaotic Structure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Clear Structure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Disorganized sections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Cluttered layout</a:t>
            </a:r>
            <a:endParaRPr lang="en-US"/>
          </a:p>
        </p:txBody>
      </p:sp>
      <p:pic>
        <p:nvPicPr>
          <p:cNvPr id="130" name="Google Shape;13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3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sym typeface="+mn-ea"/>
              </a:rPr>
              <a:t>QUESTION 2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76200" indent="0">
              <a:buNone/>
            </a:pPr>
            <a:r>
              <a:rPr lang="en-US"/>
              <a:t>What makes a strong resume summary/objective?</a:t>
            </a:r>
            <a:endParaRPr lang="en-US"/>
          </a:p>
          <a:p>
            <a:pPr marL="76200" indent="0">
              <a:buNone/>
            </a:pPr>
            <a:endParaRPr lang="en-US"/>
          </a:p>
          <a:p>
            <a:pPr marL="76200" indent="0">
              <a:buNone/>
            </a:pPr>
            <a:r>
              <a:rPr lang="en-US"/>
              <a:t>1. Vague or irrelevant summary</a:t>
            </a:r>
            <a:endParaRPr lang="en-US"/>
          </a:p>
          <a:p>
            <a:pPr marL="76200" indent="0">
              <a:buNone/>
            </a:pPr>
            <a:r>
              <a:rPr lang="en-US"/>
              <a:t>2. Excessive details</a:t>
            </a:r>
            <a:endParaRPr lang="en-US"/>
          </a:p>
          <a:p>
            <a:pPr marL="76200" indent="0">
              <a:buNone/>
            </a:pPr>
            <a:r>
              <a:rPr lang="en-US"/>
              <a:t>3. Weak Summary/Objective</a:t>
            </a:r>
            <a:endParaRPr lang="en-US"/>
          </a:p>
          <a:p>
            <a:pPr marL="76200" indent="0">
              <a:buNone/>
            </a:pPr>
            <a:r>
              <a:rPr lang="en-US"/>
              <a:t>4. Concise summary of qualifications</a:t>
            </a:r>
            <a:endParaRPr lang="en-US"/>
          </a:p>
        </p:txBody>
      </p:sp>
      <p:pic>
        <p:nvPicPr>
          <p:cNvPr id="130" name="Google Shape;13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3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sym typeface="+mn-ea"/>
              </a:rPr>
              <a:t>QUESTION 3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76200" indent="0">
              <a:buNone/>
            </a:pPr>
            <a:r>
              <a:rPr lang="en-US"/>
              <a:t>What is essential for clear formatting on a resume?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 Mix of fonts, sizes, and formatting choices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 Random layout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IN" altLang="en-US"/>
              <a:t> </a:t>
            </a:r>
            <a:r>
              <a:rPr lang="en-US"/>
              <a:t>Inconsistent sections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 Consistent font, spacing, and bullet points</a:t>
            </a:r>
            <a:endParaRPr lang="en-US"/>
          </a:p>
        </p:txBody>
      </p:sp>
      <p:pic>
        <p:nvPicPr>
          <p:cNvPr id="130" name="Google Shape;13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3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sym typeface="+mn-ea"/>
              </a:rPr>
              <a:t>QUESTION 4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76200" indent="0">
              <a:buNone/>
            </a:pPr>
            <a:r>
              <a:rPr lang="en-US"/>
              <a:t>Which of the following best describes a poor resume layout?</a:t>
            </a:r>
            <a:endParaRPr lang="en-US"/>
          </a:p>
          <a:p>
            <a:pPr marL="76200" indent="0">
              <a:buNone/>
            </a:pP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 Easy-to-follow layout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 Cluttered layout and lack of clear hierarchy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 Clear sections for each category</a:t>
            </a:r>
            <a:endParaRPr lang="en-US"/>
          </a:p>
          <a:p>
            <a:pPr marL="533400" indent="-457200">
              <a:buFont typeface="+mj-lt"/>
              <a:buAutoNum type="alphaUcPeriod"/>
            </a:pPr>
            <a:r>
              <a:rPr lang="en-US"/>
              <a:t> Consistent formatting</a:t>
            </a:r>
            <a:endParaRPr lang="en-US"/>
          </a:p>
        </p:txBody>
      </p:sp>
      <p:pic>
        <p:nvPicPr>
          <p:cNvPr id="130" name="Google Shape;13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3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>
                <a:sym typeface="+mn-ea"/>
              </a:rPr>
              <a:t>QUESTION 5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76200" indent="0">
              <a:buNone/>
            </a:pPr>
            <a:r>
              <a:rPr lang="en-US"/>
              <a:t>Which type of content should be avoided in a targeted resume?</a:t>
            </a:r>
            <a:endParaRPr lang="en-US"/>
          </a:p>
          <a:p>
            <a:pPr marL="76200" indent="0">
              <a:buNone/>
            </a:pPr>
            <a:endParaRPr lang="en-US"/>
          </a:p>
          <a:p>
            <a:pPr marL="76200" indent="0">
              <a:buNone/>
            </a:pPr>
            <a:r>
              <a:rPr lang="en-US"/>
              <a:t>1. Generic skills and responsibilities</a:t>
            </a:r>
            <a:endParaRPr lang="en-US"/>
          </a:p>
          <a:p>
            <a:pPr marL="76200" indent="0">
              <a:buNone/>
            </a:pPr>
            <a:r>
              <a:rPr lang="en-US"/>
              <a:t>2. Relevant skills and experiences</a:t>
            </a:r>
            <a:endParaRPr lang="en-US"/>
          </a:p>
          <a:p>
            <a:pPr marL="76200" indent="0">
              <a:buNone/>
            </a:pPr>
            <a:r>
              <a:rPr lang="en-US"/>
              <a:t>3. Customized job roles</a:t>
            </a:r>
            <a:endParaRPr lang="en-US"/>
          </a:p>
          <a:p>
            <a:pPr marL="76200" indent="0">
              <a:buNone/>
            </a:pPr>
            <a:r>
              <a:rPr lang="en-US"/>
              <a:t>4. Specific achievements</a:t>
            </a:r>
            <a:endParaRPr lang="en-US"/>
          </a:p>
        </p:txBody>
      </p:sp>
      <p:pic>
        <p:nvPicPr>
          <p:cNvPr id="130" name="Google Shape;13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3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4e5d5c537_0_0"/>
          <p:cNvSpPr txBox="1"/>
          <p:nvPr/>
        </p:nvSpPr>
        <p:spPr>
          <a:xfrm>
            <a:off x="3367315" y="2614680"/>
            <a:ext cx="6298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 panose="020B0604020202020204"/>
              <a:buNone/>
            </a:pPr>
            <a:r>
              <a:rPr lang="en-US" sz="6400" b="1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 sz="6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89" name="Google Shape;289;g224e5d5c537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78"/>
            <a:ext cx="1326767" cy="591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224e5d5c537_0_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227384"/>
            <a:ext cx="1331109" cy="630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80493" y="604911"/>
          <a:ext cx="7948246" cy="4098448"/>
        </p:xfrm>
        <a:graphic>
          <a:graphicData uri="http://schemas.openxmlformats.org/drawingml/2006/table">
            <a:tbl>
              <a:tblPr firstRow="1" bandRow="1">
                <a:tableStyleId>{90282B6C-A94E-49AA-B100-4841AA5C93F9}</a:tableStyleId>
              </a:tblPr>
              <a:tblGrid>
                <a:gridCol w="3995375"/>
                <a:gridCol w="3952871"/>
              </a:tblGrid>
              <a:tr h="104753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Effective</a:t>
                      </a: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 resume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Poor resume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812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Clear Structure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Chaotic Structure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9410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Organized sections (Contact Info, Summary, Experience, Education, Skills)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Disorganized sections</a:t>
                      </a:r>
                      <a:endParaRPr lang="en-US" sz="1800" dirty="0"/>
                    </a:p>
                  </a:txBody>
                  <a:tcPr anchor="ctr"/>
                </a:tc>
              </a:tr>
              <a:tr h="6642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Easy-to-follow layout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Cluttered layout and lack of clear hierarchy</a:t>
                      </a:r>
                      <a:endParaRPr lang="en-US" sz="1800" dirty="0"/>
                    </a:p>
                  </a:txBody>
                  <a:tcPr anchor="ctr"/>
                </a:tc>
              </a:tr>
              <a:tr h="66428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0037" y="942974"/>
            <a:ext cx="4703715" cy="55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55279" y="88994"/>
            <a:ext cx="40206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POOR RESUME COMPONENTS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0" y="657226"/>
            <a:ext cx="1671637" cy="18145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77282" y="117926"/>
            <a:ext cx="6797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GUIDELINES TO OMIT POOR RESUME COMPONENTS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5270181" y="546198"/>
            <a:ext cx="692181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1843088" y="1028700"/>
            <a:ext cx="2243137" cy="928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6" y="3886201"/>
            <a:ext cx="1545000" cy="1100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Oval 11"/>
          <p:cNvSpPr/>
          <p:nvPr/>
        </p:nvSpPr>
        <p:spPr>
          <a:xfrm>
            <a:off x="214312" y="3800475"/>
            <a:ext cx="1971675" cy="12144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345" y="5763066"/>
            <a:ext cx="4705348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oup 12"/>
          <p:cNvGrpSpPr/>
          <p:nvPr/>
        </p:nvGrpSpPr>
        <p:grpSpPr>
          <a:xfrm>
            <a:off x="5359794" y="1460933"/>
            <a:ext cx="6804070" cy="594965"/>
            <a:chOff x="1510181" y="94150"/>
            <a:chExt cx="5405120" cy="594965"/>
          </a:xfrm>
        </p:grpSpPr>
        <p:sp>
          <p:nvSpPr>
            <p:cNvPr id="41" name="Pentagon 40"/>
            <p:cNvSpPr/>
            <p:nvPr/>
          </p:nvSpPr>
          <p:spPr>
            <a:xfrm rot="10800000">
              <a:off x="1510181" y="94150"/>
              <a:ext cx="5405120" cy="594965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Pentagon 4"/>
            <p:cNvSpPr/>
            <p:nvPr/>
          </p:nvSpPr>
          <p:spPr>
            <a:xfrm>
              <a:off x="1658925" y="94150"/>
              <a:ext cx="5256376" cy="594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63" tIns="45720" rIns="85344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solidFill>
                    <a:schemeClr val="bg1"/>
                  </a:solidFill>
                </a:rPr>
                <a:t>Never put your photograph of yourself on the resume </a:t>
              </a:r>
              <a:endParaRPr lang="en-US" sz="20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5013043" y="1369231"/>
            <a:ext cx="748954" cy="778369"/>
          </a:xfrm>
          <a:prstGeom prst="ellipse">
            <a:avLst/>
          </a:prstGeom>
          <a:blipFill rotWithShape="0"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7" name="Group 16"/>
          <p:cNvGrpSpPr/>
          <p:nvPr/>
        </p:nvGrpSpPr>
        <p:grpSpPr>
          <a:xfrm>
            <a:off x="5359792" y="2212658"/>
            <a:ext cx="6832208" cy="594965"/>
            <a:chOff x="1487829" y="958419"/>
            <a:chExt cx="5427472" cy="594965"/>
          </a:xfrm>
        </p:grpSpPr>
        <p:sp>
          <p:nvSpPr>
            <p:cNvPr id="39" name="Pentagon 38"/>
            <p:cNvSpPr/>
            <p:nvPr/>
          </p:nvSpPr>
          <p:spPr>
            <a:xfrm rot="10800000">
              <a:off x="1487829" y="958419"/>
              <a:ext cx="5405119" cy="594965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2000012"/>
                <a:satOff val="2564"/>
                <a:lumOff val="6863"/>
                <a:alphaOff val="0"/>
              </a:schemeClr>
            </a:fillRef>
            <a:effectRef idx="0">
              <a:schemeClr val="accent2">
                <a:hueOff val="2000012"/>
                <a:satOff val="2564"/>
                <a:lumOff val="686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Pentagon 7"/>
            <p:cNvSpPr/>
            <p:nvPr/>
          </p:nvSpPr>
          <p:spPr>
            <a:xfrm>
              <a:off x="1658925" y="958419"/>
              <a:ext cx="5256376" cy="594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63" tIns="45720" rIns="85344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solidFill>
                    <a:schemeClr val="bg1"/>
                  </a:solidFill>
                </a:rPr>
                <a:t>Don’t mention your home address. </a:t>
              </a:r>
              <a:endParaRPr lang="en-US" sz="20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Oval 17"/>
          <p:cNvSpPr/>
          <p:nvPr/>
        </p:nvSpPr>
        <p:spPr>
          <a:xfrm>
            <a:off x="4956769" y="2166426"/>
            <a:ext cx="810982" cy="641198"/>
          </a:xfrm>
          <a:prstGeom prst="ellipse">
            <a:avLst/>
          </a:prstGeom>
          <a:blipFill rotWithShape="0"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2017529"/>
              <a:satOff val="1875"/>
              <a:lumOff val="124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9" name="Group 18"/>
          <p:cNvGrpSpPr/>
          <p:nvPr/>
        </p:nvGrpSpPr>
        <p:grpSpPr>
          <a:xfrm>
            <a:off x="5387930" y="2855743"/>
            <a:ext cx="6804070" cy="815926"/>
            <a:chOff x="1621936" y="1587436"/>
            <a:chExt cx="5405120" cy="815926"/>
          </a:xfrm>
        </p:grpSpPr>
        <p:sp>
          <p:nvSpPr>
            <p:cNvPr id="37" name="Pentagon 36"/>
            <p:cNvSpPr/>
            <p:nvPr/>
          </p:nvSpPr>
          <p:spPr>
            <a:xfrm rot="10800000">
              <a:off x="1621936" y="1688782"/>
              <a:ext cx="5405120" cy="594965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4000024"/>
                <a:satOff val="5128"/>
                <a:lumOff val="13725"/>
                <a:alphaOff val="0"/>
              </a:schemeClr>
            </a:fillRef>
            <a:effectRef idx="0">
              <a:schemeClr val="accent2">
                <a:hueOff val="4000024"/>
                <a:satOff val="5128"/>
                <a:lumOff val="1372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Pentagon 10"/>
            <p:cNvSpPr/>
            <p:nvPr/>
          </p:nvSpPr>
          <p:spPr>
            <a:xfrm>
              <a:off x="1647749" y="1587436"/>
              <a:ext cx="5256376" cy="815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63" tIns="45720" rIns="85344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solidFill>
                    <a:schemeClr val="bg1"/>
                  </a:solidFill>
                </a:rPr>
                <a:t>Mention your e-mail id and your phone number, city and state you are living.</a:t>
              </a:r>
              <a:endParaRPr lang="en-US" sz="20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064368" y="2940148"/>
            <a:ext cx="627289" cy="654111"/>
          </a:xfrm>
          <a:prstGeom prst="ellipse">
            <a:avLst/>
          </a:prstGeom>
          <a:blipFill rotWithShape="0">
            <a:blip r:embed="rId6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4035058"/>
              <a:satOff val="3750"/>
              <a:lumOff val="2486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1" name="Group 20"/>
          <p:cNvGrpSpPr/>
          <p:nvPr/>
        </p:nvGrpSpPr>
        <p:grpSpPr>
          <a:xfrm>
            <a:off x="5387930" y="5952352"/>
            <a:ext cx="6804070" cy="594965"/>
            <a:chOff x="1510181" y="2503552"/>
            <a:chExt cx="5405120" cy="594965"/>
          </a:xfrm>
        </p:grpSpPr>
        <p:sp>
          <p:nvSpPr>
            <p:cNvPr id="35" name="Pentagon 34"/>
            <p:cNvSpPr/>
            <p:nvPr/>
          </p:nvSpPr>
          <p:spPr>
            <a:xfrm rot="10800000">
              <a:off x="1510181" y="2503552"/>
              <a:ext cx="5405120" cy="594965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6000036"/>
                <a:satOff val="7693"/>
                <a:lumOff val="20588"/>
                <a:alphaOff val="0"/>
              </a:schemeClr>
            </a:fillRef>
            <a:effectRef idx="0">
              <a:schemeClr val="accent2">
                <a:hueOff val="6000036"/>
                <a:satOff val="7693"/>
                <a:lumOff val="2058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Pentagon 13"/>
            <p:cNvSpPr/>
            <p:nvPr/>
          </p:nvSpPr>
          <p:spPr>
            <a:xfrm>
              <a:off x="1591872" y="2503552"/>
              <a:ext cx="5256376" cy="594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63" tIns="45720" rIns="85344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solidFill>
                    <a:schemeClr val="bg1"/>
                  </a:solidFill>
                </a:rPr>
                <a:t>Avoid spelling Mistake – Use spell check feature in MS Word</a:t>
              </a:r>
              <a:endParaRPr lang="en-US" sz="20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5176910" y="5866227"/>
            <a:ext cx="556952" cy="596683"/>
          </a:xfrm>
          <a:prstGeom prst="ellipse">
            <a:avLst/>
          </a:prstGeom>
          <a:blipFill rotWithShape="0"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6052587"/>
              <a:satOff val="5626"/>
              <a:lumOff val="3729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/>
          <p:cNvGrpSpPr/>
          <p:nvPr/>
        </p:nvGrpSpPr>
        <p:grpSpPr>
          <a:xfrm>
            <a:off x="5359795" y="3756635"/>
            <a:ext cx="6972887" cy="871636"/>
            <a:chOff x="1510181" y="3276119"/>
            <a:chExt cx="5539226" cy="594965"/>
          </a:xfrm>
        </p:grpSpPr>
        <p:sp>
          <p:nvSpPr>
            <p:cNvPr id="33" name="Pentagon 32"/>
            <p:cNvSpPr/>
            <p:nvPr/>
          </p:nvSpPr>
          <p:spPr>
            <a:xfrm rot="10800000">
              <a:off x="1510181" y="3276119"/>
              <a:ext cx="5405120" cy="594965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8000048"/>
                <a:satOff val="10257"/>
                <a:lumOff val="27451"/>
                <a:alphaOff val="0"/>
              </a:schemeClr>
            </a:fillRef>
            <a:effectRef idx="0">
              <a:schemeClr val="accent2">
                <a:hueOff val="8000048"/>
                <a:satOff val="10257"/>
                <a:lumOff val="2745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Pentagon 16"/>
            <p:cNvSpPr/>
            <p:nvPr/>
          </p:nvSpPr>
          <p:spPr>
            <a:xfrm>
              <a:off x="1793032" y="3276119"/>
              <a:ext cx="5256375" cy="594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63" tIns="45720" rIns="85344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solidFill>
                    <a:schemeClr val="bg1"/>
                  </a:solidFill>
                </a:rPr>
                <a:t>Segregate your skill in a different category. Tally and other technical skills should mention under ‘TECHNOLOGY SKILL’ category.</a:t>
              </a:r>
              <a:endParaRPr lang="en-US" sz="20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5027111" y="3756635"/>
            <a:ext cx="796914" cy="913839"/>
          </a:xfrm>
          <a:prstGeom prst="ellipse">
            <a:avLst/>
          </a:prstGeom>
          <a:blipFill rotWithShape="0">
            <a:blip r:embed="rId8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8070115"/>
              <a:satOff val="7501"/>
              <a:lumOff val="497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5" name="Group 24"/>
          <p:cNvGrpSpPr/>
          <p:nvPr/>
        </p:nvGrpSpPr>
        <p:grpSpPr>
          <a:xfrm>
            <a:off x="5373862" y="491779"/>
            <a:ext cx="6804070" cy="900928"/>
            <a:chOff x="1543709" y="4048686"/>
            <a:chExt cx="5405120" cy="645350"/>
          </a:xfrm>
        </p:grpSpPr>
        <p:sp>
          <p:nvSpPr>
            <p:cNvPr id="31" name="Pentagon 30"/>
            <p:cNvSpPr/>
            <p:nvPr/>
          </p:nvSpPr>
          <p:spPr>
            <a:xfrm rot="10800000">
              <a:off x="1543709" y="4048686"/>
              <a:ext cx="5405120" cy="594965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0000059"/>
                <a:satOff val="12821"/>
                <a:lumOff val="34313"/>
                <a:alphaOff val="0"/>
              </a:schemeClr>
            </a:fillRef>
            <a:effectRef idx="0">
              <a:schemeClr val="accent2">
                <a:hueOff val="10000059"/>
                <a:satOff val="12821"/>
                <a:lumOff val="3431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Pentagon 19"/>
            <p:cNvSpPr/>
            <p:nvPr/>
          </p:nvSpPr>
          <p:spPr>
            <a:xfrm>
              <a:off x="1692453" y="4068841"/>
              <a:ext cx="5256376" cy="6251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63" tIns="45720" rIns="85344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solidFill>
                    <a:schemeClr val="bg1"/>
                  </a:solidFill>
                </a:rPr>
                <a:t>Executive summary should be clear – that contains experience, skill, position you are applying for</a:t>
              </a:r>
              <a:endParaRPr lang="en-US" sz="20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Oval 25"/>
          <p:cNvSpPr/>
          <p:nvPr/>
        </p:nvSpPr>
        <p:spPr>
          <a:xfrm>
            <a:off x="5027111" y="590254"/>
            <a:ext cx="748954" cy="718047"/>
          </a:xfrm>
          <a:prstGeom prst="ellipse">
            <a:avLst/>
          </a:prstGeom>
          <a:blipFill rotWithShape="0">
            <a:blip r:embed="rId9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10087644"/>
              <a:satOff val="9376"/>
              <a:lumOff val="6216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7" name="Group 26"/>
          <p:cNvGrpSpPr/>
          <p:nvPr/>
        </p:nvGrpSpPr>
        <p:grpSpPr>
          <a:xfrm>
            <a:off x="5401994" y="4733780"/>
            <a:ext cx="6790006" cy="888636"/>
            <a:chOff x="1510181" y="4821253"/>
            <a:chExt cx="5405120" cy="594965"/>
          </a:xfrm>
        </p:grpSpPr>
        <p:sp>
          <p:nvSpPr>
            <p:cNvPr id="29" name="Pentagon 28"/>
            <p:cNvSpPr/>
            <p:nvPr/>
          </p:nvSpPr>
          <p:spPr>
            <a:xfrm rot="10800000">
              <a:off x="1510181" y="4821253"/>
              <a:ext cx="5405120" cy="594965"/>
            </a:xfrm>
            <a:prstGeom prst="homePlat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2000071"/>
                <a:satOff val="15385"/>
                <a:lumOff val="41176"/>
                <a:alphaOff val="0"/>
              </a:schemeClr>
            </a:fillRef>
            <a:effectRef idx="0">
              <a:schemeClr val="accent2">
                <a:hueOff val="12000071"/>
                <a:satOff val="15385"/>
                <a:lumOff val="411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Pentagon 22"/>
            <p:cNvSpPr/>
            <p:nvPr/>
          </p:nvSpPr>
          <p:spPr>
            <a:xfrm rot="21600000">
              <a:off x="1658925" y="4821253"/>
              <a:ext cx="5256376" cy="5949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2363" tIns="45720" rIns="85344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>
                  <a:solidFill>
                    <a:schemeClr val="bg1"/>
                  </a:solidFill>
                </a:rPr>
                <a:t>In EXPERIENCE part, mention what are the roles you played and express your achievement of the role in bulletin format</a:t>
              </a:r>
              <a:endParaRPr lang="en-US" sz="20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Oval 27"/>
          <p:cNvSpPr/>
          <p:nvPr/>
        </p:nvSpPr>
        <p:spPr>
          <a:xfrm>
            <a:off x="5110736" y="4747848"/>
            <a:ext cx="713287" cy="888636"/>
          </a:xfrm>
          <a:prstGeom prst="ellipse">
            <a:avLst/>
          </a:prstGeom>
          <a:blipFill rotWithShape="0">
            <a:blip r:embed="rId10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tint val="50000"/>
              <a:hueOff val="12105173"/>
              <a:satOff val="11251"/>
              <a:lumOff val="7459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Oval 45"/>
          <p:cNvSpPr/>
          <p:nvPr/>
        </p:nvSpPr>
        <p:spPr>
          <a:xfrm>
            <a:off x="455446" y="5929563"/>
            <a:ext cx="1373355" cy="4551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 animBg="1"/>
      <p:bldP spid="12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94560" y="1026941"/>
          <a:ext cx="7948246" cy="4098448"/>
        </p:xfrm>
        <a:graphic>
          <a:graphicData uri="http://schemas.openxmlformats.org/drawingml/2006/table">
            <a:tbl>
              <a:tblPr firstRow="1" bandRow="1">
                <a:tableStyleId>{90282B6C-A94E-49AA-B100-4841AA5C93F9}</a:tableStyleId>
              </a:tblPr>
              <a:tblGrid>
                <a:gridCol w="3995375"/>
                <a:gridCol w="3952871"/>
              </a:tblGrid>
              <a:tr h="104753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Effective</a:t>
                      </a: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 resume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Poor resume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812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Strong Summary/Objective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Weak Summary/Objective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9410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Concise summary of qualifications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Vague or irrelevant summary</a:t>
                      </a:r>
                      <a:endParaRPr lang="en-US" sz="1800" dirty="0"/>
                    </a:p>
                  </a:txBody>
                  <a:tcPr anchor="ctr"/>
                </a:tc>
              </a:tr>
              <a:tr h="6642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Immediate impact on the reader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Fails to grab the employer's attention</a:t>
                      </a:r>
                      <a:endParaRPr lang="en-US" sz="1800" dirty="0"/>
                    </a:p>
                  </a:txBody>
                  <a:tcPr anchor="ctr"/>
                </a:tc>
              </a:tr>
              <a:tr h="66428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5800" y="1200444"/>
            <a:ext cx="5245344" cy="304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213231" y="1120557"/>
            <a:ext cx="597876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1. A clear objective contains </a:t>
            </a:r>
            <a:r>
              <a:rPr lang="en-US" sz="2400" dirty="0" smtClean="0">
                <a:solidFill>
                  <a:schemeClr val="tx1"/>
                </a:solidFill>
              </a:rPr>
              <a:t>	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Your education – recent degree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Your skill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Your experience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What position </a:t>
            </a:r>
            <a:r>
              <a:rPr lang="en-US" sz="2400" dirty="0" smtClean="0">
                <a:solidFill>
                  <a:schemeClr val="tx1"/>
                </a:solidFill>
              </a:rPr>
              <a:t>your are </a:t>
            </a:r>
            <a:r>
              <a:rPr lang="en-US" sz="2400" dirty="0" smtClean="0">
                <a:solidFill>
                  <a:schemeClr val="tx1"/>
                </a:solidFill>
              </a:rPr>
              <a:t>applying for?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lvl="2" indent="-342900">
              <a:lnSpc>
                <a:spcPct val="150000"/>
              </a:lnSpc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lvl="8" indent="-342900"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2. If you are a fresher,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342900" lvl="8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Details about internship during your school/college		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3029" y="377168"/>
            <a:ext cx="2465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POOR OBJECTIVE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7287554" y="215902"/>
            <a:ext cx="4410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CONTENT SHOULD BE INCLUDED</a:t>
            </a:r>
            <a:endParaRPr lang="en-US" sz="20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935431" y="4708944"/>
            <a:ext cx="3806262" cy="1934744"/>
            <a:chOff x="5636018" y="4708944"/>
            <a:chExt cx="3806262" cy="1934744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36018" y="4708944"/>
              <a:ext cx="3806262" cy="1934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707609" y="6043613"/>
              <a:ext cx="468792" cy="455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167812" y="6029325"/>
              <a:ext cx="14287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94560" y="1026941"/>
          <a:ext cx="7948246" cy="4098448"/>
        </p:xfrm>
        <a:graphic>
          <a:graphicData uri="http://schemas.openxmlformats.org/drawingml/2006/table">
            <a:tbl>
              <a:tblPr firstRow="1" bandRow="1">
                <a:tableStyleId>{90282B6C-A94E-49AA-B100-4841AA5C93F9}</a:tableStyleId>
              </a:tblPr>
              <a:tblGrid>
                <a:gridCol w="3995375"/>
                <a:gridCol w="3952871"/>
              </a:tblGrid>
              <a:tr h="104753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Effective</a:t>
                      </a:r>
                      <a:r>
                        <a:rPr lang="en-US" sz="3200" baseline="0" dirty="0">
                          <a:solidFill>
                            <a:srgbClr val="FF0000"/>
                          </a:solidFill>
                        </a:rPr>
                        <a:t> resume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Poor resume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812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Targeted Content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Generic Content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</a:tr>
              <a:tr h="9410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Tailored to the specific job and company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Generic skills and responsibilities</a:t>
                      </a:r>
                      <a:endParaRPr lang="en-US" sz="1800" dirty="0"/>
                    </a:p>
                  </a:txBody>
                  <a:tcPr anchor="ctr"/>
                </a:tc>
              </a:tr>
              <a:tr h="6642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Relevant skills and experiences highlighted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Lack of customization for the desired position</a:t>
                      </a:r>
                      <a:endParaRPr lang="en-US" sz="1800" dirty="0"/>
                    </a:p>
                  </a:txBody>
                  <a:tcPr anchor="ctr"/>
                </a:tc>
              </a:tr>
              <a:tr h="66428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2690" y="943854"/>
            <a:ext cx="4177884" cy="233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486968" y="242888"/>
            <a:ext cx="1277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SKILLS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5491822" y="749082"/>
            <a:ext cx="67001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In skill portion of your resume,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No need to mention your communication skills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MS Office and TALLY should come under ‘TECHNOLOGY SKILL’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lvl="2" indent="-342900">
              <a:lnSpc>
                <a:spcPct val="150000"/>
              </a:lnSpc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lvl="8" indent="-342900"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2. If you are a fresher,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342900" lvl="8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</a:rPr>
              <a:t>Details about internship during your school/college should come under ‘EXPERIENCE’	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10748" y="481525"/>
            <a:ext cx="4505325" cy="1707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1690" y="469215"/>
            <a:ext cx="4010977" cy="132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9356" y="2424480"/>
            <a:ext cx="3987165" cy="1353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26137" y="4475430"/>
            <a:ext cx="3945401" cy="138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015605" y="0"/>
            <a:ext cx="3296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PERSONAL DETAILS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161767" y="2171700"/>
            <a:ext cx="431034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Father name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Mother name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Sign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Nakshathra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</a:rPr>
              <a:t>Gothra</a:t>
            </a:r>
            <a:endParaRPr lang="en-US" sz="2000" b="1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7239" y="3771901"/>
            <a:ext cx="5029200" cy="2846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872413" y="187166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Don’t </a:t>
            </a:r>
            <a:r>
              <a:rPr lang="en-US" sz="1800" b="1" dirty="0" err="1" smtClean="0"/>
              <a:t>menion</a:t>
            </a:r>
            <a:r>
              <a:rPr lang="en-US" sz="1800" b="1" dirty="0" smtClean="0"/>
              <a:t> your </a:t>
            </a:r>
            <a:r>
              <a:rPr lang="en-US" sz="1800" b="1" dirty="0" smtClean="0"/>
              <a:t>DOB</a:t>
            </a:r>
            <a:endParaRPr lang="en-US" sz="1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54648" y="3938360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Don’t </a:t>
            </a:r>
            <a:r>
              <a:rPr lang="en-US" sz="1800" b="1" dirty="0" smtClean="0"/>
              <a:t>express Marital status</a:t>
            </a:r>
            <a:endParaRPr lang="en-US" sz="1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746005" y="6133873"/>
            <a:ext cx="6445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Don’t state your Marital status, DOB and nationality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5937</Words>
  <Application>WPS Presentation</Application>
  <PresentationFormat>Custom</PresentationFormat>
  <Paragraphs>341</Paragraphs>
  <Slides>29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Wingdings</vt:lpstr>
      <vt:lpstr>Times New Roman</vt:lpstr>
      <vt:lpstr>Simple Light</vt:lpstr>
      <vt:lpstr>Resume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Dressing Etiquette</dc:title>
  <dc:creator>Janakiraman Selvaraj</dc:creator>
  <cp:lastModifiedBy>keert</cp:lastModifiedBy>
  <cp:revision>93</cp:revision>
  <dcterms:created xsi:type="dcterms:W3CDTF">2022-11-15T12:41:00Z</dcterms:created>
  <dcterms:modified xsi:type="dcterms:W3CDTF">2024-08-13T09:05:24Z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6379C66D0F14486B8600FBCA25B040CA_12</vt:lpwstr>
  </property>
  <property fmtid="{D5CDD505-2E9C-101B-9397-08002B2CF9AE}" pid="3" name="KSOProductBuildVer">
    <vt:lpwstr>1033-12.2.0.17545</vt:lpwstr>
  </property>
</Properties>
</file>