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slideLayouts/slideLayout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0" r:id="rId2"/>
    <p:sldMasterId id="2147483652" r:id="rId3"/>
    <p:sldMasterId id="2147483654" r:id="rId4"/>
    <p:sldMasterId id="2147483656" r:id="rId5"/>
  </p:sldMasterIdLst>
  <p:notesMasterIdLst>
    <p:notesMasterId r:id="rId34"/>
  </p:notesMasterIdLst>
  <p:sldIdLst>
    <p:sldId id="256" r:id="rId6"/>
    <p:sldId id="258" r:id="rId7"/>
    <p:sldId id="293" r:id="rId8"/>
    <p:sldId id="294" r:id="rId9"/>
    <p:sldId id="286" r:id="rId10"/>
    <p:sldId id="278" r:id="rId11"/>
    <p:sldId id="279" r:id="rId12"/>
    <p:sldId id="280" r:id="rId13"/>
    <p:sldId id="281" r:id="rId14"/>
    <p:sldId id="287" r:id="rId15"/>
    <p:sldId id="315" r:id="rId16"/>
    <p:sldId id="316" r:id="rId17"/>
    <p:sldId id="283" r:id="rId18"/>
    <p:sldId id="277" r:id="rId19"/>
    <p:sldId id="313" r:id="rId20"/>
    <p:sldId id="282" r:id="rId21"/>
    <p:sldId id="312" r:id="rId22"/>
    <p:sldId id="284" r:id="rId23"/>
    <p:sldId id="285" r:id="rId24"/>
    <p:sldId id="319" r:id="rId25"/>
    <p:sldId id="291" r:id="rId26"/>
    <p:sldId id="317" r:id="rId27"/>
    <p:sldId id="292" r:id="rId28"/>
    <p:sldId id="320" r:id="rId29"/>
    <p:sldId id="321" r:id="rId30"/>
    <p:sldId id="322" r:id="rId31"/>
    <p:sldId id="323" r:id="rId32"/>
    <p:sldId id="272" r:id="rId3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75">
          <p15:clr>
            <a:srgbClr val="A4A3A4"/>
          </p15:clr>
        </p15:guide>
        <p15:guide id="2" pos="23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DC376C-3C73-476D-86EC-D975A789F3D8}" v="4" dt="2025-03-15T05:59:18.9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32" d="100"/>
          <a:sy n="32" d="100"/>
        </p:scale>
        <p:origin x="38" y="365"/>
      </p:cViewPr>
      <p:guideLst>
        <p:guide orient="horz" pos="3175"/>
        <p:guide pos="23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6/11/relationships/changesInfo" Target="changesInfos/changesInfo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er 03" userId="146907e377e94744" providerId="LiveId" clId="{A5DC376C-3C73-476D-86EC-D975A789F3D8}"/>
    <pc:docChg chg="addSld modSld">
      <pc:chgData name="Loner 03" userId="146907e377e94744" providerId="LiveId" clId="{A5DC376C-3C73-476D-86EC-D975A789F3D8}" dt="2025-03-15T06:00:04.149" v="47" actId="14100"/>
      <pc:docMkLst>
        <pc:docMk/>
      </pc:docMkLst>
      <pc:sldChg chg="modSp add mod">
        <pc:chgData name="Loner 03" userId="146907e377e94744" providerId="LiveId" clId="{A5DC376C-3C73-476D-86EC-D975A789F3D8}" dt="2025-03-15T05:56:26.766" v="4" actId="255"/>
        <pc:sldMkLst>
          <pc:docMk/>
          <pc:sldMk cId="2327337098" sldId="320"/>
        </pc:sldMkLst>
        <pc:spChg chg="mod">
          <ac:chgData name="Loner 03" userId="146907e377e94744" providerId="LiveId" clId="{A5DC376C-3C73-476D-86EC-D975A789F3D8}" dt="2025-03-15T05:55:16.224" v="2" actId="255"/>
          <ac:spMkLst>
            <pc:docMk/>
            <pc:sldMk cId="2327337098" sldId="320"/>
            <ac:spMk id="3" creationId="{237B28C4-19E4-5927-294B-6DC986BFE822}"/>
          </ac:spMkLst>
        </pc:spChg>
        <pc:spChg chg="mod">
          <ac:chgData name="Loner 03" userId="146907e377e94744" providerId="LiveId" clId="{A5DC376C-3C73-476D-86EC-D975A789F3D8}" dt="2025-03-15T05:56:26.766" v="4" actId="255"/>
          <ac:spMkLst>
            <pc:docMk/>
            <pc:sldMk cId="2327337098" sldId="320"/>
            <ac:spMk id="5" creationId="{5FC76D74-1847-6133-E1C4-331C1F4BC8C4}"/>
          </ac:spMkLst>
        </pc:spChg>
      </pc:sldChg>
      <pc:sldChg chg="modSp add mod">
        <pc:chgData name="Loner 03" userId="146907e377e94744" providerId="LiveId" clId="{A5DC376C-3C73-476D-86EC-D975A789F3D8}" dt="2025-03-15T05:57:54.739" v="14" actId="5793"/>
        <pc:sldMkLst>
          <pc:docMk/>
          <pc:sldMk cId="1039428469" sldId="321"/>
        </pc:sldMkLst>
        <pc:spChg chg="mod">
          <ac:chgData name="Loner 03" userId="146907e377e94744" providerId="LiveId" clId="{A5DC376C-3C73-476D-86EC-D975A789F3D8}" dt="2025-03-15T05:57:54.739" v="14" actId="5793"/>
          <ac:spMkLst>
            <pc:docMk/>
            <pc:sldMk cId="1039428469" sldId="321"/>
            <ac:spMk id="3" creationId="{ECB0F3C5-8936-FC31-2C01-37E5B90100FE}"/>
          </ac:spMkLst>
        </pc:spChg>
        <pc:spChg chg="mod">
          <ac:chgData name="Loner 03" userId="146907e377e94744" providerId="LiveId" clId="{A5DC376C-3C73-476D-86EC-D975A789F3D8}" dt="2025-03-15T05:57:43.572" v="9" actId="255"/>
          <ac:spMkLst>
            <pc:docMk/>
            <pc:sldMk cId="1039428469" sldId="321"/>
            <ac:spMk id="5" creationId="{9246756D-93D4-899B-6091-002C139E5892}"/>
          </ac:spMkLst>
        </pc:spChg>
      </pc:sldChg>
      <pc:sldChg chg="modSp add mod">
        <pc:chgData name="Loner 03" userId="146907e377e94744" providerId="LiveId" clId="{A5DC376C-3C73-476D-86EC-D975A789F3D8}" dt="2025-03-15T05:58:58.085" v="28" actId="255"/>
        <pc:sldMkLst>
          <pc:docMk/>
          <pc:sldMk cId="1633278962" sldId="322"/>
        </pc:sldMkLst>
        <pc:spChg chg="mod">
          <ac:chgData name="Loner 03" userId="146907e377e94744" providerId="LiveId" clId="{A5DC376C-3C73-476D-86EC-D975A789F3D8}" dt="2025-03-15T05:58:39.925" v="26" actId="123"/>
          <ac:spMkLst>
            <pc:docMk/>
            <pc:sldMk cId="1633278962" sldId="322"/>
            <ac:spMk id="3" creationId="{59C4CBEE-7BBA-D407-A6AC-3622A76DA758}"/>
          </ac:spMkLst>
        </pc:spChg>
        <pc:spChg chg="mod">
          <ac:chgData name="Loner 03" userId="146907e377e94744" providerId="LiveId" clId="{A5DC376C-3C73-476D-86EC-D975A789F3D8}" dt="2025-03-15T05:58:58.085" v="28" actId="255"/>
          <ac:spMkLst>
            <pc:docMk/>
            <pc:sldMk cId="1633278962" sldId="322"/>
            <ac:spMk id="5" creationId="{060373C6-DA92-BF36-D9A7-660C55C8B90F}"/>
          </ac:spMkLst>
        </pc:spChg>
      </pc:sldChg>
      <pc:sldChg chg="modSp add mod">
        <pc:chgData name="Loner 03" userId="146907e377e94744" providerId="LiveId" clId="{A5DC376C-3C73-476D-86EC-D975A789F3D8}" dt="2025-03-15T06:00:04.149" v="47" actId="14100"/>
        <pc:sldMkLst>
          <pc:docMk/>
          <pc:sldMk cId="1109731434" sldId="323"/>
        </pc:sldMkLst>
        <pc:spChg chg="mod">
          <ac:chgData name="Loner 03" userId="146907e377e94744" providerId="LiveId" clId="{A5DC376C-3C73-476D-86EC-D975A789F3D8}" dt="2025-03-15T06:00:04.149" v="47" actId="14100"/>
          <ac:spMkLst>
            <pc:docMk/>
            <pc:sldMk cId="1109731434" sldId="323"/>
            <ac:spMk id="3" creationId="{1295A3EF-55A4-0F10-470B-BBD8EE0B0ACD}"/>
          </ac:spMkLst>
        </pc:spChg>
        <pc:spChg chg="mod">
          <ac:chgData name="Loner 03" userId="146907e377e94744" providerId="LiveId" clId="{A5DC376C-3C73-476D-86EC-D975A789F3D8}" dt="2025-03-15T05:59:52.161" v="34" actId="255"/>
          <ac:spMkLst>
            <pc:docMk/>
            <pc:sldMk cId="1109731434" sldId="323"/>
            <ac:spMk id="5" creationId="{BC185A84-D71C-2571-E7ED-ADB859AD15F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06215B3-0B50-4CD9-AF6C-FC42244E103C}" type="datetimeFigureOut">
              <a:rPr lang="en-IN" smtClean="0"/>
              <a:t>15-03-2025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CA490DCF-3407-45A9-95E4-EA8ECD13F7DF}" type="slidenum">
              <a:rPr lang="en-IN" smtClean="0"/>
              <a:t>‹#›</a:t>
            </a:fld>
            <a:endParaRPr lang="en-IN"/>
          </a:p>
        </p:txBody>
      </p:sp>
    </p:spTree>
    <p:extLst>
      <p:ext uri="{BB962C8B-B14F-4D97-AF65-F5344CB8AC3E}">
        <p14:creationId xmlns:p14="http://schemas.microsoft.com/office/powerpoint/2010/main" val="504472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Answer:</a:t>
            </a:r>
          </a:p>
          <a:p>
            <a:pPr>
              <a:buNone/>
            </a:pPr>
            <a:r>
              <a:rPr lang="en-US" dirty="0"/>
              <a:t>The hallmark of empathy is </a:t>
            </a:r>
            <a:r>
              <a:rPr lang="en-US" b="1" dirty="0"/>
              <a:t>"expertise in building human relationships by understanding others."</a:t>
            </a:r>
            <a:endParaRPr lang="en-US" dirty="0"/>
          </a:p>
          <a:p>
            <a:r>
              <a:rPr lang="en-US" dirty="0"/>
              <a:t>Explanation: Empathy is the ability to understand and share the feelings of others. This inherently involves relating to people on a deeper level by recognizing their emotions and fostering meaningful connections. Let me know if you'd like to delve deeper into the concept!</a:t>
            </a:r>
          </a:p>
          <a:p>
            <a:endParaRPr lang="en-IN" dirty="0"/>
          </a:p>
        </p:txBody>
      </p:sp>
      <p:sp>
        <p:nvSpPr>
          <p:cNvPr id="4" name="Slide Number Placeholder 3"/>
          <p:cNvSpPr>
            <a:spLocks noGrp="1"/>
          </p:cNvSpPr>
          <p:nvPr>
            <p:ph type="sldNum" sz="quarter" idx="5"/>
          </p:nvPr>
        </p:nvSpPr>
        <p:spPr/>
        <p:txBody>
          <a:bodyPr/>
          <a:lstStyle/>
          <a:p>
            <a:fld id="{093B7C5C-E38E-4D08-B118-63D455B81868}" type="slidenum">
              <a:rPr lang="en-IN" smtClean="0"/>
              <a:t>24</a:t>
            </a:fld>
            <a:endParaRPr lang="en-IN"/>
          </a:p>
        </p:txBody>
      </p:sp>
    </p:spTree>
    <p:extLst>
      <p:ext uri="{BB962C8B-B14F-4D97-AF65-F5344CB8AC3E}">
        <p14:creationId xmlns:p14="http://schemas.microsoft.com/office/powerpoint/2010/main" val="32835369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AC587-2AA1-55DD-D979-5F95774A51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61BAC-AF56-FEA4-C7B6-0E4DDFD1CD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3B962C-7A24-FB01-4456-B9521A85B7C7}"/>
              </a:ext>
            </a:extLst>
          </p:cNvPr>
          <p:cNvSpPr>
            <a:spLocks noGrp="1"/>
          </p:cNvSpPr>
          <p:nvPr>
            <p:ph type="body" idx="1"/>
          </p:nvPr>
        </p:nvSpPr>
        <p:spPr/>
        <p:txBody>
          <a:bodyPr/>
          <a:lstStyle/>
          <a:p>
            <a:r>
              <a:rPr lang="en-IN" dirty="0"/>
              <a:t>Ans: c</a:t>
            </a:r>
          </a:p>
          <a:p>
            <a:endParaRPr lang="en-IN" dirty="0"/>
          </a:p>
          <a:p>
            <a:pPr>
              <a:buNone/>
            </a:pPr>
            <a:r>
              <a:rPr lang="en-US" b="0" i="0" dirty="0">
                <a:solidFill>
                  <a:srgbClr val="2F3542"/>
                </a:solidFill>
                <a:effectLst/>
                <a:latin typeface="ProximaNova"/>
              </a:rPr>
              <a:t>The oldest method of brainstorming is often considered to be the </a:t>
            </a:r>
            <a:r>
              <a:rPr lang="en-US" b="1" i="0" dirty="0">
                <a:solidFill>
                  <a:srgbClr val="2F3542"/>
                </a:solidFill>
                <a:effectLst/>
                <a:latin typeface="ProximaNova"/>
              </a:rPr>
              <a:t>Round Robin brainstorming</a:t>
            </a:r>
            <a:r>
              <a:rPr lang="en-US" b="0" i="0" dirty="0">
                <a:solidFill>
                  <a:srgbClr val="2F3542"/>
                </a:solidFill>
                <a:effectLst/>
                <a:latin typeface="ProximaNova"/>
              </a:rPr>
              <a:t> technique. This method involves participants taking turns sharing ideas in a structured manner, which helps ensure everyone has a chance to contribute</a:t>
            </a:r>
            <a:endParaRPr lang="en-IN" dirty="0"/>
          </a:p>
        </p:txBody>
      </p:sp>
      <p:sp>
        <p:nvSpPr>
          <p:cNvPr id="4" name="Slide Number Placeholder 3">
            <a:extLst>
              <a:ext uri="{FF2B5EF4-FFF2-40B4-BE49-F238E27FC236}">
                <a16:creationId xmlns:a16="http://schemas.microsoft.com/office/drawing/2014/main" id="{B0181AF2-F74F-C038-8D43-6BC2C7306862}"/>
              </a:ext>
            </a:extLst>
          </p:cNvPr>
          <p:cNvSpPr>
            <a:spLocks noGrp="1"/>
          </p:cNvSpPr>
          <p:nvPr>
            <p:ph type="sldNum" sz="quarter" idx="5"/>
          </p:nvPr>
        </p:nvSpPr>
        <p:spPr/>
        <p:txBody>
          <a:bodyPr/>
          <a:lstStyle/>
          <a:p>
            <a:fld id="{093B7C5C-E38E-4D08-B118-63D455B81868}" type="slidenum">
              <a:rPr lang="en-IN" smtClean="0"/>
              <a:t>25</a:t>
            </a:fld>
            <a:endParaRPr lang="en-IN"/>
          </a:p>
        </p:txBody>
      </p:sp>
    </p:spTree>
    <p:extLst>
      <p:ext uri="{BB962C8B-B14F-4D97-AF65-F5344CB8AC3E}">
        <p14:creationId xmlns:p14="http://schemas.microsoft.com/office/powerpoint/2010/main" val="1930127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FE668-1D2B-4437-F350-3B6945B39B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E81AD1-25DC-14D8-F164-310FBE9435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66A3FB-9B2F-7C88-0479-914BA6230709}"/>
              </a:ext>
            </a:extLst>
          </p:cNvPr>
          <p:cNvSpPr>
            <a:spLocks noGrp="1"/>
          </p:cNvSpPr>
          <p:nvPr>
            <p:ph type="body" idx="1"/>
          </p:nvPr>
        </p:nvSpPr>
        <p:spPr/>
        <p:txBody>
          <a:bodyPr/>
          <a:lstStyle/>
          <a:p>
            <a:r>
              <a:rPr lang="en-IN" dirty="0"/>
              <a:t>Ans: b</a:t>
            </a:r>
          </a:p>
          <a:p>
            <a:endParaRPr lang="en-IN" dirty="0"/>
          </a:p>
          <a:p>
            <a:endParaRPr lang="en-IN" dirty="0"/>
          </a:p>
          <a:p>
            <a:pPr algn="l" fontAlgn="base">
              <a:buNone/>
            </a:pPr>
            <a:r>
              <a:rPr lang="en-US" b="1" i="0" dirty="0">
                <a:solidFill>
                  <a:srgbClr val="2F3542"/>
                </a:solidFill>
                <a:effectLst/>
                <a:latin typeface="inherit"/>
              </a:rPr>
              <a:t>It ensures quieter members have an opportunity to contribute.</a:t>
            </a:r>
            <a:endParaRPr lang="en-US" b="0" i="0" dirty="0">
              <a:solidFill>
                <a:srgbClr val="2F3542"/>
              </a:solidFill>
              <a:effectLst/>
              <a:latin typeface="ProximaNova"/>
            </a:endParaRPr>
          </a:p>
          <a:p>
            <a:pPr algn="l" fontAlgn="base"/>
            <a:r>
              <a:rPr lang="en-US" b="0" i="0" dirty="0">
                <a:solidFill>
                  <a:srgbClr val="2F3542"/>
                </a:solidFill>
                <a:effectLst/>
                <a:latin typeface="ProximaNova"/>
              </a:rPr>
              <a:t>Round Robin Brainstorming allows everyone to share their ideas in turn, which helps ensure that all voices are heard, especially those who might be quieter</a:t>
            </a:r>
            <a:endParaRPr lang="en-IN" dirty="0"/>
          </a:p>
        </p:txBody>
      </p:sp>
      <p:sp>
        <p:nvSpPr>
          <p:cNvPr id="4" name="Slide Number Placeholder 3">
            <a:extLst>
              <a:ext uri="{FF2B5EF4-FFF2-40B4-BE49-F238E27FC236}">
                <a16:creationId xmlns:a16="http://schemas.microsoft.com/office/drawing/2014/main" id="{21AF2FEB-0CE0-8B48-E4D3-7BA29E54A204}"/>
              </a:ext>
            </a:extLst>
          </p:cNvPr>
          <p:cNvSpPr>
            <a:spLocks noGrp="1"/>
          </p:cNvSpPr>
          <p:nvPr>
            <p:ph type="sldNum" sz="quarter" idx="5"/>
          </p:nvPr>
        </p:nvSpPr>
        <p:spPr/>
        <p:txBody>
          <a:bodyPr/>
          <a:lstStyle/>
          <a:p>
            <a:fld id="{093B7C5C-E38E-4D08-B118-63D455B81868}" type="slidenum">
              <a:rPr lang="en-IN" smtClean="0"/>
              <a:t>26</a:t>
            </a:fld>
            <a:endParaRPr lang="en-IN"/>
          </a:p>
        </p:txBody>
      </p:sp>
    </p:spTree>
    <p:extLst>
      <p:ext uri="{BB962C8B-B14F-4D97-AF65-F5344CB8AC3E}">
        <p14:creationId xmlns:p14="http://schemas.microsoft.com/office/powerpoint/2010/main" val="29956301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0B9E5-6784-419F-4F5D-97DA8933F6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B83BB9-E716-AABF-E4E5-1AAF608103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E5B680-99BA-FF68-5C71-2461255FCBCB}"/>
              </a:ext>
            </a:extLst>
          </p:cNvPr>
          <p:cNvSpPr>
            <a:spLocks noGrp="1"/>
          </p:cNvSpPr>
          <p:nvPr>
            <p:ph type="body" idx="1"/>
          </p:nvPr>
        </p:nvSpPr>
        <p:spPr/>
        <p:txBody>
          <a:bodyPr/>
          <a:lstStyle/>
          <a:p>
            <a:r>
              <a:rPr lang="en-IN" dirty="0"/>
              <a:t>Ans: b </a:t>
            </a:r>
          </a:p>
          <a:p>
            <a:endParaRPr lang="en-IN" dirty="0"/>
          </a:p>
          <a:p>
            <a:pPr algn="l" fontAlgn="base">
              <a:buNone/>
            </a:pPr>
            <a:r>
              <a:rPr lang="en-US" b="0" i="0" dirty="0">
                <a:solidFill>
                  <a:srgbClr val="2F3542"/>
                </a:solidFill>
                <a:effectLst/>
                <a:latin typeface="ProximaNova"/>
              </a:rPr>
              <a:t>In Round Robin Brainstorming, ideas are generated by:</a:t>
            </a:r>
          </a:p>
          <a:p>
            <a:pPr algn="l" fontAlgn="base">
              <a:buNone/>
            </a:pPr>
            <a:r>
              <a:rPr lang="en-US" b="1" i="0" dirty="0">
                <a:solidFill>
                  <a:srgbClr val="2F3542"/>
                </a:solidFill>
                <a:effectLst/>
                <a:latin typeface="inherit"/>
              </a:rPr>
              <a:t>Having participants take turns sharing ideas in sequence.</a:t>
            </a:r>
            <a:endParaRPr lang="en-US" b="0" i="0" dirty="0">
              <a:solidFill>
                <a:srgbClr val="2F3542"/>
              </a:solidFill>
              <a:effectLst/>
              <a:latin typeface="ProximaNova"/>
            </a:endParaRPr>
          </a:p>
          <a:p>
            <a:pPr algn="l" fontAlgn="base"/>
            <a:r>
              <a:rPr lang="en-US" b="0" i="0" dirty="0">
                <a:solidFill>
                  <a:srgbClr val="2F3542"/>
                </a:solidFill>
                <a:effectLst/>
                <a:latin typeface="ProximaNova"/>
              </a:rPr>
              <a:t>This method allows everyone to contribute without interruptions, making it easier to gather a variety of ideas.</a:t>
            </a:r>
          </a:p>
          <a:p>
            <a:endParaRPr lang="en-IN" dirty="0"/>
          </a:p>
        </p:txBody>
      </p:sp>
      <p:sp>
        <p:nvSpPr>
          <p:cNvPr id="4" name="Slide Number Placeholder 3">
            <a:extLst>
              <a:ext uri="{FF2B5EF4-FFF2-40B4-BE49-F238E27FC236}">
                <a16:creationId xmlns:a16="http://schemas.microsoft.com/office/drawing/2014/main" id="{A686FC28-FD9F-69BF-E0ED-C41DA14B8FF7}"/>
              </a:ext>
            </a:extLst>
          </p:cNvPr>
          <p:cNvSpPr>
            <a:spLocks noGrp="1"/>
          </p:cNvSpPr>
          <p:nvPr>
            <p:ph type="sldNum" sz="quarter" idx="5"/>
          </p:nvPr>
        </p:nvSpPr>
        <p:spPr/>
        <p:txBody>
          <a:bodyPr/>
          <a:lstStyle/>
          <a:p>
            <a:fld id="{093B7C5C-E38E-4D08-B118-63D455B81868}" type="slidenum">
              <a:rPr lang="en-IN" smtClean="0"/>
              <a:t>27</a:t>
            </a:fld>
            <a:endParaRPr lang="en-IN"/>
          </a:p>
        </p:txBody>
      </p:sp>
    </p:spTree>
    <p:extLst>
      <p:ext uri="{BB962C8B-B14F-4D97-AF65-F5344CB8AC3E}">
        <p14:creationId xmlns:p14="http://schemas.microsoft.com/office/powerpoint/2010/main" val="15559093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p>
        </p:txBody>
      </p:sp>
      <p:sp>
        <p:nvSpPr>
          <p:cNvPr id="3" name="Text 2"/>
          <p:cNvSpPr>
            <a:spLocks noGrp="1"/>
          </p:cNvSpPr>
          <p:nvPr>
            <p:ph type="body" idx="1" hasCustomPrompt="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3/15/2025</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8E2E7-8497-8E49-4A20-7D2ADE2750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7F8F3CE-7170-20D5-1984-8801898A109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238D89D-AA69-6B2E-C183-6B7A6C8F5722}"/>
              </a:ext>
            </a:extLst>
          </p:cNvPr>
          <p:cNvSpPr>
            <a:spLocks noGrp="1"/>
          </p:cNvSpPr>
          <p:nvPr>
            <p:ph type="dt" sz="half" idx="10"/>
          </p:nvPr>
        </p:nvSpPr>
        <p:spPr/>
        <p:txBody>
          <a:bodyPr/>
          <a:lstStyle/>
          <a:p>
            <a:fld id="{39BA1DA3-8D08-4D39-9B59-BEDC3504BA89}" type="datetimeFigureOut">
              <a:rPr lang="en-IN" smtClean="0"/>
              <a:t>15-03-2025</a:t>
            </a:fld>
            <a:endParaRPr lang="en-IN"/>
          </a:p>
        </p:txBody>
      </p:sp>
      <p:sp>
        <p:nvSpPr>
          <p:cNvPr id="5" name="Footer Placeholder 4">
            <a:extLst>
              <a:ext uri="{FF2B5EF4-FFF2-40B4-BE49-F238E27FC236}">
                <a16:creationId xmlns:a16="http://schemas.microsoft.com/office/drawing/2014/main" id="{55CC8E80-6BDB-CFAA-D83C-ED9A7AFE31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78F45F-0085-C8F1-11E3-1536C0FC3B9F}"/>
              </a:ext>
            </a:extLst>
          </p:cNvPr>
          <p:cNvSpPr>
            <a:spLocks noGrp="1"/>
          </p:cNvSpPr>
          <p:nvPr>
            <p:ph type="sldNum" sz="quarter" idx="12"/>
          </p:nvPr>
        </p:nvSpPr>
        <p:spPr/>
        <p:txBody>
          <a:bodyPr/>
          <a:lstStyle/>
          <a:p>
            <a:fld id="{B04DEB55-CB31-4CDF-880D-60F2CA3BD3C4}" type="slidenum">
              <a:rPr lang="en-IN" smtClean="0"/>
              <a:t>‹#›</a:t>
            </a:fld>
            <a:endParaRPr lang="en-IN"/>
          </a:p>
        </p:txBody>
      </p:sp>
    </p:spTree>
    <p:extLst>
      <p:ext uri="{BB962C8B-B14F-4D97-AF65-F5344CB8AC3E}">
        <p14:creationId xmlns:p14="http://schemas.microsoft.com/office/powerpoint/2010/main" val="1834370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p>
        </p:txBody>
      </p:sp>
      <p:sp>
        <p:nvSpPr>
          <p:cNvPr id="3" name="Text 2"/>
          <p:cNvSpPr>
            <a:spLocks noGrp="1"/>
          </p:cNvSpPr>
          <p:nvPr>
            <p:ph type="body" idx="1" hasCustomPrompt="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3/15/2025</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p>
        </p:txBody>
      </p:sp>
      <p:sp>
        <p:nvSpPr>
          <p:cNvPr id="3" name="Text 2"/>
          <p:cNvSpPr>
            <a:spLocks noGrp="1"/>
          </p:cNvSpPr>
          <p:nvPr>
            <p:ph type="body" idx="1" hasCustomPrompt="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3/15/2025</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p>
        </p:txBody>
      </p:sp>
      <p:sp>
        <p:nvSpPr>
          <p:cNvPr id="3" name="Text 2"/>
          <p:cNvSpPr>
            <a:spLocks noGrp="1"/>
          </p:cNvSpPr>
          <p:nvPr>
            <p:ph type="body" idx="1" hasCustomPrompt="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3/15/2025</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p:spTree>
      <p:nvGrpSpPr>
        <p:cNvPr id="1" name=""/>
        <p:cNvGrpSpPr/>
        <p:nvPr/>
      </p:nvGrpSpPr>
      <p:grpSpPr>
        <a:xfrm>
          <a:off x="0" y="0"/>
          <a:ext cx="0" cy="0"/>
          <a:chOff x="0" y="0"/>
          <a:chExt cx="0" cy="0"/>
        </a:xfrm>
      </p:grpSpPr>
      <p:sp>
        <p:nvSpPr>
          <p:cNvPr id="2" name="Header 1"/>
          <p:cNvSpPr>
            <a:spLocks noGrp="1"/>
          </p:cNvSpPr>
          <p:nvPr>
            <p:ph type="title" hasCustomPrompt="1"/>
          </p:nvPr>
        </p:nvSpPr>
        <p:spPr/>
        <p:txBody>
          <a:bodyPr/>
          <a:lstStyle/>
          <a:p>
            <a:r>
              <a:rPr lang="en-US"/>
              <a:t>Title</a:t>
            </a:r>
          </a:p>
        </p:txBody>
      </p:sp>
      <p:sp>
        <p:nvSpPr>
          <p:cNvPr id="3" name="Text 2"/>
          <p:cNvSpPr>
            <a:spLocks noGrp="1"/>
          </p:cNvSpPr>
          <p:nvPr>
            <p:ph type="body" idx="1" hasCustomPrompt="1"/>
          </p:nvPr>
        </p:nvSpPr>
        <p:spPr/>
        <p:txBody>
          <a:bodyPr/>
          <a:lstStyle/>
          <a:p>
            <a:pPr lvl="0"/>
            <a:r>
              <a:rPr lang="en-US"/>
              <a:t>Text</a:t>
            </a:r>
          </a:p>
          <a:p>
            <a:pPr lvl="1"/>
            <a:r>
              <a:rPr lang="en-US"/>
              <a:t>Second level</a:t>
            </a:r>
          </a:p>
          <a:p>
            <a:pPr lvl="2"/>
            <a:r>
              <a:rPr lang="en-US"/>
              <a:t>Third level</a:t>
            </a:r>
          </a:p>
          <a:p>
            <a:pPr lvl="3"/>
            <a:r>
              <a:rPr lang="en-US"/>
              <a:t>Fourth level</a:t>
            </a:r>
          </a:p>
          <a:p>
            <a:pPr lvl="4"/>
            <a:r>
              <a:rPr lang="en-US"/>
              <a:t>Fifth level</a:t>
            </a:r>
          </a:p>
        </p:txBody>
      </p:sp>
      <p:sp>
        <p:nvSpPr>
          <p:cNvPr id="4" name="Date 3"/>
          <p:cNvSpPr>
            <a:spLocks noGrp="1"/>
          </p:cNvSpPr>
          <p:nvPr>
            <p:ph type="dt" sz="half" idx="10"/>
          </p:nvPr>
        </p:nvSpPr>
        <p:spPr/>
        <p:txBody>
          <a:bodyPr/>
          <a:lstStyle/>
          <a:p>
            <a:fld id="{C16525B2-4347-4F72-BAF7-76B19438D329}" type="datetimeFigureOut">
              <a:rPr lang="en-US" smtClean="0"/>
              <a:t>3/15/2025</a:t>
            </a:fld>
            <a:endParaRPr lang="en-US"/>
          </a:p>
        </p:txBody>
      </p:sp>
      <p:sp>
        <p:nvSpPr>
          <p:cNvPr id="5" name="Footer 4"/>
          <p:cNvSpPr>
            <a:spLocks noGrp="1"/>
          </p:cNvSpPr>
          <p:nvPr>
            <p:ph type="ftr" sz="quarter" idx="11"/>
          </p:nvPr>
        </p:nvSpPr>
        <p:spPr/>
        <p:txBody>
          <a:bodyPr/>
          <a:lstStyle/>
          <a:p>
            <a:endParaRPr lang="en-US"/>
          </a:p>
        </p:txBody>
      </p:sp>
      <p:sp>
        <p:nvSpPr>
          <p:cNvPr id="6" name="Slide number 5"/>
          <p:cNvSpPr>
            <a:spLocks noGrp="1"/>
          </p:cNvSpPr>
          <p:nvPr>
            <p:ph type="sldNum" sz="quarter" idx="12"/>
          </p:nvPr>
        </p:nvSpPr>
        <p:spPr/>
        <p:txBody>
          <a:bodyPr/>
          <a:lstStyle/>
          <a:p>
            <a:fld id="{80F073CC-40D5-4B23-8DF0-9BD0A0C12F2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8"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53"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7666" y="427735"/>
            <a:ext cx="6797992" cy="171094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7666" y="2459482"/>
            <a:ext cx="6797992"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8130" y="9944862"/>
            <a:ext cx="2417063"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666" y="9944862"/>
            <a:ext cx="1737264"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3/15/2025</a:t>
            </a:fld>
            <a:endParaRPr lang="en-US"/>
          </a:p>
        </p:txBody>
      </p:sp>
      <p:sp>
        <p:nvSpPr>
          <p:cNvPr id="6" name="Holder 6"/>
          <p:cNvSpPr>
            <a:spLocks noGrp="1"/>
          </p:cNvSpPr>
          <p:nvPr>
            <p:ph type="sldNum" sz="quarter" idx="7"/>
          </p:nvPr>
        </p:nvSpPr>
        <p:spPr>
          <a:xfrm>
            <a:off x="5438394" y="9944862"/>
            <a:ext cx="1737264"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mural.co/blog/hybrid-meetings"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www.mural.co/blog/identify-problems"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mural.co/blog/brainstorming-rules"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mural.co/blog/divergent-convergent-thinking"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www.mural.co/templates/round-robin"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hyperlink" Target="https://t2informatik.de/en/smartpedia/brainstorming/"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www.mural.co/blog/prevent-groupthink" TargetMode="External"/><Relationship Id="rId2" Type="http://schemas.openxmlformats.org/officeDocument/2006/relationships/hyperlink" Target="https://www.mural.co/blog/think-outside-the-box" TargetMode="Externa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hyperlink" Target="https://www.mural.co/blog/design-thinking" TargetMode="External"/><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www.mural.co/use-case/online-whiteboard" TargetMode="External"/><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hyperlink" Target="https://www.mural.co/blog/run-a-brainstorming-session" TargetMode="Externa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335280" y="332740"/>
            <a:ext cx="12192000" cy="6858000"/>
          </a:xfrm>
          <a:prstGeom prst="rect">
            <a:avLst/>
          </a:prstGeom>
          <a:blipFill>
            <a:blip r:embed="rId2" cstate="print"/>
            <a:stretch>
              <a:fillRect/>
            </a:stretch>
          </a:blipFill>
        </p:spPr>
        <p:txBody>
          <a:bodyPr wrap="square" lIns="0" tIns="0" rIns="0" bIns="0" rtlCol="0">
            <a:spAutoFit/>
          </a:bodyPr>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488488" y="5807771"/>
            <a:ext cx="1774036" cy="1050229"/>
          </a:xfrm>
          <a:prstGeom prst="rect">
            <a:avLst/>
          </a:prstGeom>
        </p:spPr>
      </p:pic>
      <p:pic>
        <p:nvPicPr>
          <p:cNvPr id="10" name="Picture 9"/>
          <p:cNvPicPr>
            <a:picLocks noChangeAspect="1"/>
          </p:cNvPicPr>
          <p:nvPr/>
        </p:nvPicPr>
        <p:blipFill>
          <a:blip r:embed="rId3"/>
          <a:stretch>
            <a:fillRect/>
          </a:stretch>
        </p:blipFill>
        <p:spPr>
          <a:xfrm>
            <a:off x="464820" y="1173480"/>
            <a:ext cx="11492230" cy="4547235"/>
          </a:xfrm>
          <a:prstGeom prst="rect">
            <a:avLst/>
          </a:prstGeom>
        </p:spPr>
      </p:pic>
      <p:sp>
        <p:nvSpPr>
          <p:cNvPr id="12" name="TextBox 11"/>
          <p:cNvSpPr txBox="1"/>
          <p:nvPr/>
        </p:nvSpPr>
        <p:spPr>
          <a:xfrm>
            <a:off x="88900" y="109855"/>
            <a:ext cx="11120120" cy="644525"/>
          </a:xfrm>
          <a:prstGeom prst="rect">
            <a:avLst/>
          </a:prstGeom>
          <a:noFill/>
        </p:spPr>
        <p:txBody>
          <a:bodyPr wrap="square">
            <a:spAutoFit/>
          </a:bodyPr>
          <a:lstStyle/>
          <a:p>
            <a:pPr algn="ctr">
              <a:lnSpc>
                <a:spcPts val="4315"/>
              </a:lnSpc>
            </a:pPr>
            <a:r>
              <a:rPr lang="en-IN" sz="3600" dirty="0">
                <a:solidFill>
                  <a:srgbClr val="376092"/>
                </a:solidFill>
                <a:latin typeface="Times New Roman" panose="02020603050405020304" pitchFamily="18" charset="0"/>
                <a:cs typeface="Times New Roman" panose="02020603050405020304" pitchFamily="18" charset="0"/>
              </a:rPr>
              <a:t>How to run Round Robin brainstorming session</a:t>
            </a:r>
            <a:endParaRPr lang="en-IN" sz="3600" b="1"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488488" y="5807771"/>
            <a:ext cx="1774036" cy="1050229"/>
          </a:xfrm>
          <a:prstGeom prst="rect">
            <a:avLst/>
          </a:prstGeom>
        </p:spPr>
      </p:pic>
      <p:pic>
        <p:nvPicPr>
          <p:cNvPr id="3" name="Picture 2"/>
          <p:cNvPicPr>
            <a:picLocks noChangeAspect="1"/>
          </p:cNvPicPr>
          <p:nvPr/>
        </p:nvPicPr>
        <p:blipFill>
          <a:blip r:embed="rId3"/>
          <a:stretch>
            <a:fillRect/>
          </a:stretch>
        </p:blipFill>
        <p:spPr>
          <a:xfrm>
            <a:off x="3719736" y="1489542"/>
            <a:ext cx="4304291" cy="3878916"/>
          </a:xfrm>
          <a:prstGeom prst="rect">
            <a:avLst/>
          </a:prstGeom>
        </p:spPr>
      </p:pic>
      <p:sp>
        <p:nvSpPr>
          <p:cNvPr id="5" name="TextBox 4"/>
          <p:cNvSpPr txBox="1"/>
          <p:nvPr/>
        </p:nvSpPr>
        <p:spPr>
          <a:xfrm>
            <a:off x="1127448" y="620688"/>
            <a:ext cx="9361040" cy="602088"/>
          </a:xfrm>
          <a:prstGeom prst="rect">
            <a:avLst/>
          </a:prstGeom>
          <a:noFill/>
        </p:spPr>
        <p:txBody>
          <a:bodyPr wrap="square">
            <a:spAutoFit/>
          </a:bodyPr>
          <a:lstStyle/>
          <a:p>
            <a:pPr algn="ctr">
              <a:lnSpc>
                <a:spcPts val="4315"/>
              </a:lnSpc>
            </a:pPr>
            <a:r>
              <a:rPr lang="en-IN" sz="3200" dirty="0">
                <a:solidFill>
                  <a:srgbClr val="376092"/>
                </a:solidFill>
                <a:latin typeface="Times New Roman" panose="02020603050405020304" pitchFamily="18" charset="0"/>
                <a:cs typeface="Times New Roman" panose="02020603050405020304" pitchFamily="18" charset="0"/>
              </a:rPr>
              <a:t>General steps for Round Robin brainstorming </a:t>
            </a:r>
            <a:endParaRPr lang="en-IN" sz="3200" b="1"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958850" y="42545"/>
            <a:ext cx="10626725" cy="6924040"/>
          </a:xfrm>
          <a:prstGeom prst="rect">
            <a:avLst/>
          </a:prstGeom>
          <a:noFill/>
        </p:spPr>
        <p:txBody>
          <a:bodyPr wrap="square" rtlCol="0" anchor="t">
            <a:spAutoFit/>
          </a:bodyPr>
          <a:lstStyle/>
          <a:p>
            <a:r>
              <a:rPr lang="en-US" sz="2000"/>
              <a:t>Round Robin brainstorming is a structured method of idea generation where each participant in a group has an opportunity to contribute ideas in a systematic and equitable manner. Here are the general steps for conducting Round Robin brainstorming:</a:t>
            </a:r>
          </a:p>
          <a:p>
            <a:pPr marL="285750" indent="-285750">
              <a:buFont typeface="Wingdings" panose="05000000000000000000" charset="0"/>
              <a:buChar char="Ø"/>
            </a:pPr>
            <a:endParaRPr lang="en-US"/>
          </a:p>
          <a:p>
            <a:pPr marL="285750" indent="-285750">
              <a:buFont typeface="Wingdings" panose="05000000000000000000" charset="0"/>
              <a:buChar char="Ø"/>
            </a:pPr>
            <a:r>
              <a:rPr lang="en-US" sz="2400"/>
              <a:t>Define the Objective</a:t>
            </a:r>
          </a:p>
          <a:p>
            <a:pPr marL="285750" indent="-285750">
              <a:buFont typeface="Wingdings" panose="05000000000000000000" charset="0"/>
              <a:buChar char="Ø"/>
            </a:pPr>
            <a:r>
              <a:rPr lang="en-US" sz="2400"/>
              <a:t>Select a Facilitator</a:t>
            </a:r>
          </a:p>
          <a:p>
            <a:pPr marL="285750" indent="-285750">
              <a:buFont typeface="Wingdings" panose="05000000000000000000" charset="0"/>
              <a:buChar char="Ø"/>
            </a:pPr>
            <a:r>
              <a:rPr lang="en-US" sz="2400"/>
              <a:t>Assemble the Group</a:t>
            </a:r>
          </a:p>
          <a:p>
            <a:pPr marL="285750" indent="-285750">
              <a:buFont typeface="Wingdings" panose="05000000000000000000" charset="0"/>
              <a:buChar char="Ø"/>
            </a:pPr>
            <a:r>
              <a:rPr lang="en-US" sz="2400"/>
              <a:t>Explain Round Robin Rules</a:t>
            </a:r>
          </a:p>
          <a:p>
            <a:pPr marL="285750" indent="-285750">
              <a:buFont typeface="Wingdings" panose="05000000000000000000" charset="0"/>
              <a:buChar char="Ø"/>
            </a:pPr>
            <a:r>
              <a:rPr lang="en-US" sz="2400"/>
              <a:t>Establish a Time Limit</a:t>
            </a:r>
          </a:p>
          <a:p>
            <a:pPr marL="285750" indent="-285750">
              <a:buFont typeface="Wingdings" panose="05000000000000000000" charset="0"/>
              <a:buChar char="Ø"/>
            </a:pPr>
            <a:r>
              <a:rPr lang="en-US" sz="2400"/>
              <a:t>Start the Round Robin</a:t>
            </a:r>
          </a:p>
          <a:p>
            <a:pPr marL="285750" indent="-285750">
              <a:buFont typeface="Wingdings" panose="05000000000000000000" charset="0"/>
              <a:buChar char="Ø"/>
            </a:pPr>
            <a:r>
              <a:rPr lang="en-US" sz="2400"/>
              <a:t>Encourage Unfiltered Ideas</a:t>
            </a:r>
          </a:p>
          <a:p>
            <a:pPr marL="285750" indent="-285750">
              <a:buFont typeface="Wingdings" panose="05000000000000000000" charset="0"/>
              <a:buChar char="Ø"/>
            </a:pPr>
            <a:r>
              <a:rPr lang="en-US" sz="2400"/>
              <a:t>Document Ideas</a:t>
            </a:r>
          </a:p>
          <a:p>
            <a:pPr marL="285750" indent="-285750">
              <a:buFont typeface="Wingdings" panose="05000000000000000000" charset="0"/>
              <a:buChar char="Ø"/>
            </a:pPr>
            <a:r>
              <a:rPr lang="en-US" sz="2400"/>
              <a:t>Rotate Participants</a:t>
            </a:r>
          </a:p>
          <a:p>
            <a:pPr marL="285750" indent="-285750">
              <a:buFont typeface="Wingdings" panose="05000000000000000000" charset="0"/>
              <a:buChar char="Ø"/>
            </a:pPr>
            <a:r>
              <a:rPr lang="en-US" sz="2400"/>
              <a:t>Clarify and Build on Ideas</a:t>
            </a:r>
          </a:p>
          <a:p>
            <a:pPr marL="285750" indent="-285750">
              <a:buFont typeface="Wingdings" panose="05000000000000000000" charset="0"/>
              <a:buChar char="Ø"/>
            </a:pPr>
            <a:r>
              <a:rPr lang="en-US" sz="2400"/>
              <a:t>Summarize and Discuss</a:t>
            </a:r>
          </a:p>
          <a:p>
            <a:pPr marL="285750" indent="-285750">
              <a:buFont typeface="Wingdings" panose="05000000000000000000" charset="0"/>
              <a:buChar char="Ø"/>
            </a:pPr>
            <a:r>
              <a:rPr lang="en-US" sz="2400"/>
              <a:t>Prioritize and Evaluate</a:t>
            </a:r>
          </a:p>
          <a:p>
            <a:pPr marL="285750" indent="-285750">
              <a:buFont typeface="Wingdings" panose="05000000000000000000" charset="0"/>
              <a:buChar char="Ø"/>
            </a:pPr>
            <a:r>
              <a:rPr lang="en-US" sz="2400"/>
              <a:t>Capture Results</a:t>
            </a:r>
          </a:p>
          <a:p>
            <a:pPr marL="285750" indent="-285750"/>
            <a:endParaRPr lang="en-US"/>
          </a:p>
          <a:p>
            <a:endParaRPr lang="en-US"/>
          </a:p>
          <a:p>
            <a:endParaRPr lang="en-US"/>
          </a:p>
        </p:txBody>
      </p:sp>
      <p:pic>
        <p:nvPicPr>
          <p:cNvPr id="6" name="Picture 5"/>
          <p:cNvPicPr>
            <a:picLocks noChangeAspect="1"/>
          </p:cNvPicPr>
          <p:nvPr/>
        </p:nvPicPr>
        <p:blipFill>
          <a:blip r:embed="rId2"/>
          <a:stretch>
            <a:fillRect/>
          </a:stretch>
        </p:blipFill>
        <p:spPr>
          <a:xfrm>
            <a:off x="10488488" y="5807771"/>
            <a:ext cx="1774036" cy="105022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4680" y="35434"/>
            <a:ext cx="121920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855640" y="432104"/>
            <a:ext cx="6192688" cy="1102866"/>
          </a:xfrm>
          <a:prstGeom prst="rect">
            <a:avLst/>
          </a:prstGeom>
        </p:spPr>
        <p:txBody>
          <a:bodyPr vert="horz" wrap="square" lIns="0" tIns="0" rIns="0" bIns="0" rtlCol="0">
            <a:spAutoFit/>
          </a:bodyPr>
          <a:lstStyle/>
          <a:p>
            <a:pPr algn="ctr">
              <a:lnSpc>
                <a:spcPts val="4315"/>
              </a:lnSpc>
            </a:pP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
        <p:nvSpPr>
          <p:cNvPr id="4" name="object 4"/>
          <p:cNvSpPr txBox="1"/>
          <p:nvPr/>
        </p:nvSpPr>
        <p:spPr>
          <a:xfrm>
            <a:off x="327025" y="1482090"/>
            <a:ext cx="11899900" cy="5078095"/>
          </a:xfrm>
          <a:prstGeom prst="rect">
            <a:avLst/>
          </a:prstGeom>
        </p:spPr>
        <p:txBody>
          <a:bodyPr vert="horz" wrap="square" lIns="0" tIns="0" rIns="0" bIns="0" rtlCol="0">
            <a:sp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Once you have these elements ready to go, you can create an outline of the steps for the brainstorming meeting. There are a few ways you can run round robins, but the high-level steps look like this: </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414141"/>
                </a:solidFill>
                <a:effectLst/>
                <a:latin typeface="Times New Roman" panose="02020603050405020304" pitchFamily="18" charset="0"/>
                <a:cs typeface="Times New Roman" panose="02020603050405020304" pitchFamily="18" charset="0"/>
              </a:rPr>
              <a:t>If you have a larger group, split your team up and/or seat your smaller group around a table. If you’re in a remote or </a:t>
            </a:r>
            <a:r>
              <a:rPr lang="en-US" sz="2400" b="0" i="0" u="sng" dirty="0">
                <a:solidFill>
                  <a:srgbClr val="414141"/>
                </a:solidFill>
                <a:effectLst/>
                <a:latin typeface="Times New Roman" panose="02020603050405020304" pitchFamily="18" charset="0"/>
                <a:cs typeface="Times New Roman" panose="02020603050405020304" pitchFamily="18" charset="0"/>
                <a:hlinkClick r:id="rId3"/>
              </a:rPr>
              <a:t>hybrid meeting</a:t>
            </a:r>
            <a:r>
              <a:rPr lang="en-US" sz="2400" b="0" i="0" dirty="0">
                <a:solidFill>
                  <a:srgbClr val="414141"/>
                </a:solidFill>
                <a:effectLst/>
                <a:latin typeface="Times New Roman" panose="02020603050405020304" pitchFamily="18" charset="0"/>
                <a:cs typeface="Times New Roman" panose="02020603050405020304" pitchFamily="18" charset="0"/>
              </a:rPr>
              <a:t>, split your team up into virtual meeting rooms and share a link to your digital whiteboard or collaboration platform. </a:t>
            </a:r>
          </a:p>
          <a:p>
            <a:pPr algn="l">
              <a:buFont typeface="+mj-lt"/>
              <a:buAutoNum type="arabicPeriod"/>
            </a:pPr>
            <a:endParaRPr lang="en-US" sz="2400" b="0" i="0" dirty="0">
              <a:solidFill>
                <a:srgbClr val="41414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dirty="0">
                <a:solidFill>
                  <a:srgbClr val="414141"/>
                </a:solidFill>
                <a:effectLst/>
                <a:latin typeface="Times New Roman" panose="02020603050405020304" pitchFamily="18" charset="0"/>
                <a:cs typeface="Times New Roman" panose="02020603050405020304" pitchFamily="18" charset="0"/>
              </a:rPr>
              <a:t>If you have multiple groups working on the same challenge, consider gamifying this experience and having each group compete against the others for the most creative ideas. </a:t>
            </a:r>
          </a:p>
          <a:p>
            <a:pPr algn="l">
              <a:buFont typeface="+mj-lt"/>
              <a:buAutoNum type="arabicPeriod"/>
            </a:pPr>
            <a:endParaRPr lang="en-US" sz="2400" b="0" i="0" dirty="0">
              <a:solidFill>
                <a:srgbClr val="414141"/>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400" b="0" i="0" u="sng" dirty="0">
                <a:solidFill>
                  <a:srgbClr val="414141"/>
                </a:solidFill>
                <a:effectLst/>
                <a:latin typeface="Times New Roman" panose="02020603050405020304" pitchFamily="18" charset="0"/>
                <a:cs typeface="Times New Roman" panose="02020603050405020304" pitchFamily="18" charset="0"/>
                <a:hlinkClick r:id="rId4"/>
              </a:rPr>
              <a:t>Clearly define the challenge or problem</a:t>
            </a:r>
            <a:r>
              <a:rPr lang="en-US" sz="2400" b="0" i="0" dirty="0">
                <a:solidFill>
                  <a:srgbClr val="414141"/>
                </a:solidFill>
                <a:effectLst/>
                <a:latin typeface="Times New Roman" panose="02020603050405020304" pitchFamily="18" charset="0"/>
                <a:cs typeface="Times New Roman" panose="02020603050405020304" pitchFamily="18" charset="0"/>
              </a:rPr>
              <a:t>, and make it visible throughout the process (e.g., by including it at the top of your whiteboard).  </a:t>
            </a:r>
          </a:p>
          <a:p>
            <a:pPr algn="l"/>
            <a:endParaRPr lang="en-US" b="1" i="0" dirty="0">
              <a:effectLst/>
              <a:latin typeface="Söhne"/>
            </a:endParaRPr>
          </a:p>
        </p:txBody>
      </p:sp>
      <p:sp>
        <p:nvSpPr>
          <p:cNvPr id="6" name="object 3"/>
          <p:cNvSpPr txBox="1"/>
          <p:nvPr/>
        </p:nvSpPr>
        <p:spPr>
          <a:xfrm>
            <a:off x="191344" y="584504"/>
            <a:ext cx="11377264" cy="1106170"/>
          </a:xfrm>
          <a:prstGeom prst="rect">
            <a:avLst/>
          </a:prstGeom>
        </p:spPr>
        <p:txBody>
          <a:bodyPr vert="horz" wrap="square" lIns="0" tIns="0" rIns="0" bIns="0" rtlCol="0">
            <a:spAutoFit/>
          </a:bodyPr>
          <a:lstStyle/>
          <a:p>
            <a:pPr algn="ctr">
              <a:lnSpc>
                <a:spcPts val="4315"/>
              </a:lnSpc>
            </a:pPr>
            <a:r>
              <a:rPr lang="en-IN" sz="3200" dirty="0">
                <a:solidFill>
                  <a:srgbClr val="376092"/>
                </a:solidFill>
                <a:latin typeface="MBVGBA+HODIVK+NunitoSans-Bold,Bold"/>
                <a:cs typeface="MBVGBA+HODIVK+NunitoSans-Bold,Bold"/>
              </a:rPr>
              <a:t>General steps for Round Robin brainstorming </a:t>
            </a:r>
            <a:endParaRPr lang="en-IN" sz="3200" b="1" i="0" dirty="0">
              <a:effectLst/>
              <a:latin typeface="Söhne"/>
            </a:endParaRPr>
          </a:p>
          <a:p>
            <a:pPr marL="0" marR="0" algn="ctr">
              <a:lnSpc>
                <a:spcPts val="4315"/>
              </a:lnSpc>
              <a:spcBef>
                <a:spcPts val="0"/>
              </a:spcBef>
              <a:spcAft>
                <a:spcPts val="0"/>
              </a:spcAft>
            </a:pPr>
            <a:endParaRPr sz="3200" dirty="0">
              <a:solidFill>
                <a:srgbClr val="376092"/>
              </a:solidFill>
              <a:latin typeface="MBVGBA+HODIVK+NunitoSans-Bold,Bold"/>
              <a:cs typeface="MBVGBA+HODIVK+NunitoSans-Bold,Bo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855640" y="432104"/>
            <a:ext cx="6192688" cy="1102866"/>
          </a:xfrm>
          <a:prstGeom prst="rect">
            <a:avLst/>
          </a:prstGeom>
        </p:spPr>
        <p:txBody>
          <a:bodyPr vert="horz" wrap="square" lIns="0" tIns="0" rIns="0" bIns="0" rtlCol="0">
            <a:spAutoFit/>
          </a:bodyPr>
          <a:lstStyle/>
          <a:p>
            <a:pPr algn="ctr">
              <a:lnSpc>
                <a:spcPts val="4315"/>
              </a:lnSpc>
            </a:pPr>
            <a:r>
              <a:rPr lang="en-IN" sz="3600" dirty="0">
                <a:solidFill>
                  <a:srgbClr val="376092"/>
                </a:solidFill>
                <a:latin typeface="MBVGBA+HODIVK+NunitoSans-Bold,Bold"/>
                <a:cs typeface="MBVGBA+HODIVK+NunitoSans-Bold,Bold"/>
              </a:rPr>
              <a:t> </a:t>
            </a: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
        <p:nvSpPr>
          <p:cNvPr id="4" name="object 4"/>
          <p:cNvSpPr txBox="1"/>
          <p:nvPr/>
        </p:nvSpPr>
        <p:spPr>
          <a:xfrm>
            <a:off x="439420" y="238760"/>
            <a:ext cx="10769600" cy="6740525"/>
          </a:xfrm>
          <a:prstGeom prst="rect">
            <a:avLst/>
          </a:prstGeom>
        </p:spPr>
        <p:txBody>
          <a:bodyPr vert="horz" wrap="square" lIns="0" tIns="0" rIns="0" bIns="0" rtlCol="0">
            <a:spAutoFit/>
          </a:bodyPr>
          <a:lstStyle/>
          <a:p>
            <a:pPr algn="l"/>
            <a:r>
              <a:rPr lang="en-US" sz="2800" b="0" i="0" dirty="0">
                <a:solidFill>
                  <a:srgbClr val="414141"/>
                </a:solidFill>
                <a:effectLst/>
                <a:latin typeface="Times New Roman" panose="02020603050405020304" pitchFamily="18" charset="0"/>
                <a:cs typeface="Times New Roman" panose="02020603050405020304" pitchFamily="18" charset="0"/>
              </a:rPr>
              <a:t>4.Set a time limit for each round. Typically, five minutes is a good amount of time for rapid ideation. </a:t>
            </a:r>
          </a:p>
          <a:p>
            <a:pPr algn="l"/>
            <a:endParaRPr lang="en-US" sz="2800" b="0" i="0" dirty="0">
              <a:solidFill>
                <a:srgbClr val="414141"/>
              </a:solidFill>
              <a:effectLst/>
              <a:latin typeface="Times New Roman" panose="02020603050405020304" pitchFamily="18" charset="0"/>
              <a:cs typeface="Times New Roman" panose="02020603050405020304" pitchFamily="18" charset="0"/>
            </a:endParaRPr>
          </a:p>
          <a:p>
            <a:pPr algn="l"/>
            <a:r>
              <a:rPr lang="en-US" sz="2800" b="0" i="0" dirty="0">
                <a:solidFill>
                  <a:srgbClr val="414141"/>
                </a:solidFill>
                <a:effectLst/>
                <a:latin typeface="Times New Roman" panose="02020603050405020304" pitchFamily="18" charset="0"/>
                <a:cs typeface="Times New Roman" panose="02020603050405020304" pitchFamily="18" charset="0"/>
              </a:rPr>
              <a:t>5.Establish </a:t>
            </a:r>
            <a:r>
              <a:rPr lang="en-US" sz="2800" b="0" i="0" u="sng" dirty="0">
                <a:solidFill>
                  <a:srgbClr val="414141"/>
                </a:solidFill>
                <a:effectLst/>
                <a:latin typeface="Times New Roman" panose="02020603050405020304" pitchFamily="18" charset="0"/>
                <a:cs typeface="Times New Roman" panose="02020603050405020304" pitchFamily="18" charset="0"/>
                <a:hlinkClick r:id="rId2"/>
              </a:rPr>
              <a:t>ground rules for the group discussion</a:t>
            </a:r>
            <a:r>
              <a:rPr lang="en-US" sz="2800" b="0" i="0" dirty="0">
                <a:solidFill>
                  <a:srgbClr val="414141"/>
                </a:solidFill>
                <a:effectLst/>
                <a:latin typeface="Times New Roman" panose="02020603050405020304" pitchFamily="18" charset="0"/>
                <a:cs typeface="Times New Roman" panose="02020603050405020304" pitchFamily="18" charset="0"/>
              </a:rPr>
              <a:t> (e.g., all ideas are welcome; keep ideas short and to the point; no talking while the clock is running; etc.). </a:t>
            </a:r>
          </a:p>
          <a:p>
            <a:pPr algn="l"/>
            <a:endParaRPr lang="en-US" sz="2800" b="0" i="0" dirty="0">
              <a:solidFill>
                <a:srgbClr val="414141"/>
              </a:solidFill>
              <a:effectLst/>
              <a:latin typeface="Times New Roman" panose="02020603050405020304" pitchFamily="18" charset="0"/>
              <a:cs typeface="Times New Roman" panose="02020603050405020304" pitchFamily="18" charset="0"/>
            </a:endParaRPr>
          </a:p>
          <a:p>
            <a:pPr algn="l"/>
            <a:r>
              <a:rPr lang="en-US" sz="2800" b="0" i="0" dirty="0">
                <a:solidFill>
                  <a:srgbClr val="414141"/>
                </a:solidFill>
                <a:effectLst/>
                <a:latin typeface="Times New Roman" panose="02020603050405020304" pitchFamily="18" charset="0"/>
                <a:cs typeface="Times New Roman" panose="02020603050405020304" pitchFamily="18" charset="0"/>
              </a:rPr>
              <a:t>6.Pass around ideas over the course of a few rounds.  </a:t>
            </a:r>
          </a:p>
          <a:p>
            <a:pPr algn="l"/>
            <a:endParaRPr lang="en-US" sz="2800" b="0" i="0" dirty="0">
              <a:solidFill>
                <a:srgbClr val="414141"/>
              </a:solidFill>
              <a:effectLst/>
              <a:latin typeface="Times New Roman" panose="02020603050405020304" pitchFamily="18" charset="0"/>
              <a:cs typeface="Times New Roman" panose="02020603050405020304" pitchFamily="18" charset="0"/>
            </a:endParaRPr>
          </a:p>
          <a:p>
            <a:pPr algn="l"/>
            <a:r>
              <a:rPr lang="en-US" sz="2800" b="0" i="0" dirty="0">
                <a:solidFill>
                  <a:srgbClr val="414141"/>
                </a:solidFill>
                <a:effectLst/>
                <a:latin typeface="Times New Roman" panose="02020603050405020304" pitchFamily="18" charset="0"/>
                <a:cs typeface="Times New Roman" panose="02020603050405020304" pitchFamily="18" charset="0"/>
              </a:rPr>
              <a:t>7.Evaluate ideas, consolidate duplicates, and define strengths and weaknesses.  </a:t>
            </a:r>
          </a:p>
          <a:p>
            <a:pPr algn="l"/>
            <a:endParaRPr lang="en-US" sz="2800" b="0" i="0" dirty="0">
              <a:solidFill>
                <a:srgbClr val="414141"/>
              </a:solidFill>
              <a:effectLst/>
              <a:latin typeface="Times New Roman" panose="02020603050405020304" pitchFamily="18" charset="0"/>
              <a:cs typeface="Times New Roman" panose="02020603050405020304" pitchFamily="18" charset="0"/>
            </a:endParaRPr>
          </a:p>
          <a:p>
            <a:pPr algn="l"/>
            <a:r>
              <a:rPr lang="en-US" sz="2800" b="0" i="0" dirty="0">
                <a:solidFill>
                  <a:srgbClr val="414141"/>
                </a:solidFill>
                <a:effectLst/>
                <a:latin typeface="Times New Roman" panose="02020603050405020304" pitchFamily="18" charset="0"/>
                <a:cs typeface="Times New Roman" panose="02020603050405020304" pitchFamily="18" charset="0"/>
              </a:rPr>
              <a:t>8.Determine the best, most viable options. </a:t>
            </a:r>
          </a:p>
          <a:p>
            <a:pPr algn="l"/>
            <a:endParaRPr lang="en-US" sz="2800" b="0" i="0" dirty="0">
              <a:solidFill>
                <a:srgbClr val="414141"/>
              </a:solidFill>
              <a:effectLst/>
              <a:latin typeface="Times New Roman" panose="02020603050405020304" pitchFamily="18" charset="0"/>
              <a:cs typeface="Times New Roman" panose="02020603050405020304" pitchFamily="18" charset="0"/>
            </a:endParaRPr>
          </a:p>
          <a:p>
            <a:pPr algn="l"/>
            <a:r>
              <a:rPr lang="en-US" sz="2800" b="0" i="0" dirty="0">
                <a:solidFill>
                  <a:srgbClr val="414141"/>
                </a:solidFill>
                <a:effectLst/>
                <a:latin typeface="Times New Roman" panose="02020603050405020304" pitchFamily="18" charset="0"/>
                <a:cs typeface="Times New Roman" panose="02020603050405020304" pitchFamily="18" charset="0"/>
              </a:rPr>
              <a:t>9.Outline the next steps for your new opportunity.</a:t>
            </a:r>
          </a:p>
          <a:p>
            <a:pPr algn="l"/>
            <a:endParaRPr lang="en-US" b="1" i="0" dirty="0">
              <a:effectLst/>
              <a:latin typeface="Söhne"/>
            </a:endParaRPr>
          </a:p>
        </p:txBody>
      </p:sp>
      <p:pic>
        <p:nvPicPr>
          <p:cNvPr id="6" name="Picture 5"/>
          <p:cNvPicPr>
            <a:picLocks noChangeAspect="1"/>
          </p:cNvPicPr>
          <p:nvPr/>
        </p:nvPicPr>
        <p:blipFill>
          <a:blip r:embed="rId3"/>
          <a:stretch>
            <a:fillRect/>
          </a:stretch>
        </p:blipFill>
        <p:spPr>
          <a:xfrm>
            <a:off x="10488488" y="5807771"/>
            <a:ext cx="1774036" cy="105022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488488" y="5807771"/>
            <a:ext cx="1774036" cy="1050229"/>
          </a:xfrm>
          <a:prstGeom prst="rect">
            <a:avLst/>
          </a:prstGeom>
        </p:spPr>
      </p:pic>
      <p:sp>
        <p:nvSpPr>
          <p:cNvPr id="5" name="TextBox 4"/>
          <p:cNvSpPr txBox="1"/>
          <p:nvPr/>
        </p:nvSpPr>
        <p:spPr>
          <a:xfrm>
            <a:off x="1127448" y="620688"/>
            <a:ext cx="9361040" cy="607795"/>
          </a:xfrm>
          <a:prstGeom prst="rect">
            <a:avLst/>
          </a:prstGeom>
          <a:noFill/>
        </p:spPr>
        <p:txBody>
          <a:bodyPr wrap="square">
            <a:spAutoFit/>
          </a:bodyPr>
          <a:lstStyle/>
          <a:p>
            <a:pPr algn="ctr">
              <a:lnSpc>
                <a:spcPts val="4315"/>
              </a:lnSpc>
            </a:pPr>
            <a:r>
              <a:rPr lang="en-IN" sz="3200" dirty="0">
                <a:solidFill>
                  <a:srgbClr val="376092"/>
                </a:solidFill>
                <a:latin typeface="MBVGBA+HODIVK+NunitoSans-Bold,Bold"/>
                <a:cs typeface="MBVGBA+HODIVK+NunitoSans-Bold,Bold"/>
              </a:rPr>
              <a:t>Divergent Round Robin brainstorming </a:t>
            </a:r>
            <a:endParaRPr lang="en-IN" sz="3200" b="1" i="0" dirty="0">
              <a:effectLst/>
              <a:latin typeface="Söhne"/>
            </a:endParaRPr>
          </a:p>
        </p:txBody>
      </p:sp>
      <p:pic>
        <p:nvPicPr>
          <p:cNvPr id="4" name="Picture 3"/>
          <p:cNvPicPr>
            <a:picLocks noChangeAspect="1"/>
          </p:cNvPicPr>
          <p:nvPr/>
        </p:nvPicPr>
        <p:blipFill>
          <a:blip r:embed="rId3"/>
          <a:stretch>
            <a:fillRect/>
          </a:stretch>
        </p:blipFill>
        <p:spPr>
          <a:xfrm>
            <a:off x="3314459" y="2194453"/>
            <a:ext cx="5563082" cy="246909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4680" y="35434"/>
            <a:ext cx="121920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855640" y="432104"/>
            <a:ext cx="6192688" cy="1102866"/>
          </a:xfrm>
          <a:prstGeom prst="rect">
            <a:avLst/>
          </a:prstGeom>
        </p:spPr>
        <p:txBody>
          <a:bodyPr vert="horz" wrap="square" lIns="0" tIns="0" rIns="0" bIns="0" rtlCol="0">
            <a:spAutoFit/>
          </a:bodyPr>
          <a:lstStyle/>
          <a:p>
            <a:pPr algn="ctr">
              <a:lnSpc>
                <a:spcPts val="4315"/>
              </a:lnSpc>
            </a:pP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
        <p:nvSpPr>
          <p:cNvPr id="4" name="object 4"/>
          <p:cNvSpPr txBox="1"/>
          <p:nvPr/>
        </p:nvSpPr>
        <p:spPr>
          <a:xfrm>
            <a:off x="135890" y="1316990"/>
            <a:ext cx="11915140" cy="5386070"/>
          </a:xfrm>
          <a:prstGeom prst="rect">
            <a:avLst/>
          </a:prstGeom>
        </p:spPr>
        <p:txBody>
          <a:bodyPr vert="horz" wrap="square" lIns="0" tIns="0" rIns="0" bIns="0" rtlCol="0">
            <a:sp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Divergent round robin combines the round robin technique with </a:t>
            </a:r>
            <a:r>
              <a:rPr lang="en-US" sz="2400" b="0" i="0" u="sng" dirty="0">
                <a:solidFill>
                  <a:srgbClr val="000000"/>
                </a:solidFill>
                <a:effectLst/>
                <a:latin typeface="Times New Roman" panose="02020603050405020304" pitchFamily="18" charset="0"/>
                <a:cs typeface="Times New Roman" panose="02020603050405020304" pitchFamily="18" charset="0"/>
                <a:hlinkClick r:id="rId3"/>
              </a:rPr>
              <a:t>divergent thinking</a:t>
            </a:r>
            <a:r>
              <a:rPr lang="en-US" sz="2400" b="0" i="0" dirty="0">
                <a:solidFill>
                  <a:srgbClr val="000000"/>
                </a:solidFill>
                <a:effectLst/>
                <a:latin typeface="Times New Roman" panose="02020603050405020304" pitchFamily="18" charset="0"/>
                <a:cs typeface="Times New Roman" panose="02020603050405020304" pitchFamily="18" charset="0"/>
              </a:rPr>
              <a:t>, the process of collaboratively generating and exploring varying unconventional suggestions.</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b="0" i="0" dirty="0">
                <a:solidFill>
                  <a:srgbClr val="000000"/>
                </a:solidFill>
                <a:effectLst/>
                <a:latin typeface="Times New Roman" panose="02020603050405020304" pitchFamily="18" charset="0"/>
                <a:cs typeface="Times New Roman" panose="02020603050405020304" pitchFamily="18" charset="0"/>
              </a:rPr>
              <a:t> This technique is useful if you want to be able to generate the </a:t>
            </a:r>
            <a:r>
              <a:rPr lang="en-US" sz="2000" b="1" i="0" dirty="0">
                <a:solidFill>
                  <a:srgbClr val="000000"/>
                </a:solidFill>
                <a:effectLst/>
                <a:latin typeface="Times New Roman" panose="02020603050405020304" pitchFamily="18" charset="0"/>
                <a:cs typeface="Times New Roman" panose="02020603050405020304" pitchFamily="18" charset="0"/>
              </a:rPr>
              <a:t>most unusual ideas in the shortest amount</a:t>
            </a:r>
            <a:r>
              <a:rPr lang="en-US" sz="2000" b="0" i="0" dirty="0">
                <a:solidFill>
                  <a:srgbClr val="000000"/>
                </a:solidFill>
                <a:effectLst/>
                <a:latin typeface="Times New Roman" panose="02020603050405020304" pitchFamily="18" charset="0"/>
                <a:cs typeface="Times New Roman" panose="02020603050405020304" pitchFamily="18" charset="0"/>
              </a:rPr>
              <a:t> of time.  </a:t>
            </a:r>
          </a:p>
          <a:p>
            <a:pPr marL="342900" indent="-342900" algn="just">
              <a:buFont typeface="Wingdings" panose="05000000000000000000" charset="0"/>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b="0" i="0" dirty="0">
                <a:solidFill>
                  <a:srgbClr val="000000"/>
                </a:solidFill>
                <a:effectLst/>
                <a:latin typeface="Times New Roman" panose="02020603050405020304" pitchFamily="18" charset="0"/>
                <a:cs typeface="Times New Roman" panose="02020603050405020304" pitchFamily="18" charset="0"/>
              </a:rPr>
              <a:t>In divergent round robins, you </a:t>
            </a:r>
            <a:r>
              <a:rPr lang="en-US" sz="2000" b="1" i="0" dirty="0">
                <a:solidFill>
                  <a:srgbClr val="000000"/>
                </a:solidFill>
                <a:effectLst/>
                <a:latin typeface="Times New Roman" panose="02020603050405020304" pitchFamily="18" charset="0"/>
                <a:cs typeface="Times New Roman" panose="02020603050405020304" pitchFamily="18" charset="0"/>
              </a:rPr>
              <a:t>use a sticky notepad or virtual sticky notes</a:t>
            </a:r>
            <a:r>
              <a:rPr lang="en-US" sz="2000" b="0" i="0" dirty="0">
                <a:solidFill>
                  <a:srgbClr val="000000"/>
                </a:solidFill>
                <a:effectLst/>
                <a:latin typeface="Times New Roman" panose="02020603050405020304" pitchFamily="18" charset="0"/>
                <a:cs typeface="Times New Roman" panose="02020603050405020304" pitchFamily="18" charset="0"/>
              </a:rPr>
              <a:t>. If you’re in person, place the sticky notepad in the middle of the table. If you’re remote, </a:t>
            </a:r>
          </a:p>
          <a:p>
            <a:pPr marL="342900" indent="-342900" algn="just">
              <a:buFont typeface="Wingdings" panose="05000000000000000000" charset="0"/>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b="0" i="0" dirty="0">
                <a:solidFill>
                  <a:srgbClr val="000000"/>
                </a:solidFill>
                <a:effectLst/>
                <a:latin typeface="Times New Roman" panose="02020603050405020304" pitchFamily="18" charset="0"/>
                <a:cs typeface="Times New Roman" panose="02020603050405020304" pitchFamily="18" charset="0"/>
              </a:rPr>
              <a:t>show your team members how to select a new sticky note </a:t>
            </a:r>
            <a:r>
              <a:rPr lang="en-US" sz="2000" b="1" i="0" dirty="0">
                <a:solidFill>
                  <a:srgbClr val="000000"/>
                </a:solidFill>
                <a:effectLst/>
                <a:latin typeface="Times New Roman" panose="02020603050405020304" pitchFamily="18" charset="0"/>
                <a:cs typeface="Times New Roman" panose="02020603050405020304" pitchFamily="18" charset="0"/>
              </a:rPr>
              <a:t>from your online whiteboard</a:t>
            </a:r>
            <a:r>
              <a:rPr lang="en-US" sz="2000" b="0" i="0" dirty="0">
                <a:solidFill>
                  <a:srgbClr val="000000"/>
                </a:solidFill>
                <a:effectLst/>
                <a:latin typeface="Times New Roman" panose="02020603050405020304" pitchFamily="18" charset="0"/>
                <a:cs typeface="Times New Roman" panose="02020603050405020304" pitchFamily="18" charset="0"/>
              </a:rPr>
              <a:t>. </a:t>
            </a:r>
          </a:p>
          <a:p>
            <a:pPr marL="342900" indent="-342900" algn="just">
              <a:buFont typeface="Wingdings" panose="05000000000000000000" charset="0"/>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b="0" i="0" dirty="0">
                <a:solidFill>
                  <a:srgbClr val="000000"/>
                </a:solidFill>
                <a:effectLst/>
                <a:latin typeface="Times New Roman" panose="02020603050405020304" pitchFamily="18" charset="0"/>
                <a:cs typeface="Times New Roman" panose="02020603050405020304" pitchFamily="18" charset="0"/>
              </a:rPr>
              <a:t>Once you set a timer, the first person takes the sticky notepad, writes their idea on the first page, and slaps the sticky note in the middle of the table. Or, if you’re meeting remotely, drag it to the middle of the online whiteboard. Then it’s the next person’s turn to do the same thing, and they continue going around until time runs out. At the end, </a:t>
            </a:r>
            <a:r>
              <a:rPr lang="en-US" sz="2000" b="1" i="0" dirty="0">
                <a:solidFill>
                  <a:srgbClr val="000000"/>
                </a:solidFill>
                <a:effectLst/>
                <a:latin typeface="Times New Roman" panose="02020603050405020304" pitchFamily="18" charset="0"/>
                <a:cs typeface="Times New Roman" panose="02020603050405020304" pitchFamily="18" charset="0"/>
              </a:rPr>
              <a:t>you have many ideas in front of you to discuss,</a:t>
            </a:r>
            <a:r>
              <a:rPr lang="en-US" sz="2000" b="0" i="0" dirty="0">
                <a:solidFill>
                  <a:srgbClr val="000000"/>
                </a:solidFill>
                <a:effectLst/>
                <a:latin typeface="Times New Roman" panose="02020603050405020304" pitchFamily="18" charset="0"/>
                <a:cs typeface="Times New Roman" panose="02020603050405020304" pitchFamily="18" charset="0"/>
              </a:rPr>
              <a:t> weed out, and build on. </a:t>
            </a:r>
          </a:p>
          <a:p>
            <a:pPr marL="342900" indent="-342900" algn="l">
              <a:buFont typeface="Arial" panose="020B0604020202020204" pitchFamily="34" charset="0"/>
              <a:buChar char="•"/>
            </a:pPr>
            <a:endParaRPr lang="en-US" sz="2400" b="0" i="0" dirty="0">
              <a:solidFill>
                <a:srgbClr val="414141"/>
              </a:solidFill>
              <a:effectLst/>
              <a:latin typeface="Times New Roman" panose="02020603050405020304" pitchFamily="18" charset="0"/>
              <a:cs typeface="Times New Roman" panose="02020603050405020304" pitchFamily="18" charset="0"/>
            </a:endParaRPr>
          </a:p>
          <a:p>
            <a:pPr marL="285750" indent="-285750" algn="l"/>
            <a:endParaRPr lang="en-US" b="1" i="0" dirty="0">
              <a:effectLst/>
              <a:latin typeface="Söhne"/>
            </a:endParaRPr>
          </a:p>
        </p:txBody>
      </p:sp>
      <p:sp>
        <p:nvSpPr>
          <p:cNvPr id="6" name="object 3"/>
          <p:cNvSpPr txBox="1"/>
          <p:nvPr/>
        </p:nvSpPr>
        <p:spPr>
          <a:xfrm>
            <a:off x="191344" y="584504"/>
            <a:ext cx="11377264" cy="1102866"/>
          </a:xfrm>
          <a:prstGeom prst="rect">
            <a:avLst/>
          </a:prstGeom>
        </p:spPr>
        <p:txBody>
          <a:bodyPr vert="horz" wrap="square" lIns="0" tIns="0" rIns="0" bIns="0" rtlCol="0">
            <a:spAutoFit/>
          </a:bodyPr>
          <a:lstStyle/>
          <a:p>
            <a:pPr algn="ctr">
              <a:lnSpc>
                <a:spcPts val="4315"/>
              </a:lnSpc>
            </a:pPr>
            <a:r>
              <a:rPr lang="en-IN" sz="3600" dirty="0">
                <a:solidFill>
                  <a:srgbClr val="376092"/>
                </a:solidFill>
                <a:latin typeface="MBVGBA+HODIVK+NunitoSans-Bold,Bold"/>
                <a:cs typeface="MBVGBA+HODIVK+NunitoSans-Bold,Bold"/>
              </a:rPr>
              <a:t>Divergent Round Robin brainstorming </a:t>
            </a: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0488488" y="5807771"/>
            <a:ext cx="1774036" cy="1050229"/>
          </a:xfrm>
          <a:prstGeom prst="rect">
            <a:avLst/>
          </a:prstGeom>
        </p:spPr>
      </p:pic>
      <p:sp>
        <p:nvSpPr>
          <p:cNvPr id="5" name="TextBox 4"/>
          <p:cNvSpPr txBox="1"/>
          <p:nvPr/>
        </p:nvSpPr>
        <p:spPr>
          <a:xfrm>
            <a:off x="1127448" y="620688"/>
            <a:ext cx="9361040" cy="607795"/>
          </a:xfrm>
          <a:prstGeom prst="rect">
            <a:avLst/>
          </a:prstGeom>
          <a:noFill/>
        </p:spPr>
        <p:txBody>
          <a:bodyPr wrap="square">
            <a:spAutoFit/>
          </a:bodyPr>
          <a:lstStyle/>
          <a:p>
            <a:pPr algn="ctr">
              <a:lnSpc>
                <a:spcPts val="4315"/>
              </a:lnSpc>
            </a:pPr>
            <a:r>
              <a:rPr lang="en-IN" sz="3200" dirty="0">
                <a:solidFill>
                  <a:srgbClr val="376092"/>
                </a:solidFill>
                <a:latin typeface="MBVGBA+HODIVK+NunitoSans-Bold,Bold"/>
                <a:cs typeface="MBVGBA+HODIVK+NunitoSans-Bold,Bold"/>
              </a:rPr>
              <a:t>Interactive Round Robin brainstorming </a:t>
            </a:r>
            <a:endParaRPr lang="en-IN" sz="3200" b="1" i="0" dirty="0">
              <a:effectLst/>
              <a:latin typeface="Söhne"/>
            </a:endParaRPr>
          </a:p>
        </p:txBody>
      </p:sp>
      <p:pic>
        <p:nvPicPr>
          <p:cNvPr id="3" name="Picture 2"/>
          <p:cNvPicPr>
            <a:picLocks noChangeAspect="1"/>
          </p:cNvPicPr>
          <p:nvPr/>
        </p:nvPicPr>
        <p:blipFill>
          <a:blip r:embed="rId3"/>
          <a:stretch>
            <a:fillRect/>
          </a:stretch>
        </p:blipFill>
        <p:spPr>
          <a:xfrm>
            <a:off x="3245873" y="1870575"/>
            <a:ext cx="5700254" cy="311685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4680" y="35434"/>
            <a:ext cx="121920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855640" y="432104"/>
            <a:ext cx="6192688" cy="1102866"/>
          </a:xfrm>
          <a:prstGeom prst="rect">
            <a:avLst/>
          </a:prstGeom>
        </p:spPr>
        <p:txBody>
          <a:bodyPr vert="horz" wrap="square" lIns="0" tIns="0" rIns="0" bIns="0" rtlCol="0">
            <a:spAutoFit/>
          </a:bodyPr>
          <a:lstStyle/>
          <a:p>
            <a:pPr algn="ctr">
              <a:lnSpc>
                <a:spcPts val="4315"/>
              </a:lnSpc>
            </a:pP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
        <p:nvSpPr>
          <p:cNvPr id="4" name="object 4"/>
          <p:cNvSpPr txBox="1"/>
          <p:nvPr/>
        </p:nvSpPr>
        <p:spPr>
          <a:xfrm>
            <a:off x="191770" y="1412875"/>
            <a:ext cx="11860530" cy="5816600"/>
          </a:xfrm>
          <a:prstGeom prst="rect">
            <a:avLst/>
          </a:prstGeom>
        </p:spPr>
        <p:txBody>
          <a:bodyPr vert="horz" wrap="square" lIns="0" tIns="0" rIns="0" bIns="0" rtlCol="0">
            <a:spAutoFit/>
          </a:bodyPr>
          <a:lstStyle/>
          <a:p>
            <a:pPr algn="just"/>
            <a:r>
              <a:rPr lang="en-US" sz="2400" b="0" i="0" dirty="0">
                <a:solidFill>
                  <a:srgbClr val="000000"/>
                </a:solidFill>
                <a:effectLst/>
                <a:latin typeface="Times New Roman" panose="02020603050405020304" pitchFamily="18" charset="0"/>
                <a:cs typeface="Times New Roman" panose="02020603050405020304" pitchFamily="18" charset="0"/>
              </a:rPr>
              <a:t>In this round robin method, every participant receives their own paper or document to write on at the same time. </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During a set amount of time, each person writes down their proposed solutions to the challenge.</a:t>
            </a:r>
          </a:p>
          <a:p>
            <a:pPr algn="just"/>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b="0" i="0" dirty="0">
                <a:solidFill>
                  <a:srgbClr val="000000"/>
                </a:solidFill>
                <a:effectLst/>
                <a:latin typeface="Times New Roman" panose="02020603050405020304" pitchFamily="18" charset="0"/>
                <a:cs typeface="Times New Roman" panose="02020603050405020304" pitchFamily="18" charset="0"/>
              </a:rPr>
              <a:t> They don’t talk or share their ideas with anyone yet. </a:t>
            </a:r>
          </a:p>
          <a:p>
            <a:pPr marL="342900" indent="-342900" algn="just">
              <a:buFont typeface="Wingdings" panose="05000000000000000000" charset="0"/>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b="0" i="0" dirty="0">
                <a:solidFill>
                  <a:srgbClr val="000000"/>
                </a:solidFill>
                <a:effectLst/>
                <a:latin typeface="Times New Roman" panose="02020603050405020304" pitchFamily="18" charset="0"/>
                <a:cs typeface="Times New Roman" panose="02020603050405020304" pitchFamily="18" charset="0"/>
              </a:rPr>
              <a:t>After the time is up, each participant passes their ideas over to another person in the group. Then they elaborate on the idea they’ve been handed, hence the “Yes, and…” nickname for this method. </a:t>
            </a:r>
          </a:p>
          <a:p>
            <a:pPr marL="342900" indent="-342900" algn="just">
              <a:buFont typeface="Wingdings" panose="05000000000000000000" charset="0"/>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b="0" i="0" dirty="0">
                <a:solidFill>
                  <a:srgbClr val="000000"/>
                </a:solidFill>
                <a:effectLst/>
                <a:latin typeface="Times New Roman" panose="02020603050405020304" pitchFamily="18" charset="0"/>
                <a:cs typeface="Times New Roman" panose="02020603050405020304" pitchFamily="18" charset="0"/>
              </a:rPr>
              <a:t>(It alludes to an improvisation technique in which improvisers accept their scene partner’s lines and add on to the story.) </a:t>
            </a:r>
          </a:p>
          <a:p>
            <a:pPr marL="342900" indent="-342900" algn="just">
              <a:buFont typeface="Wingdings" panose="05000000000000000000" charset="0"/>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b="0" i="0" dirty="0">
                <a:solidFill>
                  <a:srgbClr val="000000"/>
                </a:solidFill>
                <a:effectLst/>
                <a:latin typeface="Times New Roman" panose="02020603050405020304" pitchFamily="18" charset="0"/>
                <a:cs typeface="Times New Roman" panose="02020603050405020304" pitchFamily="18" charset="0"/>
              </a:rPr>
              <a:t>Next, continue passing the original ideas around until each person has contributed to every suggestion. </a:t>
            </a:r>
          </a:p>
          <a:p>
            <a:pPr marL="342900" indent="-342900" algn="just">
              <a:buFont typeface="Wingdings" panose="05000000000000000000" charset="0"/>
              <a:buChar char="Ø"/>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000" b="0" i="0" dirty="0">
                <a:solidFill>
                  <a:srgbClr val="000000"/>
                </a:solidFill>
                <a:effectLst/>
                <a:latin typeface="Times New Roman" panose="02020603050405020304" pitchFamily="18" charset="0"/>
                <a:cs typeface="Times New Roman" panose="02020603050405020304" pitchFamily="18" charset="0"/>
              </a:rPr>
              <a:t>You’ll see that the idea goes from the seedling of a proposal to a more robust and comprehensive possible solution.  </a:t>
            </a:r>
          </a:p>
          <a:p>
            <a:pPr algn="l"/>
            <a:endParaRPr lang="en-US" sz="2400" b="0" i="0" dirty="0">
              <a:solidFill>
                <a:srgbClr val="414141"/>
              </a:solidFill>
              <a:effectLst/>
              <a:latin typeface="Times New Roman" panose="02020603050405020304" pitchFamily="18" charset="0"/>
              <a:cs typeface="Times New Roman" panose="02020603050405020304" pitchFamily="18" charset="0"/>
            </a:endParaRPr>
          </a:p>
          <a:p>
            <a:pPr algn="l"/>
            <a:endParaRPr lang="en-US" b="1" i="0" dirty="0">
              <a:effectLst/>
              <a:latin typeface="Söhne"/>
            </a:endParaRPr>
          </a:p>
        </p:txBody>
      </p:sp>
      <p:sp>
        <p:nvSpPr>
          <p:cNvPr id="6" name="object 3"/>
          <p:cNvSpPr txBox="1"/>
          <p:nvPr/>
        </p:nvSpPr>
        <p:spPr>
          <a:xfrm>
            <a:off x="191344" y="584504"/>
            <a:ext cx="11377264" cy="1102866"/>
          </a:xfrm>
          <a:prstGeom prst="rect">
            <a:avLst/>
          </a:prstGeom>
        </p:spPr>
        <p:txBody>
          <a:bodyPr vert="horz" wrap="square" lIns="0" tIns="0" rIns="0" bIns="0" rtlCol="0">
            <a:spAutoFit/>
          </a:bodyPr>
          <a:lstStyle/>
          <a:p>
            <a:pPr algn="ctr">
              <a:lnSpc>
                <a:spcPts val="4315"/>
              </a:lnSpc>
            </a:pPr>
            <a:r>
              <a:rPr lang="en-IN" sz="3600" dirty="0">
                <a:solidFill>
                  <a:srgbClr val="376092"/>
                </a:solidFill>
                <a:latin typeface="MBVGBA+HODIVK+NunitoSans-Bold,Bold"/>
                <a:cs typeface="MBVGBA+HODIVK+NunitoSans-Bold,Bold"/>
              </a:rPr>
              <a:t>Interactive Round Robin brainstorming </a:t>
            </a: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4680" y="35434"/>
            <a:ext cx="121920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855640" y="432104"/>
            <a:ext cx="6192688" cy="1102866"/>
          </a:xfrm>
          <a:prstGeom prst="rect">
            <a:avLst/>
          </a:prstGeom>
        </p:spPr>
        <p:txBody>
          <a:bodyPr vert="horz" wrap="square" lIns="0" tIns="0" rIns="0" bIns="0" rtlCol="0">
            <a:spAutoFit/>
          </a:bodyPr>
          <a:lstStyle/>
          <a:p>
            <a:pPr algn="ctr">
              <a:lnSpc>
                <a:spcPts val="4315"/>
              </a:lnSpc>
            </a:pP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
        <p:nvSpPr>
          <p:cNvPr id="4" name="object 4"/>
          <p:cNvSpPr txBox="1"/>
          <p:nvPr/>
        </p:nvSpPr>
        <p:spPr>
          <a:xfrm>
            <a:off x="415290" y="1462405"/>
            <a:ext cx="11623675" cy="5078095"/>
          </a:xfrm>
          <a:prstGeom prst="rect">
            <a:avLst/>
          </a:prstGeom>
        </p:spPr>
        <p:txBody>
          <a:bodyPr vert="horz" wrap="square" lIns="0" tIns="0" rIns="0" bIns="0" rtlCol="0">
            <a:spAutoFit/>
          </a:bodyPr>
          <a:lstStyle/>
          <a:p>
            <a:pPr marL="342900" indent="-342900" algn="just">
              <a:buFont typeface="Wingdings" panose="05000000000000000000" charset="0"/>
              <a:buChar char="Ø"/>
            </a:pPr>
            <a:r>
              <a:rPr lang="en-US" sz="2400" b="0" i="0" dirty="0">
                <a:solidFill>
                  <a:srgbClr val="000000"/>
                </a:solidFill>
                <a:effectLst/>
                <a:latin typeface="Times New Roman" panose="02020603050405020304" pitchFamily="18" charset="0"/>
                <a:cs typeface="Times New Roman" panose="02020603050405020304" pitchFamily="18" charset="0"/>
              </a:rPr>
              <a:t>One aspect that ties all of these group brainstorming methods together is the use of visual collaboration to increase efficiency. </a:t>
            </a:r>
          </a:p>
          <a:p>
            <a:pPr marL="342900" indent="-342900" algn="just">
              <a:buFont typeface="Wingdings" panose="05000000000000000000" charset="0"/>
              <a:buChar char="Ø"/>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400" b="0" i="0" dirty="0">
                <a:solidFill>
                  <a:srgbClr val="000000"/>
                </a:solidFill>
                <a:effectLst/>
                <a:latin typeface="Times New Roman" panose="02020603050405020304" pitchFamily="18" charset="0"/>
                <a:cs typeface="Times New Roman" panose="02020603050405020304" pitchFamily="18" charset="0"/>
              </a:rPr>
              <a:t>When you lay out your </a:t>
            </a:r>
            <a:r>
              <a:rPr lang="en-US" sz="2400" b="0" i="0" u="sng" dirty="0">
                <a:solidFill>
                  <a:srgbClr val="000000"/>
                </a:solidFill>
                <a:effectLst/>
                <a:latin typeface="Times New Roman" panose="02020603050405020304" pitchFamily="18" charset="0"/>
                <a:cs typeface="Times New Roman" panose="02020603050405020304" pitchFamily="18" charset="0"/>
              </a:rPr>
              <a:t>thoughts and opinions on a page</a:t>
            </a:r>
            <a:r>
              <a:rPr lang="en-US" sz="2400" b="0" i="0" dirty="0">
                <a:solidFill>
                  <a:srgbClr val="000000"/>
                </a:solidFill>
                <a:effectLst/>
                <a:latin typeface="Times New Roman" panose="02020603050405020304" pitchFamily="18" charset="0"/>
                <a:cs typeface="Times New Roman" panose="02020603050405020304" pitchFamily="18" charset="0"/>
              </a:rPr>
              <a:t> — whether in person or online – you open up space to get creative with your team’s toughest problems. </a:t>
            </a:r>
          </a:p>
          <a:p>
            <a:pPr marL="342900" indent="-342900" algn="just">
              <a:buFont typeface="Wingdings" panose="05000000000000000000" charset="0"/>
              <a:buChar char="Ø"/>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400" b="0" i="0" dirty="0">
                <a:solidFill>
                  <a:srgbClr val="000000"/>
                </a:solidFill>
                <a:effectLst/>
                <a:latin typeface="Times New Roman" panose="02020603050405020304" pitchFamily="18" charset="0"/>
                <a:cs typeface="Times New Roman" panose="02020603050405020304" pitchFamily="18" charset="0"/>
              </a:rPr>
              <a:t>Structure helps</a:t>
            </a:r>
            <a:r>
              <a:rPr lang="en-US" sz="2400" b="0" i="0" u="sng" dirty="0">
                <a:solidFill>
                  <a:srgbClr val="000000"/>
                </a:solidFill>
                <a:effectLst/>
                <a:latin typeface="Times New Roman" panose="02020603050405020304" pitchFamily="18" charset="0"/>
                <a:cs typeface="Times New Roman" panose="02020603050405020304" pitchFamily="18" charset="0"/>
              </a:rPr>
              <a:t> speed up this creative process</a:t>
            </a:r>
            <a:r>
              <a:rPr lang="en-US" sz="2400" b="0" i="0" dirty="0">
                <a:solidFill>
                  <a:srgbClr val="000000"/>
                </a:solidFill>
                <a:effectLst/>
                <a:latin typeface="Times New Roman" panose="02020603050405020304" pitchFamily="18" charset="0"/>
                <a:cs typeface="Times New Roman" panose="02020603050405020304" pitchFamily="18" charset="0"/>
              </a:rPr>
              <a:t> — and starting with a template helps get you up and running faster. </a:t>
            </a:r>
          </a:p>
          <a:p>
            <a:pPr marL="342900" indent="-342900" algn="just">
              <a:buFont typeface="Wingdings" panose="05000000000000000000" charset="0"/>
              <a:buChar char="Ø"/>
            </a:pPr>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just">
              <a:buFont typeface="Wingdings" panose="05000000000000000000" charset="0"/>
              <a:buChar char="Ø"/>
            </a:pPr>
            <a:r>
              <a:rPr lang="en-US" sz="2400" b="0" i="0" dirty="0">
                <a:solidFill>
                  <a:srgbClr val="000000"/>
                </a:solidFill>
                <a:effectLst/>
                <a:latin typeface="Times New Roman" panose="02020603050405020304" pitchFamily="18" charset="0"/>
                <a:cs typeface="Times New Roman" panose="02020603050405020304" pitchFamily="18" charset="0"/>
              </a:rPr>
              <a:t>With Mural’s </a:t>
            </a:r>
            <a:r>
              <a:rPr lang="en-US" sz="2400" b="0" i="0" u="sng" dirty="0">
                <a:effectLst/>
                <a:latin typeface="Times New Roman" panose="02020603050405020304" pitchFamily="18" charset="0"/>
                <a:cs typeface="Times New Roman" panose="02020603050405020304" pitchFamily="18" charset="0"/>
                <a:hlinkClick r:id="rId3"/>
              </a:rPr>
              <a:t>round robin brainstorming template</a:t>
            </a:r>
            <a:r>
              <a:rPr lang="en-US" sz="2400" b="0" i="0" dirty="0">
                <a:solidFill>
                  <a:srgbClr val="000000"/>
                </a:solidFill>
                <a:effectLst/>
                <a:latin typeface="Times New Roman" panose="02020603050405020304" pitchFamily="18" charset="0"/>
                <a:cs typeface="Times New Roman" panose="02020603050405020304" pitchFamily="18" charset="0"/>
              </a:rPr>
              <a:t>, you can </a:t>
            </a:r>
            <a:r>
              <a:rPr lang="en-US" sz="2400" b="0" i="0" u="sng" dirty="0">
                <a:solidFill>
                  <a:srgbClr val="000000"/>
                </a:solidFill>
                <a:effectLst/>
                <a:latin typeface="Times New Roman" panose="02020603050405020304" pitchFamily="18" charset="0"/>
                <a:cs typeface="Times New Roman" panose="02020603050405020304" pitchFamily="18" charset="0"/>
              </a:rPr>
              <a:t>help your team</a:t>
            </a:r>
            <a:r>
              <a:rPr lang="en-US" sz="2400" b="0" i="0" dirty="0">
                <a:solidFill>
                  <a:srgbClr val="000000"/>
                </a:solidFill>
                <a:effectLst/>
                <a:latin typeface="Times New Roman" panose="02020603050405020304" pitchFamily="18" charset="0"/>
                <a:cs typeface="Times New Roman" panose="02020603050405020304" pitchFamily="18" charset="0"/>
              </a:rPr>
              <a:t> diminish overbearing opinions and uncover innovative resolutions quickly. </a:t>
            </a:r>
          </a:p>
          <a:p>
            <a:pPr marL="342900" indent="-342900" algn="just">
              <a:buFont typeface="Wingdings" panose="05000000000000000000" charset="0"/>
              <a:buChar char="Ø"/>
            </a:pPr>
            <a:r>
              <a:rPr lang="en-US" sz="2400" b="0" i="0" dirty="0">
                <a:solidFill>
                  <a:srgbClr val="000000"/>
                </a:solidFill>
                <a:effectLst/>
                <a:latin typeface="Times New Roman" panose="02020603050405020304" pitchFamily="18" charset="0"/>
                <a:cs typeface="Times New Roman" panose="02020603050405020304" pitchFamily="18" charset="0"/>
              </a:rPr>
              <a:t>This framework invites users to lay it all out there, take </a:t>
            </a:r>
            <a:r>
              <a:rPr lang="en-US" sz="2400" b="0" i="0" u="sng" dirty="0">
                <a:solidFill>
                  <a:srgbClr val="000000"/>
                </a:solidFill>
                <a:effectLst/>
                <a:latin typeface="Times New Roman" panose="02020603050405020304" pitchFamily="18" charset="0"/>
                <a:cs typeface="Times New Roman" panose="02020603050405020304" pitchFamily="18" charset="0"/>
              </a:rPr>
              <a:t>equal hold of the reins</a:t>
            </a:r>
            <a:r>
              <a:rPr lang="en-US" sz="2400" b="0" i="0" dirty="0">
                <a:solidFill>
                  <a:srgbClr val="000000"/>
                </a:solidFill>
                <a:effectLst/>
                <a:latin typeface="Times New Roman" panose="02020603050405020304" pitchFamily="18" charset="0"/>
                <a:cs typeface="Times New Roman" panose="02020603050405020304" pitchFamily="18" charset="0"/>
              </a:rPr>
              <a:t>, and come up with the next big ideas that’ll drive your business forward. </a:t>
            </a:r>
            <a:endParaRPr lang="en-US" sz="2400" b="0" i="0" dirty="0">
              <a:solidFill>
                <a:srgbClr val="414141"/>
              </a:solidFill>
              <a:effectLst/>
              <a:latin typeface="Times New Roman" panose="02020603050405020304" pitchFamily="18" charset="0"/>
              <a:cs typeface="Times New Roman" panose="02020603050405020304" pitchFamily="18" charset="0"/>
            </a:endParaRPr>
          </a:p>
          <a:p>
            <a:pPr marL="285750" indent="-285750" algn="l"/>
            <a:endParaRPr lang="en-US" b="1" i="0" dirty="0">
              <a:effectLst/>
              <a:latin typeface="Söhne"/>
            </a:endParaRPr>
          </a:p>
        </p:txBody>
      </p:sp>
      <p:sp>
        <p:nvSpPr>
          <p:cNvPr id="6" name="object 3"/>
          <p:cNvSpPr txBox="1"/>
          <p:nvPr/>
        </p:nvSpPr>
        <p:spPr>
          <a:xfrm>
            <a:off x="191344" y="584504"/>
            <a:ext cx="11377264" cy="1102866"/>
          </a:xfrm>
          <a:prstGeom prst="rect">
            <a:avLst/>
          </a:prstGeom>
        </p:spPr>
        <p:txBody>
          <a:bodyPr vert="horz" wrap="square" lIns="0" tIns="0" rIns="0" bIns="0" rtlCol="0">
            <a:spAutoFit/>
          </a:bodyPr>
          <a:lstStyle/>
          <a:p>
            <a:pPr algn="ctr">
              <a:lnSpc>
                <a:spcPts val="4315"/>
              </a:lnSpc>
            </a:pPr>
            <a:r>
              <a:rPr lang="en-IN" sz="3600" dirty="0">
                <a:solidFill>
                  <a:srgbClr val="376092"/>
                </a:solidFill>
                <a:latin typeface="MBVGBA+HODIVK+NunitoSans-Bold,Bold"/>
                <a:cs typeface="MBVGBA+HODIVK+NunitoSans-Bold,Bold"/>
              </a:rPr>
              <a:t>Find the Round Robin technique for you </a:t>
            </a: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654208" y="1999398"/>
            <a:ext cx="10554360" cy="830997"/>
          </a:xfrm>
          <a:prstGeom prst="rect">
            <a:avLst/>
          </a:prstGeom>
        </p:spPr>
        <p:txBody>
          <a:bodyPr vert="horz" wrap="square" lIns="0" tIns="0" rIns="0" bIns="0" rtlCol="0">
            <a:spAutoFit/>
          </a:bodyPr>
          <a:lstStyle/>
          <a:p>
            <a:pPr algn="ctr"/>
            <a:r>
              <a:rPr lang="en-US" sz="5400" b="1" i="0" dirty="0">
                <a:solidFill>
                  <a:srgbClr val="374151"/>
                </a:solidFill>
                <a:effectLst/>
                <a:latin typeface="Times New Roman" panose="02020603050405020304" pitchFamily="18" charset="0"/>
                <a:cs typeface="Times New Roman" panose="02020603050405020304" pitchFamily="18" charset="0"/>
              </a:rPr>
              <a:t>Round robin brainstorming</a:t>
            </a:r>
            <a:endParaRPr lang="en-US" sz="5400" b="1" i="0" dirty="0">
              <a:effectLst/>
              <a:latin typeface="Söhne"/>
            </a:endParaRPr>
          </a:p>
        </p:txBody>
      </p:sp>
      <p:pic>
        <p:nvPicPr>
          <p:cNvPr id="5" name="Picture 4"/>
          <p:cNvPicPr>
            <a:picLocks noChangeAspect="1"/>
          </p:cNvPicPr>
          <p:nvPr/>
        </p:nvPicPr>
        <p:blipFill>
          <a:blip r:embed="rId2"/>
          <a:stretch>
            <a:fillRect/>
          </a:stretch>
        </p:blipFill>
        <p:spPr>
          <a:xfrm>
            <a:off x="10488488" y="5807771"/>
            <a:ext cx="1774036" cy="105022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p:cNvSpPr txBox="1"/>
          <p:nvPr/>
        </p:nvSpPr>
        <p:spPr>
          <a:xfrm>
            <a:off x="142240" y="102870"/>
            <a:ext cx="11426190" cy="553085"/>
          </a:xfrm>
          <a:prstGeom prst="rect">
            <a:avLst/>
          </a:prstGeom>
        </p:spPr>
        <p:txBody>
          <a:bodyPr vert="horz" wrap="square" lIns="0" tIns="0" rIns="0" bIns="0" rtlCol="0">
            <a:spAutoFit/>
          </a:bodyPr>
          <a:lstStyle/>
          <a:p>
            <a:pPr algn="ctr">
              <a:lnSpc>
                <a:spcPts val="4315"/>
              </a:lnSpc>
            </a:pPr>
            <a:r>
              <a:rPr sz="3600" dirty="0">
                <a:solidFill>
                  <a:srgbClr val="376092"/>
                </a:solidFill>
                <a:latin typeface="MBVGBA+HODIVK+NunitoSans-Bold,Bold"/>
                <a:cs typeface="MBVGBA+HODIVK+NunitoSans-Bold,Bold"/>
              </a:rPr>
              <a:t>Advantages of Brainstorming:</a:t>
            </a:r>
          </a:p>
        </p:txBody>
      </p:sp>
      <p:sp>
        <p:nvSpPr>
          <p:cNvPr id="5" name="Text Box 4"/>
          <p:cNvSpPr txBox="1"/>
          <p:nvPr/>
        </p:nvSpPr>
        <p:spPr>
          <a:xfrm>
            <a:off x="280670" y="620395"/>
            <a:ext cx="11631295" cy="6000750"/>
          </a:xfrm>
          <a:prstGeom prst="rect">
            <a:avLst/>
          </a:prstGeom>
          <a:noFill/>
        </p:spPr>
        <p:txBody>
          <a:bodyPr wrap="square" rtlCol="0" anchor="t">
            <a:spAutoFit/>
          </a:bodyPr>
          <a:lstStyle/>
          <a:p>
            <a:r>
              <a:rPr lang="en-US" sz="2400"/>
              <a:t>Diverse Perspectives: Brainstorming encourages the contribution of ideas from various participants, bringing in diverse perspectives and insights.</a:t>
            </a:r>
          </a:p>
          <a:p>
            <a:endParaRPr lang="en-US" sz="2400"/>
          </a:p>
          <a:p>
            <a:pPr marL="342900" indent="-342900">
              <a:buFont typeface="Wingdings" panose="05000000000000000000" charset="0"/>
              <a:buChar char="Ø"/>
            </a:pPr>
            <a:r>
              <a:rPr lang="en-US" sz="2400"/>
              <a:t>Creativity:</a:t>
            </a:r>
          </a:p>
          <a:p>
            <a:pPr marL="342900" indent="-342900">
              <a:buFont typeface="Wingdings" panose="05000000000000000000" charset="0"/>
              <a:buChar char="Ø"/>
            </a:pPr>
            <a:endParaRPr lang="en-US" sz="2400"/>
          </a:p>
          <a:p>
            <a:pPr marL="342900" indent="-342900">
              <a:buFont typeface="Wingdings" panose="05000000000000000000" charset="0"/>
              <a:buChar char="Ø"/>
            </a:pPr>
            <a:r>
              <a:rPr lang="en-US" sz="2400"/>
              <a:t>Team Building: </a:t>
            </a:r>
          </a:p>
          <a:p>
            <a:pPr marL="342900" indent="-342900">
              <a:buFont typeface="Wingdings" panose="05000000000000000000" charset="0"/>
              <a:buChar char="Ø"/>
            </a:pPr>
            <a:endParaRPr lang="en-US" sz="2400"/>
          </a:p>
          <a:p>
            <a:pPr marL="342900" indent="-342900">
              <a:buFont typeface="Wingdings" panose="05000000000000000000" charset="0"/>
              <a:buChar char="Ø"/>
            </a:pPr>
            <a:r>
              <a:rPr lang="en-US" sz="2400"/>
              <a:t>Increased Engagement</a:t>
            </a:r>
          </a:p>
          <a:p>
            <a:pPr marL="342900" indent="-342900">
              <a:buFont typeface="Wingdings" panose="05000000000000000000" charset="0"/>
              <a:buChar char="Ø"/>
            </a:pPr>
            <a:endParaRPr lang="en-US" sz="2400"/>
          </a:p>
          <a:p>
            <a:pPr marL="342900" indent="-342900">
              <a:buFont typeface="Wingdings" panose="05000000000000000000" charset="0"/>
              <a:buChar char="Ø"/>
            </a:pPr>
            <a:r>
              <a:rPr lang="en-US" sz="2400"/>
              <a:t>Rapid Idea Generation</a:t>
            </a:r>
          </a:p>
          <a:p>
            <a:pPr marL="342900" indent="-342900">
              <a:buFont typeface="Wingdings" panose="05000000000000000000" charset="0"/>
              <a:buChar char="Ø"/>
            </a:pPr>
            <a:endParaRPr lang="en-US" sz="2400"/>
          </a:p>
          <a:p>
            <a:pPr marL="342900" indent="-342900">
              <a:buFont typeface="Wingdings" panose="05000000000000000000" charset="0"/>
              <a:buChar char="Ø"/>
            </a:pPr>
            <a:r>
              <a:rPr lang="en-US" sz="2400"/>
              <a:t>Open Communication</a:t>
            </a:r>
          </a:p>
          <a:p>
            <a:pPr marL="342900" indent="-342900">
              <a:buFont typeface="Wingdings" panose="05000000000000000000" charset="0"/>
              <a:buChar char="Ø"/>
            </a:pPr>
            <a:endParaRPr lang="en-US" sz="2400"/>
          </a:p>
          <a:p>
            <a:pPr marL="342900" indent="-342900">
              <a:buFont typeface="Wingdings" panose="05000000000000000000" charset="0"/>
              <a:buChar char="Ø"/>
            </a:pPr>
            <a:r>
              <a:rPr lang="en-US" sz="2400"/>
              <a:t>Problem-Solving: </a:t>
            </a:r>
          </a:p>
          <a:p>
            <a:pPr marL="342900" indent="-342900">
              <a:buFont typeface="Wingdings" panose="05000000000000000000" charset="0"/>
              <a:buChar char="Ø"/>
            </a:pPr>
            <a:endParaRPr lang="en-US" sz="2400"/>
          </a:p>
          <a:p>
            <a:pPr marL="342900" indent="-342900">
              <a:buFont typeface="Wingdings" panose="05000000000000000000" charset="0"/>
              <a:buChar char="Ø"/>
            </a:pPr>
            <a:r>
              <a:rPr lang="en-US" sz="2400"/>
              <a:t>Flexibility</a:t>
            </a:r>
          </a:p>
        </p:txBody>
      </p:sp>
      <p:pic>
        <p:nvPicPr>
          <p:cNvPr id="2" name="Picture 1"/>
          <p:cNvPicPr>
            <a:picLocks noChangeAspect="1"/>
          </p:cNvPicPr>
          <p:nvPr/>
        </p:nvPicPr>
        <p:blipFill>
          <a:blip r:embed="rId2"/>
          <a:stretch>
            <a:fillRect/>
          </a:stretch>
        </p:blipFill>
        <p:spPr>
          <a:xfrm>
            <a:off x="10488488" y="5807771"/>
            <a:ext cx="1774036" cy="105022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479510" y="44324"/>
            <a:ext cx="121920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855640" y="432104"/>
            <a:ext cx="6192688" cy="1102866"/>
          </a:xfrm>
          <a:prstGeom prst="rect">
            <a:avLst/>
          </a:prstGeom>
        </p:spPr>
        <p:txBody>
          <a:bodyPr vert="horz" wrap="square" lIns="0" tIns="0" rIns="0" bIns="0" rtlCol="0">
            <a:spAutoFit/>
          </a:bodyPr>
          <a:lstStyle/>
          <a:p>
            <a:pPr algn="ctr">
              <a:lnSpc>
                <a:spcPts val="4315"/>
              </a:lnSpc>
            </a:pP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
        <p:nvSpPr>
          <p:cNvPr id="4" name="object 4"/>
          <p:cNvSpPr txBox="1"/>
          <p:nvPr/>
        </p:nvSpPr>
        <p:spPr>
          <a:xfrm>
            <a:off x="983432" y="2084040"/>
            <a:ext cx="10225136" cy="3723640"/>
          </a:xfrm>
          <a:prstGeom prst="rect">
            <a:avLst/>
          </a:prstGeom>
        </p:spPr>
        <p:txBody>
          <a:bodyPr vert="horz" wrap="square" lIns="0" tIns="0" rIns="0" bIns="0" rtlCol="0">
            <a:spAutoFit/>
          </a:bodyPr>
          <a:lstStyle/>
          <a:p>
            <a:pPr algn="l" fontAlgn="base"/>
            <a:r>
              <a:rPr lang="en-US" sz="2800" b="0" i="0" dirty="0">
                <a:solidFill>
                  <a:srgbClr val="1C1C1C"/>
                </a:solidFill>
                <a:effectLst/>
                <a:latin typeface="Times New Roman" panose="02020603050405020304" pitchFamily="18" charset="0"/>
                <a:cs typeface="Times New Roman" panose="02020603050405020304" pitchFamily="18" charset="0"/>
              </a:rPr>
              <a:t>There are some obvious </a:t>
            </a:r>
            <a:r>
              <a:rPr lang="en-US" sz="2800" b="1" i="0" dirty="0">
                <a:solidFill>
                  <a:srgbClr val="1C1C1C"/>
                </a:solidFill>
                <a:effectLst/>
                <a:latin typeface="Times New Roman" panose="02020603050405020304" pitchFamily="18" charset="0"/>
                <a:cs typeface="Times New Roman" panose="02020603050405020304" pitchFamily="18" charset="0"/>
              </a:rPr>
              <a:t>advantages </a:t>
            </a:r>
            <a:r>
              <a:rPr lang="en-US" sz="2800" b="0" i="0" dirty="0">
                <a:solidFill>
                  <a:srgbClr val="1C1C1C"/>
                </a:solidFill>
                <a:effectLst/>
                <a:latin typeface="Times New Roman" panose="02020603050405020304" pitchFamily="18" charset="0"/>
                <a:cs typeface="Times New Roman" panose="02020603050405020304" pitchFamily="18" charset="0"/>
              </a:rPr>
              <a:t>to round-robin brainstorming:</a:t>
            </a:r>
          </a:p>
          <a:p>
            <a:pPr algn="l" fontAlgn="base"/>
            <a:endParaRPr lang="en-US" sz="2800" b="0" i="0" dirty="0">
              <a:solidFill>
                <a:srgbClr val="1C1C1C"/>
              </a:solidFill>
              <a:effectLst/>
              <a:latin typeface="Times New Roman" panose="02020603050405020304" pitchFamily="18" charset="0"/>
              <a:cs typeface="Times New Roman" panose="02020603050405020304" pitchFamily="18" charset="0"/>
            </a:endParaRPr>
          </a:p>
          <a:p>
            <a:pPr marL="457200" indent="-457200" algn="l" fontAlgn="base">
              <a:buFont typeface="Wingdings" panose="05000000000000000000" charset="0"/>
              <a:buChar char="Ø"/>
            </a:pPr>
            <a:r>
              <a:rPr lang="en-US" sz="2800" b="0" i="0" dirty="0">
                <a:solidFill>
                  <a:srgbClr val="1C1C1C"/>
                </a:solidFill>
                <a:effectLst/>
                <a:latin typeface="Times New Roman" panose="02020603050405020304" pitchFamily="18" charset="0"/>
                <a:cs typeface="Times New Roman" panose="02020603050405020304" pitchFamily="18" charset="0"/>
              </a:rPr>
              <a:t>The brainstorming is calm, </a:t>
            </a:r>
            <a:r>
              <a:rPr lang="en-US" sz="2800" b="0" i="0" dirty="0" err="1">
                <a:solidFill>
                  <a:srgbClr val="1C1C1C"/>
                </a:solidFill>
                <a:effectLst/>
                <a:latin typeface="Times New Roman" panose="02020603050405020304" pitchFamily="18" charset="0"/>
                <a:cs typeface="Times New Roman" panose="02020603050405020304" pitchFamily="18" charset="0"/>
              </a:rPr>
              <a:t>organised</a:t>
            </a:r>
            <a:r>
              <a:rPr lang="en-US" sz="2800" b="0" i="0" dirty="0">
                <a:solidFill>
                  <a:srgbClr val="1C1C1C"/>
                </a:solidFill>
                <a:effectLst/>
                <a:latin typeface="Times New Roman" panose="02020603050405020304" pitchFamily="18" charset="0"/>
                <a:cs typeface="Times New Roman" panose="02020603050405020304" pitchFamily="18" charset="0"/>
              </a:rPr>
              <a:t> and structured.</a:t>
            </a:r>
          </a:p>
          <a:p>
            <a:pPr marL="457200" indent="-457200" algn="l" fontAlgn="base">
              <a:buFont typeface="Wingdings" panose="05000000000000000000" charset="0"/>
              <a:buChar char="Ø"/>
            </a:pPr>
            <a:endParaRPr lang="en-US" sz="2800" b="0" i="0" dirty="0">
              <a:solidFill>
                <a:srgbClr val="1C1C1C"/>
              </a:solidFill>
              <a:effectLst/>
              <a:latin typeface="Times New Roman" panose="02020603050405020304" pitchFamily="18" charset="0"/>
              <a:cs typeface="Times New Roman" panose="02020603050405020304" pitchFamily="18" charset="0"/>
            </a:endParaRPr>
          </a:p>
          <a:p>
            <a:pPr marL="457200" indent="-457200" algn="l" fontAlgn="base">
              <a:buFont typeface="Wingdings" panose="05000000000000000000" charset="0"/>
              <a:buChar char="Ø"/>
            </a:pPr>
            <a:r>
              <a:rPr lang="en-US" sz="2800" b="0" i="0" dirty="0">
                <a:solidFill>
                  <a:srgbClr val="1C1C1C"/>
                </a:solidFill>
                <a:effectLst/>
                <a:latin typeface="Times New Roman" panose="02020603050405020304" pitchFamily="18" charset="0"/>
                <a:cs typeface="Times New Roman" panose="02020603050405020304" pitchFamily="18" charset="0"/>
              </a:rPr>
              <a:t>All participants have their say, regardless of hierarchy, prestige or communication preferences.</a:t>
            </a:r>
          </a:p>
          <a:p>
            <a:pPr marL="457200" indent="-457200" algn="l" fontAlgn="base">
              <a:buFont typeface="Wingdings" panose="05000000000000000000" charset="0"/>
              <a:buChar char="Ø"/>
            </a:pPr>
            <a:endParaRPr lang="en-US" sz="2800" b="0" i="0" dirty="0">
              <a:solidFill>
                <a:srgbClr val="1C1C1C"/>
              </a:solidFill>
              <a:effectLst/>
              <a:latin typeface="Times New Roman" panose="02020603050405020304" pitchFamily="18" charset="0"/>
              <a:cs typeface="Times New Roman" panose="02020603050405020304" pitchFamily="18" charset="0"/>
            </a:endParaRPr>
          </a:p>
          <a:p>
            <a:pPr marL="457200" indent="-457200" algn="l" fontAlgn="base">
              <a:buFont typeface="Wingdings" panose="05000000000000000000" charset="0"/>
              <a:buChar char="Ø"/>
            </a:pPr>
            <a:r>
              <a:rPr lang="en-US" sz="2800" b="0" i="0" dirty="0">
                <a:solidFill>
                  <a:srgbClr val="1C1C1C"/>
                </a:solidFill>
                <a:effectLst/>
                <a:latin typeface="Times New Roman" panose="02020603050405020304" pitchFamily="18" charset="0"/>
                <a:cs typeface="Times New Roman" panose="02020603050405020304" pitchFamily="18" charset="0"/>
              </a:rPr>
              <a:t>The communication of ideas encourages more ideas.</a:t>
            </a:r>
          </a:p>
          <a:p>
            <a:pPr marL="285750" indent="-285750" algn="l">
              <a:buNone/>
            </a:pPr>
            <a:endParaRPr lang="en-US" b="1" i="0" dirty="0">
              <a:effectLst/>
              <a:latin typeface="Söhne"/>
            </a:endParaRPr>
          </a:p>
        </p:txBody>
      </p:sp>
      <p:sp>
        <p:nvSpPr>
          <p:cNvPr id="6" name="object 3"/>
          <p:cNvSpPr txBox="1"/>
          <p:nvPr/>
        </p:nvSpPr>
        <p:spPr>
          <a:xfrm>
            <a:off x="191344" y="584504"/>
            <a:ext cx="11377264" cy="1102866"/>
          </a:xfrm>
          <a:prstGeom prst="rect">
            <a:avLst/>
          </a:prstGeom>
        </p:spPr>
        <p:txBody>
          <a:bodyPr vert="horz" wrap="square" lIns="0" tIns="0" rIns="0" bIns="0" rtlCol="0">
            <a:spAutoFit/>
          </a:bodyPr>
          <a:lstStyle/>
          <a:p>
            <a:pPr algn="ctr">
              <a:lnSpc>
                <a:spcPts val="4315"/>
              </a:lnSpc>
            </a:pPr>
            <a:r>
              <a:rPr lang="en-IN" sz="3600" dirty="0">
                <a:solidFill>
                  <a:srgbClr val="376092"/>
                </a:solidFill>
                <a:latin typeface="MBVGBA+HODIVK+NunitoSans-Bold,Bold"/>
                <a:cs typeface="MBVGBA+HODIVK+NunitoSans-Bold,Bold"/>
              </a:rPr>
              <a:t>Advantages and disadvantages </a:t>
            </a: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60350"/>
            <a:ext cx="11428730" cy="1107440"/>
          </a:xfrm>
        </p:spPr>
        <p:txBody>
          <a:bodyPr wrap="square"/>
          <a:lstStyle/>
          <a:p>
            <a:pPr algn="ctr"/>
            <a:r>
              <a:rPr lang="en-US" sz="3600" dirty="0">
                <a:solidFill>
                  <a:srgbClr val="376092"/>
                </a:solidFill>
                <a:latin typeface="MBVGBA+HODIVK+NunitoSans-Bold,Bold"/>
                <a:cs typeface="MBVGBA+HODIVK+NunitoSans-Bold,Bold"/>
                <a:sym typeface="+mn-ea"/>
              </a:rPr>
              <a:t>disadvantage</a:t>
            </a:r>
            <a:r>
              <a:rPr sz="3600" dirty="0">
                <a:solidFill>
                  <a:srgbClr val="376092"/>
                </a:solidFill>
                <a:latin typeface="MBVGBA+HODIVK+NunitoSans-Bold,Bold"/>
                <a:cs typeface="MBVGBA+HODIVK+NunitoSans-Bold,Bold"/>
                <a:sym typeface="+mn-ea"/>
              </a:rPr>
              <a:t> of Brainstorming:</a:t>
            </a:r>
            <a:br>
              <a:rPr sz="3600" dirty="0">
                <a:solidFill>
                  <a:srgbClr val="376092"/>
                </a:solidFill>
                <a:latin typeface="MBVGBA+HODIVK+NunitoSans-Bold,Bold"/>
                <a:cs typeface="MBVGBA+HODIVK+NunitoSans-Bold,Bold"/>
              </a:rPr>
            </a:br>
            <a:endParaRPr lang="en-US" sz="3600"/>
          </a:p>
        </p:txBody>
      </p:sp>
      <p:sp>
        <p:nvSpPr>
          <p:cNvPr id="4" name="Text Box 3"/>
          <p:cNvSpPr txBox="1"/>
          <p:nvPr/>
        </p:nvSpPr>
        <p:spPr>
          <a:xfrm>
            <a:off x="544830" y="977265"/>
            <a:ext cx="6319520" cy="5631180"/>
          </a:xfrm>
          <a:prstGeom prst="rect">
            <a:avLst/>
          </a:prstGeom>
          <a:noFill/>
        </p:spPr>
        <p:txBody>
          <a:bodyPr wrap="square" rtlCol="0" anchor="t">
            <a:spAutoFit/>
          </a:bodyPr>
          <a:lstStyle/>
          <a:p>
            <a:pPr marL="285750" indent="-285750">
              <a:buFont typeface="Wingdings" panose="05000000000000000000" charset="0"/>
              <a:buChar char="Ø"/>
            </a:pPr>
            <a:r>
              <a:rPr lang="en-US" sz="2400"/>
              <a:t>Social Dynamics:</a:t>
            </a:r>
          </a:p>
          <a:p>
            <a:pPr marL="285750" indent="-285750">
              <a:buFont typeface="Wingdings" panose="05000000000000000000" charset="0"/>
              <a:buChar char="Ø"/>
            </a:pPr>
            <a:endParaRPr lang="en-US" sz="2400"/>
          </a:p>
          <a:p>
            <a:pPr marL="285750" indent="-285750">
              <a:buFont typeface="Wingdings" panose="05000000000000000000" charset="0"/>
              <a:buChar char="Ø"/>
            </a:pPr>
            <a:r>
              <a:rPr lang="en-US" sz="2400"/>
              <a:t>Groupthink: </a:t>
            </a:r>
          </a:p>
          <a:p>
            <a:pPr marL="285750" indent="-285750">
              <a:buFont typeface="Wingdings" panose="05000000000000000000" charset="0"/>
              <a:buChar char="Ø"/>
            </a:pPr>
            <a:endParaRPr lang="en-US" sz="2400"/>
          </a:p>
          <a:p>
            <a:pPr marL="285750" indent="-285750">
              <a:buFont typeface="Wingdings" panose="05000000000000000000" charset="0"/>
              <a:buChar char="Ø"/>
            </a:pPr>
            <a:r>
              <a:rPr lang="en-US" sz="2400"/>
              <a:t>Evaluation Pressure: </a:t>
            </a:r>
          </a:p>
          <a:p>
            <a:pPr marL="285750" indent="-285750">
              <a:buFont typeface="Wingdings" panose="05000000000000000000" charset="0"/>
              <a:buChar char="Ø"/>
            </a:pPr>
            <a:endParaRPr lang="en-US" sz="2400"/>
          </a:p>
          <a:p>
            <a:pPr marL="285750" indent="-285750">
              <a:buFont typeface="Wingdings" panose="05000000000000000000" charset="0"/>
              <a:buChar char="Ø"/>
            </a:pPr>
            <a:r>
              <a:rPr lang="en-US" sz="2400"/>
              <a:t>Time-Consuming:</a:t>
            </a:r>
          </a:p>
          <a:p>
            <a:pPr marL="285750" indent="-285750">
              <a:buFont typeface="Wingdings" panose="05000000000000000000" charset="0"/>
              <a:buChar char="Ø"/>
            </a:pPr>
            <a:endParaRPr lang="en-US" sz="2400"/>
          </a:p>
          <a:p>
            <a:pPr marL="285750" indent="-285750">
              <a:buFont typeface="Wingdings" panose="05000000000000000000" charset="0"/>
              <a:buChar char="Ø"/>
            </a:pPr>
            <a:r>
              <a:rPr lang="en-US" sz="2400"/>
              <a:t>Idea Quality: </a:t>
            </a:r>
          </a:p>
          <a:p>
            <a:pPr marL="285750" indent="-285750">
              <a:buFont typeface="Wingdings" panose="05000000000000000000" charset="0"/>
              <a:buChar char="Ø"/>
            </a:pPr>
            <a:endParaRPr lang="en-US" sz="2400"/>
          </a:p>
          <a:p>
            <a:pPr marL="285750" indent="-285750">
              <a:buFont typeface="Wingdings" panose="05000000000000000000" charset="0"/>
              <a:buChar char="Ø"/>
            </a:pPr>
            <a:r>
              <a:rPr lang="en-US" sz="2400"/>
              <a:t>Overreliance on Verbal Expression</a:t>
            </a:r>
          </a:p>
          <a:p>
            <a:pPr marL="285750" indent="-285750">
              <a:buFont typeface="Wingdings" panose="05000000000000000000" charset="0"/>
              <a:buChar char="Ø"/>
            </a:pPr>
            <a:endParaRPr lang="en-US" sz="2400"/>
          </a:p>
          <a:p>
            <a:pPr marL="285750" indent="-285750">
              <a:buFont typeface="Wingdings" panose="05000000000000000000" charset="0"/>
              <a:buChar char="Ø"/>
            </a:pPr>
            <a:r>
              <a:rPr lang="en-US" sz="2400"/>
              <a:t>Implementation Challenges</a:t>
            </a:r>
          </a:p>
          <a:p>
            <a:pPr marL="285750" indent="-285750">
              <a:buFont typeface="Wingdings" panose="05000000000000000000" charset="0"/>
              <a:buChar char="Ø"/>
            </a:pPr>
            <a:endParaRPr lang="en-US" sz="2400"/>
          </a:p>
          <a:p>
            <a:pPr marL="285750" indent="-285750">
              <a:buFont typeface="Wingdings" panose="05000000000000000000" charset="0"/>
              <a:buChar char="Ø"/>
            </a:pPr>
            <a:r>
              <a:rPr lang="en-US" sz="2400"/>
              <a:t>Dependency on Facilitator</a:t>
            </a:r>
          </a:p>
        </p:txBody>
      </p:sp>
      <p:pic>
        <p:nvPicPr>
          <p:cNvPr id="6" name="Picture 5"/>
          <p:cNvPicPr>
            <a:picLocks noChangeAspect="1"/>
          </p:cNvPicPr>
          <p:nvPr/>
        </p:nvPicPr>
        <p:blipFill>
          <a:blip r:embed="rId2"/>
          <a:stretch>
            <a:fillRect/>
          </a:stretch>
        </p:blipFill>
        <p:spPr>
          <a:xfrm>
            <a:off x="10488488" y="5807771"/>
            <a:ext cx="1774036" cy="105022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4680" y="35434"/>
            <a:ext cx="121920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855640" y="432104"/>
            <a:ext cx="6192688" cy="1102866"/>
          </a:xfrm>
          <a:prstGeom prst="rect">
            <a:avLst/>
          </a:prstGeom>
        </p:spPr>
        <p:txBody>
          <a:bodyPr vert="horz" wrap="square" lIns="0" tIns="0" rIns="0" bIns="0" rtlCol="0">
            <a:spAutoFit/>
          </a:bodyPr>
          <a:lstStyle/>
          <a:p>
            <a:pPr algn="ctr">
              <a:lnSpc>
                <a:spcPts val="4315"/>
              </a:lnSpc>
            </a:pP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
        <p:nvSpPr>
          <p:cNvPr id="4" name="object 4"/>
          <p:cNvSpPr txBox="1"/>
          <p:nvPr/>
        </p:nvSpPr>
        <p:spPr>
          <a:xfrm>
            <a:off x="128270" y="1374775"/>
            <a:ext cx="11956415" cy="5078095"/>
          </a:xfrm>
          <a:prstGeom prst="rect">
            <a:avLst/>
          </a:prstGeom>
        </p:spPr>
        <p:txBody>
          <a:bodyPr vert="horz" wrap="square" lIns="0" tIns="0" rIns="0" bIns="0" rtlCol="0">
            <a:spAutoFit/>
          </a:bodyPr>
          <a:lstStyle/>
          <a:p>
            <a:pPr algn="just" fontAlgn="base"/>
            <a:r>
              <a:rPr lang="en-US" sz="2400" b="0" i="0" dirty="0">
                <a:solidFill>
                  <a:srgbClr val="1C1C1C"/>
                </a:solidFill>
                <a:effectLst/>
                <a:latin typeface="Times New Roman" panose="02020603050405020304" pitchFamily="18" charset="0"/>
                <a:cs typeface="Times New Roman" panose="02020603050405020304" pitchFamily="18" charset="0"/>
              </a:rPr>
              <a:t>The advantages may be offset by some </a:t>
            </a:r>
            <a:r>
              <a:rPr lang="en-US" sz="2400" b="1" i="0" dirty="0">
                <a:solidFill>
                  <a:srgbClr val="1C1C1C"/>
                </a:solidFill>
                <a:effectLst/>
                <a:latin typeface="Times New Roman" panose="02020603050405020304" pitchFamily="18" charset="0"/>
                <a:cs typeface="Times New Roman" panose="02020603050405020304" pitchFamily="18" charset="0"/>
              </a:rPr>
              <a:t>disadvantages</a:t>
            </a:r>
            <a:r>
              <a:rPr lang="en-US" sz="2400" b="0" i="0" dirty="0">
                <a:solidFill>
                  <a:srgbClr val="1C1C1C"/>
                </a:solidFill>
                <a:effectLst/>
                <a:latin typeface="Times New Roman" panose="02020603050405020304" pitchFamily="18" charset="0"/>
                <a:cs typeface="Times New Roman" panose="02020603050405020304" pitchFamily="18" charset="0"/>
              </a:rPr>
              <a:t>:</a:t>
            </a:r>
          </a:p>
          <a:p>
            <a:pPr marL="342900" indent="-342900" algn="just" fontAlgn="base">
              <a:buFont typeface="Wingdings" panose="05000000000000000000" charset="0"/>
              <a:buChar char="Ø"/>
            </a:pPr>
            <a:endParaRPr lang="en-US" sz="2400" b="0" i="0" dirty="0">
              <a:solidFill>
                <a:srgbClr val="1C1C1C"/>
              </a:solidFill>
              <a:effectLst/>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charset="0"/>
              <a:buChar char="Ø"/>
            </a:pPr>
            <a:r>
              <a:rPr lang="en-US" sz="2400" b="0" i="0" dirty="0">
                <a:solidFill>
                  <a:srgbClr val="1C1C1C"/>
                </a:solidFill>
                <a:effectLst/>
                <a:latin typeface="Times New Roman" panose="02020603050405020304" pitchFamily="18" charset="0"/>
                <a:cs typeface="Times New Roman" panose="02020603050405020304" pitchFamily="18" charset="0"/>
              </a:rPr>
              <a:t>Even if the brainstorming is structured, the discussion and evaluation of ideas is based on the same principles as a classic</a:t>
            </a:r>
            <a:r>
              <a:rPr lang="en-US" sz="2400" b="0" i="0" u="sng" dirty="0">
                <a:solidFill>
                  <a:srgbClr val="1C1C1C"/>
                </a:solidFill>
                <a:effectLst/>
                <a:latin typeface="Times New Roman" panose="02020603050405020304" pitchFamily="18" charset="0"/>
                <a:cs typeface="Times New Roman" panose="02020603050405020304" pitchFamily="18" charset="0"/>
              </a:rPr>
              <a:t> </a:t>
            </a:r>
            <a:r>
              <a:rPr lang="en-US" sz="2400" b="0" i="0" u="sng" strike="noStrike" dirty="0">
                <a:solidFill>
                  <a:srgbClr val="0173C7"/>
                </a:solidFill>
                <a:effectLst/>
                <a:latin typeface="Times New Roman" panose="02020603050405020304" pitchFamily="18" charset="0"/>
                <a:cs typeface="Times New Roman" panose="02020603050405020304" pitchFamily="18" charset="0"/>
                <a:hlinkClick r:id="rId3"/>
              </a:rPr>
              <a:t>brainstorming</a:t>
            </a:r>
            <a:r>
              <a:rPr lang="en-US" sz="2400" b="0" i="0" dirty="0">
                <a:solidFill>
                  <a:srgbClr val="1C1C1C"/>
                </a:solidFill>
                <a:effectLst/>
                <a:latin typeface="Times New Roman" panose="02020603050405020304" pitchFamily="18" charset="0"/>
                <a:cs typeface="Times New Roman" panose="02020603050405020304" pitchFamily="18" charset="0"/>
              </a:rPr>
              <a:t>: Extroverted employees and/or superiors can easily influence the next steps. </a:t>
            </a:r>
          </a:p>
          <a:p>
            <a:pPr marL="342900" indent="-342900" algn="just" fontAlgn="base">
              <a:buFont typeface="Wingdings" panose="05000000000000000000" charset="0"/>
              <a:buChar char="Ø"/>
            </a:pPr>
            <a:endParaRPr lang="en-US" sz="2400" b="0" i="0" dirty="0">
              <a:solidFill>
                <a:srgbClr val="1C1C1C"/>
              </a:solidFill>
              <a:effectLst/>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charset="0"/>
              <a:buChar char="Ø"/>
            </a:pPr>
            <a:r>
              <a:rPr lang="en-US" sz="2400" b="0" i="0" dirty="0">
                <a:solidFill>
                  <a:srgbClr val="1C1C1C"/>
                </a:solidFill>
                <a:effectLst/>
                <a:latin typeface="Times New Roman" panose="02020603050405020304" pitchFamily="18" charset="0"/>
                <a:cs typeface="Times New Roman" panose="02020603050405020304" pitchFamily="18" charset="0"/>
              </a:rPr>
              <a:t>Here, of course – as with other brainstorming formats – the moderator is particularly challenged.</a:t>
            </a:r>
          </a:p>
          <a:p>
            <a:pPr marL="342900" indent="-342900" algn="just" fontAlgn="base">
              <a:buFont typeface="Wingdings" panose="05000000000000000000" charset="0"/>
              <a:buChar char="Ø"/>
            </a:pPr>
            <a:endParaRPr lang="en-US" sz="2400" b="0" i="0" dirty="0">
              <a:solidFill>
                <a:srgbClr val="1C1C1C"/>
              </a:solidFill>
              <a:effectLst/>
              <a:latin typeface="Times New Roman" panose="02020603050405020304" pitchFamily="18" charset="0"/>
              <a:cs typeface="Times New Roman" panose="02020603050405020304" pitchFamily="18" charset="0"/>
            </a:endParaRPr>
          </a:p>
          <a:p>
            <a:pPr marL="342900" indent="-342900" algn="just" fontAlgn="base">
              <a:buFont typeface="Wingdings" panose="05000000000000000000" charset="0"/>
              <a:buChar char="Ø"/>
            </a:pPr>
            <a:r>
              <a:rPr lang="en-US" sz="2400" b="0" i="0" dirty="0">
                <a:solidFill>
                  <a:srgbClr val="1C1C1C"/>
                </a:solidFill>
                <a:effectLst/>
                <a:latin typeface="Times New Roman" panose="02020603050405020304" pitchFamily="18" charset="0"/>
                <a:cs typeface="Times New Roman" panose="02020603050405020304" pitchFamily="18" charset="0"/>
              </a:rPr>
              <a:t>One brainstorming rule is that participants can contribute but do not have to. In this variant, however, everyone has to get involved. While in a classic format it may not be so important if individual participants contribute less, in this format it is directly noticeable if the person asked does not contribute a new idea. This may reinforce the rejection of the format.</a:t>
            </a:r>
          </a:p>
          <a:p>
            <a:pPr marL="285750" indent="-285750" algn="l"/>
            <a:endParaRPr lang="en-US" b="1" i="0" dirty="0">
              <a:effectLst/>
              <a:latin typeface="Söhne"/>
            </a:endParaRPr>
          </a:p>
        </p:txBody>
      </p:sp>
      <p:sp>
        <p:nvSpPr>
          <p:cNvPr id="6" name="object 3"/>
          <p:cNvSpPr txBox="1"/>
          <p:nvPr/>
        </p:nvSpPr>
        <p:spPr>
          <a:xfrm>
            <a:off x="119589" y="404799"/>
            <a:ext cx="11377264" cy="1102866"/>
          </a:xfrm>
          <a:prstGeom prst="rect">
            <a:avLst/>
          </a:prstGeom>
        </p:spPr>
        <p:txBody>
          <a:bodyPr vert="horz" wrap="square" lIns="0" tIns="0" rIns="0" bIns="0" rtlCol="0">
            <a:spAutoFit/>
          </a:bodyPr>
          <a:lstStyle/>
          <a:p>
            <a:pPr algn="ctr">
              <a:lnSpc>
                <a:spcPts val="4315"/>
              </a:lnSpc>
            </a:pPr>
            <a:r>
              <a:rPr lang="en-IN" sz="3600" dirty="0">
                <a:solidFill>
                  <a:srgbClr val="376092"/>
                </a:solidFill>
                <a:latin typeface="MBVGBA+HODIVK+NunitoSans-Bold,Bold"/>
                <a:cs typeface="MBVGBA+HODIVK+NunitoSans-Bold,Bold"/>
              </a:rPr>
              <a:t>Advantages and disadvantages </a:t>
            </a: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FC76D74-1847-6133-E1C4-331C1F4BC8C4}"/>
              </a:ext>
            </a:extLst>
          </p:cNvPr>
          <p:cNvSpPr>
            <a:spLocks noGrp="1"/>
          </p:cNvSpPr>
          <p:nvPr>
            <p:ph idx="1"/>
          </p:nvPr>
        </p:nvSpPr>
        <p:spPr>
          <a:xfrm>
            <a:off x="838200" y="665922"/>
            <a:ext cx="10515600" cy="430887"/>
          </a:xfrm>
        </p:spPr>
        <p:txBody>
          <a:bodyPr/>
          <a:lstStyle/>
          <a:p>
            <a:pPr marL="0" indent="0">
              <a:buNone/>
            </a:pPr>
            <a:r>
              <a:rPr lang="en-IN" sz="2800" dirty="0">
                <a:latin typeface="Times New Roman" panose="02020603050405020304" pitchFamily="18" charset="0"/>
                <a:cs typeface="Times New Roman" panose="02020603050405020304" pitchFamily="18" charset="0"/>
              </a:rPr>
              <a:t>Question : </a:t>
            </a:r>
          </a:p>
        </p:txBody>
      </p:sp>
      <p:sp>
        <p:nvSpPr>
          <p:cNvPr id="3" name="TextBox 2">
            <a:extLst>
              <a:ext uri="{FF2B5EF4-FFF2-40B4-BE49-F238E27FC236}">
                <a16:creationId xmlns:a16="http://schemas.microsoft.com/office/drawing/2014/main" id="{237B28C4-19E4-5927-294B-6DC986BFE822}"/>
              </a:ext>
            </a:extLst>
          </p:cNvPr>
          <p:cNvSpPr txBox="1"/>
          <p:nvPr/>
        </p:nvSpPr>
        <p:spPr>
          <a:xfrm>
            <a:off x="838200" y="1828801"/>
            <a:ext cx="11069052" cy="3108543"/>
          </a:xfrm>
          <a:prstGeom prst="rect">
            <a:avLst/>
          </a:prstGeom>
          <a:noFill/>
        </p:spPr>
        <p:txBody>
          <a:bodyPr wrap="square">
            <a:spAutoFit/>
          </a:bodyPr>
          <a:lstStyle/>
          <a:p>
            <a:pPr>
              <a:buNone/>
            </a:pPr>
            <a:r>
              <a:rPr lang="en-US" sz="2800" dirty="0">
                <a:latin typeface="Times New Roman" panose="02020603050405020304" pitchFamily="18" charset="0"/>
                <a:cs typeface="Times New Roman" panose="02020603050405020304" pitchFamily="18" charset="0"/>
              </a:rPr>
              <a:t>What are the hallmarks of empathy?</a:t>
            </a:r>
          </a:p>
          <a:p>
            <a:pPr>
              <a:buNone/>
            </a:pPr>
            <a:endParaRPr lang="en-US" sz="2800" dirty="0">
              <a:latin typeface="Times New Roman" panose="02020603050405020304" pitchFamily="18" charset="0"/>
              <a:cs typeface="Times New Roman" panose="02020603050405020304" pitchFamily="18" charset="0"/>
            </a:endParaRPr>
          </a:p>
          <a:p>
            <a:pPr marL="342900" indent="-342900">
              <a:buAutoNum type="alphaLcParenR"/>
            </a:pPr>
            <a:r>
              <a:rPr lang="en-US" sz="2800" dirty="0">
                <a:latin typeface="Times New Roman" panose="02020603050405020304" pitchFamily="18" charset="0"/>
                <a:cs typeface="Times New Roman" panose="02020603050405020304" pitchFamily="18" charset="0"/>
              </a:rPr>
              <a:t>Expertise in building human relationships by understanding others</a:t>
            </a:r>
          </a:p>
          <a:p>
            <a:pPr marL="342900" indent="-342900">
              <a:buAutoNum type="alphaLcParenR"/>
            </a:pPr>
            <a:r>
              <a:rPr lang="en-US" sz="2800" dirty="0">
                <a:latin typeface="Times New Roman" panose="02020603050405020304" pitchFamily="18" charset="0"/>
                <a:cs typeface="Times New Roman" panose="02020603050405020304" pitchFamily="18" charset="0"/>
              </a:rPr>
              <a:t>Optimism even in the face of failure</a:t>
            </a:r>
          </a:p>
          <a:p>
            <a:pPr marL="342900" indent="-342900">
              <a:buAutoNum type="alphaLcParenR"/>
            </a:pPr>
            <a:r>
              <a:rPr lang="en-US" sz="2800" dirty="0">
                <a:latin typeface="Times New Roman" panose="02020603050405020304" pitchFamily="18" charset="0"/>
                <a:cs typeface="Times New Roman" panose="02020603050405020304" pitchFamily="18" charset="0"/>
              </a:rPr>
              <a:t>Persuasiveness</a:t>
            </a:r>
          </a:p>
          <a:p>
            <a:pPr marL="342900" indent="-342900">
              <a:buAutoNum type="alphaLcParenR"/>
            </a:pPr>
            <a:r>
              <a:rPr lang="en-US" sz="2800" dirty="0">
                <a:latin typeface="Times New Roman" panose="02020603050405020304" pitchFamily="18" charset="0"/>
                <a:cs typeface="Times New Roman" panose="02020603050405020304" pitchFamily="18" charset="0"/>
              </a:rPr>
              <a:t>Self-deprecating sense of </a:t>
            </a:r>
            <a:r>
              <a:rPr lang="en-US" sz="2800" dirty="0" err="1">
                <a:latin typeface="Times New Roman" panose="02020603050405020304" pitchFamily="18" charset="0"/>
                <a:cs typeface="Times New Roman" panose="02020603050405020304" pitchFamily="18" charset="0"/>
              </a:rPr>
              <a:t>humour</a:t>
            </a:r>
            <a:endParaRPr lang="en-US" sz="2800" dirty="0">
              <a:latin typeface="Times New Roman" panose="02020603050405020304" pitchFamily="18" charset="0"/>
              <a:cs typeface="Times New Roman" panose="02020603050405020304" pitchFamily="18" charset="0"/>
            </a:endParaRPr>
          </a:p>
          <a:p>
            <a:pPr>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73370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601D5-BC10-B531-18DB-C6B2275E3B6C}"/>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9246756D-93D4-899B-6091-002C139E5892}"/>
              </a:ext>
            </a:extLst>
          </p:cNvPr>
          <p:cNvSpPr>
            <a:spLocks noGrp="1"/>
          </p:cNvSpPr>
          <p:nvPr>
            <p:ph idx="1"/>
          </p:nvPr>
        </p:nvSpPr>
        <p:spPr>
          <a:xfrm>
            <a:off x="838200" y="665922"/>
            <a:ext cx="10515600" cy="430887"/>
          </a:xfrm>
        </p:spPr>
        <p:txBody>
          <a:bodyPr/>
          <a:lstStyle/>
          <a:p>
            <a:pPr marL="0" indent="0">
              <a:buNone/>
            </a:pPr>
            <a:r>
              <a:rPr lang="en-IN" sz="2800" dirty="0">
                <a:latin typeface="Times New Roman" panose="02020603050405020304" pitchFamily="18" charset="0"/>
                <a:cs typeface="Times New Roman" panose="02020603050405020304" pitchFamily="18" charset="0"/>
              </a:rPr>
              <a:t>Question : </a:t>
            </a:r>
          </a:p>
        </p:txBody>
      </p:sp>
      <p:sp>
        <p:nvSpPr>
          <p:cNvPr id="3" name="TextBox 2">
            <a:extLst>
              <a:ext uri="{FF2B5EF4-FFF2-40B4-BE49-F238E27FC236}">
                <a16:creationId xmlns:a16="http://schemas.microsoft.com/office/drawing/2014/main" id="{ECB0F3C5-8936-FC31-2C01-37E5B90100FE}"/>
              </a:ext>
            </a:extLst>
          </p:cNvPr>
          <p:cNvSpPr txBox="1"/>
          <p:nvPr/>
        </p:nvSpPr>
        <p:spPr>
          <a:xfrm>
            <a:off x="838200" y="1584960"/>
            <a:ext cx="8305800" cy="2677656"/>
          </a:xfrm>
          <a:prstGeom prst="rect">
            <a:avLst/>
          </a:prstGeom>
          <a:noFill/>
        </p:spPr>
        <p:txBody>
          <a:bodyPr wrap="square">
            <a:spAutoFit/>
          </a:bodyPr>
          <a:lstStyle/>
          <a:p>
            <a:pPr>
              <a:buNone/>
            </a:pPr>
            <a:r>
              <a:rPr lang="en-US" sz="2800" b="0" i="0" dirty="0">
                <a:solidFill>
                  <a:srgbClr val="2F3542"/>
                </a:solidFill>
                <a:effectLst/>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Identify the oldest method of brainstorming?</a:t>
            </a:r>
          </a:p>
          <a:p>
            <a:pPr>
              <a:buNone/>
            </a:pPr>
            <a:endParaRPr lang="en-US" sz="2800" b="1"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Star bursting method</a:t>
            </a:r>
          </a:p>
          <a:p>
            <a:r>
              <a:rPr lang="en-US" sz="2800" dirty="0">
                <a:latin typeface="Times New Roman" panose="02020603050405020304" pitchFamily="18" charset="0"/>
                <a:cs typeface="Times New Roman" panose="02020603050405020304" pitchFamily="18" charset="0"/>
              </a:rPr>
              <a:t>○ Brain writing 6-3-5 method</a:t>
            </a:r>
          </a:p>
          <a:p>
            <a:r>
              <a:rPr lang="en-US" sz="2800" dirty="0">
                <a:latin typeface="Times New Roman" panose="02020603050405020304" pitchFamily="18" charset="0"/>
                <a:cs typeface="Times New Roman" panose="02020603050405020304" pitchFamily="18" charset="0"/>
              </a:rPr>
              <a:t>○ Round robin brainstorming</a:t>
            </a:r>
          </a:p>
          <a:p>
            <a:r>
              <a:rPr lang="en-US" sz="2800" dirty="0">
                <a:latin typeface="Times New Roman" panose="02020603050405020304" pitchFamily="18" charset="0"/>
                <a:cs typeface="Times New Roman" panose="02020603050405020304" pitchFamily="18" charset="0"/>
              </a:rPr>
              <a:t>○ Charette procedure</a:t>
            </a:r>
          </a:p>
        </p:txBody>
      </p:sp>
    </p:spTree>
    <p:extLst>
      <p:ext uri="{BB962C8B-B14F-4D97-AF65-F5344CB8AC3E}">
        <p14:creationId xmlns:p14="http://schemas.microsoft.com/office/powerpoint/2010/main" val="10394284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EA0E4-AF75-A585-6957-63762BC0A6E7}"/>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060373C6-DA92-BF36-D9A7-660C55C8B90F}"/>
              </a:ext>
            </a:extLst>
          </p:cNvPr>
          <p:cNvSpPr>
            <a:spLocks noGrp="1"/>
          </p:cNvSpPr>
          <p:nvPr>
            <p:ph idx="1"/>
          </p:nvPr>
        </p:nvSpPr>
        <p:spPr>
          <a:xfrm>
            <a:off x="838200" y="665922"/>
            <a:ext cx="10515600" cy="430887"/>
          </a:xfrm>
        </p:spPr>
        <p:txBody>
          <a:bodyPr/>
          <a:lstStyle/>
          <a:p>
            <a:pPr marL="0" indent="0">
              <a:buNone/>
            </a:pPr>
            <a:r>
              <a:rPr lang="en-IN" sz="2800" dirty="0">
                <a:latin typeface="Times New Roman" panose="02020603050405020304" pitchFamily="18" charset="0"/>
                <a:cs typeface="Times New Roman" panose="02020603050405020304" pitchFamily="18" charset="0"/>
              </a:rPr>
              <a:t>Question</a:t>
            </a:r>
            <a:r>
              <a:rPr lang="en-IN" dirty="0"/>
              <a:t> : </a:t>
            </a:r>
          </a:p>
        </p:txBody>
      </p:sp>
      <p:sp>
        <p:nvSpPr>
          <p:cNvPr id="3" name="TextBox 2">
            <a:extLst>
              <a:ext uri="{FF2B5EF4-FFF2-40B4-BE49-F238E27FC236}">
                <a16:creationId xmlns:a16="http://schemas.microsoft.com/office/drawing/2014/main" id="{59C4CBEE-7BBA-D407-A6AC-3622A76DA758}"/>
              </a:ext>
            </a:extLst>
          </p:cNvPr>
          <p:cNvSpPr txBox="1"/>
          <p:nvPr/>
        </p:nvSpPr>
        <p:spPr>
          <a:xfrm>
            <a:off x="838200" y="1397675"/>
            <a:ext cx="9875520" cy="3539430"/>
          </a:xfrm>
          <a:prstGeom prst="rect">
            <a:avLst/>
          </a:prstGeom>
          <a:noFill/>
        </p:spPr>
        <p:txBody>
          <a:bodyPr wrap="square">
            <a:spAutoFit/>
          </a:bodyPr>
          <a:lstStyle/>
          <a:p>
            <a:pPr algn="just">
              <a:buNone/>
            </a:pPr>
            <a:r>
              <a:rPr lang="en-US" sz="2800" dirty="0">
                <a:latin typeface="Times New Roman" panose="02020603050405020304" pitchFamily="18" charset="0"/>
                <a:cs typeface="Times New Roman" panose="02020603050405020304" pitchFamily="18" charset="0"/>
              </a:rPr>
              <a:t>Which of the following is an advantage of Round Robin Brainstorming?</a:t>
            </a:r>
          </a:p>
          <a:p>
            <a:pPr algn="just">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 It encourages dominant members to take control of the discussion.</a:t>
            </a:r>
          </a:p>
          <a:p>
            <a:pPr algn="just"/>
            <a:r>
              <a:rPr lang="en-US" sz="2800" dirty="0">
                <a:latin typeface="Times New Roman" panose="02020603050405020304" pitchFamily="18" charset="0"/>
                <a:cs typeface="Times New Roman" panose="02020603050405020304" pitchFamily="18" charset="0"/>
              </a:rPr>
              <a:t>○ It ensures quieter members have an opportunity to contribute.</a:t>
            </a:r>
          </a:p>
          <a:p>
            <a:pPr algn="just"/>
            <a:r>
              <a:rPr lang="en-US" sz="2800" dirty="0">
                <a:latin typeface="Times New Roman" panose="02020603050405020304" pitchFamily="18" charset="0"/>
                <a:cs typeface="Times New Roman" panose="02020603050405020304" pitchFamily="18" charset="0"/>
              </a:rPr>
              <a:t>○ It eliminates the need for structured facilitation.</a:t>
            </a:r>
          </a:p>
          <a:p>
            <a:pPr algn="just"/>
            <a:r>
              <a:rPr lang="en-US" sz="2800" dirty="0">
                <a:latin typeface="Times New Roman" panose="02020603050405020304" pitchFamily="18" charset="0"/>
                <a:cs typeface="Times New Roman" panose="02020603050405020304" pitchFamily="18" charset="0"/>
              </a:rPr>
              <a:t>○ It focuses on evaluating ideas during the brainstorming session.</a:t>
            </a:r>
          </a:p>
        </p:txBody>
      </p:sp>
    </p:spTree>
    <p:extLst>
      <p:ext uri="{BB962C8B-B14F-4D97-AF65-F5344CB8AC3E}">
        <p14:creationId xmlns:p14="http://schemas.microsoft.com/office/powerpoint/2010/main" val="1633278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97779-B290-60EB-F2FF-3BB09BD38E4F}"/>
            </a:ext>
          </a:extLst>
        </p:cNvPr>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C185A84-D71C-2571-E7ED-ADB859AD15F9}"/>
              </a:ext>
            </a:extLst>
          </p:cNvPr>
          <p:cNvSpPr>
            <a:spLocks noGrp="1"/>
          </p:cNvSpPr>
          <p:nvPr>
            <p:ph idx="1"/>
          </p:nvPr>
        </p:nvSpPr>
        <p:spPr>
          <a:xfrm>
            <a:off x="838200" y="665922"/>
            <a:ext cx="10515600" cy="430887"/>
          </a:xfrm>
        </p:spPr>
        <p:txBody>
          <a:bodyPr/>
          <a:lstStyle/>
          <a:p>
            <a:pPr marL="0" indent="0">
              <a:buNone/>
            </a:pPr>
            <a:r>
              <a:rPr lang="en-IN" sz="2800" dirty="0">
                <a:latin typeface="Times New Roman" panose="02020603050405020304" pitchFamily="18" charset="0"/>
                <a:cs typeface="Times New Roman" panose="02020603050405020304" pitchFamily="18" charset="0"/>
              </a:rPr>
              <a:t>Question : </a:t>
            </a:r>
          </a:p>
        </p:txBody>
      </p:sp>
      <p:sp>
        <p:nvSpPr>
          <p:cNvPr id="3" name="TextBox 2">
            <a:extLst>
              <a:ext uri="{FF2B5EF4-FFF2-40B4-BE49-F238E27FC236}">
                <a16:creationId xmlns:a16="http://schemas.microsoft.com/office/drawing/2014/main" id="{1295A3EF-55A4-0F10-470B-BBD8EE0B0ACD}"/>
              </a:ext>
            </a:extLst>
          </p:cNvPr>
          <p:cNvSpPr txBox="1"/>
          <p:nvPr/>
        </p:nvSpPr>
        <p:spPr>
          <a:xfrm>
            <a:off x="838200" y="1920240"/>
            <a:ext cx="10802416" cy="2677656"/>
          </a:xfrm>
          <a:prstGeom prst="rect">
            <a:avLst/>
          </a:prstGeom>
          <a:noFill/>
        </p:spPr>
        <p:txBody>
          <a:bodyPr wrap="square">
            <a:spAutoFit/>
          </a:bodyPr>
          <a:lstStyle/>
          <a:p>
            <a:pPr>
              <a:buNone/>
            </a:pPr>
            <a:r>
              <a:rPr lang="en-US" sz="2800" dirty="0">
                <a:latin typeface="Times New Roman" panose="02020603050405020304" pitchFamily="18" charset="0"/>
                <a:cs typeface="Times New Roman" panose="02020603050405020304" pitchFamily="18" charset="0"/>
              </a:rPr>
              <a:t>During Round Robin Brainstorming, ideas are generated by:</a:t>
            </a:r>
          </a:p>
          <a:p>
            <a:pPr>
              <a:buNone/>
            </a:pP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Allowing everyone to speak simultaneously</a:t>
            </a:r>
          </a:p>
          <a:p>
            <a:r>
              <a:rPr lang="en-US" sz="2800" dirty="0">
                <a:latin typeface="Times New Roman" panose="02020603050405020304" pitchFamily="18" charset="0"/>
                <a:cs typeface="Times New Roman" panose="02020603050405020304" pitchFamily="18" charset="0"/>
              </a:rPr>
              <a:t>○ Having participants take turns sharing ideas in sequence</a:t>
            </a:r>
          </a:p>
          <a:p>
            <a:r>
              <a:rPr lang="en-US" sz="2800" dirty="0">
                <a:latin typeface="Times New Roman" panose="02020603050405020304" pitchFamily="18" charset="0"/>
                <a:cs typeface="Times New Roman" panose="02020603050405020304" pitchFamily="18" charset="0"/>
              </a:rPr>
              <a:t>○ Voting on the best ideas at the start of the session</a:t>
            </a:r>
          </a:p>
          <a:p>
            <a:r>
              <a:rPr lang="en-US" sz="2800" dirty="0">
                <a:latin typeface="Times New Roman" panose="02020603050405020304" pitchFamily="18" charset="0"/>
                <a:cs typeface="Times New Roman" panose="02020603050405020304" pitchFamily="18" charset="0"/>
              </a:rPr>
              <a:t>○ Assigning one person to generate ideas for the group</a:t>
            </a:r>
          </a:p>
        </p:txBody>
      </p:sp>
    </p:spTree>
    <p:extLst>
      <p:ext uri="{BB962C8B-B14F-4D97-AF65-F5344CB8AC3E}">
        <p14:creationId xmlns:p14="http://schemas.microsoft.com/office/powerpoint/2010/main" val="11097314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a:p>
        </p:txBody>
      </p:sp>
      <p:sp>
        <p:nvSpPr>
          <p:cNvPr id="3" name="object 3"/>
          <p:cNvSpPr txBox="1"/>
          <p:nvPr/>
        </p:nvSpPr>
        <p:spPr>
          <a:xfrm>
            <a:off x="3103582" y="2360516"/>
            <a:ext cx="6181344" cy="1256284"/>
          </a:xfrm>
          <a:prstGeom prst="rect">
            <a:avLst/>
          </a:prstGeom>
        </p:spPr>
        <p:txBody>
          <a:bodyPr vert="horz" wrap="square" lIns="0" tIns="0" rIns="0" bIns="0" rtlCol="0">
            <a:spAutoFit/>
          </a:bodyPr>
          <a:lstStyle/>
          <a:p>
            <a:pPr marL="0" marR="0">
              <a:lnSpc>
                <a:spcPts val="9590"/>
              </a:lnSpc>
              <a:spcBef>
                <a:spcPts val="0"/>
              </a:spcBef>
              <a:spcAft>
                <a:spcPts val="0"/>
              </a:spcAft>
            </a:pPr>
            <a:r>
              <a:rPr sz="8000" dirty="0">
                <a:solidFill>
                  <a:srgbClr val="4F81BD"/>
                </a:solidFill>
                <a:latin typeface="MBVGBA+HODIVK+NunitoSans-Bold,Bold"/>
                <a:cs typeface="MBVGBA+HODIVK+NunitoSans-Bold,Bold"/>
              </a:rPr>
              <a:t>THANK</a:t>
            </a:r>
            <a:r>
              <a:rPr sz="8000" spc="168" dirty="0">
                <a:solidFill>
                  <a:srgbClr val="4F81BD"/>
                </a:solidFill>
                <a:latin typeface="MBVGBA+HODIVK+NunitoSans-Bold,Bold"/>
                <a:cs typeface="MBVGBA+HODIVK+NunitoSans-Bold,Bold"/>
              </a:rPr>
              <a:t> </a:t>
            </a:r>
            <a:r>
              <a:rPr sz="8000" dirty="0">
                <a:solidFill>
                  <a:srgbClr val="4F81BD"/>
                </a:solidFill>
                <a:latin typeface="MBVGBA+HODIVK+NunitoSans-Bold,Bold"/>
                <a:cs typeface="MBVGBA+HODIVK+NunitoSans-Bold,Bold"/>
              </a:rPr>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855640" y="432104"/>
            <a:ext cx="6192688" cy="1102866"/>
          </a:xfrm>
          <a:prstGeom prst="rect">
            <a:avLst/>
          </a:prstGeom>
        </p:spPr>
        <p:txBody>
          <a:bodyPr vert="horz" wrap="square" lIns="0" tIns="0" rIns="0" bIns="0" rtlCol="0">
            <a:spAutoFit/>
          </a:bodyPr>
          <a:lstStyle/>
          <a:p>
            <a:pPr algn="ctr">
              <a:lnSpc>
                <a:spcPts val="4315"/>
              </a:lnSpc>
            </a:pPr>
            <a:r>
              <a:rPr lang="en-IN" sz="3600">
                <a:solidFill>
                  <a:srgbClr val="376092"/>
                </a:solidFill>
                <a:latin typeface="MBVGBA+HODIVK+NunitoSans-Bold,Bold"/>
                <a:cs typeface="MBVGBA+HODIVK+NunitoSans-Bold,Bold"/>
              </a:rPr>
              <a:t>Round </a:t>
            </a:r>
            <a:r>
              <a:rPr lang="en-IN" sz="3600" dirty="0">
                <a:solidFill>
                  <a:srgbClr val="376092"/>
                </a:solidFill>
                <a:latin typeface="MBVGBA+HODIVK+NunitoSans-Bold,Bold"/>
                <a:cs typeface="MBVGBA+HODIVK+NunitoSans-Bold,Bold"/>
              </a:rPr>
              <a:t>brain storming</a:t>
            </a: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
        <p:nvSpPr>
          <p:cNvPr id="4" name="object 4"/>
          <p:cNvSpPr txBox="1"/>
          <p:nvPr/>
        </p:nvSpPr>
        <p:spPr>
          <a:xfrm>
            <a:off x="654208" y="1999398"/>
            <a:ext cx="10554360" cy="2841804"/>
          </a:xfrm>
          <a:prstGeom prst="rect">
            <a:avLst/>
          </a:prstGeom>
        </p:spPr>
        <p:txBody>
          <a:bodyPr vert="horz" wrap="square" lIns="0" tIns="0" rIns="0" bIns="0" rtlCol="0">
            <a:spAutoFit/>
          </a:bodyPr>
          <a:lstStyle/>
          <a:p>
            <a:pPr marL="0" marR="0">
              <a:spcBef>
                <a:spcPts val="0"/>
              </a:spcBef>
              <a:spcAft>
                <a:spcPts val="0"/>
              </a:spcAft>
            </a:pPr>
            <a:r>
              <a:rPr lang="en-IN" sz="2800" dirty="0">
                <a:solidFill>
                  <a:srgbClr val="000000"/>
                </a:solidFill>
                <a:latin typeface="Times New Roman" panose="02020603050405020304" pitchFamily="18" charset="0"/>
                <a:cs typeface="Times New Roman" panose="02020603050405020304" pitchFamily="18" charset="0"/>
              </a:rPr>
              <a:t>Course</a:t>
            </a:r>
            <a:r>
              <a:rPr lang="en-IN" sz="2800" spc="-150" dirty="0">
                <a:solidFill>
                  <a:srgbClr val="000000"/>
                </a:solidFill>
                <a:latin typeface="Times New Roman" panose="02020603050405020304" pitchFamily="18" charset="0"/>
                <a:cs typeface="Times New Roman" panose="02020603050405020304" pitchFamily="18" charset="0"/>
              </a:rPr>
              <a:t> </a:t>
            </a:r>
            <a:r>
              <a:rPr lang="en-IN" sz="2800" dirty="0">
                <a:solidFill>
                  <a:srgbClr val="000000"/>
                </a:solidFill>
                <a:latin typeface="Times New Roman" panose="02020603050405020304" pitchFamily="18" charset="0"/>
                <a:cs typeface="Times New Roman" panose="02020603050405020304" pitchFamily="18" charset="0"/>
              </a:rPr>
              <a:t>Code</a:t>
            </a:r>
            <a:r>
              <a:rPr lang="en-IN" sz="2800" spc="-87" dirty="0">
                <a:solidFill>
                  <a:srgbClr val="000000"/>
                </a:solidFill>
                <a:latin typeface="Times New Roman" panose="02020603050405020304" pitchFamily="18" charset="0"/>
                <a:cs typeface="Times New Roman" panose="02020603050405020304" pitchFamily="18" charset="0"/>
              </a:rPr>
              <a:t> </a:t>
            </a:r>
            <a:r>
              <a:rPr lang="en-IN" sz="2800" dirty="0">
                <a:solidFill>
                  <a:srgbClr val="000000"/>
                </a:solidFill>
                <a:latin typeface="Times New Roman" panose="02020603050405020304" pitchFamily="18" charset="0"/>
                <a:cs typeface="Times New Roman" panose="02020603050405020304" pitchFamily="18" charset="0"/>
              </a:rPr>
              <a:t>:</a:t>
            </a:r>
            <a:r>
              <a:rPr lang="en-IN" sz="2800" spc="-93" dirty="0">
                <a:solidFill>
                  <a:srgbClr val="000000"/>
                </a:solidFill>
                <a:latin typeface="Times New Roman" panose="02020603050405020304" pitchFamily="18" charset="0"/>
                <a:cs typeface="Times New Roman" panose="02020603050405020304" pitchFamily="18" charset="0"/>
              </a:rPr>
              <a:t> MSTS502P</a:t>
            </a:r>
            <a:endParaRPr lang="en-IN" sz="2800" dirty="0">
              <a:solidFill>
                <a:srgbClr val="000000"/>
              </a:solidFill>
              <a:latin typeface="Times New Roman" panose="02020603050405020304" pitchFamily="18" charset="0"/>
              <a:cs typeface="Times New Roman" panose="02020603050405020304" pitchFamily="18" charset="0"/>
            </a:endParaRPr>
          </a:p>
          <a:p>
            <a:pPr marL="0" marR="0">
              <a:spcBef>
                <a:spcPts val="800"/>
              </a:spcBef>
              <a:spcAft>
                <a:spcPts val="0"/>
              </a:spcAft>
            </a:pPr>
            <a:r>
              <a:rPr lang="en-IN" sz="2800" dirty="0">
                <a:solidFill>
                  <a:srgbClr val="000000"/>
                </a:solidFill>
                <a:latin typeface="Times New Roman" panose="02020603050405020304" pitchFamily="18" charset="0"/>
                <a:cs typeface="Times New Roman" panose="02020603050405020304" pitchFamily="18" charset="0"/>
              </a:rPr>
              <a:t>Course</a:t>
            </a:r>
            <a:r>
              <a:rPr lang="en-IN" sz="2800" spc="-150" dirty="0">
                <a:solidFill>
                  <a:srgbClr val="000000"/>
                </a:solidFill>
                <a:latin typeface="Times New Roman" panose="02020603050405020304" pitchFamily="18" charset="0"/>
                <a:cs typeface="Times New Roman" panose="02020603050405020304" pitchFamily="18" charset="0"/>
              </a:rPr>
              <a:t> </a:t>
            </a:r>
            <a:r>
              <a:rPr lang="en-IN" sz="2800" dirty="0">
                <a:solidFill>
                  <a:srgbClr val="000000"/>
                </a:solidFill>
                <a:latin typeface="Times New Roman" panose="02020603050405020304" pitchFamily="18" charset="0"/>
                <a:cs typeface="Times New Roman" panose="02020603050405020304" pitchFamily="18" charset="0"/>
              </a:rPr>
              <a:t>Title</a:t>
            </a:r>
            <a:r>
              <a:rPr lang="en-IN" sz="2800" spc="-99" dirty="0">
                <a:solidFill>
                  <a:srgbClr val="000000"/>
                </a:solidFill>
                <a:latin typeface="Times New Roman" panose="02020603050405020304" pitchFamily="18" charset="0"/>
                <a:cs typeface="Times New Roman" panose="02020603050405020304" pitchFamily="18" charset="0"/>
              </a:rPr>
              <a:t> </a:t>
            </a:r>
            <a:r>
              <a:rPr lang="en-IN" sz="2800" dirty="0">
                <a:solidFill>
                  <a:srgbClr val="000000"/>
                </a:solidFill>
                <a:latin typeface="Times New Roman" panose="02020603050405020304" pitchFamily="18" charset="0"/>
                <a:cs typeface="Times New Roman" panose="02020603050405020304" pitchFamily="18" charset="0"/>
              </a:rPr>
              <a:t>:</a:t>
            </a:r>
          </a:p>
          <a:p>
            <a:pPr marL="0" marR="0">
              <a:spcBef>
                <a:spcPts val="800"/>
              </a:spcBef>
              <a:spcAft>
                <a:spcPts val="0"/>
              </a:spcAft>
            </a:pPr>
            <a:r>
              <a:rPr lang="en-IN" sz="2800" dirty="0">
                <a:solidFill>
                  <a:srgbClr val="000000"/>
                </a:solidFill>
                <a:latin typeface="Times New Roman" panose="02020603050405020304" pitchFamily="18" charset="0"/>
                <a:cs typeface="Times New Roman" panose="02020603050405020304" pitchFamily="18" charset="0"/>
              </a:rPr>
              <a:t>Credits</a:t>
            </a:r>
            <a:r>
              <a:rPr lang="en-IN" sz="2800" spc="-135" dirty="0">
                <a:solidFill>
                  <a:srgbClr val="000000"/>
                </a:solidFill>
                <a:latin typeface="Times New Roman" panose="02020603050405020304" pitchFamily="18" charset="0"/>
                <a:cs typeface="Times New Roman" panose="02020603050405020304" pitchFamily="18" charset="0"/>
              </a:rPr>
              <a:t> </a:t>
            </a:r>
            <a:r>
              <a:rPr lang="en-IN" sz="2800" dirty="0">
                <a:solidFill>
                  <a:srgbClr val="000000"/>
                </a:solidFill>
                <a:latin typeface="Times New Roman" panose="02020603050405020304" pitchFamily="18" charset="0"/>
                <a:cs typeface="Times New Roman" panose="02020603050405020304" pitchFamily="18" charset="0"/>
              </a:rPr>
              <a:t>:</a:t>
            </a:r>
            <a:r>
              <a:rPr lang="en-IN" sz="2800" spc="-93" dirty="0">
                <a:solidFill>
                  <a:srgbClr val="000000"/>
                </a:solidFill>
                <a:latin typeface="Times New Roman" panose="02020603050405020304" pitchFamily="18" charset="0"/>
                <a:cs typeface="Times New Roman" panose="02020603050405020304" pitchFamily="18" charset="0"/>
              </a:rPr>
              <a:t> </a:t>
            </a:r>
            <a:r>
              <a:rPr lang="en-IN" sz="2800" dirty="0">
                <a:solidFill>
                  <a:srgbClr val="000000"/>
                </a:solidFill>
                <a:latin typeface="Times New Roman" panose="02020603050405020304" pitchFamily="18" charset="0"/>
                <a:cs typeface="Times New Roman" panose="02020603050405020304" pitchFamily="18" charset="0"/>
              </a:rPr>
              <a:t>1</a:t>
            </a:r>
          </a:p>
          <a:p>
            <a:pPr marL="0" marR="0">
              <a:spcBef>
                <a:spcPts val="800"/>
              </a:spcBef>
              <a:spcAft>
                <a:spcPts val="0"/>
              </a:spcAft>
            </a:pPr>
            <a:r>
              <a:rPr lang="en-IN" sz="2800" dirty="0">
                <a:solidFill>
                  <a:srgbClr val="000000"/>
                </a:solidFill>
                <a:latin typeface="Times New Roman" panose="02020603050405020304" pitchFamily="18" charset="0"/>
                <a:cs typeface="Times New Roman" panose="02020603050405020304" pitchFamily="18" charset="0"/>
              </a:rPr>
              <a:t>Prerequisites</a:t>
            </a:r>
            <a:r>
              <a:rPr lang="en-IN" sz="2800" spc="-234" dirty="0">
                <a:solidFill>
                  <a:srgbClr val="000000"/>
                </a:solidFill>
                <a:latin typeface="Times New Roman" panose="02020603050405020304" pitchFamily="18" charset="0"/>
                <a:cs typeface="Times New Roman" panose="02020603050405020304" pitchFamily="18" charset="0"/>
              </a:rPr>
              <a:t> </a:t>
            </a:r>
            <a:r>
              <a:rPr lang="en-IN" sz="2800" dirty="0">
                <a:solidFill>
                  <a:srgbClr val="000000"/>
                </a:solidFill>
                <a:latin typeface="Times New Roman" panose="02020603050405020304" pitchFamily="18" charset="0"/>
                <a:cs typeface="Times New Roman" panose="02020603050405020304" pitchFamily="18" charset="0"/>
              </a:rPr>
              <a:t>:</a:t>
            </a:r>
            <a:r>
              <a:rPr lang="en-IN" sz="2800" spc="-93" dirty="0">
                <a:solidFill>
                  <a:srgbClr val="000000"/>
                </a:solidFill>
                <a:latin typeface="Times New Roman" panose="02020603050405020304" pitchFamily="18" charset="0"/>
                <a:cs typeface="Times New Roman" panose="02020603050405020304" pitchFamily="18" charset="0"/>
              </a:rPr>
              <a:t> </a:t>
            </a:r>
            <a:r>
              <a:rPr lang="en-IN" sz="2800" dirty="0">
                <a:solidFill>
                  <a:srgbClr val="000000"/>
                </a:solidFill>
                <a:latin typeface="Times New Roman" panose="02020603050405020304" pitchFamily="18" charset="0"/>
                <a:cs typeface="Times New Roman" panose="02020603050405020304" pitchFamily="18" charset="0"/>
              </a:rPr>
              <a:t>NA</a:t>
            </a:r>
          </a:p>
          <a:p>
            <a:pPr marL="0" marR="0">
              <a:spcBef>
                <a:spcPts val="800"/>
              </a:spcBef>
              <a:spcAft>
                <a:spcPts val="0"/>
              </a:spcAft>
            </a:pPr>
            <a:r>
              <a:rPr lang="en-IN" sz="2800" dirty="0" err="1">
                <a:solidFill>
                  <a:srgbClr val="000000"/>
                </a:solidFill>
                <a:latin typeface="Times New Roman" panose="02020603050405020304" pitchFamily="18" charset="0"/>
                <a:cs typeface="Times New Roman" panose="02020603050405020304" pitchFamily="18" charset="0"/>
              </a:rPr>
              <a:t>Antirequisites</a:t>
            </a:r>
            <a:r>
              <a:rPr lang="en-IN" sz="2800" spc="-255" dirty="0">
                <a:solidFill>
                  <a:srgbClr val="000000"/>
                </a:solidFill>
                <a:latin typeface="Times New Roman" panose="02020603050405020304" pitchFamily="18" charset="0"/>
                <a:cs typeface="Times New Roman" panose="02020603050405020304" pitchFamily="18" charset="0"/>
              </a:rPr>
              <a:t> </a:t>
            </a:r>
            <a:r>
              <a:rPr lang="en-IN" sz="2800" dirty="0">
                <a:solidFill>
                  <a:srgbClr val="000000"/>
                </a:solidFill>
                <a:latin typeface="Times New Roman" panose="02020603050405020304" pitchFamily="18" charset="0"/>
                <a:cs typeface="Times New Roman" panose="02020603050405020304" pitchFamily="18" charset="0"/>
              </a:rPr>
              <a:t>:</a:t>
            </a:r>
            <a:r>
              <a:rPr lang="en-IN" sz="2800" spc="-93" dirty="0">
                <a:solidFill>
                  <a:srgbClr val="000000"/>
                </a:solidFill>
                <a:latin typeface="Times New Roman" panose="02020603050405020304" pitchFamily="18" charset="0"/>
                <a:cs typeface="Times New Roman" panose="02020603050405020304" pitchFamily="18" charset="0"/>
              </a:rPr>
              <a:t> </a:t>
            </a:r>
            <a:r>
              <a:rPr lang="en-IN" sz="2800" dirty="0">
                <a:solidFill>
                  <a:srgbClr val="000000"/>
                </a:solidFill>
                <a:latin typeface="Times New Roman" panose="02020603050405020304" pitchFamily="18" charset="0"/>
                <a:cs typeface="Times New Roman" panose="02020603050405020304" pitchFamily="18" charset="0"/>
              </a:rPr>
              <a:t>NA</a:t>
            </a:r>
          </a:p>
          <a:p>
            <a:pPr algn="l"/>
            <a:endParaRPr lang="en-US" b="1" i="0" dirty="0">
              <a:effectLst/>
              <a:latin typeface="Söhn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0" y="0"/>
            <a:ext cx="121920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855640" y="432104"/>
            <a:ext cx="6192688" cy="1102866"/>
          </a:xfrm>
          <a:prstGeom prst="rect">
            <a:avLst/>
          </a:prstGeom>
        </p:spPr>
        <p:txBody>
          <a:bodyPr vert="horz" wrap="square" lIns="0" tIns="0" rIns="0" bIns="0" rtlCol="0">
            <a:spAutoFit/>
          </a:bodyPr>
          <a:lstStyle/>
          <a:p>
            <a:pPr algn="ctr">
              <a:lnSpc>
                <a:spcPts val="4315"/>
              </a:lnSpc>
            </a:pPr>
            <a:r>
              <a:rPr lang="en-IN" sz="3600" dirty="0">
                <a:solidFill>
                  <a:srgbClr val="376092"/>
                </a:solidFill>
                <a:latin typeface="MBVGBA+HODIVK+NunitoSans-Bold,Bold"/>
                <a:cs typeface="MBVGBA+HODIVK+NunitoSans-Bold,Bold"/>
              </a:rPr>
              <a:t>Definition</a:t>
            </a: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
        <p:nvSpPr>
          <p:cNvPr id="4" name="object 4"/>
          <p:cNvSpPr txBox="1"/>
          <p:nvPr/>
        </p:nvSpPr>
        <p:spPr>
          <a:xfrm>
            <a:off x="191135" y="2060575"/>
            <a:ext cx="11942445" cy="2431415"/>
          </a:xfrm>
          <a:prstGeom prst="rect">
            <a:avLst/>
          </a:prstGeom>
        </p:spPr>
        <p:txBody>
          <a:bodyPr vert="horz" wrap="square" lIns="0" tIns="0" rIns="0" bIns="0" rtlCol="0">
            <a:spAutoFit/>
          </a:bodyPr>
          <a:lstStyle/>
          <a:p>
            <a:pPr algn="just"/>
            <a:r>
              <a:rPr lang="en-US" sz="2800" b="0" i="0" dirty="0">
                <a:solidFill>
                  <a:srgbClr val="374151"/>
                </a:solidFill>
                <a:effectLst/>
                <a:latin typeface="Times New Roman" panose="02020603050405020304" pitchFamily="18" charset="0"/>
                <a:cs typeface="Times New Roman" panose="02020603050405020304" pitchFamily="18" charset="0"/>
              </a:rPr>
              <a:t>Round robin brainstorming is a structured technique used in group settings to generate ideas or </a:t>
            </a:r>
            <a:r>
              <a:rPr lang="en-US" sz="2800" b="1" i="0" dirty="0">
                <a:solidFill>
                  <a:srgbClr val="374151"/>
                </a:solidFill>
                <a:effectLst/>
                <a:latin typeface="Times New Roman" panose="02020603050405020304" pitchFamily="18" charset="0"/>
                <a:cs typeface="Times New Roman" panose="02020603050405020304" pitchFamily="18" charset="0"/>
              </a:rPr>
              <a:t>solutions</a:t>
            </a:r>
            <a:r>
              <a:rPr lang="en-US" sz="2800" b="0" i="0" dirty="0">
                <a:solidFill>
                  <a:srgbClr val="374151"/>
                </a:solidFill>
                <a:effectLst/>
                <a:latin typeface="Times New Roman" panose="02020603050405020304" pitchFamily="18" charset="0"/>
                <a:cs typeface="Times New Roman" panose="02020603050405020304" pitchFamily="18" charset="0"/>
              </a:rPr>
              <a:t> to a </a:t>
            </a:r>
            <a:r>
              <a:rPr lang="en-US" sz="2800" b="1" i="0" dirty="0">
                <a:solidFill>
                  <a:srgbClr val="374151"/>
                </a:solidFill>
                <a:effectLst/>
                <a:latin typeface="Times New Roman" panose="02020603050405020304" pitchFamily="18" charset="0"/>
                <a:cs typeface="Times New Roman" panose="02020603050405020304" pitchFamily="18" charset="0"/>
              </a:rPr>
              <a:t>specific problem or challenge. </a:t>
            </a:r>
            <a:endParaRPr lang="en-US" sz="2800" b="0" i="0" dirty="0">
              <a:solidFill>
                <a:srgbClr val="374151"/>
              </a:solidFill>
              <a:effectLst/>
              <a:latin typeface="Times New Roman" panose="02020603050405020304" pitchFamily="18" charset="0"/>
              <a:cs typeface="Times New Roman" panose="02020603050405020304" pitchFamily="18" charset="0"/>
            </a:endParaRPr>
          </a:p>
          <a:p>
            <a:pPr algn="just"/>
            <a:endParaRPr lang="en-US" sz="2800" b="0" i="0" dirty="0">
              <a:solidFill>
                <a:srgbClr val="374151"/>
              </a:solidFill>
              <a:effectLst/>
              <a:latin typeface="Times New Roman" panose="02020603050405020304" pitchFamily="18" charset="0"/>
              <a:cs typeface="Times New Roman" panose="02020603050405020304" pitchFamily="18" charset="0"/>
            </a:endParaRPr>
          </a:p>
          <a:p>
            <a:pPr algn="just"/>
            <a:r>
              <a:rPr lang="en-US" sz="2800" b="0" i="0" dirty="0">
                <a:solidFill>
                  <a:srgbClr val="374151"/>
                </a:solidFill>
                <a:effectLst/>
                <a:latin typeface="Times New Roman" panose="02020603050405020304" pitchFamily="18" charset="0"/>
                <a:cs typeface="Times New Roman" panose="02020603050405020304" pitchFamily="18" charset="0"/>
              </a:rPr>
              <a:t>It ensures that every participant has an equal opportunity to contribute, promoting inclusivity and preventing dominant individuals from monopolizing the discussion</a:t>
            </a:r>
          </a:p>
          <a:p>
            <a:pPr algn="l"/>
            <a:endParaRPr lang="en-US" b="1" i="0" dirty="0">
              <a:effectLst/>
              <a:latin typeface="Söhn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325890" y="1790558"/>
            <a:ext cx="5540220" cy="3276884"/>
          </a:xfrm>
          <a:prstGeom prst="rect">
            <a:avLst/>
          </a:prstGeom>
        </p:spPr>
      </p:pic>
      <p:pic>
        <p:nvPicPr>
          <p:cNvPr id="6" name="Picture 5"/>
          <p:cNvPicPr>
            <a:picLocks noChangeAspect="1"/>
          </p:cNvPicPr>
          <p:nvPr/>
        </p:nvPicPr>
        <p:blipFill>
          <a:blip r:embed="rId3"/>
          <a:stretch>
            <a:fillRect/>
          </a:stretch>
        </p:blipFill>
        <p:spPr>
          <a:xfrm>
            <a:off x="10488488" y="5807771"/>
            <a:ext cx="1774036" cy="1050229"/>
          </a:xfrm>
          <a:prstGeom prst="rect">
            <a:avLst/>
          </a:prstGeom>
        </p:spPr>
      </p:pic>
      <p:sp>
        <p:nvSpPr>
          <p:cNvPr id="8" name="TextBox 7"/>
          <p:cNvSpPr txBox="1"/>
          <p:nvPr/>
        </p:nvSpPr>
        <p:spPr>
          <a:xfrm>
            <a:off x="2567608" y="980728"/>
            <a:ext cx="7284264" cy="646331"/>
          </a:xfrm>
          <a:prstGeom prst="rect">
            <a:avLst/>
          </a:prstGeom>
          <a:noFill/>
        </p:spPr>
        <p:txBody>
          <a:bodyPr wrap="square">
            <a:spAutoFit/>
          </a:bodyPr>
          <a:lstStyle/>
          <a:p>
            <a:pPr algn="ctr"/>
            <a:r>
              <a:rPr lang="en-IN" sz="3600" dirty="0">
                <a:solidFill>
                  <a:srgbClr val="376092"/>
                </a:solidFill>
                <a:latin typeface="MBVGBA+HODIVK+NunitoSans-Bold,Bold"/>
                <a:cs typeface="MBVGBA+HODIVK+NunitoSans-Bold,Bold"/>
              </a:rPr>
              <a:t>Round Robin Brain storming </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8384" y="0"/>
            <a:ext cx="121920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855640" y="432104"/>
            <a:ext cx="6192688" cy="1102866"/>
          </a:xfrm>
          <a:prstGeom prst="rect">
            <a:avLst/>
          </a:prstGeom>
        </p:spPr>
        <p:txBody>
          <a:bodyPr vert="horz" wrap="square" lIns="0" tIns="0" rIns="0" bIns="0" rtlCol="0">
            <a:spAutoFit/>
          </a:bodyPr>
          <a:lstStyle/>
          <a:p>
            <a:pPr algn="ctr">
              <a:lnSpc>
                <a:spcPts val="4315"/>
              </a:lnSpc>
            </a:pP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
        <p:nvSpPr>
          <p:cNvPr id="4" name="object 4"/>
          <p:cNvSpPr txBox="1"/>
          <p:nvPr/>
        </p:nvSpPr>
        <p:spPr>
          <a:xfrm>
            <a:off x="654208" y="1999398"/>
            <a:ext cx="10554360" cy="4339590"/>
          </a:xfrm>
          <a:prstGeom prst="rect">
            <a:avLst/>
          </a:prstGeom>
        </p:spPr>
        <p:txBody>
          <a:bodyPr vert="horz" wrap="square" lIns="0" tIns="0" rIns="0" bIns="0" rtlCol="0">
            <a:spAutoFit/>
          </a:bodyPr>
          <a:lstStyle/>
          <a:p>
            <a:pPr algn="just">
              <a:buFont typeface="Arial" panose="020B0604020202020204" pitchFamily="34" charset="0"/>
              <a:buChar char="•"/>
            </a:pPr>
            <a:r>
              <a:rPr lang="en-US" sz="2400" b="1" i="0" dirty="0">
                <a:solidFill>
                  <a:srgbClr val="3F3F3F"/>
                </a:solidFill>
                <a:effectLst/>
                <a:latin typeface="Times New Roman" panose="02020603050405020304" pitchFamily="18" charset="0"/>
                <a:cs typeface="Times New Roman" panose="02020603050405020304" pitchFamily="18" charset="0"/>
              </a:rPr>
              <a:t>Improves problem-solving</a:t>
            </a:r>
            <a:r>
              <a:rPr lang="en-US" sz="2400" b="0" i="0" dirty="0">
                <a:solidFill>
                  <a:srgbClr val="3F3F3F"/>
                </a:solidFill>
                <a:effectLst/>
                <a:latin typeface="Times New Roman" panose="02020603050405020304" pitchFamily="18" charset="0"/>
                <a:cs typeface="Times New Roman" panose="02020603050405020304" pitchFamily="18" charset="0"/>
              </a:rPr>
              <a:t>: When everyone is pushed to think critically about a problem, you can generate more possible solutions — eventually, one of them will be a game-changer. </a:t>
            </a:r>
          </a:p>
          <a:p>
            <a:pPr algn="just">
              <a:buFont typeface="Arial" panose="020B0604020202020204" pitchFamily="34" charset="0"/>
              <a:buChar char="•"/>
            </a:pPr>
            <a:endParaRPr lang="en-US" sz="2400" b="0" i="0" dirty="0">
              <a:solidFill>
                <a:srgbClr val="3F3F3F"/>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3F3F3F"/>
                </a:solidFill>
                <a:effectLst/>
                <a:latin typeface="Times New Roman" panose="02020603050405020304" pitchFamily="18" charset="0"/>
                <a:cs typeface="Times New Roman" panose="02020603050405020304" pitchFamily="18" charset="0"/>
              </a:rPr>
              <a:t>Fosters inclusivity</a:t>
            </a:r>
            <a:r>
              <a:rPr lang="en-US" sz="2400" b="0" i="0" dirty="0">
                <a:solidFill>
                  <a:srgbClr val="3F3F3F"/>
                </a:solidFill>
                <a:effectLst/>
                <a:latin typeface="Times New Roman" panose="02020603050405020304" pitchFamily="18" charset="0"/>
                <a:cs typeface="Times New Roman" panose="02020603050405020304" pitchFamily="18" charset="0"/>
              </a:rPr>
              <a:t>: When team members present a diverse range of perspectives and fresh ideas, it can lead to more comprehensive proposals with fewer (or no) blind spots.</a:t>
            </a:r>
          </a:p>
          <a:p>
            <a:pPr algn="just">
              <a:buFont typeface="Arial" panose="020B0604020202020204" pitchFamily="34" charset="0"/>
              <a:buChar char="•"/>
            </a:pPr>
            <a:endParaRPr lang="en-US" sz="2400" b="0" i="0" dirty="0">
              <a:solidFill>
                <a:srgbClr val="3F3F3F"/>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3F3F3F"/>
                </a:solidFill>
                <a:effectLst/>
                <a:latin typeface="Times New Roman" panose="02020603050405020304" pitchFamily="18" charset="0"/>
                <a:cs typeface="Times New Roman" panose="02020603050405020304" pitchFamily="18" charset="0"/>
              </a:rPr>
              <a:t>Increases engagement</a:t>
            </a:r>
            <a:r>
              <a:rPr lang="en-US" sz="2400" b="0" i="0" dirty="0">
                <a:solidFill>
                  <a:srgbClr val="3F3F3F"/>
                </a:solidFill>
                <a:effectLst/>
                <a:latin typeface="Times New Roman" panose="02020603050405020304" pitchFamily="18" charset="0"/>
                <a:cs typeface="Times New Roman" panose="02020603050405020304" pitchFamily="18" charset="0"/>
              </a:rPr>
              <a:t>: When every member is obliged to participate, engagement increases both during the session and outside it. This is especially true in remote work scenarios, where speaking up might be more challenging.</a:t>
            </a:r>
          </a:p>
          <a:p>
            <a:pPr algn="l"/>
            <a:endParaRPr lang="en-US" b="1" i="0" dirty="0">
              <a:effectLst/>
              <a:latin typeface="Söhne"/>
            </a:endParaRPr>
          </a:p>
        </p:txBody>
      </p:sp>
      <p:sp>
        <p:nvSpPr>
          <p:cNvPr id="6" name="object 3"/>
          <p:cNvSpPr txBox="1"/>
          <p:nvPr/>
        </p:nvSpPr>
        <p:spPr>
          <a:xfrm>
            <a:off x="3008040" y="584504"/>
            <a:ext cx="6192688" cy="1102866"/>
          </a:xfrm>
          <a:prstGeom prst="rect">
            <a:avLst/>
          </a:prstGeom>
        </p:spPr>
        <p:txBody>
          <a:bodyPr vert="horz" wrap="square" lIns="0" tIns="0" rIns="0" bIns="0" rtlCol="0">
            <a:spAutoFit/>
          </a:bodyPr>
          <a:lstStyle/>
          <a:p>
            <a:pPr algn="ctr">
              <a:lnSpc>
                <a:spcPts val="4315"/>
              </a:lnSpc>
            </a:pPr>
            <a:r>
              <a:rPr lang="en-IN" sz="3600" dirty="0">
                <a:solidFill>
                  <a:srgbClr val="376092"/>
                </a:solidFill>
                <a:latin typeface="MBVGBA+HODIVK+NunitoSans-Bold,Bold"/>
                <a:cs typeface="MBVGBA+HODIVK+NunitoSans-Bold,Bold"/>
              </a:rPr>
              <a:t>Benefits of Round Robin </a:t>
            </a: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855640" y="432104"/>
            <a:ext cx="6192688" cy="1102866"/>
          </a:xfrm>
          <a:prstGeom prst="rect">
            <a:avLst/>
          </a:prstGeom>
        </p:spPr>
        <p:txBody>
          <a:bodyPr vert="horz" wrap="square" lIns="0" tIns="0" rIns="0" bIns="0" rtlCol="0">
            <a:spAutoFit/>
          </a:bodyPr>
          <a:lstStyle/>
          <a:p>
            <a:pPr algn="ctr">
              <a:lnSpc>
                <a:spcPts val="4315"/>
              </a:lnSpc>
            </a:pP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
        <p:nvSpPr>
          <p:cNvPr id="4" name="object 4"/>
          <p:cNvSpPr txBox="1"/>
          <p:nvPr/>
        </p:nvSpPr>
        <p:spPr>
          <a:xfrm>
            <a:off x="767408" y="908720"/>
            <a:ext cx="10369152" cy="4708525"/>
          </a:xfrm>
          <a:prstGeom prst="rect">
            <a:avLst/>
          </a:prstGeom>
        </p:spPr>
        <p:txBody>
          <a:bodyPr vert="horz" wrap="square" lIns="0" tIns="0" rIns="0" bIns="0" rtlCol="0">
            <a:spAutoFit/>
          </a:bodyPr>
          <a:lstStyle/>
          <a:p>
            <a:pPr algn="just">
              <a:buFont typeface="Arial" panose="020B0604020202020204" pitchFamily="34" charset="0"/>
              <a:buChar char="•"/>
            </a:pPr>
            <a:r>
              <a:rPr lang="en-US" sz="2400" b="1" i="0" dirty="0">
                <a:solidFill>
                  <a:srgbClr val="3F3F3F"/>
                </a:solidFill>
                <a:effectLst/>
                <a:latin typeface="Times New Roman" panose="02020603050405020304" pitchFamily="18" charset="0"/>
                <a:cs typeface="Times New Roman" panose="02020603050405020304" pitchFamily="18" charset="0"/>
              </a:rPr>
              <a:t>Promotes innovation</a:t>
            </a:r>
            <a:r>
              <a:rPr lang="en-US" sz="2400" b="0" i="0" dirty="0">
                <a:solidFill>
                  <a:srgbClr val="3F3F3F"/>
                </a:solidFill>
                <a:effectLst/>
                <a:latin typeface="Times New Roman" panose="02020603050405020304" pitchFamily="18" charset="0"/>
                <a:cs typeface="Times New Roman" panose="02020603050405020304" pitchFamily="18" charset="0"/>
              </a:rPr>
              <a:t>: If every participant feels they can share their ideas, you’ll get more </a:t>
            </a:r>
            <a:r>
              <a:rPr lang="en-US" sz="2400" b="0" i="0" u="sng" dirty="0">
                <a:solidFill>
                  <a:srgbClr val="3F3F3F"/>
                </a:solidFill>
                <a:effectLst/>
                <a:latin typeface="Times New Roman" panose="02020603050405020304" pitchFamily="18" charset="0"/>
                <a:cs typeface="Times New Roman" panose="02020603050405020304" pitchFamily="18" charset="0"/>
                <a:hlinkClick r:id="rId2"/>
              </a:rPr>
              <a:t>unconventional ideas</a:t>
            </a:r>
            <a:r>
              <a:rPr lang="en-US" sz="2400" b="0" i="0" dirty="0">
                <a:solidFill>
                  <a:srgbClr val="3F3F3F"/>
                </a:solidFill>
                <a:effectLst/>
                <a:latin typeface="Times New Roman" panose="02020603050405020304" pitchFamily="18" charset="0"/>
                <a:cs typeface="Times New Roman" panose="02020603050405020304" pitchFamily="18" charset="0"/>
              </a:rPr>
              <a:t> and creative possibilities and produce innovative solutions that may not have otherwise emerged.</a:t>
            </a:r>
          </a:p>
          <a:p>
            <a:pPr algn="just">
              <a:buFont typeface="Arial" panose="020B0604020202020204" pitchFamily="34" charset="0"/>
              <a:buChar char="•"/>
            </a:pPr>
            <a:endParaRPr lang="en-US" sz="2400" b="0" i="0" dirty="0">
              <a:solidFill>
                <a:srgbClr val="3F3F3F"/>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3F3F3F"/>
                </a:solidFill>
                <a:effectLst/>
                <a:latin typeface="Times New Roman" panose="02020603050405020304" pitchFamily="18" charset="0"/>
                <a:cs typeface="Times New Roman" panose="02020603050405020304" pitchFamily="18" charset="0"/>
              </a:rPr>
              <a:t>Enhances team cohesion</a:t>
            </a:r>
            <a:r>
              <a:rPr lang="en-US" sz="2400" b="0" i="0" dirty="0">
                <a:solidFill>
                  <a:srgbClr val="3F3F3F"/>
                </a:solidFill>
                <a:effectLst/>
                <a:latin typeface="Times New Roman" panose="02020603050405020304" pitchFamily="18" charset="0"/>
                <a:cs typeface="Times New Roman" panose="02020603050405020304" pitchFamily="18" charset="0"/>
              </a:rPr>
              <a:t>: When you have an open discussion in which every suggestion is taken seriously, it can help team members build rapport, strengthen relationships, and improve how they all work together. </a:t>
            </a:r>
            <a:r>
              <a:rPr lang="en-US" sz="2400" b="1" i="0" dirty="0">
                <a:solidFill>
                  <a:srgbClr val="3F3F3F"/>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endParaRPr lang="en-US" sz="2400" b="0" i="0" dirty="0">
              <a:solidFill>
                <a:srgbClr val="3F3F3F"/>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i="0" dirty="0">
                <a:solidFill>
                  <a:srgbClr val="3F3F3F"/>
                </a:solidFill>
                <a:effectLst/>
                <a:latin typeface="Times New Roman" panose="02020603050405020304" pitchFamily="18" charset="0"/>
                <a:cs typeface="Times New Roman" panose="02020603050405020304" pitchFamily="18" charset="0"/>
              </a:rPr>
              <a:t>Mitigates groupthink</a:t>
            </a:r>
            <a:r>
              <a:rPr lang="en-US" sz="2400" b="0" i="0" dirty="0">
                <a:solidFill>
                  <a:srgbClr val="3F3F3F"/>
                </a:solidFill>
                <a:effectLst/>
                <a:latin typeface="Times New Roman" panose="02020603050405020304" pitchFamily="18" charset="0"/>
                <a:cs typeface="Times New Roman" panose="02020603050405020304" pitchFamily="18" charset="0"/>
              </a:rPr>
              <a:t>: When you no longer have just one or two people taking charge of a brainstorm, you </a:t>
            </a:r>
            <a:r>
              <a:rPr lang="en-US" sz="2400" b="0" i="0" u="sng" dirty="0">
                <a:solidFill>
                  <a:srgbClr val="3F3F3F"/>
                </a:solidFill>
                <a:effectLst/>
                <a:latin typeface="Times New Roman" panose="02020603050405020304" pitchFamily="18" charset="0"/>
                <a:cs typeface="Times New Roman" panose="02020603050405020304" pitchFamily="18" charset="0"/>
                <a:hlinkClick r:id="rId3"/>
              </a:rPr>
              <a:t>minimize the risk of groupthink</a:t>
            </a:r>
            <a:r>
              <a:rPr lang="en-US" sz="2400" b="0" i="0" dirty="0">
                <a:solidFill>
                  <a:srgbClr val="3F3F3F"/>
                </a:solidFill>
                <a:effectLst/>
                <a:latin typeface="Times New Roman" panose="02020603050405020304" pitchFamily="18" charset="0"/>
                <a:cs typeface="Times New Roman" panose="02020603050405020304" pitchFamily="18" charset="0"/>
              </a:rPr>
              <a:t>. Instead of everyone just going along with the most vocal and passionate participants, they get to hear varying and contradictory viewpoints.</a:t>
            </a:r>
          </a:p>
          <a:p>
            <a:pPr algn="l"/>
            <a:endParaRPr lang="en-US" b="1" i="0" dirty="0">
              <a:effectLst/>
              <a:latin typeface="Söhne"/>
            </a:endParaRPr>
          </a:p>
        </p:txBody>
      </p:sp>
      <p:pic>
        <p:nvPicPr>
          <p:cNvPr id="6" name="Picture 5"/>
          <p:cNvPicPr>
            <a:picLocks noChangeAspect="1"/>
          </p:cNvPicPr>
          <p:nvPr/>
        </p:nvPicPr>
        <p:blipFill>
          <a:blip r:embed="rId4"/>
          <a:stretch>
            <a:fillRect/>
          </a:stretch>
        </p:blipFill>
        <p:spPr>
          <a:xfrm>
            <a:off x="10488488" y="5807771"/>
            <a:ext cx="1774036" cy="10502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4680" y="35434"/>
            <a:ext cx="121920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855640" y="432104"/>
            <a:ext cx="6192688" cy="1102866"/>
          </a:xfrm>
          <a:prstGeom prst="rect">
            <a:avLst/>
          </a:prstGeom>
        </p:spPr>
        <p:txBody>
          <a:bodyPr vert="horz" wrap="square" lIns="0" tIns="0" rIns="0" bIns="0" rtlCol="0">
            <a:spAutoFit/>
          </a:bodyPr>
          <a:lstStyle/>
          <a:p>
            <a:pPr algn="ctr">
              <a:lnSpc>
                <a:spcPts val="4315"/>
              </a:lnSpc>
            </a:pP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
        <p:nvSpPr>
          <p:cNvPr id="4" name="object 4"/>
          <p:cNvSpPr txBox="1"/>
          <p:nvPr/>
        </p:nvSpPr>
        <p:spPr>
          <a:xfrm>
            <a:off x="654050" y="1927860"/>
            <a:ext cx="11318240" cy="3877945"/>
          </a:xfrm>
          <a:prstGeom prst="rect">
            <a:avLst/>
          </a:prstGeom>
        </p:spPr>
        <p:txBody>
          <a:bodyPr vert="horz" wrap="square" lIns="0" tIns="0" rIns="0" bIns="0" rtlCol="0">
            <a:spAutoFit/>
          </a:bodyPr>
          <a:lstStyle/>
          <a:p>
            <a:pPr algn="just"/>
            <a:r>
              <a:rPr lang="en-US" sz="2600" b="0" i="0" dirty="0">
                <a:solidFill>
                  <a:srgbClr val="000000"/>
                </a:solidFill>
                <a:effectLst/>
                <a:latin typeface="Times New Roman" panose="02020603050405020304" pitchFamily="18" charset="0"/>
                <a:cs typeface="Times New Roman" panose="02020603050405020304" pitchFamily="18" charset="0"/>
              </a:rPr>
              <a:t>Round robins are especially beneficial for those who prioritize </a:t>
            </a:r>
            <a:r>
              <a:rPr lang="en-US" sz="2600" b="0" i="0" u="sng" dirty="0">
                <a:solidFill>
                  <a:srgbClr val="000000"/>
                </a:solidFill>
                <a:effectLst/>
                <a:latin typeface="Times New Roman" panose="02020603050405020304" pitchFamily="18" charset="0"/>
                <a:cs typeface="Times New Roman" panose="02020603050405020304" pitchFamily="18" charset="0"/>
                <a:hlinkClick r:id="rId3"/>
              </a:rPr>
              <a:t>design thinking</a:t>
            </a:r>
            <a:r>
              <a:rPr lang="en-US" sz="2600" b="0" i="0" dirty="0">
                <a:solidFill>
                  <a:srgbClr val="000000"/>
                </a:solidFill>
                <a:effectLst/>
                <a:latin typeface="Times New Roman" panose="02020603050405020304" pitchFamily="18" charset="0"/>
                <a:cs typeface="Times New Roman" panose="02020603050405020304" pitchFamily="18" charset="0"/>
              </a:rPr>
              <a:t>, a system that puts customer needs at the center of your brainstorm. </a:t>
            </a:r>
          </a:p>
          <a:p>
            <a:pPr algn="just"/>
            <a:endParaRPr lang="en-US" sz="2600" b="0" i="0" dirty="0">
              <a:solidFill>
                <a:srgbClr val="000000"/>
              </a:solidFill>
              <a:effectLst/>
              <a:latin typeface="Times New Roman" panose="02020603050405020304" pitchFamily="18" charset="0"/>
              <a:cs typeface="Times New Roman" panose="02020603050405020304" pitchFamily="18" charset="0"/>
            </a:endParaRPr>
          </a:p>
          <a:p>
            <a:pPr algn="just"/>
            <a:r>
              <a:rPr lang="en-US" sz="2600" b="0" i="0" dirty="0">
                <a:solidFill>
                  <a:srgbClr val="000000"/>
                </a:solidFill>
                <a:effectLst/>
                <a:latin typeface="Times New Roman" panose="02020603050405020304" pitchFamily="18" charset="0"/>
                <a:cs typeface="Times New Roman" panose="02020603050405020304" pitchFamily="18" charset="0"/>
              </a:rPr>
              <a:t>Since a round robin discussion is inherently more inclusive, the ideas you generate are more likely to </a:t>
            </a:r>
            <a:r>
              <a:rPr lang="en-US" sz="2600" b="1" i="0" dirty="0">
                <a:solidFill>
                  <a:srgbClr val="000000"/>
                </a:solidFill>
                <a:effectLst/>
                <a:latin typeface="Times New Roman" panose="02020603050405020304" pitchFamily="18" charset="0"/>
                <a:cs typeface="Times New Roman" panose="02020603050405020304" pitchFamily="18" charset="0"/>
              </a:rPr>
              <a:t>emphasize empathy and a human-centered approach.</a:t>
            </a:r>
            <a:r>
              <a:rPr lang="en-US" sz="2600" b="0" i="0" dirty="0">
                <a:solidFill>
                  <a:srgbClr val="000000"/>
                </a:solidFill>
                <a:effectLst/>
                <a:latin typeface="Times New Roman" panose="02020603050405020304" pitchFamily="18" charset="0"/>
                <a:cs typeface="Times New Roman" panose="02020603050405020304" pitchFamily="18" charset="0"/>
              </a:rPr>
              <a:t> </a:t>
            </a:r>
          </a:p>
          <a:p>
            <a:pPr algn="just"/>
            <a:endParaRPr lang="en-US" sz="26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600" b="0" i="0" dirty="0">
              <a:solidFill>
                <a:srgbClr val="000000"/>
              </a:solidFill>
              <a:effectLst/>
              <a:latin typeface="Times New Roman" panose="02020603050405020304" pitchFamily="18" charset="0"/>
              <a:cs typeface="Times New Roman" panose="02020603050405020304" pitchFamily="18" charset="0"/>
            </a:endParaRPr>
          </a:p>
          <a:p>
            <a:pPr algn="just"/>
            <a:r>
              <a:rPr lang="en-US" sz="2600" b="0" i="0" dirty="0">
                <a:solidFill>
                  <a:srgbClr val="000000"/>
                </a:solidFill>
                <a:effectLst/>
                <a:latin typeface="Times New Roman" panose="02020603050405020304" pitchFamily="18" charset="0"/>
                <a:cs typeface="Times New Roman" panose="02020603050405020304" pitchFamily="18" charset="0"/>
              </a:rPr>
              <a:t>This can be key to </a:t>
            </a:r>
            <a:r>
              <a:rPr lang="en-US" sz="2600" b="1" i="0" dirty="0">
                <a:solidFill>
                  <a:srgbClr val="000000"/>
                </a:solidFill>
                <a:effectLst/>
                <a:latin typeface="Times New Roman" panose="02020603050405020304" pitchFamily="18" charset="0"/>
                <a:cs typeface="Times New Roman" panose="02020603050405020304" pitchFamily="18" charset="0"/>
              </a:rPr>
              <a:t>solving some of your biggest challenges</a:t>
            </a:r>
            <a:r>
              <a:rPr lang="en-US" sz="2600" b="0" i="0" dirty="0">
                <a:solidFill>
                  <a:srgbClr val="000000"/>
                </a:solidFill>
                <a:effectLst/>
                <a:latin typeface="Times New Roman" panose="02020603050405020304" pitchFamily="18" charset="0"/>
                <a:cs typeface="Times New Roman" panose="02020603050405020304" pitchFamily="18" charset="0"/>
              </a:rPr>
              <a:t> and coming up with ingenious ways to help your business stand out and deliver results.  </a:t>
            </a:r>
          </a:p>
          <a:p>
            <a:pPr algn="l"/>
            <a:endParaRPr lang="en-US" b="1" i="0" dirty="0">
              <a:effectLst/>
              <a:latin typeface="Söhne"/>
            </a:endParaRPr>
          </a:p>
        </p:txBody>
      </p:sp>
      <p:sp>
        <p:nvSpPr>
          <p:cNvPr id="6" name="object 3"/>
          <p:cNvSpPr txBox="1"/>
          <p:nvPr/>
        </p:nvSpPr>
        <p:spPr>
          <a:xfrm>
            <a:off x="191344" y="584504"/>
            <a:ext cx="11017224" cy="1106170"/>
          </a:xfrm>
          <a:prstGeom prst="rect">
            <a:avLst/>
          </a:prstGeom>
        </p:spPr>
        <p:txBody>
          <a:bodyPr vert="horz" wrap="square" lIns="0" tIns="0" rIns="0" bIns="0" rtlCol="0">
            <a:spAutoFit/>
          </a:bodyPr>
          <a:lstStyle/>
          <a:p>
            <a:pPr algn="ctr">
              <a:lnSpc>
                <a:spcPts val="4315"/>
              </a:lnSpc>
            </a:pPr>
            <a:r>
              <a:rPr lang="en-IN" sz="3200" dirty="0">
                <a:solidFill>
                  <a:srgbClr val="376092"/>
                </a:solidFill>
                <a:latin typeface="MBVGBA+HODIVK+NunitoSans-Bold,Bold"/>
                <a:cs typeface="MBVGBA+HODIVK+NunitoSans-Bold,Bold"/>
              </a:rPr>
              <a:t>Pairing Round Robin with Design thinking </a:t>
            </a:r>
            <a:endParaRPr lang="en-IN" sz="3200" b="1" i="0" dirty="0">
              <a:effectLst/>
              <a:latin typeface="Söhne"/>
            </a:endParaRPr>
          </a:p>
          <a:p>
            <a:pPr marL="0" marR="0" algn="ctr">
              <a:lnSpc>
                <a:spcPts val="4315"/>
              </a:lnSpc>
              <a:spcBef>
                <a:spcPts val="0"/>
              </a:spcBef>
              <a:spcAft>
                <a:spcPts val="0"/>
              </a:spcAft>
            </a:pPr>
            <a:endParaRPr sz="3200" dirty="0">
              <a:solidFill>
                <a:srgbClr val="376092"/>
              </a:solidFill>
              <a:latin typeface="MBVGBA+HODIVK+NunitoSans-Bold,Bold"/>
              <a:cs typeface="MBVGBA+HODIVK+NunitoSans-Bold,Bo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1"/>
          <p:cNvSpPr/>
          <p:nvPr/>
        </p:nvSpPr>
        <p:spPr>
          <a:xfrm>
            <a:off x="-24680" y="35434"/>
            <a:ext cx="12192000" cy="6858000"/>
          </a:xfrm>
          <a:prstGeom prst="rect">
            <a:avLst/>
          </a:prstGeom>
          <a:blipFill>
            <a:blip r:embed="rId2" cstate="print"/>
            <a:stretch>
              <a:fillRect/>
            </a:stretch>
          </a:blipFill>
        </p:spPr>
        <p:txBody>
          <a:bodyPr wrap="square" lIns="0" tIns="0" rIns="0" bIns="0" rtlCol="0">
            <a:spAutoFit/>
          </a:bodyPr>
          <a:lstStyle/>
          <a:p>
            <a:endParaRPr dirty="0"/>
          </a:p>
        </p:txBody>
      </p:sp>
      <p:sp>
        <p:nvSpPr>
          <p:cNvPr id="3" name="object 3"/>
          <p:cNvSpPr txBox="1"/>
          <p:nvPr/>
        </p:nvSpPr>
        <p:spPr>
          <a:xfrm>
            <a:off x="2855640" y="432104"/>
            <a:ext cx="6192688" cy="1102866"/>
          </a:xfrm>
          <a:prstGeom prst="rect">
            <a:avLst/>
          </a:prstGeom>
        </p:spPr>
        <p:txBody>
          <a:bodyPr vert="horz" wrap="square" lIns="0" tIns="0" rIns="0" bIns="0" rtlCol="0">
            <a:spAutoFit/>
          </a:bodyPr>
          <a:lstStyle/>
          <a:p>
            <a:pPr algn="ctr">
              <a:lnSpc>
                <a:spcPts val="4315"/>
              </a:lnSpc>
            </a:pP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
        <p:nvSpPr>
          <p:cNvPr id="4" name="object 4"/>
          <p:cNvSpPr txBox="1"/>
          <p:nvPr/>
        </p:nvSpPr>
        <p:spPr>
          <a:xfrm>
            <a:off x="654050" y="1999615"/>
            <a:ext cx="11280775" cy="5078095"/>
          </a:xfrm>
          <a:prstGeom prst="rect">
            <a:avLst/>
          </a:prstGeom>
        </p:spPr>
        <p:txBody>
          <a:bodyPr vert="horz" wrap="square" lIns="0" tIns="0" rIns="0" bIns="0" rtlCol="0">
            <a:sp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To host a round robin session, you’ll need to consider the size of your team. If you plan to involve a larger number of people (typically more than seven people), split everyone up into smaller groups. Some items you’ll need to prepare before meeting include:</a:t>
            </a:r>
          </a:p>
          <a:p>
            <a:pPr algn="l"/>
            <a:endParaRPr lang="en-US" sz="2400" b="0" i="0" dirty="0">
              <a:solidFill>
                <a:srgbClr val="000000"/>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charset="0"/>
              <a:buChar char="Ø"/>
            </a:pPr>
            <a:r>
              <a:rPr lang="en-US" sz="2400" b="0" i="0" dirty="0">
                <a:solidFill>
                  <a:srgbClr val="3F3F3F"/>
                </a:solidFill>
                <a:effectLst/>
                <a:latin typeface="Times New Roman" panose="02020603050405020304" pitchFamily="18" charset="0"/>
                <a:cs typeface="Times New Roman" panose="02020603050405020304" pitchFamily="18" charset="0"/>
              </a:rPr>
              <a:t>A piece of paper/index cards or online collaboration platform where people can add their ideas</a:t>
            </a:r>
          </a:p>
          <a:p>
            <a:pPr marL="342900" indent="-342900" algn="l">
              <a:buFont typeface="Wingdings" panose="05000000000000000000" charset="0"/>
              <a:buChar char="Ø"/>
            </a:pPr>
            <a:endParaRPr lang="en-US" sz="2400" b="0" i="0" dirty="0">
              <a:solidFill>
                <a:srgbClr val="3F3F3F"/>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charset="0"/>
              <a:buChar char="Ø"/>
            </a:pPr>
            <a:r>
              <a:rPr lang="en-US" sz="2400" b="0" i="0" dirty="0">
                <a:solidFill>
                  <a:srgbClr val="3F3F3F"/>
                </a:solidFill>
                <a:effectLst/>
                <a:latin typeface="Times New Roman" panose="02020603050405020304" pitchFamily="18" charset="0"/>
                <a:cs typeface="Times New Roman" panose="02020603050405020304" pitchFamily="18" charset="0"/>
              </a:rPr>
              <a:t>A physical or </a:t>
            </a:r>
            <a:r>
              <a:rPr lang="en-US" sz="2400" b="0" i="0" u="sng" dirty="0">
                <a:solidFill>
                  <a:srgbClr val="3F3F3F"/>
                </a:solidFill>
                <a:effectLst/>
                <a:latin typeface="Times New Roman" panose="02020603050405020304" pitchFamily="18" charset="0"/>
                <a:cs typeface="Times New Roman" panose="02020603050405020304" pitchFamily="18" charset="0"/>
                <a:hlinkClick r:id="rId3"/>
              </a:rPr>
              <a:t>online whiteboard</a:t>
            </a:r>
            <a:r>
              <a:rPr lang="en-US" sz="2400" b="0" i="0" dirty="0">
                <a:solidFill>
                  <a:srgbClr val="3F3F3F"/>
                </a:solidFill>
                <a:effectLst/>
                <a:latin typeface="Times New Roman" panose="02020603050405020304" pitchFamily="18" charset="0"/>
                <a:cs typeface="Times New Roman" panose="02020603050405020304" pitchFamily="18" charset="0"/>
              </a:rPr>
              <a:t> to lay out or rank the suggestions </a:t>
            </a:r>
          </a:p>
          <a:p>
            <a:pPr marL="342900" indent="-342900" algn="l">
              <a:buFont typeface="Wingdings" panose="05000000000000000000" charset="0"/>
              <a:buChar char="Ø"/>
            </a:pPr>
            <a:endParaRPr lang="en-US" sz="2400" b="0" i="0" dirty="0">
              <a:solidFill>
                <a:srgbClr val="3F3F3F"/>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charset="0"/>
              <a:buChar char="Ø"/>
            </a:pPr>
            <a:r>
              <a:rPr lang="en-US" sz="2400" b="0" i="0" dirty="0">
                <a:solidFill>
                  <a:srgbClr val="3F3F3F"/>
                </a:solidFill>
                <a:effectLst/>
                <a:latin typeface="Times New Roman" panose="02020603050405020304" pitchFamily="18" charset="0"/>
                <a:cs typeface="Times New Roman" panose="02020603050405020304" pitchFamily="18" charset="0"/>
              </a:rPr>
              <a:t>A clock or timer to set time limits for each person and keep the exercise moving </a:t>
            </a:r>
          </a:p>
          <a:p>
            <a:pPr marL="342900" indent="-342900" algn="l">
              <a:buFont typeface="Wingdings" panose="05000000000000000000" charset="0"/>
              <a:buChar char="Ø"/>
            </a:pPr>
            <a:endParaRPr lang="en-US" sz="2400" b="0" i="0" dirty="0">
              <a:solidFill>
                <a:srgbClr val="3F3F3F"/>
              </a:solidFill>
              <a:effectLst/>
              <a:latin typeface="Times New Roman" panose="02020603050405020304" pitchFamily="18" charset="0"/>
              <a:cs typeface="Times New Roman" panose="02020603050405020304" pitchFamily="18" charset="0"/>
            </a:endParaRPr>
          </a:p>
          <a:p>
            <a:pPr marL="342900" indent="-342900" algn="l">
              <a:buFont typeface="Wingdings" panose="05000000000000000000" charset="0"/>
              <a:buChar char="Ø"/>
            </a:pPr>
            <a:r>
              <a:rPr lang="en-US" sz="2400" b="0" i="0" dirty="0">
                <a:solidFill>
                  <a:srgbClr val="3F3F3F"/>
                </a:solidFill>
                <a:effectLst/>
                <a:latin typeface="Times New Roman" panose="02020603050405020304" pitchFamily="18" charset="0"/>
                <a:cs typeface="Times New Roman" panose="02020603050405020304" pitchFamily="18" charset="0"/>
              </a:rPr>
              <a:t>A team leader or third party who doesn’t take part in the </a:t>
            </a:r>
            <a:r>
              <a:rPr lang="en-US" sz="2400" b="0" i="0" u="sng" dirty="0">
                <a:solidFill>
                  <a:srgbClr val="3F3F3F"/>
                </a:solidFill>
                <a:effectLst/>
                <a:latin typeface="Times New Roman" panose="02020603050405020304" pitchFamily="18" charset="0"/>
                <a:cs typeface="Times New Roman" panose="02020603050405020304" pitchFamily="18" charset="0"/>
                <a:hlinkClick r:id="rId4"/>
              </a:rPr>
              <a:t>brainstorming exercise</a:t>
            </a:r>
            <a:r>
              <a:rPr lang="en-US" sz="2400" b="0" i="0" dirty="0">
                <a:solidFill>
                  <a:srgbClr val="3F3F3F"/>
                </a:solidFill>
                <a:effectLst/>
                <a:latin typeface="Times New Roman" panose="02020603050405020304" pitchFamily="18" charset="0"/>
                <a:cs typeface="Times New Roman" panose="02020603050405020304" pitchFamily="18" charset="0"/>
              </a:rPr>
              <a:t> but can act as a guide to keep everyone on track and on time  </a:t>
            </a:r>
          </a:p>
          <a:p>
            <a:pPr marL="285750" indent="-285750" algn="l"/>
            <a:endParaRPr lang="en-US" b="1" i="0" dirty="0">
              <a:effectLst/>
              <a:latin typeface="Söhne"/>
            </a:endParaRPr>
          </a:p>
        </p:txBody>
      </p:sp>
      <p:sp>
        <p:nvSpPr>
          <p:cNvPr id="6" name="object 3"/>
          <p:cNvSpPr txBox="1"/>
          <p:nvPr/>
        </p:nvSpPr>
        <p:spPr>
          <a:xfrm>
            <a:off x="988695" y="232410"/>
            <a:ext cx="10579735" cy="1659890"/>
          </a:xfrm>
          <a:prstGeom prst="rect">
            <a:avLst/>
          </a:prstGeom>
        </p:spPr>
        <p:txBody>
          <a:bodyPr vert="horz" wrap="square" lIns="0" tIns="0" rIns="0" bIns="0" rtlCol="0">
            <a:spAutoFit/>
          </a:bodyPr>
          <a:lstStyle/>
          <a:p>
            <a:pPr algn="ctr">
              <a:lnSpc>
                <a:spcPts val="4315"/>
              </a:lnSpc>
            </a:pPr>
            <a:r>
              <a:rPr lang="en-IN" sz="3600" dirty="0">
                <a:solidFill>
                  <a:srgbClr val="376092"/>
                </a:solidFill>
                <a:latin typeface="MBVGBA+HODIVK+NunitoSans-Bold,Bold"/>
                <a:cs typeface="MBVGBA+HODIVK+NunitoSans-Bold,Bold"/>
              </a:rPr>
              <a:t>How to run Round Robin brainstorming session</a:t>
            </a:r>
            <a:endParaRPr lang="en-IN" sz="3600" b="1" i="0" dirty="0">
              <a:effectLst/>
              <a:latin typeface="Söhne"/>
            </a:endParaRPr>
          </a:p>
          <a:p>
            <a:pPr marL="0" marR="0" algn="ctr">
              <a:lnSpc>
                <a:spcPts val="4315"/>
              </a:lnSpc>
              <a:spcBef>
                <a:spcPts val="0"/>
              </a:spcBef>
              <a:spcAft>
                <a:spcPts val="0"/>
              </a:spcAft>
            </a:pPr>
            <a:endParaRPr sz="3600" dirty="0">
              <a:solidFill>
                <a:srgbClr val="376092"/>
              </a:solidFill>
              <a:latin typeface="MBVGBA+HODIVK+NunitoSans-Bold,Bold"/>
              <a:cs typeface="MBVGBA+HODIVK+NunitoSans-Bold,Bold"/>
            </a:endParaRPr>
          </a:p>
        </p:txBody>
      </p:sp>
    </p:spTree>
  </p:cSld>
  <p:clrMapOvr>
    <a:masterClrMapping/>
  </p:clrMapOvr>
</p:sld>
</file>

<file path=ppt/theme/theme1.xml><?xml version="1.0" encoding="utf-8"?>
<a:theme xmlns:a="http://schemas.openxmlformats.org/drawingml/2006/main" name="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Theme Office">
  <a:themeElements>
    <a:clrScheme name="Standard">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tandard">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tandard">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1964</Words>
  <Application>Microsoft Office PowerPoint</Application>
  <PresentationFormat>Widescreen</PresentationFormat>
  <Paragraphs>209</Paragraphs>
  <Slides>28</Slides>
  <Notes>4</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28</vt:i4>
      </vt:variant>
    </vt:vector>
  </HeadingPairs>
  <TitlesOfParts>
    <vt:vector size="42" baseType="lpstr">
      <vt:lpstr>Calibri</vt:lpstr>
      <vt:lpstr>Aptos</vt:lpstr>
      <vt:lpstr>Wingdings</vt:lpstr>
      <vt:lpstr>inherit</vt:lpstr>
      <vt:lpstr>Söhne</vt:lpstr>
      <vt:lpstr>Times New Roman</vt:lpstr>
      <vt:lpstr>ProximaNova</vt:lpstr>
      <vt:lpstr>Arial</vt:lpstr>
      <vt:lpstr>MBVGBA+HODIVK+NunitoSans-Bold,Bold</vt:lpstr>
      <vt:lpstr>Theme Office</vt:lpstr>
      <vt:lpstr>1_Theme Office</vt:lpstr>
      <vt:lpstr>2_Theme Office</vt:lpstr>
      <vt:lpstr>3_Theme Office</vt:lpstr>
      <vt:lpstr>4_Theme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disadvantage of Brainstorming: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PowerPoint</dc:title>
  <dc:creator>Batch 3 Herryson Daniel.S 15</dc:creator>
  <cp:lastModifiedBy>Loner 03</cp:lastModifiedBy>
  <cp:revision>11</cp:revision>
  <dcterms:created xsi:type="dcterms:W3CDTF">2024-01-20T07:03:00Z</dcterms:created>
  <dcterms:modified xsi:type="dcterms:W3CDTF">2025-03-15T06:00:07Z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A60E2F81BD254809AC8D16CC7364ADDC</vt:lpwstr>
  </property>
  <property fmtid="{D5CDD505-2E9C-101B-9397-08002B2CF9AE}" pid="3" name="KSOProductBuildVer">
    <vt:lpwstr>1033-11.2.0.11225</vt:lpwstr>
  </property>
</Properties>
</file>