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70" r:id="rId6"/>
    <p:sldId id="275" r:id="rId7"/>
    <p:sldId id="271" r:id="rId8"/>
    <p:sldId id="272" r:id="rId9"/>
    <p:sldId id="277" r:id="rId10"/>
    <p:sldId id="278" r:id="rId11"/>
    <p:sldId id="276" r:id="rId12"/>
    <p:sldId id="273" r:id="rId13"/>
    <p:sldId id="274"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6F6AD-B3C5-477C-A5AC-1415FFDE01F3}" v="11" dt="2025-03-15T06:23:17.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5163" autoAdjust="0"/>
  </p:normalViewPr>
  <p:slideViewPr>
    <p:cSldViewPr snapToGrid="0">
      <p:cViewPr varScale="1">
        <p:scale>
          <a:sx n="45" d="100"/>
          <a:sy n="45" d="100"/>
        </p:scale>
        <p:origin x="1296" y="43"/>
      </p:cViewPr>
      <p:guideLst/>
    </p:cSldViewPr>
  </p:slideViewPr>
  <p:notesTextViewPr>
    <p:cViewPr>
      <p:scale>
        <a:sx n="1" d="1"/>
        <a:sy n="1" d="1"/>
      </p:scale>
      <p:origin x="0" y="-770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er 03" userId="146907e377e94744" providerId="LiveId" clId="{EFA6F6AD-B3C5-477C-A5AC-1415FFDE01F3}"/>
    <pc:docChg chg="undo custSel addSld modSld">
      <pc:chgData name="Loner 03" userId="146907e377e94744" providerId="LiveId" clId="{EFA6F6AD-B3C5-477C-A5AC-1415FFDE01F3}" dt="2025-03-15T06:27:12.890" v="163"/>
      <pc:docMkLst>
        <pc:docMk/>
      </pc:docMkLst>
      <pc:sldChg chg="modSp mod">
        <pc:chgData name="Loner 03" userId="146907e377e94744" providerId="LiveId" clId="{EFA6F6AD-B3C5-477C-A5AC-1415FFDE01F3}" dt="2025-03-15T06:04:11.534" v="12" actId="2711"/>
        <pc:sldMkLst>
          <pc:docMk/>
          <pc:sldMk cId="2814142871" sldId="258"/>
        </pc:sldMkLst>
        <pc:spChg chg="mod">
          <ac:chgData name="Loner 03" userId="146907e377e94744" providerId="LiveId" clId="{EFA6F6AD-B3C5-477C-A5AC-1415FFDE01F3}" dt="2025-03-15T06:04:11.534" v="12" actId="2711"/>
          <ac:spMkLst>
            <pc:docMk/>
            <pc:sldMk cId="2814142871" sldId="258"/>
            <ac:spMk id="3" creationId="{863240C7-7EA9-CA4B-E1A3-B4A47E8C620F}"/>
          </ac:spMkLst>
        </pc:spChg>
      </pc:sldChg>
      <pc:sldChg chg="modSp mod">
        <pc:chgData name="Loner 03" userId="146907e377e94744" providerId="LiveId" clId="{EFA6F6AD-B3C5-477C-A5AC-1415FFDE01F3}" dt="2025-03-15T06:26:26.309" v="162" actId="207"/>
        <pc:sldMkLst>
          <pc:docMk/>
          <pc:sldMk cId="1553397479" sldId="259"/>
        </pc:sldMkLst>
        <pc:spChg chg="mod">
          <ac:chgData name="Loner 03" userId="146907e377e94744" providerId="LiveId" clId="{EFA6F6AD-B3C5-477C-A5AC-1415FFDE01F3}" dt="2025-03-15T06:26:26.309" v="162" actId="207"/>
          <ac:spMkLst>
            <pc:docMk/>
            <pc:sldMk cId="1553397479" sldId="259"/>
            <ac:spMk id="3" creationId="{83FBD6DC-55CE-1CE9-EE4E-752069D3A0C1}"/>
          </ac:spMkLst>
        </pc:spChg>
      </pc:sldChg>
      <pc:sldChg chg="modSp mod">
        <pc:chgData name="Loner 03" userId="146907e377e94744" providerId="LiveId" clId="{EFA6F6AD-B3C5-477C-A5AC-1415FFDE01F3}" dt="2025-03-15T06:05:22.358" v="36" actId="123"/>
        <pc:sldMkLst>
          <pc:docMk/>
          <pc:sldMk cId="937158583" sldId="260"/>
        </pc:sldMkLst>
        <pc:spChg chg="mod">
          <ac:chgData name="Loner 03" userId="146907e377e94744" providerId="LiveId" clId="{EFA6F6AD-B3C5-477C-A5AC-1415FFDE01F3}" dt="2025-03-15T06:05:22.358" v="36" actId="123"/>
          <ac:spMkLst>
            <pc:docMk/>
            <pc:sldMk cId="937158583" sldId="260"/>
            <ac:spMk id="3" creationId="{73B8D863-EBA6-51BA-BAC5-03EFC1E71AB8}"/>
          </ac:spMkLst>
        </pc:spChg>
      </pc:sldChg>
      <pc:sldChg chg="modSp mod">
        <pc:chgData name="Loner 03" userId="146907e377e94744" providerId="LiveId" clId="{EFA6F6AD-B3C5-477C-A5AC-1415FFDE01F3}" dt="2025-03-15T06:06:29.577" v="37" actId="2711"/>
        <pc:sldMkLst>
          <pc:docMk/>
          <pc:sldMk cId="2051187786" sldId="261"/>
        </pc:sldMkLst>
        <pc:spChg chg="mod">
          <ac:chgData name="Loner 03" userId="146907e377e94744" providerId="LiveId" clId="{EFA6F6AD-B3C5-477C-A5AC-1415FFDE01F3}" dt="2025-03-15T06:06:29.577" v="37" actId="2711"/>
          <ac:spMkLst>
            <pc:docMk/>
            <pc:sldMk cId="2051187786" sldId="261"/>
            <ac:spMk id="3" creationId="{70DF5DAF-D267-00C7-0EB2-3CAA137857CC}"/>
          </ac:spMkLst>
        </pc:spChg>
      </pc:sldChg>
      <pc:sldChg chg="modSp mod">
        <pc:chgData name="Loner 03" userId="146907e377e94744" providerId="LiveId" clId="{EFA6F6AD-B3C5-477C-A5AC-1415FFDE01F3}" dt="2025-03-15T06:06:37.776" v="38" actId="2711"/>
        <pc:sldMkLst>
          <pc:docMk/>
          <pc:sldMk cId="813732054" sldId="262"/>
        </pc:sldMkLst>
        <pc:spChg chg="mod">
          <ac:chgData name="Loner 03" userId="146907e377e94744" providerId="LiveId" clId="{EFA6F6AD-B3C5-477C-A5AC-1415FFDE01F3}" dt="2025-03-15T06:06:37.776" v="38" actId="2711"/>
          <ac:spMkLst>
            <pc:docMk/>
            <pc:sldMk cId="813732054" sldId="262"/>
            <ac:spMk id="3" creationId="{DDCCB959-C8BC-9398-BB2D-1A06C8E293BA}"/>
          </ac:spMkLst>
        </pc:spChg>
      </pc:sldChg>
      <pc:sldChg chg="modSp mod">
        <pc:chgData name="Loner 03" userId="146907e377e94744" providerId="LiveId" clId="{EFA6F6AD-B3C5-477C-A5AC-1415FFDE01F3}" dt="2025-03-15T06:06:47.127" v="39" actId="2711"/>
        <pc:sldMkLst>
          <pc:docMk/>
          <pc:sldMk cId="46363395" sldId="263"/>
        </pc:sldMkLst>
        <pc:spChg chg="mod">
          <ac:chgData name="Loner 03" userId="146907e377e94744" providerId="LiveId" clId="{EFA6F6AD-B3C5-477C-A5AC-1415FFDE01F3}" dt="2025-03-15T06:06:47.127" v="39" actId="2711"/>
          <ac:spMkLst>
            <pc:docMk/>
            <pc:sldMk cId="46363395" sldId="263"/>
            <ac:spMk id="3" creationId="{161A78A3-C8D8-AAAF-E15B-41F6D6D0593B}"/>
          </ac:spMkLst>
        </pc:spChg>
      </pc:sldChg>
      <pc:sldChg chg="modSp mod">
        <pc:chgData name="Loner 03" userId="146907e377e94744" providerId="LiveId" clId="{EFA6F6AD-B3C5-477C-A5AC-1415FFDE01F3}" dt="2025-03-15T06:06:56.328" v="40" actId="2711"/>
        <pc:sldMkLst>
          <pc:docMk/>
          <pc:sldMk cId="1212438248" sldId="264"/>
        </pc:sldMkLst>
        <pc:spChg chg="mod">
          <ac:chgData name="Loner 03" userId="146907e377e94744" providerId="LiveId" clId="{EFA6F6AD-B3C5-477C-A5AC-1415FFDE01F3}" dt="2025-03-15T06:06:56.328" v="40" actId="2711"/>
          <ac:spMkLst>
            <pc:docMk/>
            <pc:sldMk cId="1212438248" sldId="264"/>
            <ac:spMk id="3" creationId="{41C389F6-5037-3197-3598-39D25AE0E5D0}"/>
          </ac:spMkLst>
        </pc:spChg>
      </pc:sldChg>
      <pc:sldChg chg="modSp mod">
        <pc:chgData name="Loner 03" userId="146907e377e94744" providerId="LiveId" clId="{EFA6F6AD-B3C5-477C-A5AC-1415FFDE01F3}" dt="2025-03-15T06:07:06.157" v="41" actId="2711"/>
        <pc:sldMkLst>
          <pc:docMk/>
          <pc:sldMk cId="2144281198" sldId="265"/>
        </pc:sldMkLst>
        <pc:spChg chg="mod">
          <ac:chgData name="Loner 03" userId="146907e377e94744" providerId="LiveId" clId="{EFA6F6AD-B3C5-477C-A5AC-1415FFDE01F3}" dt="2025-03-15T06:07:06.157" v="41" actId="2711"/>
          <ac:spMkLst>
            <pc:docMk/>
            <pc:sldMk cId="2144281198" sldId="265"/>
            <ac:spMk id="3" creationId="{90E2DFE5-3045-B801-2C28-C5DF0945F8F9}"/>
          </ac:spMkLst>
        </pc:spChg>
      </pc:sldChg>
      <pc:sldChg chg="modSp mod">
        <pc:chgData name="Loner 03" userId="146907e377e94744" providerId="LiveId" clId="{EFA6F6AD-B3C5-477C-A5AC-1415FFDE01F3}" dt="2025-03-15T06:07:15.845" v="42" actId="123"/>
        <pc:sldMkLst>
          <pc:docMk/>
          <pc:sldMk cId="1448493448" sldId="266"/>
        </pc:sldMkLst>
        <pc:spChg chg="mod">
          <ac:chgData name="Loner 03" userId="146907e377e94744" providerId="LiveId" clId="{EFA6F6AD-B3C5-477C-A5AC-1415FFDE01F3}" dt="2025-03-15T06:07:15.845" v="42" actId="123"/>
          <ac:spMkLst>
            <pc:docMk/>
            <pc:sldMk cId="1448493448" sldId="266"/>
            <ac:spMk id="3" creationId="{65DF3122-80A4-46CC-A9DD-EB8725158F97}"/>
          </ac:spMkLst>
        </pc:spChg>
      </pc:sldChg>
      <pc:sldChg chg="addSp delSp modSp new mod">
        <pc:chgData name="Loner 03" userId="146907e377e94744" providerId="LiveId" clId="{EFA6F6AD-B3C5-477C-A5AC-1415FFDE01F3}" dt="2025-03-15T06:09:39.021" v="61" actId="14100"/>
        <pc:sldMkLst>
          <pc:docMk/>
          <pc:sldMk cId="2515538953" sldId="270"/>
        </pc:sldMkLst>
        <pc:spChg chg="del">
          <ac:chgData name="Loner 03" userId="146907e377e94744" providerId="LiveId" clId="{EFA6F6AD-B3C5-477C-A5AC-1415FFDE01F3}" dt="2025-03-15T06:07:51.132" v="44" actId="478"/>
          <ac:spMkLst>
            <pc:docMk/>
            <pc:sldMk cId="2515538953" sldId="270"/>
            <ac:spMk id="2" creationId="{73CB4A5C-1AAE-94EC-B99B-51BFA4D92958}"/>
          </ac:spMkLst>
        </pc:spChg>
        <pc:spChg chg="mod">
          <ac:chgData name="Loner 03" userId="146907e377e94744" providerId="LiveId" clId="{EFA6F6AD-B3C5-477C-A5AC-1415FFDE01F3}" dt="2025-03-15T06:07:55.782" v="46" actId="5793"/>
          <ac:spMkLst>
            <pc:docMk/>
            <pc:sldMk cId="2515538953" sldId="270"/>
            <ac:spMk id="3" creationId="{F1639F96-11F6-9802-6699-B08F1DC7EFB9}"/>
          </ac:spMkLst>
        </pc:spChg>
        <pc:picChg chg="add mod">
          <ac:chgData name="Loner 03" userId="146907e377e94744" providerId="LiveId" clId="{EFA6F6AD-B3C5-477C-A5AC-1415FFDE01F3}" dt="2025-03-15T06:09:39.021" v="61" actId="14100"/>
          <ac:picMkLst>
            <pc:docMk/>
            <pc:sldMk cId="2515538953" sldId="270"/>
            <ac:picMk id="5" creationId="{67A06BE5-A375-7953-6FDF-3FF657396B6E}"/>
          </ac:picMkLst>
        </pc:picChg>
        <pc:picChg chg="add del mod">
          <ac:chgData name="Loner 03" userId="146907e377e94744" providerId="LiveId" clId="{EFA6F6AD-B3C5-477C-A5AC-1415FFDE01F3}" dt="2025-03-15T06:09:21.114" v="56" actId="478"/>
          <ac:picMkLst>
            <pc:docMk/>
            <pc:sldMk cId="2515538953" sldId="270"/>
            <ac:picMk id="1026" creationId="{84307C4A-AAB9-093F-C817-49B0D8EB2012}"/>
          </ac:picMkLst>
        </pc:picChg>
      </pc:sldChg>
      <pc:sldChg chg="modSp add mod modNotesTx">
        <pc:chgData name="Loner 03" userId="146907e377e94744" providerId="LiveId" clId="{EFA6F6AD-B3C5-477C-A5AC-1415FFDE01F3}" dt="2025-03-15T06:14:40.072" v="91" actId="20577"/>
        <pc:sldMkLst>
          <pc:docMk/>
          <pc:sldMk cId="3242972562" sldId="271"/>
        </pc:sldMkLst>
        <pc:spChg chg="mod">
          <ac:chgData name="Loner 03" userId="146907e377e94744" providerId="LiveId" clId="{EFA6F6AD-B3C5-477C-A5AC-1415FFDE01F3}" dt="2025-03-15T06:13:31.073" v="87" actId="2710"/>
          <ac:spMkLst>
            <pc:docMk/>
            <pc:sldMk cId="3242972562" sldId="271"/>
            <ac:spMk id="3" creationId="{ABBC82D2-9EC6-BF38-6B3B-3F1D74B35A28}"/>
          </ac:spMkLst>
        </pc:spChg>
      </pc:sldChg>
      <pc:sldChg chg="modSp add mod modNotesTx">
        <pc:chgData name="Loner 03" userId="146907e377e94744" providerId="LiveId" clId="{EFA6F6AD-B3C5-477C-A5AC-1415FFDE01F3}" dt="2025-03-15T06:15:58.120" v="108"/>
        <pc:sldMkLst>
          <pc:docMk/>
          <pc:sldMk cId="3579799055" sldId="272"/>
        </pc:sldMkLst>
        <pc:spChg chg="mod">
          <ac:chgData name="Loner 03" userId="146907e377e94744" providerId="LiveId" clId="{EFA6F6AD-B3C5-477C-A5AC-1415FFDE01F3}" dt="2025-03-15T06:15:46.489" v="107" actId="27636"/>
          <ac:spMkLst>
            <pc:docMk/>
            <pc:sldMk cId="3579799055" sldId="272"/>
            <ac:spMk id="3" creationId="{8ADC7C48-34DD-8CED-7F11-1E48964FB59C}"/>
          </ac:spMkLst>
        </pc:spChg>
      </pc:sldChg>
      <pc:sldChg chg="modSp add mod">
        <pc:chgData name="Loner 03" userId="146907e377e94744" providerId="LiveId" clId="{EFA6F6AD-B3C5-477C-A5AC-1415FFDE01F3}" dt="2025-03-15T06:21:32.143" v="136" actId="14100"/>
        <pc:sldMkLst>
          <pc:docMk/>
          <pc:sldMk cId="3897146263" sldId="273"/>
        </pc:sldMkLst>
        <pc:spChg chg="mod">
          <ac:chgData name="Loner 03" userId="146907e377e94744" providerId="LiveId" clId="{EFA6F6AD-B3C5-477C-A5AC-1415FFDE01F3}" dt="2025-03-15T06:21:32.143" v="136" actId="14100"/>
          <ac:spMkLst>
            <pc:docMk/>
            <pc:sldMk cId="3897146263" sldId="273"/>
            <ac:spMk id="3" creationId="{0D7CD4E1-7C9C-6782-4133-7A1792BD5371}"/>
          </ac:spMkLst>
        </pc:spChg>
      </pc:sldChg>
      <pc:sldChg chg="addSp delSp modSp add mod modNotesTx">
        <pc:chgData name="Loner 03" userId="146907e377e94744" providerId="LiveId" clId="{EFA6F6AD-B3C5-477C-A5AC-1415FFDE01F3}" dt="2025-03-15T06:27:12.890" v="163"/>
        <pc:sldMkLst>
          <pc:docMk/>
          <pc:sldMk cId="2165370802" sldId="274"/>
        </pc:sldMkLst>
        <pc:spChg chg="del">
          <ac:chgData name="Loner 03" userId="146907e377e94744" providerId="LiveId" clId="{EFA6F6AD-B3C5-477C-A5AC-1415FFDE01F3}" dt="2025-03-15T06:23:17.608" v="137"/>
          <ac:spMkLst>
            <pc:docMk/>
            <pc:sldMk cId="2165370802" sldId="274"/>
            <ac:spMk id="3" creationId="{DE0A838E-EB1F-80EC-B8B3-435919151805}"/>
          </ac:spMkLst>
        </pc:spChg>
        <pc:picChg chg="add mod">
          <ac:chgData name="Loner 03" userId="146907e377e94744" providerId="LiveId" clId="{EFA6F6AD-B3C5-477C-A5AC-1415FFDE01F3}" dt="2025-03-15T06:23:40.883" v="143" actId="14100"/>
          <ac:picMkLst>
            <pc:docMk/>
            <pc:sldMk cId="2165370802" sldId="274"/>
            <ac:picMk id="2" creationId="{90B49898-3B92-5926-27C5-2506604BCD5C}"/>
          </ac:picMkLst>
        </pc:picChg>
      </pc:sldChg>
      <pc:sldChg chg="modSp add mod">
        <pc:chgData name="Loner 03" userId="146907e377e94744" providerId="LiveId" clId="{EFA6F6AD-B3C5-477C-A5AC-1415FFDE01F3}" dt="2025-03-15T06:10:23.117" v="68" actId="5793"/>
        <pc:sldMkLst>
          <pc:docMk/>
          <pc:sldMk cId="1102909436" sldId="275"/>
        </pc:sldMkLst>
        <pc:spChg chg="mod">
          <ac:chgData name="Loner 03" userId="146907e377e94744" providerId="LiveId" clId="{EFA6F6AD-B3C5-477C-A5AC-1415FFDE01F3}" dt="2025-03-15T06:10:23.117" v="68" actId="5793"/>
          <ac:spMkLst>
            <pc:docMk/>
            <pc:sldMk cId="1102909436" sldId="275"/>
            <ac:spMk id="3" creationId="{F4D38189-C2C4-A2C4-3DB7-1C222724D018}"/>
          </ac:spMkLst>
        </pc:spChg>
      </pc:sldChg>
      <pc:sldChg chg="modSp add mod">
        <pc:chgData name="Loner 03" userId="146907e377e94744" providerId="LiveId" clId="{EFA6F6AD-B3C5-477C-A5AC-1415FFDE01F3}" dt="2025-03-15T06:18:05.235" v="121" actId="12"/>
        <pc:sldMkLst>
          <pc:docMk/>
          <pc:sldMk cId="3237102449" sldId="276"/>
        </pc:sldMkLst>
        <pc:spChg chg="mod">
          <ac:chgData name="Loner 03" userId="146907e377e94744" providerId="LiveId" clId="{EFA6F6AD-B3C5-477C-A5AC-1415FFDE01F3}" dt="2025-03-15T06:18:05.235" v="121" actId="12"/>
          <ac:spMkLst>
            <pc:docMk/>
            <pc:sldMk cId="3237102449" sldId="276"/>
            <ac:spMk id="3" creationId="{7AB42027-A3B0-BD88-F89D-48DFF0BD0A95}"/>
          </ac:spMkLst>
        </pc:spChg>
      </pc:sldChg>
      <pc:sldChg chg="addSp delSp modSp add mod modNotesTx">
        <pc:chgData name="Loner 03" userId="146907e377e94744" providerId="LiveId" clId="{EFA6F6AD-B3C5-477C-A5AC-1415FFDE01F3}" dt="2025-03-15T06:16:49.611" v="114"/>
        <pc:sldMkLst>
          <pc:docMk/>
          <pc:sldMk cId="1827494301" sldId="277"/>
        </pc:sldMkLst>
        <pc:spChg chg="mod">
          <ac:chgData name="Loner 03" userId="146907e377e94744" providerId="LiveId" clId="{EFA6F6AD-B3C5-477C-A5AC-1415FFDE01F3}" dt="2025-03-15T06:16:37.211" v="113" actId="12"/>
          <ac:spMkLst>
            <pc:docMk/>
            <pc:sldMk cId="1827494301" sldId="277"/>
            <ac:spMk id="3" creationId="{591A966E-B9E1-2236-658D-B9C81032CFD7}"/>
          </ac:spMkLst>
        </pc:spChg>
        <pc:spChg chg="add del">
          <ac:chgData name="Loner 03" userId="146907e377e94744" providerId="LiveId" clId="{EFA6F6AD-B3C5-477C-A5AC-1415FFDE01F3}" dt="2025-03-15T06:16:21.428" v="110" actId="22"/>
          <ac:spMkLst>
            <pc:docMk/>
            <pc:sldMk cId="1827494301" sldId="277"/>
            <ac:spMk id="4" creationId="{DAB46710-6B46-E80A-DCE3-CF2A58155B0D}"/>
          </ac:spMkLst>
        </pc:spChg>
      </pc:sldChg>
      <pc:sldChg chg="modSp add mod modNotesTx">
        <pc:chgData name="Loner 03" userId="146907e377e94744" providerId="LiveId" clId="{EFA6F6AD-B3C5-477C-A5AC-1415FFDE01F3}" dt="2025-03-15T06:17:34.496" v="117"/>
        <pc:sldMkLst>
          <pc:docMk/>
          <pc:sldMk cId="3006157202" sldId="278"/>
        </pc:sldMkLst>
        <pc:spChg chg="mod">
          <ac:chgData name="Loner 03" userId="146907e377e94744" providerId="LiveId" clId="{EFA6F6AD-B3C5-477C-A5AC-1415FFDE01F3}" dt="2025-03-15T06:17:22.327" v="116" actId="12"/>
          <ac:spMkLst>
            <pc:docMk/>
            <pc:sldMk cId="3006157202" sldId="278"/>
            <ac:spMk id="3" creationId="{A5D93AB3-DA1C-1989-F971-1A8AC2880D8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1AC87-EC16-4375-93B1-45D8036256D7}" type="datetimeFigureOut">
              <a:rPr lang="en-IN" smtClean="0"/>
              <a:t>15-03-2025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CCA4A-80BC-406F-9055-54E9704676FC}" type="slidenum">
              <a:rPr lang="en-IN" smtClean="0"/>
              <a:t>‹#›</a:t>
            </a:fld>
            <a:endParaRPr lang="en-IN"/>
          </a:p>
        </p:txBody>
      </p:sp>
    </p:spTree>
    <p:extLst>
      <p:ext uri="{BB962C8B-B14F-4D97-AF65-F5344CB8AC3E}">
        <p14:creationId xmlns:p14="http://schemas.microsoft.com/office/powerpoint/2010/main" val="343643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sw.co.uk/blog/leadership-and-management/eisenhower-matrix/"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sw.co.uk/blog/leadership-and-management/self-regul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tsw.co.uk/blog/leadership-and-management/emotional-intelligence-for-conflict-resolu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sw.co.uk/blog/leadership-and-management/5-dysfunctions-of-a-tea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keystepmedia.com/shop/12-leadership-competency-primers/#.YCVfkGRKgb2"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7. 2</a:t>
            </a:r>
          </a:p>
          <a:p>
            <a:r>
              <a:rPr lang="en-IN" dirty="0"/>
              <a:t>8. 2</a:t>
            </a:r>
          </a:p>
          <a:p>
            <a:r>
              <a:rPr lang="en-IN" dirty="0"/>
              <a:t>9. 2</a:t>
            </a:r>
          </a:p>
        </p:txBody>
      </p:sp>
      <p:sp>
        <p:nvSpPr>
          <p:cNvPr id="4" name="Slide Number Placeholder 3"/>
          <p:cNvSpPr>
            <a:spLocks noGrp="1"/>
          </p:cNvSpPr>
          <p:nvPr>
            <p:ph type="sldNum" sz="quarter" idx="5"/>
          </p:nvPr>
        </p:nvSpPr>
        <p:spPr/>
        <p:txBody>
          <a:bodyPr/>
          <a:lstStyle/>
          <a:p>
            <a:fld id="{6AFCCA4A-80BC-406F-9055-54E9704676FC}" type="slidenum">
              <a:rPr lang="en-IN" smtClean="0"/>
              <a:t>23</a:t>
            </a:fld>
            <a:endParaRPr lang="en-IN"/>
          </a:p>
        </p:txBody>
      </p:sp>
    </p:spTree>
    <p:extLst>
      <p:ext uri="{BB962C8B-B14F-4D97-AF65-F5344CB8AC3E}">
        <p14:creationId xmlns:p14="http://schemas.microsoft.com/office/powerpoint/2010/main" val="361181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None/>
            </a:pPr>
            <a:r>
              <a:rPr lang="en-US" b="1" i="0" u="none" strike="noStrike" dirty="0">
                <a:solidFill>
                  <a:srgbClr val="021526"/>
                </a:solidFill>
                <a:effectLst/>
                <a:latin typeface="inherit"/>
              </a:rPr>
              <a:t>💡</a:t>
            </a:r>
            <a:r>
              <a:rPr lang="en-US" b="1" i="0" u="none" strike="noStrike" dirty="0">
                <a:solidFill>
                  <a:srgbClr val="021526"/>
                </a:solidFill>
                <a:effectLst/>
                <a:latin typeface="Roboto" panose="02000000000000000000" pitchFamily="2" charset="0"/>
              </a:rPr>
              <a:t>A Working Example of Low Self Awareness</a:t>
            </a:r>
            <a:r>
              <a:rPr lang="en-US" b="1" i="0" u="none" strike="noStrike" dirty="0">
                <a:solidFill>
                  <a:srgbClr val="021526"/>
                </a:solidFill>
                <a:effectLst/>
                <a:latin typeface="inherit"/>
              </a:rPr>
              <a:t>💡</a:t>
            </a:r>
            <a:endParaRPr lang="en-US" b="1" i="0" u="none" strike="noStrike" dirty="0">
              <a:solidFill>
                <a:srgbClr val="021526"/>
              </a:solidFill>
              <a:effectLst/>
              <a:latin typeface="Roboto" panose="02000000000000000000" pitchFamily="2" charset="0"/>
            </a:endParaRPr>
          </a:p>
          <a:p>
            <a:pPr>
              <a:buNone/>
            </a:pPr>
            <a:br>
              <a:rPr lang="en-US" dirty="0"/>
            </a:br>
            <a:r>
              <a:rPr lang="en-US" b="0" i="0" dirty="0">
                <a:solidFill>
                  <a:srgbClr val="021526"/>
                </a:solidFill>
                <a:effectLst/>
                <a:latin typeface="Cabin"/>
              </a:rPr>
              <a:t>Luka, a newly promoted manager in an office environment, is helping his team complete their day-to-day tasks. His actions are being interpreted as micromanaging.</a:t>
            </a:r>
          </a:p>
          <a:p>
            <a:pPr algn="l" fontAlgn="base">
              <a:buNone/>
            </a:pPr>
            <a:r>
              <a:rPr lang="en-US" b="0" i="0" dirty="0">
                <a:solidFill>
                  <a:srgbClr val="021526"/>
                </a:solidFill>
                <a:effectLst/>
                <a:latin typeface="Cabin"/>
              </a:rPr>
              <a:t>Luka senses the tension but hasn’t made the mental jump from worker to manager. He doesn’t </a:t>
            </a:r>
            <a:r>
              <a:rPr lang="en-US" b="0" i="0" dirty="0" err="1">
                <a:solidFill>
                  <a:srgbClr val="021526"/>
                </a:solidFill>
                <a:effectLst/>
                <a:latin typeface="Cabin"/>
              </a:rPr>
              <a:t>realise</a:t>
            </a:r>
            <a:r>
              <a:rPr lang="en-US" b="0" i="0" dirty="0">
                <a:solidFill>
                  <a:srgbClr val="021526"/>
                </a:solidFill>
                <a:effectLst/>
                <a:latin typeface="Cabin"/>
              </a:rPr>
              <a:t> his actions are detrimental to team performance.</a:t>
            </a:r>
          </a:p>
          <a:p>
            <a:pPr algn="l" fontAlgn="base">
              <a:buNone/>
            </a:pPr>
            <a:r>
              <a:rPr lang="en-US" b="0" i="0" dirty="0">
                <a:solidFill>
                  <a:srgbClr val="021526"/>
                </a:solidFill>
                <a:effectLst/>
                <a:latin typeface="Cabin"/>
              </a:rPr>
              <a:t>When Luka’s employees say: “</a:t>
            </a:r>
            <a:r>
              <a:rPr lang="en-US" b="0" i="1" dirty="0">
                <a:solidFill>
                  <a:srgbClr val="021526"/>
                </a:solidFill>
                <a:effectLst/>
                <a:latin typeface="inherit"/>
              </a:rPr>
              <a:t>Don’t worry, you’re busy, I can do it</a:t>
            </a:r>
            <a:r>
              <a:rPr lang="en-US" b="0" i="0" dirty="0">
                <a:solidFill>
                  <a:srgbClr val="021526"/>
                </a:solidFill>
                <a:effectLst/>
                <a:latin typeface="Cabin"/>
              </a:rPr>
              <a:t>”, he doesn’t hear the truth of the statement – that his focus should be elsewhere – and assumes they’re demotivated.</a:t>
            </a:r>
          </a:p>
          <a:p>
            <a:pPr algn="l" fontAlgn="base"/>
            <a:r>
              <a:rPr lang="en-US" b="1" i="0" dirty="0">
                <a:solidFill>
                  <a:srgbClr val="021526"/>
                </a:solidFill>
                <a:effectLst/>
                <a:latin typeface="inherit"/>
              </a:rPr>
              <a:t>A solution:</a:t>
            </a:r>
            <a:r>
              <a:rPr lang="en-US" b="0" i="0" dirty="0">
                <a:solidFill>
                  <a:srgbClr val="021526"/>
                </a:solidFill>
                <a:effectLst/>
                <a:latin typeface="Cabin"/>
              </a:rPr>
              <a:t> To gain more self-awareness as a new manager, Luka could keep a self-reflective journal, to help him process the situation. Or, he could use the </a:t>
            </a:r>
            <a:r>
              <a:rPr lang="en-US" b="0" i="0" u="none" strike="noStrike" dirty="0">
                <a:solidFill>
                  <a:srgbClr val="DC4141"/>
                </a:solidFill>
                <a:effectLst/>
                <a:latin typeface="Cabin"/>
                <a:hlinkClick r:id="rId3"/>
              </a:rPr>
              <a:t>Eisenhower Matrix</a:t>
            </a:r>
            <a:r>
              <a:rPr lang="en-US" b="0" i="0" dirty="0">
                <a:solidFill>
                  <a:srgbClr val="021526"/>
                </a:solidFill>
                <a:effectLst/>
                <a:latin typeface="Cabin"/>
              </a:rPr>
              <a:t> to help him </a:t>
            </a:r>
            <a:r>
              <a:rPr lang="en-US" b="0" i="0" dirty="0" err="1">
                <a:solidFill>
                  <a:srgbClr val="021526"/>
                </a:solidFill>
                <a:effectLst/>
                <a:latin typeface="Cabin"/>
              </a:rPr>
              <a:t>prioritise</a:t>
            </a:r>
            <a:r>
              <a:rPr lang="en-US" b="0" i="0" dirty="0">
                <a:solidFill>
                  <a:srgbClr val="021526"/>
                </a:solidFill>
                <a:effectLst/>
                <a:latin typeface="Cabin"/>
              </a:rPr>
              <a:t> and delegate.</a:t>
            </a:r>
          </a:p>
          <a:p>
            <a:pPr algn="l" fontAlgn="base">
              <a:spcAft>
                <a:spcPts val="1875"/>
              </a:spcAft>
              <a:buNone/>
            </a:pPr>
            <a:endParaRPr lang="en-US" b="0" i="0" dirty="0">
              <a:solidFill>
                <a:srgbClr val="021526"/>
              </a:solidFill>
              <a:effectLst/>
              <a:latin typeface="inherit"/>
            </a:endParaRPr>
          </a:p>
          <a:p>
            <a:pPr algn="l" fontAlgn="base">
              <a:spcAft>
                <a:spcPts val="1875"/>
              </a:spcAft>
              <a:buNone/>
            </a:pPr>
            <a:r>
              <a:rPr lang="en-US" b="0" i="0" dirty="0">
                <a:solidFill>
                  <a:srgbClr val="021526"/>
                </a:solidFill>
                <a:effectLst/>
                <a:latin typeface="inherit"/>
              </a:rPr>
              <a:t>For example:</a:t>
            </a:r>
          </a:p>
          <a:p>
            <a:pPr algn="l" fontAlgn="base">
              <a:spcAft>
                <a:spcPts val="1875"/>
              </a:spcAft>
              <a:buFont typeface="Arial" panose="020B0604020202020204" pitchFamily="34" charset="0"/>
              <a:buChar char="•"/>
            </a:pPr>
            <a:endParaRPr lang="en-US" b="0" i="0" dirty="0">
              <a:solidFill>
                <a:srgbClr val="021526"/>
              </a:solidFill>
              <a:effectLst/>
              <a:latin typeface="inherit"/>
            </a:endParaRPr>
          </a:p>
          <a:p>
            <a:pPr algn="l" fontAlgn="base">
              <a:spcAft>
                <a:spcPts val="1875"/>
              </a:spcAft>
              <a:buFont typeface="Arial" panose="020B0604020202020204" pitchFamily="34" charset="0"/>
              <a:buChar char="•"/>
            </a:pPr>
            <a:r>
              <a:rPr lang="en-US" b="0" i="0" dirty="0">
                <a:solidFill>
                  <a:srgbClr val="021526"/>
                </a:solidFill>
                <a:effectLst/>
                <a:latin typeface="inherit"/>
              </a:rPr>
              <a:t>If you are a manager with </a:t>
            </a:r>
            <a:r>
              <a:rPr lang="en-US" b="1" i="0" dirty="0">
                <a:solidFill>
                  <a:srgbClr val="021526"/>
                </a:solidFill>
                <a:effectLst/>
                <a:latin typeface="inherit"/>
              </a:rPr>
              <a:t>low self-awareness, </a:t>
            </a:r>
            <a:r>
              <a:rPr lang="en-US" b="0" i="0" dirty="0">
                <a:solidFill>
                  <a:srgbClr val="021526"/>
                </a:solidFill>
                <a:effectLst/>
                <a:latin typeface="inherit"/>
              </a:rPr>
              <a:t>you may struggle to recognize and understand your own emotions and thoughts, which can lead to difficulty in regulating your behavior and making sound decisions.</a:t>
            </a:r>
          </a:p>
          <a:p>
            <a:pPr algn="l" fontAlgn="base">
              <a:spcAft>
                <a:spcPts val="1875"/>
              </a:spcAft>
              <a:buFont typeface="Arial" panose="020B0604020202020204" pitchFamily="34" charset="0"/>
              <a:buChar char="•"/>
            </a:pPr>
            <a:r>
              <a:rPr lang="en-US" b="0" i="0" dirty="0">
                <a:solidFill>
                  <a:srgbClr val="021526"/>
                </a:solidFill>
                <a:effectLst/>
                <a:latin typeface="inherit"/>
              </a:rPr>
              <a:t>If you are a manager with </a:t>
            </a:r>
            <a:r>
              <a:rPr lang="en-US" b="1" i="0" dirty="0">
                <a:solidFill>
                  <a:srgbClr val="021526"/>
                </a:solidFill>
                <a:effectLst/>
                <a:latin typeface="inherit"/>
              </a:rPr>
              <a:t>heightened self-awareness,</a:t>
            </a:r>
            <a:r>
              <a:rPr lang="en-US" b="0" i="0" dirty="0">
                <a:solidFill>
                  <a:srgbClr val="021526"/>
                </a:solidFill>
                <a:effectLst/>
                <a:latin typeface="inherit"/>
              </a:rPr>
              <a:t> you have the ability to recognize and understand your own emotions and thoughts, and how they impact your behavior and decision-making.</a:t>
            </a:r>
          </a:p>
          <a:p>
            <a:endParaRPr lang="en-IN" dirty="0"/>
          </a:p>
        </p:txBody>
      </p:sp>
      <p:sp>
        <p:nvSpPr>
          <p:cNvPr id="4" name="Slide Number Placeholder 3"/>
          <p:cNvSpPr>
            <a:spLocks noGrp="1"/>
          </p:cNvSpPr>
          <p:nvPr>
            <p:ph type="sldNum" sz="quarter" idx="5"/>
          </p:nvPr>
        </p:nvSpPr>
        <p:spPr/>
        <p:txBody>
          <a:bodyPr/>
          <a:lstStyle/>
          <a:p>
            <a:fld id="{6AFCCA4A-80BC-406F-9055-54E9704676FC}" type="slidenum">
              <a:rPr lang="en-IN" smtClean="0"/>
              <a:t>7</a:t>
            </a:fld>
            <a:endParaRPr lang="en-IN"/>
          </a:p>
        </p:txBody>
      </p:sp>
    </p:spTree>
    <p:extLst>
      <p:ext uri="{BB962C8B-B14F-4D97-AF65-F5344CB8AC3E}">
        <p14:creationId xmlns:p14="http://schemas.microsoft.com/office/powerpoint/2010/main" val="321317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None/>
            </a:pPr>
            <a:r>
              <a:rPr lang="en-US" b="1" i="0" dirty="0">
                <a:solidFill>
                  <a:srgbClr val="021526"/>
                </a:solidFill>
                <a:effectLst/>
                <a:latin typeface="inherit"/>
              </a:rPr>
              <a:t>A Working Example of Low Self-Regulation💡</a:t>
            </a:r>
            <a:endParaRPr lang="en-US" b="0" i="0" dirty="0">
              <a:solidFill>
                <a:srgbClr val="021526"/>
              </a:solidFill>
              <a:effectLst/>
              <a:latin typeface="Cabin"/>
            </a:endParaRPr>
          </a:p>
          <a:p>
            <a:pPr algn="l" fontAlgn="base">
              <a:buNone/>
            </a:pPr>
            <a:r>
              <a:rPr lang="en-US" b="0" i="0" dirty="0">
                <a:solidFill>
                  <a:srgbClr val="021526"/>
                </a:solidFill>
                <a:effectLst/>
                <a:latin typeface="Cabin"/>
              </a:rPr>
              <a:t>For example, when an employee challenges your decision, or if you’re asked a question you don’t know the answer to in a meeting.</a:t>
            </a:r>
          </a:p>
          <a:p>
            <a:pPr algn="l" fontAlgn="base">
              <a:buNone/>
            </a:pPr>
            <a:r>
              <a:rPr lang="en-US" b="0" i="0" u="none" strike="noStrike" dirty="0">
                <a:solidFill>
                  <a:srgbClr val="DC4141"/>
                </a:solidFill>
                <a:effectLst/>
                <a:latin typeface="Cabin"/>
                <a:hlinkClick r:id="rId3"/>
              </a:rPr>
              <a:t>Self-regulation</a:t>
            </a:r>
            <a:r>
              <a:rPr lang="en-US" b="0" i="0" dirty="0">
                <a:solidFill>
                  <a:srgbClr val="021526"/>
                </a:solidFill>
                <a:effectLst/>
                <a:latin typeface="Cabin"/>
              </a:rPr>
              <a:t> is a skill you need to practice, and there are great rewards if you can master it.</a:t>
            </a:r>
          </a:p>
          <a:p>
            <a:pPr algn="l" fontAlgn="base"/>
            <a:r>
              <a:rPr lang="en-US" b="0" i="0" dirty="0">
                <a:solidFill>
                  <a:srgbClr val="021526"/>
                </a:solidFill>
                <a:effectLst/>
                <a:latin typeface="Cabin"/>
              </a:rPr>
              <a:t>You become approachable, equipped with </a:t>
            </a:r>
            <a:r>
              <a:rPr lang="en-US" b="0" i="0" u="none" strike="noStrike" dirty="0">
                <a:solidFill>
                  <a:srgbClr val="DC4141"/>
                </a:solidFill>
                <a:effectLst/>
                <a:latin typeface="Cabin"/>
                <a:hlinkClick r:id="rId4"/>
              </a:rPr>
              <a:t>conflict resolution skills</a:t>
            </a:r>
            <a:r>
              <a:rPr lang="en-US" b="0" i="0" dirty="0">
                <a:solidFill>
                  <a:srgbClr val="021526"/>
                </a:solidFill>
                <a:effectLst/>
                <a:latin typeface="Cabin"/>
              </a:rPr>
              <a:t>, able to create a nurturing environment and lead by reliable example.</a:t>
            </a:r>
          </a:p>
          <a:p>
            <a:endParaRPr lang="en-IN" dirty="0"/>
          </a:p>
        </p:txBody>
      </p:sp>
      <p:sp>
        <p:nvSpPr>
          <p:cNvPr id="4" name="Slide Number Placeholder 3"/>
          <p:cNvSpPr>
            <a:spLocks noGrp="1"/>
          </p:cNvSpPr>
          <p:nvPr>
            <p:ph type="sldNum" sz="quarter" idx="5"/>
          </p:nvPr>
        </p:nvSpPr>
        <p:spPr/>
        <p:txBody>
          <a:bodyPr/>
          <a:lstStyle/>
          <a:p>
            <a:fld id="{6AFCCA4A-80BC-406F-9055-54E9704676FC}" type="slidenum">
              <a:rPr lang="en-IN" smtClean="0"/>
              <a:t>8</a:t>
            </a:fld>
            <a:endParaRPr lang="en-IN"/>
          </a:p>
        </p:txBody>
      </p:sp>
    </p:spTree>
    <p:extLst>
      <p:ext uri="{BB962C8B-B14F-4D97-AF65-F5344CB8AC3E}">
        <p14:creationId xmlns:p14="http://schemas.microsoft.com/office/powerpoint/2010/main" val="2088218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None/>
            </a:pPr>
            <a:r>
              <a:rPr lang="en-US" b="1" i="0" u="none" strike="noStrike" dirty="0">
                <a:solidFill>
                  <a:srgbClr val="021526"/>
                </a:solidFill>
                <a:effectLst/>
                <a:latin typeface="inherit"/>
              </a:rPr>
              <a:t>💡</a:t>
            </a:r>
            <a:r>
              <a:rPr lang="en-US" b="1" i="0" u="none" strike="noStrike" dirty="0">
                <a:solidFill>
                  <a:srgbClr val="021526"/>
                </a:solidFill>
                <a:effectLst/>
                <a:latin typeface="Roboto" panose="02000000000000000000" pitchFamily="2" charset="0"/>
              </a:rPr>
              <a:t>Five things you can do to drive self-motivation</a:t>
            </a:r>
            <a:r>
              <a:rPr lang="en-US" b="1" i="0" u="none" strike="noStrike" dirty="0">
                <a:solidFill>
                  <a:srgbClr val="021526"/>
                </a:solidFill>
                <a:effectLst/>
                <a:latin typeface="inherit"/>
              </a:rPr>
              <a:t>💡</a:t>
            </a:r>
            <a:endParaRPr lang="en-US" b="1" i="0" u="none" strike="noStrike" dirty="0">
              <a:solidFill>
                <a:srgbClr val="021526"/>
              </a:solidFill>
              <a:effectLst/>
              <a:latin typeface="Roboto" panose="02000000000000000000" pitchFamily="2" charset="0"/>
            </a:endParaRPr>
          </a:p>
          <a:p>
            <a:pPr algn="l" fontAlgn="base">
              <a:buFont typeface="+mj-lt"/>
              <a:buAutoNum type="arabicPeriod"/>
            </a:pPr>
            <a:r>
              <a:rPr lang="en-US" b="1" i="0" dirty="0">
                <a:solidFill>
                  <a:srgbClr val="021526"/>
                </a:solidFill>
                <a:effectLst/>
                <a:latin typeface="inherit"/>
              </a:rPr>
              <a:t>Find meaning and purpose in your work:</a:t>
            </a:r>
            <a:r>
              <a:rPr lang="en-US" b="0" i="0" dirty="0">
                <a:solidFill>
                  <a:srgbClr val="021526"/>
                </a:solidFill>
                <a:effectLst/>
                <a:latin typeface="inherit"/>
              </a:rPr>
              <a:t> When you feel that your work is important and has a greater purpose, you’re more likely to feel motivated and engaged.</a:t>
            </a:r>
          </a:p>
          <a:p>
            <a:pPr algn="l" fontAlgn="base">
              <a:buFont typeface="+mj-lt"/>
              <a:buAutoNum type="arabicPeriod"/>
            </a:pPr>
            <a:r>
              <a:rPr lang="en-US" b="1" i="0" dirty="0">
                <a:solidFill>
                  <a:srgbClr val="021526"/>
                </a:solidFill>
                <a:effectLst/>
                <a:latin typeface="inherit"/>
              </a:rPr>
              <a:t>Set clear, specific, and challenging goals for yourself:</a:t>
            </a:r>
            <a:r>
              <a:rPr lang="en-US" b="0" i="0" dirty="0">
                <a:solidFill>
                  <a:srgbClr val="021526"/>
                </a:solidFill>
                <a:effectLst/>
                <a:latin typeface="inherit"/>
              </a:rPr>
              <a:t> Having a clear sense of what you want to achieve and a plan for how to get there can provide direction and purpose, and increase motivation.</a:t>
            </a:r>
          </a:p>
          <a:p>
            <a:pPr algn="l" fontAlgn="base">
              <a:buFont typeface="+mj-lt"/>
              <a:buAutoNum type="arabicPeriod"/>
            </a:pPr>
            <a:r>
              <a:rPr lang="en-US" b="1" i="0" dirty="0">
                <a:solidFill>
                  <a:srgbClr val="021526"/>
                </a:solidFill>
                <a:effectLst/>
                <a:latin typeface="inherit"/>
              </a:rPr>
              <a:t>Focus on your strengths:</a:t>
            </a:r>
            <a:r>
              <a:rPr lang="en-US" b="0" i="0" dirty="0">
                <a:solidFill>
                  <a:srgbClr val="021526"/>
                </a:solidFill>
                <a:effectLst/>
                <a:latin typeface="inherit"/>
              </a:rPr>
              <a:t> Emotionally intelligent individuals tend to be aware of their own strengths and use them to their advantage. Instead of focusing on your weaknesses, focus on what you do well and use that to drive your motivation.</a:t>
            </a:r>
          </a:p>
          <a:p>
            <a:pPr algn="l" fontAlgn="base">
              <a:buFont typeface="+mj-lt"/>
              <a:buAutoNum type="arabicPeriod"/>
            </a:pPr>
            <a:r>
              <a:rPr lang="en-US" b="1" i="0" dirty="0">
                <a:solidFill>
                  <a:srgbClr val="021526"/>
                </a:solidFill>
                <a:effectLst/>
                <a:latin typeface="inherit"/>
              </a:rPr>
              <a:t>Self-reflect and monitor your emotions:</a:t>
            </a:r>
            <a:r>
              <a:rPr lang="en-US" b="0" i="0" dirty="0">
                <a:solidFill>
                  <a:srgbClr val="021526"/>
                </a:solidFill>
                <a:effectLst/>
                <a:latin typeface="inherit"/>
              </a:rPr>
              <a:t> This can help you to be aware of your own emotional state, and help you to recognize when your motivation is low and what might be causing it.</a:t>
            </a:r>
          </a:p>
          <a:p>
            <a:pPr algn="l" fontAlgn="base">
              <a:buFont typeface="+mj-lt"/>
              <a:buAutoNum type="arabicPeriod"/>
            </a:pPr>
            <a:r>
              <a:rPr lang="en-US" b="1" i="0" dirty="0">
                <a:solidFill>
                  <a:srgbClr val="021526"/>
                </a:solidFill>
                <a:effectLst/>
                <a:latin typeface="inherit"/>
              </a:rPr>
              <a:t>Reward yourself for your progress:</a:t>
            </a:r>
            <a:r>
              <a:rPr lang="en-US" b="0" i="0" dirty="0">
                <a:solidFill>
                  <a:srgbClr val="021526"/>
                </a:solidFill>
                <a:effectLst/>
                <a:latin typeface="inherit"/>
              </a:rPr>
              <a:t> Celebrating your progress and small wins can help you stay motivated and focused on your goals.</a:t>
            </a:r>
          </a:p>
          <a:p>
            <a:endParaRPr lang="en-IN" dirty="0"/>
          </a:p>
        </p:txBody>
      </p:sp>
      <p:sp>
        <p:nvSpPr>
          <p:cNvPr id="4" name="Slide Number Placeholder 3"/>
          <p:cNvSpPr>
            <a:spLocks noGrp="1"/>
          </p:cNvSpPr>
          <p:nvPr>
            <p:ph type="sldNum" sz="quarter" idx="5"/>
          </p:nvPr>
        </p:nvSpPr>
        <p:spPr/>
        <p:txBody>
          <a:bodyPr/>
          <a:lstStyle/>
          <a:p>
            <a:fld id="{6AFCCA4A-80BC-406F-9055-54E9704676FC}" type="slidenum">
              <a:rPr lang="en-IN" smtClean="0"/>
              <a:t>9</a:t>
            </a:fld>
            <a:endParaRPr lang="en-IN"/>
          </a:p>
        </p:txBody>
      </p:sp>
    </p:spTree>
    <p:extLst>
      <p:ext uri="{BB962C8B-B14F-4D97-AF65-F5344CB8AC3E}">
        <p14:creationId xmlns:p14="http://schemas.microsoft.com/office/powerpoint/2010/main" val="3542250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None/>
            </a:pPr>
            <a:r>
              <a:rPr lang="en-US" b="1" i="0" u="none" strike="noStrike" dirty="0">
                <a:solidFill>
                  <a:srgbClr val="021526"/>
                </a:solidFill>
                <a:effectLst/>
                <a:latin typeface="inherit"/>
              </a:rPr>
              <a:t>💡</a:t>
            </a:r>
            <a:r>
              <a:rPr lang="en-US" b="1" i="0" u="none" strike="noStrike" dirty="0">
                <a:solidFill>
                  <a:srgbClr val="021526"/>
                </a:solidFill>
                <a:effectLst/>
                <a:latin typeface="Roboto" panose="02000000000000000000" pitchFamily="2" charset="0"/>
              </a:rPr>
              <a:t>A Working Example of Empathy</a:t>
            </a:r>
            <a:r>
              <a:rPr lang="en-US" b="1" i="0" u="none" strike="noStrike" dirty="0">
                <a:solidFill>
                  <a:srgbClr val="021526"/>
                </a:solidFill>
                <a:effectLst/>
                <a:latin typeface="inherit"/>
              </a:rPr>
              <a:t>💡</a:t>
            </a:r>
            <a:endParaRPr lang="en-US" b="1" i="0" u="none" strike="noStrike" dirty="0">
              <a:solidFill>
                <a:srgbClr val="021526"/>
              </a:solidFill>
              <a:effectLst/>
              <a:latin typeface="Roboto" panose="02000000000000000000" pitchFamily="2" charset="0"/>
            </a:endParaRPr>
          </a:p>
          <a:p>
            <a:pPr algn="l" fontAlgn="base">
              <a:buNone/>
            </a:pPr>
            <a:r>
              <a:rPr lang="en-US" b="0" i="0" dirty="0">
                <a:solidFill>
                  <a:srgbClr val="021526"/>
                </a:solidFill>
                <a:effectLst/>
                <a:latin typeface="Cabin"/>
              </a:rPr>
              <a:t>Imagine that you are a manager at a company, and one of your employees has been struggling with their work recently. Instead of immediately jumping to criticism or blame, you could try to understand what might be causing the employee’s poor performance. You could say something like:</a:t>
            </a:r>
          </a:p>
          <a:p>
            <a:pPr algn="l" fontAlgn="base">
              <a:buNone/>
            </a:pPr>
            <a:r>
              <a:rPr lang="en-US" b="0" i="0" dirty="0">
                <a:solidFill>
                  <a:srgbClr val="021526"/>
                </a:solidFill>
                <a:effectLst/>
                <a:latin typeface="Cabin"/>
              </a:rPr>
              <a:t>“I’ve noticed that your work has not been up to your usual standard lately. Is everything okay?”</a:t>
            </a:r>
          </a:p>
          <a:p>
            <a:pPr algn="l" fontAlgn="base">
              <a:buNone/>
            </a:pPr>
            <a:r>
              <a:rPr lang="en-US" b="0" i="0" dirty="0">
                <a:solidFill>
                  <a:srgbClr val="021526"/>
                </a:solidFill>
                <a:effectLst/>
                <a:latin typeface="Cabin"/>
              </a:rPr>
              <a:t>An empathic manager is considerate, balanced, and fair.</a:t>
            </a:r>
          </a:p>
          <a:p>
            <a:pPr algn="l" fontAlgn="base"/>
            <a:r>
              <a:rPr lang="en-US" b="1" i="0" dirty="0">
                <a:solidFill>
                  <a:srgbClr val="021526"/>
                </a:solidFill>
                <a:effectLst/>
                <a:latin typeface="inherit"/>
              </a:rPr>
              <a:t>⏰Key Point: </a:t>
            </a:r>
            <a:r>
              <a:rPr lang="en-US" b="0" i="0" dirty="0">
                <a:solidFill>
                  <a:srgbClr val="021526"/>
                </a:solidFill>
                <a:effectLst/>
                <a:latin typeface="Cabin"/>
              </a:rPr>
              <a:t>Applying empathy gives you a superpower. You can read what your employees need from you – when they need challenge, when they need constructive feedback, and when they need more training. It’s particularly powerful for leaders dealing with the </a:t>
            </a:r>
            <a:r>
              <a:rPr lang="en-US" b="0" i="0" u="none" strike="noStrike" dirty="0">
                <a:solidFill>
                  <a:srgbClr val="DC4141"/>
                </a:solidFill>
                <a:effectLst/>
                <a:latin typeface="Cabin"/>
                <a:hlinkClick r:id="rId3"/>
              </a:rPr>
              <a:t>five dysfunctions of a team</a:t>
            </a:r>
            <a:r>
              <a:rPr lang="en-US" b="0" i="0" dirty="0">
                <a:solidFill>
                  <a:srgbClr val="021526"/>
                </a:solidFill>
                <a:effectLst/>
                <a:latin typeface="Cabin"/>
              </a:rPr>
              <a:t>.</a:t>
            </a:r>
          </a:p>
          <a:p>
            <a:endParaRPr lang="en-IN" dirty="0"/>
          </a:p>
        </p:txBody>
      </p:sp>
      <p:sp>
        <p:nvSpPr>
          <p:cNvPr id="4" name="Slide Number Placeholder 3"/>
          <p:cNvSpPr>
            <a:spLocks noGrp="1"/>
          </p:cNvSpPr>
          <p:nvPr>
            <p:ph type="sldNum" sz="quarter" idx="5"/>
          </p:nvPr>
        </p:nvSpPr>
        <p:spPr/>
        <p:txBody>
          <a:bodyPr/>
          <a:lstStyle/>
          <a:p>
            <a:fld id="{6AFCCA4A-80BC-406F-9055-54E9704676FC}" type="slidenum">
              <a:rPr lang="en-IN" smtClean="0"/>
              <a:t>10</a:t>
            </a:fld>
            <a:endParaRPr lang="en-IN"/>
          </a:p>
        </p:txBody>
      </p:sp>
    </p:spTree>
    <p:extLst>
      <p:ext uri="{BB962C8B-B14F-4D97-AF65-F5344CB8AC3E}">
        <p14:creationId xmlns:p14="http://schemas.microsoft.com/office/powerpoint/2010/main" val="3632282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solidFill>
                  <a:srgbClr val="333333"/>
                </a:solidFill>
                <a:effectLst/>
                <a:latin typeface="Lato" panose="020F0502020204030203" pitchFamily="34" charset="0"/>
              </a:rPr>
              <a:t>There are </a:t>
            </a:r>
            <a:r>
              <a:rPr lang="en-US" b="1" i="0" dirty="0">
                <a:solidFill>
                  <a:srgbClr val="333333"/>
                </a:solidFill>
                <a:effectLst/>
                <a:latin typeface="Lato" panose="020F0502020204030203" pitchFamily="34" charset="0"/>
              </a:rPr>
              <a:t>four domains and </a:t>
            </a:r>
            <a:r>
              <a:rPr lang="en-US" b="1" i="0" u="sng" dirty="0">
                <a:solidFill>
                  <a:srgbClr val="F0533F"/>
                </a:solidFill>
                <a:effectLst/>
                <a:latin typeface="Lato" panose="020F0502020204030203" pitchFamily="34" charset="0"/>
                <a:hlinkClick r:id="rId3"/>
              </a:rPr>
              <a:t>12 competencies in Daniel Goleman’s model of EI</a:t>
            </a:r>
            <a:r>
              <a:rPr lang="en-US" b="1" i="0" dirty="0">
                <a:solidFill>
                  <a:srgbClr val="333333"/>
                </a:solidFill>
                <a:effectLst/>
                <a:latin typeface="Lato" panose="020F0502020204030203" pitchFamily="34" charset="0"/>
              </a:rPr>
              <a:t>. </a:t>
            </a:r>
            <a:endParaRPr lang="en-US" b="0" i="0" dirty="0">
              <a:solidFill>
                <a:srgbClr val="333333"/>
              </a:solidFill>
              <a:effectLst/>
              <a:latin typeface="Lato" panose="020F0502020204030203" pitchFamily="34" charset="0"/>
            </a:endParaRPr>
          </a:p>
          <a:p>
            <a:pPr algn="l">
              <a:buNone/>
            </a:pPr>
            <a:r>
              <a:rPr lang="en-US" b="0" i="0" dirty="0">
                <a:solidFill>
                  <a:srgbClr val="333333"/>
                </a:solidFill>
                <a:effectLst/>
                <a:latin typeface="Lato" panose="020F0502020204030203" pitchFamily="34" charset="0"/>
              </a:rPr>
              <a:t>The </a:t>
            </a:r>
            <a:r>
              <a:rPr lang="en-US" b="1" i="0" dirty="0">
                <a:solidFill>
                  <a:srgbClr val="333333"/>
                </a:solidFill>
                <a:effectLst/>
                <a:latin typeface="Lato" panose="020F0502020204030203" pitchFamily="34" charset="0"/>
              </a:rPr>
              <a:t>four domains</a:t>
            </a:r>
            <a:r>
              <a:rPr lang="en-US" b="0" i="0" dirty="0">
                <a:solidFill>
                  <a:srgbClr val="333333"/>
                </a:solidFill>
                <a:effectLst/>
                <a:latin typeface="Lato" panose="020F0502020204030203" pitchFamily="34" charset="0"/>
              </a:rPr>
              <a:t> are:</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Self Awareness</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Self Management</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Social Awareness</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Relationship Management</a:t>
            </a:r>
          </a:p>
          <a:p>
            <a:pPr algn="l">
              <a:buNone/>
            </a:pPr>
            <a:r>
              <a:rPr lang="en-US" b="0" i="0" dirty="0">
                <a:solidFill>
                  <a:srgbClr val="333333"/>
                </a:solidFill>
                <a:effectLst/>
                <a:latin typeface="Lato" panose="020F0502020204030203" pitchFamily="34" charset="0"/>
              </a:rPr>
              <a:t> </a:t>
            </a:r>
          </a:p>
          <a:p>
            <a:pPr algn="l">
              <a:buNone/>
            </a:pPr>
            <a:r>
              <a:rPr lang="en-US" b="0" i="0" dirty="0">
                <a:solidFill>
                  <a:srgbClr val="333333"/>
                </a:solidFill>
                <a:effectLst/>
                <a:latin typeface="Lato" panose="020F0502020204030203" pitchFamily="34" charset="0"/>
              </a:rPr>
              <a:t>Under the four domains mentioned above, there are </a:t>
            </a:r>
            <a:r>
              <a:rPr lang="en-US" b="1" i="0" dirty="0">
                <a:solidFill>
                  <a:srgbClr val="333333"/>
                </a:solidFill>
                <a:effectLst/>
                <a:latin typeface="Lato" panose="020F0502020204030203" pitchFamily="34" charset="0"/>
              </a:rPr>
              <a:t>12 competencies</a:t>
            </a:r>
            <a:r>
              <a:rPr lang="en-US" b="0" i="0" dirty="0">
                <a:solidFill>
                  <a:srgbClr val="333333"/>
                </a:solidFill>
                <a:effectLst/>
                <a:latin typeface="Lato" panose="020F0502020204030203" pitchFamily="34" charset="0"/>
              </a:rPr>
              <a:t>:</a:t>
            </a:r>
          </a:p>
          <a:p>
            <a:pPr algn="l" fontAlgn="base">
              <a:buFont typeface="+mj-lt"/>
              <a:buAutoNum type="arabicPeriod"/>
            </a:pPr>
            <a:r>
              <a:rPr lang="en-US" b="0" i="0" dirty="0">
                <a:solidFill>
                  <a:srgbClr val="333333"/>
                </a:solidFill>
                <a:effectLst/>
                <a:latin typeface="Lato" panose="020F0502020204030203" pitchFamily="34" charset="0"/>
              </a:rPr>
              <a:t>Emotional Self-Awareness</a:t>
            </a:r>
          </a:p>
          <a:p>
            <a:pPr algn="l" fontAlgn="base">
              <a:buFont typeface="+mj-lt"/>
              <a:buAutoNum type="arabicPeriod"/>
            </a:pPr>
            <a:r>
              <a:rPr lang="en-US" b="0" i="0" dirty="0">
                <a:solidFill>
                  <a:srgbClr val="333333"/>
                </a:solidFill>
                <a:effectLst/>
                <a:latin typeface="Lato" panose="020F0502020204030203" pitchFamily="34" charset="0"/>
              </a:rPr>
              <a:t>Emotional Self-Control</a:t>
            </a:r>
          </a:p>
          <a:p>
            <a:pPr algn="l" fontAlgn="base">
              <a:buFont typeface="+mj-lt"/>
              <a:buAutoNum type="arabicPeriod"/>
            </a:pPr>
            <a:r>
              <a:rPr lang="en-US" b="0" i="0" dirty="0">
                <a:solidFill>
                  <a:srgbClr val="333333"/>
                </a:solidFill>
                <a:effectLst/>
                <a:latin typeface="Lato" panose="020F0502020204030203" pitchFamily="34" charset="0"/>
              </a:rPr>
              <a:t>Adaptability</a:t>
            </a:r>
          </a:p>
          <a:p>
            <a:pPr algn="l" fontAlgn="base">
              <a:buFont typeface="+mj-lt"/>
              <a:buAutoNum type="arabicPeriod"/>
            </a:pPr>
            <a:r>
              <a:rPr lang="en-US" b="0" i="0" dirty="0">
                <a:solidFill>
                  <a:srgbClr val="333333"/>
                </a:solidFill>
                <a:effectLst/>
                <a:latin typeface="Lato" panose="020F0502020204030203" pitchFamily="34" charset="0"/>
              </a:rPr>
              <a:t>Achievement Orientation</a:t>
            </a:r>
          </a:p>
          <a:p>
            <a:pPr algn="l" fontAlgn="base">
              <a:buFont typeface="+mj-lt"/>
              <a:buAutoNum type="arabicPeriod"/>
            </a:pPr>
            <a:r>
              <a:rPr lang="en-US" b="0" i="0" dirty="0">
                <a:solidFill>
                  <a:srgbClr val="333333"/>
                </a:solidFill>
                <a:effectLst/>
                <a:latin typeface="Lato" panose="020F0502020204030203" pitchFamily="34" charset="0"/>
              </a:rPr>
              <a:t>Positive Outlook</a:t>
            </a:r>
          </a:p>
          <a:p>
            <a:pPr algn="l" fontAlgn="base">
              <a:buFont typeface="+mj-lt"/>
              <a:buAutoNum type="arabicPeriod"/>
            </a:pPr>
            <a:r>
              <a:rPr lang="en-US" b="0" i="0" dirty="0">
                <a:solidFill>
                  <a:srgbClr val="333333"/>
                </a:solidFill>
                <a:effectLst/>
                <a:latin typeface="Lato" panose="020F0502020204030203" pitchFamily="34" charset="0"/>
              </a:rPr>
              <a:t>Empathy</a:t>
            </a:r>
          </a:p>
          <a:p>
            <a:pPr algn="l" fontAlgn="base">
              <a:buFont typeface="+mj-lt"/>
              <a:buAutoNum type="arabicPeriod"/>
            </a:pPr>
            <a:r>
              <a:rPr lang="en-US" b="0" i="0" dirty="0">
                <a:solidFill>
                  <a:srgbClr val="333333"/>
                </a:solidFill>
                <a:effectLst/>
                <a:latin typeface="Lato" panose="020F0502020204030203" pitchFamily="34" charset="0"/>
              </a:rPr>
              <a:t>Organizational Awareness</a:t>
            </a:r>
          </a:p>
          <a:p>
            <a:pPr algn="l" fontAlgn="base">
              <a:buFont typeface="+mj-lt"/>
              <a:buAutoNum type="arabicPeriod"/>
            </a:pPr>
            <a:r>
              <a:rPr lang="en-US" b="0" i="0" dirty="0">
                <a:solidFill>
                  <a:srgbClr val="333333"/>
                </a:solidFill>
                <a:effectLst/>
                <a:latin typeface="Lato" panose="020F0502020204030203" pitchFamily="34" charset="0"/>
              </a:rPr>
              <a:t>Influence</a:t>
            </a:r>
          </a:p>
          <a:p>
            <a:pPr algn="l" fontAlgn="base">
              <a:buFont typeface="+mj-lt"/>
              <a:buAutoNum type="arabicPeriod"/>
            </a:pPr>
            <a:r>
              <a:rPr lang="en-US" b="0" i="0" dirty="0">
                <a:solidFill>
                  <a:srgbClr val="333333"/>
                </a:solidFill>
                <a:effectLst/>
                <a:latin typeface="Lato" panose="020F0502020204030203" pitchFamily="34" charset="0"/>
              </a:rPr>
              <a:t>Coach and Mentor</a:t>
            </a:r>
          </a:p>
          <a:p>
            <a:pPr algn="l" fontAlgn="base">
              <a:buFont typeface="+mj-lt"/>
              <a:buAutoNum type="arabicPeriod"/>
            </a:pPr>
            <a:r>
              <a:rPr lang="en-US" b="0" i="0" dirty="0">
                <a:solidFill>
                  <a:srgbClr val="333333"/>
                </a:solidFill>
                <a:effectLst/>
                <a:latin typeface="Lato" panose="020F0502020204030203" pitchFamily="34" charset="0"/>
              </a:rPr>
              <a:t>Conflict Management</a:t>
            </a:r>
          </a:p>
          <a:p>
            <a:pPr algn="l" fontAlgn="base">
              <a:buFont typeface="+mj-lt"/>
              <a:buAutoNum type="arabicPeriod"/>
            </a:pPr>
            <a:r>
              <a:rPr lang="en-US" b="0" i="0" dirty="0">
                <a:solidFill>
                  <a:srgbClr val="333333"/>
                </a:solidFill>
                <a:effectLst/>
                <a:latin typeface="Lato" panose="020F0502020204030203" pitchFamily="34" charset="0"/>
              </a:rPr>
              <a:t>Teamwork</a:t>
            </a:r>
          </a:p>
          <a:p>
            <a:pPr algn="l" fontAlgn="base">
              <a:buFont typeface="+mj-lt"/>
              <a:buAutoNum type="arabicPeriod"/>
            </a:pPr>
            <a:r>
              <a:rPr lang="en-US" b="0" i="0" dirty="0">
                <a:solidFill>
                  <a:srgbClr val="333333"/>
                </a:solidFill>
                <a:effectLst/>
                <a:latin typeface="Lato" panose="020F0502020204030203" pitchFamily="34" charset="0"/>
              </a:rPr>
              <a:t>Inspirational Leadership</a:t>
            </a:r>
          </a:p>
          <a:p>
            <a:pPr algn="l"/>
            <a:r>
              <a:rPr lang="en-US" b="0" i="0">
                <a:solidFill>
                  <a:srgbClr val="333333"/>
                </a:solidFill>
                <a:effectLst/>
                <a:latin typeface="Lato" panose="020F0502020204030203" pitchFamily="34" charset="0"/>
              </a:rPr>
              <a:t> </a:t>
            </a:r>
          </a:p>
          <a:p>
            <a:pPr algn="l">
              <a:buNone/>
            </a:pPr>
            <a:r>
              <a:rPr lang="en-US" b="0" i="0">
                <a:solidFill>
                  <a:srgbClr val="333333"/>
                </a:solidFill>
                <a:effectLst/>
                <a:latin typeface="Lato" panose="020F0502020204030203" pitchFamily="34" charset="0"/>
              </a:rPr>
              <a:t>The </a:t>
            </a:r>
            <a:r>
              <a:rPr lang="en-US" b="0" i="0" dirty="0">
                <a:solidFill>
                  <a:srgbClr val="333333"/>
                </a:solidFill>
                <a:effectLst/>
                <a:latin typeface="Lato" panose="020F0502020204030203" pitchFamily="34" charset="0"/>
              </a:rPr>
              <a:t>12 Emotional Intelligence Competencies Defined</a:t>
            </a:r>
          </a:p>
          <a:p>
            <a:pPr algn="l">
              <a:buNone/>
            </a:pPr>
            <a:r>
              <a:rPr lang="en-US" b="1" i="0" dirty="0">
                <a:effectLst/>
                <a:latin typeface="var( --e-global-typography-392b9e0-font-family )"/>
              </a:rPr>
              <a:t>What is Emotional Self-Awareness? </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Emotional Self Awareness lies at the heart of emotional intelligence. Emotional self awareness is the ability to understand our own emotions and their effects on our performance. You realize how your feelings affect you and how well you’re doing. Your values and sense of purpose help set your course of action.</a:t>
            </a:r>
          </a:p>
          <a:p>
            <a:pPr algn="l">
              <a:buNone/>
            </a:pPr>
            <a:r>
              <a:rPr lang="en-US" b="0" i="0" dirty="0">
                <a:solidFill>
                  <a:srgbClr val="333333"/>
                </a:solidFill>
                <a:effectLst/>
                <a:latin typeface="Lato" panose="020F0502020204030203" pitchFamily="34" charset="0"/>
              </a:rPr>
              <a:t> </a:t>
            </a:r>
          </a:p>
          <a:p>
            <a:pPr algn="l">
              <a:buNone/>
            </a:pPr>
            <a:r>
              <a:rPr lang="en-US" b="1" i="0" dirty="0">
                <a:effectLst/>
                <a:latin typeface="var( --e-global-typography-392b9e0-font-family )"/>
              </a:rPr>
              <a:t>What is Emotional Self-Control?</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Emotional Self-Control (also known as emotional balance) is the ability to keep your disruptive emotions and impulses in check to maintain your effectiveness under stressful or even hostile conditions. With emotional balance, you recognize disruptive emotions—emotions that get in the way like high anxiety, intense fear or quick anger—and you find ways to manage your emotions and impulses. You stay calm and clear headed under stress, even during a crisis.</a:t>
            </a:r>
          </a:p>
          <a:p>
            <a:pPr algn="l">
              <a:buNone/>
            </a:pPr>
            <a:r>
              <a:rPr lang="en-US" b="0" i="0" dirty="0">
                <a:solidFill>
                  <a:srgbClr val="333333"/>
                </a:solidFill>
                <a:effectLst/>
                <a:latin typeface="Lato" panose="020F0502020204030203" pitchFamily="34" charset="0"/>
              </a:rPr>
              <a:t> </a:t>
            </a:r>
          </a:p>
          <a:p>
            <a:pPr algn="l">
              <a:buNone/>
            </a:pPr>
            <a:r>
              <a:rPr lang="en-US" b="1" i="0" dirty="0">
                <a:effectLst/>
                <a:latin typeface="var( --e-global-typography-392b9e0-font-family )"/>
              </a:rPr>
              <a:t>What is Positive Outlook?</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Positive Outlook is the ability to see the positive in people in situations and events. It means persistence in pursuing goals despite setbacks and obstacles, you can see the opportunity in situations where others would see a setback that could be devastating, at least for them.</a:t>
            </a:r>
          </a:p>
          <a:p>
            <a:pPr algn="l">
              <a:buNone/>
            </a:pPr>
            <a:r>
              <a:rPr lang="en-US" b="0" i="0" dirty="0">
                <a:solidFill>
                  <a:srgbClr val="333333"/>
                </a:solidFill>
                <a:effectLst/>
                <a:latin typeface="Lato" panose="020F0502020204030203" pitchFamily="34" charset="0"/>
              </a:rPr>
              <a:t> </a:t>
            </a:r>
          </a:p>
          <a:p>
            <a:pPr algn="l">
              <a:buNone/>
            </a:pPr>
            <a:r>
              <a:rPr lang="en-US" b="1" i="0" dirty="0">
                <a:effectLst/>
                <a:latin typeface="var( --e-global-typography-392b9e0-font-family )"/>
              </a:rPr>
              <a:t>What is Achievement? </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The Achievement competence means that we strive to meet or exceed a standard of excellence. We look for ways to do things better. We set challenging goals, we take calculated risks. There’s a big paradox about achievement orientation, and that is when you have positive goals, it’s very helpful. But if you stay in this overdrive all the time and try to drive other people in the same pace, you can become a toxic leader. Even though achievement drive helps you get your career goals, it may make you unhappy in your life.</a:t>
            </a:r>
          </a:p>
          <a:p>
            <a:pPr algn="l">
              <a:buNone/>
            </a:pPr>
            <a:r>
              <a:rPr lang="en-US" b="0" i="0" dirty="0">
                <a:solidFill>
                  <a:srgbClr val="333333"/>
                </a:solidFill>
                <a:effectLst/>
                <a:latin typeface="Lato" panose="020F0502020204030203" pitchFamily="34" charset="0"/>
              </a:rPr>
              <a:t> </a:t>
            </a:r>
          </a:p>
          <a:p>
            <a:pPr algn="l">
              <a:buNone/>
            </a:pPr>
            <a:r>
              <a:rPr lang="en-US" b="1" i="0" dirty="0">
                <a:effectLst/>
                <a:latin typeface="var( --e-global-typography-392b9e0-font-family )"/>
              </a:rPr>
              <a:t>What is Adaptability? </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The Adaptability competence is flexibility and handling change and juggling multiple demands, adapting to new situations with new ideas or innovative approaches. It means you can stay focused on your goals, but easily adjust how you get there. You can meet new challenges and you’re nimble and adjusting to sudden change. You’re comfortable with the uncertainty that leadership can bring.</a:t>
            </a:r>
          </a:p>
          <a:p>
            <a:pPr algn="l">
              <a:buNone/>
            </a:pPr>
            <a:r>
              <a:rPr lang="en-US" b="0" i="0" dirty="0">
                <a:solidFill>
                  <a:srgbClr val="333333"/>
                </a:solidFill>
                <a:effectLst/>
                <a:latin typeface="Lato" panose="020F0502020204030203" pitchFamily="34" charset="0"/>
              </a:rPr>
              <a:t> </a:t>
            </a:r>
          </a:p>
          <a:p>
            <a:pPr algn="l">
              <a:buNone/>
            </a:pPr>
            <a:r>
              <a:rPr lang="en-US" b="1" i="0" dirty="0">
                <a:effectLst/>
                <a:latin typeface="var( --e-global-typography-392b9e0-font-family )"/>
              </a:rPr>
              <a:t>What is Empathy? </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The Empathy competence means you have the ability to sense others feelings and how they see things. You take an active interest in their concerns. You pick up cues to what’s being felt in thought. with empathy, you sense unspoken emotions. You listen attentively, to understand the other person’s point of view, the terms in which they’re thinking about what’s going on. empathic leaders are able to get along well with people of very different backgrounds and cultures, and to express their ideas in ways the other person will understand. Empathy doesn’t mean psyching out the other person so you can manipulate them, but rather, it’s knowing how best to collaborate with them.</a:t>
            </a:r>
          </a:p>
          <a:p>
            <a:pPr algn="l">
              <a:buNone/>
            </a:pPr>
            <a:r>
              <a:rPr lang="en-US" b="0" i="0" dirty="0">
                <a:solidFill>
                  <a:srgbClr val="333333"/>
                </a:solidFill>
                <a:effectLst/>
                <a:latin typeface="Lato" panose="020F0502020204030203" pitchFamily="34" charset="0"/>
              </a:rPr>
              <a:t> </a:t>
            </a:r>
          </a:p>
          <a:p>
            <a:pPr algn="l">
              <a:buNone/>
            </a:pPr>
            <a:r>
              <a:rPr lang="en-US" b="1" i="0" dirty="0">
                <a:effectLst/>
                <a:latin typeface="var( --e-global-typography-392b9e0-font-family )"/>
              </a:rPr>
              <a:t>What is Organizational Awareness? </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Organizational awareness means the ability to read a group’s emotional currents and power relationships, identify influencers, networks, and the dynamics that matter in making decisions. A leader who can recognize networking opportunities and read key power relationships will do a better job at leading. Such leaders not only understand the forces at work in an organization, but also the guiding values and unspoken rules that operate among people.</a:t>
            </a:r>
          </a:p>
          <a:p>
            <a:pPr algn="l">
              <a:buNone/>
            </a:pPr>
            <a:r>
              <a:rPr lang="en-US" b="0" i="0" dirty="0">
                <a:solidFill>
                  <a:srgbClr val="333333"/>
                </a:solidFill>
                <a:effectLst/>
                <a:latin typeface="Lato" panose="020F0502020204030203" pitchFamily="34" charset="0"/>
              </a:rPr>
              <a:t> </a:t>
            </a:r>
          </a:p>
          <a:p>
            <a:pPr algn="l">
              <a:buNone/>
            </a:pPr>
            <a:r>
              <a:rPr lang="en-US" b="1" i="0" dirty="0">
                <a:effectLst/>
                <a:latin typeface="var( --e-global-typography-392b9e0-font-family )"/>
              </a:rPr>
              <a:t>What is Influence?</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Influence as a competence refers to the ability to have a positive impact on others, to persuade or convince them to gain their support. If you’re strong in the influence competence, you’re persuasive and engaging and you can build buy-in from key people. Remember, leadership is the art of getting work done well through other people. And influence is the most powerful way to do that.</a:t>
            </a:r>
          </a:p>
          <a:p>
            <a:pPr algn="l">
              <a:buNone/>
            </a:pPr>
            <a:r>
              <a:rPr lang="en-US" b="0" i="0" dirty="0">
                <a:solidFill>
                  <a:srgbClr val="333333"/>
                </a:solidFill>
                <a:effectLst/>
                <a:latin typeface="Lato" panose="020F0502020204030203" pitchFamily="34" charset="0"/>
              </a:rPr>
              <a:t> </a:t>
            </a:r>
          </a:p>
          <a:p>
            <a:pPr algn="l">
              <a:buNone/>
            </a:pPr>
            <a:r>
              <a:rPr lang="en-US" b="1" i="0" dirty="0">
                <a:effectLst/>
                <a:latin typeface="var( --e-global-typography-392b9e0-font-family )"/>
              </a:rPr>
              <a:t>What is the Coach and Mentor Competency?</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The Coach and Mentor competency is the ability to foster the long term learning or development of others. By giving feedback and support. You have a genuine interest in helping them develop further strengths. You give timely, constructive feedback, you understand the person’s goals, and you try to find challenges for them.</a:t>
            </a:r>
          </a:p>
          <a:p>
            <a:pPr algn="l">
              <a:buNone/>
            </a:pPr>
            <a:r>
              <a:rPr lang="en-US" b="0" i="0" dirty="0">
                <a:solidFill>
                  <a:srgbClr val="333333"/>
                </a:solidFill>
                <a:effectLst/>
                <a:latin typeface="Lato" panose="020F0502020204030203" pitchFamily="34" charset="0"/>
              </a:rPr>
              <a:t> </a:t>
            </a:r>
          </a:p>
          <a:p>
            <a:pPr algn="l">
              <a:buNone/>
            </a:pPr>
            <a:r>
              <a:rPr lang="en-US" b="1" i="0" dirty="0">
                <a:effectLst/>
                <a:latin typeface="var( --e-global-typography-392b9e0-font-family )"/>
              </a:rPr>
              <a:t>What is Inspirational Leadership? </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The Inspirational Leadership competence is the ability to guide people to get the job done to bring up their best. With inspiration, you can articulate a shared mission in a way that motivates and offers a sense of common purpose. Beyond people’s day to day tasks.</a:t>
            </a:r>
          </a:p>
          <a:p>
            <a:pPr algn="l">
              <a:buNone/>
            </a:pPr>
            <a:r>
              <a:rPr lang="en-US" b="0" i="0" dirty="0">
                <a:solidFill>
                  <a:srgbClr val="333333"/>
                </a:solidFill>
                <a:effectLst/>
                <a:latin typeface="Lato" panose="020F0502020204030203" pitchFamily="34" charset="0"/>
              </a:rPr>
              <a:t> </a:t>
            </a:r>
          </a:p>
          <a:p>
            <a:pPr algn="l">
              <a:buNone/>
            </a:pPr>
            <a:r>
              <a:rPr lang="en-US" b="1" i="0" dirty="0">
                <a:effectLst/>
                <a:latin typeface="var( --e-global-typography-392b9e0-font-family )"/>
              </a:rPr>
              <a:t>What is Teamwork? </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The teamwork competence is the ability to work with others toward a shared goal, participating actively sharing responsibility and rewards and contributing to the capability of the team. you empathize and create an atmosphere of respect, helpfulness and cooperation, you can draw others into active commitment to the team’s effort. Leaders skilled at the teamwork competence build spirit, positive relationships, and pride of identity at being on the team. And it’s not just teams. This competence holds the key to collaboration of any kind.</a:t>
            </a:r>
          </a:p>
          <a:p>
            <a:pPr algn="l">
              <a:buNone/>
            </a:pPr>
            <a:r>
              <a:rPr lang="en-US" b="0" i="0" dirty="0">
                <a:solidFill>
                  <a:srgbClr val="333333"/>
                </a:solidFill>
                <a:effectLst/>
                <a:latin typeface="Lato" panose="020F0502020204030203" pitchFamily="34" charset="0"/>
              </a:rPr>
              <a:t> </a:t>
            </a:r>
          </a:p>
          <a:p>
            <a:pPr algn="l">
              <a:buNone/>
            </a:pPr>
            <a:r>
              <a:rPr lang="en-US" b="1" i="0" dirty="0">
                <a:effectLst/>
                <a:latin typeface="var( --e-global-typography-392b9e0-font-family )"/>
              </a:rPr>
              <a:t>What is Conflict Management? </a:t>
            </a:r>
          </a:p>
          <a:p>
            <a:pPr algn="l" fontAlgn="base">
              <a:buFont typeface="Arial" panose="020B0604020202020204" pitchFamily="34" charset="0"/>
              <a:buChar char="•"/>
            </a:pPr>
            <a:r>
              <a:rPr lang="en-US" b="0" i="0" dirty="0">
                <a:solidFill>
                  <a:srgbClr val="333333"/>
                </a:solidFill>
                <a:effectLst/>
                <a:latin typeface="Lato" panose="020F0502020204030203" pitchFamily="34" charset="0"/>
              </a:rPr>
              <a:t>The conflict management competency means the ability to help others through emotional or tense situations, to tactfully bring disagreements into the open and to define solutions that everyone can endorse. leaders who take time to understand the different perspectives work toward finding a common ground on which everyone can agree. They acknowledge the views of all sides, while redirecting energy toward a shared ideal, or an agreeable resolution. Clearly being able to manage conflict matters for leaders. But that doesn’t mean convincing other people that yours is the correct opinion. There’s a difference between winning and effectively managing conflict.</a:t>
            </a:r>
          </a:p>
          <a:p>
            <a:endParaRPr lang="en-IN" dirty="0"/>
          </a:p>
        </p:txBody>
      </p:sp>
      <p:sp>
        <p:nvSpPr>
          <p:cNvPr id="4" name="Slide Number Placeholder 3"/>
          <p:cNvSpPr>
            <a:spLocks noGrp="1"/>
          </p:cNvSpPr>
          <p:nvPr>
            <p:ph type="sldNum" sz="quarter" idx="5"/>
          </p:nvPr>
        </p:nvSpPr>
        <p:spPr/>
        <p:txBody>
          <a:bodyPr/>
          <a:lstStyle/>
          <a:p>
            <a:fld id="{6AFCCA4A-80BC-406F-9055-54E9704676FC}" type="slidenum">
              <a:rPr lang="en-IN" smtClean="0"/>
              <a:t>13</a:t>
            </a:fld>
            <a:endParaRPr lang="en-IN"/>
          </a:p>
        </p:txBody>
      </p:sp>
    </p:spTree>
    <p:extLst>
      <p:ext uri="{BB962C8B-B14F-4D97-AF65-F5344CB8AC3E}">
        <p14:creationId xmlns:p14="http://schemas.microsoft.com/office/powerpoint/2010/main" val="2147292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IN" dirty="0"/>
              <a:t>2</a:t>
            </a:r>
          </a:p>
          <a:p>
            <a:pPr marL="228600" indent="-228600">
              <a:buAutoNum type="arabicPeriod"/>
            </a:pPr>
            <a:r>
              <a:rPr lang="en-IN" dirty="0"/>
              <a:t>4</a:t>
            </a:r>
          </a:p>
          <a:p>
            <a:pPr marL="228600" indent="-228600">
              <a:buAutoNum type="arabicPeriod"/>
            </a:pPr>
            <a:r>
              <a:rPr lang="en-IN" dirty="0"/>
              <a:t>2</a:t>
            </a:r>
          </a:p>
        </p:txBody>
      </p:sp>
      <p:sp>
        <p:nvSpPr>
          <p:cNvPr id="4" name="Slide Number Placeholder 3"/>
          <p:cNvSpPr>
            <a:spLocks noGrp="1"/>
          </p:cNvSpPr>
          <p:nvPr>
            <p:ph type="sldNum" sz="quarter" idx="5"/>
          </p:nvPr>
        </p:nvSpPr>
        <p:spPr/>
        <p:txBody>
          <a:bodyPr/>
          <a:lstStyle/>
          <a:p>
            <a:fld id="{6AFCCA4A-80BC-406F-9055-54E9704676FC}" type="slidenum">
              <a:rPr lang="en-IN" smtClean="0"/>
              <a:t>21</a:t>
            </a:fld>
            <a:endParaRPr lang="en-IN"/>
          </a:p>
        </p:txBody>
      </p:sp>
    </p:spTree>
    <p:extLst>
      <p:ext uri="{BB962C8B-B14F-4D97-AF65-F5344CB8AC3E}">
        <p14:creationId xmlns:p14="http://schemas.microsoft.com/office/powerpoint/2010/main" val="2462384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4. 2</a:t>
            </a:r>
          </a:p>
          <a:p>
            <a:r>
              <a:rPr lang="en-IN" dirty="0"/>
              <a:t>5. 2</a:t>
            </a:r>
          </a:p>
          <a:p>
            <a:r>
              <a:rPr lang="en-IN" dirty="0"/>
              <a:t>6. 2</a:t>
            </a:r>
          </a:p>
        </p:txBody>
      </p:sp>
      <p:sp>
        <p:nvSpPr>
          <p:cNvPr id="4" name="Slide Number Placeholder 3"/>
          <p:cNvSpPr>
            <a:spLocks noGrp="1"/>
          </p:cNvSpPr>
          <p:nvPr>
            <p:ph type="sldNum" sz="quarter" idx="5"/>
          </p:nvPr>
        </p:nvSpPr>
        <p:spPr/>
        <p:txBody>
          <a:bodyPr/>
          <a:lstStyle/>
          <a:p>
            <a:fld id="{6AFCCA4A-80BC-406F-9055-54E9704676FC}" type="slidenum">
              <a:rPr lang="en-IN" smtClean="0"/>
              <a:t>22</a:t>
            </a:fld>
            <a:endParaRPr lang="en-IN"/>
          </a:p>
        </p:txBody>
      </p:sp>
    </p:spTree>
    <p:extLst>
      <p:ext uri="{BB962C8B-B14F-4D97-AF65-F5344CB8AC3E}">
        <p14:creationId xmlns:p14="http://schemas.microsoft.com/office/powerpoint/2010/main" val="193178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7C2E3-22C7-E9C1-4363-A153149F5A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291BA0-BA53-94FC-FBAC-A71DBAE33A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215C13-4DCD-7177-95D1-C3F2FA7EC769}"/>
              </a:ext>
            </a:extLst>
          </p:cNvPr>
          <p:cNvSpPr>
            <a:spLocks noGrp="1"/>
          </p:cNvSpPr>
          <p:nvPr>
            <p:ph type="dt" sz="half" idx="10"/>
          </p:nvPr>
        </p:nvSpPr>
        <p:spPr/>
        <p:txBody>
          <a:bodyPr/>
          <a:lstStyle/>
          <a:p>
            <a:fld id="{AB23791E-5111-482D-A81B-C16FFDFF2E7F}" type="datetimeFigureOut">
              <a:rPr lang="en-IN" smtClean="0"/>
              <a:t>15-03-2025</a:t>
            </a:fld>
            <a:endParaRPr lang="en-IN"/>
          </a:p>
        </p:txBody>
      </p:sp>
      <p:sp>
        <p:nvSpPr>
          <p:cNvPr id="5" name="Footer Placeholder 4">
            <a:extLst>
              <a:ext uri="{FF2B5EF4-FFF2-40B4-BE49-F238E27FC236}">
                <a16:creationId xmlns:a16="http://schemas.microsoft.com/office/drawing/2014/main" id="{E2B0E115-9AE8-9DC3-1132-881D7C66A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5CFF88-E81A-3D45-0AA3-017DC5C68170}"/>
              </a:ext>
            </a:extLst>
          </p:cNvPr>
          <p:cNvSpPr>
            <a:spLocks noGrp="1"/>
          </p:cNvSpPr>
          <p:nvPr>
            <p:ph type="sldNum" sz="quarter" idx="12"/>
          </p:nvPr>
        </p:nvSpPr>
        <p:spPr/>
        <p:txBody>
          <a:bodyPr/>
          <a:lstStyle/>
          <a:p>
            <a:fld id="{DB790063-C1EF-425B-BFE2-DF948EDAEA40}" type="slidenum">
              <a:rPr lang="en-IN" smtClean="0"/>
              <a:t>‹#›</a:t>
            </a:fld>
            <a:endParaRPr lang="en-IN"/>
          </a:p>
        </p:txBody>
      </p:sp>
    </p:spTree>
    <p:extLst>
      <p:ext uri="{BB962C8B-B14F-4D97-AF65-F5344CB8AC3E}">
        <p14:creationId xmlns:p14="http://schemas.microsoft.com/office/powerpoint/2010/main" val="62718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939D-EE0A-273C-1105-F3CE61F210A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951C91-3683-169B-2178-BD69245D36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7F1B28-291E-5E92-9D2F-0BB820AE6ABB}"/>
              </a:ext>
            </a:extLst>
          </p:cNvPr>
          <p:cNvSpPr>
            <a:spLocks noGrp="1"/>
          </p:cNvSpPr>
          <p:nvPr>
            <p:ph type="dt" sz="half" idx="10"/>
          </p:nvPr>
        </p:nvSpPr>
        <p:spPr/>
        <p:txBody>
          <a:bodyPr/>
          <a:lstStyle/>
          <a:p>
            <a:fld id="{AB23791E-5111-482D-A81B-C16FFDFF2E7F}" type="datetimeFigureOut">
              <a:rPr lang="en-IN" smtClean="0"/>
              <a:t>15-03-2025</a:t>
            </a:fld>
            <a:endParaRPr lang="en-IN"/>
          </a:p>
        </p:txBody>
      </p:sp>
      <p:sp>
        <p:nvSpPr>
          <p:cNvPr id="5" name="Footer Placeholder 4">
            <a:extLst>
              <a:ext uri="{FF2B5EF4-FFF2-40B4-BE49-F238E27FC236}">
                <a16:creationId xmlns:a16="http://schemas.microsoft.com/office/drawing/2014/main" id="{1CAD06E6-F103-690C-9315-7EEF5F769E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CE22A9-F722-824B-B143-CEBFC563E032}"/>
              </a:ext>
            </a:extLst>
          </p:cNvPr>
          <p:cNvSpPr>
            <a:spLocks noGrp="1"/>
          </p:cNvSpPr>
          <p:nvPr>
            <p:ph type="sldNum" sz="quarter" idx="12"/>
          </p:nvPr>
        </p:nvSpPr>
        <p:spPr/>
        <p:txBody>
          <a:bodyPr/>
          <a:lstStyle/>
          <a:p>
            <a:fld id="{DB790063-C1EF-425B-BFE2-DF948EDAEA40}" type="slidenum">
              <a:rPr lang="en-IN" smtClean="0"/>
              <a:t>‹#›</a:t>
            </a:fld>
            <a:endParaRPr lang="en-IN"/>
          </a:p>
        </p:txBody>
      </p:sp>
    </p:spTree>
    <p:extLst>
      <p:ext uri="{BB962C8B-B14F-4D97-AF65-F5344CB8AC3E}">
        <p14:creationId xmlns:p14="http://schemas.microsoft.com/office/powerpoint/2010/main" val="4075685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5352B3-EF25-33CA-220D-E8423A2716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93DBDC-66F1-1722-BA49-4AA94F1C7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FFD099-8F99-AE5F-7360-36CC4E6FE217}"/>
              </a:ext>
            </a:extLst>
          </p:cNvPr>
          <p:cNvSpPr>
            <a:spLocks noGrp="1"/>
          </p:cNvSpPr>
          <p:nvPr>
            <p:ph type="dt" sz="half" idx="10"/>
          </p:nvPr>
        </p:nvSpPr>
        <p:spPr/>
        <p:txBody>
          <a:bodyPr/>
          <a:lstStyle/>
          <a:p>
            <a:fld id="{AB23791E-5111-482D-A81B-C16FFDFF2E7F}" type="datetimeFigureOut">
              <a:rPr lang="en-IN" smtClean="0"/>
              <a:t>15-03-2025</a:t>
            </a:fld>
            <a:endParaRPr lang="en-IN"/>
          </a:p>
        </p:txBody>
      </p:sp>
      <p:sp>
        <p:nvSpPr>
          <p:cNvPr id="5" name="Footer Placeholder 4">
            <a:extLst>
              <a:ext uri="{FF2B5EF4-FFF2-40B4-BE49-F238E27FC236}">
                <a16:creationId xmlns:a16="http://schemas.microsoft.com/office/drawing/2014/main" id="{64EBB371-A77F-9A30-81B1-7ADFCC521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0BCF0C-0F37-7D11-2FEF-9B3A26F2040E}"/>
              </a:ext>
            </a:extLst>
          </p:cNvPr>
          <p:cNvSpPr>
            <a:spLocks noGrp="1"/>
          </p:cNvSpPr>
          <p:nvPr>
            <p:ph type="sldNum" sz="quarter" idx="12"/>
          </p:nvPr>
        </p:nvSpPr>
        <p:spPr/>
        <p:txBody>
          <a:bodyPr/>
          <a:lstStyle/>
          <a:p>
            <a:fld id="{DB790063-C1EF-425B-BFE2-DF948EDAEA40}" type="slidenum">
              <a:rPr lang="en-IN" smtClean="0"/>
              <a:t>‹#›</a:t>
            </a:fld>
            <a:endParaRPr lang="en-IN"/>
          </a:p>
        </p:txBody>
      </p:sp>
    </p:spTree>
    <p:extLst>
      <p:ext uri="{BB962C8B-B14F-4D97-AF65-F5344CB8AC3E}">
        <p14:creationId xmlns:p14="http://schemas.microsoft.com/office/powerpoint/2010/main" val="34834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008E8-A444-A4C6-98EB-4968E800E4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6F94A2-36F6-8243-7DB6-0BF817D25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46241-A9EB-DA6B-A52D-D0D296DDE135}"/>
              </a:ext>
            </a:extLst>
          </p:cNvPr>
          <p:cNvSpPr>
            <a:spLocks noGrp="1"/>
          </p:cNvSpPr>
          <p:nvPr>
            <p:ph type="dt" sz="half" idx="10"/>
          </p:nvPr>
        </p:nvSpPr>
        <p:spPr/>
        <p:txBody>
          <a:bodyPr/>
          <a:lstStyle/>
          <a:p>
            <a:fld id="{AB23791E-5111-482D-A81B-C16FFDFF2E7F}" type="datetimeFigureOut">
              <a:rPr lang="en-IN" smtClean="0"/>
              <a:t>15-03-2025</a:t>
            </a:fld>
            <a:endParaRPr lang="en-IN"/>
          </a:p>
        </p:txBody>
      </p:sp>
      <p:sp>
        <p:nvSpPr>
          <p:cNvPr id="5" name="Footer Placeholder 4">
            <a:extLst>
              <a:ext uri="{FF2B5EF4-FFF2-40B4-BE49-F238E27FC236}">
                <a16:creationId xmlns:a16="http://schemas.microsoft.com/office/drawing/2014/main" id="{BA9884FD-7896-66CB-F5D8-5F7421335D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4B20C4-0163-3F12-A465-4F65FB80A7B3}"/>
              </a:ext>
            </a:extLst>
          </p:cNvPr>
          <p:cNvSpPr>
            <a:spLocks noGrp="1"/>
          </p:cNvSpPr>
          <p:nvPr>
            <p:ph type="sldNum" sz="quarter" idx="12"/>
          </p:nvPr>
        </p:nvSpPr>
        <p:spPr/>
        <p:txBody>
          <a:bodyPr/>
          <a:lstStyle/>
          <a:p>
            <a:fld id="{DB790063-C1EF-425B-BFE2-DF948EDAEA40}" type="slidenum">
              <a:rPr lang="en-IN" smtClean="0"/>
              <a:t>‹#›</a:t>
            </a:fld>
            <a:endParaRPr lang="en-IN"/>
          </a:p>
        </p:txBody>
      </p:sp>
    </p:spTree>
    <p:extLst>
      <p:ext uri="{BB962C8B-B14F-4D97-AF65-F5344CB8AC3E}">
        <p14:creationId xmlns:p14="http://schemas.microsoft.com/office/powerpoint/2010/main" val="2363304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3180-8F85-D393-7B15-EB2E59CAC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5B0DA0-1B6B-D82B-0697-9F819A1DDB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205445-BADD-3165-2420-00B835E52E13}"/>
              </a:ext>
            </a:extLst>
          </p:cNvPr>
          <p:cNvSpPr>
            <a:spLocks noGrp="1"/>
          </p:cNvSpPr>
          <p:nvPr>
            <p:ph type="dt" sz="half" idx="10"/>
          </p:nvPr>
        </p:nvSpPr>
        <p:spPr/>
        <p:txBody>
          <a:bodyPr/>
          <a:lstStyle/>
          <a:p>
            <a:fld id="{AB23791E-5111-482D-A81B-C16FFDFF2E7F}" type="datetimeFigureOut">
              <a:rPr lang="en-IN" smtClean="0"/>
              <a:t>15-03-2025</a:t>
            </a:fld>
            <a:endParaRPr lang="en-IN"/>
          </a:p>
        </p:txBody>
      </p:sp>
      <p:sp>
        <p:nvSpPr>
          <p:cNvPr id="5" name="Footer Placeholder 4">
            <a:extLst>
              <a:ext uri="{FF2B5EF4-FFF2-40B4-BE49-F238E27FC236}">
                <a16:creationId xmlns:a16="http://schemas.microsoft.com/office/drawing/2014/main" id="{A4EA6AFE-979E-C926-A243-79BDAB62B6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B372AB-D419-8FC8-9FC3-6778C8CC3F19}"/>
              </a:ext>
            </a:extLst>
          </p:cNvPr>
          <p:cNvSpPr>
            <a:spLocks noGrp="1"/>
          </p:cNvSpPr>
          <p:nvPr>
            <p:ph type="sldNum" sz="quarter" idx="12"/>
          </p:nvPr>
        </p:nvSpPr>
        <p:spPr/>
        <p:txBody>
          <a:bodyPr/>
          <a:lstStyle/>
          <a:p>
            <a:fld id="{DB790063-C1EF-425B-BFE2-DF948EDAEA40}" type="slidenum">
              <a:rPr lang="en-IN" smtClean="0"/>
              <a:t>‹#›</a:t>
            </a:fld>
            <a:endParaRPr lang="en-IN"/>
          </a:p>
        </p:txBody>
      </p:sp>
    </p:spTree>
    <p:extLst>
      <p:ext uri="{BB962C8B-B14F-4D97-AF65-F5344CB8AC3E}">
        <p14:creationId xmlns:p14="http://schemas.microsoft.com/office/powerpoint/2010/main" val="3992674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2676-A7E7-E9BD-F954-88ECA2FC96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5DF7B2-131D-EEE5-D014-4E9BCA402A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547214-E2D5-0217-C0E3-7FB431A217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A8FE25-0E91-C3C3-AE8D-062BE923623C}"/>
              </a:ext>
            </a:extLst>
          </p:cNvPr>
          <p:cNvSpPr>
            <a:spLocks noGrp="1"/>
          </p:cNvSpPr>
          <p:nvPr>
            <p:ph type="dt" sz="half" idx="10"/>
          </p:nvPr>
        </p:nvSpPr>
        <p:spPr/>
        <p:txBody>
          <a:bodyPr/>
          <a:lstStyle/>
          <a:p>
            <a:fld id="{AB23791E-5111-482D-A81B-C16FFDFF2E7F}" type="datetimeFigureOut">
              <a:rPr lang="en-IN" smtClean="0"/>
              <a:t>15-03-2025</a:t>
            </a:fld>
            <a:endParaRPr lang="en-IN"/>
          </a:p>
        </p:txBody>
      </p:sp>
      <p:sp>
        <p:nvSpPr>
          <p:cNvPr id="6" name="Footer Placeholder 5">
            <a:extLst>
              <a:ext uri="{FF2B5EF4-FFF2-40B4-BE49-F238E27FC236}">
                <a16:creationId xmlns:a16="http://schemas.microsoft.com/office/drawing/2014/main" id="{5C091749-E46D-9549-002F-DB827A390F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8D8BFD-F50A-6E29-98CC-863343B57EE8}"/>
              </a:ext>
            </a:extLst>
          </p:cNvPr>
          <p:cNvSpPr>
            <a:spLocks noGrp="1"/>
          </p:cNvSpPr>
          <p:nvPr>
            <p:ph type="sldNum" sz="quarter" idx="12"/>
          </p:nvPr>
        </p:nvSpPr>
        <p:spPr/>
        <p:txBody>
          <a:bodyPr/>
          <a:lstStyle/>
          <a:p>
            <a:fld id="{DB790063-C1EF-425B-BFE2-DF948EDAEA40}" type="slidenum">
              <a:rPr lang="en-IN" smtClean="0"/>
              <a:t>‹#›</a:t>
            </a:fld>
            <a:endParaRPr lang="en-IN"/>
          </a:p>
        </p:txBody>
      </p:sp>
    </p:spTree>
    <p:extLst>
      <p:ext uri="{BB962C8B-B14F-4D97-AF65-F5344CB8AC3E}">
        <p14:creationId xmlns:p14="http://schemas.microsoft.com/office/powerpoint/2010/main" val="115700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1598-0091-AA55-B598-8805FC57EB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15569D-D3DE-843F-144F-DA8E92AD29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212BD1-B097-6E36-6F45-5F3B8390C3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FD0B4B-BC5F-635C-A246-6F408BAE1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D858FA-092E-76E4-BF55-C52B9682D2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694EA4-2228-DF98-6723-A85BD3D5676A}"/>
              </a:ext>
            </a:extLst>
          </p:cNvPr>
          <p:cNvSpPr>
            <a:spLocks noGrp="1"/>
          </p:cNvSpPr>
          <p:nvPr>
            <p:ph type="dt" sz="half" idx="10"/>
          </p:nvPr>
        </p:nvSpPr>
        <p:spPr/>
        <p:txBody>
          <a:bodyPr/>
          <a:lstStyle/>
          <a:p>
            <a:fld id="{AB23791E-5111-482D-A81B-C16FFDFF2E7F}" type="datetimeFigureOut">
              <a:rPr lang="en-IN" smtClean="0"/>
              <a:t>15-03-2025</a:t>
            </a:fld>
            <a:endParaRPr lang="en-IN"/>
          </a:p>
        </p:txBody>
      </p:sp>
      <p:sp>
        <p:nvSpPr>
          <p:cNvPr id="8" name="Footer Placeholder 7">
            <a:extLst>
              <a:ext uri="{FF2B5EF4-FFF2-40B4-BE49-F238E27FC236}">
                <a16:creationId xmlns:a16="http://schemas.microsoft.com/office/drawing/2014/main" id="{B9258B96-CA52-1103-9F46-D38CA2FBD9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AB5ACF-B631-86D7-8405-1C3B6DFF310F}"/>
              </a:ext>
            </a:extLst>
          </p:cNvPr>
          <p:cNvSpPr>
            <a:spLocks noGrp="1"/>
          </p:cNvSpPr>
          <p:nvPr>
            <p:ph type="sldNum" sz="quarter" idx="12"/>
          </p:nvPr>
        </p:nvSpPr>
        <p:spPr/>
        <p:txBody>
          <a:bodyPr/>
          <a:lstStyle/>
          <a:p>
            <a:fld id="{DB790063-C1EF-425B-BFE2-DF948EDAEA40}" type="slidenum">
              <a:rPr lang="en-IN" smtClean="0"/>
              <a:t>‹#›</a:t>
            </a:fld>
            <a:endParaRPr lang="en-IN"/>
          </a:p>
        </p:txBody>
      </p:sp>
    </p:spTree>
    <p:extLst>
      <p:ext uri="{BB962C8B-B14F-4D97-AF65-F5344CB8AC3E}">
        <p14:creationId xmlns:p14="http://schemas.microsoft.com/office/powerpoint/2010/main" val="372190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01B17-C46A-50FE-289B-BC7B029834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1DF951-4C1A-7B0C-AEC6-043A792F19AE}"/>
              </a:ext>
            </a:extLst>
          </p:cNvPr>
          <p:cNvSpPr>
            <a:spLocks noGrp="1"/>
          </p:cNvSpPr>
          <p:nvPr>
            <p:ph type="dt" sz="half" idx="10"/>
          </p:nvPr>
        </p:nvSpPr>
        <p:spPr/>
        <p:txBody>
          <a:bodyPr/>
          <a:lstStyle/>
          <a:p>
            <a:fld id="{AB23791E-5111-482D-A81B-C16FFDFF2E7F}" type="datetimeFigureOut">
              <a:rPr lang="en-IN" smtClean="0"/>
              <a:t>15-03-2025</a:t>
            </a:fld>
            <a:endParaRPr lang="en-IN"/>
          </a:p>
        </p:txBody>
      </p:sp>
      <p:sp>
        <p:nvSpPr>
          <p:cNvPr id="4" name="Footer Placeholder 3">
            <a:extLst>
              <a:ext uri="{FF2B5EF4-FFF2-40B4-BE49-F238E27FC236}">
                <a16:creationId xmlns:a16="http://schemas.microsoft.com/office/drawing/2014/main" id="{C90EC0CC-CCAD-4B24-3129-B0059F7105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FD7DBB-E905-E24E-1A11-39709CF20EEB}"/>
              </a:ext>
            </a:extLst>
          </p:cNvPr>
          <p:cNvSpPr>
            <a:spLocks noGrp="1"/>
          </p:cNvSpPr>
          <p:nvPr>
            <p:ph type="sldNum" sz="quarter" idx="12"/>
          </p:nvPr>
        </p:nvSpPr>
        <p:spPr/>
        <p:txBody>
          <a:bodyPr/>
          <a:lstStyle/>
          <a:p>
            <a:fld id="{DB790063-C1EF-425B-BFE2-DF948EDAEA40}" type="slidenum">
              <a:rPr lang="en-IN" smtClean="0"/>
              <a:t>‹#›</a:t>
            </a:fld>
            <a:endParaRPr lang="en-IN"/>
          </a:p>
        </p:txBody>
      </p:sp>
    </p:spTree>
    <p:extLst>
      <p:ext uri="{BB962C8B-B14F-4D97-AF65-F5344CB8AC3E}">
        <p14:creationId xmlns:p14="http://schemas.microsoft.com/office/powerpoint/2010/main" val="1785895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82EFEE-A527-5A5A-9FB9-60F11B5D345B}"/>
              </a:ext>
            </a:extLst>
          </p:cNvPr>
          <p:cNvSpPr>
            <a:spLocks noGrp="1"/>
          </p:cNvSpPr>
          <p:nvPr>
            <p:ph type="dt" sz="half" idx="10"/>
          </p:nvPr>
        </p:nvSpPr>
        <p:spPr/>
        <p:txBody>
          <a:bodyPr/>
          <a:lstStyle/>
          <a:p>
            <a:fld id="{AB23791E-5111-482D-A81B-C16FFDFF2E7F}" type="datetimeFigureOut">
              <a:rPr lang="en-IN" smtClean="0"/>
              <a:t>15-03-2025</a:t>
            </a:fld>
            <a:endParaRPr lang="en-IN"/>
          </a:p>
        </p:txBody>
      </p:sp>
      <p:sp>
        <p:nvSpPr>
          <p:cNvPr id="3" name="Footer Placeholder 2">
            <a:extLst>
              <a:ext uri="{FF2B5EF4-FFF2-40B4-BE49-F238E27FC236}">
                <a16:creationId xmlns:a16="http://schemas.microsoft.com/office/drawing/2014/main" id="{24D36EA1-00B9-E5E6-1B68-E5F84F5C06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0F2BFB-5BD4-CD51-616A-54310C41340C}"/>
              </a:ext>
            </a:extLst>
          </p:cNvPr>
          <p:cNvSpPr>
            <a:spLocks noGrp="1"/>
          </p:cNvSpPr>
          <p:nvPr>
            <p:ph type="sldNum" sz="quarter" idx="12"/>
          </p:nvPr>
        </p:nvSpPr>
        <p:spPr/>
        <p:txBody>
          <a:bodyPr/>
          <a:lstStyle/>
          <a:p>
            <a:fld id="{DB790063-C1EF-425B-BFE2-DF948EDAEA40}" type="slidenum">
              <a:rPr lang="en-IN" smtClean="0"/>
              <a:t>‹#›</a:t>
            </a:fld>
            <a:endParaRPr lang="en-IN"/>
          </a:p>
        </p:txBody>
      </p:sp>
    </p:spTree>
    <p:extLst>
      <p:ext uri="{BB962C8B-B14F-4D97-AF65-F5344CB8AC3E}">
        <p14:creationId xmlns:p14="http://schemas.microsoft.com/office/powerpoint/2010/main" val="548560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B6453-DA9A-C9FF-51B4-266834F57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5A15AB-5D80-781B-05DA-5450C15262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CDE907-9DCD-D64F-D4D3-38C11004B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6FEBC-F7EA-C92F-18F2-AC67F3083150}"/>
              </a:ext>
            </a:extLst>
          </p:cNvPr>
          <p:cNvSpPr>
            <a:spLocks noGrp="1"/>
          </p:cNvSpPr>
          <p:nvPr>
            <p:ph type="dt" sz="half" idx="10"/>
          </p:nvPr>
        </p:nvSpPr>
        <p:spPr/>
        <p:txBody>
          <a:bodyPr/>
          <a:lstStyle/>
          <a:p>
            <a:fld id="{AB23791E-5111-482D-A81B-C16FFDFF2E7F}" type="datetimeFigureOut">
              <a:rPr lang="en-IN" smtClean="0"/>
              <a:t>15-03-2025</a:t>
            </a:fld>
            <a:endParaRPr lang="en-IN"/>
          </a:p>
        </p:txBody>
      </p:sp>
      <p:sp>
        <p:nvSpPr>
          <p:cNvPr id="6" name="Footer Placeholder 5">
            <a:extLst>
              <a:ext uri="{FF2B5EF4-FFF2-40B4-BE49-F238E27FC236}">
                <a16:creationId xmlns:a16="http://schemas.microsoft.com/office/drawing/2014/main" id="{2BA9F190-1193-AB8B-2927-F4D3882B46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6FBA5A-332B-35EA-04C7-31F3EA6FFF12}"/>
              </a:ext>
            </a:extLst>
          </p:cNvPr>
          <p:cNvSpPr>
            <a:spLocks noGrp="1"/>
          </p:cNvSpPr>
          <p:nvPr>
            <p:ph type="sldNum" sz="quarter" idx="12"/>
          </p:nvPr>
        </p:nvSpPr>
        <p:spPr/>
        <p:txBody>
          <a:bodyPr/>
          <a:lstStyle/>
          <a:p>
            <a:fld id="{DB790063-C1EF-425B-BFE2-DF948EDAEA40}" type="slidenum">
              <a:rPr lang="en-IN" smtClean="0"/>
              <a:t>‹#›</a:t>
            </a:fld>
            <a:endParaRPr lang="en-IN"/>
          </a:p>
        </p:txBody>
      </p:sp>
    </p:spTree>
    <p:extLst>
      <p:ext uri="{BB962C8B-B14F-4D97-AF65-F5344CB8AC3E}">
        <p14:creationId xmlns:p14="http://schemas.microsoft.com/office/powerpoint/2010/main" val="155333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0BD2F-E73D-214A-AC55-EB4628CE65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CF4C75-673B-4BB1-2559-EF183E605B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427540-472B-2E00-0E9D-6F69AF2B6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D3CC5-9DEF-FBF7-6D2B-887B9A5CC1AA}"/>
              </a:ext>
            </a:extLst>
          </p:cNvPr>
          <p:cNvSpPr>
            <a:spLocks noGrp="1"/>
          </p:cNvSpPr>
          <p:nvPr>
            <p:ph type="dt" sz="half" idx="10"/>
          </p:nvPr>
        </p:nvSpPr>
        <p:spPr/>
        <p:txBody>
          <a:bodyPr/>
          <a:lstStyle/>
          <a:p>
            <a:fld id="{AB23791E-5111-482D-A81B-C16FFDFF2E7F}" type="datetimeFigureOut">
              <a:rPr lang="en-IN" smtClean="0"/>
              <a:t>15-03-2025</a:t>
            </a:fld>
            <a:endParaRPr lang="en-IN"/>
          </a:p>
        </p:txBody>
      </p:sp>
      <p:sp>
        <p:nvSpPr>
          <p:cNvPr id="6" name="Footer Placeholder 5">
            <a:extLst>
              <a:ext uri="{FF2B5EF4-FFF2-40B4-BE49-F238E27FC236}">
                <a16:creationId xmlns:a16="http://schemas.microsoft.com/office/drawing/2014/main" id="{214D0E5C-47AE-99EB-3721-EA22B0FDDE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574868-501C-76B9-04A9-826F9243C9C0}"/>
              </a:ext>
            </a:extLst>
          </p:cNvPr>
          <p:cNvSpPr>
            <a:spLocks noGrp="1"/>
          </p:cNvSpPr>
          <p:nvPr>
            <p:ph type="sldNum" sz="quarter" idx="12"/>
          </p:nvPr>
        </p:nvSpPr>
        <p:spPr/>
        <p:txBody>
          <a:bodyPr/>
          <a:lstStyle/>
          <a:p>
            <a:fld id="{DB790063-C1EF-425B-BFE2-DF948EDAEA40}" type="slidenum">
              <a:rPr lang="en-IN" smtClean="0"/>
              <a:t>‹#›</a:t>
            </a:fld>
            <a:endParaRPr lang="en-IN"/>
          </a:p>
        </p:txBody>
      </p:sp>
    </p:spTree>
    <p:extLst>
      <p:ext uri="{BB962C8B-B14F-4D97-AF65-F5344CB8AC3E}">
        <p14:creationId xmlns:p14="http://schemas.microsoft.com/office/powerpoint/2010/main" val="332814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A5BB87-0348-298E-628F-833CB09004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3C2EAC-A8C1-D289-BBF6-0D772DCEF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022EE4-DBBF-AE4D-0AC7-F21475FA90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3791E-5111-482D-A81B-C16FFDFF2E7F}" type="datetimeFigureOut">
              <a:rPr lang="en-IN" smtClean="0"/>
              <a:t>15-03-2025</a:t>
            </a:fld>
            <a:endParaRPr lang="en-IN"/>
          </a:p>
        </p:txBody>
      </p:sp>
      <p:sp>
        <p:nvSpPr>
          <p:cNvPr id="5" name="Footer Placeholder 4">
            <a:extLst>
              <a:ext uri="{FF2B5EF4-FFF2-40B4-BE49-F238E27FC236}">
                <a16:creationId xmlns:a16="http://schemas.microsoft.com/office/drawing/2014/main" id="{9B7740DD-D145-340C-2241-BE839EBAB9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110391-4EAF-292F-F33C-E48C8BFEDC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90063-C1EF-425B-BFE2-DF948EDAEA40}" type="slidenum">
              <a:rPr lang="en-IN" smtClean="0"/>
              <a:t>‹#›</a:t>
            </a:fld>
            <a:endParaRPr lang="en-IN"/>
          </a:p>
        </p:txBody>
      </p:sp>
    </p:spTree>
    <p:extLst>
      <p:ext uri="{BB962C8B-B14F-4D97-AF65-F5344CB8AC3E}">
        <p14:creationId xmlns:p14="http://schemas.microsoft.com/office/powerpoint/2010/main" val="2990454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sw.co.uk/blog/leadership-and-management/empathy-in-leadership/"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sw.co.uk/blog/leadership-and-management/social-skil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sw.co.uk/blog/leadership-and-management/self-awareness-in-emotional-intelligen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75E5C-472F-4CA4-26B2-109115A1D1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D93AB3-DA1C-1989-F971-1A8AC2880D8F}"/>
              </a:ext>
            </a:extLst>
          </p:cNvPr>
          <p:cNvSpPr>
            <a:spLocks noGrp="1"/>
          </p:cNvSpPr>
          <p:nvPr>
            <p:ph idx="1"/>
          </p:nvPr>
        </p:nvSpPr>
        <p:spPr>
          <a:xfrm>
            <a:off x="838200" y="625642"/>
            <a:ext cx="10515600" cy="5551321"/>
          </a:xfrm>
        </p:spPr>
        <p:txBody>
          <a:bodyPr/>
          <a:lstStyle/>
          <a:p>
            <a:pPr algn="l" fontAlgn="base">
              <a:buNone/>
            </a:pPr>
            <a:r>
              <a:rPr lang="en-US" b="1" i="0" u="none" strike="noStrike" dirty="0">
                <a:solidFill>
                  <a:srgbClr val="021526"/>
                </a:solidFill>
                <a:effectLst/>
                <a:latin typeface="Roboto" panose="02000000000000000000" pitchFamily="2" charset="0"/>
              </a:rPr>
              <a:t>4. Empathy</a:t>
            </a:r>
          </a:p>
          <a:p>
            <a:pPr fontAlgn="base"/>
            <a:r>
              <a:rPr lang="en-US" b="0" i="0" dirty="0">
                <a:solidFill>
                  <a:srgbClr val="021526"/>
                </a:solidFill>
                <a:effectLst/>
                <a:latin typeface="Cabin"/>
              </a:rPr>
              <a:t>If you can understand the emotions of others and relate to them, you can see problems from all perspectives and make objective decisions. Empathy defuses bias.</a:t>
            </a:r>
          </a:p>
          <a:p>
            <a:pPr algn="l" fontAlgn="base"/>
            <a:r>
              <a:rPr lang="en-US" b="0" i="0" dirty="0">
                <a:solidFill>
                  <a:srgbClr val="021526"/>
                </a:solidFill>
                <a:effectLst/>
                <a:latin typeface="Cabin"/>
              </a:rPr>
              <a:t>Being an </a:t>
            </a:r>
            <a:r>
              <a:rPr lang="en-US" b="0" i="0" u="none" strike="noStrike" dirty="0">
                <a:solidFill>
                  <a:srgbClr val="DC4141"/>
                </a:solidFill>
                <a:effectLst/>
                <a:latin typeface="Cabin"/>
                <a:hlinkClick r:id="rId3"/>
              </a:rPr>
              <a:t>empathic leader</a:t>
            </a:r>
            <a:r>
              <a:rPr lang="en-US" b="0" i="0" dirty="0">
                <a:solidFill>
                  <a:srgbClr val="021526"/>
                </a:solidFill>
                <a:effectLst/>
                <a:latin typeface="Cabin"/>
              </a:rPr>
              <a:t> means you’re a good listener and interpreter, attuned to body language and facial expressions.</a:t>
            </a:r>
          </a:p>
          <a:p>
            <a:pPr marL="0" indent="0">
              <a:buNone/>
            </a:pPr>
            <a:endParaRPr lang="en-IN" dirty="0"/>
          </a:p>
        </p:txBody>
      </p:sp>
    </p:spTree>
    <p:extLst>
      <p:ext uri="{BB962C8B-B14F-4D97-AF65-F5344CB8AC3E}">
        <p14:creationId xmlns:p14="http://schemas.microsoft.com/office/powerpoint/2010/main" val="300615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3B4FE-7103-E681-4E87-697B173A3D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42027-A3B0-BD88-F89D-48DFF0BD0A95}"/>
              </a:ext>
            </a:extLst>
          </p:cNvPr>
          <p:cNvSpPr>
            <a:spLocks noGrp="1"/>
          </p:cNvSpPr>
          <p:nvPr>
            <p:ph idx="1"/>
          </p:nvPr>
        </p:nvSpPr>
        <p:spPr>
          <a:xfrm>
            <a:off x="838200" y="625642"/>
            <a:ext cx="10515600" cy="5551321"/>
          </a:xfrm>
        </p:spPr>
        <p:txBody>
          <a:bodyPr/>
          <a:lstStyle/>
          <a:p>
            <a:pPr algn="just" fontAlgn="base">
              <a:buNone/>
            </a:pPr>
            <a:r>
              <a:rPr lang="en-US" b="1" i="0" u="none" strike="noStrike" dirty="0">
                <a:solidFill>
                  <a:srgbClr val="021526"/>
                </a:solidFill>
                <a:effectLst/>
                <a:latin typeface="Times New Roman" panose="02020603050405020304" pitchFamily="18" charset="0"/>
                <a:cs typeface="Times New Roman" panose="02020603050405020304" pitchFamily="18" charset="0"/>
              </a:rPr>
              <a:t>5. Social skills</a:t>
            </a:r>
          </a:p>
          <a:p>
            <a:pPr algn="just" fontAlgn="base"/>
            <a:r>
              <a:rPr lang="en-US" b="0" i="0" dirty="0">
                <a:solidFill>
                  <a:srgbClr val="021526"/>
                </a:solidFill>
                <a:effectLst/>
                <a:latin typeface="Times New Roman" panose="02020603050405020304" pitchFamily="18" charset="0"/>
                <a:cs typeface="Times New Roman" panose="02020603050405020304" pitchFamily="18" charset="0"/>
              </a:rPr>
              <a:t>It’s important to build a strong rapport with your team.</a:t>
            </a:r>
          </a:p>
          <a:p>
            <a:pPr algn="just" fontAlgn="base">
              <a:buNone/>
            </a:pPr>
            <a:r>
              <a:rPr lang="en-US" b="0" i="0" dirty="0">
                <a:solidFill>
                  <a:srgbClr val="021526"/>
                </a:solidFill>
                <a:effectLst/>
                <a:latin typeface="Times New Roman" panose="02020603050405020304" pitchFamily="18" charset="0"/>
                <a:cs typeface="Times New Roman" panose="02020603050405020304" pitchFamily="18" charset="0"/>
              </a:rPr>
              <a:t>Not only is it part of good leadership, but it’s also essential to boosting staff productivity and increasing loyalty.</a:t>
            </a:r>
          </a:p>
          <a:p>
            <a:pPr algn="just" fontAlgn="base"/>
            <a:r>
              <a:rPr lang="en-US" b="0" i="0" dirty="0">
                <a:solidFill>
                  <a:srgbClr val="021526"/>
                </a:solidFill>
                <a:effectLst/>
                <a:latin typeface="Times New Roman" panose="02020603050405020304" pitchFamily="18" charset="0"/>
                <a:cs typeface="Times New Roman" panose="02020603050405020304" pitchFamily="18" charset="0"/>
              </a:rPr>
              <a:t>Having solid </a:t>
            </a:r>
            <a:r>
              <a:rPr lang="en-US" b="0" i="0" u="none" strike="noStrike" dirty="0">
                <a:solidFill>
                  <a:srgbClr val="DC4141"/>
                </a:solidFill>
                <a:effectLst/>
                <a:latin typeface="Times New Roman" panose="02020603050405020304" pitchFamily="18" charset="0"/>
                <a:cs typeface="Times New Roman" panose="02020603050405020304" pitchFamily="18" charset="0"/>
                <a:hlinkClick r:id="rId2"/>
              </a:rPr>
              <a:t>social skills</a:t>
            </a:r>
            <a:r>
              <a:rPr lang="en-US" b="0" i="0" dirty="0">
                <a:solidFill>
                  <a:srgbClr val="021526"/>
                </a:solidFill>
                <a:effectLst/>
                <a:latin typeface="Times New Roman" panose="02020603050405020304" pitchFamily="18" charset="0"/>
                <a:cs typeface="Times New Roman" panose="02020603050405020304" pitchFamily="18" charset="0"/>
              </a:rPr>
              <a:t> such as active listening, verbal communication, nonverbal communication, leadership and persuasiveness enables you to connect with your team.</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102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8931D-1487-B42A-842C-240B367154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CD4E1-7C9C-6782-4133-7A1792BD5371}"/>
              </a:ext>
            </a:extLst>
          </p:cNvPr>
          <p:cNvSpPr>
            <a:spLocks noGrp="1"/>
          </p:cNvSpPr>
          <p:nvPr>
            <p:ph idx="1"/>
          </p:nvPr>
        </p:nvSpPr>
        <p:spPr>
          <a:xfrm>
            <a:off x="433137" y="240632"/>
            <a:ext cx="11261557" cy="5936331"/>
          </a:xfrm>
        </p:spPr>
        <p:txBody>
          <a:bodyPr>
            <a:noAutofit/>
          </a:bodyPr>
          <a:lstStyle/>
          <a:p>
            <a:pPr marL="0" indent="0" algn="just" fontAlgn="base">
              <a:buNone/>
            </a:pPr>
            <a:r>
              <a:rPr lang="en-US" sz="2400" b="1" i="0" u="none" strike="noStrike" dirty="0">
                <a:solidFill>
                  <a:srgbClr val="021526"/>
                </a:solidFill>
                <a:effectLst/>
                <a:latin typeface="Times New Roman" panose="02020603050405020304" pitchFamily="18" charset="0"/>
                <a:cs typeface="Times New Roman" panose="02020603050405020304" pitchFamily="18" charset="0"/>
              </a:rPr>
              <a:t>Any disadvantages of using emotional intelligence in the workplace</a:t>
            </a:r>
          </a:p>
          <a:p>
            <a:pPr algn="just" fontAlgn="base"/>
            <a:r>
              <a:rPr lang="en-US" sz="2400" b="0" i="0" dirty="0">
                <a:solidFill>
                  <a:srgbClr val="021526"/>
                </a:solidFill>
                <a:effectLst/>
                <a:latin typeface="Times New Roman" panose="02020603050405020304" pitchFamily="18" charset="0"/>
                <a:cs typeface="Times New Roman" panose="02020603050405020304" pitchFamily="18" charset="0"/>
              </a:rPr>
              <a:t>There are pros and cons. Emotional intelligence in the workplace is extremely beneficial, but there can be disadvantages to using EI too.</a:t>
            </a:r>
          </a:p>
          <a:p>
            <a:pPr algn="just" fontAlgn="base"/>
            <a:r>
              <a:rPr lang="en-US" sz="2400" b="0" i="0" dirty="0">
                <a:solidFill>
                  <a:srgbClr val="021526"/>
                </a:solidFill>
                <a:effectLst/>
                <a:latin typeface="Times New Roman" panose="02020603050405020304" pitchFamily="18" charset="0"/>
                <a:cs typeface="Times New Roman" panose="02020603050405020304" pitchFamily="18" charset="0"/>
              </a:rPr>
              <a:t>Emotional intelligence can be used to manipulate others. While this shouldn’t be on the agenda for anyone in leadership or management, it’s important to be aware that emotionally intelligent members of your team might use EI to their advantage.</a:t>
            </a:r>
          </a:p>
          <a:p>
            <a:pPr algn="just" fontAlgn="base">
              <a:spcAft>
                <a:spcPts val="1875"/>
              </a:spcAft>
            </a:pPr>
            <a:r>
              <a:rPr lang="en-US" sz="2400" b="0" i="0" dirty="0">
                <a:solidFill>
                  <a:srgbClr val="021526"/>
                </a:solidFill>
                <a:effectLst/>
                <a:latin typeface="Times New Roman" panose="02020603050405020304" pitchFamily="18" charset="0"/>
                <a:cs typeface="Times New Roman" panose="02020603050405020304" pitchFamily="18" charset="0"/>
              </a:rPr>
              <a:t>However, generally, the use of emotional intelligence at work has a positive impact. It can increase job satisfaction and performance through the following:</a:t>
            </a:r>
          </a:p>
          <a:p>
            <a:pPr algn="just" fontAlgn="base">
              <a:spcAft>
                <a:spcPts val="1875"/>
              </a:spcAft>
              <a:buFont typeface="Arial" panose="020B0604020202020204" pitchFamily="34" charset="0"/>
              <a:buChar char="•"/>
            </a:pPr>
            <a:r>
              <a:rPr lang="en-US" sz="2400" b="0" i="0" dirty="0">
                <a:solidFill>
                  <a:srgbClr val="021526"/>
                </a:solidFill>
                <a:effectLst/>
                <a:latin typeface="Times New Roman" panose="02020603050405020304" pitchFamily="18" charset="0"/>
                <a:cs typeface="Times New Roman" panose="02020603050405020304" pitchFamily="18" charset="0"/>
              </a:rPr>
              <a:t>Controlling stress and minimizing conflict</a:t>
            </a:r>
          </a:p>
          <a:p>
            <a:pPr algn="just" fontAlgn="base">
              <a:spcAft>
                <a:spcPts val="1875"/>
              </a:spcAft>
              <a:buFont typeface="Arial" panose="020B0604020202020204" pitchFamily="34" charset="0"/>
              <a:buChar char="•"/>
            </a:pPr>
            <a:r>
              <a:rPr lang="en-US" sz="2400" b="0" i="0" dirty="0">
                <a:solidFill>
                  <a:srgbClr val="021526"/>
                </a:solidFill>
                <a:effectLst/>
                <a:latin typeface="Times New Roman" panose="02020603050405020304" pitchFamily="18" charset="0"/>
                <a:cs typeface="Times New Roman" panose="02020603050405020304" pitchFamily="18" charset="0"/>
              </a:rPr>
              <a:t>Creating smoother, easier adjustments</a:t>
            </a:r>
          </a:p>
          <a:p>
            <a:pPr algn="just" fontAlgn="base">
              <a:spcAft>
                <a:spcPts val="1875"/>
              </a:spcAft>
              <a:buFont typeface="Arial" panose="020B0604020202020204" pitchFamily="34" charset="0"/>
              <a:buChar char="•"/>
            </a:pPr>
            <a:r>
              <a:rPr lang="en-US" sz="2400" b="0" i="0" dirty="0">
                <a:solidFill>
                  <a:srgbClr val="021526"/>
                </a:solidFill>
                <a:effectLst/>
                <a:latin typeface="Times New Roman" panose="02020603050405020304" pitchFamily="18" charset="0"/>
                <a:cs typeface="Times New Roman" panose="02020603050405020304" pitchFamily="18" charset="0"/>
              </a:rPr>
              <a:t>Improving communication and teamwork</a:t>
            </a:r>
          </a:p>
          <a:p>
            <a:pPr algn="just" fontAlgn="base">
              <a:spcAft>
                <a:spcPts val="1875"/>
              </a:spcAft>
              <a:buFont typeface="Arial" panose="020B0604020202020204" pitchFamily="34" charset="0"/>
              <a:buChar char="•"/>
            </a:pPr>
            <a:r>
              <a:rPr lang="en-US" sz="2400" b="0" i="0" dirty="0">
                <a:solidFill>
                  <a:srgbClr val="021526"/>
                </a:solidFill>
                <a:effectLst/>
                <a:latin typeface="Times New Roman" panose="02020603050405020304" pitchFamily="18" charset="0"/>
                <a:cs typeface="Times New Roman" panose="02020603050405020304" pitchFamily="18" charset="0"/>
              </a:rPr>
              <a:t>Increasing motivation</a:t>
            </a:r>
          </a:p>
          <a:p>
            <a:pPr algn="just" fontAlgn="base">
              <a:spcAft>
                <a:spcPts val="1875"/>
              </a:spcAft>
              <a:buFont typeface="Arial" panose="020B0604020202020204" pitchFamily="34" charset="0"/>
              <a:buChar char="•"/>
            </a:pPr>
            <a:r>
              <a:rPr lang="en-US" sz="2400" b="0" i="0" dirty="0">
                <a:solidFill>
                  <a:srgbClr val="021526"/>
                </a:solidFill>
                <a:effectLst/>
                <a:latin typeface="Times New Roman" panose="02020603050405020304" pitchFamily="18" charset="0"/>
                <a:cs typeface="Times New Roman" panose="02020603050405020304" pitchFamily="18" charset="0"/>
              </a:rPr>
              <a:t>Promoting a positive work environment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7146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3497B-629D-826E-6583-FDD14E070D90}"/>
            </a:ext>
          </a:extLst>
        </p:cNvPr>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90B49898-3B92-5926-27C5-2506604BCD5C}"/>
              </a:ext>
            </a:extLst>
          </p:cNvPr>
          <p:cNvPicPr>
            <a:picLocks noGrp="1" noChangeAspect="1"/>
          </p:cNvPicPr>
          <p:nvPr>
            <p:ph idx="1"/>
          </p:nvPr>
        </p:nvPicPr>
        <p:blipFill>
          <a:blip r:embed="rId3"/>
          <a:stretch>
            <a:fillRect/>
          </a:stretch>
        </p:blipFill>
        <p:spPr>
          <a:xfrm>
            <a:off x="606799" y="505326"/>
            <a:ext cx="11184147" cy="5967663"/>
          </a:xfrm>
          <a:prstGeom prst="rect">
            <a:avLst/>
          </a:prstGeom>
        </p:spPr>
      </p:pic>
    </p:spTree>
    <p:extLst>
      <p:ext uri="{BB962C8B-B14F-4D97-AF65-F5344CB8AC3E}">
        <p14:creationId xmlns:p14="http://schemas.microsoft.com/office/powerpoint/2010/main" val="2165370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B8D863-EBA6-51BA-BAC5-03EFC1E71AB8}"/>
              </a:ext>
            </a:extLst>
          </p:cNvPr>
          <p:cNvSpPr>
            <a:spLocks noGrp="1"/>
          </p:cNvSpPr>
          <p:nvPr>
            <p:ph idx="1"/>
          </p:nvPr>
        </p:nvSpPr>
        <p:spPr>
          <a:xfrm>
            <a:off x="838200" y="575035"/>
            <a:ext cx="10515600" cy="5601928"/>
          </a:xfrm>
        </p:spPr>
        <p:txBody>
          <a:bodyPr>
            <a:normAutofit/>
          </a:bodyPr>
          <a:lstStyle/>
          <a:p>
            <a:pPr algn="just">
              <a:buNone/>
            </a:pPr>
            <a:r>
              <a:rPr lang="en-US" sz="2400" b="1" dirty="0">
                <a:latin typeface="Times New Roman" panose="02020603050405020304" pitchFamily="18" charset="0"/>
                <a:cs typeface="Times New Roman" panose="02020603050405020304" pitchFamily="18" charset="0"/>
              </a:rPr>
              <a:t>Methods of Emotional Intelligence Skill Testing</a:t>
            </a:r>
          </a:p>
          <a:p>
            <a:pPr algn="just">
              <a:buNone/>
            </a:pPr>
            <a:r>
              <a:rPr lang="en-US" sz="2400" dirty="0">
                <a:latin typeface="Times New Roman" panose="02020603050405020304" pitchFamily="18" charset="0"/>
                <a:cs typeface="Times New Roman" panose="02020603050405020304" pitchFamily="18" charset="0"/>
              </a:rPr>
              <a:t>Different methods are used to evaluate Emotional Intelligence. Some of the most commonly used approaches include:</a:t>
            </a:r>
          </a:p>
          <a:p>
            <a:pPr algn="just">
              <a:buFont typeface="+mj-lt"/>
              <a:buAutoNum type="arabicPeriod"/>
            </a:pPr>
            <a:r>
              <a:rPr lang="en-US" sz="2400" b="1" dirty="0">
                <a:latin typeface="Times New Roman" panose="02020603050405020304" pitchFamily="18" charset="0"/>
                <a:cs typeface="Times New Roman" panose="02020603050405020304" pitchFamily="18" charset="0"/>
              </a:rPr>
              <a:t>Self-Report Questionnaires</a:t>
            </a:r>
            <a:endParaRPr lang="en-US" sz="2400" dirty="0">
              <a:latin typeface="Times New Roman" panose="02020603050405020304" pitchFamily="18" charset="0"/>
              <a:cs typeface="Times New Roman" panose="02020603050405020304" pitchFamily="18" charset="0"/>
            </a:endParaRPr>
          </a:p>
          <a:p>
            <a:pPr marL="914400" lvl="1" indent="-457200" algn="just">
              <a:buFont typeface="+mj-lt"/>
              <a:buAutoNum type="arabicPeriod"/>
            </a:pPr>
            <a:r>
              <a:rPr lang="en-US" dirty="0">
                <a:latin typeface="Times New Roman" panose="02020603050405020304" pitchFamily="18" charset="0"/>
                <a:cs typeface="Times New Roman" panose="02020603050405020304" pitchFamily="18" charset="0"/>
              </a:rPr>
              <a:t>Individuals answer questions about their emotions, reactions, and interpersonal skills.</a:t>
            </a:r>
          </a:p>
          <a:p>
            <a:pPr marL="914400" lvl="1" indent="-457200" algn="just">
              <a:buFont typeface="+mj-lt"/>
              <a:buAutoNum type="arabicPeriod"/>
            </a:pPr>
            <a:r>
              <a:rPr lang="en-US" dirty="0">
                <a:latin typeface="Times New Roman" panose="02020603050405020304" pitchFamily="18" charset="0"/>
                <a:cs typeface="Times New Roman" panose="02020603050405020304" pitchFamily="18" charset="0"/>
              </a:rPr>
              <a:t>Examples: </a:t>
            </a:r>
          </a:p>
          <a:p>
            <a:pPr marL="1143000" lvl="2" indent="-228600" algn="just">
              <a:buFont typeface="+mj-lt"/>
              <a:buAutoNum type="arabicPeriod"/>
            </a:pPr>
            <a:r>
              <a:rPr lang="en-US" sz="2400" b="1" dirty="0">
                <a:latin typeface="Times New Roman" panose="02020603050405020304" pitchFamily="18" charset="0"/>
                <a:cs typeface="Times New Roman" panose="02020603050405020304" pitchFamily="18" charset="0"/>
              </a:rPr>
              <a:t>Emotional Quotient Inventory (EQ-</a:t>
            </a:r>
            <a:r>
              <a:rPr lang="en-US" sz="2400" b="1" dirty="0" err="1">
                <a:latin typeface="Times New Roman" panose="02020603050405020304" pitchFamily="18" charset="0"/>
                <a:cs typeface="Times New Roman" panose="02020603050405020304" pitchFamily="18" charset="0"/>
              </a:rPr>
              <a:t>i</a:t>
            </a:r>
            <a:r>
              <a:rPr lang="en-US" sz="2400" b="1" dirty="0">
                <a:latin typeface="Times New Roman" panose="02020603050405020304" pitchFamily="18" charset="0"/>
                <a:cs typeface="Times New Roman" panose="02020603050405020304" pitchFamily="18" charset="0"/>
              </a:rPr>
              <a:t> 2.0)</a:t>
            </a:r>
            <a:endParaRPr lang="en-US" sz="2400" dirty="0">
              <a:latin typeface="Times New Roman" panose="02020603050405020304" pitchFamily="18" charset="0"/>
              <a:cs typeface="Times New Roman" panose="02020603050405020304" pitchFamily="18" charset="0"/>
            </a:endParaRPr>
          </a:p>
          <a:p>
            <a:pPr marL="1143000" lvl="2" indent="-228600" algn="just">
              <a:buFont typeface="+mj-lt"/>
              <a:buAutoNum type="arabicPeriod"/>
            </a:pPr>
            <a:r>
              <a:rPr lang="en-US" sz="2400" b="1" dirty="0">
                <a:latin typeface="Times New Roman" panose="02020603050405020304" pitchFamily="18" charset="0"/>
                <a:cs typeface="Times New Roman" panose="02020603050405020304" pitchFamily="18" charset="0"/>
              </a:rPr>
              <a:t>Schutte Self-Report Emotional Intelligence Test (SSEIT)</a:t>
            </a:r>
            <a:endParaRPr lang="en-US" sz="2400" dirty="0">
              <a:latin typeface="Times New Roman" panose="02020603050405020304" pitchFamily="18" charset="0"/>
              <a:cs typeface="Times New Roman" panose="02020603050405020304" pitchFamily="18" charset="0"/>
            </a:endParaRPr>
          </a:p>
          <a:p>
            <a:pPr algn="just">
              <a:buFont typeface="+mj-lt"/>
              <a:buAutoNum type="arabicPeriod"/>
            </a:pPr>
            <a:r>
              <a:rPr lang="en-US" sz="2400" b="1" dirty="0">
                <a:latin typeface="Times New Roman" panose="02020603050405020304" pitchFamily="18" charset="0"/>
                <a:cs typeface="Times New Roman" panose="02020603050405020304" pitchFamily="18" charset="0"/>
              </a:rPr>
              <a:t>Performance-Based Tests</a:t>
            </a:r>
            <a:endParaRPr lang="en-US" sz="24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dirty="0">
                <a:latin typeface="Times New Roman" panose="02020603050405020304" pitchFamily="18" charset="0"/>
                <a:cs typeface="Times New Roman" panose="02020603050405020304" pitchFamily="18" charset="0"/>
              </a:rPr>
              <a:t>Instead of self-reporting, individuals are given real-world scenarios and their responses are analyzed.</a:t>
            </a:r>
          </a:p>
          <a:p>
            <a:pPr marL="742950" lvl="1" indent="-285750" algn="just">
              <a:buFont typeface="+mj-lt"/>
              <a:buAutoNum type="arabicPeriod"/>
            </a:pPr>
            <a:r>
              <a:rPr lang="en-US" dirty="0">
                <a:latin typeface="Times New Roman" panose="02020603050405020304" pitchFamily="18" charset="0"/>
                <a:cs typeface="Times New Roman" panose="02020603050405020304" pitchFamily="18" charset="0"/>
              </a:rPr>
              <a:t>Example: </a:t>
            </a:r>
          </a:p>
          <a:p>
            <a:pPr marL="1143000" lvl="2" indent="-228600" algn="just">
              <a:buFont typeface="+mj-lt"/>
              <a:buAutoNum type="arabicPeriod"/>
            </a:pPr>
            <a:r>
              <a:rPr lang="en-US" sz="2400" b="1" dirty="0">
                <a:latin typeface="Times New Roman" panose="02020603050405020304" pitchFamily="18" charset="0"/>
                <a:cs typeface="Times New Roman" panose="02020603050405020304" pitchFamily="18" charset="0"/>
              </a:rPr>
              <a:t>Mayer-Salovey-Caruso Emotional Intelligence Test (MSCEIT)</a:t>
            </a:r>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158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A8331-7CA0-E501-7BF3-F6942D7DF9C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DF5DAF-D267-00C7-0EB2-3CAA137857CC}"/>
              </a:ext>
            </a:extLst>
          </p:cNvPr>
          <p:cNvSpPr>
            <a:spLocks noGrp="1"/>
          </p:cNvSpPr>
          <p:nvPr>
            <p:ph idx="1"/>
          </p:nvPr>
        </p:nvSpPr>
        <p:spPr>
          <a:xfrm>
            <a:off x="838200" y="575035"/>
            <a:ext cx="10515600" cy="560192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3.Situational Judgment Tests (SJTs)</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Participants are given hypothetical situations and asked how they would respond.</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Evaluates decision-making, problem-solving, and interpersonal skills.</a:t>
            </a:r>
          </a:p>
          <a:p>
            <a:pPr>
              <a:buNone/>
            </a:pPr>
            <a:r>
              <a:rPr lang="en-US" b="1" dirty="0">
                <a:latin typeface="Times New Roman" panose="02020603050405020304" pitchFamily="18" charset="0"/>
                <a:cs typeface="Times New Roman" panose="02020603050405020304" pitchFamily="18" charset="0"/>
              </a:rPr>
              <a:t>4.360-Degree Feedback Assessments</a:t>
            </a:r>
            <a:endParaRPr lang="en-US" dirty="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Collects feedback from peers, supervisors, and subordinates to evaluate a person’s EI in a work environment.</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Example: </a:t>
            </a:r>
          </a:p>
          <a:p>
            <a:pPr marL="1371600" lvl="2" indent="-457200">
              <a:buFont typeface="+mj-lt"/>
              <a:buAutoNum type="arabicPeriod"/>
            </a:pPr>
            <a:r>
              <a:rPr lang="en-US" sz="2400" b="1" dirty="0">
                <a:latin typeface="Times New Roman" panose="02020603050405020304" pitchFamily="18" charset="0"/>
                <a:cs typeface="Times New Roman" panose="02020603050405020304" pitchFamily="18" charset="0"/>
              </a:rPr>
              <a:t>Emotional Competence Inventory (ECI)</a:t>
            </a:r>
            <a:endParaRPr lang="en-US" sz="24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5. Behavioral Interviews and Observations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Psychologists or interviewers assess an individual’s emotional responses in different situations.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1187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CB959-C8BC-9398-BB2D-1A06C8E293BA}"/>
              </a:ext>
            </a:extLst>
          </p:cNvPr>
          <p:cNvSpPr>
            <a:spLocks noGrp="1"/>
          </p:cNvSpPr>
          <p:nvPr>
            <p:ph idx="1"/>
          </p:nvPr>
        </p:nvSpPr>
        <p:spPr>
          <a:xfrm>
            <a:off x="838200" y="669303"/>
            <a:ext cx="10515600" cy="5507660"/>
          </a:xfrm>
        </p:spPr>
        <p:txBody>
          <a:bodyPr/>
          <a:lstStyle/>
          <a:p>
            <a:pPr>
              <a:buNone/>
            </a:pPr>
            <a:r>
              <a:rPr lang="en-US" b="1" dirty="0">
                <a:latin typeface="Times New Roman" panose="02020603050405020304" pitchFamily="18" charset="0"/>
                <a:cs typeface="Times New Roman" panose="02020603050405020304" pitchFamily="18" charset="0"/>
              </a:rPr>
              <a:t>Uses of Emotional Intelligence Skill Tests</a:t>
            </a:r>
          </a:p>
          <a:p>
            <a:pPr>
              <a:buNone/>
            </a:pPr>
            <a:r>
              <a:rPr lang="en-US" dirty="0">
                <a:latin typeface="Times New Roman" panose="02020603050405020304" pitchFamily="18" charset="0"/>
                <a:cs typeface="Times New Roman" panose="02020603050405020304" pitchFamily="18" charset="0"/>
              </a:rPr>
              <a:t>Emotional Intelligence tests are used in various domains, including:</a:t>
            </a:r>
          </a:p>
          <a:p>
            <a:pPr>
              <a:buFont typeface="+mj-lt"/>
              <a:buAutoNum type="arabicPeriod"/>
            </a:pPr>
            <a:r>
              <a:rPr lang="en-US" b="1" dirty="0">
                <a:latin typeface="Times New Roman" panose="02020603050405020304" pitchFamily="18" charset="0"/>
                <a:cs typeface="Times New Roman" panose="02020603050405020304" pitchFamily="18" charset="0"/>
              </a:rPr>
              <a:t>Education and Academic Research</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Helps students and educators improve communication and conflict resolution.</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Assists in career guidance and development.</a:t>
            </a:r>
          </a:p>
          <a:p>
            <a:pPr>
              <a:buFont typeface="+mj-lt"/>
              <a:buAutoNum type="arabicPeriod"/>
            </a:pPr>
            <a:r>
              <a:rPr lang="en-US" b="1" dirty="0">
                <a:latin typeface="Times New Roman" panose="02020603050405020304" pitchFamily="18" charset="0"/>
                <a:cs typeface="Times New Roman" panose="02020603050405020304" pitchFamily="18" charset="0"/>
              </a:rPr>
              <a:t>Workplace and HR Selection</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Used for hiring employees with strong leadership, teamwork, and communication skills.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Helps in identifying potential leaders and managers.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3732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1A78A3-C8D8-AAAF-E15B-41F6D6D0593B}"/>
              </a:ext>
            </a:extLst>
          </p:cNvPr>
          <p:cNvSpPr>
            <a:spLocks noGrp="1"/>
          </p:cNvSpPr>
          <p:nvPr>
            <p:ph idx="1"/>
          </p:nvPr>
        </p:nvSpPr>
        <p:spPr>
          <a:xfrm>
            <a:off x="838200" y="593889"/>
            <a:ext cx="10515600" cy="5583074"/>
          </a:xfrm>
        </p:spPr>
        <p:txBody>
          <a:bodyPr/>
          <a:lstStyle/>
          <a:p>
            <a:pPr marL="0" indent="0">
              <a:buNone/>
            </a:pPr>
            <a:r>
              <a:rPr lang="en-US" b="1" dirty="0">
                <a:latin typeface="Times New Roman" panose="02020603050405020304" pitchFamily="18" charset="0"/>
                <a:cs typeface="Times New Roman" panose="02020603050405020304" pitchFamily="18" charset="0"/>
              </a:rPr>
              <a:t>3.Mental Health and Counseling</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Assists psychologists in understanding emotional strengths and weaknesses.</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Helps in therapy and personal development.</a:t>
            </a:r>
          </a:p>
          <a:p>
            <a:pPr marL="0" indent="0">
              <a:buNone/>
            </a:pPr>
            <a:r>
              <a:rPr lang="en-US" b="1" dirty="0">
                <a:latin typeface="Times New Roman" panose="02020603050405020304" pitchFamily="18" charset="0"/>
                <a:cs typeface="Times New Roman" panose="02020603050405020304" pitchFamily="18" charset="0"/>
              </a:rPr>
              <a:t>4.Personal Development</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Individuals can assess their emotional strengths and work on areas for improvement.</a:t>
            </a:r>
          </a:p>
          <a:p>
            <a:pPr marL="0" indent="0">
              <a:buNone/>
            </a:pPr>
            <a:r>
              <a:rPr lang="en-US" b="1" dirty="0">
                <a:latin typeface="Times New Roman" panose="02020603050405020304" pitchFamily="18" charset="0"/>
                <a:cs typeface="Times New Roman" panose="02020603050405020304" pitchFamily="18" charset="0"/>
              </a:rPr>
              <a:t>5.Leadership and Training Programs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Helps organizations train leaders to manage emotions effectively in high-pressure situations.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6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C389F6-5037-3197-3598-39D25AE0E5D0}"/>
              </a:ext>
            </a:extLst>
          </p:cNvPr>
          <p:cNvSpPr>
            <a:spLocks noGrp="1"/>
          </p:cNvSpPr>
          <p:nvPr>
            <p:ph idx="1"/>
          </p:nvPr>
        </p:nvSpPr>
        <p:spPr>
          <a:xfrm>
            <a:off x="838200" y="650449"/>
            <a:ext cx="10515600" cy="5526514"/>
          </a:xfrm>
        </p:spPr>
        <p:txBody>
          <a:bodyPr/>
          <a:lstStyle/>
          <a:p>
            <a:pPr>
              <a:buNone/>
            </a:pPr>
            <a:r>
              <a:rPr lang="en-US" b="1" dirty="0">
                <a:latin typeface="Times New Roman" panose="02020603050405020304" pitchFamily="18" charset="0"/>
                <a:cs typeface="Times New Roman" panose="02020603050405020304" pitchFamily="18" charset="0"/>
              </a:rPr>
              <a:t>Benefits of Emotional Intelligence Skill Testing</a:t>
            </a:r>
          </a:p>
          <a:p>
            <a:pPr>
              <a:buFont typeface="+mj-lt"/>
              <a:buAutoNum type="arabicPeriod"/>
            </a:pPr>
            <a:r>
              <a:rPr lang="en-US" b="1" dirty="0">
                <a:latin typeface="Times New Roman" panose="02020603050405020304" pitchFamily="18" charset="0"/>
                <a:cs typeface="Times New Roman" panose="02020603050405020304" pitchFamily="18" charset="0"/>
              </a:rPr>
              <a:t>Improved Self-Awareness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Helps individuals understand their emotions and reactions better.</a:t>
            </a:r>
          </a:p>
          <a:p>
            <a:pPr>
              <a:buFont typeface="+mj-lt"/>
              <a:buAutoNum type="arabicPeriod"/>
            </a:pPr>
            <a:r>
              <a:rPr lang="en-US" b="1" dirty="0">
                <a:latin typeface="Times New Roman" panose="02020603050405020304" pitchFamily="18" charset="0"/>
                <a:cs typeface="Times New Roman" panose="02020603050405020304" pitchFamily="18" charset="0"/>
              </a:rPr>
              <a:t>Better Stress Management</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Enhances resilience and coping strategies.</a:t>
            </a:r>
          </a:p>
          <a:p>
            <a:pPr>
              <a:buFont typeface="+mj-lt"/>
              <a:buAutoNum type="arabicPeriod"/>
            </a:pPr>
            <a:r>
              <a:rPr lang="en-US" b="1" dirty="0">
                <a:latin typeface="Times New Roman" panose="02020603050405020304" pitchFamily="18" charset="0"/>
                <a:cs typeface="Times New Roman" panose="02020603050405020304" pitchFamily="18" charset="0"/>
              </a:rPr>
              <a:t>Enhanced Communication Skills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Improves relationships by fostering empathy and effective communication.</a:t>
            </a:r>
          </a:p>
          <a:p>
            <a:pPr marL="0" indent="0">
              <a:buNone/>
            </a:pPr>
            <a:r>
              <a:rPr lang="en-US" b="1" dirty="0">
                <a:latin typeface="Times New Roman" panose="02020603050405020304" pitchFamily="18" charset="0"/>
                <a:cs typeface="Times New Roman" panose="02020603050405020304" pitchFamily="18" charset="0"/>
              </a:rPr>
              <a:t>4.Increased Workplace Productivity</a:t>
            </a: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1. Helps in creating emotionally intelligent teams and reducing conflicts.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438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2DFE5-3045-B801-2C28-C5DF0945F8F9}"/>
              </a:ext>
            </a:extLst>
          </p:cNvPr>
          <p:cNvSpPr>
            <a:spLocks noGrp="1"/>
          </p:cNvSpPr>
          <p:nvPr>
            <p:ph idx="1"/>
          </p:nvPr>
        </p:nvSpPr>
        <p:spPr>
          <a:xfrm>
            <a:off x="838200" y="641023"/>
            <a:ext cx="10515600" cy="5535940"/>
          </a:xfrm>
        </p:spPr>
        <p:txBody>
          <a:bodyPr/>
          <a:lstStyle/>
          <a:p>
            <a:pPr marL="0" indent="0">
              <a:buNone/>
            </a:pPr>
            <a:r>
              <a:rPr lang="en-US" b="1" dirty="0">
                <a:latin typeface="Times New Roman" panose="02020603050405020304" pitchFamily="18" charset="0"/>
                <a:cs typeface="Times New Roman" panose="02020603050405020304" pitchFamily="18" charset="0"/>
              </a:rPr>
              <a:t>5.Better Leadership Qualities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Assists in the development of emotionally intelligent leaders.</a:t>
            </a:r>
          </a:p>
          <a:p>
            <a:pPr marL="0" indent="0">
              <a:buNone/>
            </a:pPr>
            <a:r>
              <a:rPr lang="en-US" b="1" dirty="0">
                <a:latin typeface="Times New Roman" panose="02020603050405020304" pitchFamily="18" charset="0"/>
                <a:cs typeface="Times New Roman" panose="02020603050405020304" pitchFamily="18" charset="0"/>
              </a:rPr>
              <a:t>6.Higher Emotional Regulation</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Individuals can manage emotions in stressful or challenging situations.</a:t>
            </a:r>
          </a:p>
          <a:p>
            <a:pPr marL="0" indent="0">
              <a:buNone/>
            </a:pPr>
            <a:r>
              <a:rPr lang="en-US" b="1" dirty="0">
                <a:latin typeface="Times New Roman" panose="02020603050405020304" pitchFamily="18" charset="0"/>
                <a:cs typeface="Times New Roman" panose="02020603050405020304" pitchFamily="18" charset="0"/>
              </a:rPr>
              <a:t>7.Stronger Decision-Making Skills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Helps in making rational and balanced decisions.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4281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0" y="0"/>
            <a:ext cx="12192000" cy="68580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2"/>
          <p:cNvSpPr txBox="1"/>
          <p:nvPr/>
        </p:nvSpPr>
        <p:spPr>
          <a:xfrm>
            <a:off x="3195400" y="432104"/>
            <a:ext cx="6287965" cy="664797"/>
          </a:xfrm>
          <a:prstGeom prst="rect">
            <a:avLst/>
          </a:prstGeom>
          <a:noFill/>
          <a:ln>
            <a:noFill/>
          </a:ln>
        </p:spPr>
        <p:txBody>
          <a:bodyPr spcFirstLastPara="1" wrap="square" lIns="0" tIns="0" rIns="0" bIns="0" anchor="t" anchorCtr="0">
            <a:spAutoFit/>
          </a:bodyPr>
          <a:lstStyle/>
          <a:p>
            <a:pPr marL="0" marR="0" lvl="0" indent="0" algn="l" rtl="0">
              <a:lnSpc>
                <a:spcPct val="119861"/>
              </a:lnSpc>
              <a:spcBef>
                <a:spcPts val="0"/>
              </a:spcBef>
              <a:spcAft>
                <a:spcPts val="0"/>
              </a:spcAft>
              <a:buNone/>
            </a:pPr>
            <a:r>
              <a:rPr lang="en-IN" sz="3600" b="1" dirty="0">
                <a:solidFill>
                  <a:schemeClr val="accent1"/>
                </a:solidFill>
              </a:rPr>
              <a:t>Emotional Intelligence Skill Test</a:t>
            </a:r>
            <a:endParaRPr sz="3600" b="1" dirty="0">
              <a:solidFill>
                <a:schemeClr val="accent1"/>
              </a:solidFill>
              <a:latin typeface="Nunito Sans"/>
              <a:ea typeface="Nunito Sans"/>
              <a:cs typeface="Nunito Sans"/>
              <a:sym typeface="Nunito Sans"/>
            </a:endParaRPr>
          </a:p>
        </p:txBody>
      </p:sp>
      <p:sp>
        <p:nvSpPr>
          <p:cNvPr id="99" name="Google Shape;99;p2"/>
          <p:cNvSpPr txBox="1"/>
          <p:nvPr/>
        </p:nvSpPr>
        <p:spPr>
          <a:xfrm>
            <a:off x="654050" y="1691640"/>
            <a:ext cx="6496685" cy="297497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a:solidFill>
                  <a:srgbClr val="000000"/>
                </a:solidFill>
                <a:latin typeface="Calibri"/>
                <a:ea typeface="Calibri"/>
                <a:cs typeface="Calibri"/>
                <a:sym typeface="Calibri"/>
              </a:rPr>
              <a:t>Course</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Code</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r>
              <a:rPr lang="en-US" sz="4000">
                <a:solidFill>
                  <a:srgbClr val="000000"/>
                </a:solidFill>
                <a:latin typeface="Times New Roman"/>
                <a:ea typeface="Times New Roman"/>
                <a:cs typeface="Times New Roman"/>
                <a:sym typeface="Times New Roman"/>
              </a:rPr>
              <a:t> MSTS502P</a:t>
            </a:r>
            <a:endParaRPr sz="4000">
              <a:solidFill>
                <a:srgbClr val="000000"/>
              </a:solidFill>
              <a:latin typeface="Times New Roman"/>
              <a:ea typeface="Times New Roman"/>
              <a:cs typeface="Times New Roman"/>
              <a:sym typeface="Times New Roman"/>
            </a:endParaRPr>
          </a:p>
          <a:p>
            <a:pPr marL="0" marR="0" lvl="0" indent="0" algn="l" rtl="0">
              <a:lnSpc>
                <a:spcPct val="100000"/>
              </a:lnSpc>
              <a:spcBef>
                <a:spcPts val="800"/>
              </a:spcBef>
              <a:spcAft>
                <a:spcPts val="0"/>
              </a:spcAft>
              <a:buNone/>
            </a:pPr>
            <a:r>
              <a:rPr lang="en-US" sz="4000">
                <a:solidFill>
                  <a:srgbClr val="000000"/>
                </a:solidFill>
                <a:latin typeface="Calibri"/>
                <a:ea typeface="Calibri"/>
                <a:cs typeface="Calibri"/>
                <a:sym typeface="Calibri"/>
              </a:rPr>
              <a:t>Course</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Title</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endParaRPr sz="4000">
              <a:solidFill>
                <a:srgbClr val="000000"/>
              </a:solidFill>
              <a:latin typeface="Calibri"/>
              <a:ea typeface="Calibri"/>
              <a:cs typeface="Calibri"/>
              <a:sym typeface="Calibri"/>
            </a:endParaRPr>
          </a:p>
          <a:p>
            <a:pPr marL="0" marR="0" lvl="0" indent="0" algn="l" rtl="0">
              <a:lnSpc>
                <a:spcPct val="100000"/>
              </a:lnSpc>
              <a:spcBef>
                <a:spcPts val="800"/>
              </a:spcBef>
              <a:spcAft>
                <a:spcPts val="0"/>
              </a:spcAft>
              <a:buNone/>
            </a:pPr>
            <a:r>
              <a:rPr lang="en-US" sz="4000">
                <a:solidFill>
                  <a:srgbClr val="000000"/>
                </a:solidFill>
                <a:latin typeface="Calibri"/>
                <a:ea typeface="Calibri"/>
                <a:cs typeface="Calibri"/>
                <a:sym typeface="Calibri"/>
              </a:rPr>
              <a:t>Credits</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1</a:t>
            </a:r>
            <a:endParaRPr sz="4000">
              <a:solidFill>
                <a:srgbClr val="000000"/>
              </a:solidFill>
              <a:latin typeface="Calibri"/>
              <a:ea typeface="Calibri"/>
              <a:cs typeface="Calibri"/>
              <a:sym typeface="Calibri"/>
            </a:endParaRPr>
          </a:p>
          <a:p>
            <a:pPr marL="0" marR="0" lvl="0" indent="0" algn="l" rtl="0">
              <a:lnSpc>
                <a:spcPct val="100000"/>
              </a:lnSpc>
              <a:spcBef>
                <a:spcPts val="800"/>
              </a:spcBef>
              <a:spcAft>
                <a:spcPts val="0"/>
              </a:spcAft>
              <a:buNone/>
            </a:pPr>
            <a:r>
              <a:rPr lang="en-US" sz="4000">
                <a:solidFill>
                  <a:srgbClr val="000000"/>
                </a:solidFill>
                <a:latin typeface="Calibri"/>
                <a:ea typeface="Calibri"/>
                <a:cs typeface="Calibri"/>
                <a:sym typeface="Calibri"/>
              </a:rPr>
              <a:t>Prerequisites</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NA</a:t>
            </a:r>
            <a:endParaRPr sz="4000">
              <a:solidFill>
                <a:srgbClr val="000000"/>
              </a:solidFill>
              <a:latin typeface="Calibri"/>
              <a:ea typeface="Calibri"/>
              <a:cs typeface="Calibri"/>
              <a:sym typeface="Calibri"/>
            </a:endParaRPr>
          </a:p>
          <a:p>
            <a:pPr marL="0" marR="0" lvl="0" indent="0" algn="l" rtl="0">
              <a:lnSpc>
                <a:spcPct val="100000"/>
              </a:lnSpc>
              <a:spcBef>
                <a:spcPts val="800"/>
              </a:spcBef>
              <a:spcAft>
                <a:spcPts val="0"/>
              </a:spcAft>
              <a:buNone/>
            </a:pPr>
            <a:r>
              <a:rPr lang="en-US" sz="4000">
                <a:solidFill>
                  <a:srgbClr val="000000"/>
                </a:solidFill>
                <a:latin typeface="Calibri"/>
                <a:ea typeface="Calibri"/>
                <a:cs typeface="Calibri"/>
                <a:sym typeface="Calibri"/>
              </a:rPr>
              <a:t>Antirequisites</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a:t>
            </a:r>
            <a:r>
              <a:rPr lang="en-US" sz="4000">
                <a:solidFill>
                  <a:srgbClr val="000000"/>
                </a:solidFill>
                <a:latin typeface="Times New Roman"/>
                <a:ea typeface="Times New Roman"/>
                <a:cs typeface="Times New Roman"/>
                <a:sym typeface="Times New Roman"/>
              </a:rPr>
              <a:t> </a:t>
            </a:r>
            <a:r>
              <a:rPr lang="en-US" sz="4000">
                <a:solidFill>
                  <a:srgbClr val="000000"/>
                </a:solidFill>
                <a:latin typeface="Calibri"/>
                <a:ea typeface="Calibri"/>
                <a:cs typeface="Calibri"/>
                <a:sym typeface="Calibri"/>
              </a:rPr>
              <a:t>NA</a:t>
            </a:r>
            <a:endParaRPr sz="4000">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F3122-80A4-46CC-A9DD-EB8725158F97}"/>
              </a:ext>
            </a:extLst>
          </p:cNvPr>
          <p:cNvSpPr>
            <a:spLocks noGrp="1"/>
          </p:cNvSpPr>
          <p:nvPr>
            <p:ph idx="1"/>
          </p:nvPr>
        </p:nvSpPr>
        <p:spPr>
          <a:xfrm>
            <a:off x="838200" y="631596"/>
            <a:ext cx="10515600" cy="5545367"/>
          </a:xfrm>
        </p:spPr>
        <p:txBody>
          <a:bodyPr/>
          <a:lstStyle/>
          <a:p>
            <a:pPr algn="just">
              <a:buNone/>
            </a:pPr>
            <a:r>
              <a:rPr lang="en-US" b="1" dirty="0"/>
              <a:t>Conclusion</a:t>
            </a:r>
          </a:p>
          <a:p>
            <a:pPr marL="0" indent="0" algn="just">
              <a:buNone/>
            </a:pPr>
            <a:r>
              <a:rPr lang="en-US" dirty="0"/>
              <a:t>Emotional Intelligence Skill Tests are valuable tools for assessing and improving emotional awareness, management, and interpersonal skills. Whether in education, workplace settings, or personal development, these tests help individuals build stronger emotional competencies, leading to success in both personal and professional life.</a:t>
            </a:r>
          </a:p>
          <a:p>
            <a:pPr marL="0" indent="0" algn="just">
              <a:buNone/>
            </a:pPr>
            <a:endParaRPr lang="en-IN" dirty="0"/>
          </a:p>
        </p:txBody>
      </p:sp>
    </p:spTree>
    <p:extLst>
      <p:ext uri="{BB962C8B-B14F-4D97-AF65-F5344CB8AC3E}">
        <p14:creationId xmlns:p14="http://schemas.microsoft.com/office/powerpoint/2010/main" val="1448493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40B8E9-5DFE-7557-D554-43B8F75A8B54}"/>
              </a:ext>
            </a:extLst>
          </p:cNvPr>
          <p:cNvSpPr>
            <a:spLocks noGrp="1"/>
          </p:cNvSpPr>
          <p:nvPr>
            <p:ph idx="1"/>
          </p:nvPr>
        </p:nvSpPr>
        <p:spPr>
          <a:xfrm>
            <a:off x="838200" y="518474"/>
            <a:ext cx="10515600" cy="6219210"/>
          </a:xfrm>
        </p:spPr>
        <p:txBody>
          <a:bodyPr>
            <a:normAutofit/>
          </a:bodyPr>
          <a:lstStyle/>
          <a:p>
            <a:pPr marL="0" indent="0">
              <a:buNone/>
            </a:pPr>
            <a:r>
              <a:rPr lang="en-US" sz="2400" dirty="0"/>
              <a:t>1.What is the primary purpose of skill testing in Emotional Intelligence?</a:t>
            </a:r>
          </a:p>
          <a:p>
            <a:pPr marL="914400" lvl="1" indent="-457200">
              <a:buFont typeface="+mj-lt"/>
              <a:buAutoNum type="arabicPeriod"/>
            </a:pPr>
            <a:r>
              <a:rPr lang="en-IN" sz="2000" dirty="0"/>
              <a:t>To evaluate academic knowledge</a:t>
            </a:r>
            <a:endParaRPr lang="en-US" sz="2000" dirty="0"/>
          </a:p>
          <a:p>
            <a:pPr marL="914400" lvl="1" indent="-457200">
              <a:buFont typeface="+mj-lt"/>
              <a:buAutoNum type="arabicPeriod"/>
            </a:pPr>
            <a:r>
              <a:rPr lang="en-US" sz="2000" dirty="0"/>
              <a:t>To assess an individual's ability to understand and manage emotions</a:t>
            </a:r>
          </a:p>
          <a:p>
            <a:pPr marL="914400" lvl="1" indent="-457200">
              <a:buFont typeface="+mj-lt"/>
              <a:buAutoNum type="arabicPeriod"/>
            </a:pPr>
            <a:r>
              <a:rPr lang="en-IN" sz="2000" dirty="0"/>
              <a:t>To measure physical fitness</a:t>
            </a:r>
            <a:endParaRPr lang="en-US" sz="2000" dirty="0"/>
          </a:p>
          <a:p>
            <a:pPr marL="914400" lvl="1" indent="-457200">
              <a:buFont typeface="+mj-lt"/>
              <a:buAutoNum type="arabicPeriod"/>
            </a:pPr>
            <a:r>
              <a:rPr lang="en-IN" sz="2000" dirty="0"/>
              <a:t>To test technical skills</a:t>
            </a:r>
          </a:p>
          <a:p>
            <a:pPr marL="0" indent="0">
              <a:buNone/>
            </a:pPr>
            <a:r>
              <a:rPr lang="en-IN" sz="2400" dirty="0"/>
              <a:t>2.</a:t>
            </a:r>
            <a:r>
              <a:rPr lang="en-US" sz="2400" dirty="0"/>
              <a:t> Which of the following skills is NOT typically assessed in Emotional Intelligence skill testing?</a:t>
            </a:r>
          </a:p>
          <a:p>
            <a:pPr lvl="1">
              <a:buFont typeface="+mj-lt"/>
              <a:buAutoNum type="arabicPeriod"/>
            </a:pPr>
            <a:r>
              <a:rPr lang="en-IN" sz="2000" dirty="0"/>
              <a:t>Self-awareness</a:t>
            </a:r>
            <a:endParaRPr lang="en-US" sz="2000" dirty="0"/>
          </a:p>
          <a:p>
            <a:pPr lvl="1">
              <a:buFont typeface="+mj-lt"/>
              <a:buAutoNum type="arabicPeriod"/>
            </a:pPr>
            <a:r>
              <a:rPr lang="en-IN" sz="2000" dirty="0"/>
              <a:t>Decision-making</a:t>
            </a:r>
            <a:endParaRPr lang="en-US" sz="2000" dirty="0"/>
          </a:p>
          <a:p>
            <a:pPr lvl="1">
              <a:buFont typeface="+mj-lt"/>
              <a:buAutoNum type="arabicPeriod"/>
            </a:pPr>
            <a:r>
              <a:rPr lang="en-IN" sz="2000" dirty="0"/>
              <a:t>Empathy</a:t>
            </a:r>
            <a:endParaRPr lang="en-US" sz="2000" dirty="0"/>
          </a:p>
          <a:p>
            <a:pPr lvl="1">
              <a:buFont typeface="+mj-lt"/>
              <a:buAutoNum type="arabicPeriod"/>
            </a:pPr>
            <a:r>
              <a:rPr lang="en-IN" sz="2000" dirty="0"/>
              <a:t>Time management</a:t>
            </a:r>
          </a:p>
          <a:p>
            <a:pPr marL="0" indent="0">
              <a:buNone/>
            </a:pPr>
            <a:r>
              <a:rPr lang="en-IN" sz="2400" dirty="0"/>
              <a:t>3. </a:t>
            </a:r>
            <a:r>
              <a:rPr lang="en-US" sz="2400" dirty="0"/>
              <a:t>How is empathy typically measured in Emotional Intelligence skill testing?</a:t>
            </a:r>
            <a:endParaRPr lang="en-IN" sz="2400" dirty="0"/>
          </a:p>
          <a:p>
            <a:pPr marL="914400" lvl="1" indent="-457200">
              <a:buFont typeface="+mj-lt"/>
              <a:buAutoNum type="arabicPeriod"/>
            </a:pPr>
            <a:r>
              <a:rPr lang="en-IN" sz="2000" dirty="0"/>
              <a:t>Through written essays</a:t>
            </a:r>
          </a:p>
          <a:p>
            <a:pPr marL="914400" lvl="1" indent="-457200">
              <a:buFont typeface="+mj-lt"/>
              <a:buAutoNum type="arabicPeriod"/>
            </a:pPr>
            <a:r>
              <a:rPr lang="en-US" sz="2000" dirty="0"/>
              <a:t>Through scenarios or role-playing exercises</a:t>
            </a:r>
            <a:endParaRPr lang="en-IN" sz="2000" dirty="0"/>
          </a:p>
          <a:p>
            <a:pPr marL="914400" lvl="1" indent="-457200">
              <a:buFont typeface="+mj-lt"/>
              <a:buAutoNum type="arabicPeriod"/>
            </a:pPr>
            <a:r>
              <a:rPr lang="en-IN" sz="2000" dirty="0"/>
              <a:t>Through multiple-choice questions</a:t>
            </a:r>
          </a:p>
          <a:p>
            <a:pPr marL="914400" lvl="1" indent="-457200">
              <a:buFont typeface="+mj-lt"/>
              <a:buAutoNum type="arabicPeriod"/>
            </a:pPr>
            <a:r>
              <a:rPr lang="en-US" sz="2000" dirty="0"/>
              <a:t>Through physical tasks or challenges</a:t>
            </a:r>
            <a:endParaRPr lang="en-IN" sz="2000" dirty="0"/>
          </a:p>
        </p:txBody>
      </p:sp>
    </p:spTree>
    <p:extLst>
      <p:ext uri="{BB962C8B-B14F-4D97-AF65-F5344CB8AC3E}">
        <p14:creationId xmlns:p14="http://schemas.microsoft.com/office/powerpoint/2010/main" val="1720973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44F25C-E614-7264-DBBC-FF04C3A7CCE2}"/>
              </a:ext>
            </a:extLst>
          </p:cNvPr>
          <p:cNvSpPr>
            <a:spLocks noGrp="1"/>
          </p:cNvSpPr>
          <p:nvPr>
            <p:ph idx="1"/>
          </p:nvPr>
        </p:nvSpPr>
        <p:spPr>
          <a:xfrm>
            <a:off x="838200" y="513347"/>
            <a:ext cx="10515600" cy="5663616"/>
          </a:xfrm>
        </p:spPr>
        <p:txBody>
          <a:bodyPr>
            <a:normAutofit lnSpcReduction="10000"/>
          </a:bodyPr>
          <a:lstStyle/>
          <a:p>
            <a:pPr marL="0" indent="0">
              <a:buNone/>
            </a:pPr>
            <a:r>
              <a:rPr lang="en-US" dirty="0"/>
              <a:t>4.</a:t>
            </a:r>
            <a:r>
              <a:rPr lang="en-US" sz="2400" dirty="0"/>
              <a:t>What role does self-regulation play in Emotional Intelligence skill testing?</a:t>
            </a:r>
          </a:p>
          <a:p>
            <a:pPr marL="914400" lvl="1" indent="-457200">
              <a:buFont typeface="+mj-lt"/>
              <a:buAutoNum type="arabicPeriod"/>
            </a:pPr>
            <a:r>
              <a:rPr lang="en-US" sz="2000" dirty="0"/>
              <a:t>It is not assessed in skill testing</a:t>
            </a:r>
          </a:p>
          <a:p>
            <a:pPr marL="914400" lvl="1" indent="-457200">
              <a:buFont typeface="+mj-lt"/>
              <a:buAutoNum type="arabicPeriod"/>
            </a:pPr>
            <a:r>
              <a:rPr lang="en-US" sz="2000" dirty="0"/>
              <a:t>It assesses an individual's ability to control impulses and emotions</a:t>
            </a:r>
          </a:p>
          <a:p>
            <a:pPr marL="914400" lvl="1" indent="-457200">
              <a:buFont typeface="+mj-lt"/>
              <a:buAutoNum type="arabicPeriod"/>
            </a:pPr>
            <a:r>
              <a:rPr lang="en-US" sz="2000" dirty="0"/>
              <a:t>It evaluates an individual's ability to understand others' emotions</a:t>
            </a:r>
          </a:p>
          <a:p>
            <a:pPr marL="914400" lvl="1" indent="-457200">
              <a:buFont typeface="+mj-lt"/>
              <a:buAutoNum type="arabicPeriod"/>
            </a:pPr>
            <a:r>
              <a:rPr lang="en-US" sz="2000" dirty="0"/>
              <a:t>It measures an individual's social skills and communication abilities</a:t>
            </a:r>
          </a:p>
          <a:p>
            <a:pPr marL="0" indent="0">
              <a:buNone/>
            </a:pPr>
            <a:r>
              <a:rPr lang="en-US" sz="2400" dirty="0"/>
              <a:t>5. How are social skills typically evaluated in Emotional Intelligence skill testing?</a:t>
            </a:r>
          </a:p>
          <a:p>
            <a:pPr marL="914400" lvl="1" indent="-457200">
              <a:buFont typeface="+mj-lt"/>
              <a:buAutoNum type="arabicPeriod"/>
            </a:pPr>
            <a:r>
              <a:rPr lang="en-IN" sz="2000" dirty="0"/>
              <a:t>Through mathematical problems</a:t>
            </a:r>
          </a:p>
          <a:p>
            <a:pPr marL="914400" lvl="1" indent="-457200">
              <a:buFont typeface="+mj-lt"/>
              <a:buAutoNum type="arabicPeriod"/>
            </a:pPr>
            <a:r>
              <a:rPr lang="en-US" sz="2000" dirty="0"/>
              <a:t>Through group discussions or interpersonal interactions</a:t>
            </a:r>
            <a:endParaRPr lang="en-IN" sz="2000" dirty="0"/>
          </a:p>
          <a:p>
            <a:pPr marL="914400" lvl="1" indent="-457200">
              <a:buFont typeface="+mj-lt"/>
              <a:buAutoNum type="arabicPeriod"/>
            </a:pPr>
            <a:r>
              <a:rPr lang="en-IN" sz="2000" dirty="0"/>
              <a:t>Through memorization tasks</a:t>
            </a:r>
          </a:p>
          <a:p>
            <a:pPr marL="914400" lvl="1" indent="-457200">
              <a:buFont typeface="+mj-lt"/>
              <a:buAutoNum type="arabicPeriod"/>
            </a:pPr>
            <a:r>
              <a:rPr lang="en-IN" sz="2000" dirty="0"/>
              <a:t>Through physical fitness assessments</a:t>
            </a:r>
          </a:p>
          <a:p>
            <a:pPr marL="0" indent="0">
              <a:buNone/>
            </a:pPr>
            <a:r>
              <a:rPr lang="en-US" sz="2400" dirty="0"/>
              <a:t>6. What is the purpose of measuring emotional intelligence skills in various contexts?</a:t>
            </a:r>
            <a:endParaRPr lang="en-IN" sz="2400" dirty="0"/>
          </a:p>
          <a:p>
            <a:pPr marL="914400" lvl="1" indent="-457200">
              <a:buFont typeface="+mj-lt"/>
              <a:buAutoNum type="arabicPeriod"/>
            </a:pPr>
            <a:r>
              <a:rPr lang="en-US" sz="2000" dirty="0"/>
              <a:t>To compare individuals' intelligence levels</a:t>
            </a:r>
            <a:endParaRPr lang="en-IN" sz="2000" dirty="0"/>
          </a:p>
          <a:p>
            <a:pPr marL="914400" lvl="1" indent="-457200">
              <a:buFont typeface="+mj-lt"/>
              <a:buAutoNum type="arabicPeriod"/>
            </a:pPr>
            <a:r>
              <a:rPr lang="en-US" sz="2000" dirty="0"/>
              <a:t>To identify areas for personal and professional development</a:t>
            </a:r>
            <a:endParaRPr lang="en-IN" sz="2000" dirty="0"/>
          </a:p>
          <a:p>
            <a:pPr marL="914400" lvl="1" indent="-457200">
              <a:buFont typeface="+mj-lt"/>
              <a:buAutoNum type="arabicPeriod"/>
            </a:pPr>
            <a:r>
              <a:rPr lang="en-IN" sz="2000" dirty="0"/>
              <a:t>To assess physical abilities</a:t>
            </a:r>
          </a:p>
          <a:p>
            <a:pPr marL="914400" lvl="1" indent="-457200">
              <a:buFont typeface="+mj-lt"/>
              <a:buAutoNum type="arabicPeriod"/>
            </a:pPr>
            <a:r>
              <a:rPr lang="en-US" sz="2000" dirty="0"/>
              <a:t>To rank individuals based on their emotional skills</a:t>
            </a:r>
          </a:p>
          <a:p>
            <a:pPr marL="0" indent="0">
              <a:buNone/>
            </a:pPr>
            <a:endParaRPr lang="en-IN" sz="2400" dirty="0"/>
          </a:p>
        </p:txBody>
      </p:sp>
    </p:spTree>
    <p:extLst>
      <p:ext uri="{BB962C8B-B14F-4D97-AF65-F5344CB8AC3E}">
        <p14:creationId xmlns:p14="http://schemas.microsoft.com/office/powerpoint/2010/main" val="1800463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7DC149-4C4C-E0BA-D0E7-859087D27986}"/>
              </a:ext>
            </a:extLst>
          </p:cNvPr>
          <p:cNvSpPr>
            <a:spLocks noGrp="1"/>
          </p:cNvSpPr>
          <p:nvPr>
            <p:ph idx="1"/>
          </p:nvPr>
        </p:nvSpPr>
        <p:spPr>
          <a:xfrm>
            <a:off x="838200" y="497304"/>
            <a:ext cx="10515600" cy="6208295"/>
          </a:xfrm>
        </p:spPr>
        <p:txBody>
          <a:bodyPr>
            <a:normAutofit/>
          </a:bodyPr>
          <a:lstStyle/>
          <a:p>
            <a:pPr marL="0" indent="0">
              <a:buNone/>
            </a:pPr>
            <a:r>
              <a:rPr lang="en-US" sz="2400" dirty="0"/>
              <a:t>7. Which of the following best describes the format of skill testing in Emotional Intelligence?</a:t>
            </a:r>
          </a:p>
          <a:p>
            <a:pPr marL="914400" lvl="1" indent="-457200">
              <a:buFont typeface="+mj-lt"/>
              <a:buAutoNum type="arabicPeriod"/>
            </a:pPr>
            <a:r>
              <a:rPr lang="en-IN" sz="2000" dirty="0"/>
              <a:t>One-time assessment</a:t>
            </a:r>
            <a:endParaRPr lang="en-US" sz="2000" dirty="0"/>
          </a:p>
          <a:p>
            <a:pPr marL="914400" lvl="1" indent="-457200">
              <a:buFont typeface="+mj-lt"/>
              <a:buAutoNum type="arabicPeriod"/>
            </a:pPr>
            <a:r>
              <a:rPr lang="en-IN" sz="2000" dirty="0"/>
              <a:t>Ongoing evaluation</a:t>
            </a:r>
            <a:endParaRPr lang="en-US" sz="2000" dirty="0"/>
          </a:p>
          <a:p>
            <a:pPr marL="914400" lvl="1" indent="-457200">
              <a:buFont typeface="+mj-lt"/>
              <a:buAutoNum type="arabicPeriod"/>
            </a:pPr>
            <a:r>
              <a:rPr lang="en-IN" sz="2000" dirty="0"/>
              <a:t>Physical examination</a:t>
            </a:r>
            <a:endParaRPr lang="en-US" sz="2000" dirty="0"/>
          </a:p>
          <a:p>
            <a:pPr marL="914400" lvl="1" indent="-457200">
              <a:buFont typeface="+mj-lt"/>
              <a:buAutoNum type="arabicPeriod"/>
            </a:pPr>
            <a:r>
              <a:rPr lang="en-IN" sz="2000" dirty="0"/>
              <a:t>Verbal examination</a:t>
            </a:r>
          </a:p>
          <a:p>
            <a:pPr marL="0" indent="0">
              <a:buNone/>
            </a:pPr>
            <a:r>
              <a:rPr lang="en-IN" sz="2400" dirty="0"/>
              <a:t>8</a:t>
            </a:r>
            <a:r>
              <a:rPr lang="en-IN" sz="2000" dirty="0"/>
              <a:t>. </a:t>
            </a:r>
            <a:r>
              <a:rPr lang="en-US" sz="2400" dirty="0"/>
              <a:t>How do Emotional Intelligence skill tests contribute to personal and professional growth?</a:t>
            </a:r>
            <a:endParaRPr lang="en-IN" sz="2400" dirty="0"/>
          </a:p>
          <a:p>
            <a:pPr marL="914400" lvl="1" indent="-457200">
              <a:buFont typeface="+mj-lt"/>
              <a:buAutoNum type="arabicPeriod"/>
            </a:pPr>
            <a:r>
              <a:rPr lang="en-IN" sz="2000" dirty="0"/>
              <a:t>By highlighting weaknesses</a:t>
            </a:r>
          </a:p>
          <a:p>
            <a:pPr marL="914400" lvl="1" indent="-457200">
              <a:buFont typeface="+mj-lt"/>
              <a:buAutoNum type="arabicPeriod"/>
            </a:pPr>
            <a:r>
              <a:rPr lang="en-US" sz="2000" dirty="0"/>
              <a:t>By identifying areas for improvement and development</a:t>
            </a:r>
            <a:endParaRPr lang="en-IN" sz="2000" dirty="0"/>
          </a:p>
          <a:p>
            <a:pPr marL="914400" lvl="1" indent="-457200">
              <a:buFont typeface="+mj-lt"/>
              <a:buAutoNum type="arabicPeriod"/>
            </a:pPr>
            <a:r>
              <a:rPr lang="en-IN" sz="2000" dirty="0"/>
              <a:t>By discouraging self-awareness</a:t>
            </a:r>
          </a:p>
          <a:p>
            <a:pPr marL="914400" lvl="1" indent="-457200">
              <a:buFont typeface="+mj-lt"/>
              <a:buAutoNum type="arabicPeriod"/>
            </a:pPr>
            <a:r>
              <a:rPr lang="en-IN" sz="2000" dirty="0"/>
              <a:t>By promoting complacency</a:t>
            </a:r>
          </a:p>
          <a:p>
            <a:pPr marL="0" indent="0">
              <a:buNone/>
            </a:pPr>
            <a:r>
              <a:rPr lang="en-US" sz="2400" dirty="0"/>
              <a:t>9. What are the potential benefits of improving Emotional Intelligence skills?</a:t>
            </a:r>
          </a:p>
          <a:p>
            <a:pPr marL="914400" lvl="1" indent="-457200">
              <a:buFont typeface="+mj-lt"/>
              <a:buAutoNum type="arabicPeriod"/>
            </a:pPr>
            <a:r>
              <a:rPr lang="en-US" sz="2000" dirty="0"/>
              <a:t>Increased stress and decreased productivity</a:t>
            </a:r>
          </a:p>
          <a:p>
            <a:pPr marL="914400" lvl="1" indent="-457200">
              <a:buFont typeface="+mj-lt"/>
              <a:buAutoNum type="arabicPeriod"/>
            </a:pPr>
            <a:r>
              <a:rPr lang="en-US" sz="2000" dirty="0"/>
              <a:t>Enhanced interpersonal relationships and communication skills</a:t>
            </a:r>
          </a:p>
          <a:p>
            <a:pPr marL="914400" lvl="1" indent="-457200">
              <a:buFont typeface="+mj-lt"/>
              <a:buAutoNum type="arabicPeriod"/>
            </a:pPr>
            <a:r>
              <a:rPr lang="en-US" sz="2000" dirty="0"/>
              <a:t>Reduced ability to understand others' emotions</a:t>
            </a:r>
          </a:p>
          <a:p>
            <a:pPr marL="914400" lvl="1" indent="-457200">
              <a:buFont typeface="+mj-lt"/>
              <a:buAutoNum type="arabicPeriod"/>
            </a:pPr>
            <a:r>
              <a:rPr lang="en-US" sz="2000" dirty="0"/>
              <a:t>Decreased empathy and emotional regulation</a:t>
            </a:r>
            <a:endParaRPr lang="en-IN" sz="2000" dirty="0"/>
          </a:p>
          <a:p>
            <a:pPr marL="0" indent="0">
              <a:buNone/>
            </a:pPr>
            <a:endParaRPr lang="en-IN" sz="2400" dirty="0"/>
          </a:p>
        </p:txBody>
      </p:sp>
    </p:spTree>
    <p:extLst>
      <p:ext uri="{BB962C8B-B14F-4D97-AF65-F5344CB8AC3E}">
        <p14:creationId xmlns:p14="http://schemas.microsoft.com/office/powerpoint/2010/main" val="88557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240C7-7EA9-CA4B-E1A3-B4A47E8C620F}"/>
              </a:ext>
            </a:extLst>
          </p:cNvPr>
          <p:cNvSpPr>
            <a:spLocks noGrp="1"/>
          </p:cNvSpPr>
          <p:nvPr>
            <p:ph idx="1"/>
          </p:nvPr>
        </p:nvSpPr>
        <p:spPr>
          <a:xfrm>
            <a:off x="838200" y="367645"/>
            <a:ext cx="10515600" cy="5809318"/>
          </a:xfrm>
        </p:spPr>
        <p:txBody>
          <a:bodyPr/>
          <a:lstStyle/>
          <a:p>
            <a:pPr marL="0" indent="0" algn="just">
              <a:buNone/>
            </a:pPr>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Emotional Intelligence Skill Test</a:t>
            </a:r>
            <a:r>
              <a:rPr lang="en-US" dirty="0">
                <a:latin typeface="Times New Roman" panose="02020603050405020304" pitchFamily="18" charset="0"/>
                <a:cs typeface="Times New Roman" panose="02020603050405020304" pitchFamily="18" charset="0"/>
              </a:rPr>
              <a:t> is a structured assessment designed to measure an individual's ability to recognize, understand, manage, and influence emotions in themselves and others. These tests evaluate key emotional intelligence (EI) components such as self-awareness, emotional regulation, motivation, empathy, and social skills.</a:t>
            </a:r>
          </a:p>
          <a:p>
            <a:pPr marL="0" indent="0" algn="just">
              <a:buNone/>
            </a:pPr>
            <a:endParaRPr lang="en-US" dirty="0"/>
          </a:p>
          <a:p>
            <a:pPr marL="0" indent="0" algn="just">
              <a:buNone/>
            </a:pPr>
            <a:endParaRPr lang="en-US" dirty="0"/>
          </a:p>
          <a:p>
            <a:pPr marL="0" indent="0" algn="just">
              <a:buNone/>
            </a:pPr>
            <a:endParaRPr lang="en-IN" dirty="0"/>
          </a:p>
        </p:txBody>
      </p:sp>
      <p:pic>
        <p:nvPicPr>
          <p:cNvPr id="8" name="Picture 7">
            <a:extLst>
              <a:ext uri="{FF2B5EF4-FFF2-40B4-BE49-F238E27FC236}">
                <a16:creationId xmlns:a16="http://schemas.microsoft.com/office/drawing/2014/main" id="{871F2788-FD31-5A51-9996-F01A73C4677B}"/>
              </a:ext>
            </a:extLst>
          </p:cNvPr>
          <p:cNvPicPr>
            <a:picLocks noChangeAspect="1"/>
          </p:cNvPicPr>
          <p:nvPr/>
        </p:nvPicPr>
        <p:blipFill>
          <a:blip r:embed="rId2"/>
          <a:stretch>
            <a:fillRect/>
          </a:stretch>
        </p:blipFill>
        <p:spPr>
          <a:xfrm>
            <a:off x="4263851" y="2568487"/>
            <a:ext cx="3664298" cy="3608476"/>
          </a:xfrm>
          <a:prstGeom prst="rect">
            <a:avLst/>
          </a:prstGeom>
        </p:spPr>
      </p:pic>
    </p:spTree>
    <p:extLst>
      <p:ext uri="{BB962C8B-B14F-4D97-AF65-F5344CB8AC3E}">
        <p14:creationId xmlns:p14="http://schemas.microsoft.com/office/powerpoint/2010/main" val="281414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BD6DC-55CE-1CE9-EE4E-752069D3A0C1}"/>
              </a:ext>
            </a:extLst>
          </p:cNvPr>
          <p:cNvSpPr>
            <a:spLocks noGrp="1"/>
          </p:cNvSpPr>
          <p:nvPr>
            <p:ph idx="1"/>
          </p:nvPr>
        </p:nvSpPr>
        <p:spPr>
          <a:xfrm>
            <a:off x="838200" y="452486"/>
            <a:ext cx="10515600" cy="6116755"/>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They are used in various fields, including education, workplace environments, leadership development, and mental health, to assess and improve emotional competencies for better decision-making, communication, and interpersonal relationships.</a:t>
            </a:r>
          </a:p>
          <a:p>
            <a:pPr algn="just"/>
            <a:r>
              <a:rPr lang="en-US" b="0" i="0" dirty="0">
                <a:effectLst/>
                <a:latin typeface="Times New Roman" panose="02020603050405020304" pitchFamily="18" charset="0"/>
                <a:cs typeface="Times New Roman" panose="02020603050405020304" pitchFamily="18" charset="0"/>
              </a:rPr>
              <a:t> Emotional intelligence is learned and learnable.</a:t>
            </a:r>
            <a:endParaRPr lang="en-US" dirty="0">
              <a:latin typeface="Times New Roman" panose="02020603050405020304" pitchFamily="18" charset="0"/>
              <a:cs typeface="Times New Roman" panose="02020603050405020304" pitchFamily="18" charset="0"/>
            </a:endParaRPr>
          </a:p>
          <a:p>
            <a:pPr algn="just" fontAlgn="base">
              <a:buNone/>
            </a:pPr>
            <a:endParaRPr lang="en-IN" b="1" dirty="0">
              <a:solidFill>
                <a:srgbClr val="021526"/>
              </a:solidFill>
              <a:latin typeface="Times New Roman" panose="02020603050405020304" pitchFamily="18" charset="0"/>
              <a:cs typeface="Times New Roman" panose="02020603050405020304" pitchFamily="18" charset="0"/>
            </a:endParaRPr>
          </a:p>
          <a:p>
            <a:pPr algn="just" fontAlgn="base">
              <a:buNone/>
            </a:pPr>
            <a:r>
              <a:rPr lang="en-IN" b="1" i="0" u="none" strike="noStrike" dirty="0">
                <a:solidFill>
                  <a:srgbClr val="021526"/>
                </a:solidFill>
                <a:effectLst/>
                <a:latin typeface="Times New Roman" panose="02020603050405020304" pitchFamily="18" charset="0"/>
                <a:cs typeface="Times New Roman" panose="02020603050405020304" pitchFamily="18" charset="0"/>
              </a:rPr>
              <a:t>Key points:</a:t>
            </a:r>
          </a:p>
          <a:p>
            <a:pPr marL="0" indent="0" algn="just">
              <a:buNone/>
            </a:pPr>
            <a:br>
              <a:rPr lang="en-IN" b="0" i="0" dirty="0">
                <a:solidFill>
                  <a:srgbClr val="021526"/>
                </a:solidFill>
                <a:effectLst/>
                <a:latin typeface="Times New Roman" panose="02020603050405020304" pitchFamily="18" charset="0"/>
                <a:cs typeface="Times New Roman" panose="02020603050405020304" pitchFamily="18" charset="0"/>
              </a:rPr>
            </a:br>
            <a:r>
              <a:rPr lang="en-IN" b="0" i="0" dirty="0">
                <a:solidFill>
                  <a:srgbClr val="021526"/>
                </a:solidFill>
                <a:effectLst/>
                <a:latin typeface="Times New Roman" panose="02020603050405020304" pitchFamily="18" charset="0"/>
                <a:cs typeface="Times New Roman" panose="02020603050405020304" pitchFamily="18" charset="0"/>
              </a:rPr>
              <a:t> </a:t>
            </a:r>
            <a:r>
              <a:rPr lang="en-US" b="0" i="0" dirty="0">
                <a:solidFill>
                  <a:srgbClr val="021526"/>
                </a:solidFill>
                <a:effectLst/>
                <a:latin typeface="Times New Roman" panose="02020603050405020304" pitchFamily="18" charset="0"/>
                <a:cs typeface="Times New Roman" panose="02020603050405020304" pitchFamily="18" charset="0"/>
              </a:rPr>
              <a:t>Managers with emotional intelligence (EI) achieve objectivity through their </a:t>
            </a:r>
            <a:r>
              <a:rPr lang="en-US" b="1" i="0" dirty="0">
                <a:solidFill>
                  <a:srgbClr val="021526"/>
                </a:solidFill>
                <a:effectLst/>
                <a:latin typeface="Times New Roman" panose="02020603050405020304" pitchFamily="18" charset="0"/>
                <a:cs typeface="Times New Roman" panose="02020603050405020304" pitchFamily="18" charset="0"/>
              </a:rPr>
              <a:t>self-awareness</a:t>
            </a:r>
            <a:r>
              <a:rPr lang="en-US" b="0" i="0" dirty="0">
                <a:solidFill>
                  <a:srgbClr val="021526"/>
                </a:solidFill>
                <a:effectLst/>
                <a:latin typeface="Times New Roman" panose="02020603050405020304" pitchFamily="18" charset="0"/>
                <a:cs typeface="Times New Roman" panose="02020603050405020304" pitchFamily="18" charset="0"/>
              </a:rPr>
              <a:t>, which promotes productive, motivated, and equal workplaces</a:t>
            </a:r>
          </a:p>
          <a:p>
            <a:pPr algn="just" fontAlgn="base">
              <a:buFont typeface="Arial" panose="020B0604020202020204" pitchFamily="34" charset="0"/>
              <a:buChar char="•"/>
            </a:pPr>
            <a:r>
              <a:rPr lang="en-US" b="0" i="0" dirty="0">
                <a:solidFill>
                  <a:srgbClr val="021526"/>
                </a:solidFill>
                <a:effectLst/>
                <a:latin typeface="Times New Roman" panose="02020603050405020304" pitchFamily="18" charset="0"/>
                <a:cs typeface="Times New Roman" panose="02020603050405020304" pitchFamily="18" charset="0"/>
              </a:rPr>
              <a:t>Daniel Goleman’s emotional intelligence theory outlines five components of EI: </a:t>
            </a:r>
            <a:r>
              <a:rPr lang="en-US" b="1" i="0" dirty="0">
                <a:solidFill>
                  <a:srgbClr val="021526"/>
                </a:solidFill>
                <a:effectLst/>
                <a:latin typeface="Times New Roman" panose="02020603050405020304" pitchFamily="18" charset="0"/>
                <a:cs typeface="Times New Roman" panose="02020603050405020304" pitchFamily="18" charset="0"/>
              </a:rPr>
              <a:t>self-awareness</a:t>
            </a:r>
            <a:r>
              <a:rPr lang="en-US" b="0" i="0" dirty="0">
                <a:solidFill>
                  <a:srgbClr val="021526"/>
                </a:solidFill>
                <a:effectLst/>
                <a:latin typeface="Times New Roman" panose="02020603050405020304" pitchFamily="18" charset="0"/>
                <a:cs typeface="Times New Roman" panose="02020603050405020304" pitchFamily="18" charset="0"/>
              </a:rPr>
              <a:t>, </a:t>
            </a:r>
            <a:r>
              <a:rPr lang="en-US" b="1" i="0" dirty="0">
                <a:solidFill>
                  <a:srgbClr val="021526"/>
                </a:solidFill>
                <a:effectLst/>
                <a:latin typeface="Times New Roman" panose="02020603050405020304" pitchFamily="18" charset="0"/>
                <a:cs typeface="Times New Roman" panose="02020603050405020304" pitchFamily="18" charset="0"/>
              </a:rPr>
              <a:t>self-regulation</a:t>
            </a:r>
            <a:r>
              <a:rPr lang="en-US" b="0" i="0" dirty="0">
                <a:solidFill>
                  <a:srgbClr val="021526"/>
                </a:solidFill>
                <a:effectLst/>
                <a:latin typeface="Times New Roman" panose="02020603050405020304" pitchFamily="18" charset="0"/>
                <a:cs typeface="Times New Roman" panose="02020603050405020304" pitchFamily="18" charset="0"/>
              </a:rPr>
              <a:t>, </a:t>
            </a:r>
            <a:r>
              <a:rPr lang="en-US" b="1" i="0" dirty="0">
                <a:solidFill>
                  <a:srgbClr val="021526"/>
                </a:solidFill>
                <a:effectLst/>
                <a:latin typeface="Times New Roman" panose="02020603050405020304" pitchFamily="18" charset="0"/>
                <a:cs typeface="Times New Roman" panose="02020603050405020304" pitchFamily="18" charset="0"/>
              </a:rPr>
              <a:t>motivation</a:t>
            </a:r>
            <a:r>
              <a:rPr lang="en-US" b="0" i="0" dirty="0">
                <a:solidFill>
                  <a:srgbClr val="021526"/>
                </a:solidFill>
                <a:effectLst/>
                <a:latin typeface="Times New Roman" panose="02020603050405020304" pitchFamily="18" charset="0"/>
                <a:cs typeface="Times New Roman" panose="02020603050405020304" pitchFamily="18" charset="0"/>
              </a:rPr>
              <a:t>, </a:t>
            </a:r>
            <a:r>
              <a:rPr lang="en-US" b="1" i="0" dirty="0">
                <a:solidFill>
                  <a:srgbClr val="021526"/>
                </a:solidFill>
                <a:effectLst/>
                <a:latin typeface="Times New Roman" panose="02020603050405020304" pitchFamily="18" charset="0"/>
                <a:cs typeface="Times New Roman" panose="02020603050405020304" pitchFamily="18" charset="0"/>
              </a:rPr>
              <a:t>empathy</a:t>
            </a:r>
            <a:r>
              <a:rPr lang="en-US" b="0" i="0" dirty="0">
                <a:solidFill>
                  <a:srgbClr val="021526"/>
                </a:solidFill>
                <a:effectLst/>
                <a:latin typeface="Times New Roman" panose="02020603050405020304" pitchFamily="18" charset="0"/>
                <a:cs typeface="Times New Roman" panose="02020603050405020304" pitchFamily="18" charset="0"/>
              </a:rPr>
              <a:t>, and </a:t>
            </a:r>
            <a:r>
              <a:rPr lang="en-US" b="1" i="0" dirty="0">
                <a:solidFill>
                  <a:srgbClr val="021526"/>
                </a:solidFill>
                <a:effectLst/>
                <a:latin typeface="Times New Roman" panose="02020603050405020304" pitchFamily="18" charset="0"/>
                <a:cs typeface="Times New Roman" panose="02020603050405020304" pitchFamily="18" charset="0"/>
              </a:rPr>
              <a:t>social skills</a:t>
            </a:r>
            <a:endParaRPr lang="en-US" b="0" i="0" dirty="0">
              <a:solidFill>
                <a:srgbClr val="021526"/>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0" i="0" dirty="0">
                <a:solidFill>
                  <a:srgbClr val="021526"/>
                </a:solidFill>
                <a:effectLst/>
                <a:latin typeface="Times New Roman" panose="02020603050405020304" pitchFamily="18" charset="0"/>
                <a:cs typeface="Times New Roman" panose="02020603050405020304" pitchFamily="18" charset="0"/>
              </a:rPr>
              <a:t>Emotional intelligence can be learned and applied to meet goals and targets, as well as create a happier and healthier working culture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39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639F96-11F6-9802-6699-B08F1DC7EFB9}"/>
              </a:ext>
            </a:extLst>
          </p:cNvPr>
          <p:cNvSpPr>
            <a:spLocks noGrp="1"/>
          </p:cNvSpPr>
          <p:nvPr>
            <p:ph idx="1"/>
          </p:nvPr>
        </p:nvSpPr>
        <p:spPr>
          <a:xfrm>
            <a:off x="838200" y="625642"/>
            <a:ext cx="10515600" cy="5551321"/>
          </a:xfrm>
        </p:spPr>
        <p:txBody>
          <a:bodyPr/>
          <a:lstStyle/>
          <a:p>
            <a:pPr marL="0" indent="0">
              <a:buNone/>
            </a:pPr>
            <a:endParaRPr lang="en-IN" dirty="0"/>
          </a:p>
        </p:txBody>
      </p:sp>
      <p:pic>
        <p:nvPicPr>
          <p:cNvPr id="5" name="Picture 4">
            <a:extLst>
              <a:ext uri="{FF2B5EF4-FFF2-40B4-BE49-F238E27FC236}">
                <a16:creationId xmlns:a16="http://schemas.microsoft.com/office/drawing/2014/main" id="{67A06BE5-A375-7953-6FDF-3FF657396B6E}"/>
              </a:ext>
            </a:extLst>
          </p:cNvPr>
          <p:cNvPicPr>
            <a:picLocks noChangeAspect="1"/>
          </p:cNvPicPr>
          <p:nvPr/>
        </p:nvPicPr>
        <p:blipFill>
          <a:blip r:embed="rId2"/>
          <a:stretch>
            <a:fillRect/>
          </a:stretch>
        </p:blipFill>
        <p:spPr>
          <a:xfrm>
            <a:off x="838200" y="625642"/>
            <a:ext cx="10515600" cy="5606715"/>
          </a:xfrm>
          <a:prstGeom prst="rect">
            <a:avLst/>
          </a:prstGeom>
        </p:spPr>
      </p:pic>
    </p:spTree>
    <p:extLst>
      <p:ext uri="{BB962C8B-B14F-4D97-AF65-F5344CB8AC3E}">
        <p14:creationId xmlns:p14="http://schemas.microsoft.com/office/powerpoint/2010/main" val="2515538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3E08D-1900-D011-4432-E665E5C999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38189-C2C4-A2C4-3DB7-1C222724D018}"/>
              </a:ext>
            </a:extLst>
          </p:cNvPr>
          <p:cNvSpPr>
            <a:spLocks noGrp="1"/>
          </p:cNvSpPr>
          <p:nvPr>
            <p:ph idx="1"/>
          </p:nvPr>
        </p:nvSpPr>
        <p:spPr>
          <a:xfrm>
            <a:off x="838200" y="625642"/>
            <a:ext cx="10515600" cy="5551321"/>
          </a:xfrm>
        </p:spPr>
        <p:txBody>
          <a:bodyPr/>
          <a:lstStyle/>
          <a:p>
            <a:pPr algn="l" fontAlgn="base">
              <a:buNone/>
            </a:pPr>
            <a:r>
              <a:rPr lang="en-US" b="0" i="0" dirty="0">
                <a:solidFill>
                  <a:srgbClr val="021526"/>
                </a:solidFill>
                <a:effectLst/>
                <a:latin typeface="Cabin"/>
              </a:rPr>
              <a:t>Goleman breaks down EI into five components:</a:t>
            </a:r>
          </a:p>
          <a:p>
            <a:pPr algn="l" fontAlgn="base">
              <a:buNone/>
            </a:pPr>
            <a:r>
              <a:rPr lang="en-US" b="1" i="0" dirty="0">
                <a:solidFill>
                  <a:srgbClr val="021526"/>
                </a:solidFill>
                <a:effectLst/>
                <a:latin typeface="inherit"/>
              </a:rPr>
              <a:t>1. Self-awareness</a:t>
            </a:r>
            <a:endParaRPr lang="en-US" b="0" i="0" dirty="0">
              <a:solidFill>
                <a:srgbClr val="021526"/>
              </a:solidFill>
              <a:effectLst/>
              <a:latin typeface="Cabin"/>
            </a:endParaRPr>
          </a:p>
          <a:p>
            <a:pPr algn="l" fontAlgn="base">
              <a:buNone/>
            </a:pPr>
            <a:r>
              <a:rPr lang="en-US" b="1" i="0" dirty="0">
                <a:solidFill>
                  <a:srgbClr val="021526"/>
                </a:solidFill>
                <a:effectLst/>
                <a:latin typeface="inherit"/>
              </a:rPr>
              <a:t>2. Self-regulation</a:t>
            </a:r>
            <a:endParaRPr lang="en-US" b="0" i="0" dirty="0">
              <a:solidFill>
                <a:srgbClr val="021526"/>
              </a:solidFill>
              <a:effectLst/>
              <a:latin typeface="Cabin"/>
            </a:endParaRPr>
          </a:p>
          <a:p>
            <a:pPr algn="l" fontAlgn="base">
              <a:buNone/>
            </a:pPr>
            <a:r>
              <a:rPr lang="en-US" b="1" i="0" dirty="0">
                <a:solidFill>
                  <a:srgbClr val="021526"/>
                </a:solidFill>
                <a:effectLst/>
                <a:latin typeface="inherit"/>
              </a:rPr>
              <a:t>3. Motivation</a:t>
            </a:r>
            <a:endParaRPr lang="en-US" b="0" i="0" dirty="0">
              <a:solidFill>
                <a:srgbClr val="021526"/>
              </a:solidFill>
              <a:effectLst/>
              <a:latin typeface="Cabin"/>
            </a:endParaRPr>
          </a:p>
          <a:p>
            <a:pPr algn="l" fontAlgn="base">
              <a:buNone/>
            </a:pPr>
            <a:r>
              <a:rPr lang="en-US" b="1" i="0" dirty="0">
                <a:solidFill>
                  <a:srgbClr val="021526"/>
                </a:solidFill>
                <a:effectLst/>
                <a:latin typeface="inherit"/>
              </a:rPr>
              <a:t>4. Empathy</a:t>
            </a:r>
            <a:endParaRPr lang="en-US" b="0" i="0" dirty="0">
              <a:solidFill>
                <a:srgbClr val="021526"/>
              </a:solidFill>
              <a:effectLst/>
              <a:latin typeface="Cabin"/>
            </a:endParaRPr>
          </a:p>
          <a:p>
            <a:pPr marL="0" indent="0" algn="l" fontAlgn="base">
              <a:buNone/>
            </a:pPr>
            <a:r>
              <a:rPr lang="en-US" b="1" i="0" dirty="0">
                <a:solidFill>
                  <a:srgbClr val="021526"/>
                </a:solidFill>
                <a:effectLst/>
                <a:latin typeface="inherit"/>
              </a:rPr>
              <a:t>5. Social skills</a:t>
            </a:r>
            <a:endParaRPr lang="en-US" b="0" i="0" dirty="0">
              <a:solidFill>
                <a:srgbClr val="021526"/>
              </a:solidFill>
              <a:effectLst/>
              <a:latin typeface="Cabin"/>
            </a:endParaRPr>
          </a:p>
          <a:p>
            <a:pPr marL="0" indent="0">
              <a:buNone/>
            </a:pPr>
            <a:endParaRPr lang="en-IN" dirty="0"/>
          </a:p>
        </p:txBody>
      </p:sp>
    </p:spTree>
    <p:extLst>
      <p:ext uri="{BB962C8B-B14F-4D97-AF65-F5344CB8AC3E}">
        <p14:creationId xmlns:p14="http://schemas.microsoft.com/office/powerpoint/2010/main" val="110290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1BB26-673A-F1A1-0A9C-8B0F296F55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BC82D2-9EC6-BF38-6B3B-3F1D74B35A28}"/>
              </a:ext>
            </a:extLst>
          </p:cNvPr>
          <p:cNvSpPr>
            <a:spLocks noGrp="1"/>
          </p:cNvSpPr>
          <p:nvPr>
            <p:ph idx="1"/>
          </p:nvPr>
        </p:nvSpPr>
        <p:spPr>
          <a:xfrm>
            <a:off x="838200" y="625642"/>
            <a:ext cx="10515600" cy="5551321"/>
          </a:xfrm>
        </p:spPr>
        <p:txBody>
          <a:bodyPr>
            <a:normAutofit/>
          </a:bodyPr>
          <a:lstStyle/>
          <a:p>
            <a:pPr algn="just" fontAlgn="base">
              <a:lnSpc>
                <a:spcPct val="100000"/>
              </a:lnSpc>
              <a:buNone/>
            </a:pPr>
            <a:r>
              <a:rPr lang="en-US" b="1" i="0" u="none" strike="noStrike" dirty="0">
                <a:solidFill>
                  <a:srgbClr val="021526"/>
                </a:solidFill>
                <a:effectLst/>
                <a:latin typeface="Times New Roman" panose="02020603050405020304" pitchFamily="18" charset="0"/>
                <a:cs typeface="Times New Roman" panose="02020603050405020304" pitchFamily="18" charset="0"/>
              </a:rPr>
              <a:t>1. Self-awareness</a:t>
            </a:r>
          </a:p>
          <a:p>
            <a:pPr algn="just" fontAlgn="base">
              <a:lnSpc>
                <a:spcPct val="100000"/>
              </a:lnSpc>
              <a:buNone/>
            </a:pPr>
            <a:r>
              <a:rPr lang="en-US" b="0" i="0" u="none" strike="noStrike" dirty="0">
                <a:solidFill>
                  <a:srgbClr val="DC4141"/>
                </a:solidFill>
                <a:effectLst/>
                <a:latin typeface="Times New Roman" panose="02020603050405020304" pitchFamily="18" charset="0"/>
                <a:cs typeface="Times New Roman" panose="02020603050405020304" pitchFamily="18" charset="0"/>
                <a:hlinkClick r:id="rId3"/>
              </a:rPr>
              <a:t>Self-awareness</a:t>
            </a:r>
            <a:r>
              <a:rPr lang="en-US" b="0" i="0" dirty="0">
                <a:solidFill>
                  <a:srgbClr val="021526"/>
                </a:solidFill>
                <a:effectLst/>
                <a:latin typeface="Times New Roman" panose="02020603050405020304" pitchFamily="18" charset="0"/>
                <a:cs typeface="Times New Roman" panose="02020603050405020304" pitchFamily="18" charset="0"/>
              </a:rPr>
              <a:t> is the ability to recognize and understand your own thoughts, feelings, and emotions, which can all affect your interactions with others.</a:t>
            </a:r>
          </a:p>
          <a:p>
            <a:pPr algn="just" fontAlgn="base">
              <a:lnSpc>
                <a:spcPct val="100000"/>
              </a:lnSpc>
              <a:buNone/>
            </a:pPr>
            <a:r>
              <a:rPr lang="en-US" b="0" i="0" dirty="0">
                <a:solidFill>
                  <a:srgbClr val="021526"/>
                </a:solidFill>
                <a:effectLst/>
                <a:latin typeface="Times New Roman" panose="02020603050405020304" pitchFamily="18" charset="0"/>
                <a:cs typeface="Times New Roman" panose="02020603050405020304" pitchFamily="18" charset="0"/>
              </a:rPr>
              <a:t>Self-awareness helps you temper your communication style and gives you a reason to listen to the people around you.</a:t>
            </a:r>
          </a:p>
          <a:p>
            <a:pPr algn="just" fontAlgn="base">
              <a:lnSpc>
                <a:spcPct val="100000"/>
              </a:lnSpc>
            </a:pPr>
            <a:r>
              <a:rPr lang="en-US" b="0" i="0" dirty="0">
                <a:solidFill>
                  <a:srgbClr val="021526"/>
                </a:solidFill>
                <a:effectLst/>
                <a:latin typeface="Times New Roman" panose="02020603050405020304" pitchFamily="18" charset="0"/>
                <a:cs typeface="Times New Roman" panose="02020603050405020304" pitchFamily="18" charset="0"/>
              </a:rPr>
              <a:t>In other words, you’re self-aware enough to know when you need help, and from whom and how you can apply your characteristics to achieve a </a:t>
            </a:r>
            <a:r>
              <a:rPr lang="en-US" b="0" i="0" dirty="0" err="1">
                <a:solidFill>
                  <a:srgbClr val="021526"/>
                </a:solidFill>
                <a:effectLst/>
                <a:latin typeface="Times New Roman" panose="02020603050405020304" pitchFamily="18" charset="0"/>
                <a:cs typeface="Times New Roman" panose="02020603050405020304" pitchFamily="18" charset="0"/>
              </a:rPr>
              <a:t>favourable</a:t>
            </a:r>
            <a:r>
              <a:rPr lang="en-US" b="0" i="0" dirty="0">
                <a:solidFill>
                  <a:srgbClr val="021526"/>
                </a:solidFill>
                <a:effectLst/>
                <a:latin typeface="Times New Roman" panose="02020603050405020304" pitchFamily="18" charset="0"/>
                <a:cs typeface="Times New Roman" panose="02020603050405020304" pitchFamily="18" charset="0"/>
              </a:rPr>
              <a:t> outcome.</a:t>
            </a:r>
          </a:p>
          <a:p>
            <a:pPr algn="just" fontAlgn="base">
              <a:lnSpc>
                <a:spcPct val="100000"/>
              </a:lnSpc>
              <a:buNone/>
            </a:pPr>
            <a:endParaRPr lang="en-US" b="0" i="0" dirty="0">
              <a:solidFill>
                <a:srgbClr val="021526"/>
              </a:solidFill>
              <a:effectLst/>
              <a:latin typeface="Times New Roman" panose="02020603050405020304" pitchFamily="18" charset="0"/>
              <a:cs typeface="Times New Roman" panose="02020603050405020304" pitchFamily="18" charset="0"/>
            </a:endParaRPr>
          </a:p>
          <a:p>
            <a:pPr marL="0" indent="0" algn="just">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97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E8875-740A-36B7-92D5-418C1B15AC4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DC7C48-34DD-8CED-7F11-1E48964FB59C}"/>
              </a:ext>
            </a:extLst>
          </p:cNvPr>
          <p:cNvSpPr>
            <a:spLocks noGrp="1"/>
          </p:cNvSpPr>
          <p:nvPr>
            <p:ph idx="1"/>
          </p:nvPr>
        </p:nvSpPr>
        <p:spPr>
          <a:xfrm>
            <a:off x="838200" y="625642"/>
            <a:ext cx="10515600" cy="5551321"/>
          </a:xfrm>
        </p:spPr>
        <p:txBody>
          <a:bodyPr>
            <a:normAutofit lnSpcReduction="10000"/>
          </a:bodyPr>
          <a:lstStyle/>
          <a:p>
            <a:pPr algn="just" fontAlgn="base">
              <a:buNone/>
            </a:pPr>
            <a:r>
              <a:rPr lang="en-US" b="1" i="0" u="none" strike="noStrike" dirty="0">
                <a:solidFill>
                  <a:srgbClr val="021526"/>
                </a:solidFill>
                <a:effectLst/>
                <a:latin typeface="Times New Roman" panose="02020603050405020304" pitchFamily="18" charset="0"/>
                <a:cs typeface="Times New Roman" panose="02020603050405020304" pitchFamily="18" charset="0"/>
              </a:rPr>
              <a:t>2. Self-regulation</a:t>
            </a:r>
          </a:p>
          <a:p>
            <a:pPr algn="just" fontAlgn="base"/>
            <a:r>
              <a:rPr lang="en-US" b="0" i="0" dirty="0">
                <a:solidFill>
                  <a:srgbClr val="021526"/>
                </a:solidFill>
                <a:effectLst/>
                <a:latin typeface="Times New Roman" panose="02020603050405020304" pitchFamily="18" charset="0"/>
                <a:cs typeface="Times New Roman" panose="02020603050405020304" pitchFamily="18" charset="0"/>
              </a:rPr>
              <a:t>Think back to your last employer who acted impulsively, or irrationally. Did you trust them? What was work like under their watch?</a:t>
            </a:r>
          </a:p>
          <a:p>
            <a:pPr algn="just" fontAlgn="base"/>
            <a:r>
              <a:rPr lang="en-US" b="0" i="0" dirty="0">
                <a:solidFill>
                  <a:srgbClr val="021526"/>
                </a:solidFill>
                <a:effectLst/>
                <a:latin typeface="Times New Roman" panose="02020603050405020304" pitchFamily="18" charset="0"/>
                <a:cs typeface="Times New Roman" panose="02020603050405020304" pitchFamily="18" charset="0"/>
              </a:rPr>
              <a:t>An emotionally charged environment is usually fraught with unresolved conflict. It feels tense and distracting. You probably felt like you couldn’t contribute without fear of reprimand.</a:t>
            </a:r>
          </a:p>
          <a:p>
            <a:pPr algn="just" fontAlgn="base"/>
            <a:r>
              <a:rPr lang="en-US" b="0" i="1" dirty="0">
                <a:solidFill>
                  <a:srgbClr val="021526"/>
                </a:solidFill>
                <a:effectLst/>
                <a:latin typeface="Times New Roman" panose="02020603050405020304" pitchFamily="18" charset="0"/>
                <a:cs typeface="Times New Roman" panose="02020603050405020304" pitchFamily="18" charset="0"/>
              </a:rPr>
              <a:t>Calm in the face of adversity is not a natural response or something you’re born with.</a:t>
            </a:r>
            <a:endParaRPr lang="en-US" b="0" i="0" dirty="0">
              <a:solidFill>
                <a:srgbClr val="021526"/>
              </a:solidFill>
              <a:effectLst/>
              <a:latin typeface="Times New Roman" panose="02020603050405020304" pitchFamily="18" charset="0"/>
              <a:cs typeface="Times New Roman" panose="02020603050405020304" pitchFamily="18" charset="0"/>
            </a:endParaRPr>
          </a:p>
          <a:p>
            <a:pPr algn="just" fontAlgn="base"/>
            <a:r>
              <a:rPr lang="en-US" b="0" i="0" dirty="0">
                <a:solidFill>
                  <a:srgbClr val="021526"/>
                </a:solidFill>
                <a:effectLst/>
                <a:latin typeface="Times New Roman" panose="02020603050405020304" pitchFamily="18" charset="0"/>
                <a:cs typeface="Times New Roman" panose="02020603050405020304" pitchFamily="18" charset="0"/>
              </a:rPr>
              <a:t>The emotional brain is far faster (and older) than the rational frontal cortex. It sends us into fight or flight mode whenever we need to defend ourselves, and it can happen at innocuous and frustrating moments.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799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42ED0-01F1-334C-5BF4-86EF1B6F0D9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A966E-B9E1-2236-658D-B9C81032CFD7}"/>
              </a:ext>
            </a:extLst>
          </p:cNvPr>
          <p:cNvSpPr>
            <a:spLocks noGrp="1"/>
          </p:cNvSpPr>
          <p:nvPr>
            <p:ph idx="1"/>
          </p:nvPr>
        </p:nvSpPr>
        <p:spPr>
          <a:xfrm>
            <a:off x="838200" y="625642"/>
            <a:ext cx="10515600" cy="5551321"/>
          </a:xfrm>
        </p:spPr>
        <p:txBody>
          <a:bodyPr/>
          <a:lstStyle/>
          <a:p>
            <a:pPr algn="l" fontAlgn="base">
              <a:buNone/>
            </a:pPr>
            <a:r>
              <a:rPr lang="en-US" b="1" i="0" u="none" strike="noStrike" dirty="0">
                <a:solidFill>
                  <a:srgbClr val="021526"/>
                </a:solidFill>
                <a:effectLst/>
                <a:latin typeface="Times New Roman" panose="02020603050405020304" pitchFamily="18" charset="0"/>
                <a:cs typeface="Times New Roman" panose="02020603050405020304" pitchFamily="18" charset="0"/>
              </a:rPr>
              <a:t>Motivation</a:t>
            </a:r>
          </a:p>
          <a:p>
            <a:pPr algn="l" fontAlgn="base">
              <a:buNone/>
            </a:pPr>
            <a:r>
              <a:rPr lang="en-US" b="0" i="0" dirty="0">
                <a:solidFill>
                  <a:srgbClr val="021526"/>
                </a:solidFill>
                <a:effectLst/>
                <a:latin typeface="Times New Roman" panose="02020603050405020304" pitchFamily="18" charset="0"/>
                <a:cs typeface="Times New Roman" panose="02020603050405020304" pitchFamily="18" charset="0"/>
              </a:rPr>
              <a:t>Goleman’s third component refers to motivation for enjoyment rather than money or a promotion.</a:t>
            </a:r>
          </a:p>
          <a:p>
            <a:pPr algn="l" fontAlgn="base">
              <a:buNone/>
            </a:pPr>
            <a:r>
              <a:rPr lang="en-US" b="1" i="0" u="none" strike="noStrike" dirty="0">
                <a:solidFill>
                  <a:srgbClr val="021526"/>
                </a:solidFill>
                <a:effectLst/>
                <a:latin typeface="Times New Roman" panose="02020603050405020304" pitchFamily="18" charset="0"/>
                <a:cs typeface="Times New Roman" panose="02020603050405020304" pitchFamily="18" charset="0"/>
              </a:rPr>
              <a:t>What is motivation at work?</a:t>
            </a:r>
          </a:p>
          <a:p>
            <a:pPr fontAlgn="base"/>
            <a:r>
              <a:rPr lang="en-US" b="0" i="0" dirty="0">
                <a:solidFill>
                  <a:srgbClr val="021526"/>
                </a:solidFill>
                <a:effectLst/>
                <a:latin typeface="Times New Roman" panose="02020603050405020304" pitchFamily="18" charset="0"/>
                <a:cs typeface="Times New Roman" panose="02020603050405020304" pitchFamily="18" charset="0"/>
              </a:rPr>
              <a:t>Motivation at work refers to the drive or inspiration an individual feels to perform a task or achieve a goal within their job or career. It is the inner force that drives an employee to put in the effort required and achieve success in their work.</a:t>
            </a:r>
          </a:p>
          <a:p>
            <a:pPr algn="l" fontAlgn="base"/>
            <a:r>
              <a:rPr lang="en-US" b="0" i="0" dirty="0">
                <a:solidFill>
                  <a:srgbClr val="021526"/>
                </a:solidFill>
                <a:effectLst/>
                <a:latin typeface="Times New Roman" panose="02020603050405020304" pitchFamily="18" charset="0"/>
                <a:cs typeface="Times New Roman" panose="02020603050405020304" pitchFamily="18" charset="0"/>
              </a:rPr>
              <a:t>There are different types of motivation, such as intrinsic motivation, which comes from within oneself and is driven by personal interest and enjoyment, and extrinsic motivation, which comes from external factors such as rewards or incentives.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494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3206</Words>
  <Application>Microsoft Office PowerPoint</Application>
  <PresentationFormat>Widescreen</PresentationFormat>
  <Paragraphs>247</Paragraphs>
  <Slides>23</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Cabin</vt:lpstr>
      <vt:lpstr>Calibri</vt:lpstr>
      <vt:lpstr>Calibri Light</vt:lpstr>
      <vt:lpstr>inherit</vt:lpstr>
      <vt:lpstr>Lato</vt:lpstr>
      <vt:lpstr>Nunito Sans</vt:lpstr>
      <vt:lpstr>Roboto</vt:lpstr>
      <vt:lpstr>Times New Roman</vt:lpstr>
      <vt:lpstr>var( --e-global-typography-392b9e0-font-family )</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Karthikeya Devara Vurum</dc:creator>
  <cp:lastModifiedBy>Loner 03</cp:lastModifiedBy>
  <cp:revision>1</cp:revision>
  <dcterms:created xsi:type="dcterms:W3CDTF">2025-03-14T04:54:53Z</dcterms:created>
  <dcterms:modified xsi:type="dcterms:W3CDTF">2025-03-15T06:27:21Z</dcterms:modified>
</cp:coreProperties>
</file>