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72" r:id="rId2"/>
    <p:sldId id="256" r:id="rId3"/>
    <p:sldId id="257" r:id="rId4"/>
    <p:sldId id="258" r:id="rId5"/>
    <p:sldId id="259" r:id="rId6"/>
    <p:sldId id="260" r:id="rId7"/>
    <p:sldId id="261" r:id="rId8"/>
    <p:sldId id="262" r:id="rId9"/>
    <p:sldId id="263" r:id="rId10"/>
    <p:sldId id="288" r:id="rId11"/>
    <p:sldId id="264" r:id="rId12"/>
    <p:sldId id="265" r:id="rId13"/>
    <p:sldId id="266" r:id="rId14"/>
    <p:sldId id="267" r:id="rId15"/>
    <p:sldId id="268" r:id="rId16"/>
    <p:sldId id="269" r:id="rId17"/>
    <p:sldId id="283" r:id="rId18"/>
    <p:sldId id="287" r:id="rId19"/>
    <p:sldId id="290" r:id="rId20"/>
    <p:sldId id="291" r:id="rId21"/>
    <p:sldId id="292" r:id="rId22"/>
    <p:sldId id="293" r:id="rId23"/>
    <p:sldId id="315" r:id="rId24"/>
    <p:sldId id="316" r:id="rId25"/>
    <p:sldId id="317" r:id="rId26"/>
    <p:sldId id="289" r:id="rId27"/>
  </p:sldIdLst>
  <p:sldSz cx="18288000" cy="10287000"/>
  <p:notesSz cx="6858000" cy="9144000"/>
  <p:embeddedFontLst>
    <p:embeddedFont>
      <p:font typeface="Canva Sans 1" panose="020B0604020202020204" charset="0"/>
      <p:regular r:id="rId29"/>
    </p:embeddedFont>
    <p:embeddedFont>
      <p:font typeface="Canva Sans 1 Bold" panose="020B0604020202020204" charset="0"/>
      <p:bold r:id="rId30"/>
    </p:embeddedFont>
    <p:embeddedFont>
      <p:font typeface="Canva Sans 2" panose="020B0604020202020204" charset="0"/>
      <p:regular r:id="rId31"/>
    </p:embeddedFont>
    <p:embeddedFont>
      <p:font typeface="Canva Sans 2 Bold" panose="020B0604020202020204" charset="0"/>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805AC-9F29-43DE-854A-FB6505E8A413}" v="2" dt="2025-03-15T06:33:39.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21" d="100"/>
          <a:sy n="21" d="100"/>
        </p:scale>
        <p:origin x="29" y="374"/>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er 03" userId="146907e377e94744" providerId="LiveId" clId="{EA8805AC-9F29-43DE-854A-FB6505E8A413}"/>
    <pc:docChg chg="undo custSel addSld modSld">
      <pc:chgData name="Loner 03" userId="146907e377e94744" providerId="LiveId" clId="{EA8805AC-9F29-43DE-854A-FB6505E8A413}" dt="2025-03-15T06:34:42.175" v="111" actId="255"/>
      <pc:docMkLst>
        <pc:docMk/>
      </pc:docMkLst>
      <pc:sldChg chg="modSp add mod">
        <pc:chgData name="Loner 03" userId="146907e377e94744" providerId="LiveId" clId="{EA8805AC-9F29-43DE-854A-FB6505E8A413}" dt="2025-03-15T06:29:29.024" v="18" actId="5793"/>
        <pc:sldMkLst>
          <pc:docMk/>
          <pc:sldMk cId="121394491" sldId="283"/>
        </pc:sldMkLst>
        <pc:spChg chg="mod">
          <ac:chgData name="Loner 03" userId="146907e377e94744" providerId="LiveId" clId="{EA8805AC-9F29-43DE-854A-FB6505E8A413}" dt="2025-03-15T06:29:29.024" v="18" actId="5793"/>
          <ac:spMkLst>
            <pc:docMk/>
            <pc:sldMk cId="121394491" sldId="283"/>
            <ac:spMk id="3" creationId="{85DD5F86-DC04-DA72-4F87-90D90F1269F6}"/>
          </ac:spMkLst>
        </pc:spChg>
      </pc:sldChg>
      <pc:sldChg chg="modSp add mod">
        <pc:chgData name="Loner 03" userId="146907e377e94744" providerId="LiveId" clId="{EA8805AC-9F29-43DE-854A-FB6505E8A413}" dt="2025-03-15T06:29:51.512" v="25" actId="5793"/>
        <pc:sldMkLst>
          <pc:docMk/>
          <pc:sldMk cId="2688573399" sldId="287"/>
        </pc:sldMkLst>
        <pc:spChg chg="mod">
          <ac:chgData name="Loner 03" userId="146907e377e94744" providerId="LiveId" clId="{EA8805AC-9F29-43DE-854A-FB6505E8A413}" dt="2025-03-15T06:29:51.512" v="25" actId="5793"/>
          <ac:spMkLst>
            <pc:docMk/>
            <pc:sldMk cId="2688573399" sldId="287"/>
            <ac:spMk id="5" creationId="{FC2209CF-49D0-0C51-9688-C79F97F31FC6}"/>
          </ac:spMkLst>
        </pc:spChg>
      </pc:sldChg>
      <pc:sldChg chg="modSp add mod">
        <pc:chgData name="Loner 03" userId="146907e377e94744" providerId="LiveId" clId="{EA8805AC-9F29-43DE-854A-FB6505E8A413}" dt="2025-03-15T06:30:09.066" v="38" actId="5793"/>
        <pc:sldMkLst>
          <pc:docMk/>
          <pc:sldMk cId="2125853080" sldId="290"/>
        </pc:sldMkLst>
        <pc:spChg chg="mod">
          <ac:chgData name="Loner 03" userId="146907e377e94744" providerId="LiveId" clId="{EA8805AC-9F29-43DE-854A-FB6505E8A413}" dt="2025-03-15T06:30:09.066" v="38" actId="5793"/>
          <ac:spMkLst>
            <pc:docMk/>
            <pc:sldMk cId="2125853080" sldId="290"/>
            <ac:spMk id="5" creationId="{8F549C60-7847-7C8B-EAE6-52F551C964B3}"/>
          </ac:spMkLst>
        </pc:spChg>
      </pc:sldChg>
      <pc:sldChg chg="modSp add mod">
        <pc:chgData name="Loner 03" userId="146907e377e94744" providerId="LiveId" clId="{EA8805AC-9F29-43DE-854A-FB6505E8A413}" dt="2025-03-15T06:30:40.014" v="63" actId="20577"/>
        <pc:sldMkLst>
          <pc:docMk/>
          <pc:sldMk cId="495434218" sldId="291"/>
        </pc:sldMkLst>
        <pc:spChg chg="mod">
          <ac:chgData name="Loner 03" userId="146907e377e94744" providerId="LiveId" clId="{EA8805AC-9F29-43DE-854A-FB6505E8A413}" dt="2025-03-15T06:30:40.014" v="63" actId="20577"/>
          <ac:spMkLst>
            <pc:docMk/>
            <pc:sldMk cId="495434218" sldId="291"/>
            <ac:spMk id="5" creationId="{11B0ECA4-2D6F-71CF-57C9-62B9D940D234}"/>
          </ac:spMkLst>
        </pc:spChg>
      </pc:sldChg>
      <pc:sldChg chg="modSp add mod">
        <pc:chgData name="Loner 03" userId="146907e377e94744" providerId="LiveId" clId="{EA8805AC-9F29-43DE-854A-FB6505E8A413}" dt="2025-03-15T06:30:56.704" v="76" actId="5793"/>
        <pc:sldMkLst>
          <pc:docMk/>
          <pc:sldMk cId="1866894515" sldId="292"/>
        </pc:sldMkLst>
        <pc:spChg chg="mod">
          <ac:chgData name="Loner 03" userId="146907e377e94744" providerId="LiveId" clId="{EA8805AC-9F29-43DE-854A-FB6505E8A413}" dt="2025-03-15T06:30:56.704" v="76" actId="5793"/>
          <ac:spMkLst>
            <pc:docMk/>
            <pc:sldMk cId="1866894515" sldId="292"/>
            <ac:spMk id="5" creationId="{0929D823-0E41-FB47-0534-BDFBC91DB0A5}"/>
          </ac:spMkLst>
        </pc:spChg>
      </pc:sldChg>
      <pc:sldChg chg="modSp add mod">
        <pc:chgData name="Loner 03" userId="146907e377e94744" providerId="LiveId" clId="{EA8805AC-9F29-43DE-854A-FB6505E8A413}" dt="2025-03-15T06:31:16.805" v="85" actId="5793"/>
        <pc:sldMkLst>
          <pc:docMk/>
          <pc:sldMk cId="2095565948" sldId="293"/>
        </pc:sldMkLst>
        <pc:spChg chg="mod">
          <ac:chgData name="Loner 03" userId="146907e377e94744" providerId="LiveId" clId="{EA8805AC-9F29-43DE-854A-FB6505E8A413}" dt="2025-03-15T06:31:16.805" v="85" actId="5793"/>
          <ac:spMkLst>
            <pc:docMk/>
            <pc:sldMk cId="2095565948" sldId="293"/>
            <ac:spMk id="5" creationId="{A8519A31-D5E6-8EF0-0CDB-22D1A59D6732}"/>
          </ac:spMkLst>
        </pc:spChg>
      </pc:sldChg>
      <pc:sldChg chg="modSp add mod">
        <pc:chgData name="Loner 03" userId="146907e377e94744" providerId="LiveId" clId="{EA8805AC-9F29-43DE-854A-FB6505E8A413}" dt="2025-03-15T06:33:58.927" v="89" actId="20577"/>
        <pc:sldMkLst>
          <pc:docMk/>
          <pc:sldMk cId="1462096376" sldId="315"/>
        </pc:sldMkLst>
        <pc:spChg chg="mod">
          <ac:chgData name="Loner 03" userId="146907e377e94744" providerId="LiveId" clId="{EA8805AC-9F29-43DE-854A-FB6505E8A413}" dt="2025-03-15T06:33:54.732" v="88" actId="255"/>
          <ac:spMkLst>
            <pc:docMk/>
            <pc:sldMk cId="1462096376" sldId="315"/>
            <ac:spMk id="3" creationId="{AF335F6B-784D-5B5E-CF66-6FC9DE933648}"/>
          </ac:spMkLst>
        </pc:spChg>
        <pc:spChg chg="mod">
          <ac:chgData name="Loner 03" userId="146907e377e94744" providerId="LiveId" clId="{EA8805AC-9F29-43DE-854A-FB6505E8A413}" dt="2025-03-15T06:33:58.927" v="89" actId="20577"/>
          <ac:spMkLst>
            <pc:docMk/>
            <pc:sldMk cId="1462096376" sldId="315"/>
            <ac:spMk id="5" creationId="{D8AD6376-696F-2DFC-D182-1C00E6B7D260}"/>
          </ac:spMkLst>
        </pc:spChg>
      </pc:sldChg>
      <pc:sldChg chg="modSp add mod">
        <pc:chgData name="Loner 03" userId="146907e377e94744" providerId="LiveId" clId="{EA8805AC-9F29-43DE-854A-FB6505E8A413}" dt="2025-03-15T06:34:16.067" v="100" actId="20577"/>
        <pc:sldMkLst>
          <pc:docMk/>
          <pc:sldMk cId="901034450" sldId="316"/>
        </pc:sldMkLst>
        <pc:spChg chg="mod">
          <ac:chgData name="Loner 03" userId="146907e377e94744" providerId="LiveId" clId="{EA8805AC-9F29-43DE-854A-FB6505E8A413}" dt="2025-03-15T06:34:16.067" v="100" actId="20577"/>
          <ac:spMkLst>
            <pc:docMk/>
            <pc:sldMk cId="901034450" sldId="316"/>
            <ac:spMk id="3" creationId="{AA8F4C04-F6BF-9B11-3F3E-302206E876BB}"/>
          </ac:spMkLst>
        </pc:spChg>
      </pc:sldChg>
      <pc:sldChg chg="modSp add mod">
        <pc:chgData name="Loner 03" userId="146907e377e94744" providerId="LiveId" clId="{EA8805AC-9F29-43DE-854A-FB6505E8A413}" dt="2025-03-15T06:34:42.175" v="111" actId="255"/>
        <pc:sldMkLst>
          <pc:docMk/>
          <pc:sldMk cId="3820335071" sldId="317"/>
        </pc:sldMkLst>
        <pc:spChg chg="mod">
          <ac:chgData name="Loner 03" userId="146907e377e94744" providerId="LiveId" clId="{EA8805AC-9F29-43DE-854A-FB6505E8A413}" dt="2025-03-15T06:34:42.175" v="111" actId="255"/>
          <ac:spMkLst>
            <pc:docMk/>
            <pc:sldMk cId="3820335071" sldId="317"/>
            <ac:spMk id="3" creationId="{ABD581B1-3C27-F4C1-E832-51BD460D97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olidFill>
                  <a:srgbClr val="FFFFFF"/>
                </a:solidFill>
                <a:latin typeface="Canva Sans 1 Bold" panose="020B0803030501040103"/>
                <a:sym typeface="+mn-ea"/>
              </a:rPr>
              <a:t>Emotional Intelligence Activities &amp; Exercises</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74293-3E64-F43D-A18F-EF16AAE2C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54F71-BA12-6F7C-23AF-BFA4C80290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1BB4AC-8EC2-4FB1-6798-ADE577F1421A}"/>
              </a:ext>
            </a:extLst>
          </p:cNvPr>
          <p:cNvSpPr>
            <a:spLocks noGrp="1"/>
          </p:cNvSpPr>
          <p:nvPr>
            <p:ph type="body" idx="1"/>
          </p:nvPr>
        </p:nvSpPr>
        <p:spPr/>
        <p:txBody>
          <a:bodyPr/>
          <a:lstStyle/>
          <a:p>
            <a:pPr>
              <a:buNone/>
            </a:pPr>
            <a:r>
              <a:rPr lang="en-IN" dirty="0"/>
              <a:t>Ans: </a:t>
            </a:r>
            <a:r>
              <a:rPr lang="en-US" b="1" dirty="0"/>
              <a:t>To make accurate decisions</a:t>
            </a:r>
            <a:endParaRPr lang="en-US" dirty="0"/>
          </a:p>
          <a:p>
            <a:r>
              <a:rPr lang="en-US" b="1" dirty="0"/>
              <a:t>Explanation:</a:t>
            </a:r>
            <a:r>
              <a:rPr lang="en-US" dirty="0"/>
              <a:t> Skill tests are designed to evaluate candidates' abilities objectively, ensuring that hiring managers can make informed and accurate decisions based on the results. The other options do not align with the core purpose of skill assessments. Let me know if you need further assistance!</a:t>
            </a:r>
          </a:p>
          <a:p>
            <a:endParaRPr lang="en-IN" dirty="0"/>
          </a:p>
        </p:txBody>
      </p:sp>
      <p:sp>
        <p:nvSpPr>
          <p:cNvPr id="4" name="Slide Number Placeholder 3">
            <a:extLst>
              <a:ext uri="{FF2B5EF4-FFF2-40B4-BE49-F238E27FC236}">
                <a16:creationId xmlns:a16="http://schemas.microsoft.com/office/drawing/2014/main" id="{FB9573AA-EBC5-5603-72A2-DD7DDDBE4920}"/>
              </a:ext>
            </a:extLst>
          </p:cNvPr>
          <p:cNvSpPr>
            <a:spLocks noGrp="1"/>
          </p:cNvSpPr>
          <p:nvPr>
            <p:ph type="sldNum" sz="quarter" idx="5"/>
          </p:nvPr>
        </p:nvSpPr>
        <p:spPr/>
        <p:txBody>
          <a:bodyPr/>
          <a:lstStyle/>
          <a:p>
            <a:fld id="{093B7C5C-E38E-4D08-B118-63D455B81868}" type="slidenum">
              <a:rPr lang="en-IN" smtClean="0"/>
              <a:t>25</a:t>
            </a:fld>
            <a:endParaRPr lang="en-IN"/>
          </a:p>
        </p:txBody>
      </p:sp>
    </p:spTree>
    <p:extLst>
      <p:ext uri="{BB962C8B-B14F-4D97-AF65-F5344CB8AC3E}">
        <p14:creationId xmlns:p14="http://schemas.microsoft.com/office/powerpoint/2010/main" val="262773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E0905-3D73-4853-9407-015435056E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20BA4D-1471-EB5F-675C-A839D6D3B9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919381-F5E5-0077-1B2D-80767D369FEA}"/>
              </a:ext>
            </a:extLst>
          </p:cNvPr>
          <p:cNvSpPr>
            <a:spLocks noGrp="1"/>
          </p:cNvSpPr>
          <p:nvPr>
            <p:ph type="body" idx="1"/>
          </p:nvPr>
        </p:nvSpPr>
        <p:spPr/>
        <p:txBody>
          <a:bodyPr/>
          <a:lstStyle/>
          <a:p>
            <a:r>
              <a:rPr lang="en-IN" dirty="0" err="1"/>
              <a:t>Ans:b</a:t>
            </a:r>
            <a:r>
              <a:rPr lang="en-IN" dirty="0"/>
              <a:t> </a:t>
            </a:r>
          </a:p>
          <a:p>
            <a:endParaRPr lang="en-IN" dirty="0"/>
          </a:p>
          <a:p>
            <a:pPr algn="l" fontAlgn="base">
              <a:buFont typeface="+mj-lt"/>
              <a:buAutoNum type="arabicPeriod"/>
            </a:pPr>
            <a:r>
              <a:rPr lang="en-US" b="1" i="0" dirty="0">
                <a:solidFill>
                  <a:srgbClr val="2F3542"/>
                </a:solidFill>
                <a:effectLst/>
                <a:latin typeface="inherit"/>
              </a:rPr>
              <a:t>Reliable</a:t>
            </a:r>
            <a:r>
              <a:rPr lang="en-US" b="0" i="0" dirty="0">
                <a:solidFill>
                  <a:srgbClr val="2F3542"/>
                </a:solidFill>
                <a:effectLst/>
                <a:latin typeface="ProximaNova"/>
              </a:rPr>
              <a:t> - This usually means that tests can be trusted to give accurate results, so it might not be a disadvantage.</a:t>
            </a:r>
          </a:p>
          <a:p>
            <a:pPr algn="l" fontAlgn="base">
              <a:buFont typeface="+mj-lt"/>
              <a:buAutoNum type="arabicPeriod"/>
            </a:pPr>
            <a:r>
              <a:rPr lang="en-US" b="1" i="0" dirty="0">
                <a:solidFill>
                  <a:srgbClr val="2F3542"/>
                </a:solidFill>
                <a:effectLst/>
                <a:latin typeface="inherit"/>
              </a:rPr>
              <a:t>Wrong Use</a:t>
            </a:r>
            <a:r>
              <a:rPr lang="en-US" b="0" i="0" dirty="0">
                <a:solidFill>
                  <a:srgbClr val="2F3542"/>
                </a:solidFill>
                <a:effectLst/>
                <a:latin typeface="ProximaNova"/>
              </a:rPr>
              <a:t> - This could be a disadvantage if tests are misinterpreted or misused.</a:t>
            </a:r>
          </a:p>
          <a:p>
            <a:pPr algn="l" fontAlgn="base">
              <a:buFont typeface="+mj-lt"/>
              <a:buAutoNum type="arabicPeriod"/>
            </a:pPr>
            <a:r>
              <a:rPr lang="en-US" b="1" i="0" dirty="0">
                <a:solidFill>
                  <a:srgbClr val="2F3542"/>
                </a:solidFill>
                <a:effectLst/>
                <a:latin typeface="inherit"/>
              </a:rPr>
              <a:t>Fear of Exposure</a:t>
            </a:r>
            <a:r>
              <a:rPr lang="en-US" b="0" i="0" dirty="0">
                <a:solidFill>
                  <a:srgbClr val="2F3542"/>
                </a:solidFill>
                <a:effectLst/>
                <a:latin typeface="ProximaNova"/>
              </a:rPr>
              <a:t> - This can also be a disadvantage, as people might be afraid of the results being shared or judged.</a:t>
            </a:r>
          </a:p>
          <a:p>
            <a:endParaRPr lang="en-IN" dirty="0"/>
          </a:p>
          <a:p>
            <a:r>
              <a:rPr lang="en-US" b="0" i="0" dirty="0">
                <a:solidFill>
                  <a:srgbClr val="2F3542"/>
                </a:solidFill>
                <a:effectLst/>
                <a:latin typeface="ProximaNova"/>
              </a:rPr>
              <a:t>Based on this analysis, the most likely answer would be </a:t>
            </a:r>
            <a:r>
              <a:rPr lang="en-US" b="1" i="0" dirty="0">
                <a:solidFill>
                  <a:srgbClr val="2F3542"/>
                </a:solidFill>
                <a:effectLst/>
                <a:latin typeface="ProximaNova"/>
              </a:rPr>
              <a:t>II and III only</a:t>
            </a:r>
            <a:r>
              <a:rPr lang="en-US" b="0" i="0" dirty="0">
                <a:solidFill>
                  <a:srgbClr val="2F3542"/>
                </a:solidFill>
                <a:effectLst/>
                <a:latin typeface="ProximaNova"/>
              </a:rPr>
              <a:t>, since "Reliable" doesn't seem to fit as a disadvantage.</a:t>
            </a:r>
            <a:r>
              <a:rPr lang="en-IN" dirty="0"/>
              <a:t> </a:t>
            </a:r>
          </a:p>
        </p:txBody>
      </p:sp>
      <p:sp>
        <p:nvSpPr>
          <p:cNvPr id="4" name="Slide Number Placeholder 3">
            <a:extLst>
              <a:ext uri="{FF2B5EF4-FFF2-40B4-BE49-F238E27FC236}">
                <a16:creationId xmlns:a16="http://schemas.microsoft.com/office/drawing/2014/main" id="{144C51E8-EB78-69E7-9FCB-90441E8DE98D}"/>
              </a:ext>
            </a:extLst>
          </p:cNvPr>
          <p:cNvSpPr>
            <a:spLocks noGrp="1"/>
          </p:cNvSpPr>
          <p:nvPr>
            <p:ph type="sldNum" sz="quarter" idx="5"/>
          </p:nvPr>
        </p:nvSpPr>
        <p:spPr/>
        <p:txBody>
          <a:bodyPr/>
          <a:lstStyle/>
          <a:p>
            <a:fld id="{093B7C5C-E38E-4D08-B118-63D455B81868}" type="slidenum">
              <a:rPr lang="en-IN" smtClean="0"/>
              <a:t>17</a:t>
            </a:fld>
            <a:endParaRPr lang="en-IN"/>
          </a:p>
        </p:txBody>
      </p:sp>
    </p:spTree>
    <p:extLst>
      <p:ext uri="{BB962C8B-B14F-4D97-AF65-F5344CB8AC3E}">
        <p14:creationId xmlns:p14="http://schemas.microsoft.com/office/powerpoint/2010/main" val="122922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9EF80-280F-45C2-6827-CB7907D14C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E1A615-6865-1DE7-3C8D-DABAAEF79C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1D4761-7008-72F9-80F4-E0871F20F60E}"/>
              </a:ext>
            </a:extLst>
          </p:cNvPr>
          <p:cNvSpPr>
            <a:spLocks noGrp="1"/>
          </p:cNvSpPr>
          <p:nvPr>
            <p:ph type="body" idx="1"/>
          </p:nvPr>
        </p:nvSpPr>
        <p:spPr/>
        <p:txBody>
          <a:bodyPr/>
          <a:lstStyle/>
          <a:p>
            <a:r>
              <a:rPr lang="en-IN" dirty="0"/>
              <a:t>Ans: </a:t>
            </a:r>
          </a:p>
          <a:p>
            <a:endParaRPr lang="en-IN" dirty="0"/>
          </a:p>
          <a:p>
            <a:pPr algn="l" fontAlgn="base">
              <a:buFont typeface="+mj-lt"/>
              <a:buAutoNum type="arabicPeriod"/>
            </a:pPr>
            <a:r>
              <a:rPr lang="en-US" b="1" i="0" dirty="0">
                <a:solidFill>
                  <a:srgbClr val="2F3542"/>
                </a:solidFill>
                <a:effectLst/>
                <a:latin typeface="inherit"/>
              </a:rPr>
              <a:t>Improper Assessment</a:t>
            </a:r>
            <a:r>
              <a:rPr lang="en-US" b="0" i="0" dirty="0">
                <a:solidFill>
                  <a:srgbClr val="2F3542"/>
                </a:solidFill>
                <a:effectLst/>
                <a:latin typeface="ProximaNova"/>
              </a:rPr>
              <a:t> - This suggests that tests may not accurately measure a candidate's abilities, which is generally considered a disadvantage, not an advantage.</a:t>
            </a:r>
          </a:p>
          <a:p>
            <a:pPr algn="l" fontAlgn="base">
              <a:buFont typeface="+mj-lt"/>
              <a:buAutoNum type="arabicPeriod"/>
            </a:pPr>
            <a:r>
              <a:rPr lang="en-US" b="1" i="0" dirty="0">
                <a:solidFill>
                  <a:srgbClr val="2F3542"/>
                </a:solidFill>
                <a:effectLst/>
                <a:latin typeface="inherit"/>
              </a:rPr>
              <a:t>Uniform Basis</a:t>
            </a:r>
            <a:r>
              <a:rPr lang="en-US" b="0" i="0" dirty="0">
                <a:solidFill>
                  <a:srgbClr val="2F3542"/>
                </a:solidFill>
                <a:effectLst/>
                <a:latin typeface="ProximaNova"/>
              </a:rPr>
              <a:t> - This means that tests provide a consistent way to evaluate all candidates, which is an advantage.</a:t>
            </a:r>
          </a:p>
          <a:p>
            <a:pPr algn="l" fontAlgn="base">
              <a:buNone/>
            </a:pPr>
            <a:r>
              <a:rPr lang="en-US" b="0" i="0" dirty="0">
                <a:solidFill>
                  <a:srgbClr val="2F3542"/>
                </a:solidFill>
                <a:effectLst/>
                <a:latin typeface="ProximaNova"/>
              </a:rPr>
              <a:t>So, the correct evaluation would be:</a:t>
            </a:r>
          </a:p>
          <a:p>
            <a:pPr algn="l" fontAlgn="base">
              <a:buFont typeface="Arial" panose="020B0604020202020204" pitchFamily="34" charset="0"/>
              <a:buChar char="•"/>
            </a:pPr>
            <a:r>
              <a:rPr lang="en-US" b="1" i="0" dirty="0">
                <a:solidFill>
                  <a:srgbClr val="2F3542"/>
                </a:solidFill>
                <a:effectLst/>
                <a:latin typeface="inherit"/>
              </a:rPr>
              <a:t>I. False</a:t>
            </a:r>
            <a:r>
              <a:rPr lang="en-US" b="0" i="0" dirty="0">
                <a:solidFill>
                  <a:srgbClr val="2F3542"/>
                </a:solidFill>
                <a:effectLst/>
                <a:latin typeface="ProximaNova"/>
              </a:rPr>
              <a:t> (because improper assessment is not an advantage)</a:t>
            </a:r>
          </a:p>
          <a:p>
            <a:pPr algn="l" fontAlgn="base">
              <a:buFont typeface="Arial" panose="020B0604020202020204" pitchFamily="34" charset="0"/>
              <a:buChar char="•"/>
            </a:pPr>
            <a:r>
              <a:rPr lang="en-US" b="1" i="0" dirty="0">
                <a:solidFill>
                  <a:srgbClr val="2F3542"/>
                </a:solidFill>
                <a:effectLst/>
                <a:latin typeface="inherit"/>
              </a:rPr>
              <a:t>II. True</a:t>
            </a:r>
            <a:r>
              <a:rPr lang="en-US" b="0" i="0" dirty="0">
                <a:solidFill>
                  <a:srgbClr val="2F3542"/>
                </a:solidFill>
                <a:effectLst/>
                <a:latin typeface="ProximaNova"/>
              </a:rPr>
              <a:t> (because uniform basis is an advantage)</a:t>
            </a:r>
          </a:p>
          <a:p>
            <a:pPr algn="l" fontAlgn="base"/>
            <a:r>
              <a:rPr lang="en-US" b="0" i="0" dirty="0">
                <a:solidFill>
                  <a:srgbClr val="2F3542"/>
                </a:solidFill>
                <a:effectLst/>
                <a:latin typeface="ProximaNova"/>
              </a:rPr>
              <a:t>Therefore, the correct choice is: </a:t>
            </a:r>
            <a:r>
              <a:rPr lang="en-US" b="1" i="0" dirty="0">
                <a:solidFill>
                  <a:srgbClr val="2F3542"/>
                </a:solidFill>
                <a:effectLst/>
                <a:latin typeface="inherit"/>
              </a:rPr>
              <a:t>I. False II. True</a:t>
            </a:r>
            <a:r>
              <a:rPr lang="en-US" b="0" i="0" dirty="0">
                <a:solidFill>
                  <a:srgbClr val="2F3542"/>
                </a:solidFill>
                <a:effectLst/>
                <a:latin typeface="ProximaNova"/>
              </a:rPr>
              <a:t>.</a:t>
            </a:r>
          </a:p>
          <a:p>
            <a:endParaRPr lang="en-IN" dirty="0"/>
          </a:p>
        </p:txBody>
      </p:sp>
      <p:sp>
        <p:nvSpPr>
          <p:cNvPr id="4" name="Slide Number Placeholder 3">
            <a:extLst>
              <a:ext uri="{FF2B5EF4-FFF2-40B4-BE49-F238E27FC236}">
                <a16:creationId xmlns:a16="http://schemas.microsoft.com/office/drawing/2014/main" id="{F4E2F801-7F26-6AEA-CBE5-9D56AC959347}"/>
              </a:ext>
            </a:extLst>
          </p:cNvPr>
          <p:cNvSpPr>
            <a:spLocks noGrp="1"/>
          </p:cNvSpPr>
          <p:nvPr>
            <p:ph type="sldNum" sz="quarter" idx="5"/>
          </p:nvPr>
        </p:nvSpPr>
        <p:spPr/>
        <p:txBody>
          <a:bodyPr/>
          <a:lstStyle/>
          <a:p>
            <a:fld id="{093B7C5C-E38E-4D08-B118-63D455B81868}" type="slidenum">
              <a:rPr lang="en-IN" smtClean="0"/>
              <a:t>18</a:t>
            </a:fld>
            <a:endParaRPr lang="en-IN"/>
          </a:p>
        </p:txBody>
      </p:sp>
    </p:spTree>
    <p:extLst>
      <p:ext uri="{BB962C8B-B14F-4D97-AF65-F5344CB8AC3E}">
        <p14:creationId xmlns:p14="http://schemas.microsoft.com/office/powerpoint/2010/main" val="2137924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B0A09-C033-F42C-BEF3-5ED9E2CEB1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DF24C-2210-2EAD-8793-A481143F76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A965C-2113-D394-5B98-04EFA5285F96}"/>
              </a:ext>
            </a:extLst>
          </p:cNvPr>
          <p:cNvSpPr>
            <a:spLocks noGrp="1"/>
          </p:cNvSpPr>
          <p:nvPr>
            <p:ph type="body" idx="1"/>
          </p:nvPr>
        </p:nvSpPr>
        <p:spPr/>
        <p:txBody>
          <a:bodyPr/>
          <a:lstStyle/>
          <a:p>
            <a:r>
              <a:rPr lang="en-IN" dirty="0"/>
              <a:t>Ans: c</a:t>
            </a:r>
          </a:p>
          <a:p>
            <a:endParaRPr lang="en-IN" dirty="0"/>
          </a:p>
          <a:p>
            <a:pPr algn="l" fontAlgn="base">
              <a:buNone/>
            </a:pPr>
            <a:r>
              <a:rPr lang="en-US" b="0" i="0" dirty="0">
                <a:solidFill>
                  <a:srgbClr val="2F3542"/>
                </a:solidFill>
                <a:effectLst/>
                <a:latin typeface="ProximaNova"/>
              </a:rPr>
              <a:t>The information collected from you in a personality test is called a </a:t>
            </a:r>
            <a:r>
              <a:rPr lang="en-US" b="1" i="0" dirty="0">
                <a:solidFill>
                  <a:srgbClr val="2F3542"/>
                </a:solidFill>
                <a:effectLst/>
                <a:latin typeface="inherit"/>
              </a:rPr>
              <a:t>Personality profile</a:t>
            </a:r>
            <a:r>
              <a:rPr lang="en-US" b="0" i="0" dirty="0">
                <a:solidFill>
                  <a:srgbClr val="2F3542"/>
                </a:solidFill>
                <a:effectLst/>
                <a:latin typeface="ProximaNova"/>
              </a:rPr>
              <a:t>.</a:t>
            </a:r>
          </a:p>
          <a:p>
            <a:pPr algn="l" fontAlgn="base">
              <a:buNone/>
            </a:pPr>
            <a:r>
              <a:rPr lang="en-US" b="0" i="0" dirty="0">
                <a:solidFill>
                  <a:srgbClr val="2F3542"/>
                </a:solidFill>
                <a:effectLst/>
                <a:latin typeface="ProximaNova"/>
              </a:rPr>
              <a:t>So, the correct choice is:</a:t>
            </a:r>
          </a:p>
          <a:p>
            <a:pPr algn="l" fontAlgn="base"/>
            <a:r>
              <a:rPr lang="en-US" b="1" i="0" dirty="0">
                <a:solidFill>
                  <a:srgbClr val="2F3542"/>
                </a:solidFill>
                <a:effectLst/>
                <a:latin typeface="inherit"/>
              </a:rPr>
              <a:t>Personality profile</a:t>
            </a:r>
            <a:endParaRPr lang="en-US" b="0" i="0" dirty="0">
              <a:solidFill>
                <a:srgbClr val="2F3542"/>
              </a:solidFill>
              <a:effectLst/>
              <a:latin typeface="ProximaNova"/>
            </a:endParaRPr>
          </a:p>
          <a:p>
            <a:endParaRPr lang="en-IN" dirty="0"/>
          </a:p>
        </p:txBody>
      </p:sp>
      <p:sp>
        <p:nvSpPr>
          <p:cNvPr id="4" name="Slide Number Placeholder 3">
            <a:extLst>
              <a:ext uri="{FF2B5EF4-FFF2-40B4-BE49-F238E27FC236}">
                <a16:creationId xmlns:a16="http://schemas.microsoft.com/office/drawing/2014/main" id="{5DE197AD-EE79-425A-3425-26E70DA00503}"/>
              </a:ext>
            </a:extLst>
          </p:cNvPr>
          <p:cNvSpPr>
            <a:spLocks noGrp="1"/>
          </p:cNvSpPr>
          <p:nvPr>
            <p:ph type="sldNum" sz="quarter" idx="5"/>
          </p:nvPr>
        </p:nvSpPr>
        <p:spPr/>
        <p:txBody>
          <a:bodyPr/>
          <a:lstStyle/>
          <a:p>
            <a:fld id="{093B7C5C-E38E-4D08-B118-63D455B81868}" type="slidenum">
              <a:rPr lang="en-IN" smtClean="0"/>
              <a:t>19</a:t>
            </a:fld>
            <a:endParaRPr lang="en-IN"/>
          </a:p>
        </p:txBody>
      </p:sp>
    </p:spTree>
    <p:extLst>
      <p:ext uri="{BB962C8B-B14F-4D97-AF65-F5344CB8AC3E}">
        <p14:creationId xmlns:p14="http://schemas.microsoft.com/office/powerpoint/2010/main" val="36221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61CEF-7E85-A3F0-C88E-EEC771A061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A3709-5D5F-939D-B1A1-B98AD4BED6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EF8CBC-5DCF-15D1-B211-57DB987446E6}"/>
              </a:ext>
            </a:extLst>
          </p:cNvPr>
          <p:cNvSpPr>
            <a:spLocks noGrp="1"/>
          </p:cNvSpPr>
          <p:nvPr>
            <p:ph type="body" idx="1"/>
          </p:nvPr>
        </p:nvSpPr>
        <p:spPr/>
        <p:txBody>
          <a:bodyPr/>
          <a:lstStyle/>
          <a:p>
            <a:r>
              <a:rPr lang="en-IN" dirty="0"/>
              <a:t>Ans: c</a:t>
            </a:r>
          </a:p>
          <a:p>
            <a:r>
              <a:rPr lang="en-IN" b="1" i="0" dirty="0">
                <a:solidFill>
                  <a:srgbClr val="2F3542"/>
                </a:solidFill>
                <a:effectLst/>
                <a:latin typeface="ProximaNova"/>
              </a:rPr>
              <a:t>Physical test</a:t>
            </a:r>
            <a:endParaRPr lang="en-IN" dirty="0"/>
          </a:p>
        </p:txBody>
      </p:sp>
      <p:sp>
        <p:nvSpPr>
          <p:cNvPr id="4" name="Slide Number Placeholder 3">
            <a:extLst>
              <a:ext uri="{FF2B5EF4-FFF2-40B4-BE49-F238E27FC236}">
                <a16:creationId xmlns:a16="http://schemas.microsoft.com/office/drawing/2014/main" id="{0DF401A4-4A69-54EB-6B62-BEA0C91FB962}"/>
              </a:ext>
            </a:extLst>
          </p:cNvPr>
          <p:cNvSpPr>
            <a:spLocks noGrp="1"/>
          </p:cNvSpPr>
          <p:nvPr>
            <p:ph type="sldNum" sz="quarter" idx="5"/>
          </p:nvPr>
        </p:nvSpPr>
        <p:spPr/>
        <p:txBody>
          <a:bodyPr/>
          <a:lstStyle/>
          <a:p>
            <a:fld id="{093B7C5C-E38E-4D08-B118-63D455B81868}" type="slidenum">
              <a:rPr lang="en-IN" smtClean="0"/>
              <a:t>20</a:t>
            </a:fld>
            <a:endParaRPr lang="en-IN"/>
          </a:p>
        </p:txBody>
      </p:sp>
    </p:spTree>
    <p:extLst>
      <p:ext uri="{BB962C8B-B14F-4D97-AF65-F5344CB8AC3E}">
        <p14:creationId xmlns:p14="http://schemas.microsoft.com/office/powerpoint/2010/main" val="5935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B6C5C-477E-ECA7-2ED4-5125692DFB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6E40C1-DC4F-0375-4EEC-2174BE592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FAEC39-07C7-C2AB-E3A3-EA6373B613AD}"/>
              </a:ext>
            </a:extLst>
          </p:cNvPr>
          <p:cNvSpPr>
            <a:spLocks noGrp="1"/>
          </p:cNvSpPr>
          <p:nvPr>
            <p:ph type="body" idx="1"/>
          </p:nvPr>
        </p:nvSpPr>
        <p:spPr/>
        <p:txBody>
          <a:bodyPr/>
          <a:lstStyle/>
          <a:p>
            <a:r>
              <a:rPr lang="en-IN" dirty="0" err="1"/>
              <a:t>Ans:c</a:t>
            </a:r>
            <a:r>
              <a:rPr lang="en-IN" dirty="0"/>
              <a:t> </a:t>
            </a:r>
          </a:p>
          <a:p>
            <a:endParaRPr lang="en-IN" dirty="0"/>
          </a:p>
          <a:p>
            <a:pPr algn="l" fontAlgn="base">
              <a:buFont typeface="Arial" panose="020B0604020202020204" pitchFamily="34" charset="0"/>
              <a:buChar char="•"/>
            </a:pPr>
            <a:r>
              <a:rPr lang="en-US" b="1" i="0" dirty="0">
                <a:solidFill>
                  <a:srgbClr val="2F3542"/>
                </a:solidFill>
                <a:effectLst/>
                <a:latin typeface="inherit"/>
              </a:rPr>
              <a:t>I. Intelligence</a:t>
            </a:r>
            <a:r>
              <a:rPr lang="en-US" b="0" i="0" dirty="0">
                <a:solidFill>
                  <a:srgbClr val="2F3542"/>
                </a:solidFill>
                <a:effectLst/>
                <a:latin typeface="ProximaNova"/>
              </a:rPr>
              <a:t>: Yes, this is often measured to assess a candidate's ability to learn and adapt.</a:t>
            </a:r>
          </a:p>
          <a:p>
            <a:pPr algn="l" fontAlgn="base">
              <a:buFont typeface="Arial" panose="020B0604020202020204" pitchFamily="34" charset="0"/>
              <a:buChar char="•"/>
            </a:pPr>
            <a:r>
              <a:rPr lang="en-US" b="1" i="0" dirty="0">
                <a:solidFill>
                  <a:srgbClr val="2F3542"/>
                </a:solidFill>
                <a:effectLst/>
                <a:latin typeface="inherit"/>
              </a:rPr>
              <a:t>II. Demotivation</a:t>
            </a:r>
            <a:r>
              <a:rPr lang="en-US" b="0" i="0" dirty="0">
                <a:solidFill>
                  <a:srgbClr val="2F3542"/>
                </a:solidFill>
                <a:effectLst/>
                <a:latin typeface="ProximaNova"/>
              </a:rPr>
              <a:t>: This is not typically a parameter measured in psychometric tests.</a:t>
            </a:r>
          </a:p>
          <a:p>
            <a:pPr algn="l" fontAlgn="base">
              <a:buFont typeface="Arial" panose="020B0604020202020204" pitchFamily="34" charset="0"/>
              <a:buChar char="•"/>
            </a:pPr>
            <a:r>
              <a:rPr lang="en-US" b="1" i="0" dirty="0">
                <a:solidFill>
                  <a:srgbClr val="2F3542"/>
                </a:solidFill>
                <a:effectLst/>
                <a:latin typeface="inherit"/>
              </a:rPr>
              <a:t>III. Critical reasoning</a:t>
            </a:r>
            <a:r>
              <a:rPr lang="en-US" b="0" i="0" dirty="0">
                <a:solidFill>
                  <a:srgbClr val="2F3542"/>
                </a:solidFill>
                <a:effectLst/>
                <a:latin typeface="ProximaNova"/>
              </a:rPr>
              <a:t>: Yes, this is relevant as it assesses problem-solving and decision-making skills.</a:t>
            </a:r>
          </a:p>
          <a:p>
            <a:pPr algn="l" fontAlgn="base"/>
            <a:r>
              <a:rPr lang="en-US" b="0" i="0" dirty="0">
                <a:solidFill>
                  <a:srgbClr val="2F3542"/>
                </a:solidFill>
                <a:effectLst/>
                <a:latin typeface="ProximaNova"/>
              </a:rPr>
              <a:t>Based on this analysis, the correct choice would be </a:t>
            </a:r>
            <a:r>
              <a:rPr lang="en-US" b="1" i="0" dirty="0">
                <a:solidFill>
                  <a:srgbClr val="2F3542"/>
                </a:solidFill>
                <a:effectLst/>
                <a:latin typeface="inherit"/>
              </a:rPr>
              <a:t>I and III only</a:t>
            </a:r>
            <a:r>
              <a:rPr lang="en-US" b="0" i="0" dirty="0">
                <a:solidFill>
                  <a:srgbClr val="2F3542"/>
                </a:solidFill>
                <a:effectLst/>
                <a:latin typeface="ProximaNova"/>
              </a:rPr>
              <a:t>.</a:t>
            </a:r>
          </a:p>
          <a:p>
            <a:endParaRPr lang="en-IN" dirty="0"/>
          </a:p>
        </p:txBody>
      </p:sp>
      <p:sp>
        <p:nvSpPr>
          <p:cNvPr id="4" name="Slide Number Placeholder 3">
            <a:extLst>
              <a:ext uri="{FF2B5EF4-FFF2-40B4-BE49-F238E27FC236}">
                <a16:creationId xmlns:a16="http://schemas.microsoft.com/office/drawing/2014/main" id="{6A08E351-65E2-3DC4-936F-0FE6E7BD8D13}"/>
              </a:ext>
            </a:extLst>
          </p:cNvPr>
          <p:cNvSpPr>
            <a:spLocks noGrp="1"/>
          </p:cNvSpPr>
          <p:nvPr>
            <p:ph type="sldNum" sz="quarter" idx="5"/>
          </p:nvPr>
        </p:nvSpPr>
        <p:spPr/>
        <p:txBody>
          <a:bodyPr/>
          <a:lstStyle/>
          <a:p>
            <a:fld id="{093B7C5C-E38E-4D08-B118-63D455B81868}" type="slidenum">
              <a:rPr lang="en-IN" smtClean="0"/>
              <a:t>21</a:t>
            </a:fld>
            <a:endParaRPr lang="en-IN"/>
          </a:p>
        </p:txBody>
      </p:sp>
    </p:spTree>
    <p:extLst>
      <p:ext uri="{BB962C8B-B14F-4D97-AF65-F5344CB8AC3E}">
        <p14:creationId xmlns:p14="http://schemas.microsoft.com/office/powerpoint/2010/main" val="3001221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D916A-D922-2FCD-27B2-3077F9369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AC4B2-5A5C-7E3C-8652-02F459B750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D04FD7-2E21-AA48-CE8E-FC679159385D}"/>
              </a:ext>
            </a:extLst>
          </p:cNvPr>
          <p:cNvSpPr>
            <a:spLocks noGrp="1"/>
          </p:cNvSpPr>
          <p:nvPr>
            <p:ph type="body" idx="1"/>
          </p:nvPr>
        </p:nvSpPr>
        <p:spPr/>
        <p:txBody>
          <a:bodyPr/>
          <a:lstStyle/>
          <a:p>
            <a:r>
              <a:rPr lang="en-IN" dirty="0"/>
              <a:t>Ans: d</a:t>
            </a:r>
          </a:p>
          <a:p>
            <a:endParaRPr lang="en-IN" dirty="0"/>
          </a:p>
          <a:p>
            <a:pPr algn="l" fontAlgn="base">
              <a:buFont typeface="+mj-lt"/>
              <a:buAutoNum type="arabicPeriod"/>
            </a:pPr>
            <a:r>
              <a:rPr lang="en-US" b="1" i="0" dirty="0">
                <a:solidFill>
                  <a:srgbClr val="2F3542"/>
                </a:solidFill>
                <a:effectLst/>
                <a:latin typeface="inherit"/>
              </a:rPr>
              <a:t>Can do the job</a:t>
            </a:r>
            <a:r>
              <a:rPr lang="en-US" b="0" i="0" dirty="0">
                <a:solidFill>
                  <a:srgbClr val="2F3542"/>
                </a:solidFill>
                <a:effectLst/>
                <a:latin typeface="ProximaNova"/>
              </a:rPr>
              <a:t> - This means the employee has the skills.</a:t>
            </a:r>
          </a:p>
          <a:p>
            <a:pPr algn="l" fontAlgn="base">
              <a:buFont typeface="+mj-lt"/>
              <a:buAutoNum type="arabicPeriod"/>
            </a:pPr>
            <a:r>
              <a:rPr lang="en-US" b="1" i="0" dirty="0">
                <a:solidFill>
                  <a:srgbClr val="2F3542"/>
                </a:solidFill>
                <a:effectLst/>
                <a:latin typeface="inherit"/>
              </a:rPr>
              <a:t>Will do the job</a:t>
            </a:r>
            <a:r>
              <a:rPr lang="en-US" b="0" i="0" dirty="0">
                <a:solidFill>
                  <a:srgbClr val="2F3542"/>
                </a:solidFill>
                <a:effectLst/>
                <a:latin typeface="ProximaNova"/>
              </a:rPr>
              <a:t> - This means the employee is willing to work.</a:t>
            </a:r>
          </a:p>
          <a:p>
            <a:pPr algn="l" fontAlgn="base">
              <a:buFont typeface="+mj-lt"/>
              <a:buAutoNum type="arabicPeriod"/>
            </a:pPr>
            <a:r>
              <a:rPr lang="en-US" b="1" i="0" dirty="0">
                <a:solidFill>
                  <a:srgbClr val="2F3542"/>
                </a:solidFill>
                <a:effectLst/>
                <a:latin typeface="inherit"/>
              </a:rPr>
              <a:t>Will fit in</a:t>
            </a:r>
            <a:r>
              <a:rPr lang="en-US" b="0" i="0" dirty="0">
                <a:solidFill>
                  <a:srgbClr val="2F3542"/>
                </a:solidFill>
                <a:effectLst/>
                <a:latin typeface="ProximaNova"/>
              </a:rPr>
              <a:t> - This means the employee will get along with the team.</a:t>
            </a:r>
          </a:p>
          <a:p>
            <a:pPr algn="l" fontAlgn="base">
              <a:buFont typeface="+mj-lt"/>
              <a:buAutoNum type="arabicPeriod"/>
            </a:pPr>
            <a:r>
              <a:rPr lang="en-US" b="1" i="0" dirty="0">
                <a:solidFill>
                  <a:srgbClr val="2F3542"/>
                </a:solidFill>
                <a:effectLst/>
                <a:latin typeface="inherit"/>
              </a:rPr>
              <a:t>Can overdo the job</a:t>
            </a:r>
            <a:r>
              <a:rPr lang="en-US" b="0" i="0" dirty="0">
                <a:solidFill>
                  <a:srgbClr val="2F3542"/>
                </a:solidFill>
                <a:effectLst/>
                <a:latin typeface="ProximaNova"/>
              </a:rPr>
              <a:t> - This suggests doing more than necessary, which is not typically a desired trait.</a:t>
            </a:r>
          </a:p>
          <a:p>
            <a:pPr algn="l" fontAlgn="base"/>
            <a:r>
              <a:rPr lang="en-US" b="0" i="0" dirty="0">
                <a:solidFill>
                  <a:srgbClr val="2F3542"/>
                </a:solidFill>
                <a:effectLst/>
                <a:latin typeface="ProximaNova"/>
              </a:rPr>
              <a:t>The answer is </a:t>
            </a:r>
            <a:r>
              <a:rPr lang="en-US" b="1" i="0" dirty="0">
                <a:solidFill>
                  <a:srgbClr val="2F3542"/>
                </a:solidFill>
                <a:effectLst/>
                <a:latin typeface="inherit"/>
              </a:rPr>
              <a:t>"Can overdo the job"</a:t>
            </a:r>
            <a:r>
              <a:rPr lang="en-US" b="0" i="0" dirty="0">
                <a:solidFill>
                  <a:srgbClr val="2F3542"/>
                </a:solidFill>
                <a:effectLst/>
                <a:latin typeface="ProximaNova"/>
              </a:rPr>
              <a:t> because it doesn't align with what an employer usually seeks in a personality test. They want someone who can do the job well, not someone who might take it too far.</a:t>
            </a:r>
          </a:p>
          <a:p>
            <a:endParaRPr lang="en-IN" dirty="0"/>
          </a:p>
        </p:txBody>
      </p:sp>
      <p:sp>
        <p:nvSpPr>
          <p:cNvPr id="4" name="Slide Number Placeholder 3">
            <a:extLst>
              <a:ext uri="{FF2B5EF4-FFF2-40B4-BE49-F238E27FC236}">
                <a16:creationId xmlns:a16="http://schemas.microsoft.com/office/drawing/2014/main" id="{72392AE1-CA86-6B42-F582-90549585BEFC}"/>
              </a:ext>
            </a:extLst>
          </p:cNvPr>
          <p:cNvSpPr>
            <a:spLocks noGrp="1"/>
          </p:cNvSpPr>
          <p:nvPr>
            <p:ph type="sldNum" sz="quarter" idx="5"/>
          </p:nvPr>
        </p:nvSpPr>
        <p:spPr/>
        <p:txBody>
          <a:bodyPr/>
          <a:lstStyle/>
          <a:p>
            <a:fld id="{093B7C5C-E38E-4D08-B118-63D455B81868}" type="slidenum">
              <a:rPr lang="en-IN" smtClean="0"/>
              <a:t>22</a:t>
            </a:fld>
            <a:endParaRPr lang="en-IN"/>
          </a:p>
        </p:txBody>
      </p:sp>
    </p:spTree>
    <p:extLst>
      <p:ext uri="{BB962C8B-B14F-4D97-AF65-F5344CB8AC3E}">
        <p14:creationId xmlns:p14="http://schemas.microsoft.com/office/powerpoint/2010/main" val="1197495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454BA-5708-D91D-D5EB-7A69DBA7D3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3CDCC8-14A3-A424-E40B-A66FAD0189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87A130-8664-5AEB-FC25-97B15E4A2764}"/>
              </a:ext>
            </a:extLst>
          </p:cNvPr>
          <p:cNvSpPr>
            <a:spLocks noGrp="1"/>
          </p:cNvSpPr>
          <p:nvPr>
            <p:ph type="body" idx="1"/>
          </p:nvPr>
        </p:nvSpPr>
        <p:spPr/>
        <p:txBody>
          <a:bodyPr/>
          <a:lstStyle/>
          <a:p>
            <a:r>
              <a:rPr lang="en-IN" dirty="0"/>
              <a:t>Ans: d</a:t>
            </a:r>
          </a:p>
          <a:p>
            <a:endParaRPr lang="en-IN" dirty="0"/>
          </a:p>
          <a:p>
            <a:r>
              <a:rPr lang="en-US" b="0" i="0" dirty="0">
                <a:solidFill>
                  <a:srgbClr val="2F3542"/>
                </a:solidFill>
                <a:effectLst/>
                <a:latin typeface="ProximaNova"/>
              </a:rPr>
              <a:t>The other three options—</a:t>
            </a:r>
            <a:r>
              <a:rPr lang="en-US" b="1" i="0" dirty="0">
                <a:solidFill>
                  <a:srgbClr val="2F3542"/>
                </a:solidFill>
                <a:effectLst/>
                <a:latin typeface="ProximaNova"/>
              </a:rPr>
              <a:t>Openness</a:t>
            </a:r>
            <a:r>
              <a:rPr lang="en-US" b="0" i="0" dirty="0">
                <a:solidFill>
                  <a:srgbClr val="2F3542"/>
                </a:solidFill>
                <a:effectLst/>
                <a:latin typeface="ProximaNova"/>
              </a:rPr>
              <a:t>, </a:t>
            </a:r>
            <a:r>
              <a:rPr lang="en-US" b="1" i="0" dirty="0">
                <a:solidFill>
                  <a:srgbClr val="2F3542"/>
                </a:solidFill>
                <a:effectLst/>
                <a:latin typeface="ProximaNova"/>
              </a:rPr>
              <a:t>Conscientiousness</a:t>
            </a:r>
            <a:r>
              <a:rPr lang="en-US" b="0" i="0" dirty="0">
                <a:solidFill>
                  <a:srgbClr val="2F3542"/>
                </a:solidFill>
                <a:effectLst/>
                <a:latin typeface="ProximaNova"/>
              </a:rPr>
              <a:t>, and </a:t>
            </a:r>
            <a:r>
              <a:rPr lang="en-US" b="1" i="0" dirty="0">
                <a:solidFill>
                  <a:srgbClr val="2F3542"/>
                </a:solidFill>
                <a:effectLst/>
                <a:latin typeface="ProximaNova"/>
              </a:rPr>
              <a:t>Extraversion</a:t>
            </a:r>
            <a:r>
              <a:rPr lang="en-US" b="0" i="0" dirty="0">
                <a:solidFill>
                  <a:srgbClr val="2F3542"/>
                </a:solidFill>
                <a:effectLst/>
                <a:latin typeface="ProximaNova"/>
              </a:rPr>
              <a:t>—are part of the Big Five personality traits. Disagreeableness is often referred to as a negative aspect of agreeableness, but it's not typically listed as a separate trait.</a:t>
            </a:r>
            <a:endParaRPr lang="en-IN" dirty="0"/>
          </a:p>
        </p:txBody>
      </p:sp>
      <p:sp>
        <p:nvSpPr>
          <p:cNvPr id="4" name="Slide Number Placeholder 3">
            <a:extLst>
              <a:ext uri="{FF2B5EF4-FFF2-40B4-BE49-F238E27FC236}">
                <a16:creationId xmlns:a16="http://schemas.microsoft.com/office/drawing/2014/main" id="{9C61DE24-FD58-952E-2DF7-F2347A885D74}"/>
              </a:ext>
            </a:extLst>
          </p:cNvPr>
          <p:cNvSpPr>
            <a:spLocks noGrp="1"/>
          </p:cNvSpPr>
          <p:nvPr>
            <p:ph type="sldNum" sz="quarter" idx="5"/>
          </p:nvPr>
        </p:nvSpPr>
        <p:spPr/>
        <p:txBody>
          <a:bodyPr/>
          <a:lstStyle/>
          <a:p>
            <a:fld id="{093B7C5C-E38E-4D08-B118-63D455B81868}" type="slidenum">
              <a:rPr lang="en-IN" smtClean="0"/>
              <a:t>23</a:t>
            </a:fld>
            <a:endParaRPr lang="en-IN"/>
          </a:p>
        </p:txBody>
      </p:sp>
    </p:spTree>
    <p:extLst>
      <p:ext uri="{BB962C8B-B14F-4D97-AF65-F5344CB8AC3E}">
        <p14:creationId xmlns:p14="http://schemas.microsoft.com/office/powerpoint/2010/main" val="116838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60D8B-0914-7C24-11B3-A989FF5B47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3B5B00-9DEC-16C4-DFE7-3035C571CB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15A0E0-C205-45D4-7B33-3D68B9926CE7}"/>
              </a:ext>
            </a:extLst>
          </p:cNvPr>
          <p:cNvSpPr>
            <a:spLocks noGrp="1"/>
          </p:cNvSpPr>
          <p:nvPr>
            <p:ph type="body" idx="1"/>
          </p:nvPr>
        </p:nvSpPr>
        <p:spPr/>
        <p:txBody>
          <a:bodyPr/>
          <a:lstStyle/>
          <a:p>
            <a:pPr>
              <a:buNone/>
            </a:pPr>
            <a:r>
              <a:rPr lang="en-IN" dirty="0"/>
              <a:t>Ans: </a:t>
            </a:r>
            <a:r>
              <a:rPr lang="en-US" b="1" dirty="0"/>
              <a:t>Defining goals and needs</a:t>
            </a:r>
            <a:r>
              <a:rPr lang="en-US" dirty="0"/>
              <a:t>.</a:t>
            </a:r>
          </a:p>
          <a:p>
            <a:r>
              <a:rPr lang="en-US" dirty="0"/>
              <a:t>Explanation: Before diving into market research or other steps, it's crucial to have a clear understanding of your goals and what you need from a skill assessment tool. This helps guide your decision-making process effectively. Let me know if you'd like further assistance!</a:t>
            </a:r>
          </a:p>
          <a:p>
            <a:endParaRPr lang="en-IN" dirty="0"/>
          </a:p>
        </p:txBody>
      </p:sp>
      <p:sp>
        <p:nvSpPr>
          <p:cNvPr id="4" name="Slide Number Placeholder 3">
            <a:extLst>
              <a:ext uri="{FF2B5EF4-FFF2-40B4-BE49-F238E27FC236}">
                <a16:creationId xmlns:a16="http://schemas.microsoft.com/office/drawing/2014/main" id="{534FF4DB-40EA-C391-D635-6510DE1EF6BF}"/>
              </a:ext>
            </a:extLst>
          </p:cNvPr>
          <p:cNvSpPr>
            <a:spLocks noGrp="1"/>
          </p:cNvSpPr>
          <p:nvPr>
            <p:ph type="sldNum" sz="quarter" idx="5"/>
          </p:nvPr>
        </p:nvSpPr>
        <p:spPr/>
        <p:txBody>
          <a:bodyPr/>
          <a:lstStyle/>
          <a:p>
            <a:fld id="{093B7C5C-E38E-4D08-B118-63D455B81868}" type="slidenum">
              <a:rPr lang="en-IN" smtClean="0"/>
              <a:t>24</a:t>
            </a:fld>
            <a:endParaRPr lang="en-IN"/>
          </a:p>
        </p:txBody>
      </p:sp>
    </p:spTree>
    <p:extLst>
      <p:ext uri="{BB962C8B-B14F-4D97-AF65-F5344CB8AC3E}">
        <p14:creationId xmlns:p14="http://schemas.microsoft.com/office/powerpoint/2010/main" val="662637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3/15/2025</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3/15/2025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ositivepsychology.com/emotional-intelligence-leadership-effectivenes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ositivepsychology.com/emotion-whee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ositivepsychology.com/emotional-intelligence-eq/"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3276600" y="2095500"/>
            <a:ext cx="12192000" cy="68580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383193" y="9029761"/>
            <a:ext cx="1774036" cy="1050229"/>
          </a:xfrm>
          <a:prstGeom prst="rect">
            <a:avLst/>
          </a:prstGeom>
        </p:spPr>
      </p:pic>
      <p:sp>
        <p:nvSpPr>
          <p:cNvPr id="2" name="Text Box 1"/>
          <p:cNvSpPr txBox="1"/>
          <p:nvPr/>
        </p:nvSpPr>
        <p:spPr>
          <a:xfrm>
            <a:off x="134620" y="267335"/>
            <a:ext cx="15973425" cy="9140190"/>
          </a:xfrm>
          <a:prstGeom prst="rect">
            <a:avLst/>
          </a:prstGeom>
          <a:noFill/>
        </p:spPr>
        <p:txBody>
          <a:bodyPr wrap="square" rtlCol="0" anchor="t">
            <a:spAutoFit/>
          </a:bodyPr>
          <a:lstStyle/>
          <a:p>
            <a:pPr marL="759460" lvl="1" indent="-457200">
              <a:lnSpc>
                <a:spcPts val="3920"/>
              </a:lnSpc>
              <a:buFont typeface="Wingdings" panose="05000000000000000000" charset="0"/>
              <a:buChar char="Ø"/>
            </a:pPr>
            <a:r>
              <a:rPr lang="en-US" sz="2800">
                <a:solidFill>
                  <a:schemeClr val="tx1"/>
                </a:solidFill>
                <a:latin typeface="Canva Sans 1" panose="020B0503030501040103"/>
                <a:sym typeface="+mn-ea"/>
              </a:rPr>
              <a:t>Giving inconsistent direction;</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sym typeface="+mn-ea"/>
              </a:rPr>
              <a:t>Not taking responsibility for failure;</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sym typeface="+mn-ea"/>
              </a:rPr>
              <a:t>Focusing on the detail and forgetting to tell the “whys” or the big picture;</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sym typeface="+mn-ea"/>
              </a:rPr>
              <a:t>Showing little or no personal commitment to the vision;</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sym typeface="+mn-ea"/>
              </a:rPr>
              <a:t>Allowing people who aren’t performing the job to remain.</a:t>
            </a:r>
          </a:p>
          <a:p>
            <a:pPr marL="759460" lvl="1" indent="-457200">
              <a:lnSpc>
                <a:spcPts val="3920"/>
              </a:lnSpc>
              <a:buFont typeface="Arial" panose="020B0604020202020204"/>
              <a:buChar char="•"/>
            </a:pPr>
            <a:endParaRPr lang="en-US" sz="2800">
              <a:solidFill>
                <a:srgbClr val="FF4600"/>
              </a:solidFill>
              <a:latin typeface="Canva Sans 1" panose="020B0503030501040103"/>
              <a:sym typeface="+mn-ea"/>
            </a:endParaRPr>
          </a:p>
          <a:p>
            <a:pPr marL="604520" lvl="1" indent="-302260">
              <a:lnSpc>
                <a:spcPts val="3920"/>
              </a:lnSpc>
              <a:buFont typeface="Arial" panose="020B0604020202020204"/>
              <a:buChar char="•"/>
            </a:pPr>
            <a:endParaRPr lang="en-US" sz="2800">
              <a:solidFill>
                <a:srgbClr val="FF4600"/>
              </a:solidFill>
              <a:latin typeface="Canva Sans 1" panose="020B0503030501040103"/>
              <a:sym typeface="+mn-ea"/>
            </a:endParaRPr>
          </a:p>
          <a:p>
            <a:pPr marL="604520" lvl="1" indent="-302260">
              <a:lnSpc>
                <a:spcPts val="3920"/>
              </a:lnSpc>
              <a:buFont typeface="Arial" panose="020B0604020202020204"/>
              <a:buChar char="•"/>
            </a:pPr>
            <a:endParaRPr lang="en-US" sz="2800">
              <a:solidFill>
                <a:srgbClr val="FF4600"/>
              </a:solidFill>
              <a:latin typeface="Canva Sans 1" panose="020B0503030501040103"/>
              <a:sym typeface="+mn-ea"/>
            </a:endParaRPr>
          </a:p>
          <a:p>
            <a:pPr marL="604520" lvl="1" indent="-302260">
              <a:lnSpc>
                <a:spcPts val="3920"/>
              </a:lnSpc>
              <a:buFont typeface="Arial" panose="020B0604020202020204"/>
              <a:buChar char="•"/>
            </a:pPr>
            <a:endParaRPr lang="en-US" sz="2800">
              <a:solidFill>
                <a:srgbClr val="FF4600"/>
              </a:solidFill>
              <a:latin typeface="Canva Sans 1" panose="020B0503030501040103"/>
              <a:sym typeface="+mn-ea"/>
            </a:endParaRPr>
          </a:p>
          <a:p>
            <a:pPr marL="604520" lvl="1" indent="-302260">
              <a:lnSpc>
                <a:spcPts val="3920"/>
              </a:lnSpc>
              <a:buFont typeface="Arial" panose="020B0604020202020204"/>
              <a:buChar char="•"/>
            </a:pPr>
            <a:endParaRPr lang="en-US" sz="2800"/>
          </a:p>
          <a:p>
            <a:pPr marL="604520" lvl="1" indent="-302260">
              <a:lnSpc>
                <a:spcPts val="3920"/>
              </a:lnSpc>
              <a:buFont typeface="Arial" panose="020B0604020202020204"/>
              <a:buChar char="•"/>
            </a:pPr>
            <a:endParaRPr lang="en-US" sz="2800"/>
          </a:p>
          <a:p>
            <a:pPr marL="604520" lvl="1" indent="-302260">
              <a:lnSpc>
                <a:spcPts val="3920"/>
              </a:lnSpc>
              <a:buFont typeface="Arial" panose="020B0604020202020204"/>
              <a:buChar char="•"/>
            </a:pPr>
            <a:endParaRPr lang="en-US" sz="2800"/>
          </a:p>
          <a:p>
            <a:pPr marL="604520" lvl="1" indent="-302260">
              <a:lnSpc>
                <a:spcPts val="3920"/>
              </a:lnSpc>
              <a:buFont typeface="Arial" panose="020B0604020202020204"/>
              <a:buChar char="•"/>
            </a:pPr>
            <a:endParaRPr lang="en-US" sz="2800"/>
          </a:p>
          <a:p>
            <a:pPr marL="604520" lvl="1" indent="-302260">
              <a:lnSpc>
                <a:spcPts val="3920"/>
              </a:lnSpc>
              <a:buFont typeface="Arial" panose="020B0604020202020204"/>
              <a:buChar char="•"/>
            </a:pPr>
            <a:endParaRPr lang="en-US" sz="2800"/>
          </a:p>
        </p:txBody>
      </p:sp>
      <p:sp>
        <p:nvSpPr>
          <p:cNvPr id="5" name="TextBox 5"/>
          <p:cNvSpPr txBox="1"/>
          <p:nvPr/>
        </p:nvSpPr>
        <p:spPr>
          <a:xfrm>
            <a:off x="228600" y="7429500"/>
            <a:ext cx="17787620" cy="1615440"/>
          </a:xfrm>
          <a:prstGeom prst="rect">
            <a:avLst/>
          </a:prstGeom>
        </p:spPr>
        <p:txBody>
          <a:bodyPr wrap="square" lIns="0" tIns="0" rIns="0" bIns="0" rtlCol="0" anchor="t">
            <a:spAutoFit/>
          </a:bodyPr>
          <a:lstStyle/>
          <a:p>
            <a:pPr algn="just">
              <a:lnSpc>
                <a:spcPts val="4200"/>
              </a:lnSpc>
            </a:pPr>
            <a:r>
              <a:rPr lang="en-US" sz="3000">
                <a:solidFill>
                  <a:srgbClr val="000000"/>
                </a:solidFill>
                <a:latin typeface="Canva Sans 1" panose="020B0503030501040103"/>
              </a:rPr>
              <a:t>If you find yourself frequently engaging in these behaviors, that’s a good indication that your leader EQ is low. Pay close attention to the three behaviors you engage in the most often and commit to working on reducing or removing those behaviors entirely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849032" y="482859"/>
            <a:ext cx="15789587" cy="636271"/>
          </a:xfrm>
          <a:prstGeom prst="rect">
            <a:avLst/>
          </a:prstGeom>
        </p:spPr>
        <p:txBody>
          <a:bodyPr lIns="0" tIns="0" rIns="0" bIns="0" rtlCol="0" anchor="t">
            <a:spAutoFit/>
          </a:bodyPr>
          <a:lstStyle/>
          <a:p>
            <a:pPr algn="just">
              <a:lnSpc>
                <a:spcPts val="4800"/>
              </a:lnSpc>
            </a:pPr>
            <a:r>
              <a:rPr lang="en-US" sz="4800" spc="-72">
                <a:solidFill>
                  <a:srgbClr val="000000"/>
                </a:solidFill>
                <a:latin typeface="Canva Sans 1 Bold" panose="020B0803030501040103"/>
              </a:rPr>
              <a:t>2. Temperament Analysis</a:t>
            </a:r>
          </a:p>
        </p:txBody>
      </p:sp>
      <p:sp>
        <p:nvSpPr>
          <p:cNvPr id="3" name="TextBox 3"/>
          <p:cNvSpPr txBox="1"/>
          <p:nvPr/>
        </p:nvSpPr>
        <p:spPr>
          <a:xfrm>
            <a:off x="418958" y="1336048"/>
            <a:ext cx="17360382" cy="1005205"/>
          </a:xfrm>
          <a:prstGeom prst="rect">
            <a:avLst/>
          </a:prstGeom>
        </p:spPr>
        <p:txBody>
          <a:bodyPr lIns="0" tIns="0" rIns="0" bIns="0" rtlCol="0" anchor="t">
            <a:spAutoFit/>
          </a:bodyPr>
          <a:lstStyle/>
          <a:p>
            <a:pPr marL="0" lvl="0" indent="0" algn="just">
              <a:lnSpc>
                <a:spcPts val="3920"/>
              </a:lnSpc>
            </a:pPr>
            <a:r>
              <a:rPr lang="en-US" sz="2800" spc="-27">
                <a:solidFill>
                  <a:srgbClr val="000000"/>
                </a:solidFill>
                <a:latin typeface="Canva Sans 2" panose="020B0503030501040103"/>
              </a:rPr>
              <a:t>To get started, keep in mind that our temperament is made up of tendencies and feelings that are influenced by four factors or parameters:</a:t>
            </a:r>
          </a:p>
        </p:txBody>
      </p:sp>
      <p:sp>
        <p:nvSpPr>
          <p:cNvPr id="4" name="TextBox 4"/>
          <p:cNvSpPr txBox="1"/>
          <p:nvPr/>
        </p:nvSpPr>
        <p:spPr>
          <a:xfrm>
            <a:off x="422533" y="3317883"/>
            <a:ext cx="17442934" cy="6032500"/>
          </a:xfrm>
          <a:prstGeom prst="rect">
            <a:avLst/>
          </a:prstGeom>
        </p:spPr>
        <p:txBody>
          <a:bodyPr lIns="0" tIns="0" rIns="0" bIns="0" rtlCol="0" anchor="t">
            <a:spAutoFit/>
          </a:bodyPr>
          <a:lstStyle/>
          <a:p>
            <a:pPr>
              <a:lnSpc>
                <a:spcPts val="3920"/>
              </a:lnSpc>
            </a:pPr>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Describe your temperament with three adjectives. Choose the ones that describe you best.</a:t>
            </a: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Suggest three adjectives that others use to describe your temperament.</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Go through each of the adjectives identified in the above two questions and see if each one is because of (or how much each one is driven by) Genetic Inheritance, Physical Attributes, Life Experiences, or Environmental Conditions.</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How does each of the temperamental factors affect you on a personal level?</a:t>
            </a: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How does each of the temperamental factors affect you on a </a:t>
            </a:r>
            <a:r>
              <a:rPr lang="en-US" sz="2800">
                <a:solidFill>
                  <a:schemeClr val="tx1"/>
                </a:solidFill>
                <a:latin typeface="Canva Sans 1" panose="020B0503030501040103"/>
                <a:hlinkClick r:id="rId2" tooltip="https://positivepsychology.com/emotional-intelligence-leadership-effectiveness/"/>
              </a:rPr>
              <a:t>leadership</a:t>
            </a:r>
            <a:r>
              <a:rPr lang="en-US" sz="2800">
                <a:solidFill>
                  <a:schemeClr val="tx1"/>
                </a:solidFill>
                <a:latin typeface="Canva Sans 1" panose="020B0503030501040103"/>
              </a:rPr>
              <a:t> role level?</a:t>
            </a: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Which of these factors do you want to change and why?</a:t>
            </a:r>
          </a:p>
          <a:p>
            <a:pPr marL="457200" indent="-457200">
              <a:lnSpc>
                <a:spcPts val="3920"/>
              </a:lnSpc>
            </a:pPr>
            <a:endParaRPr lang="en-US" sz="2800">
              <a:solidFill>
                <a:schemeClr val="tx1"/>
              </a:solidFill>
              <a:latin typeface="Canva Sans 1" panose="020B0503030501040103"/>
            </a:endParaRPr>
          </a:p>
        </p:txBody>
      </p:sp>
      <p:sp>
        <p:nvSpPr>
          <p:cNvPr id="5" name="TextBox 5"/>
          <p:cNvSpPr txBox="1"/>
          <p:nvPr/>
        </p:nvSpPr>
        <p:spPr>
          <a:xfrm>
            <a:off x="422533" y="2893703"/>
            <a:ext cx="17442934" cy="481330"/>
          </a:xfrm>
          <a:prstGeom prst="rect">
            <a:avLst/>
          </a:prstGeom>
        </p:spPr>
        <p:txBody>
          <a:bodyPr lIns="0" tIns="0" rIns="0" bIns="0" rtlCol="0" anchor="t">
            <a:spAutoFit/>
          </a:bodyPr>
          <a:lstStyle/>
          <a:p>
            <a:pPr>
              <a:lnSpc>
                <a:spcPts val="3920"/>
              </a:lnSpc>
            </a:pPr>
            <a:r>
              <a:rPr lang="en-US" sz="2800">
                <a:solidFill>
                  <a:srgbClr val="000000"/>
                </a:solidFill>
                <a:latin typeface="Canva Sans 1 Bold" panose="020B0803030501040103"/>
              </a:rPr>
              <a:t>To give this activity a try, get started with the temperament questionnaire: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849032" y="482859"/>
            <a:ext cx="15789587" cy="1245871"/>
          </a:xfrm>
          <a:prstGeom prst="rect">
            <a:avLst/>
          </a:prstGeom>
        </p:spPr>
        <p:txBody>
          <a:bodyPr lIns="0" tIns="0" rIns="0" bIns="0" rtlCol="0" anchor="t">
            <a:spAutoFit/>
          </a:bodyPr>
          <a:lstStyle/>
          <a:p>
            <a:pPr algn="just">
              <a:lnSpc>
                <a:spcPts val="4800"/>
              </a:lnSpc>
            </a:pPr>
            <a:r>
              <a:rPr lang="en-US" sz="4800" spc="-72">
                <a:solidFill>
                  <a:srgbClr val="000000"/>
                </a:solidFill>
                <a:latin typeface="Canva Sans 1 Bold" panose="020B0803030501040103"/>
              </a:rPr>
              <a:t>3. Be the Fog (Regulate Your Emotions)</a:t>
            </a:r>
          </a:p>
          <a:p>
            <a:pPr algn="just">
              <a:lnSpc>
                <a:spcPts val="4800"/>
              </a:lnSpc>
            </a:pPr>
            <a:endParaRPr lang="en-US" sz="4800" spc="-72">
              <a:solidFill>
                <a:srgbClr val="000000"/>
              </a:solidFill>
              <a:latin typeface="Canva Sans 1 Bold" panose="020B0803030501040103"/>
            </a:endParaRPr>
          </a:p>
        </p:txBody>
      </p:sp>
      <p:sp>
        <p:nvSpPr>
          <p:cNvPr id="3" name="TextBox 3"/>
          <p:cNvSpPr txBox="1"/>
          <p:nvPr/>
        </p:nvSpPr>
        <p:spPr>
          <a:xfrm>
            <a:off x="418958" y="1206038"/>
            <a:ext cx="17360382" cy="1500505"/>
          </a:xfrm>
          <a:prstGeom prst="rect">
            <a:avLst/>
          </a:prstGeom>
        </p:spPr>
        <p:txBody>
          <a:bodyPr lIns="0" tIns="0" rIns="0" bIns="0" rtlCol="0" anchor="t">
            <a:spAutoFit/>
          </a:bodyPr>
          <a:lstStyle/>
          <a:p>
            <a:pPr marL="0" lvl="0" indent="0" algn="just">
              <a:lnSpc>
                <a:spcPts val="3920"/>
              </a:lnSpc>
            </a:pPr>
            <a:r>
              <a:rPr lang="en-US" sz="2800" spc="-27">
                <a:solidFill>
                  <a:srgbClr val="000000"/>
                </a:solidFill>
                <a:latin typeface="Canva Sans 2" panose="020B0503030501040103"/>
              </a:rPr>
              <a:t>It can be very difficult for many of us to accept criticism, especially if receiving criticism provokes strong </a:t>
            </a:r>
            <a:r>
              <a:rPr lang="en-US" sz="2800" spc="-27">
                <a:solidFill>
                  <a:srgbClr val="000000"/>
                </a:solidFill>
                <a:latin typeface="Canva Sans 2" panose="020B0503030501040103"/>
                <a:hlinkClick r:id="rId2" tooltip="https://positivepsychology.com/emotion-wheel/"/>
              </a:rPr>
              <a:t>emotions</a:t>
            </a:r>
            <a:r>
              <a:rPr lang="en-US" sz="2800" spc="-27">
                <a:solidFill>
                  <a:srgbClr val="000000"/>
                </a:solidFill>
                <a:latin typeface="Canva Sans 2" panose="020B0503030501040103"/>
              </a:rPr>
              <a:t>. This simple exercise will help you “be the fog” and learn how to regulate and modulate your emotions in a difficult situation.</a:t>
            </a:r>
          </a:p>
        </p:txBody>
      </p:sp>
      <p:sp>
        <p:nvSpPr>
          <p:cNvPr id="4" name="TextBox 4"/>
          <p:cNvSpPr txBox="1"/>
          <p:nvPr/>
        </p:nvSpPr>
        <p:spPr>
          <a:xfrm>
            <a:off x="535305" y="4373245"/>
            <a:ext cx="17329785" cy="6032500"/>
          </a:xfrm>
          <a:prstGeom prst="rect">
            <a:avLst/>
          </a:prstGeom>
        </p:spPr>
        <p:txBody>
          <a:bodyPr wrap="square" lIns="0" tIns="0" rIns="0" bIns="0" rtlCol="0" anchor="t">
            <a:spAutoFit/>
          </a:bodyPr>
          <a:lstStyle/>
          <a:p>
            <a:pPr>
              <a:lnSpc>
                <a:spcPts val="3920"/>
              </a:lnSpc>
            </a:pPr>
            <a:r>
              <a:rPr lang="en-US" sz="2800">
                <a:solidFill>
                  <a:schemeClr val="tx1"/>
                </a:solidFill>
                <a:latin typeface="Canva Sans 1" panose="020B0503030501040103"/>
              </a:rPr>
              <a:t>For example, if someone tells you something like:</a:t>
            </a:r>
          </a:p>
          <a:p>
            <a:pPr marL="759460" lvl="1" indent="-457200">
              <a:lnSpc>
                <a:spcPts val="3920"/>
              </a:lnSpc>
              <a:buFont typeface="Wingdings" panose="05000000000000000000" charset="0"/>
              <a:buChar char="q"/>
            </a:pPr>
            <a:r>
              <a:rPr lang="en-US" sz="2800">
                <a:solidFill>
                  <a:schemeClr val="tx1"/>
                </a:solidFill>
                <a:latin typeface="Canva Sans 1" panose="020B0503030501040103"/>
              </a:rPr>
              <a:t>“You just don’t understand.”</a:t>
            </a:r>
          </a:p>
          <a:p>
            <a:pPr marL="759460" lvl="1" indent="-457200">
              <a:lnSpc>
                <a:spcPts val="3920"/>
              </a:lnSpc>
              <a:buFont typeface="Wingdings" panose="05000000000000000000" charset="0"/>
              <a:buChar char="q"/>
            </a:pPr>
            <a:r>
              <a:rPr lang="en-US" sz="2800">
                <a:solidFill>
                  <a:schemeClr val="tx1"/>
                </a:solidFill>
                <a:latin typeface="Canva Sans 1" panose="020B0503030501040103"/>
              </a:rPr>
              <a:t>“You are lazy.”</a:t>
            </a:r>
          </a:p>
          <a:p>
            <a:pPr marL="759460" lvl="1" indent="-457200">
              <a:lnSpc>
                <a:spcPts val="3920"/>
              </a:lnSpc>
              <a:buFont typeface="Wingdings" panose="05000000000000000000" charset="0"/>
              <a:buChar char="q"/>
            </a:pPr>
            <a:r>
              <a:rPr lang="en-US" sz="2800">
                <a:solidFill>
                  <a:schemeClr val="tx1"/>
                </a:solidFill>
                <a:latin typeface="Canva Sans 1" panose="020B0503030501040103"/>
              </a:rPr>
              <a:t>“You are always late.”</a:t>
            </a:r>
          </a:p>
          <a:p>
            <a:pPr marL="759460" lvl="1" indent="-457200">
              <a:lnSpc>
                <a:spcPts val="3920"/>
              </a:lnSpc>
              <a:buFont typeface="Wingdings" panose="05000000000000000000" charset="0"/>
              <a:buChar char="q"/>
            </a:pPr>
            <a:r>
              <a:rPr lang="en-US" sz="2800">
                <a:solidFill>
                  <a:schemeClr val="tx1"/>
                </a:solidFill>
                <a:latin typeface="Canva Sans 1" panose="020B0503030501040103"/>
              </a:rPr>
              <a:t>“You don’t feel responsible.”</a:t>
            </a:r>
          </a:p>
          <a:p>
            <a:pPr marL="285750" indent="-285750">
              <a:lnSpc>
                <a:spcPts val="3920"/>
              </a:lnSpc>
            </a:pPr>
            <a:endParaRPr>
              <a:solidFill>
                <a:schemeClr val="tx1"/>
              </a:solidFill>
            </a:endParaRPr>
          </a:p>
          <a:p>
            <a:pPr>
              <a:lnSpc>
                <a:spcPts val="3920"/>
              </a:lnSpc>
            </a:pPr>
            <a:r>
              <a:rPr lang="en-US" sz="2800">
                <a:solidFill>
                  <a:schemeClr val="tx1"/>
                </a:solidFill>
                <a:latin typeface="Canva Sans 1" panose="020B0503030501040103"/>
              </a:rPr>
              <a:t>Respond with:</a:t>
            </a:r>
          </a:p>
          <a:p>
            <a:pPr marL="759460" lvl="1" indent="-457200">
              <a:lnSpc>
                <a:spcPts val="3920"/>
              </a:lnSpc>
              <a:buFont typeface="Wingdings" panose="05000000000000000000" charset="0"/>
              <a:buChar char="q"/>
            </a:pPr>
            <a:r>
              <a:rPr lang="en-US" sz="2800">
                <a:solidFill>
                  <a:schemeClr val="tx1"/>
                </a:solidFill>
                <a:latin typeface="Canva Sans 1" panose="020B0503030501040103"/>
              </a:rPr>
              <a:t>“Yes, I just don’t understand.”</a:t>
            </a:r>
          </a:p>
          <a:p>
            <a:pPr marL="759460" lvl="1" indent="-457200">
              <a:lnSpc>
                <a:spcPts val="3920"/>
              </a:lnSpc>
              <a:buFont typeface="Wingdings" panose="05000000000000000000" charset="0"/>
              <a:buChar char="q"/>
            </a:pPr>
            <a:r>
              <a:rPr lang="en-US" sz="2800">
                <a:solidFill>
                  <a:schemeClr val="tx1"/>
                </a:solidFill>
                <a:latin typeface="Canva Sans 1" panose="020B0503030501040103"/>
              </a:rPr>
              <a:t>“Yes, I am lazy sometimes.”</a:t>
            </a:r>
          </a:p>
          <a:p>
            <a:pPr marL="759460" lvl="1" indent="-457200">
              <a:lnSpc>
                <a:spcPts val="3920"/>
              </a:lnSpc>
              <a:buFont typeface="Wingdings" panose="05000000000000000000" charset="0"/>
              <a:buChar char="q"/>
            </a:pPr>
            <a:r>
              <a:rPr lang="en-US" sz="2800">
                <a:solidFill>
                  <a:schemeClr val="tx1"/>
                </a:solidFill>
                <a:latin typeface="Canva Sans 1" panose="020B0503030501040103"/>
              </a:rPr>
              <a:t>“Yes, I was late.”</a:t>
            </a:r>
          </a:p>
          <a:p>
            <a:pPr marL="759460" lvl="1" indent="-457200">
              <a:lnSpc>
                <a:spcPts val="3920"/>
              </a:lnSpc>
              <a:buFont typeface="Wingdings" panose="05000000000000000000" charset="0"/>
              <a:buChar char="q"/>
            </a:pPr>
            <a:r>
              <a:rPr lang="en-US" sz="2800">
                <a:solidFill>
                  <a:schemeClr val="tx1"/>
                </a:solidFill>
                <a:latin typeface="Canva Sans 1" panose="020B0503030501040103"/>
              </a:rPr>
              <a:t>“Yes, I just don’t take responsibility.”</a:t>
            </a:r>
          </a:p>
          <a:p>
            <a:pPr marL="285750" indent="-285750">
              <a:lnSpc>
                <a:spcPts val="3920"/>
              </a:lnSpc>
            </a:pPr>
            <a:endParaRPr lang="en-US" sz="2800">
              <a:solidFill>
                <a:schemeClr val="tx1"/>
              </a:solidFill>
              <a:latin typeface="Canva Sans 1" panose="020B0503030501040103"/>
            </a:endParaRPr>
          </a:p>
        </p:txBody>
      </p:sp>
      <p:sp>
        <p:nvSpPr>
          <p:cNvPr id="5" name="TextBox 5"/>
          <p:cNvSpPr txBox="1"/>
          <p:nvPr/>
        </p:nvSpPr>
        <p:spPr>
          <a:xfrm>
            <a:off x="418958" y="2982815"/>
            <a:ext cx="17442934" cy="1508125"/>
          </a:xfrm>
          <a:prstGeom prst="rect">
            <a:avLst/>
          </a:prstGeom>
        </p:spPr>
        <p:txBody>
          <a:bodyPr lIns="0" tIns="0" rIns="0" bIns="0" rtlCol="0" anchor="t">
            <a:spAutoFit/>
          </a:bodyPr>
          <a:lstStyle/>
          <a:p>
            <a:pPr>
              <a:lnSpc>
                <a:spcPts val="3920"/>
              </a:lnSpc>
            </a:pPr>
            <a:r>
              <a:rPr lang="en-US" sz="2800">
                <a:solidFill>
                  <a:srgbClr val="000000"/>
                </a:solidFill>
                <a:latin typeface="Canva Sans 1 Bold" panose="020B0803030501040103"/>
              </a:rPr>
              <a:t>To give this activity a try, get started with the temperament questionnaire:</a:t>
            </a:r>
          </a:p>
          <a:p>
            <a:pPr>
              <a:lnSpc>
                <a:spcPts val="3920"/>
              </a:lnSpc>
            </a:pPr>
            <a:endParaRPr lang="en-US" sz="2800">
              <a:solidFill>
                <a:srgbClr val="000000"/>
              </a:solidFill>
              <a:latin typeface="Canva Sans 1 Bold" panose="020B0803030501040103"/>
            </a:endParaRPr>
          </a:p>
          <a:p>
            <a:pPr>
              <a:lnSpc>
                <a:spcPts val="3920"/>
              </a:lnSpc>
            </a:pPr>
            <a:endParaRPr lang="en-US" sz="2800">
              <a:solidFill>
                <a:srgbClr val="000000"/>
              </a:solidFill>
              <a:latin typeface="Canva Sans 1 Bold" panose="020B0803030501040103"/>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667480" y="780242"/>
            <a:ext cx="15578321" cy="1245871"/>
          </a:xfrm>
          <a:prstGeom prst="rect">
            <a:avLst/>
          </a:prstGeom>
        </p:spPr>
        <p:txBody>
          <a:bodyPr lIns="0" tIns="0" rIns="0" bIns="0" rtlCol="0" anchor="t">
            <a:spAutoFit/>
          </a:bodyPr>
          <a:lstStyle/>
          <a:p>
            <a:pPr>
              <a:lnSpc>
                <a:spcPts val="4800"/>
              </a:lnSpc>
            </a:pPr>
            <a:r>
              <a:rPr lang="en-US" sz="4800" spc="-72">
                <a:solidFill>
                  <a:srgbClr val="000000"/>
                </a:solidFill>
                <a:latin typeface="Canva Sans 1 Bold" panose="020B0803030501040103"/>
              </a:rPr>
              <a:t>Emotional Intelligence </a:t>
            </a:r>
            <a:r>
              <a:rPr lang="en-US" sz="4800" spc="-72">
                <a:solidFill>
                  <a:srgbClr val="FF9900"/>
                </a:solidFill>
                <a:latin typeface="Canva Sans 1 Bold" panose="020B0803030501040103"/>
              </a:rPr>
              <a:t>Group Activities</a:t>
            </a:r>
          </a:p>
          <a:p>
            <a:pPr>
              <a:lnSpc>
                <a:spcPts val="4800"/>
              </a:lnSpc>
            </a:pPr>
            <a:endParaRPr lang="en-US" sz="4800" spc="-72">
              <a:solidFill>
                <a:srgbClr val="FF9900"/>
              </a:solidFill>
              <a:latin typeface="Canva Sans 1 Bold" panose="020B0803030501040103"/>
            </a:endParaRPr>
          </a:p>
        </p:txBody>
      </p:sp>
      <p:sp>
        <p:nvSpPr>
          <p:cNvPr id="3" name="TextBox 3"/>
          <p:cNvSpPr txBox="1"/>
          <p:nvPr/>
        </p:nvSpPr>
        <p:spPr>
          <a:xfrm>
            <a:off x="667480" y="1940388"/>
            <a:ext cx="17386523" cy="6710680"/>
          </a:xfrm>
          <a:prstGeom prst="rect">
            <a:avLst/>
          </a:prstGeom>
        </p:spPr>
        <p:txBody>
          <a:bodyPr lIns="0" tIns="0" rIns="0" bIns="0" rtlCol="0" anchor="t">
            <a:spAutoFit/>
          </a:bodyPr>
          <a:lstStyle/>
          <a:p>
            <a:pPr>
              <a:lnSpc>
                <a:spcPts val="4060"/>
              </a:lnSpc>
            </a:pPr>
            <a:r>
              <a:rPr lang="en-US" sz="2900" spc="-28">
                <a:solidFill>
                  <a:srgbClr val="000000"/>
                </a:solidFill>
                <a:latin typeface="Canva Sans 2" panose="020B0503030501040103"/>
              </a:rPr>
              <a:t>If you’d like to help a group work on building their EQ or work on your own EQ in a group setting, you’re in luck!</a:t>
            </a:r>
          </a:p>
          <a:p>
            <a:pPr>
              <a:lnSpc>
                <a:spcPts val="4060"/>
              </a:lnSpc>
            </a:pPr>
            <a:r>
              <a:rPr lang="en-US" sz="2900" spc="-28">
                <a:solidFill>
                  <a:srgbClr val="000000"/>
                </a:solidFill>
                <a:latin typeface="Canva Sans 2" panose="020B0503030501040103"/>
              </a:rPr>
              <a:t>There are tons of group activities focused on developing, enhancing, and maintaining your emotional intelligence.</a:t>
            </a:r>
          </a:p>
          <a:p>
            <a:pPr>
              <a:lnSpc>
                <a:spcPts val="4060"/>
              </a:lnSpc>
            </a:pPr>
            <a:endParaRPr lang="en-US" sz="2900" spc="-28">
              <a:solidFill>
                <a:srgbClr val="000000"/>
              </a:solidFill>
              <a:latin typeface="Canva Sans 2" panose="020B0503030501040103"/>
            </a:endParaRPr>
          </a:p>
          <a:p>
            <a:pPr>
              <a:lnSpc>
                <a:spcPts val="4200"/>
              </a:lnSpc>
            </a:pPr>
            <a:r>
              <a:rPr lang="en-US" sz="3000" spc="-29">
                <a:solidFill>
                  <a:srgbClr val="EE5A2C"/>
                </a:solidFill>
                <a:latin typeface="Canva Sans 2 Bold" panose="020B0803030501040103"/>
              </a:rPr>
              <a:t>4. Accepting Your Emotions</a:t>
            </a:r>
          </a:p>
          <a:p>
            <a:pPr>
              <a:lnSpc>
                <a:spcPts val="4200"/>
              </a:lnSpc>
            </a:pPr>
            <a:endParaRPr lang="en-US" sz="3000" spc="-29">
              <a:solidFill>
                <a:srgbClr val="EE5A2C"/>
              </a:solidFill>
              <a:latin typeface="Canva Sans 2 Bold" panose="020B0803030501040103"/>
            </a:endParaRPr>
          </a:p>
          <a:p>
            <a:pPr>
              <a:lnSpc>
                <a:spcPts val="4200"/>
              </a:lnSpc>
            </a:pPr>
            <a:r>
              <a:rPr lang="en-US" sz="3000" spc="-29">
                <a:solidFill>
                  <a:srgbClr val="EE5A2C"/>
                </a:solidFill>
                <a:latin typeface="Canva Sans 2 Bold" panose="020B0803030501040103"/>
              </a:rPr>
              <a:t>5. Making Eye Contact</a:t>
            </a:r>
          </a:p>
          <a:p>
            <a:pPr>
              <a:lnSpc>
                <a:spcPts val="4200"/>
              </a:lnSpc>
            </a:pPr>
            <a:endParaRPr lang="en-US" sz="3000" spc="-29">
              <a:solidFill>
                <a:srgbClr val="EE5A2C"/>
              </a:solidFill>
              <a:latin typeface="Canva Sans 2 Bold" panose="020B0803030501040103"/>
            </a:endParaRPr>
          </a:p>
          <a:p>
            <a:pPr>
              <a:lnSpc>
                <a:spcPts val="4200"/>
              </a:lnSpc>
            </a:pPr>
            <a:r>
              <a:rPr lang="en-US" sz="3000" spc="-29">
                <a:solidFill>
                  <a:srgbClr val="EE5A2C"/>
                </a:solidFill>
                <a:latin typeface="Canva Sans 2 Bold" panose="020B0803030501040103"/>
              </a:rPr>
              <a:t>6. If You Knew…</a:t>
            </a:r>
          </a:p>
          <a:p>
            <a:pPr>
              <a:lnSpc>
                <a:spcPts val="4060"/>
              </a:lnSpc>
            </a:pPr>
            <a:endParaRPr lang="en-US" sz="3000" spc="-29">
              <a:solidFill>
                <a:srgbClr val="EE5A2C"/>
              </a:solidFill>
              <a:latin typeface="Canva Sans 2 Bold" panose="020B0803030501040103"/>
            </a:endParaRPr>
          </a:p>
          <a:p>
            <a:pPr>
              <a:lnSpc>
                <a:spcPts val="4060"/>
              </a:lnSpc>
            </a:pPr>
            <a:endParaRPr lang="en-US" sz="3000" spc="-29">
              <a:solidFill>
                <a:srgbClr val="EE5A2C"/>
              </a:solidFill>
              <a:latin typeface="Canva Sans 2 Bold" panose="020B0803030501040103"/>
            </a:endParaRPr>
          </a:p>
          <a:p>
            <a:pPr marL="0" lvl="0" indent="0" algn="just">
              <a:lnSpc>
                <a:spcPts val="3780"/>
              </a:lnSpc>
            </a:pPr>
            <a:endParaRPr lang="en-US" sz="3000" spc="-29">
              <a:solidFill>
                <a:srgbClr val="EE5A2C"/>
              </a:solidFill>
              <a:latin typeface="Canva Sans 2 Bold" panose="020B0803030501040103"/>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50738" y="780242"/>
            <a:ext cx="15578321" cy="615315"/>
          </a:xfrm>
          <a:prstGeom prst="rect">
            <a:avLst/>
          </a:prstGeom>
        </p:spPr>
        <p:txBody>
          <a:bodyPr lIns="0" tIns="0" rIns="0" bIns="0" rtlCol="0" anchor="t">
            <a:spAutoFit/>
          </a:bodyPr>
          <a:lstStyle/>
          <a:p>
            <a:pPr>
              <a:lnSpc>
                <a:spcPts val="4800"/>
              </a:lnSpc>
            </a:pPr>
            <a:r>
              <a:rPr lang="en-US" sz="4800" spc="-72">
                <a:solidFill>
                  <a:srgbClr val="000000"/>
                </a:solidFill>
                <a:latin typeface="Canva Sans 1 Bold" panose="020B0803030501040103"/>
              </a:rPr>
              <a:t>Accepting Your Emotions</a:t>
            </a:r>
          </a:p>
        </p:txBody>
      </p:sp>
      <p:sp>
        <p:nvSpPr>
          <p:cNvPr id="3" name="TextBox 3"/>
          <p:cNvSpPr txBox="1"/>
          <p:nvPr/>
        </p:nvSpPr>
        <p:spPr>
          <a:xfrm>
            <a:off x="450738" y="1940388"/>
            <a:ext cx="17386523" cy="6148705"/>
          </a:xfrm>
          <a:prstGeom prst="rect">
            <a:avLst/>
          </a:prstGeom>
        </p:spPr>
        <p:txBody>
          <a:bodyPr lIns="0" tIns="0" rIns="0" bIns="0" rtlCol="0" anchor="t">
            <a:spAutoFit/>
          </a:bodyPr>
          <a:lstStyle/>
          <a:p>
            <a:pPr>
              <a:lnSpc>
                <a:spcPts val="4060"/>
              </a:lnSpc>
            </a:pPr>
            <a:r>
              <a:rPr lang="en-US" sz="2900" spc="-28">
                <a:solidFill>
                  <a:srgbClr val="000000"/>
                </a:solidFill>
                <a:latin typeface="Canva Sans 2" panose="020B0503030501040103"/>
              </a:rPr>
              <a:t>You’ll need a group of people for this activity, but you could also modify it to work with just one pair. Here’s how to do it:</a:t>
            </a:r>
          </a:p>
          <a:p>
            <a:pPr marL="626110" lvl="1" indent="-313055">
              <a:lnSpc>
                <a:spcPts val="4060"/>
              </a:lnSpc>
              <a:buFont typeface="Arial" panose="020B0604020202020204"/>
              <a:buChar char="•"/>
            </a:pPr>
            <a:r>
              <a:rPr lang="en-US" sz="2900" spc="-28">
                <a:solidFill>
                  <a:srgbClr val="000000"/>
                </a:solidFill>
                <a:latin typeface="Canva Sans 2" panose="020B0503030501040103"/>
              </a:rPr>
              <a:t>Divide your group into pairs and have them sit far enough away from the other pairs to get a sense of privacy.</a:t>
            </a:r>
          </a:p>
          <a:p>
            <a:pPr marL="626110" lvl="1" indent="-313055">
              <a:lnSpc>
                <a:spcPts val="4060"/>
              </a:lnSpc>
              <a:buFont typeface="Arial" panose="020B0604020202020204"/>
              <a:buChar char="•"/>
            </a:pPr>
            <a:r>
              <a:rPr lang="en-US" sz="2900" spc="-28">
                <a:solidFill>
                  <a:srgbClr val="000000"/>
                </a:solidFill>
                <a:latin typeface="Canva Sans 2" panose="020B0503030501040103"/>
              </a:rPr>
              <a:t>Have each pair decide who will go first.</a:t>
            </a:r>
          </a:p>
          <a:p>
            <a:pPr marL="626110" lvl="1" indent="-313055">
              <a:lnSpc>
                <a:spcPts val="4060"/>
              </a:lnSpc>
              <a:buFont typeface="Arial" panose="020B0604020202020204"/>
              <a:buChar char="•"/>
            </a:pPr>
            <a:r>
              <a:rPr lang="en-US" sz="2900" spc="-28">
                <a:solidFill>
                  <a:srgbClr val="000000"/>
                </a:solidFill>
                <a:latin typeface="Canva Sans 2" panose="020B0503030501040103"/>
              </a:rPr>
              <a:t>Tell the group members that they will each have a chance to share an experience where they felt like a victim. Once one partner has explained the experience, they should explain how they felt as a result of their experience in as much detail as possible, thinking about their specific feelings at the moment and how it impacted them afterward.</a:t>
            </a:r>
          </a:p>
          <a:p>
            <a:pPr marL="626110" lvl="1" indent="-313055">
              <a:lnSpc>
                <a:spcPts val="4060"/>
              </a:lnSpc>
              <a:buFont typeface="Arial" panose="020B0604020202020204"/>
              <a:buChar char="•"/>
            </a:pPr>
            <a:r>
              <a:rPr lang="en-US" sz="2900" spc="-28">
                <a:solidFill>
                  <a:srgbClr val="000000"/>
                </a:solidFill>
                <a:latin typeface="Canva Sans 2" panose="020B0503030501040103"/>
              </a:rPr>
              <a:t>Allow 15 minutes or so for the first partner to share and for the pair to discuss, have them switch roles.</a:t>
            </a:r>
          </a:p>
          <a:p>
            <a:pPr marL="0" lvl="0" indent="0" algn="just">
              <a:lnSpc>
                <a:spcPts val="3780"/>
              </a:lnSpc>
            </a:pPr>
            <a:endParaRPr lang="en-US" sz="2900" spc="-28">
              <a:solidFill>
                <a:srgbClr val="000000"/>
              </a:solidFill>
              <a:latin typeface="Canva Sans 2" panose="020B0503030501040103"/>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50738" y="780242"/>
            <a:ext cx="15578321" cy="615315"/>
          </a:xfrm>
          <a:prstGeom prst="rect">
            <a:avLst/>
          </a:prstGeom>
        </p:spPr>
        <p:txBody>
          <a:bodyPr lIns="0" tIns="0" rIns="0" bIns="0" rtlCol="0" anchor="t">
            <a:spAutoFit/>
          </a:bodyPr>
          <a:lstStyle/>
          <a:p>
            <a:pPr>
              <a:lnSpc>
                <a:spcPts val="4800"/>
              </a:lnSpc>
            </a:pPr>
            <a:r>
              <a:rPr lang="en-US" sz="4800" spc="-29">
                <a:solidFill>
                  <a:schemeClr val="tx1"/>
                </a:solidFill>
                <a:latin typeface="Canva Sans 2 Bold" panose="020B0803030501040103"/>
                <a:sym typeface="+mn-ea"/>
              </a:rPr>
              <a:t>Making Eye Contact</a:t>
            </a:r>
          </a:p>
        </p:txBody>
      </p:sp>
      <p:sp>
        <p:nvSpPr>
          <p:cNvPr id="3" name="TextBox 3"/>
          <p:cNvSpPr txBox="1"/>
          <p:nvPr/>
        </p:nvSpPr>
        <p:spPr>
          <a:xfrm>
            <a:off x="109462" y="1940388"/>
            <a:ext cx="17955317" cy="6211570"/>
          </a:xfrm>
          <a:prstGeom prst="rect">
            <a:avLst/>
          </a:prstGeom>
        </p:spPr>
        <p:txBody>
          <a:bodyPr lIns="0" tIns="0" rIns="0" bIns="0" rtlCol="0" anchor="t">
            <a:spAutoFit/>
          </a:bodyPr>
          <a:lstStyle/>
          <a:p>
            <a:pPr marL="626110" lvl="1" indent="-313055">
              <a:lnSpc>
                <a:spcPts val="4060"/>
              </a:lnSpc>
              <a:buFont typeface="Arial" panose="020B0604020202020204"/>
              <a:buChar char="•"/>
            </a:pPr>
            <a:r>
              <a:rPr lang="en-US" sz="2900" spc="-28">
                <a:solidFill>
                  <a:srgbClr val="000000"/>
                </a:solidFill>
                <a:latin typeface="Canva Sans 2" panose="020B0503030501040103"/>
              </a:rPr>
              <a:t>If you are running this activity in a group, </a:t>
            </a:r>
            <a:r>
              <a:rPr lang="en-US" sz="2900" b="1" spc="-28">
                <a:solidFill>
                  <a:srgbClr val="000000"/>
                </a:solidFill>
                <a:latin typeface="Canva Sans 2" panose="020B0503030501040103"/>
              </a:rPr>
              <a:t>bring everyone back together and have a group discussion </a:t>
            </a:r>
            <a:r>
              <a:rPr lang="en-US" sz="2900" spc="-28">
                <a:solidFill>
                  <a:srgbClr val="000000"/>
                </a:solidFill>
                <a:latin typeface="Canva Sans 2" panose="020B0503030501040103"/>
              </a:rPr>
              <a:t>using questions like these:</a:t>
            </a:r>
          </a:p>
          <a:p>
            <a:pPr>
              <a:lnSpc>
                <a:spcPts val="4060"/>
              </a:lnSpc>
            </a:pPr>
            <a:endParaRPr lang="en-US" sz="2900" spc="-28">
              <a:solidFill>
                <a:srgbClr val="000000"/>
              </a:solidFill>
              <a:latin typeface="Canva Sans 2" panose="020B0503030501040103"/>
            </a:endParaRPr>
          </a:p>
          <a:p>
            <a:pPr marL="1252220" lvl="2" indent="-417195">
              <a:lnSpc>
                <a:spcPts val="4060"/>
              </a:lnSpc>
              <a:buFont typeface="Arial" panose="020B0604020202020204"/>
              <a:buChar char="⚬"/>
            </a:pPr>
            <a:r>
              <a:rPr lang="en-US" sz="2900" spc="-28">
                <a:solidFill>
                  <a:srgbClr val="000000"/>
                </a:solidFill>
                <a:latin typeface="Canva Sans 2" panose="020B0503030501040103"/>
              </a:rPr>
              <a:t>What did you think first when you were told to share a difficult experience with another person?</a:t>
            </a:r>
          </a:p>
          <a:p>
            <a:pPr marL="1252220" lvl="2" indent="-417195">
              <a:lnSpc>
                <a:spcPts val="4060"/>
              </a:lnSpc>
              <a:buFont typeface="Arial" panose="020B0604020202020204"/>
              <a:buChar char="⚬"/>
            </a:pPr>
            <a:r>
              <a:rPr lang="en-US" sz="2900" spc="-28">
                <a:solidFill>
                  <a:srgbClr val="000000"/>
                </a:solidFill>
                <a:latin typeface="Canva Sans 2" panose="020B0503030501040103"/>
              </a:rPr>
              <a:t>How did you manage to share it? How did you feel when you shared it with someone else?</a:t>
            </a:r>
          </a:p>
          <a:p>
            <a:pPr marL="1252220" lvl="2" indent="-417195">
              <a:lnSpc>
                <a:spcPts val="4060"/>
              </a:lnSpc>
              <a:buFont typeface="Arial" panose="020B0604020202020204"/>
              <a:buChar char="⚬"/>
            </a:pPr>
            <a:r>
              <a:rPr lang="en-US" sz="2900" spc="-28">
                <a:solidFill>
                  <a:srgbClr val="000000"/>
                </a:solidFill>
                <a:latin typeface="Canva Sans 2" panose="020B0503030501040103"/>
              </a:rPr>
              <a:t>How did you feel after acknowledging and accepting your emotions?</a:t>
            </a:r>
          </a:p>
          <a:p>
            <a:pPr marL="1252220" lvl="2" indent="-417195">
              <a:lnSpc>
                <a:spcPts val="4060"/>
              </a:lnSpc>
              <a:buFont typeface="Arial" panose="020B0604020202020204"/>
              <a:buChar char="⚬"/>
            </a:pPr>
            <a:r>
              <a:rPr lang="en-US" sz="2900" spc="-28">
                <a:solidFill>
                  <a:srgbClr val="000000"/>
                </a:solidFill>
                <a:latin typeface="Canva Sans 2" panose="020B0503030501040103"/>
              </a:rPr>
              <a:t>Does this exercise help with accepting how certain experiences make us feel and that it is okay to feel a certain way after negative experiences?</a:t>
            </a:r>
          </a:p>
          <a:p>
            <a:pPr marL="1252220" lvl="2" indent="-417195">
              <a:lnSpc>
                <a:spcPts val="4060"/>
              </a:lnSpc>
              <a:buFont typeface="Arial" panose="020B0604020202020204"/>
              <a:buChar char="⚬"/>
            </a:pPr>
            <a:r>
              <a:rPr lang="en-US" sz="2900" spc="-28">
                <a:solidFill>
                  <a:srgbClr val="000000"/>
                </a:solidFill>
                <a:latin typeface="Canva Sans 2" panose="020B0503030501040103"/>
              </a:rPr>
              <a:t>Did you feel more at peace after accepting your emotions generated by your experience?</a:t>
            </a:r>
          </a:p>
          <a:p>
            <a:pPr marL="1252220" lvl="2" indent="-417195">
              <a:lnSpc>
                <a:spcPts val="4060"/>
              </a:lnSpc>
              <a:buFont typeface="Arial" panose="020B0604020202020204"/>
              <a:buChar char="⚬"/>
            </a:pPr>
            <a:r>
              <a:rPr lang="en-US" sz="2900" spc="-28">
                <a:solidFill>
                  <a:srgbClr val="000000"/>
                </a:solidFill>
                <a:latin typeface="Canva Sans 2" panose="020B0503030501040103"/>
              </a:rPr>
              <a:t>Would you consider using this exercise to evaluate and acknowledge your emotions after negative experiences?</a:t>
            </a:r>
          </a:p>
          <a:p>
            <a:pPr marL="0" lvl="0" indent="0">
              <a:lnSpc>
                <a:spcPts val="3780"/>
              </a:lnSpc>
            </a:pPr>
            <a:endParaRPr lang="en-US" sz="2900" spc="-28">
              <a:solidFill>
                <a:srgbClr val="000000"/>
              </a:solidFill>
              <a:latin typeface="Canva Sans 2" panose="020B0503030501040103"/>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50738" y="780242"/>
            <a:ext cx="15578321" cy="1230630"/>
          </a:xfrm>
          <a:prstGeom prst="rect">
            <a:avLst/>
          </a:prstGeom>
        </p:spPr>
        <p:txBody>
          <a:bodyPr lIns="0" tIns="0" rIns="0" bIns="0" rtlCol="0" anchor="t">
            <a:spAutoFit/>
          </a:bodyPr>
          <a:lstStyle/>
          <a:p>
            <a:pPr>
              <a:lnSpc>
                <a:spcPts val="4800"/>
              </a:lnSpc>
            </a:pPr>
            <a:r>
              <a:rPr lang="en-US" sz="4800" spc="-72">
                <a:solidFill>
                  <a:srgbClr val="000000"/>
                </a:solidFill>
                <a:latin typeface="Canva Sans 1 Bold" panose="020B0803030501040103"/>
              </a:rPr>
              <a:t>If You Knew…</a:t>
            </a:r>
          </a:p>
          <a:p>
            <a:pPr>
              <a:lnSpc>
                <a:spcPts val="4800"/>
              </a:lnSpc>
            </a:pPr>
            <a:endParaRPr lang="en-US" sz="4800" spc="-72">
              <a:solidFill>
                <a:srgbClr val="000000"/>
              </a:solidFill>
              <a:latin typeface="Canva Sans 1 Bold" panose="020B0803030501040103"/>
            </a:endParaRPr>
          </a:p>
        </p:txBody>
      </p:sp>
      <p:sp>
        <p:nvSpPr>
          <p:cNvPr id="3" name="TextBox 3"/>
          <p:cNvSpPr txBox="1"/>
          <p:nvPr/>
        </p:nvSpPr>
        <p:spPr>
          <a:xfrm>
            <a:off x="450738" y="1599111"/>
            <a:ext cx="15919597" cy="4129405"/>
          </a:xfrm>
          <a:prstGeom prst="rect">
            <a:avLst/>
          </a:prstGeom>
        </p:spPr>
        <p:txBody>
          <a:bodyPr lIns="0" tIns="0" rIns="0" bIns="0" rtlCol="0" anchor="t">
            <a:spAutoFit/>
          </a:bodyPr>
          <a:lstStyle/>
          <a:p>
            <a:pPr>
              <a:lnSpc>
                <a:spcPts val="4060"/>
              </a:lnSpc>
            </a:pPr>
            <a:r>
              <a:rPr lang="en-US" sz="2900" spc="-28">
                <a:solidFill>
                  <a:srgbClr val="000000"/>
                </a:solidFill>
                <a:latin typeface="Canva Sans 2" panose="020B0503030501040103"/>
              </a:rPr>
              <a:t>Start with a flip chart or a whiteboard with these questions on it:</a:t>
            </a: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What was the happiest moment in your life?</a:t>
            </a: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What was your unhappiest experience in life?</a:t>
            </a: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What motivates you to get up in the morning?</a:t>
            </a: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What do you use your money for?</a:t>
            </a: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Who is the most important person in your life?</a:t>
            </a: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Describe your best friend.</a:t>
            </a:r>
          </a:p>
          <a:p>
            <a:pPr marL="285750" lvl="0" indent="-285750">
              <a:lnSpc>
                <a:spcPts val="3780"/>
              </a:lnSpc>
            </a:pPr>
            <a:endParaRPr lang="en-US" sz="2900" spc="-28">
              <a:solidFill>
                <a:srgbClr val="FF9900"/>
              </a:solidFill>
              <a:latin typeface="Canva Sans 2 Bold" panose="020B0803030501040103"/>
            </a:endParaRPr>
          </a:p>
        </p:txBody>
      </p:sp>
      <p:sp>
        <p:nvSpPr>
          <p:cNvPr id="4" name="TextBox 4"/>
          <p:cNvSpPr txBox="1"/>
          <p:nvPr/>
        </p:nvSpPr>
        <p:spPr>
          <a:xfrm>
            <a:off x="450738" y="5604691"/>
            <a:ext cx="16808562" cy="4129405"/>
          </a:xfrm>
          <a:prstGeom prst="rect">
            <a:avLst/>
          </a:prstGeom>
        </p:spPr>
        <p:txBody>
          <a:bodyPr lIns="0" tIns="0" rIns="0" bIns="0" rtlCol="0" anchor="t">
            <a:spAutoFit/>
          </a:bodyPr>
          <a:lstStyle/>
          <a:p>
            <a:pPr>
              <a:lnSpc>
                <a:spcPts val="4060"/>
              </a:lnSpc>
            </a:pPr>
            <a:r>
              <a:rPr lang="en-US" sz="2900" spc="-28">
                <a:solidFill>
                  <a:srgbClr val="000000"/>
                </a:solidFill>
                <a:latin typeface="Canva Sans 2" panose="020B0503030501040103"/>
              </a:rPr>
              <a:t>At the end, pose these questions to get a good discussion started:</a:t>
            </a:r>
          </a:p>
          <a:p>
            <a:pPr>
              <a:lnSpc>
                <a:spcPts val="4060"/>
              </a:lnSpc>
            </a:pPr>
            <a:endParaRPr lang="en-US" sz="2900" spc="-28">
              <a:solidFill>
                <a:srgbClr val="000000"/>
              </a:solidFill>
              <a:latin typeface="Canva Sans 2" panose="020B0503030501040103"/>
            </a:endParaRP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Did this activity help you to know your team members better?</a:t>
            </a: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Did it help explain certain behaviors and actions of co-workers?</a:t>
            </a: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Would it be helpful to share some personal information with those that we work closely with?</a:t>
            </a:r>
          </a:p>
          <a:p>
            <a:pPr marL="770255" lvl="1" indent="-457200">
              <a:lnSpc>
                <a:spcPts val="4060"/>
              </a:lnSpc>
              <a:buFont typeface="Wingdings" panose="05000000000000000000" charset="0"/>
              <a:buChar char="§"/>
            </a:pPr>
            <a:r>
              <a:rPr lang="en-US" sz="2900" spc="-28">
                <a:solidFill>
                  <a:srgbClr val="FF9900"/>
                </a:solidFill>
                <a:latin typeface="Canva Sans 2 Bold" panose="020B0803030501040103"/>
              </a:rPr>
              <a:t>Did this session help clear up some of the misunderstandings between team members?</a:t>
            </a:r>
          </a:p>
          <a:p>
            <a:pPr marL="285750" lvl="0" indent="-285750">
              <a:lnSpc>
                <a:spcPts val="3780"/>
              </a:lnSpc>
            </a:pPr>
            <a:endParaRPr lang="en-US" sz="2900" spc="-28">
              <a:solidFill>
                <a:srgbClr val="FF9900"/>
              </a:solidFill>
              <a:latin typeface="Canva Sans 2 Bold" panose="020B0803030501040103"/>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0801D-21B5-DD15-535E-6EB02F07B65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7E42DD4-E366-BF80-5D88-F914F596E9B0}"/>
              </a:ext>
            </a:extLst>
          </p:cNvPr>
          <p:cNvSpPr>
            <a:spLocks noGrp="1"/>
          </p:cNvSpPr>
          <p:nvPr>
            <p:ph idx="1"/>
          </p:nvPr>
        </p:nvSpPr>
        <p:spPr>
          <a:xfrm>
            <a:off x="1257300" y="998884"/>
            <a:ext cx="15773400" cy="8266562"/>
          </a:xfrm>
        </p:spPr>
        <p:txBody>
          <a:bodyPr/>
          <a:lstStyle/>
          <a:p>
            <a:pPr marL="0" indent="0">
              <a:buNone/>
            </a:pPr>
            <a:r>
              <a:rPr lang="en-IN" dirty="0"/>
              <a:t>Question : </a:t>
            </a:r>
          </a:p>
        </p:txBody>
      </p:sp>
      <p:sp>
        <p:nvSpPr>
          <p:cNvPr id="3" name="TextBox 2">
            <a:extLst>
              <a:ext uri="{FF2B5EF4-FFF2-40B4-BE49-F238E27FC236}">
                <a16:creationId xmlns:a16="http://schemas.microsoft.com/office/drawing/2014/main" id="{85DD5F86-DC04-DA72-4F87-90D90F1269F6}"/>
              </a:ext>
            </a:extLst>
          </p:cNvPr>
          <p:cNvSpPr txBox="1"/>
          <p:nvPr/>
        </p:nvSpPr>
        <p:spPr>
          <a:xfrm>
            <a:off x="1257300" y="2148842"/>
            <a:ext cx="15773400" cy="4524315"/>
          </a:xfrm>
          <a:prstGeom prst="rect">
            <a:avLst/>
          </a:prstGeom>
          <a:noFill/>
        </p:spPr>
        <p:txBody>
          <a:bodyPr wrap="square">
            <a:spAutoFit/>
          </a:bodyPr>
          <a:lstStyle/>
          <a:p>
            <a:pPr>
              <a:buNone/>
            </a:pPr>
            <a:r>
              <a:rPr lang="en-US" sz="3200" dirty="0">
                <a:latin typeface="Times New Roman" panose="02020603050405020304" pitchFamily="18" charset="0"/>
                <a:cs typeface="Times New Roman" panose="02020603050405020304" pitchFamily="18" charset="0"/>
              </a:rPr>
              <a:t>Some of the disadvantages of conducting tests include: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 Reliable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II. Wrong Use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III. Fear of Exposure</a:t>
            </a:r>
          </a:p>
          <a:p>
            <a:pPr>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I and II only</a:t>
            </a:r>
          </a:p>
          <a:p>
            <a:r>
              <a:rPr lang="en-US" sz="3200" dirty="0">
                <a:latin typeface="Times New Roman" panose="02020603050405020304" pitchFamily="18" charset="0"/>
                <a:cs typeface="Times New Roman" panose="02020603050405020304" pitchFamily="18" charset="0"/>
              </a:rPr>
              <a:t>○ II and III only</a:t>
            </a:r>
          </a:p>
          <a:p>
            <a:r>
              <a:rPr lang="en-US" sz="3200" dirty="0">
                <a:latin typeface="Times New Roman" panose="02020603050405020304" pitchFamily="18" charset="0"/>
                <a:cs typeface="Times New Roman" panose="02020603050405020304" pitchFamily="18" charset="0"/>
              </a:rPr>
              <a:t>○ I and III only</a:t>
            </a:r>
          </a:p>
          <a:p>
            <a:r>
              <a:rPr lang="en-US" sz="3200" dirty="0">
                <a:latin typeface="Times New Roman" panose="02020603050405020304" pitchFamily="18" charset="0"/>
                <a:cs typeface="Times New Roman" panose="02020603050405020304" pitchFamily="18" charset="0"/>
              </a:rPr>
              <a:t>○ I, II, and III</a:t>
            </a:r>
          </a:p>
        </p:txBody>
      </p:sp>
    </p:spTree>
    <p:extLst>
      <p:ext uri="{BB962C8B-B14F-4D97-AF65-F5344CB8AC3E}">
        <p14:creationId xmlns:p14="http://schemas.microsoft.com/office/powerpoint/2010/main" val="12139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BCC48-3758-B605-0D52-DB21D1A6206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2209CF-49D0-0C51-9688-C79F97F31FC6}"/>
              </a:ext>
            </a:extLst>
          </p:cNvPr>
          <p:cNvSpPr>
            <a:spLocks noGrp="1"/>
          </p:cNvSpPr>
          <p:nvPr>
            <p:ph idx="1"/>
          </p:nvPr>
        </p:nvSpPr>
        <p:spPr>
          <a:xfrm>
            <a:off x="1257300" y="998884"/>
            <a:ext cx="15773400" cy="8266562"/>
          </a:xfrm>
        </p:spPr>
        <p:txBody>
          <a:bodyPr/>
          <a:lstStyle/>
          <a:p>
            <a:pPr marL="0" indent="0">
              <a:buNone/>
            </a:pPr>
            <a:r>
              <a:rPr lang="en-IN" dirty="0">
                <a:latin typeface="Times New Roman" panose="02020603050405020304" pitchFamily="18" charset="0"/>
                <a:cs typeface="Times New Roman" panose="02020603050405020304" pitchFamily="18" charset="0"/>
              </a:rPr>
              <a:t>Question : </a:t>
            </a:r>
          </a:p>
          <a:p>
            <a:pPr marL="0" indent="0">
              <a:buNone/>
            </a:pPr>
            <a:endParaRPr lang="en-IN"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Some of the advantages of tests which are conducted for recruiting include: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 Improper Assessment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II. Uniform Basis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 True II. True</a:t>
            </a:r>
          </a:p>
          <a:p>
            <a:pPr marL="0" indent="0">
              <a:buNone/>
            </a:pPr>
            <a:r>
              <a:rPr lang="en-US" dirty="0">
                <a:latin typeface="Times New Roman" panose="02020603050405020304" pitchFamily="18" charset="0"/>
                <a:cs typeface="Times New Roman" panose="02020603050405020304" pitchFamily="18" charset="0"/>
              </a:rPr>
              <a:t>○ I. True II. False</a:t>
            </a:r>
          </a:p>
          <a:p>
            <a:pPr marL="0" indent="0">
              <a:buNone/>
            </a:pPr>
            <a:r>
              <a:rPr lang="en-US" dirty="0">
                <a:latin typeface="Times New Roman" panose="02020603050405020304" pitchFamily="18" charset="0"/>
                <a:cs typeface="Times New Roman" panose="02020603050405020304" pitchFamily="18" charset="0"/>
              </a:rPr>
              <a:t>○ I. False II. True</a:t>
            </a:r>
          </a:p>
          <a:p>
            <a:pPr marL="0" indent="0">
              <a:buNone/>
            </a:pPr>
            <a:r>
              <a:rPr lang="en-US" dirty="0">
                <a:latin typeface="Times New Roman" panose="02020603050405020304" pitchFamily="18" charset="0"/>
                <a:cs typeface="Times New Roman" panose="02020603050405020304" pitchFamily="18" charset="0"/>
              </a:rPr>
              <a:t>○ I. False II. False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57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AADF8-8479-B824-9BAF-B16E2E7376E3}"/>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F549C60-7847-7C8B-EAE6-52F551C964B3}"/>
              </a:ext>
            </a:extLst>
          </p:cNvPr>
          <p:cNvSpPr>
            <a:spLocks noGrp="1"/>
          </p:cNvSpPr>
          <p:nvPr>
            <p:ph idx="1"/>
          </p:nvPr>
        </p:nvSpPr>
        <p:spPr>
          <a:xfrm>
            <a:off x="1257300" y="998884"/>
            <a:ext cx="15773400" cy="8266562"/>
          </a:xfrm>
        </p:spPr>
        <p:txBody>
          <a:bodyPr/>
          <a:lstStyle/>
          <a:p>
            <a:pPr marL="0" indent="0">
              <a:buNone/>
            </a:pPr>
            <a:r>
              <a:rPr lang="en-IN" dirty="0">
                <a:latin typeface="Times New Roman" panose="02020603050405020304" pitchFamily="18" charset="0"/>
                <a:cs typeface="Times New Roman" panose="02020603050405020304" pitchFamily="18" charset="0"/>
              </a:rPr>
              <a:t>Question :</a:t>
            </a:r>
          </a:p>
          <a:p>
            <a:pPr marL="0" indent="0">
              <a:buNone/>
            </a:pPr>
            <a:endParaRPr lang="en-IN"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What is the information collected from you in a personality test called?</a:t>
            </a:r>
          </a:p>
          <a:p>
            <a:pPr>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Personal result</a:t>
            </a:r>
          </a:p>
          <a:p>
            <a:pPr marL="0" indent="0">
              <a:buNone/>
            </a:pPr>
            <a:r>
              <a:rPr lang="en-US" dirty="0">
                <a:latin typeface="Times New Roman" panose="02020603050405020304" pitchFamily="18" charset="0"/>
                <a:cs typeface="Times New Roman" panose="02020603050405020304" pitchFamily="18" charset="0"/>
              </a:rPr>
              <a:t>○ Personified data</a:t>
            </a:r>
          </a:p>
          <a:p>
            <a:pPr marL="0" indent="0">
              <a:buNone/>
            </a:pPr>
            <a:r>
              <a:rPr lang="en-US" dirty="0">
                <a:latin typeface="Times New Roman" panose="02020603050405020304" pitchFamily="18" charset="0"/>
                <a:cs typeface="Times New Roman" panose="02020603050405020304" pitchFamily="18" charset="0"/>
              </a:rPr>
              <a:t>○ Personality profile</a:t>
            </a:r>
          </a:p>
          <a:p>
            <a:pPr marL="0" indent="0">
              <a:buNone/>
            </a:pPr>
            <a:r>
              <a:rPr lang="en-US" dirty="0">
                <a:latin typeface="Times New Roman" panose="02020603050405020304" pitchFamily="18" charset="0"/>
                <a:cs typeface="Times New Roman" panose="02020603050405020304" pitchFamily="18" charset="0"/>
              </a:rPr>
              <a:t>○ Personal data</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2585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59735" y="3045460"/>
            <a:ext cx="8392160" cy="351409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chemeClr val="bg1"/>
          </a:solidFill>
        </p:spPr>
        <p:txBody>
          <a:bodyPr/>
          <a:lstStyle/>
          <a:p>
            <a:endParaRPr lang="en-IN"/>
          </a:p>
        </p:txBody>
      </p:sp>
      <p:sp>
        <p:nvSpPr>
          <p:cNvPr id="3" name="TextBox 3"/>
          <p:cNvSpPr txBox="1"/>
          <p:nvPr/>
        </p:nvSpPr>
        <p:spPr>
          <a:xfrm>
            <a:off x="2662555" y="1795145"/>
            <a:ext cx="13074650" cy="5097145"/>
          </a:xfrm>
          <a:prstGeom prst="rect">
            <a:avLst/>
          </a:prstGeom>
        </p:spPr>
        <p:txBody>
          <a:bodyPr wrap="square" lIns="0" tIns="0" rIns="0" bIns="0" rtlCol="0" anchor="t">
            <a:spAutoFit/>
          </a:bodyPr>
          <a:lstStyle/>
          <a:p>
            <a:pPr algn="ctr" fontAlgn="ctr">
              <a:lnSpc>
                <a:spcPts val="7950"/>
              </a:lnSpc>
            </a:pPr>
            <a:r>
              <a:rPr lang="en-US" sz="5400" b="1">
                <a:solidFill>
                  <a:schemeClr val="tx1"/>
                </a:solidFill>
                <a:latin typeface="Canva Sans 1 Bold" panose="020B0803030501040103"/>
              </a:rPr>
              <a:t>Emotional Intelligence Activities </a:t>
            </a:r>
          </a:p>
          <a:p>
            <a:pPr algn="ctr" fontAlgn="ctr">
              <a:lnSpc>
                <a:spcPts val="7950"/>
              </a:lnSpc>
            </a:pPr>
            <a:endParaRPr lang="en-US" sz="5400" b="1">
              <a:solidFill>
                <a:schemeClr val="tx1"/>
              </a:solidFill>
              <a:latin typeface="Canva Sans 1 Bold" panose="020B0803030501040103"/>
            </a:endParaRPr>
          </a:p>
          <a:p>
            <a:pPr algn="ctr" fontAlgn="ctr">
              <a:lnSpc>
                <a:spcPts val="7950"/>
              </a:lnSpc>
            </a:pPr>
            <a:r>
              <a:rPr lang="en-US" sz="5400" b="1">
                <a:solidFill>
                  <a:schemeClr val="tx1"/>
                </a:solidFill>
                <a:latin typeface="Canva Sans 1 Bold" panose="020B0803030501040103"/>
              </a:rPr>
              <a:t>&amp;                                                                  Exercises</a:t>
            </a:r>
          </a:p>
          <a:p>
            <a:pPr marL="0" lvl="0" indent="0" algn="ctr" fontAlgn="ctr">
              <a:lnSpc>
                <a:spcPts val="7950"/>
              </a:lnSpc>
              <a:spcBef>
                <a:spcPct val="0"/>
              </a:spcBef>
            </a:pPr>
            <a:endParaRPr lang="en-US" sz="5400" b="1">
              <a:solidFill>
                <a:schemeClr val="tx1"/>
              </a:solidFill>
              <a:latin typeface="Canva Sans 1 Bold" panose="020B0803030501040103"/>
            </a:endParaRPr>
          </a:p>
        </p:txBody>
      </p:sp>
      <p:sp>
        <p:nvSpPr>
          <p:cNvPr id="4" name="Freeform 4"/>
          <p:cNvSpPr/>
          <p:nvPr/>
        </p:nvSpPr>
        <p:spPr>
          <a:xfrm rot="-145311">
            <a:off x="16098598" y="8200830"/>
            <a:ext cx="1533530" cy="548237"/>
          </a:xfrm>
          <a:custGeom>
            <a:avLst/>
            <a:gdLst/>
            <a:ahLst/>
            <a:cxnLst/>
            <a:rect l="l" t="t" r="r" b="b"/>
            <a:pathLst>
              <a:path w="1533530" h="548237">
                <a:moveTo>
                  <a:pt x="0" y="0"/>
                </a:moveTo>
                <a:lnTo>
                  <a:pt x="1533530" y="0"/>
                </a:lnTo>
                <a:lnTo>
                  <a:pt x="1533530" y="548237"/>
                </a:lnTo>
                <a:lnTo>
                  <a:pt x="0" y="5482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TextBox 5"/>
          <p:cNvSpPr txBox="1"/>
          <p:nvPr/>
        </p:nvSpPr>
        <p:spPr>
          <a:xfrm>
            <a:off x="10189939" y="8784817"/>
            <a:ext cx="7069361" cy="533400"/>
          </a:xfrm>
          <a:prstGeom prst="rect">
            <a:avLst/>
          </a:prstGeom>
        </p:spPr>
        <p:txBody>
          <a:bodyPr lIns="0" tIns="0" rIns="0" bIns="0" rtlCol="0" anchor="t">
            <a:spAutoFit/>
          </a:bodyPr>
          <a:lstStyle/>
          <a:p>
            <a:pPr marL="0" lvl="0" indent="0" algn="r">
              <a:lnSpc>
                <a:spcPts val="4200"/>
              </a:lnSpc>
            </a:pPr>
            <a:r>
              <a:rPr lang="en-US" sz="3000" spc="-29">
                <a:solidFill>
                  <a:srgbClr val="FFFFFF"/>
                </a:solidFill>
                <a:latin typeface="Canva Sans 2 Bold" panose="020B0803030501040103"/>
              </a:rPr>
              <a:t>Go to next page</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F17CD-19EB-43C4-61EF-E8FD2F6A2A4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1B0ECA4-2D6F-71CF-57C9-62B9D940D234}"/>
              </a:ext>
            </a:extLst>
          </p:cNvPr>
          <p:cNvSpPr>
            <a:spLocks noGrp="1"/>
          </p:cNvSpPr>
          <p:nvPr>
            <p:ph idx="1"/>
          </p:nvPr>
        </p:nvSpPr>
        <p:spPr>
          <a:xfrm>
            <a:off x="1257300" y="998884"/>
            <a:ext cx="15773400" cy="8266562"/>
          </a:xfrm>
        </p:spPr>
        <p:txBody>
          <a:bodyPr/>
          <a:lstStyle/>
          <a:p>
            <a:pPr marL="0" indent="0">
              <a:buNone/>
            </a:pPr>
            <a:r>
              <a:rPr lang="en-IN" dirty="0">
                <a:latin typeface="Times New Roman" panose="02020603050405020304" pitchFamily="18" charset="0"/>
                <a:cs typeface="Times New Roman" panose="02020603050405020304" pitchFamily="18" charset="0"/>
              </a:rPr>
              <a:t>Question :</a:t>
            </a:r>
          </a:p>
          <a:p>
            <a:pPr marL="0" indent="0">
              <a:buNone/>
            </a:pPr>
            <a:endParaRPr lang="en-IN"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Which of the following is </a:t>
            </a:r>
            <a:r>
              <a:rPr lang="en-US" b="1" dirty="0">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 general skills test during an interview?</a:t>
            </a:r>
          </a:p>
          <a:p>
            <a:pPr>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Programming languages</a:t>
            </a:r>
          </a:p>
          <a:p>
            <a:pPr marL="0" indent="0">
              <a:buNone/>
            </a:pPr>
            <a:r>
              <a:rPr lang="en-US" dirty="0">
                <a:latin typeface="Times New Roman" panose="02020603050405020304" pitchFamily="18" charset="0"/>
                <a:cs typeface="Times New Roman" panose="02020603050405020304" pitchFamily="18" charset="0"/>
              </a:rPr>
              <a:t>○ Software frequently used in that particular field</a:t>
            </a:r>
          </a:p>
          <a:p>
            <a:pPr marL="0" indent="0">
              <a:buNone/>
            </a:pPr>
            <a:r>
              <a:rPr lang="en-US" dirty="0">
                <a:latin typeface="Times New Roman" panose="02020603050405020304" pitchFamily="18" charset="0"/>
                <a:cs typeface="Times New Roman" panose="02020603050405020304" pitchFamily="18" charset="0"/>
              </a:rPr>
              <a:t>○ Physical test</a:t>
            </a:r>
          </a:p>
          <a:p>
            <a:pPr marL="0" indent="0">
              <a:buNone/>
            </a:pPr>
            <a:r>
              <a:rPr lang="en-US" dirty="0">
                <a:latin typeface="Times New Roman" panose="02020603050405020304" pitchFamily="18" charset="0"/>
                <a:cs typeface="Times New Roman" panose="02020603050405020304" pitchFamily="18" charset="0"/>
              </a:rPr>
              <a:t>○ Scenario-based test</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9543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C9BD3-D884-2A73-E3C5-D2D66629886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929D823-0E41-FB47-0534-BDFBC91DB0A5}"/>
              </a:ext>
            </a:extLst>
          </p:cNvPr>
          <p:cNvSpPr>
            <a:spLocks noGrp="1"/>
          </p:cNvSpPr>
          <p:nvPr>
            <p:ph idx="1"/>
          </p:nvPr>
        </p:nvSpPr>
        <p:spPr>
          <a:xfrm>
            <a:off x="1257300" y="998884"/>
            <a:ext cx="15773400" cy="8266562"/>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Question :</a:t>
            </a:r>
          </a:p>
          <a:p>
            <a:pPr marL="0" indent="0">
              <a:buNone/>
            </a:pPr>
            <a:endParaRPr lang="en-IN"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Psychometric Analysis is relevant to employability because it allows the recruiter to measure several parameters: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 Intelligence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II. Demotivation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III. Critical reasoning</a:t>
            </a:r>
          </a:p>
          <a:p>
            <a:pPr>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 and II only</a:t>
            </a:r>
          </a:p>
          <a:p>
            <a:pPr marL="0" indent="0">
              <a:buNone/>
            </a:pPr>
            <a:r>
              <a:rPr lang="en-US" dirty="0">
                <a:latin typeface="Times New Roman" panose="02020603050405020304" pitchFamily="18" charset="0"/>
                <a:cs typeface="Times New Roman" panose="02020603050405020304" pitchFamily="18" charset="0"/>
              </a:rPr>
              <a:t>○ II and III only</a:t>
            </a:r>
          </a:p>
          <a:p>
            <a:pPr marL="0" indent="0">
              <a:buNone/>
            </a:pPr>
            <a:r>
              <a:rPr lang="en-US" dirty="0">
                <a:latin typeface="Times New Roman" panose="02020603050405020304" pitchFamily="18" charset="0"/>
                <a:cs typeface="Times New Roman" panose="02020603050405020304" pitchFamily="18" charset="0"/>
              </a:rPr>
              <a:t>○ I and III only</a:t>
            </a:r>
          </a:p>
          <a:p>
            <a:pPr marL="0" indent="0">
              <a:buNone/>
            </a:pPr>
            <a:r>
              <a:rPr lang="en-US" dirty="0">
                <a:latin typeface="Times New Roman" panose="02020603050405020304" pitchFamily="18" charset="0"/>
                <a:cs typeface="Times New Roman" panose="02020603050405020304" pitchFamily="18" charset="0"/>
              </a:rPr>
              <a:t>○ I, II, and III</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6689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62C4F-FC25-C6D5-1285-E3FCFB61F8A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8519A31-D5E6-8EF0-0CDB-22D1A59D6732}"/>
              </a:ext>
            </a:extLst>
          </p:cNvPr>
          <p:cNvSpPr>
            <a:spLocks noGrp="1"/>
          </p:cNvSpPr>
          <p:nvPr>
            <p:ph idx="1"/>
          </p:nvPr>
        </p:nvSpPr>
        <p:spPr>
          <a:xfrm>
            <a:off x="1257300" y="998884"/>
            <a:ext cx="15773400" cy="8266562"/>
          </a:xfrm>
        </p:spPr>
        <p:txBody>
          <a:bodyPr/>
          <a:lstStyle/>
          <a:p>
            <a:pPr marL="0" indent="0">
              <a:buNone/>
            </a:pPr>
            <a:r>
              <a:rPr lang="en-IN" dirty="0">
                <a:latin typeface="Times New Roman" panose="02020603050405020304" pitchFamily="18" charset="0"/>
                <a:cs typeface="Times New Roman" panose="02020603050405020304" pitchFamily="18" charset="0"/>
              </a:rPr>
              <a:t>Question :</a:t>
            </a:r>
          </a:p>
          <a:p>
            <a:pPr marL="0" indent="0">
              <a:buNone/>
            </a:pPr>
            <a:endParaRPr lang="en-IN"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An employer seeks the following from an employee in his personality test </a:t>
            </a:r>
            <a:r>
              <a:rPr lang="en-US" b="1" dirty="0">
                <a:latin typeface="Times New Roman" panose="02020603050405020304" pitchFamily="18" charset="0"/>
                <a:cs typeface="Times New Roman" panose="02020603050405020304" pitchFamily="18" charset="0"/>
              </a:rPr>
              <a:t>EXCEPT</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Can do the job</a:t>
            </a:r>
          </a:p>
          <a:p>
            <a:pPr marL="0" indent="0">
              <a:buNone/>
            </a:pPr>
            <a:r>
              <a:rPr lang="en-US" dirty="0">
                <a:latin typeface="Times New Roman" panose="02020603050405020304" pitchFamily="18" charset="0"/>
                <a:cs typeface="Times New Roman" panose="02020603050405020304" pitchFamily="18" charset="0"/>
              </a:rPr>
              <a:t>○ Will do the job</a:t>
            </a:r>
          </a:p>
          <a:p>
            <a:pPr marL="0" indent="0">
              <a:buNone/>
            </a:pPr>
            <a:r>
              <a:rPr lang="en-US" dirty="0">
                <a:latin typeface="Times New Roman" panose="02020603050405020304" pitchFamily="18" charset="0"/>
                <a:cs typeface="Times New Roman" panose="02020603050405020304" pitchFamily="18" charset="0"/>
              </a:rPr>
              <a:t>○ Will fit in</a:t>
            </a:r>
          </a:p>
          <a:p>
            <a:pPr marL="0" indent="0">
              <a:buNone/>
            </a:pPr>
            <a:r>
              <a:rPr lang="en-US" dirty="0">
                <a:latin typeface="Times New Roman" panose="02020603050405020304" pitchFamily="18" charset="0"/>
                <a:cs typeface="Times New Roman" panose="02020603050405020304" pitchFamily="18" charset="0"/>
              </a:rPr>
              <a:t>○ Can overdo the job</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95565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E2FFE-98EC-C558-E4A2-BD3B3321C16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AD6376-696F-2DFC-D182-1C00E6B7D260}"/>
              </a:ext>
            </a:extLst>
          </p:cNvPr>
          <p:cNvSpPr>
            <a:spLocks noGrp="1"/>
          </p:cNvSpPr>
          <p:nvPr>
            <p:ph idx="1"/>
          </p:nvPr>
        </p:nvSpPr>
        <p:spPr>
          <a:xfrm>
            <a:off x="968543" y="1010219"/>
            <a:ext cx="15773400" cy="8266562"/>
          </a:xfrm>
        </p:spPr>
        <p:txBody>
          <a:bodyPr>
            <a:normAutofit/>
          </a:bodyPr>
          <a:lstStyle/>
          <a:p>
            <a:pPr marL="0" indent="0" algn="just">
              <a:buNone/>
            </a:pPr>
            <a:r>
              <a:rPr lang="en-IN" sz="3600" dirty="0">
                <a:latin typeface="Times New Roman" panose="02020603050405020304" pitchFamily="18" charset="0"/>
                <a:cs typeface="Times New Roman" panose="02020603050405020304" pitchFamily="18" charset="0"/>
              </a:rPr>
              <a:t>Question :</a:t>
            </a:r>
          </a:p>
          <a:p>
            <a:pPr marL="0" indent="0" algn="just">
              <a:buNone/>
            </a:pPr>
            <a:endParaRPr lang="en-IN" sz="3600" dirty="0">
              <a:latin typeface="Times New Roman" panose="02020603050405020304" pitchFamily="18" charset="0"/>
              <a:cs typeface="Times New Roman" panose="02020603050405020304" pitchFamily="18" charset="0"/>
            </a:endParaRPr>
          </a:p>
          <a:p>
            <a:pPr marL="0" indent="0" algn="just">
              <a:buNone/>
            </a:pP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35F6B-784D-5B5E-CF66-6FC9DE933648}"/>
              </a:ext>
            </a:extLst>
          </p:cNvPr>
          <p:cNvSpPr txBox="1"/>
          <p:nvPr/>
        </p:nvSpPr>
        <p:spPr>
          <a:xfrm>
            <a:off x="968542" y="2671012"/>
            <a:ext cx="15773399" cy="3539430"/>
          </a:xfrm>
          <a:prstGeom prst="rect">
            <a:avLst/>
          </a:prstGeom>
          <a:noFill/>
        </p:spPr>
        <p:txBody>
          <a:bodyPr wrap="square">
            <a:spAutoFit/>
          </a:bodyPr>
          <a:lstStyle/>
          <a:p>
            <a:pPr>
              <a:buNone/>
            </a:pPr>
            <a:r>
              <a:rPr lang="en-US" sz="3200" dirty="0">
                <a:latin typeface="Times New Roman" panose="02020603050405020304" pitchFamily="18" charset="0"/>
                <a:cs typeface="Times New Roman" panose="02020603050405020304" pitchFamily="18" charset="0"/>
              </a:rPr>
              <a:t>Which of the following is not a trait of a personality test?"</a:t>
            </a:r>
          </a:p>
          <a:p>
            <a:pPr>
              <a:buNone/>
            </a:pPr>
            <a:endParaRPr lang="en-US" sz="3200" dirty="0">
              <a:latin typeface="Times New Roman" panose="02020603050405020304" pitchFamily="18" charset="0"/>
              <a:cs typeface="Times New Roman" panose="02020603050405020304" pitchFamily="18" charset="0"/>
            </a:endParaRPr>
          </a:p>
          <a:p>
            <a:pPr>
              <a:buFont typeface="+mj-lt"/>
              <a:buAutoNum type="arabicPeriod"/>
            </a:pPr>
            <a:r>
              <a:rPr lang="en-US" sz="3200" dirty="0">
                <a:latin typeface="Times New Roman" panose="02020603050405020304" pitchFamily="18" charset="0"/>
                <a:cs typeface="Times New Roman" panose="02020603050405020304" pitchFamily="18" charset="0"/>
              </a:rPr>
              <a:t>Openness</a:t>
            </a:r>
          </a:p>
          <a:p>
            <a:pPr>
              <a:buFont typeface="+mj-lt"/>
              <a:buAutoNum type="arabicPeriod"/>
            </a:pPr>
            <a:r>
              <a:rPr lang="en-US" sz="3200" dirty="0">
                <a:latin typeface="Times New Roman" panose="02020603050405020304" pitchFamily="18" charset="0"/>
                <a:cs typeface="Times New Roman" panose="02020603050405020304" pitchFamily="18" charset="0"/>
              </a:rPr>
              <a:t>Conscientiousness</a:t>
            </a:r>
          </a:p>
          <a:p>
            <a:pPr>
              <a:buFont typeface="+mj-lt"/>
              <a:buAutoNum type="arabicPeriod"/>
            </a:pPr>
            <a:r>
              <a:rPr lang="en-US" sz="3200" dirty="0">
                <a:latin typeface="Times New Roman" panose="02020603050405020304" pitchFamily="18" charset="0"/>
                <a:cs typeface="Times New Roman" panose="02020603050405020304" pitchFamily="18" charset="0"/>
              </a:rPr>
              <a:t>Extraversion</a:t>
            </a:r>
          </a:p>
          <a:p>
            <a:pPr>
              <a:buFont typeface="+mj-lt"/>
              <a:buAutoNum type="arabicPeriod"/>
            </a:pPr>
            <a:r>
              <a:rPr lang="en-US" sz="3200" dirty="0">
                <a:latin typeface="Times New Roman" panose="02020603050405020304" pitchFamily="18" charset="0"/>
                <a:cs typeface="Times New Roman" panose="02020603050405020304" pitchFamily="18" charset="0"/>
              </a:rPr>
              <a:t>Disagreeableness</a:t>
            </a:r>
          </a:p>
          <a:p>
            <a:pPr>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096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DA69B-735D-0194-404B-F33A56D09AA6}"/>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08311E3-94D8-EB73-6317-1FCF8E050A12}"/>
              </a:ext>
            </a:extLst>
          </p:cNvPr>
          <p:cNvSpPr>
            <a:spLocks noGrp="1"/>
          </p:cNvSpPr>
          <p:nvPr>
            <p:ph idx="1"/>
          </p:nvPr>
        </p:nvSpPr>
        <p:spPr>
          <a:xfrm>
            <a:off x="1257300" y="998884"/>
            <a:ext cx="15773400" cy="8266562"/>
          </a:xfrm>
        </p:spPr>
        <p:txBody>
          <a:bodyPr/>
          <a:lstStyle/>
          <a:p>
            <a:pPr marL="0" indent="0">
              <a:buNone/>
            </a:pPr>
            <a:r>
              <a:rPr lang="en-IN" dirty="0"/>
              <a:t>Question : </a:t>
            </a:r>
          </a:p>
        </p:txBody>
      </p:sp>
      <p:sp>
        <p:nvSpPr>
          <p:cNvPr id="3" name="TextBox 2">
            <a:extLst>
              <a:ext uri="{FF2B5EF4-FFF2-40B4-BE49-F238E27FC236}">
                <a16:creationId xmlns:a16="http://schemas.microsoft.com/office/drawing/2014/main" id="{AA8F4C04-F6BF-9B11-3F3E-302206E876BB}"/>
              </a:ext>
            </a:extLst>
          </p:cNvPr>
          <p:cNvSpPr txBox="1"/>
          <p:nvPr/>
        </p:nvSpPr>
        <p:spPr>
          <a:xfrm>
            <a:off x="1257301" y="2779297"/>
            <a:ext cx="16104269" cy="3539430"/>
          </a:xfrm>
          <a:prstGeom prst="rect">
            <a:avLst/>
          </a:prstGeom>
          <a:noFill/>
        </p:spPr>
        <p:txBody>
          <a:bodyPr wrap="square">
            <a:spAutoFit/>
          </a:bodyPr>
          <a:lstStyle/>
          <a:p>
            <a:pPr>
              <a:buNone/>
            </a:pPr>
            <a:r>
              <a:rPr lang="en-US" sz="3200" dirty="0">
                <a:latin typeface="Times New Roman" panose="02020603050405020304" pitchFamily="18" charset="0"/>
                <a:cs typeface="Times New Roman" panose="02020603050405020304" pitchFamily="18" charset="0"/>
              </a:rPr>
              <a:t>What is the first step in choosing your ideal skill assessment testing tool?</a:t>
            </a:r>
          </a:p>
          <a:p>
            <a:pPr>
              <a:buNone/>
            </a:pPr>
            <a:endParaRPr lang="en-US" sz="3200" b="1" dirty="0">
              <a:latin typeface="Times New Roman" panose="02020603050405020304" pitchFamily="18" charset="0"/>
              <a:cs typeface="Times New Roman" panose="02020603050405020304" pitchFamily="18" charset="0"/>
            </a:endParaRPr>
          </a:p>
          <a:p>
            <a:pPr>
              <a:buNone/>
            </a:pPr>
            <a:endParaRPr lang="en-US" sz="3200" dirty="0">
              <a:latin typeface="Times New Roman" panose="02020603050405020304" pitchFamily="18" charset="0"/>
              <a:cs typeface="Times New Roman" panose="02020603050405020304" pitchFamily="18" charset="0"/>
            </a:endParaRPr>
          </a:p>
          <a:p>
            <a:pPr>
              <a:buFont typeface="+mj-lt"/>
              <a:buAutoNum type="arabicPeriod"/>
            </a:pPr>
            <a:r>
              <a:rPr lang="en-US" sz="3200" dirty="0">
                <a:latin typeface="Times New Roman" panose="02020603050405020304" pitchFamily="18" charset="0"/>
                <a:cs typeface="Times New Roman" panose="02020603050405020304" pitchFamily="18" charset="0"/>
              </a:rPr>
              <a:t>Defining goals and needs</a:t>
            </a:r>
          </a:p>
          <a:p>
            <a:pPr>
              <a:buFont typeface="+mj-lt"/>
              <a:buAutoNum type="arabicPeriod"/>
            </a:pPr>
            <a:r>
              <a:rPr lang="en-US" sz="3200" dirty="0">
                <a:latin typeface="Times New Roman" panose="02020603050405020304" pitchFamily="18" charset="0"/>
                <a:cs typeface="Times New Roman" panose="02020603050405020304" pitchFamily="18" charset="0"/>
              </a:rPr>
              <a:t>Research the market</a:t>
            </a:r>
          </a:p>
          <a:p>
            <a:pPr>
              <a:buFont typeface="+mj-lt"/>
              <a:buAutoNum type="arabicPeriod"/>
            </a:pPr>
            <a:r>
              <a:rPr lang="en-US" sz="3200" dirty="0">
                <a:latin typeface="Times New Roman" panose="02020603050405020304" pitchFamily="18" charset="0"/>
                <a:cs typeface="Times New Roman" panose="02020603050405020304" pitchFamily="18" charset="0"/>
              </a:rPr>
              <a:t>Define the skills not required</a:t>
            </a:r>
          </a:p>
          <a:p>
            <a:pPr>
              <a:buFont typeface="+mj-lt"/>
              <a:buAutoNum type="arabicPeriod"/>
            </a:pPr>
            <a:r>
              <a:rPr lang="en-US" sz="3200" dirty="0">
                <a:latin typeface="Times New Roman" panose="02020603050405020304" pitchFamily="18" charset="0"/>
                <a:cs typeface="Times New Roman" panose="02020603050405020304" pitchFamily="18" charset="0"/>
              </a:rPr>
              <a:t>Define the characteristics which are not needed</a:t>
            </a:r>
          </a:p>
        </p:txBody>
      </p:sp>
    </p:spTree>
    <p:extLst>
      <p:ext uri="{BB962C8B-B14F-4D97-AF65-F5344CB8AC3E}">
        <p14:creationId xmlns:p14="http://schemas.microsoft.com/office/powerpoint/2010/main" val="901034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05127-06F8-886F-8EC7-AB3984808516}"/>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50745A0-6675-3E29-E53D-30326C8B558B}"/>
              </a:ext>
            </a:extLst>
          </p:cNvPr>
          <p:cNvSpPr>
            <a:spLocks noGrp="1"/>
          </p:cNvSpPr>
          <p:nvPr>
            <p:ph idx="1"/>
          </p:nvPr>
        </p:nvSpPr>
        <p:spPr>
          <a:xfrm>
            <a:off x="1257300" y="998884"/>
            <a:ext cx="15773400" cy="8266562"/>
          </a:xfrm>
        </p:spPr>
        <p:txBody>
          <a:bodyPr/>
          <a:lstStyle/>
          <a:p>
            <a:pPr marL="0" indent="0">
              <a:buNone/>
            </a:pPr>
            <a:r>
              <a:rPr lang="en-IN" dirty="0"/>
              <a:t>Question : </a:t>
            </a:r>
          </a:p>
        </p:txBody>
      </p:sp>
      <p:sp>
        <p:nvSpPr>
          <p:cNvPr id="3" name="TextBox 2">
            <a:extLst>
              <a:ext uri="{FF2B5EF4-FFF2-40B4-BE49-F238E27FC236}">
                <a16:creationId xmlns:a16="http://schemas.microsoft.com/office/drawing/2014/main" id="{ABD581B1-3C27-F4C1-E832-51BD460D9700}"/>
              </a:ext>
            </a:extLst>
          </p:cNvPr>
          <p:cNvSpPr txBox="1"/>
          <p:nvPr/>
        </p:nvSpPr>
        <p:spPr>
          <a:xfrm>
            <a:off x="1257300" y="2346158"/>
            <a:ext cx="15773400" cy="3046988"/>
          </a:xfrm>
          <a:prstGeom prst="rect">
            <a:avLst/>
          </a:prstGeom>
          <a:noFill/>
        </p:spPr>
        <p:txBody>
          <a:bodyPr wrap="square">
            <a:spAutoFit/>
          </a:bodyPr>
          <a:lstStyle/>
          <a:p>
            <a:pPr>
              <a:buNone/>
            </a:pPr>
            <a:r>
              <a:rPr lang="en-US" sz="3200" dirty="0">
                <a:latin typeface="Times New Roman" panose="02020603050405020304" pitchFamily="18" charset="0"/>
                <a:cs typeface="Times New Roman" panose="02020603050405020304" pitchFamily="18" charset="0"/>
              </a:rPr>
              <a:t>How are skill tests helpful in the hiring process?</a:t>
            </a:r>
          </a:p>
          <a:p>
            <a:pPr>
              <a:buNone/>
            </a:pPr>
            <a:endParaRPr lang="en-US" sz="3200" dirty="0">
              <a:latin typeface="Times New Roman" panose="02020603050405020304" pitchFamily="18" charset="0"/>
              <a:cs typeface="Times New Roman" panose="02020603050405020304" pitchFamily="18" charset="0"/>
            </a:endParaRPr>
          </a:p>
          <a:p>
            <a:pPr>
              <a:buFont typeface="+mj-lt"/>
              <a:buAutoNum type="arabicPeriod"/>
            </a:pPr>
            <a:r>
              <a:rPr lang="en-US" sz="3200" dirty="0">
                <a:latin typeface="Times New Roman" panose="02020603050405020304" pitchFamily="18" charset="0"/>
                <a:cs typeface="Times New Roman" panose="02020603050405020304" pitchFamily="18" charset="0"/>
              </a:rPr>
              <a:t>To make accurate decisions</a:t>
            </a:r>
          </a:p>
          <a:p>
            <a:pPr>
              <a:buFont typeface="+mj-lt"/>
              <a:buAutoNum type="arabicPeriod"/>
            </a:pPr>
            <a:r>
              <a:rPr lang="en-US" sz="3200" dirty="0">
                <a:latin typeface="Times New Roman" panose="02020603050405020304" pitchFamily="18" charset="0"/>
                <a:cs typeface="Times New Roman" panose="02020603050405020304" pitchFamily="18" charset="0"/>
              </a:rPr>
              <a:t>To ask questions</a:t>
            </a:r>
          </a:p>
          <a:p>
            <a:pPr>
              <a:buFont typeface="+mj-lt"/>
              <a:buAutoNum type="arabicPeriod"/>
            </a:pPr>
            <a:r>
              <a:rPr lang="en-US" sz="3200" dirty="0">
                <a:latin typeface="Times New Roman" panose="02020603050405020304" pitchFamily="18" charset="0"/>
                <a:cs typeface="Times New Roman" panose="02020603050405020304" pitchFamily="18" charset="0"/>
              </a:rPr>
              <a:t>To make candidates nervous</a:t>
            </a:r>
          </a:p>
          <a:p>
            <a:pPr>
              <a:buFont typeface="+mj-lt"/>
              <a:buAutoNum type="arabicPeriod"/>
            </a:pPr>
            <a:r>
              <a:rPr lang="en-US" sz="3200" dirty="0">
                <a:latin typeface="Times New Roman" panose="02020603050405020304" pitchFamily="18" charset="0"/>
                <a:cs typeface="Times New Roman" panose="02020603050405020304" pitchFamily="18" charset="0"/>
              </a:rPr>
              <a:t>To help students financially</a:t>
            </a:r>
          </a:p>
        </p:txBody>
      </p:sp>
    </p:spTree>
    <p:extLst>
      <p:ext uri="{BB962C8B-B14F-4D97-AF65-F5344CB8AC3E}">
        <p14:creationId xmlns:p14="http://schemas.microsoft.com/office/powerpoint/2010/main" val="3820335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rot="240000">
            <a:off x="1291327" y="663850"/>
            <a:ext cx="16396970" cy="9052560"/>
          </a:xfrm>
          <a:prstGeom prst="rect">
            <a:avLst/>
          </a:prstGeom>
          <a:blipFill>
            <a:blip r:embed="rId2" cstate="print"/>
            <a:stretch>
              <a:fillRect/>
            </a:stretch>
          </a:blipFill>
        </p:spPr>
        <p:txBody>
          <a:bodyPr wrap="square" lIns="0" tIns="0" rIns="0" bIns="0" rtlCol="0">
            <a:spAutoFit/>
          </a:bodyPr>
          <a:lstStyle/>
          <a:p>
            <a:endParaRPr sz="2700"/>
          </a:p>
        </p:txBody>
      </p:sp>
      <p:sp>
        <p:nvSpPr>
          <p:cNvPr id="3" name="object 3"/>
          <p:cNvSpPr txBox="1"/>
          <p:nvPr/>
        </p:nvSpPr>
        <p:spPr>
          <a:xfrm>
            <a:off x="4655373" y="3540774"/>
            <a:ext cx="9272016" cy="2459355"/>
          </a:xfrm>
          <a:prstGeom prst="rect">
            <a:avLst/>
          </a:prstGeom>
        </p:spPr>
        <p:txBody>
          <a:bodyPr vert="horz" wrap="square" lIns="0" tIns="0" rIns="0" bIns="0" rtlCol="0">
            <a:spAutoFit/>
          </a:bodyPr>
          <a:lstStyle/>
          <a:p>
            <a:pPr marL="0" marR="0">
              <a:lnSpc>
                <a:spcPts val="9590"/>
              </a:lnSpc>
              <a:spcBef>
                <a:spcPts val="0"/>
              </a:spcBef>
              <a:spcAft>
                <a:spcPts val="0"/>
              </a:spcAft>
            </a:pPr>
            <a:r>
              <a:rPr sz="12000" dirty="0">
                <a:solidFill>
                  <a:srgbClr val="4F81BD"/>
                </a:solidFill>
                <a:latin typeface="MBVGBA+HODIVK+NunitoSans-Bold,Bold"/>
                <a:cs typeface="MBVGBA+HODIVK+NunitoSans-Bold,Bold"/>
              </a:rPr>
              <a:t>THANK</a:t>
            </a:r>
            <a:r>
              <a:rPr sz="12000" spc="168" dirty="0">
                <a:solidFill>
                  <a:srgbClr val="4F81BD"/>
                </a:solidFill>
                <a:latin typeface="MBVGBA+HODIVK+NunitoSans-Bold,Bold"/>
                <a:cs typeface="MBVGBA+HODIVK+NunitoSans-Bold,Bold"/>
              </a:rPr>
              <a:t> </a:t>
            </a:r>
            <a:r>
              <a:rPr sz="12000" dirty="0">
                <a:solidFill>
                  <a:srgbClr val="4F81BD"/>
                </a:solidFill>
                <a:latin typeface="MBVGBA+HODIVK+NunitoSans-Bold,Bold"/>
                <a:cs typeface="MBVGBA+HODIVK+NunitoSans-Bold,Bold"/>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513359" y="524909"/>
            <a:ext cx="14294341" cy="2260600"/>
          </a:xfrm>
          <a:prstGeom prst="rect">
            <a:avLst/>
          </a:prstGeom>
        </p:spPr>
        <p:txBody>
          <a:bodyPr lIns="0" tIns="0" rIns="0" bIns="0" rtlCol="0" anchor="t">
            <a:spAutoFit/>
          </a:bodyPr>
          <a:lstStyle/>
          <a:p>
            <a:pPr>
              <a:lnSpc>
                <a:spcPts val="5600"/>
              </a:lnSpc>
            </a:pPr>
            <a:r>
              <a:rPr lang="en-US" sz="7000">
                <a:solidFill>
                  <a:srgbClr val="000000"/>
                </a:solidFill>
                <a:latin typeface="Canva Sans 2 Bold" panose="020B0803030501040103"/>
              </a:rPr>
              <a:t>What are Emotional Intelligence Activities and Exercises?</a:t>
            </a:r>
          </a:p>
          <a:p>
            <a:pPr>
              <a:lnSpc>
                <a:spcPts val="5600"/>
              </a:lnSpc>
            </a:pPr>
            <a:endParaRPr lang="en-US" sz="7000">
              <a:solidFill>
                <a:srgbClr val="000000"/>
              </a:solidFill>
              <a:latin typeface="Canva Sans 2 Bold" panose="020B0803030501040103"/>
            </a:endParaRPr>
          </a:p>
        </p:txBody>
      </p:sp>
      <p:sp>
        <p:nvSpPr>
          <p:cNvPr id="5" name="TextBox 5"/>
          <p:cNvSpPr txBox="1"/>
          <p:nvPr/>
        </p:nvSpPr>
        <p:spPr>
          <a:xfrm>
            <a:off x="8660815" y="2487522"/>
            <a:ext cx="8480820" cy="2628900"/>
          </a:xfrm>
          <a:prstGeom prst="rect">
            <a:avLst/>
          </a:prstGeom>
        </p:spPr>
        <p:txBody>
          <a:bodyPr lIns="0" tIns="0" rIns="0" bIns="0" rtlCol="0" anchor="t">
            <a:spAutoFit/>
          </a:bodyPr>
          <a:lstStyle/>
          <a:p>
            <a:pPr marL="0" lvl="0" indent="0" algn="just">
              <a:lnSpc>
                <a:spcPts val="4200"/>
              </a:lnSpc>
            </a:pPr>
            <a:r>
              <a:rPr lang="en-US" sz="3000" spc="-29">
                <a:solidFill>
                  <a:srgbClr val="000000"/>
                </a:solidFill>
                <a:latin typeface="Canva Sans 2" panose="020B0503030501040103"/>
              </a:rPr>
              <a:t>As the name suggests, emotional intelligence activities and exercises are attempts to build, develop, and maintain one’s emotional intelligence, often called EI or EQ for </a:t>
            </a:r>
            <a:r>
              <a:rPr lang="en-US" sz="3000" u="sng" spc="-29">
                <a:solidFill>
                  <a:srgbClr val="000000"/>
                </a:solidFill>
                <a:latin typeface="Canva Sans 2" panose="020B0503030501040103"/>
                <a:hlinkClick r:id="rId2" tooltip="https://positivepsychology.com/emotional-intelligence-eq/"/>
              </a:rPr>
              <a:t>Emotional Quotient</a:t>
            </a:r>
            <a:r>
              <a:rPr lang="en-US" sz="3000" spc="-29">
                <a:solidFill>
                  <a:srgbClr val="000000"/>
                </a:solidFill>
                <a:latin typeface="Canva Sans 2" panose="020B0503030501040103"/>
              </a:rPr>
              <a:t>.</a:t>
            </a:r>
          </a:p>
        </p:txBody>
      </p:sp>
      <p:sp>
        <p:nvSpPr>
          <p:cNvPr id="10" name="TextBox 10"/>
          <p:cNvSpPr txBox="1"/>
          <p:nvPr/>
        </p:nvSpPr>
        <p:spPr>
          <a:xfrm>
            <a:off x="5110726" y="2255304"/>
            <a:ext cx="2313655" cy="987425"/>
          </a:xfrm>
          <a:prstGeom prst="rect">
            <a:avLst/>
          </a:prstGeom>
        </p:spPr>
        <p:txBody>
          <a:bodyPr lIns="0" tIns="0" rIns="0" bIns="0" rtlCol="0" anchor="t">
            <a:spAutoFit/>
          </a:bodyPr>
          <a:lstStyle/>
          <a:p>
            <a:pPr marL="0" lvl="0" indent="0" algn="l">
              <a:lnSpc>
                <a:spcPts val="7700"/>
              </a:lnSpc>
            </a:pPr>
            <a:r>
              <a:rPr lang="en-US" sz="5500" spc="-54">
                <a:solidFill>
                  <a:srgbClr val="7D2AE8"/>
                </a:solidFill>
                <a:latin typeface="Canva Student Font"/>
              </a:rPr>
              <a:t> </a:t>
            </a:r>
          </a:p>
        </p:txBody>
      </p:sp>
      <p:sp>
        <p:nvSpPr>
          <p:cNvPr id="11" name="TextBox 11"/>
          <p:cNvSpPr txBox="1"/>
          <p:nvPr/>
        </p:nvSpPr>
        <p:spPr>
          <a:xfrm>
            <a:off x="8660815" y="5596593"/>
            <a:ext cx="8480820" cy="1581150"/>
          </a:xfrm>
          <a:prstGeom prst="rect">
            <a:avLst/>
          </a:prstGeom>
        </p:spPr>
        <p:txBody>
          <a:bodyPr lIns="0" tIns="0" rIns="0" bIns="0" rtlCol="0" anchor="t">
            <a:spAutoFit/>
          </a:bodyPr>
          <a:lstStyle/>
          <a:p>
            <a:pPr algn="just">
              <a:lnSpc>
                <a:spcPts val="4200"/>
              </a:lnSpc>
            </a:pPr>
            <a:r>
              <a:rPr lang="en-US" sz="3000" spc="-29">
                <a:solidFill>
                  <a:srgbClr val="000000"/>
                </a:solidFill>
                <a:latin typeface="Canva Sans 2" panose="020B0503030501040103"/>
              </a:rPr>
              <a:t>Many people are interested in improving their EI, for a variety of reasons.</a:t>
            </a:r>
          </a:p>
          <a:p>
            <a:pPr algn="just">
              <a:lnSpc>
                <a:spcPts val="4200"/>
              </a:lnSpc>
            </a:pPr>
            <a:endParaRPr lang="en-US" sz="3000" spc="-29">
              <a:solidFill>
                <a:srgbClr val="000000"/>
              </a:solidFill>
              <a:latin typeface="Canva Sans 2" panose="020B0503030501040103"/>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pic>
        <p:nvPicPr>
          <p:cNvPr id="6" name="Picture 5"/>
          <p:cNvPicPr>
            <a:picLocks noChangeAspect="1"/>
          </p:cNvPicPr>
          <p:nvPr/>
        </p:nvPicPr>
        <p:blipFill>
          <a:blip r:embed="rId4"/>
          <a:stretch>
            <a:fillRect/>
          </a:stretch>
        </p:blipFill>
        <p:spPr>
          <a:xfrm>
            <a:off x="513080" y="2095500"/>
            <a:ext cx="6892290" cy="7790815"/>
          </a:xfrm>
          <a:prstGeom prst="rect">
            <a:avLst/>
          </a:prstGeom>
          <a:effectLst>
            <a:softEdge rad="317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764988" y="679450"/>
            <a:ext cx="16146149" cy="1816100"/>
          </a:xfrm>
          <a:prstGeom prst="rect">
            <a:avLst/>
          </a:prstGeom>
        </p:spPr>
        <p:txBody>
          <a:bodyPr lIns="0" tIns="0" rIns="0" bIns="0" rtlCol="0" anchor="t">
            <a:spAutoFit/>
          </a:bodyPr>
          <a:lstStyle/>
          <a:p>
            <a:pPr>
              <a:lnSpc>
                <a:spcPts val="7000"/>
              </a:lnSpc>
            </a:pPr>
            <a:r>
              <a:rPr lang="en-US" sz="7000" spc="-104">
                <a:solidFill>
                  <a:srgbClr val="000000"/>
                </a:solidFill>
                <a:latin typeface="Canva Sans 1 Bold" panose="020B0803030501040103"/>
              </a:rPr>
              <a:t>Some of the most common reasons to work on your EI include:</a:t>
            </a:r>
          </a:p>
        </p:txBody>
      </p:sp>
      <p:sp>
        <p:nvSpPr>
          <p:cNvPr id="3" name="TextBox 3"/>
          <p:cNvSpPr txBox="1"/>
          <p:nvPr/>
        </p:nvSpPr>
        <p:spPr>
          <a:xfrm>
            <a:off x="2033716" y="2390775"/>
            <a:ext cx="12741640" cy="6346826"/>
          </a:xfrm>
          <a:prstGeom prst="rect">
            <a:avLst/>
          </a:prstGeom>
        </p:spPr>
        <p:txBody>
          <a:bodyPr lIns="0" tIns="0" rIns="0" bIns="0" rtlCol="0" anchor="t">
            <a:spAutoFit/>
          </a:bodyPr>
          <a:lstStyle/>
          <a:p>
            <a:pPr>
              <a:lnSpc>
                <a:spcPts val="5600"/>
              </a:lnSpc>
            </a:pPr>
            <a:endParaRPr/>
          </a:p>
          <a:p>
            <a:pPr marL="863600" lvl="1" indent="-431800">
              <a:lnSpc>
                <a:spcPts val="5600"/>
              </a:lnSpc>
              <a:buFont typeface="Arial" panose="020B0604020202020204"/>
              <a:buChar char="•"/>
            </a:pPr>
            <a:r>
              <a:rPr lang="en-US" sz="4000" spc="-39">
                <a:solidFill>
                  <a:srgbClr val="000000"/>
                </a:solidFill>
                <a:latin typeface="Canva Sans 2" panose="020B0503030501040103"/>
              </a:rPr>
              <a:t>Wanting to succeed in a leadership role;</a:t>
            </a:r>
          </a:p>
          <a:p>
            <a:pPr marL="863600" lvl="1" indent="-431800">
              <a:lnSpc>
                <a:spcPts val="5600"/>
              </a:lnSpc>
              <a:buFont typeface="Arial" panose="020B0604020202020204"/>
              <a:buChar char="•"/>
            </a:pPr>
            <a:r>
              <a:rPr lang="en-US" sz="4000" spc="-39">
                <a:solidFill>
                  <a:srgbClr val="000000"/>
                </a:solidFill>
                <a:latin typeface="Canva Sans 2" panose="020B0503030501040103"/>
              </a:rPr>
              <a:t>Trying to fit in with a new organization or new team;</a:t>
            </a:r>
          </a:p>
          <a:p>
            <a:pPr marL="863600" lvl="1" indent="-431800">
              <a:lnSpc>
                <a:spcPts val="5600"/>
              </a:lnSpc>
              <a:buFont typeface="Arial" panose="020B0604020202020204"/>
              <a:buChar char="•"/>
            </a:pPr>
            <a:r>
              <a:rPr lang="en-US" sz="4000" spc="-39">
                <a:solidFill>
                  <a:srgbClr val="000000"/>
                </a:solidFill>
                <a:latin typeface="Canva Sans 2" panose="020B0503030501040103"/>
              </a:rPr>
              <a:t>Attempting to branch out of your network and make new friends or contacts;</a:t>
            </a:r>
          </a:p>
          <a:p>
            <a:pPr marL="863600" lvl="1" indent="-431800">
              <a:lnSpc>
                <a:spcPts val="5600"/>
              </a:lnSpc>
              <a:buFont typeface="Arial" panose="020B0604020202020204"/>
              <a:buChar char="•"/>
            </a:pPr>
            <a:r>
              <a:rPr lang="en-US" sz="4000" spc="-39">
                <a:solidFill>
                  <a:srgbClr val="000000"/>
                </a:solidFill>
                <a:latin typeface="Canva Sans 2" panose="020B0503030501040103"/>
              </a:rPr>
              <a:t>Starting a new business and wanting to improve your customer service.</a:t>
            </a:r>
          </a:p>
          <a:p>
            <a:pPr marL="0" lvl="0" indent="0" algn="l">
              <a:lnSpc>
                <a:spcPts val="5600"/>
              </a:lnSpc>
            </a:pPr>
            <a:endParaRPr lang="en-US" sz="4000" spc="-39">
              <a:solidFill>
                <a:srgbClr val="000000"/>
              </a:solidFill>
              <a:latin typeface="Canva Sans 2" panose="020B0503030501040103"/>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01000" y="1181100"/>
            <a:ext cx="9860915" cy="5755005"/>
          </a:xfrm>
          <a:prstGeom prst="rect">
            <a:avLst/>
          </a:prstGeom>
          <a:effectLst>
            <a:softEdge rad="12700"/>
          </a:effectLst>
        </p:spPr>
      </p:pic>
      <p:sp>
        <p:nvSpPr>
          <p:cNvPr id="2" name="TextBox 2"/>
          <p:cNvSpPr txBox="1"/>
          <p:nvPr/>
        </p:nvSpPr>
        <p:spPr>
          <a:xfrm>
            <a:off x="481965" y="64770"/>
            <a:ext cx="17805400" cy="1866900"/>
          </a:xfrm>
          <a:prstGeom prst="rect">
            <a:avLst/>
          </a:prstGeom>
        </p:spPr>
        <p:txBody>
          <a:bodyPr wrap="square" lIns="0" tIns="0" rIns="0" bIns="0" rtlCol="0" anchor="t">
            <a:spAutoFit/>
          </a:bodyPr>
          <a:lstStyle/>
          <a:p>
            <a:pPr algn="just">
              <a:lnSpc>
                <a:spcPts val="7280"/>
              </a:lnSpc>
            </a:pPr>
            <a:r>
              <a:rPr lang="en-US" sz="4000" b="1">
                <a:solidFill>
                  <a:schemeClr val="tx1"/>
                </a:solidFill>
                <a:latin typeface="Canva Sans 1 Bold" panose="020B0803030501040103"/>
              </a:rPr>
              <a:t>Tips for Using Emotional Intelligence Tools</a:t>
            </a:r>
          </a:p>
          <a:p>
            <a:pPr algn="just">
              <a:lnSpc>
                <a:spcPts val="7280"/>
              </a:lnSpc>
            </a:pPr>
            <a:endParaRPr sz="280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
        <p:nvSpPr>
          <p:cNvPr id="4" name="Text Box 3"/>
          <p:cNvSpPr txBox="1"/>
          <p:nvPr/>
        </p:nvSpPr>
        <p:spPr>
          <a:xfrm>
            <a:off x="157480" y="1552575"/>
            <a:ext cx="7706360" cy="5692775"/>
          </a:xfrm>
          <a:prstGeom prst="rect">
            <a:avLst/>
          </a:prstGeom>
          <a:noFill/>
        </p:spPr>
        <p:txBody>
          <a:bodyPr wrap="square" rtlCol="0">
            <a:spAutoFit/>
          </a:bodyPr>
          <a:lstStyle/>
          <a:p>
            <a:pPr algn="just">
              <a:lnSpc>
                <a:spcPts val="7280"/>
              </a:lnSpc>
            </a:pPr>
            <a:r>
              <a:rPr lang="en-US" sz="3200">
                <a:solidFill>
                  <a:srgbClr val="000000"/>
                </a:solidFill>
                <a:latin typeface="+mj-lt"/>
                <a:cs typeface="+mj-lt"/>
                <a:sym typeface="+mn-ea"/>
              </a:rPr>
              <a:t>Whether you’re looking to build your own emotional intelligence, encourage its development in your children or students, or trying to boost your team’s or organization’s EQ, there are many activities, tools, and resources you can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
        <p:nvSpPr>
          <p:cNvPr id="2" name="TextBox 2"/>
          <p:cNvSpPr txBox="1"/>
          <p:nvPr/>
        </p:nvSpPr>
        <p:spPr>
          <a:xfrm>
            <a:off x="439420" y="2630805"/>
            <a:ext cx="17153890" cy="7617460"/>
          </a:xfrm>
          <a:prstGeom prst="rect">
            <a:avLst/>
          </a:prstGeom>
        </p:spPr>
        <p:txBody>
          <a:bodyPr wrap="square" lIns="0" tIns="0" rIns="0" bIns="0" rtlCol="0" anchor="t">
            <a:spAutoFit/>
          </a:bodyPr>
          <a:lstStyle/>
          <a:p>
            <a:pPr>
              <a:lnSpc>
                <a:spcPts val="4950"/>
              </a:lnSpc>
            </a:pPr>
            <a:r>
              <a:rPr lang="en-US" sz="3535" spc="-35">
                <a:solidFill>
                  <a:srgbClr val="000000"/>
                </a:solidFill>
                <a:latin typeface="Canva Sans 2" panose="020B0503030501040103"/>
              </a:rPr>
              <a:t>If your goal is to boost your own emotional intelligence or help your clients boost their emotional intelligence (e.g., any EI work on an individual level), keep these seven tips in mind:</a:t>
            </a:r>
          </a:p>
          <a:p>
            <a:pPr>
              <a:lnSpc>
                <a:spcPts val="4950"/>
              </a:lnSpc>
            </a:pPr>
            <a:endParaRPr lang="en-US" sz="3535" spc="-35">
              <a:solidFill>
                <a:srgbClr val="000000"/>
              </a:solidFill>
              <a:latin typeface="Canva Sans 2" panose="020B0503030501040103"/>
            </a:endParaRPr>
          </a:p>
          <a:p>
            <a:pPr marL="953135" lvl="1" indent="-571500">
              <a:lnSpc>
                <a:spcPts val="4950"/>
              </a:lnSpc>
              <a:buFont typeface="Wingdings" panose="05000000000000000000" charset="0"/>
              <a:buChar char="§"/>
            </a:pPr>
            <a:r>
              <a:rPr lang="en-US" sz="3535" spc="-35">
                <a:solidFill>
                  <a:srgbClr val="000000"/>
                </a:solidFill>
                <a:latin typeface="Canva Sans 2" panose="020B0503030501040103"/>
              </a:rPr>
              <a:t>Reflect on your own emotions;</a:t>
            </a:r>
          </a:p>
          <a:p>
            <a:pPr marL="953135" lvl="1" indent="-571500">
              <a:lnSpc>
                <a:spcPts val="4950"/>
              </a:lnSpc>
              <a:buFont typeface="Wingdings" panose="05000000000000000000" charset="0"/>
              <a:buChar char="§"/>
            </a:pPr>
            <a:r>
              <a:rPr lang="en-US" sz="3535" spc="-35">
                <a:solidFill>
                  <a:srgbClr val="000000"/>
                </a:solidFill>
                <a:latin typeface="Canva Sans 2" panose="020B0503030501040103"/>
              </a:rPr>
              <a:t>Ask others for perspective;</a:t>
            </a:r>
          </a:p>
          <a:p>
            <a:pPr marL="953135" lvl="1" indent="-571500">
              <a:lnSpc>
                <a:spcPts val="4950"/>
              </a:lnSpc>
              <a:buFont typeface="Wingdings" panose="05000000000000000000" charset="0"/>
              <a:buChar char="§"/>
            </a:pPr>
            <a:r>
              <a:rPr lang="en-US" sz="3535" spc="-35">
                <a:solidFill>
                  <a:srgbClr val="000000"/>
                </a:solidFill>
                <a:latin typeface="Canva Sans 2" panose="020B0503030501040103"/>
              </a:rPr>
              <a:t>Be observant (of your own emotions);</a:t>
            </a:r>
          </a:p>
          <a:p>
            <a:pPr marL="953135" lvl="1" indent="-571500">
              <a:lnSpc>
                <a:spcPts val="4950"/>
              </a:lnSpc>
              <a:buFont typeface="Wingdings" panose="05000000000000000000" charset="0"/>
              <a:buChar char="§"/>
            </a:pPr>
            <a:r>
              <a:rPr lang="en-US" sz="3535" spc="-35">
                <a:solidFill>
                  <a:srgbClr val="000000"/>
                </a:solidFill>
                <a:latin typeface="Canva Sans 2" panose="020B0503030501040103"/>
              </a:rPr>
              <a:t>Use “the pause” (e.g., taking a moment to think before speaking);</a:t>
            </a:r>
          </a:p>
          <a:p>
            <a:pPr marL="953135" lvl="1" indent="-571500">
              <a:lnSpc>
                <a:spcPts val="4950"/>
              </a:lnSpc>
              <a:buFont typeface="Wingdings" panose="05000000000000000000" charset="0"/>
              <a:buChar char="§"/>
            </a:pPr>
            <a:r>
              <a:rPr lang="en-US" sz="3535" spc="-35">
                <a:solidFill>
                  <a:srgbClr val="000000"/>
                </a:solidFill>
                <a:latin typeface="Canva Sans 2" panose="020B0503030501040103"/>
              </a:rPr>
              <a:t>Explore the “why” (bridge the gap by taking someone else’s perspective);</a:t>
            </a:r>
          </a:p>
          <a:p>
            <a:pPr marL="953135" lvl="1" indent="-571500">
              <a:lnSpc>
                <a:spcPts val="4950"/>
              </a:lnSpc>
              <a:buFont typeface="Wingdings" panose="05000000000000000000" charset="0"/>
              <a:buChar char="§"/>
            </a:pPr>
            <a:r>
              <a:rPr lang="en-US" sz="3535" spc="-35">
                <a:solidFill>
                  <a:srgbClr val="000000"/>
                </a:solidFill>
                <a:latin typeface="Canva Sans 2" panose="020B0503030501040103"/>
              </a:rPr>
              <a:t>When criticized, don’t take offense. Instead, ask: What can I learn?</a:t>
            </a:r>
          </a:p>
          <a:p>
            <a:pPr marL="953135" lvl="1" indent="-571500">
              <a:lnSpc>
                <a:spcPts val="4950"/>
              </a:lnSpc>
              <a:buFont typeface="Wingdings" panose="05000000000000000000" charset="0"/>
              <a:buChar char="§"/>
            </a:pPr>
            <a:r>
              <a:rPr lang="en-US" sz="3535" spc="-35">
                <a:solidFill>
                  <a:srgbClr val="000000"/>
                </a:solidFill>
                <a:latin typeface="Canva Sans 2" panose="020B0503030501040103"/>
              </a:rPr>
              <a:t>Practice, practice, practice (Bariso, 2016).</a:t>
            </a:r>
          </a:p>
          <a:p>
            <a:pPr marL="285750" lvl="0" indent="-285750" algn="l">
              <a:lnSpc>
                <a:spcPts val="4950"/>
              </a:lnSpc>
            </a:pPr>
            <a:endParaRPr lang="en-US" sz="3535" spc="-35">
              <a:solidFill>
                <a:srgbClr val="000000"/>
              </a:solidFill>
              <a:latin typeface="Canva Sans 2" panose="020B0503030501040103"/>
            </a:endParaRPr>
          </a:p>
        </p:txBody>
      </p:sp>
      <p:sp>
        <p:nvSpPr>
          <p:cNvPr id="3" name="TextBox 3"/>
          <p:cNvSpPr txBox="1"/>
          <p:nvPr/>
        </p:nvSpPr>
        <p:spPr>
          <a:xfrm>
            <a:off x="0" y="-114300"/>
            <a:ext cx="18384520" cy="2656840"/>
          </a:xfrm>
          <a:prstGeom prst="rect">
            <a:avLst/>
          </a:prstGeom>
        </p:spPr>
        <p:txBody>
          <a:bodyPr wrap="square" lIns="0" tIns="0" rIns="0" bIns="0" rtlCol="0" anchor="t">
            <a:spAutoFit/>
          </a:bodyPr>
          <a:lstStyle/>
          <a:p>
            <a:pPr algn="ctr">
              <a:lnSpc>
                <a:spcPts val="10360"/>
              </a:lnSpc>
            </a:pPr>
            <a:r>
              <a:rPr lang="en-US" sz="7400">
                <a:solidFill>
                  <a:srgbClr val="000000"/>
                </a:solidFill>
                <a:latin typeface="Canva Sans 1 Bold" panose="020B0803030501040103"/>
              </a:rPr>
              <a:t>Tips for Enhancing Your Own </a:t>
            </a:r>
            <a:r>
              <a:rPr lang="en-US" sz="7400">
                <a:solidFill>
                  <a:srgbClr val="FF9900"/>
                </a:solidFill>
                <a:latin typeface="Canva Sans 1 Bold" panose="020B0803030501040103"/>
              </a:rPr>
              <a:t>Emotional </a:t>
            </a:r>
            <a:r>
              <a:rPr lang="en-US" sz="7400">
                <a:solidFill>
                  <a:schemeClr val="tx1"/>
                </a:solidFill>
                <a:latin typeface="Canva Sans 1 Bold" panose="020B0803030501040103"/>
              </a:rPr>
              <a:t>Intelligence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672080"/>
            <a:ext cx="14465404" cy="2701925"/>
          </a:xfrm>
          <a:prstGeom prst="rect">
            <a:avLst/>
          </a:prstGeom>
        </p:spPr>
        <p:txBody>
          <a:bodyPr lIns="0" tIns="0" rIns="0" bIns="0" rtlCol="0" anchor="t">
            <a:spAutoFit/>
          </a:bodyPr>
          <a:lstStyle/>
          <a:p>
            <a:pPr algn="ctr">
              <a:lnSpc>
                <a:spcPts val="7000"/>
              </a:lnSpc>
            </a:pPr>
            <a:r>
              <a:rPr lang="en-US" sz="7000" spc="-104">
                <a:solidFill>
                  <a:srgbClr val="000000"/>
                </a:solidFill>
                <a:latin typeface="Canva Sans 1 Bold" panose="020B0803030501040103"/>
              </a:rPr>
              <a:t>Tips for Enhancing the </a:t>
            </a:r>
            <a:r>
              <a:rPr lang="en-US" sz="7000" spc="-104">
                <a:solidFill>
                  <a:srgbClr val="FF9900"/>
                </a:solidFill>
                <a:latin typeface="Canva Sans 1 Bold" panose="020B0803030501040103"/>
              </a:rPr>
              <a:t>Emotional Intelligence </a:t>
            </a:r>
            <a:r>
              <a:rPr lang="en-US" sz="7000" spc="-104">
                <a:solidFill>
                  <a:srgbClr val="000000"/>
                </a:solidFill>
                <a:latin typeface="Canva Sans 1 Bold" panose="020B0803030501040103"/>
              </a:rPr>
              <a:t>of Teams</a:t>
            </a:r>
          </a:p>
          <a:p>
            <a:pPr algn="ctr">
              <a:lnSpc>
                <a:spcPts val="7000"/>
              </a:lnSpc>
            </a:pPr>
            <a:endParaRPr lang="en-US" sz="7000" spc="-104">
              <a:solidFill>
                <a:srgbClr val="000000"/>
              </a:solidFill>
              <a:latin typeface="Canva Sans 1 Bold" panose="020B0803030501040103"/>
            </a:endParaRPr>
          </a:p>
        </p:txBody>
      </p:sp>
      <p:sp>
        <p:nvSpPr>
          <p:cNvPr id="3" name="TextBox 3"/>
          <p:cNvSpPr txBox="1"/>
          <p:nvPr/>
        </p:nvSpPr>
        <p:spPr>
          <a:xfrm>
            <a:off x="1028700" y="3055987"/>
            <a:ext cx="15735256" cy="5924550"/>
          </a:xfrm>
          <a:prstGeom prst="rect">
            <a:avLst/>
          </a:prstGeom>
        </p:spPr>
        <p:txBody>
          <a:bodyPr lIns="0" tIns="0" rIns="0" bIns="0" rtlCol="0" anchor="t">
            <a:spAutoFit/>
          </a:bodyPr>
          <a:lstStyle/>
          <a:p>
            <a:pPr>
              <a:lnSpc>
                <a:spcPts val="4200"/>
              </a:lnSpc>
            </a:pPr>
            <a:r>
              <a:rPr lang="en-US" sz="3000" spc="-29">
                <a:solidFill>
                  <a:srgbClr val="000000"/>
                </a:solidFill>
                <a:latin typeface="Canva Sans 2" panose="020B0503030501040103"/>
              </a:rPr>
              <a:t>If you’re looking to enhance your team’s emotional intelligence, keep these 7 tips in mind:</a:t>
            </a:r>
          </a:p>
          <a:p>
            <a:pPr>
              <a:lnSpc>
                <a:spcPts val="4200"/>
              </a:lnSpc>
            </a:pPr>
            <a:endParaRPr lang="en-US" sz="3000" spc="-29">
              <a:solidFill>
                <a:srgbClr val="000000"/>
              </a:solidFill>
              <a:latin typeface="Canva Sans 2" panose="020B0503030501040103"/>
            </a:endParaRPr>
          </a:p>
          <a:p>
            <a:pPr marL="781050" lvl="1" indent="-457200">
              <a:lnSpc>
                <a:spcPts val="4200"/>
              </a:lnSpc>
              <a:buFont typeface="Wingdings" panose="05000000000000000000" charset="0"/>
              <a:buChar char="Ø"/>
            </a:pPr>
            <a:r>
              <a:rPr lang="en-US" sz="3000" spc="-29">
                <a:solidFill>
                  <a:srgbClr val="000000"/>
                </a:solidFill>
                <a:latin typeface="Canva Sans 2" panose="020B0503030501040103"/>
              </a:rPr>
              <a:t>Have a ring leader;</a:t>
            </a:r>
          </a:p>
          <a:p>
            <a:pPr marL="781050" lvl="1" indent="-457200">
              <a:lnSpc>
                <a:spcPts val="4200"/>
              </a:lnSpc>
              <a:buFont typeface="Wingdings" panose="05000000000000000000" charset="0"/>
              <a:buChar char="Ø"/>
            </a:pPr>
            <a:r>
              <a:rPr lang="en-US" sz="3000" spc="-29">
                <a:solidFill>
                  <a:srgbClr val="000000"/>
                </a:solidFill>
                <a:latin typeface="Canva Sans 2" panose="020B0503030501040103"/>
              </a:rPr>
              <a:t>Identify team members’ strengths and weaknesses;</a:t>
            </a:r>
          </a:p>
          <a:p>
            <a:pPr marL="781050" lvl="1" indent="-457200">
              <a:lnSpc>
                <a:spcPts val="4200"/>
              </a:lnSpc>
              <a:buFont typeface="Wingdings" panose="05000000000000000000" charset="0"/>
              <a:buChar char="Ø"/>
            </a:pPr>
            <a:r>
              <a:rPr lang="en-US" sz="3000" spc="-29">
                <a:solidFill>
                  <a:srgbClr val="000000"/>
                </a:solidFill>
                <a:latin typeface="Canva Sans 2" panose="020B0503030501040103"/>
              </a:rPr>
              <a:t>Spark passion;</a:t>
            </a:r>
          </a:p>
          <a:p>
            <a:pPr marL="781050" lvl="1" indent="-457200">
              <a:lnSpc>
                <a:spcPts val="4200"/>
              </a:lnSpc>
              <a:buFont typeface="Wingdings" panose="05000000000000000000" charset="0"/>
              <a:buChar char="Ø"/>
            </a:pPr>
            <a:r>
              <a:rPr lang="en-US" sz="3000" spc="-29">
                <a:solidFill>
                  <a:srgbClr val="000000"/>
                </a:solidFill>
                <a:latin typeface="Canva Sans 2" panose="020B0503030501040103"/>
              </a:rPr>
              <a:t>Build team norms;</a:t>
            </a:r>
          </a:p>
          <a:p>
            <a:pPr marL="781050" lvl="1" indent="-457200">
              <a:lnSpc>
                <a:spcPts val="4200"/>
              </a:lnSpc>
              <a:buFont typeface="Wingdings" panose="05000000000000000000" charset="0"/>
              <a:buChar char="Ø"/>
            </a:pPr>
            <a:r>
              <a:rPr lang="en-US" sz="3000" spc="-29">
                <a:solidFill>
                  <a:srgbClr val="000000"/>
                </a:solidFill>
                <a:latin typeface="Canva Sans 2" panose="020B0503030501040103"/>
              </a:rPr>
              <a:t>Develop creative ways to manage stress;</a:t>
            </a:r>
          </a:p>
          <a:p>
            <a:pPr marL="781050" lvl="1" indent="-457200">
              <a:lnSpc>
                <a:spcPts val="4200"/>
              </a:lnSpc>
              <a:buFont typeface="Wingdings" panose="05000000000000000000" charset="0"/>
              <a:buChar char="Ø"/>
            </a:pPr>
            <a:r>
              <a:rPr lang="en-US" sz="3000" spc="-29">
                <a:solidFill>
                  <a:srgbClr val="000000"/>
                </a:solidFill>
                <a:latin typeface="Canva Sans 2" panose="020B0503030501040103"/>
              </a:rPr>
              <a:t>Allow team members to have a voice;</a:t>
            </a:r>
          </a:p>
          <a:p>
            <a:pPr marL="781050" lvl="1" indent="-457200">
              <a:lnSpc>
                <a:spcPts val="4200"/>
              </a:lnSpc>
              <a:buFont typeface="Wingdings" panose="05000000000000000000" charset="0"/>
              <a:buChar char="Ø"/>
            </a:pPr>
            <a:r>
              <a:rPr lang="en-US" sz="3000" spc="-29">
                <a:solidFill>
                  <a:srgbClr val="000000"/>
                </a:solidFill>
                <a:latin typeface="Canva Sans 2" panose="020B0503030501040103"/>
              </a:rPr>
              <a:t>Encourage employees to work and play together (Rampton, n.d.).</a:t>
            </a:r>
          </a:p>
          <a:p>
            <a:pPr marL="285750" lvl="0" indent="-285750" algn="l">
              <a:lnSpc>
                <a:spcPts val="4200"/>
              </a:lnSpc>
            </a:pPr>
            <a:endParaRPr lang="en-US" sz="3000" spc="-29">
              <a:solidFill>
                <a:srgbClr val="000000"/>
              </a:solidFill>
              <a:latin typeface="Canva Sans 2" panose="020B0503030501040103"/>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588051" y="2600952"/>
            <a:ext cx="16417809" cy="5386070"/>
          </a:xfrm>
          <a:prstGeom prst="rect">
            <a:avLst/>
          </a:prstGeom>
        </p:spPr>
        <p:txBody>
          <a:bodyPr lIns="0" tIns="0" rIns="0" bIns="0" rtlCol="0" anchor="t">
            <a:spAutoFit/>
          </a:bodyPr>
          <a:lstStyle/>
          <a:p>
            <a:pPr algn="just">
              <a:lnSpc>
                <a:spcPts val="4200"/>
              </a:lnSpc>
            </a:pPr>
            <a:r>
              <a:rPr lang="en-US" sz="3000" spc="-29">
                <a:solidFill>
                  <a:srgbClr val="000000"/>
                </a:solidFill>
                <a:latin typeface="Canva Sans 2" panose="020B0503030501040103"/>
              </a:rPr>
              <a:t>These three exercises are meant to help individuals build their emotional intelligence and they are particularly helpful for leaders who want to boost their EI/EQ.</a:t>
            </a:r>
          </a:p>
          <a:p>
            <a:pPr marL="285750" indent="-285750" algn="just">
              <a:lnSpc>
                <a:spcPts val="4200"/>
              </a:lnSpc>
              <a:buFont typeface="Wingdings" panose="05000000000000000000" charset="0"/>
              <a:buChar char="Ø"/>
            </a:pPr>
            <a:endParaRPr lang="en-US" sz="3000" spc="-29">
              <a:solidFill>
                <a:srgbClr val="000000"/>
              </a:solidFill>
              <a:latin typeface="Canva Sans 2" panose="020B0503030501040103"/>
            </a:endParaRPr>
          </a:p>
          <a:p>
            <a:pPr marL="457200" indent="-457200" algn="just">
              <a:lnSpc>
                <a:spcPts val="4200"/>
              </a:lnSpc>
              <a:buFont typeface="Wingdings" panose="05000000000000000000" charset="0"/>
              <a:buChar char="Ø"/>
            </a:pPr>
            <a:r>
              <a:rPr lang="en-US" sz="3000" spc="-29">
                <a:solidFill>
                  <a:srgbClr val="FF9900"/>
                </a:solidFill>
                <a:latin typeface="Canva Sans 2 Bold" panose="020B0803030501040103"/>
              </a:rPr>
              <a:t>Emotional Intelligence Assessment for Leaders</a:t>
            </a:r>
          </a:p>
          <a:p>
            <a:pPr marL="285750" indent="-285750" algn="just">
              <a:lnSpc>
                <a:spcPts val="4200"/>
              </a:lnSpc>
              <a:buFont typeface="Wingdings" panose="05000000000000000000" charset="0"/>
              <a:buChar char="Ø"/>
            </a:pPr>
            <a:endParaRPr lang="en-US" sz="3000" spc="-29">
              <a:solidFill>
                <a:srgbClr val="FF9900"/>
              </a:solidFill>
              <a:latin typeface="Canva Sans 2 Bold" panose="020B0803030501040103"/>
            </a:endParaRPr>
          </a:p>
          <a:p>
            <a:pPr marL="457200" indent="-457200" algn="just">
              <a:lnSpc>
                <a:spcPts val="4200"/>
              </a:lnSpc>
              <a:buFont typeface="Wingdings" panose="05000000000000000000" charset="0"/>
              <a:buChar char="Ø"/>
            </a:pPr>
            <a:r>
              <a:rPr lang="en-US" sz="3000" spc="-29">
                <a:solidFill>
                  <a:srgbClr val="FF9900"/>
                </a:solidFill>
                <a:latin typeface="Canva Sans 2 Bold" panose="020B0803030501040103"/>
              </a:rPr>
              <a:t> Temperament Analysis</a:t>
            </a:r>
          </a:p>
          <a:p>
            <a:pPr marL="285750" indent="-285750" algn="just">
              <a:lnSpc>
                <a:spcPts val="4200"/>
              </a:lnSpc>
              <a:buFont typeface="Wingdings" panose="05000000000000000000" charset="0"/>
              <a:buChar char="Ø"/>
            </a:pPr>
            <a:endParaRPr lang="en-US" sz="3000" spc="-29">
              <a:solidFill>
                <a:srgbClr val="FF9900"/>
              </a:solidFill>
              <a:latin typeface="Canva Sans 2 Bold" panose="020B0803030501040103"/>
            </a:endParaRPr>
          </a:p>
          <a:p>
            <a:pPr marL="457200" indent="-457200" algn="just">
              <a:lnSpc>
                <a:spcPts val="4200"/>
              </a:lnSpc>
              <a:buFont typeface="Wingdings" panose="05000000000000000000" charset="0"/>
              <a:buChar char="Ø"/>
            </a:pPr>
            <a:r>
              <a:rPr lang="en-US" sz="3000" spc="-29">
                <a:solidFill>
                  <a:srgbClr val="FF9900"/>
                </a:solidFill>
                <a:latin typeface="Canva Sans 2 Bold" panose="020B0803030501040103"/>
              </a:rPr>
              <a:t>.Be the Fog (Regulate Your Emotions)</a:t>
            </a:r>
          </a:p>
          <a:p>
            <a:pPr marL="285750" indent="-285750" algn="just">
              <a:lnSpc>
                <a:spcPts val="4200"/>
              </a:lnSpc>
            </a:pPr>
            <a:endParaRPr lang="en-US" sz="3000" spc="-29">
              <a:solidFill>
                <a:srgbClr val="FF9900"/>
              </a:solidFill>
              <a:latin typeface="Canva Sans 2 Bold" panose="020B0803030501040103"/>
            </a:endParaRPr>
          </a:p>
          <a:p>
            <a:pPr marL="0" lvl="0" indent="0" algn="just">
              <a:lnSpc>
                <a:spcPts val="4200"/>
              </a:lnSpc>
            </a:pPr>
            <a:endParaRPr lang="en-US" sz="3000" spc="-29">
              <a:solidFill>
                <a:srgbClr val="FF9900"/>
              </a:solidFill>
              <a:latin typeface="Canva Sans 2 Bold" panose="020B0803030501040103"/>
            </a:endParaRPr>
          </a:p>
        </p:txBody>
      </p:sp>
      <p:sp>
        <p:nvSpPr>
          <p:cNvPr id="3" name="TextBox 3"/>
          <p:cNvSpPr txBox="1"/>
          <p:nvPr/>
        </p:nvSpPr>
        <p:spPr>
          <a:xfrm>
            <a:off x="121285" y="8890"/>
            <a:ext cx="17642205" cy="8079105"/>
          </a:xfrm>
          <a:prstGeom prst="rect">
            <a:avLst/>
          </a:prstGeom>
        </p:spPr>
        <p:txBody>
          <a:bodyPr wrap="square" lIns="0" tIns="0" rIns="0" bIns="0" rtlCol="0" anchor="t">
            <a:spAutoFit/>
          </a:bodyPr>
          <a:lstStyle/>
          <a:p>
            <a:pPr>
              <a:lnSpc>
                <a:spcPts val="7000"/>
              </a:lnSpc>
            </a:pPr>
            <a:r>
              <a:rPr lang="en-US" sz="7000" spc="-104">
                <a:solidFill>
                  <a:srgbClr val="000000"/>
                </a:solidFill>
                <a:latin typeface="Canva Sans 1 Bold" panose="020B0803030501040103"/>
              </a:rPr>
              <a:t>3 Exercises for Developing and Improving EI</a:t>
            </a:r>
          </a:p>
          <a:p>
            <a:pPr>
              <a:lnSpc>
                <a:spcPts val="7000"/>
              </a:lnSpc>
            </a:pPr>
            <a:endParaRPr lang="en-US" sz="7000" spc="-104">
              <a:solidFill>
                <a:srgbClr val="000000"/>
              </a:solidFill>
              <a:latin typeface="Canva Sans 1 Bold" panose="020B0803030501040103"/>
            </a:endParaRPr>
          </a:p>
          <a:p>
            <a:pPr>
              <a:lnSpc>
                <a:spcPts val="7000"/>
              </a:lnSpc>
            </a:pPr>
            <a:endParaRPr lang="en-US" sz="7000" spc="-104">
              <a:solidFill>
                <a:srgbClr val="000000"/>
              </a:solidFill>
              <a:latin typeface="Canva Sans 1 Bold" panose="020B0803030501040103"/>
            </a:endParaRPr>
          </a:p>
          <a:p>
            <a:pPr>
              <a:lnSpc>
                <a:spcPts val="7000"/>
              </a:lnSpc>
            </a:pPr>
            <a:endParaRPr lang="en-US" sz="7000" spc="-104">
              <a:solidFill>
                <a:srgbClr val="000000"/>
              </a:solidFill>
              <a:latin typeface="Canva Sans 1 Bold" panose="020B0803030501040103"/>
            </a:endParaRPr>
          </a:p>
          <a:p>
            <a:pPr>
              <a:lnSpc>
                <a:spcPts val="7000"/>
              </a:lnSpc>
            </a:pPr>
            <a:endParaRPr lang="en-US" sz="7000" spc="-104">
              <a:solidFill>
                <a:srgbClr val="000000"/>
              </a:solidFill>
              <a:latin typeface="Canva Sans 1 Bold" panose="020B0803030501040103"/>
            </a:endParaRPr>
          </a:p>
          <a:p>
            <a:pPr>
              <a:lnSpc>
                <a:spcPts val="7000"/>
              </a:lnSpc>
            </a:pPr>
            <a:endParaRPr lang="en-US" sz="7000" spc="-104">
              <a:solidFill>
                <a:srgbClr val="000000"/>
              </a:solidFill>
              <a:latin typeface="Canva Sans 1 Bold" panose="020B0803030501040103"/>
            </a:endParaRPr>
          </a:p>
          <a:p>
            <a:pPr>
              <a:lnSpc>
                <a:spcPts val="7000"/>
              </a:lnSpc>
            </a:pPr>
            <a:endParaRPr lang="en-US" sz="7000" spc="-104">
              <a:solidFill>
                <a:srgbClr val="000000"/>
              </a:solidFill>
              <a:latin typeface="Canva Sans 1 Bold" panose="020B0803030501040103"/>
            </a:endParaRPr>
          </a:p>
          <a:p>
            <a:pPr>
              <a:lnSpc>
                <a:spcPts val="7000"/>
              </a:lnSpc>
            </a:pPr>
            <a:endParaRPr lang="en-US" sz="7000" spc="-104">
              <a:solidFill>
                <a:srgbClr val="000000"/>
              </a:solidFill>
              <a:latin typeface="Canva Sans 1 Bold" panose="020B0803030501040103"/>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00" y="8420100"/>
            <a:ext cx="2912110" cy="1724025"/>
          </a:xfrm>
          <a:prstGeom prst="rect">
            <a:avLst/>
          </a:prstGeom>
        </p:spPr>
      </p:pic>
      <p:sp>
        <p:nvSpPr>
          <p:cNvPr id="2" name="TextBox 2"/>
          <p:cNvSpPr txBox="1"/>
          <p:nvPr/>
        </p:nvSpPr>
        <p:spPr>
          <a:xfrm>
            <a:off x="849032" y="482859"/>
            <a:ext cx="15789587" cy="636271"/>
          </a:xfrm>
          <a:prstGeom prst="rect">
            <a:avLst/>
          </a:prstGeom>
        </p:spPr>
        <p:txBody>
          <a:bodyPr lIns="0" tIns="0" rIns="0" bIns="0" rtlCol="0" anchor="t">
            <a:spAutoFit/>
          </a:bodyPr>
          <a:lstStyle/>
          <a:p>
            <a:pPr algn="just">
              <a:lnSpc>
                <a:spcPts val="4800"/>
              </a:lnSpc>
            </a:pPr>
            <a:r>
              <a:rPr lang="en-US" sz="4800" spc="-72">
                <a:solidFill>
                  <a:srgbClr val="000000"/>
                </a:solidFill>
                <a:latin typeface="Canva Sans 1 Bold" panose="020B0803030501040103"/>
              </a:rPr>
              <a:t>1. Emotional Intelligence Assessment for Leaders</a:t>
            </a:r>
          </a:p>
        </p:txBody>
      </p:sp>
      <p:sp>
        <p:nvSpPr>
          <p:cNvPr id="3" name="TextBox 3"/>
          <p:cNvSpPr txBox="1"/>
          <p:nvPr/>
        </p:nvSpPr>
        <p:spPr>
          <a:xfrm>
            <a:off x="418958" y="1336048"/>
            <a:ext cx="17360382" cy="2513330"/>
          </a:xfrm>
          <a:prstGeom prst="rect">
            <a:avLst/>
          </a:prstGeom>
        </p:spPr>
        <p:txBody>
          <a:bodyPr lIns="0" tIns="0" rIns="0" bIns="0" rtlCol="0" anchor="t">
            <a:spAutoFit/>
          </a:bodyPr>
          <a:lstStyle/>
          <a:p>
            <a:pPr marL="0" lvl="0" indent="0" algn="just">
              <a:lnSpc>
                <a:spcPts val="3920"/>
              </a:lnSpc>
            </a:pPr>
            <a:r>
              <a:rPr lang="en-US" sz="2800" spc="-27">
                <a:solidFill>
                  <a:srgbClr val="000000"/>
                </a:solidFill>
                <a:latin typeface="Canva Sans 2" panose="020B0503030501040103"/>
              </a:rPr>
              <a:t>This activity consists of 10 descriptions of vision-killing behaviors that a leader may engage in, and a scale upon which to rate your own engagement in each behavior from ‘very seldom’ to ‘very often.’</a:t>
            </a:r>
          </a:p>
          <a:p>
            <a:pPr marL="0" lvl="0" indent="0" algn="just">
              <a:lnSpc>
                <a:spcPts val="3920"/>
              </a:lnSpc>
            </a:pPr>
            <a:endParaRPr lang="en-US" sz="2800" spc="-27">
              <a:solidFill>
                <a:srgbClr val="000000"/>
              </a:solidFill>
              <a:latin typeface="Canva Sans 2" panose="020B0503030501040103"/>
            </a:endParaRPr>
          </a:p>
          <a:p>
            <a:pPr marL="0" lvl="0" indent="0" algn="just">
              <a:lnSpc>
                <a:spcPts val="3920"/>
              </a:lnSpc>
            </a:pPr>
            <a:endParaRPr lang="en-US" sz="2800" spc="-27">
              <a:solidFill>
                <a:srgbClr val="000000"/>
              </a:solidFill>
              <a:latin typeface="Canva Sans 2" panose="020B0503030501040103"/>
            </a:endParaRPr>
          </a:p>
          <a:p>
            <a:pPr marL="0" lvl="0" indent="0" algn="just">
              <a:lnSpc>
                <a:spcPts val="3920"/>
              </a:lnSpc>
            </a:pPr>
            <a:endParaRPr lang="en-US" sz="2800" spc="-27">
              <a:solidFill>
                <a:srgbClr val="000000"/>
              </a:solidFill>
              <a:latin typeface="Canva Sans 2" panose="020B0503030501040103"/>
            </a:endParaRPr>
          </a:p>
        </p:txBody>
      </p:sp>
      <p:sp>
        <p:nvSpPr>
          <p:cNvPr id="4" name="TextBox 4"/>
          <p:cNvSpPr txBox="1"/>
          <p:nvPr/>
        </p:nvSpPr>
        <p:spPr>
          <a:xfrm>
            <a:off x="121920" y="3467100"/>
            <a:ext cx="17657445" cy="7037705"/>
          </a:xfrm>
          <a:prstGeom prst="rect">
            <a:avLst/>
          </a:prstGeom>
        </p:spPr>
        <p:txBody>
          <a:bodyPr wrap="square" lIns="0" tIns="0" rIns="0" bIns="0" rtlCol="0" anchor="t">
            <a:spAutoFit/>
          </a:bodyPr>
          <a:lstStyle/>
          <a:p>
            <a:pPr marL="759460" lvl="1" indent="-457200">
              <a:lnSpc>
                <a:spcPts val="3920"/>
              </a:lnSpc>
              <a:buFont typeface="Wingdings" panose="05000000000000000000" charset="0"/>
              <a:buChar char="Ø"/>
            </a:pPr>
            <a:r>
              <a:rPr lang="en-US" sz="2800">
                <a:solidFill>
                  <a:schemeClr val="tx1"/>
                </a:solidFill>
                <a:latin typeface="Canva Sans 1" panose="020B0503030501040103"/>
              </a:rPr>
              <a:t>Treating people badly⁠—such as not showing people they care, forgetting to say thank you, not respecting people, not making people feel valued;</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Living by the adage “Do as I say, not as I do,” and not setting good examples;</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Focusing on too many things at once;</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Pushing too hard on the task and forgetting the people;</a:t>
            </a:r>
          </a:p>
          <a:p>
            <a:pPr marL="759460" lvl="1" indent="-457200">
              <a:lnSpc>
                <a:spcPts val="3920"/>
              </a:lnSpc>
              <a:buFont typeface="Wingdings" panose="05000000000000000000" charset="0"/>
              <a:buChar char="Ø"/>
            </a:pPr>
            <a:endParaRPr lang="en-US" sz="2800">
              <a:solidFill>
                <a:schemeClr val="tx1"/>
              </a:solidFill>
              <a:latin typeface="Canva Sans 1" panose="020B0503030501040103"/>
            </a:endParaRPr>
          </a:p>
          <a:p>
            <a:pPr marL="759460" lvl="1" indent="-457200">
              <a:lnSpc>
                <a:spcPts val="3920"/>
              </a:lnSpc>
              <a:buFont typeface="Wingdings" panose="05000000000000000000" charset="0"/>
              <a:buChar char="Ø"/>
            </a:pPr>
            <a:r>
              <a:rPr lang="en-US" sz="2800">
                <a:solidFill>
                  <a:schemeClr val="tx1"/>
                </a:solidFill>
                <a:latin typeface="Canva Sans 1" panose="020B0503030501040103"/>
              </a:rPr>
              <a:t>Not giving clear direction;</a:t>
            </a:r>
          </a:p>
          <a:p>
            <a:pPr marL="759460" lvl="1" indent="-457200">
              <a:lnSpc>
                <a:spcPts val="3920"/>
              </a:lnSpc>
              <a:buFont typeface="Arial" panose="020B0604020202020204"/>
              <a:buChar char="•"/>
            </a:pPr>
            <a:endParaRPr lang="en-US" sz="2800">
              <a:solidFill>
                <a:schemeClr val="tx1"/>
              </a:solidFill>
              <a:latin typeface="Canva Sans 1" panose="020B0503030501040103"/>
            </a:endParaRPr>
          </a:p>
          <a:p>
            <a:pPr marL="604520" lvl="1" indent="-302260">
              <a:lnSpc>
                <a:spcPts val="3920"/>
              </a:lnSpc>
              <a:buFont typeface="Arial" panose="020B0604020202020204"/>
              <a:buChar char="•"/>
            </a:pPr>
            <a:endParaRPr lang="en-US" sz="2800">
              <a:solidFill>
                <a:schemeClr val="tx1"/>
              </a:solidFill>
              <a:latin typeface="Canva Sans 1" panose="020B0503030501040103"/>
            </a:endParaRPr>
          </a:p>
          <a:p>
            <a:pPr>
              <a:lnSpc>
                <a:spcPts val="3920"/>
              </a:lnSpc>
            </a:pPr>
            <a:endParaRPr>
              <a:solidFill>
                <a:schemeClr val="tx1"/>
              </a:solidFill>
            </a:endParaRPr>
          </a:p>
          <a:p>
            <a:pPr>
              <a:lnSpc>
                <a:spcPts val="3920"/>
              </a:lnSpc>
            </a:pPr>
            <a:endParaRPr>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2315</Words>
  <Application>Microsoft Office PowerPoint</Application>
  <PresentationFormat>Custom</PresentationFormat>
  <Paragraphs>271</Paragraphs>
  <Slides>26</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Wingdings</vt:lpstr>
      <vt:lpstr>Calibri</vt:lpstr>
      <vt:lpstr>Times New Roman</vt:lpstr>
      <vt:lpstr>inherit</vt:lpstr>
      <vt:lpstr>Canva Student Font</vt:lpstr>
      <vt:lpstr>Canva Sans 1 Bold</vt:lpstr>
      <vt:lpstr>Canva Sans 1</vt:lpstr>
      <vt:lpstr>Canva Sans 2</vt:lpstr>
      <vt:lpstr>Canva Sans 2 Bold</vt:lpstr>
      <vt:lpstr>Arial</vt:lpstr>
      <vt:lpstr>ProximaNova</vt:lpstr>
      <vt:lpstr>MBVGBA+HODIVK+NunitoSans-Bold,Bold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Loner 03</cp:lastModifiedBy>
  <cp:revision>5</cp:revision>
  <dcterms:created xsi:type="dcterms:W3CDTF">2006-08-16T00:00:00Z</dcterms:created>
  <dcterms:modified xsi:type="dcterms:W3CDTF">2025-03-15T06:34:44Z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B543B9C5DE964100B492EAED0ADEAD3C_13</vt:lpwstr>
  </property>
  <property fmtid="{D5CDD505-2E9C-101B-9397-08002B2CF9AE}" pid="3" name="KSOProductBuildVer">
    <vt:lpwstr>1033-11.2.0.11225</vt:lpwstr>
  </property>
</Properties>
</file>