
<file path=[Content_Types].xml><?xml version="1.0" encoding="utf-8"?>
<Types xmlns="http://schemas.openxmlformats.org/package/2006/content-types">
  <Default Extension="png" ContentType="image/png"/>
  <Default Extension="jpeg" ContentType="image/jpeg"/>
  <Default Extension="JPG" ContentType="image/.jp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321" r:id="rId3"/>
    <p:sldId id="256" r:id="rId4"/>
    <p:sldId id="407" r:id="rId6"/>
    <p:sldId id="390" r:id="rId7"/>
    <p:sldId id="391" r:id="rId8"/>
    <p:sldId id="392" r:id="rId9"/>
    <p:sldId id="395" r:id="rId10"/>
    <p:sldId id="393" r:id="rId11"/>
    <p:sldId id="396" r:id="rId12"/>
    <p:sldId id="397" r:id="rId13"/>
    <p:sldId id="408" r:id="rId14"/>
    <p:sldId id="403" r:id="rId15"/>
    <p:sldId id="402" r:id="rId16"/>
    <p:sldId id="409" r:id="rId17"/>
    <p:sldId id="406" r:id="rId18"/>
  </p:sldIdLst>
  <p:sldSz cx="12192000" cy="6858000"/>
  <p:notesSz cx="6858000" cy="9144000"/>
  <p:embeddedFontLst>
    <p:embeddedFont>
      <p:font typeface="Calibri" panose="020F0502020204030204"/>
      <p:regular r:id="rId22"/>
      <p:bold r:id="rId23"/>
      <p:italic r:id="rId24"/>
      <p:boldItalic r:id="rId25"/>
    </p:embeddedFont>
    <p:embeddedFont>
      <p:font typeface="Calibri" panose="020F0502020204030204" charset="0"/>
      <p:regular r:id="rId26"/>
      <p:bold r:id="rId27"/>
      <p:italic r:id="rId28"/>
      <p:boldItalic r:id="rId29"/>
    </p:embeddedFont>
    <p:embeddedFont>
      <p:font typeface="Wingdings 2" panose="05020102010507070707"/>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snapToGrid="0">
      <p:cViewPr>
        <p:scale>
          <a:sx n="113" d="100"/>
          <a:sy n="113" d="100"/>
        </p:scale>
        <p:origin x="5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580227-5D03-459E-A835-6FFCFE230943}" type="doc">
      <dgm:prSet loTypeId="matrix" loCatId="matrix" qsTypeId="urn:microsoft.com/office/officeart/2005/8/quickstyle/simple1" qsCatId="simple" csTypeId="urn:microsoft.com/office/officeart/2005/8/colors/accent1_2" csCatId="accent1" phldr="1"/>
      <dgm:spPr/>
      <dgm:t>
        <a:bodyPr/>
        <a:lstStyle/>
        <a:p>
          <a:endParaRPr lang="en-US"/>
        </a:p>
      </dgm:t>
    </dgm:pt>
    <dgm:pt modelId="{751F2995-7BA9-4339-A9BB-F1A5F5BF833E}">
      <dgm:prSet phldrT="[Text]" phldr="0" custT="0"/>
      <dgm:spPr>
        <a:solidFill>
          <a:schemeClr val="bg2">
            <a:lumMod val="75000"/>
          </a:schemeClr>
        </a:solidFill>
      </dgm:spPr>
      <dgm:t>
        <a:bodyPr vert="horz" wrap="square"/>
        <a:p>
          <a:pPr>
            <a:lnSpc>
              <a:spcPct val="100000"/>
            </a:lnSpc>
            <a:spcBef>
              <a:spcPct val="0"/>
            </a:spcBef>
            <a:spcAft>
              <a:spcPct val="35000"/>
            </a:spcAft>
          </a:pPr>
          <a:r>
            <a:rPr lang="en-US" b="1" dirty="0" smtClean="0">
              <a:solidFill>
                <a:schemeClr val="bg1"/>
              </a:solidFill>
            </a:rPr>
            <a:t>Emotional Intelligence</a:t>
          </a:r>
          <a:r>
            <a:rPr lang="en-US" b="1" dirty="0" smtClean="0">
              <a:solidFill>
                <a:schemeClr val="bg1"/>
              </a:solidFill>
            </a:rPr>
            <a:t/>
          </a:r>
          <a:endParaRPr lang="en-US" b="1" dirty="0" smtClean="0">
            <a:solidFill>
              <a:schemeClr val="bg1"/>
            </a:solidFill>
          </a:endParaRPr>
        </a:p>
      </dgm:t>
    </dgm:pt>
    <dgm:pt modelId="{FB9B349B-2C7F-4928-A2A5-15B1376BC203}" cxnId="{65AB3EE4-5392-4519-BB08-66CDED0B78B9}" type="parTrans">
      <dgm:prSet/>
      <dgm:spPr/>
      <dgm:t>
        <a:bodyPr/>
        <a:lstStyle/>
        <a:p>
          <a:endParaRPr lang="en-US"/>
        </a:p>
      </dgm:t>
    </dgm:pt>
    <dgm:pt modelId="{044CC9E6-1FFC-4DC7-AADE-3FAF726709B7}" cxnId="{65AB3EE4-5392-4519-BB08-66CDED0B78B9}" type="sibTrans">
      <dgm:prSet/>
      <dgm:spPr/>
      <dgm:t>
        <a:bodyPr/>
        <a:lstStyle/>
        <a:p>
          <a:endParaRPr lang="en-US"/>
        </a:p>
      </dgm:t>
    </dgm:pt>
    <dgm:pt modelId="{9C212C13-A65D-439C-AB14-B929246EA202}">
      <dgm:prSet phldrT="[Text]"/>
      <dgm:spPr>
        <a:solidFill>
          <a:schemeClr val="accent1">
            <a:lumMod val="75000"/>
            <a:alpha val="50000"/>
          </a:schemeClr>
        </a:solidFill>
      </dgm:spPr>
      <dgm:t>
        <a:bodyPr/>
        <a:lstStyle/>
        <a:p>
          <a:r>
            <a:rPr lang="en-US" b="1" dirty="0" smtClean="0">
              <a:solidFill>
                <a:srgbClr val="002060"/>
              </a:solidFill>
            </a:rPr>
            <a:t>Self-Awareness</a:t>
          </a:r>
          <a:endParaRPr lang="en-US" b="1" dirty="0">
            <a:solidFill>
              <a:srgbClr val="002060"/>
            </a:solidFill>
          </a:endParaRPr>
        </a:p>
      </dgm:t>
    </dgm:pt>
    <dgm:pt modelId="{82F58E8A-A388-490A-AE54-86B9C1A9F43A}" cxnId="{8BB041FB-C76C-456D-9CBF-E62BA11BD3E7}" type="parTrans">
      <dgm:prSet/>
      <dgm:spPr/>
      <dgm:t>
        <a:bodyPr/>
        <a:lstStyle/>
        <a:p>
          <a:endParaRPr lang="en-US"/>
        </a:p>
      </dgm:t>
    </dgm:pt>
    <dgm:pt modelId="{04D114CA-7E07-46FE-9693-8359D28FC167}" cxnId="{8BB041FB-C76C-456D-9CBF-E62BA11BD3E7}" type="sibTrans">
      <dgm:prSet/>
      <dgm:spPr/>
      <dgm:t>
        <a:bodyPr/>
        <a:lstStyle/>
        <a:p>
          <a:endParaRPr lang="en-US"/>
        </a:p>
      </dgm:t>
    </dgm:pt>
    <dgm:pt modelId="{DC0CAE6D-4482-4C2D-8A81-408ED6580B2F}">
      <dgm:prSet phldrT="[Text]"/>
      <dgm:spPr>
        <a:solidFill>
          <a:schemeClr val="accent2">
            <a:lumMod val="60000"/>
            <a:lumOff val="40000"/>
          </a:schemeClr>
        </a:solidFill>
      </dgm:spPr>
      <dgm:t>
        <a:bodyPr/>
        <a:lstStyle/>
        <a:p>
          <a:r>
            <a:rPr lang="en-US" b="1" dirty="0" smtClean="0">
              <a:solidFill>
                <a:srgbClr val="002060"/>
              </a:solidFill>
            </a:rPr>
            <a:t>Self-Management</a:t>
          </a:r>
          <a:endParaRPr lang="en-US" b="1" dirty="0">
            <a:solidFill>
              <a:srgbClr val="002060"/>
            </a:solidFill>
          </a:endParaRPr>
        </a:p>
      </dgm:t>
    </dgm:pt>
    <dgm:pt modelId="{F4A35872-BCC5-49AB-B364-A6AEF20CC42F}" cxnId="{6AA57771-7352-479F-8B7A-492DF6DD17A8}" type="parTrans">
      <dgm:prSet/>
      <dgm:spPr/>
      <dgm:t>
        <a:bodyPr/>
        <a:lstStyle/>
        <a:p>
          <a:endParaRPr lang="en-US"/>
        </a:p>
      </dgm:t>
    </dgm:pt>
    <dgm:pt modelId="{6FA1ACCF-735D-4DA3-91CE-3CFA271260D4}" cxnId="{6AA57771-7352-479F-8B7A-492DF6DD17A8}" type="sibTrans">
      <dgm:prSet/>
      <dgm:spPr/>
      <dgm:t>
        <a:bodyPr/>
        <a:lstStyle/>
        <a:p>
          <a:endParaRPr lang="en-US"/>
        </a:p>
      </dgm:t>
    </dgm:pt>
    <dgm:pt modelId="{8E5BD221-1CB8-40E0-A33C-EBDD901025E2}">
      <dgm:prSet phldrT="[Text]"/>
      <dgm:spPr>
        <a:solidFill>
          <a:schemeClr val="accent6">
            <a:lumMod val="60000"/>
            <a:lumOff val="40000"/>
          </a:schemeClr>
        </a:solidFill>
      </dgm:spPr>
      <dgm:t>
        <a:bodyPr/>
        <a:lstStyle/>
        <a:p>
          <a:r>
            <a:rPr lang="en-US" b="1" dirty="0" smtClean="0">
              <a:ln>
                <a:noFill/>
              </a:ln>
              <a:solidFill>
                <a:srgbClr val="002060"/>
              </a:solidFill>
            </a:rPr>
            <a:t>Social Awareness</a:t>
          </a:r>
          <a:endParaRPr lang="en-US" b="1" dirty="0">
            <a:ln>
              <a:noFill/>
            </a:ln>
            <a:solidFill>
              <a:srgbClr val="002060"/>
            </a:solidFill>
          </a:endParaRPr>
        </a:p>
      </dgm:t>
    </dgm:pt>
    <dgm:pt modelId="{8C67F33B-1EC3-47D4-87E4-A9E1854C9D45}" cxnId="{071C64F6-4AD4-4A9B-AB33-BA174B000E12}" type="parTrans">
      <dgm:prSet/>
      <dgm:spPr/>
      <dgm:t>
        <a:bodyPr/>
        <a:lstStyle/>
        <a:p>
          <a:endParaRPr lang="en-US"/>
        </a:p>
      </dgm:t>
    </dgm:pt>
    <dgm:pt modelId="{B5BEC7AC-E17E-45D0-8A1C-D3D288B39742}" cxnId="{071C64F6-4AD4-4A9B-AB33-BA174B000E12}" type="sibTrans">
      <dgm:prSet/>
      <dgm:spPr/>
      <dgm:t>
        <a:bodyPr/>
        <a:lstStyle/>
        <a:p>
          <a:endParaRPr lang="en-US"/>
        </a:p>
      </dgm:t>
    </dgm:pt>
    <dgm:pt modelId="{AB6D600B-BD75-4819-ADD0-02F7F02CFCFD}">
      <dgm:prSet phldrT="[Text]"/>
      <dgm:spPr>
        <a:solidFill>
          <a:schemeClr val="accent4">
            <a:lumMod val="60000"/>
            <a:lumOff val="40000"/>
          </a:schemeClr>
        </a:solidFill>
      </dgm:spPr>
      <dgm:t>
        <a:bodyPr/>
        <a:lstStyle/>
        <a:p>
          <a:r>
            <a:rPr lang="en-US" b="1" dirty="0" smtClean="0">
              <a:solidFill>
                <a:srgbClr val="002060"/>
              </a:solidFill>
            </a:rPr>
            <a:t>Relationship Management</a:t>
          </a:r>
          <a:endParaRPr lang="en-US" b="1" dirty="0">
            <a:solidFill>
              <a:srgbClr val="002060"/>
            </a:solidFill>
          </a:endParaRPr>
        </a:p>
      </dgm:t>
    </dgm:pt>
    <dgm:pt modelId="{83049CF9-3499-4A7B-96AA-C3E812B1D373}" cxnId="{011F9AA5-43ED-485B-AAE6-9ECCDD0EF828}" type="parTrans">
      <dgm:prSet/>
      <dgm:spPr/>
      <dgm:t>
        <a:bodyPr/>
        <a:lstStyle/>
        <a:p>
          <a:endParaRPr lang="en-US"/>
        </a:p>
      </dgm:t>
    </dgm:pt>
    <dgm:pt modelId="{50AFBC60-053A-4FCB-BF11-3151FF058101}" cxnId="{011F9AA5-43ED-485B-AAE6-9ECCDD0EF828}" type="sibTrans">
      <dgm:prSet/>
      <dgm:spPr/>
      <dgm:t>
        <a:bodyPr/>
        <a:lstStyle/>
        <a:p>
          <a:endParaRPr lang="en-US"/>
        </a:p>
      </dgm:t>
    </dgm:pt>
    <dgm:pt modelId="{28E15508-24AD-417B-9A98-F4A218405590}" type="pres">
      <dgm:prSet presAssocID="{AC580227-5D03-459E-A835-6FFCFE230943}" presName="diagram" presStyleCnt="0">
        <dgm:presLayoutVars>
          <dgm:chMax val="1"/>
          <dgm:dir/>
          <dgm:animLvl val="ctr"/>
          <dgm:resizeHandles val="exact"/>
        </dgm:presLayoutVars>
      </dgm:prSet>
      <dgm:spPr/>
      <dgm:t>
        <a:bodyPr/>
        <a:lstStyle/>
        <a:p>
          <a:endParaRPr lang="en-US"/>
        </a:p>
      </dgm:t>
    </dgm:pt>
    <dgm:pt modelId="{2D7C64F1-FDF5-45CD-8E79-B432465B8A6A}" type="pres">
      <dgm:prSet presAssocID="{AC580227-5D03-459E-A835-6FFCFE230943}" presName="matrix" presStyleCnt="0"/>
      <dgm:spPr/>
    </dgm:pt>
    <dgm:pt modelId="{AB9534D3-5D56-4433-BAD1-3EDA83C578F9}" type="pres">
      <dgm:prSet presAssocID="{AC580227-5D03-459E-A835-6FFCFE230943}" presName="tile1" presStyleLbl="node1" presStyleIdx="0" presStyleCnt="4"/>
      <dgm:spPr/>
      <dgm:t>
        <a:bodyPr/>
        <a:lstStyle/>
        <a:p>
          <a:endParaRPr lang="en-US"/>
        </a:p>
      </dgm:t>
    </dgm:pt>
    <dgm:pt modelId="{D354DC89-F3C3-476C-A77F-B4B7FBFEC491}" type="pres">
      <dgm:prSet presAssocID="{AC580227-5D03-459E-A835-6FFCFE230943}" presName="tile1text" presStyleCnt="0">
        <dgm:presLayoutVars>
          <dgm:chMax val="0"/>
          <dgm:chPref val="0"/>
          <dgm:bulletEnabled val="1"/>
        </dgm:presLayoutVars>
      </dgm:prSet>
      <dgm:spPr/>
      <dgm:t>
        <a:bodyPr/>
        <a:lstStyle/>
        <a:p>
          <a:endParaRPr lang="en-US"/>
        </a:p>
      </dgm:t>
    </dgm:pt>
    <dgm:pt modelId="{F8CADF6E-F883-41E1-84B5-417E707C7C75}" type="pres">
      <dgm:prSet presAssocID="{AC580227-5D03-459E-A835-6FFCFE230943}" presName="tile2" presStyleLbl="node1" presStyleIdx="1" presStyleCnt="4"/>
      <dgm:spPr/>
      <dgm:t>
        <a:bodyPr/>
        <a:lstStyle/>
        <a:p>
          <a:endParaRPr lang="en-US"/>
        </a:p>
      </dgm:t>
    </dgm:pt>
    <dgm:pt modelId="{95FB7126-BD79-4417-A494-6CD456682E0C}" type="pres">
      <dgm:prSet presAssocID="{AC580227-5D03-459E-A835-6FFCFE230943}" presName="tile2text" presStyleCnt="0">
        <dgm:presLayoutVars>
          <dgm:chMax val="0"/>
          <dgm:chPref val="0"/>
          <dgm:bulletEnabled val="1"/>
        </dgm:presLayoutVars>
      </dgm:prSet>
      <dgm:spPr/>
      <dgm:t>
        <a:bodyPr/>
        <a:lstStyle/>
        <a:p>
          <a:endParaRPr lang="en-US"/>
        </a:p>
      </dgm:t>
    </dgm:pt>
    <dgm:pt modelId="{DDC2CFA4-E257-4B29-AECA-8D5CBFA2B836}" type="pres">
      <dgm:prSet presAssocID="{AC580227-5D03-459E-A835-6FFCFE230943}" presName="tile3" presStyleLbl="node1" presStyleIdx="2" presStyleCnt="4"/>
      <dgm:spPr/>
      <dgm:t>
        <a:bodyPr/>
        <a:lstStyle/>
        <a:p>
          <a:endParaRPr lang="en-US"/>
        </a:p>
      </dgm:t>
    </dgm:pt>
    <dgm:pt modelId="{28C9CABC-1B5E-4FEC-B944-680E95D75DD5}" type="pres">
      <dgm:prSet presAssocID="{AC580227-5D03-459E-A835-6FFCFE230943}" presName="tile3text" presStyleCnt="0">
        <dgm:presLayoutVars>
          <dgm:chMax val="0"/>
          <dgm:chPref val="0"/>
          <dgm:bulletEnabled val="1"/>
        </dgm:presLayoutVars>
      </dgm:prSet>
      <dgm:spPr/>
      <dgm:t>
        <a:bodyPr/>
        <a:lstStyle/>
        <a:p>
          <a:endParaRPr lang="en-US"/>
        </a:p>
      </dgm:t>
    </dgm:pt>
    <dgm:pt modelId="{CB88B7DD-1F62-4699-BBBF-AA1BE9E8D115}" type="pres">
      <dgm:prSet presAssocID="{AC580227-5D03-459E-A835-6FFCFE230943}" presName="tile4" presStyleLbl="node1" presStyleIdx="3" presStyleCnt="4"/>
      <dgm:spPr/>
      <dgm:t>
        <a:bodyPr/>
        <a:lstStyle/>
        <a:p>
          <a:endParaRPr lang="en-US"/>
        </a:p>
      </dgm:t>
    </dgm:pt>
    <dgm:pt modelId="{E5C72F89-F19B-441B-BB6C-48811C5DBEAD}" type="pres">
      <dgm:prSet presAssocID="{AC580227-5D03-459E-A835-6FFCFE230943}" presName="tile4text" presStyleCnt="0">
        <dgm:presLayoutVars>
          <dgm:chMax val="0"/>
          <dgm:chPref val="0"/>
          <dgm:bulletEnabled val="1"/>
        </dgm:presLayoutVars>
      </dgm:prSet>
      <dgm:spPr/>
      <dgm:t>
        <a:bodyPr/>
        <a:lstStyle/>
        <a:p>
          <a:endParaRPr lang="en-US"/>
        </a:p>
      </dgm:t>
    </dgm:pt>
    <dgm:pt modelId="{2D8198D8-D13E-4B7D-99CF-FFE79FBABF29}" type="pres">
      <dgm:prSet presAssocID="{AC580227-5D03-459E-A835-6FFCFE230943}" presName="centerTile" presStyleLbl="fgShp" presStyleIdx="0" presStyleCnt="1">
        <dgm:presLayoutVars>
          <dgm:chMax val="0"/>
          <dgm:chPref val="0"/>
        </dgm:presLayoutVars>
      </dgm:prSet>
      <dgm:spPr/>
      <dgm:t>
        <a:bodyPr/>
        <a:lstStyle/>
        <a:p>
          <a:endParaRPr lang="en-US"/>
        </a:p>
      </dgm:t>
    </dgm:pt>
  </dgm:ptLst>
  <dgm:cxnLst>
    <dgm:cxn modelId="{65AB3EE4-5392-4519-BB08-66CDED0B78B9}" srcId="{AC580227-5D03-459E-A835-6FFCFE230943}" destId="{751F2995-7BA9-4339-A9BB-F1A5F5BF833E}" srcOrd="0" destOrd="0" parTransId="{FB9B349B-2C7F-4928-A2A5-15B1376BC203}" sibTransId="{044CC9E6-1FFC-4DC7-AADE-3FAF726709B7}"/>
    <dgm:cxn modelId="{8BB041FB-C76C-456D-9CBF-E62BA11BD3E7}" srcId="{751F2995-7BA9-4339-A9BB-F1A5F5BF833E}" destId="{9C212C13-A65D-439C-AB14-B929246EA202}" srcOrd="0" destOrd="0" parTransId="{82F58E8A-A388-490A-AE54-86B9C1A9F43A}" sibTransId="{04D114CA-7E07-46FE-9693-8359D28FC167}"/>
    <dgm:cxn modelId="{6AA57771-7352-479F-8B7A-492DF6DD17A8}" srcId="{751F2995-7BA9-4339-A9BB-F1A5F5BF833E}" destId="{DC0CAE6D-4482-4C2D-8A81-408ED6580B2F}" srcOrd="1" destOrd="0" parTransId="{F4A35872-BCC5-49AB-B364-A6AEF20CC42F}" sibTransId="{6FA1ACCF-735D-4DA3-91CE-3CFA271260D4}"/>
    <dgm:cxn modelId="{071C64F6-4AD4-4A9B-AB33-BA174B000E12}" srcId="{751F2995-7BA9-4339-A9BB-F1A5F5BF833E}" destId="{8E5BD221-1CB8-40E0-A33C-EBDD901025E2}" srcOrd="2" destOrd="0" parTransId="{8C67F33B-1EC3-47D4-87E4-A9E1854C9D45}" sibTransId="{B5BEC7AC-E17E-45D0-8A1C-D3D288B39742}"/>
    <dgm:cxn modelId="{011F9AA5-43ED-485B-AAE6-9ECCDD0EF828}" srcId="{751F2995-7BA9-4339-A9BB-F1A5F5BF833E}" destId="{AB6D600B-BD75-4819-ADD0-02F7F02CFCFD}" srcOrd="3" destOrd="0" parTransId="{83049CF9-3499-4A7B-96AA-C3E812B1D373}" sibTransId="{50AFBC60-053A-4FCB-BF11-3151FF058101}"/>
    <dgm:cxn modelId="{72B834CE-AEA4-473E-A553-6F1C1A0253A7}" type="presOf" srcId="{AC580227-5D03-459E-A835-6FFCFE230943}" destId="{28E15508-24AD-417B-9A98-F4A218405590}" srcOrd="0" destOrd="0" presId="urn:microsoft.com/office/officeart/2005/8/layout/matrix1"/>
    <dgm:cxn modelId="{BEC12DF8-2CD9-4F20-85AF-FF3B8510583B}" type="presParOf" srcId="{28E15508-24AD-417B-9A98-F4A218405590}" destId="{2D7C64F1-FDF5-45CD-8E79-B432465B8A6A}" srcOrd="0" destOrd="0" presId="urn:microsoft.com/office/officeart/2005/8/layout/matrix1"/>
    <dgm:cxn modelId="{06403019-4FF8-4B63-A5B6-774845C7043B}" type="presParOf" srcId="{2D7C64F1-FDF5-45CD-8E79-B432465B8A6A}" destId="{AB9534D3-5D56-4433-BAD1-3EDA83C578F9}" srcOrd="0" destOrd="0" presId="urn:microsoft.com/office/officeart/2005/8/layout/matrix1"/>
    <dgm:cxn modelId="{9B9A87F9-1E62-4288-9901-B66B3245CC88}" type="presOf" srcId="{9C212C13-A65D-439C-AB14-B929246EA202}" destId="{AB9534D3-5D56-4433-BAD1-3EDA83C578F9}" srcOrd="0" destOrd="0" presId="urn:microsoft.com/office/officeart/2005/8/layout/matrix1"/>
    <dgm:cxn modelId="{4F6A0FFB-4E69-4887-98E5-134B5EE358F0}" type="presParOf" srcId="{2D7C64F1-FDF5-45CD-8E79-B432465B8A6A}" destId="{D354DC89-F3C3-476C-A77F-B4B7FBFEC491}" srcOrd="1" destOrd="0" presId="urn:microsoft.com/office/officeart/2005/8/layout/matrix1"/>
    <dgm:cxn modelId="{89EA0A44-6398-4D16-84D3-422E9E50CF86}" type="presOf" srcId="{9C212C13-A65D-439C-AB14-B929246EA202}" destId="{D354DC89-F3C3-476C-A77F-B4B7FBFEC491}" srcOrd="1" destOrd="0" presId="urn:microsoft.com/office/officeart/2005/8/layout/matrix1"/>
    <dgm:cxn modelId="{B0DED312-5B03-4A98-8DAF-6D48FB6505D6}" type="presParOf" srcId="{2D7C64F1-FDF5-45CD-8E79-B432465B8A6A}" destId="{F8CADF6E-F883-41E1-84B5-417E707C7C75}" srcOrd="2" destOrd="0" presId="urn:microsoft.com/office/officeart/2005/8/layout/matrix1"/>
    <dgm:cxn modelId="{C6A312E7-C765-4470-BB38-F825A78BC6D9}" type="presOf" srcId="{DC0CAE6D-4482-4C2D-8A81-408ED6580B2F}" destId="{F8CADF6E-F883-41E1-84B5-417E707C7C75}" srcOrd="0" destOrd="0" presId="urn:microsoft.com/office/officeart/2005/8/layout/matrix1"/>
    <dgm:cxn modelId="{A42809DC-6312-4D1D-AC6E-2F19034990A3}" type="presParOf" srcId="{2D7C64F1-FDF5-45CD-8E79-B432465B8A6A}" destId="{95FB7126-BD79-4417-A494-6CD456682E0C}" srcOrd="3" destOrd="0" presId="urn:microsoft.com/office/officeart/2005/8/layout/matrix1"/>
    <dgm:cxn modelId="{0E9EA84E-E8AD-488F-ABBF-B6B630C8ABB2}" type="presOf" srcId="{DC0CAE6D-4482-4C2D-8A81-408ED6580B2F}" destId="{95FB7126-BD79-4417-A494-6CD456682E0C}" srcOrd="1" destOrd="0" presId="urn:microsoft.com/office/officeart/2005/8/layout/matrix1"/>
    <dgm:cxn modelId="{B0958F10-7E30-458B-AB59-0360FC32C026}" type="presParOf" srcId="{2D7C64F1-FDF5-45CD-8E79-B432465B8A6A}" destId="{DDC2CFA4-E257-4B29-AECA-8D5CBFA2B836}" srcOrd="4" destOrd="0" presId="urn:microsoft.com/office/officeart/2005/8/layout/matrix1"/>
    <dgm:cxn modelId="{2F82F2E0-FB59-4FE3-A00F-05752B909A23}" type="presOf" srcId="{8E5BD221-1CB8-40E0-A33C-EBDD901025E2}" destId="{DDC2CFA4-E257-4B29-AECA-8D5CBFA2B836}" srcOrd="0" destOrd="0" presId="urn:microsoft.com/office/officeart/2005/8/layout/matrix1"/>
    <dgm:cxn modelId="{42772707-83E3-4306-A297-A5BC9450EFE4}" type="presParOf" srcId="{2D7C64F1-FDF5-45CD-8E79-B432465B8A6A}" destId="{28C9CABC-1B5E-4FEC-B944-680E95D75DD5}" srcOrd="5" destOrd="0" presId="urn:microsoft.com/office/officeart/2005/8/layout/matrix1"/>
    <dgm:cxn modelId="{5534544F-A322-436E-99E2-2B580E627B4F}" type="presOf" srcId="{8E5BD221-1CB8-40E0-A33C-EBDD901025E2}" destId="{28C9CABC-1B5E-4FEC-B944-680E95D75DD5}" srcOrd="1" destOrd="0" presId="urn:microsoft.com/office/officeart/2005/8/layout/matrix1"/>
    <dgm:cxn modelId="{F921366D-AC32-425B-A8E8-E43F0CD0D288}" type="presParOf" srcId="{2D7C64F1-FDF5-45CD-8E79-B432465B8A6A}" destId="{CB88B7DD-1F62-4699-BBBF-AA1BE9E8D115}" srcOrd="6" destOrd="0" presId="urn:microsoft.com/office/officeart/2005/8/layout/matrix1"/>
    <dgm:cxn modelId="{8553213E-71D1-4276-9DA6-6595AFB882B3}" type="presOf" srcId="{AB6D600B-BD75-4819-ADD0-02F7F02CFCFD}" destId="{CB88B7DD-1F62-4699-BBBF-AA1BE9E8D115}" srcOrd="0" destOrd="0" presId="urn:microsoft.com/office/officeart/2005/8/layout/matrix1"/>
    <dgm:cxn modelId="{2330EC56-CC54-4F93-9B06-6307D36A3838}" type="presParOf" srcId="{2D7C64F1-FDF5-45CD-8E79-B432465B8A6A}" destId="{E5C72F89-F19B-441B-BB6C-48811C5DBEAD}" srcOrd="7" destOrd="0" presId="urn:microsoft.com/office/officeart/2005/8/layout/matrix1"/>
    <dgm:cxn modelId="{C19277EF-55E0-4C3C-AC48-CEC9408CFE54}" type="presOf" srcId="{AB6D600B-BD75-4819-ADD0-02F7F02CFCFD}" destId="{E5C72F89-F19B-441B-BB6C-48811C5DBEAD}" srcOrd="1" destOrd="0" presId="urn:microsoft.com/office/officeart/2005/8/layout/matrix1"/>
    <dgm:cxn modelId="{6014106C-D339-4B43-927B-5B1DF197D382}" type="presParOf" srcId="{28E15508-24AD-417B-9A98-F4A218405590}" destId="{2D8198D8-D13E-4B7D-99CF-FFE79FBABF29}" srcOrd="1" destOrd="0" presId="urn:microsoft.com/office/officeart/2005/8/layout/matrix1"/>
    <dgm:cxn modelId="{BF17FC37-0B5E-4BE5-9D23-B882BDB42E99}" type="presOf" srcId="{751F2995-7BA9-4339-A9BB-F1A5F5BF833E}" destId="{2D8198D8-D13E-4B7D-99CF-FFE79FBABF29}" srcOrd="0"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24600" cy="4297363"/>
        <a:chOff x="0" y="0"/>
        <a:chExt cx="6324600" cy="4297363"/>
      </a:xfrm>
    </dsp:grpSpPr>
    <dsp:sp modelId="{AB9534D3-5D56-4433-BAD1-3EDA83C578F9}">
      <dsp:nvSpPr>
        <dsp:cNvPr id="3" name="Round Single Corner Rectangle 2"/>
        <dsp:cNvSpPr/>
      </dsp:nvSpPr>
      <dsp:spPr bwMode="white">
        <a:xfrm rot="16200000">
          <a:off x="506809" y="-506809"/>
          <a:ext cx="2148682" cy="3162300"/>
        </a:xfrm>
        <a:prstGeom prst="round1Rect">
          <a:avLst/>
        </a:prstGeom>
        <a:solidFill>
          <a:schemeClr val="accent1">
            <a:lumMod val="75000"/>
            <a:alpha val="50000"/>
          </a:schemeClr>
        </a:solidFill>
      </dsp:spPr>
      <dsp:style>
        <a:lnRef idx="2">
          <a:schemeClr val="lt1"/>
        </a:lnRef>
        <a:fillRef idx="1">
          <a:schemeClr val="accent1"/>
        </a:fillRef>
        <a:effectRef idx="0">
          <a:scrgbClr r="0" g="0" b="0"/>
        </a:effectRef>
        <a:fontRef idx="minor">
          <a:schemeClr val="lt1"/>
        </a:fontRef>
      </dsp:style>
      <dsp:txBody>
        <a:bodyPr rot="5400000"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dirty="0" smtClean="0">
              <a:solidFill>
                <a:srgbClr val="002060"/>
              </a:solidFill>
            </a:rPr>
            <a:t>Self-Awareness</a:t>
          </a:r>
          <a:endParaRPr lang="en-US" b="1" dirty="0">
            <a:solidFill>
              <a:srgbClr val="002060"/>
            </a:solidFill>
          </a:endParaRPr>
        </a:p>
      </dsp:txBody>
      <dsp:txXfrm rot="16200000">
        <a:off x="506809" y="-506809"/>
        <a:ext cx="2148682" cy="3162300"/>
      </dsp:txXfrm>
    </dsp:sp>
    <dsp:sp modelId="{F8CADF6E-F883-41E1-84B5-417E707C7C75}">
      <dsp:nvSpPr>
        <dsp:cNvPr id="4" name="Round Single Corner Rectangle 3"/>
        <dsp:cNvSpPr/>
      </dsp:nvSpPr>
      <dsp:spPr bwMode="white">
        <a:xfrm>
          <a:off x="3162300" y="0"/>
          <a:ext cx="3162300" cy="2148682"/>
        </a:xfrm>
        <a:prstGeom prst="round1Rect">
          <a:avLst/>
        </a:prstGeom>
        <a:solidFill>
          <a:schemeClr val="accent2">
            <a:lumMod val="60000"/>
            <a:lumOff val="40000"/>
          </a:schemeClr>
        </a:solidFill>
      </dsp:spPr>
      <dsp:style>
        <a:lnRef idx="2">
          <a:schemeClr val="lt1"/>
        </a:lnRef>
        <a:fillRef idx="1">
          <a:schemeClr val="accent1"/>
        </a:fillRef>
        <a:effectRef idx="0">
          <a:scrgbClr r="0" g="0" b="0"/>
        </a:effectRef>
        <a:fontRef idx="minor">
          <a:schemeClr val="lt1"/>
        </a:fontRef>
      </dsp:style>
      <dsp:txBody>
        <a:bodyPr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dirty="0" smtClean="0">
              <a:solidFill>
                <a:srgbClr val="002060"/>
              </a:solidFill>
            </a:rPr>
            <a:t>Self-Management</a:t>
          </a:r>
          <a:endParaRPr lang="en-US" b="1" dirty="0">
            <a:solidFill>
              <a:srgbClr val="002060"/>
            </a:solidFill>
          </a:endParaRPr>
        </a:p>
      </dsp:txBody>
      <dsp:txXfrm>
        <a:off x="3162300" y="0"/>
        <a:ext cx="3162300" cy="2148682"/>
      </dsp:txXfrm>
    </dsp:sp>
    <dsp:sp modelId="{DDC2CFA4-E257-4B29-AECA-8D5CBFA2B836}">
      <dsp:nvSpPr>
        <dsp:cNvPr id="5" name="Round Single Corner Rectangle 4"/>
        <dsp:cNvSpPr/>
      </dsp:nvSpPr>
      <dsp:spPr bwMode="white">
        <a:xfrm rot="10800000">
          <a:off x="0" y="2148682"/>
          <a:ext cx="3162300" cy="2148682"/>
        </a:xfrm>
        <a:prstGeom prst="round1Rect">
          <a:avLst/>
        </a:prstGeom>
        <a:solidFill>
          <a:schemeClr val="accent6">
            <a:lumMod val="60000"/>
            <a:lumOff val="40000"/>
          </a:schemeClr>
        </a:solidFill>
      </dsp:spPr>
      <dsp:style>
        <a:lnRef idx="2">
          <a:schemeClr val="lt1"/>
        </a:lnRef>
        <a:fillRef idx="1">
          <a:schemeClr val="accent1"/>
        </a:fillRef>
        <a:effectRef idx="0">
          <a:scrgbClr r="0" g="0" b="0"/>
        </a:effectRef>
        <a:fontRef idx="minor">
          <a:schemeClr val="lt1"/>
        </a:fontRef>
      </dsp:style>
      <dsp:txBody>
        <a:bodyPr rot="10800000"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dirty="0" smtClean="0">
              <a:ln>
                <a:noFill/>
              </a:ln>
              <a:solidFill>
                <a:srgbClr val="002060"/>
              </a:solidFill>
            </a:rPr>
            <a:t>Social Awareness</a:t>
          </a:r>
          <a:endParaRPr lang="en-US" b="1" dirty="0">
            <a:ln>
              <a:noFill/>
            </a:ln>
            <a:solidFill>
              <a:srgbClr val="002060"/>
            </a:solidFill>
          </a:endParaRPr>
        </a:p>
      </dsp:txBody>
      <dsp:txXfrm rot="10800000">
        <a:off x="0" y="2148682"/>
        <a:ext cx="3162300" cy="2148682"/>
      </dsp:txXfrm>
    </dsp:sp>
    <dsp:sp modelId="{CB88B7DD-1F62-4699-BBBF-AA1BE9E8D115}">
      <dsp:nvSpPr>
        <dsp:cNvPr id="6" name="Round Single Corner Rectangle 5"/>
        <dsp:cNvSpPr/>
      </dsp:nvSpPr>
      <dsp:spPr bwMode="white">
        <a:xfrm rot="5400000">
          <a:off x="3669109" y="1641872"/>
          <a:ext cx="2148682" cy="3162300"/>
        </a:xfrm>
        <a:prstGeom prst="round1Rect">
          <a:avLst/>
        </a:prstGeom>
        <a:solidFill>
          <a:schemeClr val="accent4">
            <a:lumMod val="60000"/>
            <a:lumOff val="40000"/>
          </a:schemeClr>
        </a:solidFill>
      </dsp:spPr>
      <dsp:style>
        <a:lnRef idx="2">
          <a:schemeClr val="lt1"/>
        </a:lnRef>
        <a:fillRef idx="1">
          <a:schemeClr val="accent1"/>
        </a:fillRef>
        <a:effectRef idx="0">
          <a:scrgbClr r="0" g="0" b="0"/>
        </a:effectRef>
        <a:fontRef idx="minor">
          <a:schemeClr val="lt1"/>
        </a:fontRef>
      </dsp:style>
      <dsp:txBody>
        <a:bodyPr rot="-5400000" lIns="163576" tIns="163576" rIns="163576" bIns="163576"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dirty="0" smtClean="0">
              <a:solidFill>
                <a:srgbClr val="002060"/>
              </a:solidFill>
            </a:rPr>
            <a:t>Relationship Management</a:t>
          </a:r>
          <a:endParaRPr lang="en-US" b="1" dirty="0">
            <a:solidFill>
              <a:srgbClr val="002060"/>
            </a:solidFill>
          </a:endParaRPr>
        </a:p>
      </dsp:txBody>
      <dsp:txXfrm rot="5400000">
        <a:off x="3669109" y="1641872"/>
        <a:ext cx="2148682" cy="3162300"/>
      </dsp:txXfrm>
    </dsp:sp>
    <dsp:sp modelId="{2D8198D8-D13E-4B7D-99CF-FFE79FBABF29}">
      <dsp:nvSpPr>
        <dsp:cNvPr id="7" name="Rounded Rectangle 6"/>
        <dsp:cNvSpPr/>
      </dsp:nvSpPr>
      <dsp:spPr bwMode="white">
        <a:xfrm>
          <a:off x="2213610" y="1611511"/>
          <a:ext cx="1897380" cy="1074341"/>
        </a:xfrm>
        <a:prstGeom prst="roundRect">
          <a:avLst/>
        </a:prstGeom>
        <a:solidFill>
          <a:schemeClr val="bg2">
            <a:lumMod val="75000"/>
          </a:schemeClr>
        </a:solidFill>
      </dsp:spPr>
      <dsp:style>
        <a:lnRef idx="2">
          <a:schemeClr val="lt1"/>
        </a:lnRef>
        <a:fillRef idx="1">
          <a:schemeClr val="accent1">
            <a:tint val="60000"/>
          </a:schemeClr>
        </a:fillRef>
        <a:effectRef idx="0">
          <a:scrgbClr r="0" g="0" b="0"/>
        </a:effectRef>
        <a:fontRef idx="minor"/>
      </dsp:style>
      <dsp:txBody>
        <a:bodyPr vert="horz" wrap="square"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dirty="0" smtClean="0">
              <a:solidFill>
                <a:schemeClr val="bg1"/>
              </a:solidFill>
            </a:rPr>
            <a:t>Emotional Intelligence</a:t>
          </a:r>
          <a:endParaRPr lang="en-US" b="1" dirty="0" smtClean="0">
            <a:solidFill>
              <a:schemeClr val="bg1"/>
            </a:solidFill>
          </a:endParaRPr>
        </a:p>
      </dsp:txBody>
      <dsp:txXfrm>
        <a:off x="2213610" y="1611511"/>
        <a:ext cx="1897380" cy="107434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In conclusion, the presentation highlighted several key points regarding the importance of impression management through grooming.</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First impressions matter: Research consistently shows that people form lasting impressions within seconds of meeting someone. Grooming plays a pivotal role in shaping these initial perceptions.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Personal branding: Grooming is an integral part of personal branding. It communicates a message about your professionalism, attention to detail, and self-respect.</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Confidence boost: Taking care of your appearance can boost your self-confidence and self-esteem, leading to improved interactions and opportunities.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Professional success: In many professional settings, grooming standards are essential. A well-groomed appearance can enhance career prospects and foster a positive workplace image.</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Cultural and situational awareness: Understanding the appropriate grooming standards for different cultures and situations is crucial for effective impression management.</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Long-lasting impact: Grooming isn't just about the initial impression; it can have a long-lasting impact on how others perceive and remember you.</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In conclusion, impression management through grooming is a vital aspect of personal and professional success. It goes beyond vanity and aesthetics, influencing how we are perceived, the opportunities we receive, and our overall self-confidence. Investing time and effort in grooming is an investment in our social and career advancement.</a:t>
            </a: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g22a2578452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Introduction:</a:t>
            </a:r>
          </a:p>
          <a:p>
            <a:pPr marL="0" lvl="0" indent="0" algn="l" rtl="0">
              <a:lnSpc>
                <a:spcPct val="100000"/>
              </a:lnSpc>
              <a:spcBef>
                <a:spcPts val="0"/>
              </a:spcBef>
              <a:spcAft>
                <a:spcPts val="0"/>
              </a:spcAft>
              <a:buSzPts val="1400"/>
              <a:buNone/>
            </a:pPr>
            <a:r>
              <a:t>Impression management is a sociological and psychological concept that refers to the conscious or subconscious process by which individuals control or manipulate the information and impressions they convey to others. It involves shaping one's behavior, appearance, and communication in order to create a favorable image or perception in the eyes of others. Impression management plays a significant role in social interactions and can influence how people are perceived and treated by others.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Importance of First Impressions:</a:t>
            </a:r>
          </a:p>
          <a:p>
            <a:pPr marL="0" lvl="0" indent="0" algn="l" rtl="0">
              <a:lnSpc>
                <a:spcPct val="100000"/>
              </a:lnSpc>
              <a:spcBef>
                <a:spcPts val="0"/>
              </a:spcBef>
              <a:spcAft>
                <a:spcPts val="0"/>
              </a:spcAft>
              <a:buSzPts val="1400"/>
              <a:buNone/>
            </a:pPr>
            <a:r>
              <a:t>First impressions are crucial in various aspects of life, including personal relationships, professional settings, and social interactions. Here are some reasons highlighting the importance of first impressions: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Rapid Judgment: Humans are naturally inclined to make quick judgments about others based on their initial interactions. Research suggests that it takes only a fraction of a second for people to form a first impression.</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Lasting Impact: First impressions tend to be persistent and can be challenging to change once established. People often use initial impressions as a reference point for future interactions.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Social and Professional Success: Whether in job interviews, business meetings, or dating scenarios, a positive first impression can open doors and create opportunities for success. Conversely, a negative first impression can hinder progress.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Trust and Likeability: Positive first impressions can foster trust, likability, and credibility, making it easier for individuals to build relationships and garner support from others.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Self-Esteem and Confidence: Creating a favorable first impression can boost an individual's self-esteem and confidence, leading to improved social and professional interactions.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54" name="Google Shape;154;g22a2578452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a:sym typeface="+mn-ea"/>
              </a:rPr>
              <a:t>Role of Grooming in Impression Management:</a:t>
            </a:r>
            <a:endParaRPr>
              <a:sym typeface="+mn-ea"/>
            </a:endParaRPr>
          </a:p>
          <a:p>
            <a:pPr marL="0" lvl="0" indent="0" algn="l" rtl="0">
              <a:lnSpc>
                <a:spcPct val="100000"/>
              </a:lnSpc>
              <a:spcBef>
                <a:spcPts val="0"/>
              </a:spcBef>
              <a:spcAft>
                <a:spcPts val="0"/>
              </a:spcAft>
              <a:buSzPts val="1400"/>
              <a:buNone/>
            </a:pPr>
            <a:r>
              <a:rPr>
                <a:sym typeface="+mn-ea"/>
              </a:rPr>
              <a:t>Grooming, which refers to the act of maintaining one's appearance and personal hygiene, plays a significant role in impression management. Here's how grooming contributes to shaping perceptions and impressions:</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Appearance Matters: Physical appearance is one of the first things people notice when meeting someone for the first time. Proper grooming, including clean and well-maintained clothing, neat hair, and good personal hygiene, can convey professionalism, attention to detail, and self-respect.</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Confidence Boost: Taking care of one's appearance can boost confidence and self-esteem. When individuals feel good about how they look, it often shows in their demeanor and interactions with others, making a positive impression.</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Cultural and Contextual Considerations: Grooming standards can vary across different cultures and contexts. Understanding and adhering to the appropriate grooming norms for a specific situation can help individuals fit in and make a positive impression within that context.</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Non-Verbal Communication: Grooming is a form of non-verbal communication that can convey respect for oneself and others. It can also signal professionalism, which is particularly important in business and career settings.</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In conclusion, impression management is the process of controlling or influencing how others perceive us, and first impressions are of paramount importance in this regard. Grooming is an essential aspect of impression management as it can significantly impact how others perceive and judge us during initial interactions, ultimately shaping our personal and professional relationships.</a:t>
            </a:r>
            <a:endParaRPr>
              <a:sym typeface="+mn-ea"/>
            </a:endParaR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Grooming, in the context of personal appearance, refers to the set of practices and activities individuals engage in to maintain and enhance their physical appearance and overall cleanliness. It encompasses various aspects such as clothing, hygiene, and the use of grooming products, all of which contribute to presenting a well-maintained and attractive appearance. Here's a breakdown of these key components: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Clothing: Grooming starts with the selection and maintenance of clothing. This includes choosing outfits that are appropriate for different occasions, ensuring they are clean, well-fitted, and in good condition. Dressing well can significantly impact how others perceive you and can boost your self-confidence.</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Hygiene: Personal hygiene is a fundamental aspect of grooming. It involves practices such as regular bathing or showering, brushing teeth, maintaining clean and trimmed nails, and managing body odor. Proper hygiene not only promotes good health but also contributes to a pleasant and attractive appearance.</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Grooming Products: Grooming products encompass a wide range of items used to enhance one's appearance. These may include skincare products like cleansers, moisturizers, and sunscreen to maintain healthy skin. Haircare products like shampoos, conditioners, and styling products help in managing hair appearance. Additionally, grooming products can also include cosmetics for those who choose to use makeup. Fragrances such as perfumes and colognes are also considered grooming products, as they can add a pleasant scent to one's overall appearance.</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Effective grooming reflects a person's attention to detail, self-care, and respect for themselves and others. It not only contributes to a positive first impression but also boosts self-esteem and confidence, which can have a significant impact on personal and professional interactions. Ultimately, grooming plays a vital role in one's overall presentation and how they are perceived by others.</a:t>
            </a: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a:sym typeface="+mn-ea"/>
              </a:rPr>
              <a:t>The Psychology of Impressions:</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People are remarkably adept at forming quick impressions of others. This is often done through a process called thin-slicing, where individuals make rapid judgments about someone based on very limited information. Here are some key factors contributing to this ability:</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First Impressions: First impressions are formed within milliseconds of meeting someone. These initial judgments can be influenced by a person's appearance, body language, and facial expressions.</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Stereotypes: Stereotypes are mental shortcuts that help individuals categorize and make sense of the world. They can lead to quick impressions based on preconceived notions associated with certain characteristics, such as age, gender, race, and occupation.</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Body Language: Non-verbal cues, such as posture, gestures, and eye contact, play a significant role in forming impressions. People often rely on these cues to assess a person's confidence, friendliness, and trustworthiness.</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Context: The context in which you meet someone can shape your impression. For example, meeting someone at a job interview may lead to different impressions than meeting them at a social gathering.</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a:sym typeface="+mn-ea"/>
              </a:rPr>
              <a:t>Impact of Non-Verbal Communication:</a:t>
            </a:r>
            <a:endParaRPr>
              <a:sym typeface="+mn-ea"/>
            </a:endParaRPr>
          </a:p>
          <a:p>
            <a:pPr marL="0" lvl="0" indent="0" algn="l" rtl="0">
              <a:lnSpc>
                <a:spcPct val="100000"/>
              </a:lnSpc>
              <a:spcBef>
                <a:spcPts val="0"/>
              </a:spcBef>
              <a:spcAft>
                <a:spcPts val="0"/>
              </a:spcAft>
              <a:buSzPts val="1400"/>
              <a:buNone/>
            </a:pPr>
            <a:r>
              <a:rPr>
                <a:sym typeface="+mn-ea"/>
              </a:rPr>
              <a:t>Non-verbal communication is a crucial element in impression formation. It encompasses a wide range of behaviors and cues that convey information without the use of words. Here's how non-verbal communication influences impressions:</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Facial Expressions: Facial expressions convey emotions and can influence how others perceive you. A smile can make you appear friendly and approachable, while a frown may signal unhappiness or disapproval.</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Body Language: Posture, gestures, and body movements can communicate confidence, openness, or insecurity. For example, standing up straight and maintaining eye contact can project self-assuredness.</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Tone of Voice: The way you speak, including your tone, pitch, and speed, can convey a range of emotions and attitudes. A calm and pleasant tone can make you seem more likable and trustworthy.</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rPr>
                <a:sym typeface="+mn-ea"/>
              </a:rPr>
              <a:t>Personal Space: Cultural norms dictate personal space boundaries, and respecting these norms is essential for positive impressions. Invading someone's personal space can lead to discomfort and a negative perception.</a:t>
            </a:r>
            <a:endParaRPr>
              <a:sym typeface="+mn-ea"/>
            </a:endParaR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Role of Grooming in Shaping Perceptions:</a:t>
            </a:r>
          </a:p>
          <a:p>
            <a:pPr marL="0" lvl="0" indent="0" algn="l" rtl="0">
              <a:lnSpc>
                <a:spcPct val="100000"/>
              </a:lnSpc>
              <a:spcBef>
                <a:spcPts val="0"/>
              </a:spcBef>
              <a:spcAft>
                <a:spcPts val="0"/>
              </a:spcAft>
              <a:buSzPts val="1400"/>
              <a:buNone/>
            </a:pPr>
            <a:r>
              <a:t>Grooming, which includes personal hygiene, clothing choices, and overall appearance, significantly impacts how others perceive you:</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Cleanliness and Hygiene: Good personal hygiene is essential for making a positive impression. People tend to view those who are clean and well-groomed as responsible and respectful.</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Clothing and Style: Clothing choices can convey a lot about a person's personality, profession, and social status. Dressing appropriately for a situation can enhance your credibility and attractiveness.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Attention to Detail: Paying attention to small details, such as neatly combed hair or well-maintained nails, can demonstrate your level of care and professionalism.</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Cultural Sensitivity: In a diverse world, being aware of cultural norms and dressing appropriately for different contexts is crucial to avoid inadvertently offending or alienating others.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In conclusion, people form impressions quickly based on a combination of factors, including first impressions, stereotypes, body language, and non-verbal communication. Grooming and personal presentation also play a vital role in shaping these perceptions. Being mindful of how you present yourself and understanding the psychology behind impression formation can help you make positive impressions and build better relationships in various social and professional settings.</a:t>
            </a: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t>Grooming is a multifaceted concept that encompasses various components, each of which plays a significant role in personal presentation and impression management. Among these components, clothing, hygiene, hair and makeup, and accessories are key elements that individuals often use to convey their personal style, professionalism, and overall image. Let's delve into each of these components and explore their significance:</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Clothing:</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Significance: Clothing choices are a fundamental aspect of grooming, as they are one of the most visible elements of personal presentation. They serve as a means of self-expression and can convey information about a person's identity, style, and even their values or beliefs.</a:t>
            </a:r>
          </a:p>
          <a:p>
            <a:pPr marL="0" lvl="0" indent="0" algn="l" rtl="0">
              <a:lnSpc>
                <a:spcPct val="100000"/>
              </a:lnSpc>
              <a:spcBef>
                <a:spcPts val="0"/>
              </a:spcBef>
              <a:spcAft>
                <a:spcPts val="0"/>
              </a:spcAft>
              <a:buSzPts val="1400"/>
              <a:buNone/>
            </a:pPr>
            <a:r>
              <a:t>Professionalism: In professional settings, clothing plays a crucial role in making a positive impression. Dressing appropriately for the occasion or workplace can signify competence, attention to detail, and respect for established norms.</a:t>
            </a:r>
          </a:p>
          <a:p>
            <a:pPr marL="0" lvl="0" indent="0" algn="l" rtl="0">
              <a:lnSpc>
                <a:spcPct val="100000"/>
              </a:lnSpc>
              <a:spcBef>
                <a:spcPts val="0"/>
              </a:spcBef>
              <a:spcAft>
                <a:spcPts val="0"/>
              </a:spcAft>
              <a:buSzPts val="1400"/>
              <a:buNone/>
            </a:pPr>
            <a:r>
              <a:t>Self-Expression: Clothing choices allow individuals to express their personality and style. For example, someone who dresses conservatively may convey a different image than someone who embraces a more eclectic or casual style.</a:t>
            </a:r>
          </a:p>
          <a:p>
            <a:pPr marL="0" lvl="0" indent="0" algn="l" rtl="0">
              <a:lnSpc>
                <a:spcPct val="100000"/>
              </a:lnSpc>
              <a:spcBef>
                <a:spcPts val="0"/>
              </a:spcBef>
              <a:spcAft>
                <a:spcPts val="0"/>
              </a:spcAft>
              <a:buSzPts val="1400"/>
              <a:buNone/>
            </a:pPr>
            <a:r>
              <a:t>First Impressions: People often form initial judgments based on an individual's attire. Choosing clothing that aligns with the context and audience can help create a favorable first impression.</a:t>
            </a:r>
          </a:p>
          <a:p>
            <a:pPr marL="0" lvl="0" indent="0" algn="l" rtl="0">
              <a:lnSpc>
                <a:spcPct val="100000"/>
              </a:lnSpc>
              <a:spcBef>
                <a:spcPts val="0"/>
              </a:spcBef>
              <a:spcAft>
                <a:spcPts val="0"/>
              </a:spcAft>
              <a:buSzPts val="1400"/>
              <a:buNone/>
            </a:pPr>
            <a:r>
              <a:t>Hygiene:</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Importance of Cleanliness: Personal hygiene is a cornerstone of grooming. It involves maintaining cleanliness in various aspects, including body, skin, nails, and oral hygiene. Proper hygiene not only promotes good health but also contributes to an overall well-groomed appearance.</a:t>
            </a:r>
          </a:p>
          <a:p>
            <a:pPr marL="0" lvl="0" indent="0" algn="l" rtl="0">
              <a:lnSpc>
                <a:spcPct val="100000"/>
              </a:lnSpc>
              <a:spcBef>
                <a:spcPts val="0"/>
              </a:spcBef>
              <a:spcAft>
                <a:spcPts val="0"/>
              </a:spcAft>
              <a:buSzPts val="1400"/>
              <a:buNone/>
            </a:pPr>
            <a:r>
              <a:t>Confidence and Comfort: Being clean and well-groomed can boost an individual's self-confidence and comfort in social and professional situations.</a:t>
            </a:r>
          </a:p>
          <a:p>
            <a:pPr marL="0" lvl="0" indent="0" algn="l" rtl="0">
              <a:lnSpc>
                <a:spcPct val="100000"/>
              </a:lnSpc>
              <a:spcBef>
                <a:spcPts val="0"/>
              </a:spcBef>
              <a:spcAft>
                <a:spcPts val="0"/>
              </a:spcAft>
              <a:buSzPts val="1400"/>
              <a:buNone/>
            </a:pPr>
            <a:r>
              <a:t>Perception of Professionalism: In professional settings, good hygiene is often associated with professionalism and attention to detail. It can enhance credibility and trustworthiness.</a:t>
            </a:r>
          </a:p>
          <a:p>
            <a:pPr marL="0" lvl="0" indent="0" algn="l" rtl="0">
              <a:lnSpc>
                <a:spcPct val="100000"/>
              </a:lnSpc>
              <a:spcBef>
                <a:spcPts val="0"/>
              </a:spcBef>
              <a:spcAft>
                <a:spcPts val="0"/>
              </a:spcAft>
              <a:buSzPts val="1400"/>
              <a:buNone/>
            </a:pPr>
            <a:r>
              <a:t>Hair and Makeup:</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Hairstyles: Hair can significantly impact one's appearance. Different hairstyles can convey various messages, from professionalism and sophistication to creativity and individuality. Properly styled hair can complement an individual's overall look.</a:t>
            </a:r>
          </a:p>
          <a:p>
            <a:pPr marL="0" lvl="0" indent="0" algn="l" rtl="0">
              <a:lnSpc>
                <a:spcPct val="100000"/>
              </a:lnSpc>
              <a:spcBef>
                <a:spcPts val="0"/>
              </a:spcBef>
              <a:spcAft>
                <a:spcPts val="0"/>
              </a:spcAft>
              <a:buSzPts val="1400"/>
              <a:buNone/>
            </a:pPr>
            <a:r>
              <a:t>Makeup: Makeup is a tool that some individuals use to enhance their facial features or create a specific image. In professional settings, subtle and natural makeup is often preferred, while more elaborate makeup may be suitable for social or artistic contexts.</a:t>
            </a:r>
          </a:p>
          <a:p>
            <a:pPr marL="0" lvl="0" indent="0" algn="l" rtl="0">
              <a:lnSpc>
                <a:spcPct val="100000"/>
              </a:lnSpc>
              <a:spcBef>
                <a:spcPts val="0"/>
              </a:spcBef>
              <a:spcAft>
                <a:spcPts val="0"/>
              </a:spcAft>
              <a:buSzPts val="1400"/>
              <a:buNone/>
            </a:pPr>
            <a:r>
              <a:t>Impression Management: Hairstyles and makeup can influence how others perceive an individual. For instance, a neat and well-groomed hairstyle can project confidence and attention to detail, while excessive or unkempt styles may convey a lack of professionalism.</a:t>
            </a:r>
          </a:p>
          <a:p>
            <a:pPr marL="0" lvl="0" indent="0" algn="l" rtl="0">
              <a:lnSpc>
                <a:spcPct val="100000"/>
              </a:lnSpc>
              <a:spcBef>
                <a:spcPts val="0"/>
              </a:spcBef>
              <a:spcAft>
                <a:spcPts val="0"/>
              </a:spcAft>
              <a:buSzPts val="1400"/>
              <a:buNone/>
            </a:pPr>
            <a:r>
              <a:t>Accessories: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r>
              <a:t>Role in Grooming: Accessories such as jewelry, belts, scarves, and watches play a complementary role in grooming. They can add a finishing touch to an outfit, showcasing attention to detail and style.</a:t>
            </a:r>
          </a:p>
          <a:p>
            <a:pPr marL="0" lvl="0" indent="0" algn="l" rtl="0">
              <a:lnSpc>
                <a:spcPct val="100000"/>
              </a:lnSpc>
              <a:spcBef>
                <a:spcPts val="0"/>
              </a:spcBef>
              <a:spcAft>
                <a:spcPts val="0"/>
              </a:spcAft>
              <a:buSzPts val="1400"/>
              <a:buNone/>
            </a:pPr>
            <a:r>
              <a:t>Expression and Individuality: Accessories allow individuals to express their personality and individuality. The choice of accessories can convey preferences, tastes, and even cultural or personal significance.</a:t>
            </a:r>
          </a:p>
          <a:p>
            <a:pPr marL="0" lvl="0" indent="0" algn="l" rtl="0">
              <a:lnSpc>
                <a:spcPct val="100000"/>
              </a:lnSpc>
              <a:spcBef>
                <a:spcPts val="0"/>
              </a:spcBef>
              <a:spcAft>
                <a:spcPts val="0"/>
              </a:spcAft>
              <a:buSzPts val="1400"/>
              <a:buNone/>
            </a:pPr>
            <a:r>
              <a:t>Contextual Consideration: The type and quantity of accessories should be considered in relation to the context. In formal settings, minimal and understated accessories may be preferred, while more casual or creative environments may encourage a broader range of choices.</a:t>
            </a:r>
          </a:p>
          <a:p>
            <a:pPr marL="0" lvl="0" indent="0" algn="l" rtl="0">
              <a:lnSpc>
                <a:spcPct val="100000"/>
              </a:lnSpc>
              <a:spcBef>
                <a:spcPts val="0"/>
              </a:spcBef>
              <a:spcAft>
                <a:spcPts val="0"/>
              </a:spcAft>
              <a:buSzPts val="1400"/>
              <a:buNone/>
            </a:pPr>
            <a:r>
              <a:t>In conclusion, grooming involves careful consideration of clothing, hygiene, hair and makeup, and accessories to present oneself effectively in various personal, social, and professional contexts. Each of these components plays a crucial role in shaping first impressions, conveying personal identity, and influencing how others perceive and interact with an individual. Ultimately, grooming is a tool for self-expression and impression management that can have a significant impact on personal and professional success.</a:t>
            </a: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3"/>
          </p:nvPr>
        </p:nvSpPr>
        <p:spPr/>
      </p:sp>
      <p:sp>
        <p:nvSpPr>
          <p:cNvPr id="3" name="Text Placeholder 2"/>
          <p:cNvSpPr/>
          <p:nvPr>
            <p:ph type="body" idx="1"/>
          </p:nvPr>
        </p:nvSpPr>
        <p:spPr/>
        <p:txBody>
          <a:bodyPr/>
          <a:p>
            <a:r>
              <a:rPr lang="en-US"/>
              <a:t>Essential grooming products can help you look and feel your best. Here's a list of key grooming categories and recommendations for selecting the right products:</a:t>
            </a:r>
            <a:endParaRPr lang="en-US"/>
          </a:p>
          <a:p>
            <a:endParaRPr lang="en-US"/>
          </a:p>
          <a:p>
            <a:r>
              <a:rPr lang="en-US"/>
              <a:t>1. Skincare:</a:t>
            </a:r>
            <a:endParaRPr lang="en-US"/>
          </a:p>
          <a:p>
            <a:endParaRPr lang="en-US"/>
          </a:p>
          <a:p>
            <a:r>
              <a:rPr lang="en-US"/>
              <a:t>Cleanser: Choose a gentle cleanser suitable for your skin type (normal, oily, dry, or sensitive). Look for ingredients like salicylic acid or glycolic acid for exfoliating cleansers.</a:t>
            </a:r>
            <a:endParaRPr lang="en-US"/>
          </a:p>
          <a:p>
            <a:r>
              <a:rPr lang="en-US"/>
              <a:t>Moisturizer: Find a moisturizer with SPF for daytime use and a hydrating, non-comedogenic formula for nighttime.</a:t>
            </a:r>
            <a:endParaRPr lang="en-US"/>
          </a:p>
          <a:p>
            <a:r>
              <a:rPr lang="en-US"/>
              <a:t>Sunscreen: Protect your skin from UV damage by using a broad-spectrum sunscreen with at least SPF 30.</a:t>
            </a:r>
            <a:endParaRPr lang="en-US"/>
          </a:p>
          <a:p>
            <a:r>
              <a:rPr lang="en-US"/>
              <a:t>Serum: Consider adding a serum with active ingredients like hyaluronic acid, vitamin C, or retinol to address specific skincare concerns.</a:t>
            </a:r>
            <a:endParaRPr lang="en-US"/>
          </a:p>
          <a:p>
            <a:r>
              <a:rPr lang="en-US"/>
              <a:t>Eye Cream: An eye cream can help reduce puffiness and dark circles. Look for one with ingredients like peptides or caffeine.</a:t>
            </a:r>
            <a:endParaRPr lang="en-US"/>
          </a:p>
          <a:p>
            <a:r>
              <a:rPr lang="en-US"/>
              <a:t>2. Haircare:</a:t>
            </a:r>
            <a:endParaRPr lang="en-US"/>
          </a:p>
          <a:p>
            <a:endParaRPr lang="en-US"/>
          </a:p>
          <a:p>
            <a:r>
              <a:rPr lang="en-US"/>
              <a:t>Shampoo and Conditioner: Choose a shampoo and conditioner that match your hair type (e.g., dry, oily, curly, straight) and address specific concerns (e.g., dandruff, color protection).</a:t>
            </a:r>
            <a:endParaRPr lang="en-US"/>
          </a:p>
          <a:p>
            <a:r>
              <a:rPr lang="en-US"/>
              <a:t>Styling Products: Use products like hair gel, pomade, or mousse for styling. Select products based on your desired hairstyle and hair type.</a:t>
            </a:r>
            <a:endParaRPr lang="en-US"/>
          </a:p>
          <a:p>
            <a:r>
              <a:rPr lang="en-US"/>
              <a:t>Hairbrush/Comb: Invest in a high-quality brush or comb that suits your hair texture to prevent damage and promote healthy hair.</a:t>
            </a:r>
            <a:endParaRPr lang="en-US"/>
          </a:p>
          <a:p>
            <a:r>
              <a:rPr lang="en-US"/>
              <a:t>3. Fragrance:</a:t>
            </a:r>
            <a:endParaRPr lang="en-US"/>
          </a:p>
          <a:p>
            <a:endParaRPr lang="en-US"/>
          </a:p>
          <a:p>
            <a:r>
              <a:rPr lang="en-US"/>
              <a:t>Cologne/Perfume: Find a scent that matches your personality and occasions. Consider the concentration (eau de toilette, eau de parfum) for the desired longevity.</a:t>
            </a:r>
            <a:endParaRPr lang="en-US"/>
          </a:p>
          <a:p>
            <a:r>
              <a:rPr lang="en-US"/>
              <a:t>Aftershave: If you use it, select an aftershave that soothes and hydrates your skin while providing a pleasant scent.</a:t>
            </a:r>
            <a:endParaRPr lang="en-US"/>
          </a:p>
          <a:p>
            <a:r>
              <a:rPr lang="en-US"/>
              <a:t>4. Shaving:</a:t>
            </a:r>
            <a:endParaRPr lang="en-US"/>
          </a:p>
          <a:p>
            <a:endParaRPr lang="en-US"/>
          </a:p>
          <a:p>
            <a:r>
              <a:rPr lang="en-US"/>
              <a:t>Razor: Choose between safety razors, disposable razors, or electric razors, depending on your preference.</a:t>
            </a:r>
            <a:endParaRPr lang="en-US"/>
          </a:p>
          <a:p>
            <a:r>
              <a:rPr lang="en-US"/>
              <a:t>Shaving Cream/Gel: Pick a shaving cream or gel that lubricates the skin to prevent irritation and razor burns.</a:t>
            </a:r>
            <a:endParaRPr lang="en-US"/>
          </a:p>
          <a:p>
            <a:r>
              <a:rPr lang="en-US"/>
              <a:t>Aftershave Balm: Apply a soothing aftershave balm to hydrate and calm the skin after shaving.</a:t>
            </a:r>
            <a:endParaRPr lang="en-US"/>
          </a:p>
          <a:p>
            <a:r>
              <a:rPr lang="en-US"/>
              <a:t>5. Oral Care:</a:t>
            </a:r>
            <a:endParaRPr lang="en-US"/>
          </a:p>
          <a:p>
            <a:endParaRPr lang="en-US"/>
          </a:p>
          <a:p>
            <a:r>
              <a:rPr lang="en-US"/>
              <a:t>Toothbrush: Opt for a soft-bristle toothbrush with good ergonomics for effective cleaning.</a:t>
            </a:r>
            <a:endParaRPr lang="en-US"/>
          </a:p>
          <a:p>
            <a:r>
              <a:rPr lang="en-US"/>
              <a:t>Toothpaste: Select a fluoride toothpaste that meets your dental needs, such as whitening, sensitivity, or gum health.</a:t>
            </a:r>
            <a:endParaRPr lang="en-US"/>
          </a:p>
          <a:p>
            <a:r>
              <a:rPr lang="en-US"/>
              <a:t>Mouthwash: Use a mouthwash to freshen breath and kill bacteria. Look for alcohol-free options if you have sensitive gums.</a:t>
            </a:r>
            <a:endParaRPr lang="en-US"/>
          </a:p>
          <a:p>
            <a:r>
              <a:rPr lang="en-US"/>
              <a:t>6. Grooming Tools:</a:t>
            </a:r>
            <a:endParaRPr lang="en-US"/>
          </a:p>
          <a:p>
            <a:endParaRPr lang="en-US"/>
          </a:p>
          <a:p>
            <a:r>
              <a:rPr lang="en-US"/>
              <a:t>Nail Clippers: Invest in quality nail clippers to maintain well-groomed nails.</a:t>
            </a:r>
            <a:endParaRPr lang="en-US"/>
          </a:p>
          <a:p>
            <a:r>
              <a:rPr lang="en-US"/>
              <a:t>Tweezers: High-quality tweezers are essential for plucking unwanted hairs.</a:t>
            </a:r>
            <a:endParaRPr lang="en-US"/>
          </a:p>
          <a:p>
            <a:r>
              <a:rPr lang="en-US"/>
              <a:t>Grooming Kit: Consider a comprehensive grooming kit that includes scissors, a comb, and other essential tools for maintaining your appearance.</a:t>
            </a:r>
            <a:endParaRPr lang="en-US"/>
          </a:p>
          <a:p>
            <a:r>
              <a:rPr lang="en-US"/>
              <a:t>Tips for Choosing Grooming Products:</a:t>
            </a:r>
            <a:endParaRPr lang="en-US"/>
          </a:p>
          <a:p>
            <a:endParaRPr lang="en-US"/>
          </a:p>
          <a:p>
            <a:r>
              <a:rPr lang="en-US"/>
              <a:t>Know Your Skin and Hair Type: Understanding your skin and hair type is crucial for selecting the right products that cater to your specific needs.</a:t>
            </a:r>
            <a:endParaRPr lang="en-US"/>
          </a:p>
          <a:p>
            <a:r>
              <a:rPr lang="en-US"/>
              <a:t>Read Labels: Pay attention to ingredient lists, especially for skincare products, to avoid potential allergens or irritants.</a:t>
            </a:r>
            <a:endParaRPr lang="en-US"/>
          </a:p>
          <a:p>
            <a:r>
              <a:rPr lang="en-US"/>
              <a:t>Patch Test: When trying new skincare or grooming products, conduct a patch test to ensure you don't have adverse reactions.</a:t>
            </a:r>
            <a:endParaRPr lang="en-US"/>
          </a:p>
          <a:p>
            <a:r>
              <a:rPr lang="en-US"/>
              <a:t>Consider Your Goals: Identify your grooming goals, whether it's clear skin, a specific hairstyle, or a signature scent, and choose products accordingly.</a:t>
            </a:r>
            <a:endParaRPr lang="en-US"/>
          </a:p>
          <a:p>
            <a:r>
              <a:rPr lang="en-US"/>
              <a:t>Invest Wisely: High-quality grooming products may cost more upfront, but they often yield better results and last longer.</a:t>
            </a:r>
            <a:endParaRPr lang="en-US"/>
          </a:p>
          <a:p>
            <a:r>
              <a:rPr lang="en-US"/>
              <a:t>Stay Consistent: Establish a daily grooming routine and stick with it to see the best results from your products.</a:t>
            </a:r>
            <a:endParaRPr lang="en-US"/>
          </a:p>
          <a:p>
            <a:r>
              <a:rPr lang="en-US"/>
              <a:t>Remember that grooming products are not one-size-fits-all, so it's important to tailor your choices to your unique needs and preferences for the best results.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3"/>
        <p:cNvGrpSpPr/>
        <p:nvPr/>
      </p:nvGrpSpPr>
      <p:grpSpPr>
        <a:xfrm>
          <a:off x="0" y="0"/>
          <a:ext cx="0" cy="0"/>
          <a:chOff x="0" y="0"/>
          <a:chExt cx="0" cy="0"/>
        </a:xfrm>
      </p:grpSpPr>
      <p:sp>
        <p:nvSpPr>
          <p:cNvPr id="14" name="Google Shape;14;g224e5d5c537_0_12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 name="Google Shape;15;g224e5d5c537_0_12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g224e5d5c537_0_139"/>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p:txBody>
      </p:sp>
      <p:sp>
        <p:nvSpPr>
          <p:cNvPr id="49" name="Google Shape;49;g224e5d5c537_0_1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g224e5d5c537_0_142"/>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2" name="Google Shape;52;g224e5d5c537_0_142"/>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p:txBody>
      </p:sp>
      <p:sp>
        <p:nvSpPr>
          <p:cNvPr id="53" name="Google Shape;53;g224e5d5c537_0_14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
        <p:cNvGrpSpPr/>
        <p:nvPr/>
      </p:nvGrpSpPr>
      <p:grpSpPr>
        <a:xfrm>
          <a:off x="0" y="0"/>
          <a:ext cx="0" cy="0"/>
          <a:chOff x="0" y="0"/>
          <a:chExt cx="0" cy="0"/>
        </a:xfrm>
      </p:grpSpPr>
      <p:sp>
        <p:nvSpPr>
          <p:cNvPr id="17" name="Google Shape;17;g224e5d5c537_0_14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g224e5d5c537_0_107"/>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0" name="Google Shape;20;g224e5d5c537_0_107"/>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1" name="Google Shape;21;g224e5d5c537_0_10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2"/>
        <p:cNvGrpSpPr/>
        <p:nvPr/>
      </p:nvGrpSpPr>
      <p:grpSpPr>
        <a:xfrm>
          <a:off x="0" y="0"/>
          <a:ext cx="0" cy="0"/>
          <a:chOff x="0" y="0"/>
          <a:chExt cx="0" cy="0"/>
        </a:xfrm>
      </p:grpSpPr>
      <p:sp>
        <p:nvSpPr>
          <p:cNvPr id="23" name="Google Shape;23;g224e5d5c537_0_111"/>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g224e5d5c537_0_1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5"/>
        <p:cNvGrpSpPr/>
        <p:nvPr/>
      </p:nvGrpSpPr>
      <p:grpSpPr>
        <a:xfrm>
          <a:off x="0" y="0"/>
          <a:ext cx="0" cy="0"/>
          <a:chOff x="0" y="0"/>
          <a:chExt cx="0" cy="0"/>
        </a:xfrm>
      </p:grpSpPr>
      <p:sp>
        <p:nvSpPr>
          <p:cNvPr id="26" name="Google Shape;26;g224e5d5c537_0_1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7" name="Google Shape;27;g224e5d5c537_0_1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28" name="Google Shape;28;g224e5d5c537_0_1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9"/>
        <p:cNvGrpSpPr/>
        <p:nvPr/>
      </p:nvGrpSpPr>
      <p:grpSpPr>
        <a:xfrm>
          <a:off x="0" y="0"/>
          <a:ext cx="0" cy="0"/>
          <a:chOff x="0" y="0"/>
          <a:chExt cx="0" cy="0"/>
        </a:xfrm>
      </p:grpSpPr>
      <p:sp>
        <p:nvSpPr>
          <p:cNvPr id="30" name="Google Shape;30;g224e5d5c537_0_11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g224e5d5c537_0_118"/>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2" name="Google Shape;32;g224e5d5c537_0_118"/>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3" name="Google Shape;33;g224e5d5c537_0_1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224e5d5c537_0_126"/>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6" name="Google Shape;36;g224e5d5c537_0_126"/>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7" name="Google Shape;37;g224e5d5c537_0_1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g224e5d5c537_0_130"/>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0" name="Google Shape;40;g224e5d5c537_0_13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224e5d5c537_0_1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g224e5d5c537_0_133"/>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4" name="Google Shape;44;g224e5d5c537_0_133"/>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5" name="Google Shape;45;g224e5d5c537_0_133"/>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46" name="Google Shape;46;g224e5d5c537_0_1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24e5d5c537_0_10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g224e5d5c537_0_103"/>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g224e5d5c537_0_10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6.jpeg"/><Relationship Id="rId2" Type="http://schemas.openxmlformats.org/officeDocument/2006/relationships/hyperlink" Target="http://www.google.com/url?sa=i&amp;rct=j&amp;q=&amp;esrc=s&amp;frm=1&amp;source=images&amp;cd=&amp;cad=rja&amp;docid=fzlo2o3M48N47M&amp;tbnid=Y8U67Q7sX6MJZM:&amp;ved=0CAUQjRw&amp;url=http://www.nosweatpublicspeaking.com/make-your-quotes-quotable/&amp;ei=B1sGU-HCJc--sQS26YGQBg&amp;bvm=bv.61725948,d.dmQ&amp;psig=AFQjCNEO4odu16CkhVlnCqGj37r56fo8KQ&amp;ust=1393011815884102" TargetMode="Externa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hyperlink" Target="http://www.6seconds.org/tools/vs/" TargetMode="Externa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hyperlink" Target="http://www.google.com/url?sa=i&amp;rct=j&amp;q=&amp;esrc=s&amp;frm=1&amp;source=images&amp;cd=&amp;cad=rja&amp;docid=fzlo2o3M48N47M&amp;tbnid=Y8U67Q7sX6MJZM:&amp;ved=0CAUQjRw&amp;url=http://www.nosweatpublicspeaking.com/make-your-quotes-quotable/&amp;ei=B1sGU-HCJc--sQS26YGQBg&amp;bvm=bv.61725948,d.dmQ&amp;psig=AFQjCNEO4odu16CkhVlnCqGj37r56fo8KQ&amp;ust=1393011815884102" TargetMode="Externa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5.xml"/><Relationship Id="rId3" Type="http://schemas.openxmlformats.org/officeDocument/2006/relationships/image" Target="../media/image3.jpeg"/><Relationship Id="rId2" Type="http://schemas.openxmlformats.org/officeDocument/2006/relationships/hyperlink" Target="http://content.time.com/time/magazine/0,9263,7601951002,00.html" TargetMode="Externa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wmf"/></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www.google.com/url?sa=i&amp;rct=j&amp;q=&amp;esrc=s&amp;frm=1&amp;source=images&amp;cd=&amp;cad=rja&amp;docid=fzlo2o3M48N47M&amp;tbnid=Y8U67Q7sX6MJZM:&amp;ved=0CAUQjRw&amp;url=http://www.nosweatpublicspeaking.com/make-your-quotes-quotable/&amp;ei=B1sGU-HCJc--sQS26YGQBg&amp;bvm=bv.61725948,d.dmQ&amp;psig=AFQjCNEO4odu16CkhVlnCqGj37r56fo8KQ&amp;ust=1393011815884102" TargetMode="External"/><Relationship Id="rId3" Type="http://schemas.openxmlformats.org/officeDocument/2006/relationships/image" Target="../media/image5.jpeg"/><Relationship Id="rId2" Type="http://schemas.openxmlformats.org/officeDocument/2006/relationships/hyperlink" Target="http://www.google.com/url?sa=t&amp;rct=j&amp;q=&amp;esrc=s&amp;frm=1&amp;source=images&amp;cd=&amp;cad=rja&amp;ved=0CAQQjRw&amp;url=http://www.britannica.com/EBchecked/media/76426/Aristotle-marble-portrait-bust-Roman-copy-of-a-Greek-original&amp;ei=uFkGU9DGHNDx0wGojYCgBg&amp;usg=AFQjCNHa0qxofvMCix-yf7P0v87xRsqphA&amp;bvm=bv.61725948,d.dmQ"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hyperlink" Target="http://www.google.com/url?sa=i&amp;rct=j&amp;q=&amp;esrc=s&amp;frm=1&amp;source=images&amp;cd=&amp;cad=rja&amp;docid=fzlo2o3M48N47M&amp;tbnid=Y8U67Q7sX6MJZM:&amp;ved=0CAUQjRw&amp;url=http://www.nosweatpublicspeaking.com/make-your-quotes-quotable/&amp;ei=B1sGU-HCJc--sQS26YGQBg&amp;bvm=bv.61725948,d.dmQ&amp;psig=AFQjCNEO4odu16CkhVlnCqGj37r56fo8KQ&amp;ust=1393011815884102" TargetMode="Externa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www.goodreads.com/photo/author/2167493.Gautama_Buddha" TargetMode="External"/><Relationship Id="rId3" Type="http://schemas.openxmlformats.org/officeDocument/2006/relationships/image" Target="../media/image6.jpeg"/><Relationship Id="rId2" Type="http://schemas.openxmlformats.org/officeDocument/2006/relationships/hyperlink" Target="http://www.google.com/url?sa=i&amp;rct=j&amp;q=&amp;esrc=s&amp;frm=1&amp;source=images&amp;cd=&amp;cad=rja&amp;docid=fzlo2o3M48N47M&amp;tbnid=Y8U67Q7sX6MJZM:&amp;ved=0CAUQjRw&amp;url=http://www.nosweatpublicspeaking.com/make-your-quotes-quotable/&amp;ei=B1sGU-HCJc--sQS26YGQBg&amp;bvm=bv.61725948,d.dmQ&amp;psig=AFQjCNEO4odu16CkhVlnCqGj37r56fo8KQ&amp;ust=1393011815884102" TargetMode="Externa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GIF"/><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469630" y="4584700"/>
            <a:ext cx="3131820" cy="1854200"/>
          </a:xfrm>
          <a:prstGeom prst="rect">
            <a:avLst/>
          </a:prstGeom>
        </p:spPr>
      </p:pic>
      <p:pic>
        <p:nvPicPr>
          <p:cNvPr id="32772" name="Picture 4" descr="http://neurocapability.files.wordpress.com/2013/02/emotional-intelligence.jpg"/>
          <p:cNvPicPr>
            <a:picLocks noChangeAspect="1" noChangeArrowheads="1"/>
          </p:cNvPicPr>
          <p:nvPr/>
        </p:nvPicPr>
        <p:blipFill>
          <a:blip r:embed="rId2" cstate="print"/>
          <a:srcRect/>
          <a:stretch>
            <a:fillRect/>
          </a:stretch>
        </p:blipFill>
        <p:spPr bwMode="auto">
          <a:xfrm>
            <a:off x="248920" y="419100"/>
            <a:ext cx="8106410" cy="6099175"/>
          </a:xfrm>
          <a:prstGeom prst="rect">
            <a:avLst/>
          </a:prstGeom>
          <a:noFill/>
        </p:spPr>
      </p:pic>
      <p:sp>
        <p:nvSpPr>
          <p:cNvPr id="4" name="Text Box 3"/>
          <p:cNvSpPr txBox="1"/>
          <p:nvPr/>
        </p:nvSpPr>
        <p:spPr>
          <a:xfrm>
            <a:off x="1462405" y="5793740"/>
            <a:ext cx="5679440" cy="582930"/>
          </a:xfrm>
          <a:prstGeom prst="rect">
            <a:avLst/>
          </a:prstGeom>
          <a:noFill/>
        </p:spPr>
        <p:txBody>
          <a:bodyPr wrap="square" rtlCol="0" anchor="t">
            <a:noAutofit/>
          </a:bodyPr>
          <a:p>
            <a:pPr algn="r"/>
            <a:r>
              <a:rPr lang="en-US" sz="4400" dirty="0" smtClean="0">
                <a:solidFill>
                  <a:schemeClr val="bg1"/>
                </a:solidFill>
                <a:sym typeface="+mn-ea"/>
              </a:rPr>
              <a:t>Emotional Intelligence</a:t>
            </a:r>
            <a:endParaRPr lang="en-US" sz="4400" dirty="0" smtClean="0">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a:buSzPts val="3200"/>
            </a:pPr>
            <a:endPar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3" name="Title 1"/>
          <p:cNvSpPr>
            <a:spLocks noGrp="1"/>
          </p:cNvSpPr>
          <p:nvPr/>
        </p:nvSpPr>
        <p:spPr>
          <a:xfrm>
            <a:off x="798195" y="315595"/>
            <a:ext cx="10596245" cy="990600"/>
          </a:xfrm>
          <a:prstGeom prst="rect">
            <a:avLst/>
          </a:prstGeom>
        </p:spPr>
        <p:txBody>
          <a:bodyPr vert="horz" anchor="ctr">
            <a:normAutofit/>
            <a:scene3d>
              <a:camera prst="orthographicFront"/>
              <a:lightRig rig="threePt" dir="t"/>
            </a:scene3d>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Use Awareness to Manage Relationships</a:t>
            </a:r>
            <a:endParaRPr lang="en-US" dirty="0" smtClean="0">
              <a:ln/>
              <a:solidFill>
                <a:srgbClr val="FF0000"/>
              </a:solidFill>
              <a:effectLst>
                <a:outerShdw blurRad="38100" dist="19050" dir="2700000" algn="tl" rotWithShape="0">
                  <a:schemeClr val="dk1">
                    <a:alpha val="40000"/>
                  </a:schemeClr>
                </a:outerShdw>
              </a:effectLst>
            </a:endParaRPr>
          </a:p>
        </p:txBody>
      </p:sp>
      <p:grpSp>
        <p:nvGrpSpPr>
          <p:cNvPr id="4" name="Group 3"/>
          <p:cNvGrpSpPr/>
          <p:nvPr/>
        </p:nvGrpSpPr>
        <p:grpSpPr>
          <a:xfrm>
            <a:off x="447675" y="1828800"/>
            <a:ext cx="3857037" cy="4038600"/>
            <a:chOff x="-68556" y="1161547"/>
            <a:chExt cx="4067288" cy="2778836"/>
          </a:xfrm>
        </p:grpSpPr>
        <p:sp>
          <p:nvSpPr>
            <p:cNvPr id="9" name="Rectangle 8"/>
            <p:cNvSpPr/>
            <p:nvPr/>
          </p:nvSpPr>
          <p:spPr bwMode="auto">
            <a:xfrm>
              <a:off x="-52714" y="1175292"/>
              <a:ext cx="4051446" cy="2765091"/>
            </a:xfrm>
            <a:prstGeom prst="rect">
              <a:avLst/>
            </a:prstGeom>
            <a:solidFill>
              <a:schemeClr val="accent4">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a:p>
          </p:txBody>
        </p:sp>
        <p:sp>
          <p:nvSpPr>
            <p:cNvPr id="10" name="Rectangle 9"/>
            <p:cNvSpPr/>
            <p:nvPr/>
          </p:nvSpPr>
          <p:spPr bwMode="auto">
            <a:xfrm>
              <a:off x="-68556" y="1161547"/>
              <a:ext cx="4004639" cy="553017"/>
            </a:xfrm>
            <a:prstGeom prst="rect">
              <a:avLst/>
            </a:prstGeom>
            <a:solidFill>
              <a:schemeClr val="accent4">
                <a:lumMod val="75000"/>
                <a:alpha val="5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sz="2200" dirty="0"/>
            </a:p>
          </p:txBody>
        </p:sp>
        <p:sp>
          <p:nvSpPr>
            <p:cNvPr id="16" name="TextBox 16"/>
            <p:cNvSpPr txBox="1">
              <a:spLocks noChangeArrowheads="1"/>
            </p:cNvSpPr>
            <p:nvPr/>
          </p:nvSpPr>
          <p:spPr bwMode="auto">
            <a:xfrm>
              <a:off x="11798" y="1161547"/>
              <a:ext cx="3939840" cy="2235824"/>
            </a:xfrm>
            <a:prstGeom prst="rect">
              <a:avLst/>
            </a:prstGeom>
            <a:noFill/>
            <a:ln w="9525">
              <a:noFill/>
              <a:miter lim="800000"/>
            </a:ln>
          </p:spPr>
          <p:txBody>
            <a:bodyPr wrap="square" lIns="82945" tIns="41473" rIns="82945" bIns="41473">
              <a:spAutoFit/>
            </a:bodyPr>
            <a:lstStyle/>
            <a:p>
              <a:r>
                <a:rPr lang="en-US" sz="2800" b="1" dirty="0"/>
                <a:t>Relationship </a:t>
              </a:r>
              <a:r>
                <a:rPr lang="en-US" sz="2800" b="1" dirty="0" smtClean="0"/>
                <a:t>Management</a:t>
              </a:r>
              <a:endParaRPr lang="en-US" sz="2800" dirty="0"/>
            </a:p>
            <a:p>
              <a:pPr hangingPunct="1">
                <a:lnSpc>
                  <a:spcPct val="100000"/>
                </a:lnSpc>
                <a:spcBef>
                  <a:spcPct val="20000"/>
                </a:spcBef>
                <a:buClrTx/>
                <a:buSzTx/>
                <a:buFont typeface="Arial" panose="020B0604020202020204" pitchFamily="34" charset="0"/>
                <a:buChar char="•"/>
              </a:pPr>
              <a:r>
                <a:rPr lang="en-US" sz="2400" noProof="1" smtClean="0">
                  <a:latin typeface="Calibri" panose="020F0502020204030204" charset="0"/>
                  <a:cs typeface="Arial" panose="020B0604020202020204" pitchFamily="34" charset="0"/>
                </a:rPr>
                <a:t>Ability to use awareness of your emotions and emotions of others to manage interactions successfully</a:t>
              </a:r>
              <a:endParaRPr lang="en-US" sz="24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2400" noProof="1" smtClean="0">
                  <a:latin typeface="Calibri" panose="020F0502020204030204" charset="0"/>
                  <a:cs typeface="Arial" panose="020B0604020202020204" pitchFamily="34" charset="0"/>
                </a:rPr>
                <a:t>Ensure clear communication and effective handling of conflict</a:t>
              </a:r>
              <a:endParaRPr lang="en-US" sz="2400" noProof="1">
                <a:latin typeface="Calibri" panose="020F0502020204030204" charset="0"/>
                <a:cs typeface="Arial" panose="020B0604020202020204" pitchFamily="34" charset="0"/>
              </a:endParaRPr>
            </a:p>
          </p:txBody>
        </p:sp>
      </p:grpSp>
      <p:sp>
        <p:nvSpPr>
          <p:cNvPr id="18" name="TextBox 17"/>
          <p:cNvSpPr txBox="1"/>
          <p:nvPr/>
        </p:nvSpPr>
        <p:spPr>
          <a:xfrm>
            <a:off x="5057775" y="1828800"/>
            <a:ext cx="6290945" cy="1568450"/>
          </a:xfrm>
          <a:prstGeom prst="rect">
            <a:avLst/>
          </a:prstGeom>
          <a:noFill/>
        </p:spPr>
        <p:txBody>
          <a:bodyPr wrap="square" rtlCol="0">
            <a:spAutoFit/>
          </a:bodyPr>
          <a:lstStyle/>
          <a:p>
            <a:pPr algn="ctr"/>
            <a:r>
              <a:rPr lang="en-US" sz="2400" dirty="0" smtClean="0"/>
              <a:t>People aren’t either wicked or noble. They’re like chef salads with good things and bad things chopped up and mixed together in a vinaigrette of confusion and conflict.</a:t>
            </a:r>
            <a:endParaRPr lang="en-US" sz="2400" dirty="0"/>
          </a:p>
        </p:txBody>
      </p:sp>
      <p:pic>
        <p:nvPicPr>
          <p:cNvPr id="19" name="Picture 4" descr="https://encrypted-tbn2.gstatic.com/images?q=tbn:ANd9GcSvyx0MmcXCXQajQS7qgcamXMUoXMt2AJYVSPRutiA8IIXwYO2nAg">
            <a:hlinkClick r:id="rId2"/>
          </p:cNvPr>
          <p:cNvPicPr>
            <a:picLocks noChangeAspect="1" noChangeArrowheads="1"/>
          </p:cNvPicPr>
          <p:nvPr/>
        </p:nvPicPr>
        <p:blipFill>
          <a:blip r:embed="rId3" cstate="print"/>
          <a:srcRect r="58730"/>
          <a:stretch>
            <a:fillRect/>
          </a:stretch>
        </p:blipFill>
        <p:spPr bwMode="auto">
          <a:xfrm>
            <a:off x="4510405" y="1696085"/>
            <a:ext cx="640687" cy="619125"/>
          </a:xfrm>
          <a:prstGeom prst="rect">
            <a:avLst/>
          </a:prstGeom>
          <a:noFill/>
        </p:spPr>
      </p:pic>
      <p:pic>
        <p:nvPicPr>
          <p:cNvPr id="20" name="Picture 6" descr="https://encrypted-tbn2.gstatic.com/images?q=tbn:ANd9GcSvyx0MmcXCXQajQS7qgcamXMUoXMt2AJYVSPRutiA8IIXwYO2nAg">
            <a:hlinkClick r:id="rId2"/>
          </p:cNvPr>
          <p:cNvPicPr>
            <a:picLocks noChangeAspect="1" noChangeArrowheads="1"/>
          </p:cNvPicPr>
          <p:nvPr/>
        </p:nvPicPr>
        <p:blipFill>
          <a:blip r:embed="rId3" cstate="print"/>
          <a:srcRect l="58730"/>
          <a:stretch>
            <a:fillRect/>
          </a:stretch>
        </p:blipFill>
        <p:spPr bwMode="auto">
          <a:xfrm>
            <a:off x="10680700" y="2921000"/>
            <a:ext cx="598985" cy="578828"/>
          </a:xfrm>
          <a:prstGeom prst="rect">
            <a:avLst/>
          </a:prstGeom>
          <a:noFill/>
        </p:spPr>
      </p:pic>
      <p:sp>
        <p:nvSpPr>
          <p:cNvPr id="21" name="TextBox 20"/>
          <p:cNvSpPr txBox="1"/>
          <p:nvPr/>
        </p:nvSpPr>
        <p:spPr>
          <a:xfrm>
            <a:off x="6534150" y="5780643"/>
            <a:ext cx="3733800" cy="369332"/>
          </a:xfrm>
          <a:prstGeom prst="rect">
            <a:avLst/>
          </a:prstGeom>
          <a:noFill/>
        </p:spPr>
        <p:txBody>
          <a:bodyPr wrap="square" rtlCol="0">
            <a:spAutoFit/>
          </a:bodyPr>
          <a:lstStyle/>
          <a:p>
            <a:pPr algn="ctr"/>
            <a:r>
              <a:rPr lang="en-US" dirty="0" smtClean="0"/>
              <a:t>Lemony </a:t>
            </a:r>
            <a:r>
              <a:rPr lang="en-US" dirty="0" err="1" smtClean="0"/>
              <a:t>Snicket</a:t>
            </a:r>
            <a:endParaRPr lang="en-US" dirty="0"/>
          </a:p>
        </p:txBody>
      </p:sp>
      <p:pic>
        <p:nvPicPr>
          <p:cNvPr id="54274" name="Picture 2" descr="http://www.brainguidance.com/wp-content/uploads/2013/12/lemony-snicket-quotes-59587.jpg"/>
          <p:cNvPicPr>
            <a:picLocks noChangeAspect="1" noChangeArrowheads="1"/>
          </p:cNvPicPr>
          <p:nvPr/>
        </p:nvPicPr>
        <p:blipFill>
          <a:blip r:embed="rId4" cstate="print"/>
          <a:srcRect/>
          <a:stretch>
            <a:fillRect/>
          </a:stretch>
        </p:blipFill>
        <p:spPr bwMode="auto">
          <a:xfrm>
            <a:off x="6610350" y="3500120"/>
            <a:ext cx="3581400" cy="222718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3" name="Title 1"/>
          <p:cNvSpPr>
            <a:spLocks noGrp="1"/>
          </p:cNvSpPr>
          <p:nvPr/>
        </p:nvSpPr>
        <p:spPr>
          <a:xfrm>
            <a:off x="161925" y="451485"/>
            <a:ext cx="10237470" cy="990600"/>
          </a:xfrm>
          <a:prstGeom prst="rect">
            <a:avLst/>
          </a:prstGeom>
        </p:spPr>
        <p:txBody>
          <a:bodyPr vert="horz" anchor="ctr">
            <a:normAutofit/>
            <a:scene3d>
              <a:camera prst="orthographicFront"/>
              <a:lightRig rig="threePt" dir="t"/>
            </a:scene3d>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Improving Relationship Management</a:t>
            </a:r>
            <a:endParaRPr lang="en-US" dirty="0" smtClean="0">
              <a:ln/>
              <a:solidFill>
                <a:srgbClr val="FF0000"/>
              </a:solidFill>
              <a:effectLst>
                <a:outerShdw blurRad="38100" dist="19050" dir="2700000" algn="tl" rotWithShape="0">
                  <a:schemeClr val="dk1">
                    <a:alpha val="40000"/>
                  </a:schemeClr>
                </a:outerShdw>
              </a:effectLst>
            </a:endParaRPr>
          </a:p>
        </p:txBody>
      </p:sp>
      <p:sp>
        <p:nvSpPr>
          <p:cNvPr id="4" name="Content Placeholder 2"/>
          <p:cNvSpPr>
            <a:spLocks noGrp="1"/>
          </p:cNvSpPr>
          <p:nvPr/>
        </p:nvSpPr>
        <p:spPr>
          <a:xfrm>
            <a:off x="612775" y="1600200"/>
            <a:ext cx="9335770" cy="5257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r>
              <a:rPr lang="en-US" dirty="0" smtClean="0"/>
              <a:t>Seek to build high quality, high trust relationships</a:t>
            </a:r>
            <a:endParaRPr lang="en-US" dirty="0" smtClean="0"/>
          </a:p>
          <a:p>
            <a:r>
              <a:rPr lang="en-US" dirty="0" smtClean="0"/>
              <a:t>Try to discover what role emotions are playing in your interactions with others</a:t>
            </a:r>
            <a:endParaRPr lang="en-US" dirty="0" smtClean="0"/>
          </a:p>
          <a:p>
            <a:r>
              <a:rPr lang="en-US" dirty="0" smtClean="0"/>
              <a:t>If you sense tension or other emotional reactions in a person’s body language or speech, ask questions to seek to understand</a:t>
            </a:r>
            <a:endParaRPr lang="en-US" dirty="0" smtClean="0"/>
          </a:p>
          <a:p>
            <a:r>
              <a:rPr lang="en-US" dirty="0" smtClean="0"/>
              <a:t>Be quick to settle disputes, differences of opinion and misunderstandings</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0433462" y="5810895"/>
            <a:ext cx="1774036" cy="1050229"/>
          </a:xfrm>
          <a:prstGeom prst="rect">
            <a:avLst/>
          </a:prstGeom>
        </p:spPr>
      </p:pic>
      <p:sp>
        <p:nvSpPr>
          <p:cNvPr id="2" name="Title 1"/>
          <p:cNvSpPr>
            <a:spLocks noGrp="1"/>
          </p:cNvSpPr>
          <p:nvPr/>
        </p:nvSpPr>
        <p:spPr>
          <a:xfrm>
            <a:off x="612775" y="228600"/>
            <a:ext cx="10925175" cy="990600"/>
          </a:xfrm>
          <a:prstGeom prst="rect">
            <a:avLst/>
          </a:prstGeom>
        </p:spPr>
        <p:txBody>
          <a:bodyPr vert="horz" anchor="ctr">
            <a:normAutofit/>
            <a:scene3d>
              <a:camera prst="orthographicFront"/>
              <a:lightRig rig="threePt" dir="t"/>
            </a:scene3d>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What does EI have to do with ECP?</a:t>
            </a:r>
            <a:endParaRPr lang="en-US" dirty="0" smtClean="0">
              <a:ln/>
              <a:solidFill>
                <a:srgbClr val="FF0000"/>
              </a:solidFill>
              <a:effectLst>
                <a:outerShdw blurRad="38100" dist="19050" dir="2700000" algn="tl" rotWithShape="0">
                  <a:schemeClr val="dk1">
                    <a:alpha val="40000"/>
                  </a:schemeClr>
                </a:outerShdw>
              </a:effectLst>
            </a:endParaRPr>
          </a:p>
        </p:txBody>
      </p:sp>
      <p:grpSp>
        <p:nvGrpSpPr>
          <p:cNvPr id="4" name="Group 3"/>
          <p:cNvGrpSpPr/>
          <p:nvPr/>
        </p:nvGrpSpPr>
        <p:grpSpPr>
          <a:xfrm>
            <a:off x="2324100" y="1828800"/>
            <a:ext cx="7027855" cy="4856253"/>
            <a:chOff x="493920" y="1078673"/>
            <a:chExt cx="8134135" cy="5530180"/>
          </a:xfrm>
        </p:grpSpPr>
        <p:sp>
          <p:nvSpPr>
            <p:cNvPr id="5" name="Rectangle 4"/>
            <p:cNvSpPr/>
            <p:nvPr/>
          </p:nvSpPr>
          <p:spPr bwMode="auto">
            <a:xfrm>
              <a:off x="493920" y="3843761"/>
              <a:ext cx="4051447" cy="2765090"/>
            </a:xfrm>
            <a:prstGeom prst="rect">
              <a:avLst/>
            </a:prstGeom>
            <a:solidFill>
              <a:schemeClr val="accent6">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a:p>
          </p:txBody>
        </p:sp>
        <p:sp>
          <p:nvSpPr>
            <p:cNvPr id="6" name="Rectangle 5"/>
            <p:cNvSpPr/>
            <p:nvPr/>
          </p:nvSpPr>
          <p:spPr bwMode="auto">
            <a:xfrm>
              <a:off x="498528" y="1078673"/>
              <a:ext cx="4051447" cy="2765090"/>
            </a:xfrm>
            <a:prstGeom prst="rect">
              <a:avLst/>
            </a:prstGeom>
            <a:solidFill>
              <a:schemeClr val="accent1">
                <a:lumMod val="75000"/>
                <a:alpha val="5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a:p>
          </p:txBody>
        </p:sp>
        <p:sp>
          <p:nvSpPr>
            <p:cNvPr id="8" name="Rectangle 6"/>
            <p:cNvSpPr/>
            <p:nvPr/>
          </p:nvSpPr>
          <p:spPr bwMode="auto">
            <a:xfrm>
              <a:off x="4572000" y="1078674"/>
              <a:ext cx="4051447" cy="2765090"/>
            </a:xfrm>
            <a:prstGeom prst="rect">
              <a:avLst/>
            </a:prstGeom>
            <a:solidFill>
              <a:schemeClr val="accent2">
                <a:lumMod val="60000"/>
                <a:lumOff val="40000"/>
                <a:alpha val="5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a:p>
          </p:txBody>
        </p:sp>
        <p:sp>
          <p:nvSpPr>
            <p:cNvPr id="9" name="Rectangle 7"/>
            <p:cNvSpPr/>
            <p:nvPr/>
          </p:nvSpPr>
          <p:spPr bwMode="auto">
            <a:xfrm>
              <a:off x="493920" y="1078673"/>
              <a:ext cx="4008960" cy="553017"/>
            </a:xfrm>
            <a:prstGeom prst="rect">
              <a:avLst/>
            </a:prstGeom>
            <a:gradFill>
              <a:gsLst>
                <a:gs pos="0">
                  <a:srgbClr val="00B0F0">
                    <a:alpha val="30000"/>
                  </a:srgbClr>
                </a:gs>
                <a:gs pos="100000">
                  <a:srgbClr val="004C84">
                    <a:alpha val="65000"/>
                  </a:srgbClr>
                </a:gs>
              </a:gsLst>
              <a:lin ang="5400000" scaled="0"/>
            </a:gra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sz="2200" dirty="0"/>
            </a:p>
          </p:txBody>
        </p:sp>
        <p:sp>
          <p:nvSpPr>
            <p:cNvPr id="10" name="Rectangle 8"/>
            <p:cNvSpPr/>
            <p:nvPr/>
          </p:nvSpPr>
          <p:spPr bwMode="auto">
            <a:xfrm>
              <a:off x="4576608" y="3843763"/>
              <a:ext cx="4051447" cy="2765090"/>
            </a:xfrm>
            <a:prstGeom prst="rect">
              <a:avLst/>
            </a:prstGeom>
            <a:solidFill>
              <a:schemeClr val="accent4">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a:p>
          </p:txBody>
        </p:sp>
        <p:sp>
          <p:nvSpPr>
            <p:cNvPr id="11" name="Rectangle 9"/>
            <p:cNvSpPr/>
            <p:nvPr/>
          </p:nvSpPr>
          <p:spPr bwMode="auto">
            <a:xfrm>
              <a:off x="4576319" y="3843765"/>
              <a:ext cx="4004640" cy="553017"/>
            </a:xfrm>
            <a:prstGeom prst="rect">
              <a:avLst/>
            </a:prstGeom>
            <a:solidFill>
              <a:schemeClr val="accent4">
                <a:lumMod val="75000"/>
                <a:alpha val="5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sz="2200" dirty="0"/>
            </a:p>
          </p:txBody>
        </p:sp>
        <p:sp>
          <p:nvSpPr>
            <p:cNvPr id="12" name="Rectangle 10"/>
            <p:cNvSpPr/>
            <p:nvPr/>
          </p:nvSpPr>
          <p:spPr bwMode="auto">
            <a:xfrm>
              <a:off x="4572000" y="1078673"/>
              <a:ext cx="4008960" cy="553018"/>
            </a:xfrm>
            <a:prstGeom prst="rect">
              <a:avLst/>
            </a:prstGeom>
            <a:solidFill>
              <a:schemeClr val="accent2">
                <a:lumMod val="60000"/>
                <a:lumOff val="40000"/>
                <a:alpha val="95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sz="2200" dirty="0"/>
            </a:p>
          </p:txBody>
        </p:sp>
        <p:sp>
          <p:nvSpPr>
            <p:cNvPr id="13" name="Rectangle 11"/>
            <p:cNvSpPr/>
            <p:nvPr/>
          </p:nvSpPr>
          <p:spPr bwMode="auto">
            <a:xfrm>
              <a:off x="493920" y="3843763"/>
              <a:ext cx="4008960" cy="553018"/>
            </a:xfrm>
            <a:prstGeom prst="rect">
              <a:avLst/>
            </a:prstGeom>
            <a:solidFill>
              <a:schemeClr val="accent6">
                <a:lumMod val="75000"/>
                <a:alpha val="5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sz="2200" dirty="0"/>
            </a:p>
          </p:txBody>
        </p:sp>
        <p:sp>
          <p:nvSpPr>
            <p:cNvPr id="14" name="TextBox 16"/>
            <p:cNvSpPr txBox="1">
              <a:spLocks noChangeArrowheads="1"/>
            </p:cNvSpPr>
            <p:nvPr/>
          </p:nvSpPr>
          <p:spPr bwMode="auto">
            <a:xfrm>
              <a:off x="4641120" y="1216928"/>
              <a:ext cx="3805920" cy="1921182"/>
            </a:xfrm>
            <a:prstGeom prst="rect">
              <a:avLst/>
            </a:prstGeom>
            <a:noFill/>
            <a:ln w="9525">
              <a:noFill/>
              <a:miter lim="800000"/>
            </a:ln>
          </p:spPr>
          <p:txBody>
            <a:bodyPr wrap="square" lIns="82945" tIns="41473" rIns="82945" bIns="41473">
              <a:spAutoFit/>
            </a:bodyPr>
            <a:lstStyle/>
            <a:p>
              <a:r>
                <a:rPr lang="en-US" sz="2000" b="1" dirty="0"/>
                <a:t>Self-Management</a:t>
              </a:r>
              <a:r>
                <a:rPr lang="en-US" sz="2200" b="1" dirty="0"/>
                <a:t>	</a:t>
              </a:r>
              <a:endParaRPr lang="en-US" sz="1100" dirty="0"/>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Ability to use awareness of your emotions to stay flexible and positively direct your behavior</a:t>
              </a:r>
              <a:endParaRPr lang="en-US" sz="16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Managing your emotional reactions to all situations and people</a:t>
              </a:r>
              <a:endParaRPr lang="en-US" sz="1600" noProof="1">
                <a:latin typeface="Calibri" panose="020F0502020204030204" charset="0"/>
                <a:cs typeface="Arial" panose="020B0604020202020204" pitchFamily="34" charset="0"/>
              </a:endParaRPr>
            </a:p>
          </p:txBody>
        </p:sp>
        <p:sp>
          <p:nvSpPr>
            <p:cNvPr id="15" name="TextBox 16"/>
            <p:cNvSpPr txBox="1">
              <a:spLocks noChangeArrowheads="1"/>
            </p:cNvSpPr>
            <p:nvPr/>
          </p:nvSpPr>
          <p:spPr bwMode="auto">
            <a:xfrm>
              <a:off x="493920" y="3912891"/>
              <a:ext cx="3805920" cy="2216648"/>
            </a:xfrm>
            <a:prstGeom prst="rect">
              <a:avLst/>
            </a:prstGeom>
            <a:noFill/>
            <a:ln w="9525">
              <a:noFill/>
              <a:miter lim="800000"/>
            </a:ln>
          </p:spPr>
          <p:txBody>
            <a:bodyPr wrap="square" lIns="82945" tIns="41473" rIns="82945" bIns="41473">
              <a:spAutoFit/>
            </a:bodyPr>
            <a:lstStyle/>
            <a:p>
              <a:r>
                <a:rPr lang="en-US" sz="2000" b="1" dirty="0"/>
                <a:t>Social Awareness</a:t>
              </a:r>
              <a:r>
                <a:rPr lang="en-US" sz="2200" b="1" dirty="0"/>
                <a:t>	</a:t>
              </a:r>
              <a:endParaRPr lang="en-US" sz="1100" dirty="0"/>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Ability to accurately pick up on emotions in other people</a:t>
              </a:r>
              <a:endParaRPr lang="en-US" sz="16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Understand what is really going on</a:t>
              </a:r>
              <a:endParaRPr lang="en-US" sz="16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Understanding what other people are thinking and feeling even if you don’t feel the same way</a:t>
              </a:r>
              <a:endParaRPr lang="en-US" sz="1600" noProof="1">
                <a:latin typeface="Calibri" panose="020F0502020204030204" charset="0"/>
                <a:cs typeface="Arial" panose="020B0604020202020204" pitchFamily="34" charset="0"/>
              </a:endParaRPr>
            </a:p>
          </p:txBody>
        </p:sp>
        <p:sp>
          <p:nvSpPr>
            <p:cNvPr id="16" name="TextBox 16"/>
            <p:cNvSpPr txBox="1">
              <a:spLocks noChangeArrowheads="1"/>
            </p:cNvSpPr>
            <p:nvPr/>
          </p:nvSpPr>
          <p:spPr bwMode="auto">
            <a:xfrm>
              <a:off x="632160" y="1216927"/>
              <a:ext cx="3805920" cy="2216648"/>
            </a:xfrm>
            <a:prstGeom prst="rect">
              <a:avLst/>
            </a:prstGeom>
            <a:noFill/>
            <a:ln w="9525">
              <a:noFill/>
              <a:miter lim="800000"/>
            </a:ln>
          </p:spPr>
          <p:txBody>
            <a:bodyPr wrap="square" lIns="82945" tIns="41473" rIns="82945" bIns="41473">
              <a:spAutoFit/>
            </a:bodyPr>
            <a:lstStyle/>
            <a:p>
              <a:r>
                <a:rPr lang="en-US" sz="2000" b="1" dirty="0" smtClean="0"/>
                <a:t>Self-Awareness</a:t>
              </a:r>
              <a:endParaRPr lang="en-US" sz="1100" dirty="0"/>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Ability to accurately perceive your own emotions</a:t>
              </a:r>
              <a:endParaRPr lang="en-US" sz="16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Stay aware of your emotions as they happen</a:t>
              </a:r>
              <a:endParaRPr lang="en-US" sz="16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Keep on top of how you tend to respond to specific situations and people</a:t>
              </a:r>
              <a:endParaRPr lang="en-US" sz="1600" noProof="1">
                <a:latin typeface="Calibri" panose="020F0502020204030204" charset="0"/>
                <a:cs typeface="Arial" panose="020B0604020202020204" pitchFamily="34" charset="0"/>
              </a:endParaRPr>
            </a:p>
          </p:txBody>
        </p:sp>
        <p:sp>
          <p:nvSpPr>
            <p:cNvPr id="17" name="TextBox 16"/>
            <p:cNvSpPr txBox="1">
              <a:spLocks noChangeArrowheads="1"/>
            </p:cNvSpPr>
            <p:nvPr/>
          </p:nvSpPr>
          <p:spPr bwMode="auto">
            <a:xfrm>
              <a:off x="4641120" y="3912891"/>
              <a:ext cx="3939840" cy="1905335"/>
            </a:xfrm>
            <a:prstGeom prst="rect">
              <a:avLst/>
            </a:prstGeom>
            <a:noFill/>
            <a:ln w="9525">
              <a:noFill/>
              <a:miter lim="800000"/>
            </a:ln>
          </p:spPr>
          <p:txBody>
            <a:bodyPr wrap="square" lIns="82945" tIns="41473" rIns="82945" bIns="41473">
              <a:spAutoFit/>
            </a:bodyPr>
            <a:lstStyle/>
            <a:p>
              <a:r>
                <a:rPr lang="en-US" sz="2000" b="1" dirty="0"/>
                <a:t>Relationship</a:t>
              </a:r>
              <a:r>
                <a:rPr lang="en-US" sz="2200" b="1" dirty="0"/>
                <a:t> </a:t>
              </a:r>
              <a:r>
                <a:rPr lang="en-US" sz="2200" b="1" dirty="0" smtClean="0"/>
                <a:t>Management</a:t>
              </a:r>
              <a:endParaRPr lang="en-US" sz="1100" dirty="0"/>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Ability to use awareness of your emotions and emotions of others to manage interactions successfully</a:t>
              </a:r>
              <a:endParaRPr lang="en-US" sz="16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1600" noProof="1" smtClean="0">
                  <a:latin typeface="Calibri" panose="020F0502020204030204" charset="0"/>
                  <a:cs typeface="Arial" panose="020B0604020202020204" pitchFamily="34" charset="0"/>
                </a:rPr>
                <a:t>Ensure clear communication and effective handling of conflict</a:t>
              </a:r>
              <a:endParaRPr lang="en-US" sz="1600" noProof="1">
                <a:latin typeface="Calibri" panose="020F0502020204030204" charset="0"/>
                <a:cs typeface="Arial" panose="020B0604020202020204" pitchFamily="34" charset="0"/>
              </a:endParaRPr>
            </a:p>
          </p:txBody>
        </p:sp>
      </p:grpSp>
      <p:sp>
        <p:nvSpPr>
          <p:cNvPr id="18" name="TextBox 16"/>
          <p:cNvSpPr txBox="1"/>
          <p:nvPr/>
        </p:nvSpPr>
        <p:spPr>
          <a:xfrm>
            <a:off x="561975" y="2590800"/>
            <a:ext cx="1600200" cy="646331"/>
          </a:xfrm>
          <a:prstGeom prst="rect">
            <a:avLst/>
          </a:prstGeom>
          <a:noFill/>
        </p:spPr>
        <p:txBody>
          <a:bodyPr wrap="square" rtlCol="0">
            <a:spAutoFit/>
          </a:bodyPr>
          <a:lstStyle/>
          <a:p>
            <a:pPr algn="ctr"/>
            <a:r>
              <a:rPr lang="en-US" b="1" i="1" dirty="0" smtClean="0"/>
              <a:t>PERSONAL COMPETENCE</a:t>
            </a:r>
            <a:endParaRPr lang="en-US" b="1" i="1" dirty="0"/>
          </a:p>
        </p:txBody>
      </p:sp>
      <p:sp>
        <p:nvSpPr>
          <p:cNvPr id="19" name="TextBox 17"/>
          <p:cNvSpPr txBox="1"/>
          <p:nvPr/>
        </p:nvSpPr>
        <p:spPr>
          <a:xfrm>
            <a:off x="561975" y="5029200"/>
            <a:ext cx="1600200" cy="646331"/>
          </a:xfrm>
          <a:prstGeom prst="rect">
            <a:avLst/>
          </a:prstGeom>
          <a:noFill/>
        </p:spPr>
        <p:txBody>
          <a:bodyPr wrap="square" rtlCol="0">
            <a:spAutoFit/>
          </a:bodyPr>
          <a:lstStyle/>
          <a:p>
            <a:pPr algn="ctr"/>
            <a:r>
              <a:rPr lang="en-US" b="1" i="1" dirty="0" smtClean="0"/>
              <a:t>SOCIAL COMPETENCE</a:t>
            </a:r>
            <a:endParaRPr lang="en-US" b="1" i="1" dirty="0"/>
          </a:p>
        </p:txBody>
      </p:sp>
      <p:sp>
        <p:nvSpPr>
          <p:cNvPr id="20" name="TextBox 18"/>
          <p:cNvSpPr txBox="1"/>
          <p:nvPr/>
        </p:nvSpPr>
        <p:spPr>
          <a:xfrm>
            <a:off x="2390775" y="1524000"/>
            <a:ext cx="2743200" cy="381000"/>
          </a:xfrm>
          <a:prstGeom prst="rect">
            <a:avLst/>
          </a:prstGeom>
          <a:noFill/>
        </p:spPr>
        <p:txBody>
          <a:bodyPr wrap="square" rtlCol="0">
            <a:spAutoFit/>
          </a:bodyPr>
          <a:lstStyle/>
          <a:p>
            <a:pPr algn="ctr"/>
            <a:r>
              <a:rPr lang="en-US" b="1" i="1" dirty="0" smtClean="0"/>
              <a:t>WHAT I SEE</a:t>
            </a:r>
            <a:endParaRPr lang="en-US" b="1" i="1" dirty="0"/>
          </a:p>
        </p:txBody>
      </p:sp>
      <p:sp>
        <p:nvSpPr>
          <p:cNvPr id="21" name="TextBox 19"/>
          <p:cNvSpPr txBox="1"/>
          <p:nvPr/>
        </p:nvSpPr>
        <p:spPr>
          <a:xfrm>
            <a:off x="5895975" y="1524000"/>
            <a:ext cx="2743200" cy="381000"/>
          </a:xfrm>
          <a:prstGeom prst="rect">
            <a:avLst/>
          </a:prstGeom>
          <a:noFill/>
        </p:spPr>
        <p:txBody>
          <a:bodyPr wrap="square" rtlCol="0">
            <a:spAutoFit/>
          </a:bodyPr>
          <a:lstStyle/>
          <a:p>
            <a:pPr algn="ctr"/>
            <a:r>
              <a:rPr lang="en-US" b="1" i="1" dirty="0" smtClean="0"/>
              <a:t>WHAT I DO</a:t>
            </a:r>
            <a:endParaRPr lang="en-US"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3" name="Title 1"/>
          <p:cNvSpPr>
            <a:spLocks noGrp="1"/>
          </p:cNvSpPr>
          <p:nvPr/>
        </p:nvSpPr>
        <p:spPr>
          <a:xfrm>
            <a:off x="612775" y="228600"/>
            <a:ext cx="10469880" cy="990600"/>
          </a:xfrm>
          <a:prstGeom prst="rect">
            <a:avLst/>
          </a:prstGeom>
        </p:spPr>
        <p:txBody>
          <a:bodyPr vert="horz" anchor="ctr">
            <a:normAutofit fontScale="90000" lnSpcReduction="20000"/>
            <a:scene3d>
              <a:camera prst="orthographicFront"/>
              <a:lightRig rig="threePt" dir="t"/>
            </a:scene3d>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What does EI have to do with ECP?</a:t>
            </a:r>
            <a:br>
              <a:rPr lang="en-US" dirty="0" smtClean="0">
                <a:ln/>
                <a:solidFill>
                  <a:srgbClr val="FF0000"/>
                </a:solidFill>
                <a:effectLst>
                  <a:outerShdw blurRad="38100" dist="19050" dir="2700000" algn="tl" rotWithShape="0">
                    <a:schemeClr val="dk1">
                      <a:alpha val="40000"/>
                    </a:schemeClr>
                  </a:outerShdw>
                </a:effectLst>
              </a:rPr>
            </a:br>
            <a:r>
              <a:rPr lang="en-US" sz="2700" dirty="0" smtClean="0">
                <a:ln/>
                <a:solidFill>
                  <a:srgbClr val="FF0000"/>
                </a:solidFill>
                <a:effectLst>
                  <a:outerShdw blurRad="38100" dist="19050" dir="2700000" algn="tl" rotWithShape="0">
                    <a:schemeClr val="dk1">
                      <a:alpha val="40000"/>
                    </a:schemeClr>
                  </a:outerShdw>
                </a:effectLst>
              </a:rPr>
              <a:t>Organizational Engagement – Vital Signs</a:t>
            </a:r>
            <a:endParaRPr lang="en-US" sz="2700" dirty="0" smtClean="0">
              <a:ln/>
              <a:solidFill>
                <a:srgbClr val="FF0000"/>
              </a:solidFill>
              <a:effectLst>
                <a:outerShdw blurRad="38100" dist="19050" dir="2700000" algn="tl" rotWithShape="0">
                  <a:schemeClr val="dk1">
                    <a:alpha val="40000"/>
                  </a:schemeClr>
                </a:outerShdw>
              </a:effectLst>
            </a:endParaRPr>
          </a:p>
        </p:txBody>
      </p:sp>
      <p:pic>
        <p:nvPicPr>
          <p:cNvPr id="57346" name="Picture 2" descr="Vital Signs Organizational Climate Assessment">
            <a:hlinkClick r:id="rId2"/>
          </p:cNvPr>
          <p:cNvPicPr>
            <a:picLocks noChangeAspect="1" noChangeArrowheads="1"/>
          </p:cNvPicPr>
          <p:nvPr/>
        </p:nvPicPr>
        <p:blipFill>
          <a:blip r:embed="rId3" cstate="print"/>
          <a:srcRect/>
          <a:stretch>
            <a:fillRect/>
          </a:stretch>
        </p:blipFill>
        <p:spPr bwMode="auto">
          <a:xfrm>
            <a:off x="5101590" y="1600200"/>
            <a:ext cx="5255260" cy="4925060"/>
          </a:xfrm>
          <a:prstGeom prst="rect">
            <a:avLst/>
          </a:prstGeom>
          <a:noFill/>
        </p:spPr>
      </p:pic>
      <p:sp>
        <p:nvSpPr>
          <p:cNvPr id="5" name="Content Placeholder 2"/>
          <p:cNvSpPr>
            <a:spLocks noGrp="1"/>
          </p:cNvSpPr>
          <p:nvPr/>
        </p:nvSpPr>
        <p:spPr>
          <a:xfrm>
            <a:off x="612648" y="1600200"/>
            <a:ext cx="4568952" cy="5257800"/>
          </a:xfrm>
          <a:prstGeom prst="rect">
            <a:avLst/>
          </a:prstGeom>
        </p:spPr>
        <p:txBody>
          <a:bodyPr vert="horz">
            <a:normAutofit fontScale="75000" lnSpcReduction="20000"/>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r>
              <a:rPr lang="en-US" sz="3100" b="1" dirty="0" smtClean="0"/>
              <a:t>Trust:</a:t>
            </a:r>
            <a:r>
              <a:rPr lang="en-US" sz="3100" dirty="0" smtClean="0"/>
              <a:t> People have a sense of safety &amp; assurance to share and go beyond their comfort zones</a:t>
            </a:r>
            <a:endParaRPr lang="en-US" sz="3100" dirty="0" smtClean="0"/>
          </a:p>
          <a:p>
            <a:r>
              <a:rPr lang="en-US" sz="3100" b="1" dirty="0" smtClean="0"/>
              <a:t>Motivation:</a:t>
            </a:r>
            <a:r>
              <a:rPr lang="en-US" sz="3100" dirty="0" smtClean="0"/>
              <a:t> People feel energized and committed to doing more than the minimum</a:t>
            </a:r>
            <a:endParaRPr lang="en-US" sz="3100" dirty="0" smtClean="0"/>
          </a:p>
          <a:p>
            <a:r>
              <a:rPr lang="en-US" sz="3100" b="1" dirty="0" smtClean="0"/>
              <a:t>Change:</a:t>
            </a:r>
            <a:r>
              <a:rPr lang="en-US" sz="3100" dirty="0" smtClean="0"/>
              <a:t> Employees and institutions are adaptable and innovative</a:t>
            </a:r>
            <a:endParaRPr lang="en-US" sz="3100" dirty="0" smtClean="0"/>
          </a:p>
          <a:p>
            <a:r>
              <a:rPr lang="en-US" sz="3100" b="1" dirty="0" smtClean="0"/>
              <a:t>Teamwork:</a:t>
            </a:r>
            <a:r>
              <a:rPr lang="en-US" sz="3100" dirty="0" smtClean="0"/>
              <a:t> People collaborate and communicate to take on challenges</a:t>
            </a:r>
            <a:endParaRPr lang="en-US" sz="3100" dirty="0" smtClean="0"/>
          </a:p>
          <a:p>
            <a:r>
              <a:rPr lang="en-US" sz="3100" b="1" dirty="0" smtClean="0"/>
              <a:t>Execution:</a:t>
            </a:r>
            <a:r>
              <a:rPr lang="en-US" sz="3100" dirty="0" smtClean="0"/>
              <a:t> Individuals are both focused and accountable</a:t>
            </a:r>
            <a:endParaRPr lang="en-US" sz="3100" dirty="0" smtClean="0"/>
          </a:p>
        </p:txBody>
      </p:sp>
      <p:sp>
        <p:nvSpPr>
          <p:cNvPr id="7" name="Content Placeholder 2"/>
          <p:cNvSpPr txBox="1"/>
          <p:nvPr/>
        </p:nvSpPr>
        <p:spPr>
          <a:xfrm>
            <a:off x="4575048" y="5486400"/>
            <a:ext cx="4568952" cy="11430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anose="05000000000000000000"/>
              <a:buNone/>
              <a:defRPr/>
            </a:pPr>
            <a:endParaRPr kumimoji="0" lang="en-US" sz="29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Picture 2" descr="http://abhijitbhaduri.com/wp-content/uploads/2010/12/Daniel-Goleman.jpg"/>
          <p:cNvPicPr>
            <a:picLocks noChangeAspect="1" noChangeArrowheads="1"/>
          </p:cNvPicPr>
          <p:nvPr/>
        </p:nvPicPr>
        <p:blipFill>
          <a:blip r:embed="rId1" cstate="print">
            <a:lum bright="28000"/>
          </a:blip>
          <a:srcRect/>
          <a:stretch>
            <a:fillRect/>
          </a:stretch>
        </p:blipFill>
        <p:spPr bwMode="auto">
          <a:xfrm>
            <a:off x="4323080" y="1466013"/>
            <a:ext cx="4143375" cy="5094171"/>
          </a:xfrm>
          <a:prstGeom prst="rect">
            <a:avLst/>
          </a:prstGeom>
          <a:noFill/>
        </p:spPr>
      </p:pic>
      <p:sp>
        <p:nvSpPr>
          <p:cNvPr id="2" name="Title 1"/>
          <p:cNvSpPr>
            <a:spLocks noGrp="1"/>
          </p:cNvSpPr>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dirty="0" smtClean="0">
                <a:ln/>
                <a:solidFill>
                  <a:srgbClr val="FF0000"/>
                </a:solidFill>
                <a:effectLst>
                  <a:outerShdw blurRad="38100" dist="19050" dir="2700000" algn="tl" rotWithShape="0">
                    <a:schemeClr val="dk1">
                      <a:alpha val="40000"/>
                    </a:schemeClr>
                  </a:outerShdw>
                </a:effectLst>
              </a:rPr>
              <a:t>Final Thoughts</a:t>
            </a:r>
            <a:endParaRPr lang="en-US" dirty="0" smtClean="0">
              <a:ln/>
              <a:solidFill>
                <a:srgbClr val="FF0000"/>
              </a:solidFill>
              <a:effectLst>
                <a:outerShdw blurRad="38100" dist="19050" dir="2700000" algn="tl" rotWithShape="0">
                  <a:schemeClr val="dk1">
                    <a:alpha val="40000"/>
                  </a:schemeClr>
                </a:outerShdw>
              </a:effectLst>
            </a:endParaRPr>
          </a:p>
        </p:txBody>
      </p:sp>
      <p:sp>
        <p:nvSpPr>
          <p:cNvPr id="3" name="Content Placeholder 2"/>
          <p:cNvSpPr>
            <a:spLocks noGrp="1"/>
          </p:cNvSpPr>
          <p:nvPr/>
        </p:nvSpPr>
        <p:spPr>
          <a:xfrm>
            <a:off x="898525" y="1600200"/>
            <a:ext cx="10749915" cy="4495800"/>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algn="ctr">
              <a:buNone/>
            </a:pPr>
            <a:r>
              <a:rPr lang="en-US" sz="3600" dirty="0" smtClean="0"/>
              <a:t>If your emotional abilities aren’t in hand, if you don’t have self-awareness, if you are not able to manage your distressing emotions, if you can’t have empathy and have effective relationships, than no matter how smart you are, you are not going to get very far.</a:t>
            </a:r>
            <a:endParaRPr lang="en-US" sz="3600" dirty="0"/>
          </a:p>
        </p:txBody>
      </p:sp>
      <p:pic>
        <p:nvPicPr>
          <p:cNvPr id="5" name="Picture 4" descr="https://encrypted-tbn2.gstatic.com/images?q=tbn:ANd9GcSvyx0MmcXCXQajQS7qgcamXMUoXMt2AJYVSPRutiA8IIXwYO2nAg">
            <a:hlinkClick r:id="rId2"/>
          </p:cNvPr>
          <p:cNvPicPr>
            <a:picLocks noChangeAspect="1" noChangeArrowheads="1"/>
          </p:cNvPicPr>
          <p:nvPr/>
        </p:nvPicPr>
        <p:blipFill>
          <a:blip r:embed="rId3" cstate="print"/>
          <a:srcRect r="58730"/>
          <a:stretch>
            <a:fillRect/>
          </a:stretch>
        </p:blipFill>
        <p:spPr bwMode="auto">
          <a:xfrm>
            <a:off x="438150" y="1600200"/>
            <a:ext cx="640687" cy="619125"/>
          </a:xfrm>
          <a:prstGeom prst="rect">
            <a:avLst/>
          </a:prstGeom>
          <a:noFill/>
        </p:spPr>
      </p:pic>
      <p:pic>
        <p:nvPicPr>
          <p:cNvPr id="6" name="Picture 6" descr="https://encrypted-tbn2.gstatic.com/images?q=tbn:ANd9GcSvyx0MmcXCXQajQS7qgcamXMUoXMt2AJYVSPRutiA8IIXwYO2nAg">
            <a:hlinkClick r:id="rId2"/>
          </p:cNvPr>
          <p:cNvPicPr>
            <a:picLocks noChangeAspect="1" noChangeArrowheads="1"/>
          </p:cNvPicPr>
          <p:nvPr/>
        </p:nvPicPr>
        <p:blipFill>
          <a:blip r:embed="rId3" cstate="print"/>
          <a:srcRect l="58730"/>
          <a:stretch>
            <a:fillRect/>
          </a:stretch>
        </p:blipFill>
        <p:spPr bwMode="auto">
          <a:xfrm>
            <a:off x="8529955" y="4150360"/>
            <a:ext cx="598985" cy="57882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p:cNvGrpSpPr/>
          <p:nvPr/>
        </p:nvGrpSpPr>
        <p:grpSpPr>
          <a:xfrm>
            <a:off x="7966969" y="2289411"/>
            <a:ext cx="4225031" cy="4615403"/>
            <a:chOff x="7966969" y="2260887"/>
            <a:chExt cx="4225031" cy="4615403"/>
          </a:xfrm>
        </p:grpSpPr>
        <p:sp>
          <p:nvSpPr>
            <p:cNvPr id="3" name="Isosceles Triangle 2"/>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30000"/>
            </a:gs>
            <a:gs pos="100000">
              <a:srgbClr val="760303"/>
            </a:gs>
          </a:gsLst>
          <a:lin scaled="0"/>
        </a:gradFill>
        <a:effectLst/>
      </p:bgPr>
    </p:bg>
    <p:spTree>
      <p:nvGrpSpPr>
        <p:cNvPr id="1" name="Shape 108"/>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0327417" y="5742950"/>
            <a:ext cx="1774036" cy="1050229"/>
          </a:xfrm>
          <a:prstGeom prst="rect">
            <a:avLst/>
          </a:prstGeom>
        </p:spPr>
      </p:pic>
      <p:pic>
        <p:nvPicPr>
          <p:cNvPr id="3074" name="Picture 2" descr="Emotional Intelligence, aka EQ.">
            <a:hlinkClick r:id="rId2" tooltip="Emotional Intelligence, aka EQ."/>
          </p:cNvPr>
          <p:cNvPicPr>
            <a:picLocks noGrp="1" noChangeAspect="1" noChangeArrowheads="1"/>
          </p:cNvPicPr>
          <p:nvPr>
            <p:ph sz="quarter" idx="1"/>
          </p:nvPr>
        </p:nvPicPr>
        <p:blipFill>
          <a:blip r:embed="rId3" cstate="print"/>
          <a:stretch>
            <a:fillRect/>
          </a:stretch>
        </p:blipFill>
        <p:spPr bwMode="auto">
          <a:xfrm>
            <a:off x="3606165" y="148590"/>
            <a:ext cx="4979670" cy="656082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Round Same Side Corner Rectangle 10"/>
          <p:cNvSpPr/>
          <p:nvPr/>
        </p:nvSpPr>
        <p:spPr>
          <a:xfrm>
            <a:off x="2060575" y="2999740"/>
            <a:ext cx="3352800" cy="2743200"/>
          </a:xfrm>
          <a:prstGeom prst="round2Same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TextBox 11"/>
          <p:cNvSpPr txBox="1"/>
          <p:nvPr/>
        </p:nvSpPr>
        <p:spPr>
          <a:xfrm>
            <a:off x="2212975" y="3685540"/>
            <a:ext cx="3048000" cy="1384995"/>
          </a:xfrm>
          <a:prstGeom prst="rect">
            <a:avLst/>
          </a:prstGeom>
          <a:noFill/>
        </p:spPr>
        <p:txBody>
          <a:bodyPr wrap="square" rtlCol="0">
            <a:spAutoFit/>
          </a:bodyPr>
          <a:p>
            <a:pPr algn="ctr"/>
            <a:r>
              <a:rPr lang="en-US" sz="2800" dirty="0"/>
              <a:t>A</a:t>
            </a:r>
            <a:r>
              <a:rPr lang="en-US" sz="2800" dirty="0" smtClean="0"/>
              <a:t>bility to recognize and understand emotions</a:t>
            </a:r>
            <a:endParaRPr lang="en-US" sz="2800" dirty="0"/>
          </a:p>
        </p:txBody>
      </p:sp>
      <p:sp>
        <p:nvSpPr>
          <p:cNvPr id="13" name="Round Same Side Corner Rectangle 12"/>
          <p:cNvSpPr/>
          <p:nvPr/>
        </p:nvSpPr>
        <p:spPr>
          <a:xfrm>
            <a:off x="6632575" y="2999740"/>
            <a:ext cx="3352800" cy="2743200"/>
          </a:xfrm>
          <a:prstGeom prst="round2Same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TextBox 13"/>
          <p:cNvSpPr txBox="1"/>
          <p:nvPr/>
        </p:nvSpPr>
        <p:spPr>
          <a:xfrm>
            <a:off x="6784975" y="3304540"/>
            <a:ext cx="3048000" cy="2246769"/>
          </a:xfrm>
          <a:prstGeom prst="rect">
            <a:avLst/>
          </a:prstGeom>
          <a:noFill/>
        </p:spPr>
        <p:txBody>
          <a:bodyPr wrap="square" rtlCol="0">
            <a:spAutoFit/>
          </a:bodyPr>
          <a:p>
            <a:pPr algn="ctr"/>
            <a:r>
              <a:rPr lang="en-US" sz="2800" dirty="0"/>
              <a:t>U</a:t>
            </a:r>
            <a:r>
              <a:rPr lang="en-US" sz="2800" dirty="0" smtClean="0"/>
              <a:t>sing this awareness to manage yourself and relationships with others</a:t>
            </a:r>
            <a:endParaRPr lang="en-US" sz="2800" dirty="0"/>
          </a:p>
        </p:txBody>
      </p:sp>
      <p:pic>
        <p:nvPicPr>
          <p:cNvPr id="4" name="Picture 2" descr="C:\Users\craveykj\AppData\Local\Microsoft\Windows\Temporary Internet Files\Content.IE5\FR5SNZHS\MC900199254[1].wmf"/>
          <p:cNvPicPr>
            <a:picLocks noChangeAspect="1" noChangeArrowheads="1"/>
          </p:cNvPicPr>
          <p:nvPr/>
        </p:nvPicPr>
        <p:blipFill>
          <a:blip r:embed="rId1" cstate="print"/>
          <a:srcRect/>
          <a:stretch>
            <a:fillRect/>
          </a:stretch>
        </p:blipFill>
        <p:spPr bwMode="auto">
          <a:xfrm>
            <a:off x="4807585" y="2194560"/>
            <a:ext cx="2576830" cy="3616325"/>
          </a:xfrm>
          <a:prstGeom prst="rect">
            <a:avLst/>
          </a:prstGeom>
          <a:noFill/>
        </p:spPr>
      </p:pic>
      <p:sp>
        <p:nvSpPr>
          <p:cNvPr id="5" name="Text Box 4"/>
          <p:cNvSpPr txBox="1"/>
          <p:nvPr/>
        </p:nvSpPr>
        <p:spPr>
          <a:xfrm>
            <a:off x="548640" y="1045845"/>
            <a:ext cx="11076940" cy="768350"/>
          </a:xfrm>
          <a:prstGeom prst="rect">
            <a:avLst/>
          </a:prstGeom>
          <a:noFill/>
        </p:spPr>
        <p:txBody>
          <a:bodyPr wrap="square" rtlCol="0" anchor="t">
            <a:spAutoFit/>
            <a:scene3d>
              <a:camera prst="orthographicFront"/>
              <a:lightRig rig="threePt" dir="t"/>
            </a:scene3d>
          </a:bodyPr>
          <a:p>
            <a:pPr algn="ctr"/>
            <a:r>
              <a:rPr lang="en-US" sz="4400" dirty="0" smtClean="0">
                <a:ln/>
                <a:solidFill>
                  <a:srgbClr val="FF0000"/>
                </a:solidFill>
                <a:effectLst>
                  <a:outerShdw blurRad="38100" dist="19050" dir="2700000" algn="tl" rotWithShape="0">
                    <a:schemeClr val="dk1">
                      <a:alpha val="40000"/>
                    </a:schemeClr>
                  </a:outerShdw>
                </a:effectLst>
                <a:sym typeface="+mn-ea"/>
              </a:rPr>
              <a:t>Emotional Intelligence (EI) Defined</a:t>
            </a:r>
            <a:endParaRPr lang="en-US" sz="4400" dirty="0" smtClean="0">
              <a:ln/>
              <a:solidFill>
                <a:srgbClr val="FF0000"/>
              </a:solidFill>
              <a:effectLst>
                <a:outerShdw blurRad="38100" dist="19050" dir="2700000" algn="tl" rotWithShape="0">
                  <a:schemeClr val="dk1">
                    <a:alpha val="40000"/>
                  </a:schemeClr>
                </a:outerShdw>
              </a:effectLst>
              <a:sym typeface="+mn-ea"/>
            </a:endParaRPr>
          </a:p>
        </p:txBody>
      </p:sp>
      <p:pic>
        <p:nvPicPr>
          <p:cNvPr id="6" name="Picture 5"/>
          <p:cNvPicPr>
            <a:picLocks noChangeAspect="1"/>
          </p:cNvPicPr>
          <p:nvPr/>
        </p:nvPicPr>
        <p:blipFill>
          <a:blip r:embed="rId2"/>
          <a:stretch>
            <a:fillRect/>
          </a:stretch>
        </p:blipFill>
        <p:spPr>
          <a:xfrm>
            <a:off x="10327417" y="5742950"/>
            <a:ext cx="1774036" cy="10502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8" name="Google Shape;158;g22a2578452a_1_0"/>
          <p:cNvSpPr/>
          <p:nvPr/>
        </p:nvSpPr>
        <p:spPr>
          <a:xfrm>
            <a:off x="1143775" y="1448972"/>
            <a:ext cx="6691930" cy="5296528"/>
          </a:xfrm>
          <a:prstGeom prst="rect">
            <a:avLst/>
          </a:prstGeom>
          <a:noFill/>
          <a:ln>
            <a:noFill/>
          </a:ln>
        </p:spPr>
        <p:txBody>
          <a:bodyPr spcFirstLastPara="1" wrap="square" lIns="91425" tIns="45700" rIns="91425" bIns="45700" anchor="t" anchorCtr="0">
            <a:noAutofit/>
          </a:bodyPr>
          <a:lstStyle/>
          <a:p>
            <a:pPr marL="50800" lvl="0">
              <a:buClr>
                <a:schemeClr val="dk1"/>
              </a:buClr>
              <a:buSzPct val="60000"/>
            </a:pPr>
            <a:endParaRPr lang="en-US"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5" name="Title 1"/>
          <p:cNvSpPr>
            <a:spLocks noGrp="1"/>
          </p:cNvSpPr>
          <p:nvPr/>
        </p:nvSpPr>
        <p:spPr>
          <a:xfrm>
            <a:off x="612775" y="228600"/>
            <a:ext cx="9165590" cy="1290955"/>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dirty="0" smtClean="0">
                <a:ln/>
                <a:solidFill>
                  <a:srgbClr val="FF0000"/>
                </a:solidFill>
                <a:effectLst>
                  <a:outerShdw blurRad="38100" dist="19050" dir="2700000" algn="tl" rotWithShape="0">
                    <a:schemeClr val="dk1">
                      <a:alpha val="40000"/>
                    </a:schemeClr>
                  </a:outerShdw>
                </a:effectLst>
              </a:rPr>
              <a:t>Aristotle says,</a:t>
            </a:r>
            <a:endParaRPr lang="en-US" dirty="0" smtClean="0">
              <a:ln/>
              <a:solidFill>
                <a:srgbClr val="FF0000"/>
              </a:solidFill>
              <a:effectLst>
                <a:outerShdw blurRad="38100" dist="19050" dir="2700000" algn="tl" rotWithShape="0">
                  <a:schemeClr val="dk1">
                    <a:alpha val="40000"/>
                  </a:schemeClr>
                </a:outerShdw>
              </a:effectLst>
            </a:endParaRPr>
          </a:p>
        </p:txBody>
      </p:sp>
      <p:pic>
        <p:nvPicPr>
          <p:cNvPr id="1026" name="Picture 2" descr="https://encrypted-tbn2.gstatic.com/images?q=tbn:ANd9GcTaYofLBVeYqAaS6tLdVqOVNrjzs8UazvMIjTqWFrkD_05HAtTS">
            <a:hlinkClick r:id="rId2"/>
          </p:cNvPr>
          <p:cNvPicPr>
            <a:picLocks noChangeAspect="1" noChangeArrowheads="1"/>
          </p:cNvPicPr>
          <p:nvPr/>
        </p:nvPicPr>
        <p:blipFill>
          <a:blip r:embed="rId3" cstate="print"/>
          <a:srcRect/>
          <a:stretch>
            <a:fillRect/>
          </a:stretch>
        </p:blipFill>
        <p:spPr bwMode="auto">
          <a:xfrm>
            <a:off x="9399270" y="2213610"/>
            <a:ext cx="2331720" cy="2798445"/>
          </a:xfrm>
          <a:prstGeom prst="rect">
            <a:avLst/>
          </a:prstGeom>
          <a:noFill/>
        </p:spPr>
      </p:pic>
      <p:sp>
        <p:nvSpPr>
          <p:cNvPr id="6" name="TextBox 4"/>
          <p:cNvSpPr txBox="1"/>
          <p:nvPr/>
        </p:nvSpPr>
        <p:spPr>
          <a:xfrm>
            <a:off x="533400" y="1981200"/>
            <a:ext cx="8330565" cy="3415030"/>
          </a:xfrm>
          <a:prstGeom prst="rect">
            <a:avLst/>
          </a:prstGeom>
          <a:noFill/>
        </p:spPr>
        <p:txBody>
          <a:bodyPr wrap="square" rtlCol="0">
            <a:spAutoFit/>
          </a:bodyPr>
          <a:lstStyle/>
          <a:p>
            <a:pPr algn="just"/>
            <a:r>
              <a:rPr lang="en-US" sz="3600" dirty="0" smtClean="0"/>
              <a:t>	Anybody can become angry – that is easy, but to be angry with the right person and to the right degree and at the right time and for the right purpose, and in the right way – that is not within everybody’s power and is not easy.</a:t>
            </a:r>
            <a:endParaRPr lang="en-US" sz="3600" dirty="0" smtClean="0"/>
          </a:p>
        </p:txBody>
      </p:sp>
      <p:pic>
        <p:nvPicPr>
          <p:cNvPr id="1028" name="Picture 4" descr="https://encrypted-tbn2.gstatic.com/images?q=tbn:ANd9GcSvyx0MmcXCXQajQS7qgcamXMUoXMt2AJYVSPRutiA8IIXwYO2nAg">
            <a:hlinkClick r:id="rId4"/>
          </p:cNvPr>
          <p:cNvPicPr>
            <a:picLocks noChangeAspect="1" noChangeArrowheads="1"/>
          </p:cNvPicPr>
          <p:nvPr/>
        </p:nvPicPr>
        <p:blipFill>
          <a:blip r:embed="rId5" cstate="print"/>
          <a:srcRect r="58730"/>
          <a:stretch>
            <a:fillRect/>
          </a:stretch>
        </p:blipFill>
        <p:spPr bwMode="auto">
          <a:xfrm>
            <a:off x="381000" y="1600200"/>
            <a:ext cx="1113809" cy="1076325"/>
          </a:xfrm>
          <a:prstGeom prst="rect">
            <a:avLst/>
          </a:prstGeom>
          <a:noFill/>
        </p:spPr>
      </p:pic>
      <p:pic>
        <p:nvPicPr>
          <p:cNvPr id="1030" name="Picture 6" descr="https://encrypted-tbn2.gstatic.com/images?q=tbn:ANd9GcSvyx0MmcXCXQajQS7qgcamXMUoXMt2AJYVSPRutiA8IIXwYO2nAg">
            <a:hlinkClick r:id="rId4"/>
          </p:cNvPr>
          <p:cNvPicPr>
            <a:picLocks noChangeAspect="1" noChangeArrowheads="1"/>
          </p:cNvPicPr>
          <p:nvPr/>
        </p:nvPicPr>
        <p:blipFill>
          <a:blip r:embed="rId5" cstate="print"/>
          <a:srcRect l="58730"/>
          <a:stretch>
            <a:fillRect/>
          </a:stretch>
        </p:blipFill>
        <p:spPr bwMode="auto">
          <a:xfrm>
            <a:off x="7797165" y="4780280"/>
            <a:ext cx="1066800" cy="10308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a:buSzPts val="3200"/>
            </a:pPr>
            <a:endParaRPr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9" name="Title 1"/>
          <p:cNvSpPr>
            <a:spLocks noGrp="1"/>
          </p:cNvSpPr>
          <p:nvPr/>
        </p:nvSpPr>
        <p:spPr>
          <a:xfrm>
            <a:off x="612775" y="228600"/>
            <a:ext cx="1123442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4 Skills of Emotional Intelligence</a:t>
            </a:r>
            <a:endParaRPr lang="en-US" dirty="0" smtClean="0">
              <a:ln/>
              <a:solidFill>
                <a:srgbClr val="FF0000"/>
              </a:solidFill>
              <a:effectLst>
                <a:outerShdw blurRad="38100" dist="19050" dir="2700000" algn="tl" rotWithShape="0">
                  <a:schemeClr val="dk1">
                    <a:alpha val="40000"/>
                  </a:schemeClr>
                </a:outerShdw>
              </a:effectLst>
            </a:endParaRPr>
          </a:p>
        </p:txBody>
      </p:sp>
      <p:graphicFrame>
        <p:nvGraphicFramePr>
          <p:cNvPr id="3" name="Diagram 2"/>
          <p:cNvGraphicFramePr>
            <a:graphicFrameLocks noGrp="1"/>
          </p:cNvGraphicFramePr>
          <p:nvPr/>
        </p:nvGraphicFramePr>
        <p:xfrm>
          <a:off x="2895600" y="1905000"/>
          <a:ext cx="63246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105150" y="1524000"/>
            <a:ext cx="2743200" cy="381000"/>
          </a:xfrm>
          <a:prstGeom prst="rect">
            <a:avLst/>
          </a:prstGeom>
          <a:noFill/>
        </p:spPr>
        <p:txBody>
          <a:bodyPr wrap="square" rtlCol="0">
            <a:spAutoFit/>
          </a:bodyPr>
          <a:lstStyle/>
          <a:p>
            <a:pPr algn="ctr"/>
            <a:r>
              <a:rPr lang="en-US" b="1" i="1" dirty="0" smtClean="0"/>
              <a:t>WHAT I SEE</a:t>
            </a:r>
            <a:endParaRPr lang="en-US" b="1" i="1" dirty="0"/>
          </a:p>
        </p:txBody>
      </p:sp>
      <p:sp>
        <p:nvSpPr>
          <p:cNvPr id="6" name="TextBox 5"/>
          <p:cNvSpPr txBox="1"/>
          <p:nvPr/>
        </p:nvSpPr>
        <p:spPr>
          <a:xfrm>
            <a:off x="6076950" y="1524000"/>
            <a:ext cx="2743200" cy="381000"/>
          </a:xfrm>
          <a:prstGeom prst="rect">
            <a:avLst/>
          </a:prstGeom>
          <a:noFill/>
        </p:spPr>
        <p:txBody>
          <a:bodyPr wrap="square" rtlCol="0">
            <a:spAutoFit/>
          </a:bodyPr>
          <a:lstStyle/>
          <a:p>
            <a:pPr algn="ctr"/>
            <a:r>
              <a:rPr lang="en-US" b="1" i="1" dirty="0" smtClean="0"/>
              <a:t>WHAT I DO</a:t>
            </a:r>
            <a:endParaRPr lang="en-US" b="1" i="1" dirty="0"/>
          </a:p>
        </p:txBody>
      </p:sp>
      <p:sp>
        <p:nvSpPr>
          <p:cNvPr id="7" name="TextBox 6"/>
          <p:cNvSpPr txBox="1"/>
          <p:nvPr/>
        </p:nvSpPr>
        <p:spPr>
          <a:xfrm>
            <a:off x="952500" y="2590800"/>
            <a:ext cx="1600200" cy="646331"/>
          </a:xfrm>
          <a:prstGeom prst="rect">
            <a:avLst/>
          </a:prstGeom>
          <a:noFill/>
        </p:spPr>
        <p:txBody>
          <a:bodyPr wrap="square" rtlCol="0">
            <a:spAutoFit/>
          </a:bodyPr>
          <a:lstStyle/>
          <a:p>
            <a:pPr algn="ctr"/>
            <a:r>
              <a:rPr lang="en-US" b="1" i="1" dirty="0" smtClean="0"/>
              <a:t>PERSONAL COMPETENCE</a:t>
            </a:r>
            <a:endParaRPr lang="en-US" b="1" i="1" dirty="0"/>
          </a:p>
        </p:txBody>
      </p:sp>
      <p:sp>
        <p:nvSpPr>
          <p:cNvPr id="8" name="TextBox 7"/>
          <p:cNvSpPr txBox="1"/>
          <p:nvPr/>
        </p:nvSpPr>
        <p:spPr>
          <a:xfrm>
            <a:off x="952500" y="4724400"/>
            <a:ext cx="1600200" cy="646331"/>
          </a:xfrm>
          <a:prstGeom prst="rect">
            <a:avLst/>
          </a:prstGeom>
          <a:noFill/>
        </p:spPr>
        <p:txBody>
          <a:bodyPr wrap="square" rtlCol="0">
            <a:spAutoFit/>
          </a:bodyPr>
          <a:lstStyle/>
          <a:p>
            <a:pPr algn="ctr"/>
            <a:r>
              <a:rPr lang="en-US" b="1" i="1" dirty="0" smtClean="0"/>
              <a:t>SOCIAL COMPETENCE</a:t>
            </a:r>
            <a:endParaRPr lang="en-US"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4" name="Title 1"/>
          <p:cNvSpPr>
            <a:spLocks noGrp="1"/>
          </p:cNvSpPr>
          <p:nvPr/>
        </p:nvSpPr>
        <p:spPr>
          <a:xfrm>
            <a:off x="612775" y="228600"/>
            <a:ext cx="11108690" cy="990600"/>
          </a:xfrm>
          <a:prstGeom prst="rect">
            <a:avLst/>
          </a:prstGeom>
        </p:spPr>
        <p:txBody>
          <a:bodyPr vert="horz" anchor="ctr">
            <a:normAutofit/>
            <a:scene3d>
              <a:camera prst="orthographicFront"/>
              <a:lightRig rig="threePt" dir="t"/>
            </a:scene3d>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EI Starts with Self-Awareness</a:t>
            </a:r>
            <a:endParaRPr lang="en-US" dirty="0" smtClean="0">
              <a:ln/>
              <a:solidFill>
                <a:srgbClr val="FF0000"/>
              </a:solidFill>
              <a:effectLst>
                <a:outerShdw blurRad="38100" dist="19050" dir="2700000" algn="tl" rotWithShape="0">
                  <a:schemeClr val="dk1">
                    <a:alpha val="40000"/>
                  </a:schemeClr>
                </a:outerShdw>
              </a:effectLst>
            </a:endParaRPr>
          </a:p>
        </p:txBody>
      </p:sp>
      <p:grpSp>
        <p:nvGrpSpPr>
          <p:cNvPr id="17" name="Group 16"/>
          <p:cNvGrpSpPr/>
          <p:nvPr/>
        </p:nvGrpSpPr>
        <p:grpSpPr>
          <a:xfrm>
            <a:off x="1181100" y="1752600"/>
            <a:ext cx="4114800" cy="4191000"/>
            <a:chOff x="762000" y="1600200"/>
            <a:chExt cx="3846384" cy="2542427"/>
          </a:xfrm>
        </p:grpSpPr>
        <p:sp>
          <p:nvSpPr>
            <p:cNvPr id="6" name="Rectangle 5"/>
            <p:cNvSpPr/>
            <p:nvPr/>
          </p:nvSpPr>
          <p:spPr bwMode="auto">
            <a:xfrm>
              <a:off x="766370" y="1600200"/>
              <a:ext cx="3842014" cy="2542427"/>
            </a:xfrm>
            <a:prstGeom prst="rect">
              <a:avLst/>
            </a:prstGeom>
            <a:solidFill>
              <a:schemeClr val="accent1">
                <a:lumMod val="75000"/>
                <a:alpha val="5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a:p>
          </p:txBody>
        </p:sp>
        <p:sp>
          <p:nvSpPr>
            <p:cNvPr id="8" name="Rectangle 7"/>
            <p:cNvSpPr/>
            <p:nvPr/>
          </p:nvSpPr>
          <p:spPr bwMode="auto">
            <a:xfrm>
              <a:off x="762000" y="1600200"/>
              <a:ext cx="3801724" cy="508484"/>
            </a:xfrm>
            <a:prstGeom prst="rect">
              <a:avLst/>
            </a:prstGeom>
            <a:gradFill>
              <a:gsLst>
                <a:gs pos="0">
                  <a:srgbClr val="00B0F0">
                    <a:alpha val="30000"/>
                  </a:srgbClr>
                </a:gs>
                <a:gs pos="100000">
                  <a:srgbClr val="004C84">
                    <a:alpha val="65000"/>
                  </a:srgbClr>
                </a:gs>
              </a:gsLst>
              <a:lin ang="5400000" scaled="0"/>
            </a:gra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sz="2200" dirty="0"/>
            </a:p>
          </p:txBody>
        </p:sp>
        <p:sp>
          <p:nvSpPr>
            <p:cNvPr id="15" name="TextBox 16"/>
            <p:cNvSpPr txBox="1">
              <a:spLocks noChangeArrowheads="1"/>
            </p:cNvSpPr>
            <p:nvPr/>
          </p:nvSpPr>
          <p:spPr bwMode="auto">
            <a:xfrm>
              <a:off x="893094" y="1727321"/>
              <a:ext cx="3609180" cy="1799785"/>
            </a:xfrm>
            <a:prstGeom prst="rect">
              <a:avLst/>
            </a:prstGeom>
            <a:noFill/>
            <a:ln w="9525">
              <a:noFill/>
              <a:miter lim="800000"/>
            </a:ln>
          </p:spPr>
          <p:txBody>
            <a:bodyPr wrap="square" lIns="82945" tIns="41473" rIns="82945" bIns="41473">
              <a:spAutoFit/>
            </a:bodyPr>
            <a:lstStyle/>
            <a:p>
              <a:r>
                <a:rPr lang="en-US" sz="3200" b="1" dirty="0" smtClean="0"/>
                <a:t>Self-Awareness</a:t>
              </a:r>
              <a:endParaRPr lang="en-US" sz="3200" b="1" dirty="0" smtClean="0"/>
            </a:p>
            <a:p>
              <a:endParaRPr lang="en-US" sz="800" dirty="0"/>
            </a:p>
            <a:p>
              <a:pPr hangingPunct="1">
                <a:lnSpc>
                  <a:spcPct val="100000"/>
                </a:lnSpc>
                <a:spcBef>
                  <a:spcPct val="20000"/>
                </a:spcBef>
                <a:buClrTx/>
                <a:buSzTx/>
                <a:buFont typeface="Arial" panose="020B0604020202020204" pitchFamily="34" charset="0"/>
                <a:buChar char="•"/>
              </a:pPr>
              <a:r>
                <a:rPr lang="en-US" sz="2400" noProof="1" smtClean="0">
                  <a:latin typeface="Calibri" panose="020F0502020204030204" charset="0"/>
                  <a:cs typeface="Arial" panose="020B0604020202020204" pitchFamily="34" charset="0"/>
                </a:rPr>
                <a:t>Ability to accurately perceive your own emotions</a:t>
              </a:r>
              <a:endParaRPr lang="en-US" sz="24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2400" noProof="1" smtClean="0">
                  <a:latin typeface="Calibri" panose="020F0502020204030204" charset="0"/>
                  <a:cs typeface="Arial" panose="020B0604020202020204" pitchFamily="34" charset="0"/>
                </a:rPr>
                <a:t>Stay aware of your emotions as they happen</a:t>
              </a:r>
              <a:endParaRPr lang="en-US" sz="24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2400" noProof="1" smtClean="0">
                  <a:latin typeface="Calibri" panose="020F0502020204030204" charset="0"/>
                  <a:cs typeface="Arial" panose="020B0604020202020204" pitchFamily="34" charset="0"/>
                </a:rPr>
                <a:t>Keep on top of how you tend to respond to specific situations and people</a:t>
              </a:r>
              <a:endParaRPr lang="en-US" sz="2400" noProof="1">
                <a:latin typeface="Calibri" panose="020F0502020204030204" charset="0"/>
                <a:cs typeface="Arial" panose="020B0604020202020204" pitchFamily="34" charset="0"/>
              </a:endParaRPr>
            </a:p>
          </p:txBody>
        </p:sp>
      </p:grpSp>
      <p:grpSp>
        <p:nvGrpSpPr>
          <p:cNvPr id="21" name="Group 20"/>
          <p:cNvGrpSpPr/>
          <p:nvPr/>
        </p:nvGrpSpPr>
        <p:grpSpPr>
          <a:xfrm>
            <a:off x="6145530" y="1456055"/>
            <a:ext cx="4257220" cy="1713573"/>
            <a:chOff x="4382135" y="1425575"/>
            <a:chExt cx="4257220" cy="1713573"/>
          </a:xfrm>
        </p:grpSpPr>
        <p:sp>
          <p:nvSpPr>
            <p:cNvPr id="18" name="TextBox 17"/>
            <p:cNvSpPr txBox="1"/>
            <p:nvPr/>
          </p:nvSpPr>
          <p:spPr>
            <a:xfrm>
              <a:off x="4382135" y="1501775"/>
              <a:ext cx="3961765" cy="1568450"/>
            </a:xfrm>
            <a:prstGeom prst="rect">
              <a:avLst/>
            </a:prstGeom>
            <a:noFill/>
          </p:spPr>
          <p:txBody>
            <a:bodyPr wrap="square" rtlCol="0">
              <a:spAutoFit/>
            </a:bodyPr>
            <a:lstStyle/>
            <a:p>
              <a:pPr algn="ctr"/>
              <a:r>
                <a:rPr lang="en-US" sz="3200" dirty="0" smtClean="0"/>
                <a:t>The greatest of faults is to be conscious of none</a:t>
              </a:r>
              <a:endParaRPr lang="en-US" sz="3200" dirty="0"/>
            </a:p>
          </p:txBody>
        </p:sp>
        <p:pic>
          <p:nvPicPr>
            <p:cNvPr id="19" name="Picture 4" descr="https://encrypted-tbn2.gstatic.com/images?q=tbn:ANd9GcSvyx0MmcXCXQajQS7qgcamXMUoXMt2AJYVSPRutiA8IIXwYO2nAg">
              <a:hlinkClick r:id="rId2"/>
            </p:cNvPr>
            <p:cNvPicPr>
              <a:picLocks noChangeAspect="1" noChangeArrowheads="1"/>
            </p:cNvPicPr>
            <p:nvPr/>
          </p:nvPicPr>
          <p:blipFill>
            <a:blip r:embed="rId3" cstate="print"/>
            <a:srcRect r="58730"/>
            <a:stretch>
              <a:fillRect/>
            </a:stretch>
          </p:blipFill>
          <p:spPr bwMode="auto">
            <a:xfrm>
              <a:off x="4382135" y="1425575"/>
              <a:ext cx="640687" cy="619125"/>
            </a:xfrm>
            <a:prstGeom prst="rect">
              <a:avLst/>
            </a:prstGeom>
            <a:noFill/>
          </p:spPr>
        </p:pic>
        <p:pic>
          <p:nvPicPr>
            <p:cNvPr id="20" name="Picture 6" descr="https://encrypted-tbn2.gstatic.com/images?q=tbn:ANd9GcSvyx0MmcXCXQajQS7qgcamXMUoXMt2AJYVSPRutiA8IIXwYO2nAg">
              <a:hlinkClick r:id="rId2"/>
            </p:cNvPr>
            <p:cNvPicPr>
              <a:picLocks noChangeAspect="1" noChangeArrowheads="1"/>
            </p:cNvPicPr>
            <p:nvPr/>
          </p:nvPicPr>
          <p:blipFill>
            <a:blip r:embed="rId3" cstate="print"/>
            <a:srcRect l="58730"/>
            <a:stretch>
              <a:fillRect/>
            </a:stretch>
          </p:blipFill>
          <p:spPr bwMode="auto">
            <a:xfrm>
              <a:off x="8040370" y="2560320"/>
              <a:ext cx="598985" cy="578828"/>
            </a:xfrm>
            <a:prstGeom prst="rect">
              <a:avLst/>
            </a:prstGeom>
            <a:noFill/>
          </p:spPr>
        </p:pic>
      </p:grpSp>
      <p:pic>
        <p:nvPicPr>
          <p:cNvPr id="47106" name="Picture 2" descr="http://www.google.com/url?sa=i&amp;source=images&amp;cd=&amp;docid=rG8A_Xzee0iqBM&amp;tbnid=csPQ8TwiC5CUgM:&amp;ved=0CAUQjBw&amp;url=http%3A%2F%2Fcdn1.thefamouspeople.com%2Fprofiles%2Fimages%2Fthomas-carlyle.jpg&amp;ei=A2wHU-PYOOGC1AGymoCABg&amp;psig=AFQjCNFyEYgDUXWJEtM30eW4nt6gz5h6BA&amp;ust=1393081732080525"/>
          <p:cNvPicPr>
            <a:picLocks noChangeAspect="1" noChangeArrowheads="1"/>
          </p:cNvPicPr>
          <p:nvPr/>
        </p:nvPicPr>
        <p:blipFill>
          <a:blip r:embed="rId4" cstate="print"/>
          <a:srcRect/>
          <a:stretch>
            <a:fillRect/>
          </a:stretch>
        </p:blipFill>
        <p:spPr bwMode="auto">
          <a:xfrm>
            <a:off x="6786245" y="3286125"/>
            <a:ext cx="2857500" cy="2381250"/>
          </a:xfrm>
          <a:prstGeom prst="rect">
            <a:avLst/>
          </a:prstGeom>
          <a:noFill/>
        </p:spPr>
      </p:pic>
      <p:sp>
        <p:nvSpPr>
          <p:cNvPr id="22" name="TextBox 21"/>
          <p:cNvSpPr txBox="1"/>
          <p:nvPr/>
        </p:nvSpPr>
        <p:spPr>
          <a:xfrm>
            <a:off x="6786245" y="5851525"/>
            <a:ext cx="2857500" cy="306705"/>
          </a:xfrm>
          <a:prstGeom prst="rect">
            <a:avLst/>
          </a:prstGeom>
          <a:noFill/>
        </p:spPr>
        <p:txBody>
          <a:bodyPr wrap="square" rtlCol="0">
            <a:spAutoFit/>
          </a:bodyPr>
          <a:lstStyle/>
          <a:p>
            <a:pPr algn="ctr"/>
            <a:r>
              <a:rPr lang="en-US" dirty="0" smtClean="0"/>
              <a:t>Thomas Carlyle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4" name="Title 1"/>
          <p:cNvSpPr>
            <a:spLocks noGrp="1"/>
          </p:cNvSpPr>
          <p:nvPr/>
        </p:nvSpPr>
        <p:spPr>
          <a:xfrm>
            <a:off x="612775" y="228600"/>
            <a:ext cx="10702290" cy="990600"/>
          </a:xfrm>
          <a:prstGeom prst="rect">
            <a:avLst/>
          </a:prstGeom>
        </p:spPr>
        <p:txBody>
          <a:bodyPr vert="horz" anchor="ctr">
            <a:normAutofit/>
            <a:scene3d>
              <a:camera prst="orthographicFront"/>
              <a:lightRig rig="threePt" dir="t"/>
            </a:scene3d>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Improving Self-Awareness</a:t>
            </a:r>
            <a:endParaRPr lang="en-US" dirty="0" smtClean="0">
              <a:ln/>
              <a:solidFill>
                <a:srgbClr val="FF0000"/>
              </a:solidFill>
              <a:effectLst>
                <a:outerShdw blurRad="38100" dist="19050" dir="2700000" algn="tl" rotWithShape="0">
                  <a:schemeClr val="dk1">
                    <a:alpha val="40000"/>
                  </a:schemeClr>
                </a:outerShdw>
              </a:effectLst>
            </a:endParaRPr>
          </a:p>
        </p:txBody>
      </p:sp>
      <p:sp>
        <p:nvSpPr>
          <p:cNvPr id="5" name="Content Placeholder 2"/>
          <p:cNvSpPr>
            <a:spLocks noGrp="1"/>
          </p:cNvSpPr>
          <p:nvPr/>
        </p:nvSpPr>
        <p:spPr>
          <a:xfrm>
            <a:off x="612775" y="1600200"/>
            <a:ext cx="9355455" cy="4495800"/>
          </a:xfrm>
          <a:prstGeom prst="rect">
            <a:avLst/>
          </a:prstGeom>
        </p:spPr>
        <p:txBody>
          <a:bodyPr vert="horz">
            <a:normAutofit fontScale="92500"/>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r>
              <a:rPr lang="en-US" dirty="0" smtClean="0"/>
              <a:t>Know Thyself</a:t>
            </a:r>
            <a:endParaRPr lang="en-US" dirty="0" smtClean="0"/>
          </a:p>
          <a:p>
            <a:pPr lvl="1"/>
            <a:r>
              <a:rPr lang="en-US" dirty="0" smtClean="0"/>
              <a:t>See yourself for who you are (what do you think and feel)</a:t>
            </a:r>
            <a:endParaRPr lang="en-US" dirty="0" smtClean="0"/>
          </a:p>
          <a:p>
            <a:pPr lvl="1"/>
            <a:r>
              <a:rPr lang="en-US" dirty="0" smtClean="0"/>
              <a:t>Watch your emotions like a hawk (even physiological signs)</a:t>
            </a:r>
            <a:endParaRPr lang="en-US" dirty="0" smtClean="0"/>
          </a:p>
          <a:p>
            <a:r>
              <a:rPr lang="en-US" dirty="0" smtClean="0"/>
              <a:t>Track &amp; backtrack your emotions in a difficult conversation or meeting – learn your tendencies in emotionally arousing situations</a:t>
            </a:r>
            <a:endParaRPr lang="en-US" dirty="0" smtClean="0"/>
          </a:p>
          <a:p>
            <a:r>
              <a:rPr lang="en-US" dirty="0" smtClean="0"/>
              <a:t>Use paired sharing (peer or supervisor)</a:t>
            </a:r>
            <a:endParaRPr lang="en-US" dirty="0" smtClean="0"/>
          </a:p>
          <a:p>
            <a:r>
              <a:rPr lang="en-US" dirty="0" smtClean="0"/>
              <a:t>Own your actions – take full responsibility for what you say and do</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3" name="Title 1"/>
          <p:cNvSpPr>
            <a:spLocks noGrp="1"/>
          </p:cNvSpPr>
          <p:nvPr/>
        </p:nvSpPr>
        <p:spPr>
          <a:xfrm>
            <a:off x="612775" y="228600"/>
            <a:ext cx="11264265" cy="990600"/>
          </a:xfrm>
          <a:prstGeom prst="rect">
            <a:avLst/>
          </a:prstGeom>
        </p:spPr>
        <p:txBody>
          <a:bodyPr vert="horz" anchor="ctr">
            <a:normAutofit/>
            <a:scene3d>
              <a:camera prst="orthographicFront"/>
              <a:lightRig rig="threePt" dir="t"/>
            </a:scene3d>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Becoming Socially Aware</a:t>
            </a:r>
            <a:endParaRPr lang="en-US" dirty="0" smtClean="0">
              <a:ln/>
              <a:solidFill>
                <a:srgbClr val="FF0000"/>
              </a:solidFill>
              <a:effectLst>
                <a:outerShdw blurRad="38100" dist="19050" dir="2700000" algn="tl" rotWithShape="0">
                  <a:schemeClr val="dk1">
                    <a:alpha val="40000"/>
                  </a:schemeClr>
                </a:outerShdw>
              </a:effectLst>
            </a:endParaRPr>
          </a:p>
        </p:txBody>
      </p:sp>
      <p:grpSp>
        <p:nvGrpSpPr>
          <p:cNvPr id="4" name="Group 3"/>
          <p:cNvGrpSpPr/>
          <p:nvPr/>
        </p:nvGrpSpPr>
        <p:grpSpPr>
          <a:xfrm>
            <a:off x="504825" y="1676400"/>
            <a:ext cx="3842014" cy="4572000"/>
            <a:chOff x="493920" y="3843761"/>
            <a:chExt cx="4051447" cy="2765090"/>
          </a:xfrm>
        </p:grpSpPr>
        <p:sp>
          <p:nvSpPr>
            <p:cNvPr id="5" name="Rectangle 4"/>
            <p:cNvSpPr/>
            <p:nvPr/>
          </p:nvSpPr>
          <p:spPr bwMode="auto">
            <a:xfrm>
              <a:off x="493920" y="3843761"/>
              <a:ext cx="4051447" cy="2765090"/>
            </a:xfrm>
            <a:prstGeom prst="rect">
              <a:avLst/>
            </a:prstGeom>
            <a:solidFill>
              <a:schemeClr val="accent6">
                <a:lumMod val="60000"/>
                <a:lumOff val="4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a:p>
          </p:txBody>
        </p:sp>
        <p:sp>
          <p:nvSpPr>
            <p:cNvPr id="12" name="Rectangle 11"/>
            <p:cNvSpPr/>
            <p:nvPr/>
          </p:nvSpPr>
          <p:spPr bwMode="auto">
            <a:xfrm>
              <a:off x="493920" y="3843763"/>
              <a:ext cx="4008960" cy="553018"/>
            </a:xfrm>
            <a:prstGeom prst="rect">
              <a:avLst/>
            </a:prstGeom>
            <a:solidFill>
              <a:schemeClr val="accent6">
                <a:lumMod val="75000"/>
                <a:alpha val="50000"/>
              </a:schemeClr>
            </a:solidFill>
            <a:ln w="9525" cap="flat" cmpd="sng" algn="ctr">
              <a:noFill/>
              <a:prstDash val="solid"/>
              <a:round/>
              <a:headEnd type="none" w="med" len="med"/>
              <a:tailEnd type="none" w="med" len="med"/>
            </a:ln>
            <a:effectLst/>
            <a:scene3d>
              <a:camera prst="orthographicFront"/>
              <a:lightRig rig="threePt" dir="t"/>
            </a:scene3d>
            <a:sp3d extrusionH="1003300"/>
          </p:spPr>
          <p:txBody>
            <a:bodyPr lIns="82945" tIns="41473" rIns="82945" bIns="41473"/>
            <a:lstStyle/>
            <a:p>
              <a:pPr>
                <a:buFont typeface="Times New Roman" panose="02020603050405020304" pitchFamily="18" charset="0"/>
                <a:buNone/>
                <a:defRPr/>
              </a:pPr>
              <a:endParaRPr lang="en-US" sz="2200" dirty="0"/>
            </a:p>
          </p:txBody>
        </p:sp>
        <p:sp>
          <p:nvSpPr>
            <p:cNvPr id="14" name="TextBox 16"/>
            <p:cNvSpPr txBox="1">
              <a:spLocks noChangeArrowheads="1"/>
            </p:cNvSpPr>
            <p:nvPr/>
          </p:nvSpPr>
          <p:spPr bwMode="auto">
            <a:xfrm>
              <a:off x="493920" y="3912891"/>
              <a:ext cx="3805920" cy="2528961"/>
            </a:xfrm>
            <a:prstGeom prst="rect">
              <a:avLst/>
            </a:prstGeom>
            <a:noFill/>
            <a:ln w="9525">
              <a:noFill/>
              <a:miter lim="800000"/>
            </a:ln>
          </p:spPr>
          <p:txBody>
            <a:bodyPr wrap="square" lIns="82945" tIns="41473" rIns="82945" bIns="41473">
              <a:spAutoFit/>
            </a:bodyPr>
            <a:lstStyle/>
            <a:p>
              <a:r>
                <a:rPr lang="en-US" sz="3200" b="1" dirty="0"/>
                <a:t>Social Awareness</a:t>
              </a:r>
              <a:r>
                <a:rPr lang="en-US" sz="2200" b="1" dirty="0"/>
                <a:t>	</a:t>
              </a:r>
              <a:endParaRPr lang="en-US" sz="1100" dirty="0"/>
            </a:p>
            <a:p>
              <a:pPr hangingPunct="1">
                <a:lnSpc>
                  <a:spcPct val="100000"/>
                </a:lnSpc>
                <a:spcBef>
                  <a:spcPct val="20000"/>
                </a:spcBef>
                <a:buClrTx/>
                <a:buSzTx/>
                <a:buFont typeface="Arial" panose="020B0604020202020204" pitchFamily="34" charset="0"/>
                <a:buChar char="•"/>
              </a:pPr>
              <a:r>
                <a:rPr lang="en-US" sz="2400" noProof="1" smtClean="0">
                  <a:latin typeface="Calibri" panose="020F0502020204030204" charset="0"/>
                  <a:cs typeface="Arial" panose="020B0604020202020204" pitchFamily="34" charset="0"/>
                </a:rPr>
                <a:t>Ability to accurately pick up on emotions in other people</a:t>
              </a:r>
              <a:endParaRPr lang="en-US" sz="24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2400" noProof="1" smtClean="0">
                  <a:latin typeface="Calibri" panose="020F0502020204030204" charset="0"/>
                  <a:cs typeface="Arial" panose="020B0604020202020204" pitchFamily="34" charset="0"/>
                </a:rPr>
                <a:t>Understand what is really going on</a:t>
              </a:r>
              <a:endParaRPr lang="en-US" sz="2400" noProof="1" smtClean="0">
                <a:latin typeface="Calibri" panose="020F0502020204030204" charset="0"/>
                <a:cs typeface="Arial" panose="020B0604020202020204" pitchFamily="34" charset="0"/>
              </a:endParaRPr>
            </a:p>
            <a:p>
              <a:pPr hangingPunct="1">
                <a:lnSpc>
                  <a:spcPct val="100000"/>
                </a:lnSpc>
                <a:spcBef>
                  <a:spcPct val="20000"/>
                </a:spcBef>
                <a:buClrTx/>
                <a:buSzTx/>
                <a:buFont typeface="Arial" panose="020B0604020202020204" pitchFamily="34" charset="0"/>
                <a:buChar char="•"/>
              </a:pPr>
              <a:r>
                <a:rPr lang="en-US" sz="2400" noProof="1" smtClean="0">
                  <a:latin typeface="Calibri" panose="020F0502020204030204" charset="0"/>
                  <a:cs typeface="Arial" panose="020B0604020202020204" pitchFamily="34" charset="0"/>
                </a:rPr>
                <a:t>Understanding what other people are thinking and feeling even if you don’t feel the same way</a:t>
              </a:r>
              <a:endParaRPr lang="en-US" sz="2400" noProof="1">
                <a:latin typeface="Calibri" panose="020F0502020204030204" charset="0"/>
                <a:cs typeface="Arial" panose="020B0604020202020204" pitchFamily="34" charset="0"/>
              </a:endParaRPr>
            </a:p>
          </p:txBody>
        </p:sp>
      </p:grpSp>
      <p:sp>
        <p:nvSpPr>
          <p:cNvPr id="17" name="TextBox 16"/>
          <p:cNvSpPr txBox="1"/>
          <p:nvPr/>
        </p:nvSpPr>
        <p:spPr>
          <a:xfrm>
            <a:off x="4495800" y="1828800"/>
            <a:ext cx="6580505" cy="1938020"/>
          </a:xfrm>
          <a:prstGeom prst="rect">
            <a:avLst/>
          </a:prstGeom>
          <a:noFill/>
        </p:spPr>
        <p:txBody>
          <a:bodyPr wrap="square" rtlCol="0">
            <a:spAutoFit/>
          </a:bodyPr>
          <a:lstStyle/>
          <a:p>
            <a:pPr algn="ctr"/>
            <a:r>
              <a:rPr lang="en-US" sz="2400" dirty="0" smtClean="0"/>
              <a:t>Resolve to be tender with the young, compassionate with the aged, sympathetic with the striving and tolerant with the weak and wrong. Sometime in your life, you will have been all of these. </a:t>
            </a:r>
            <a:endParaRPr lang="en-US" sz="2400" dirty="0"/>
          </a:p>
        </p:txBody>
      </p:sp>
      <p:pic>
        <p:nvPicPr>
          <p:cNvPr id="18" name="Picture 4" descr="https://encrypted-tbn2.gstatic.com/images?q=tbn:ANd9GcSvyx0MmcXCXQajQS7qgcamXMUoXMt2AJYVSPRutiA8IIXwYO2nAg">
            <a:hlinkClick r:id="rId2"/>
          </p:cNvPr>
          <p:cNvPicPr>
            <a:picLocks noChangeAspect="1" noChangeArrowheads="1"/>
          </p:cNvPicPr>
          <p:nvPr/>
        </p:nvPicPr>
        <p:blipFill>
          <a:blip r:embed="rId3" cstate="print"/>
          <a:srcRect r="58730"/>
          <a:stretch>
            <a:fillRect/>
          </a:stretch>
        </p:blipFill>
        <p:spPr bwMode="auto">
          <a:xfrm>
            <a:off x="4578350" y="1676400"/>
            <a:ext cx="640687" cy="619125"/>
          </a:xfrm>
          <a:prstGeom prst="rect">
            <a:avLst/>
          </a:prstGeom>
          <a:noFill/>
        </p:spPr>
      </p:pic>
      <p:pic>
        <p:nvPicPr>
          <p:cNvPr id="19" name="Picture 6" descr="https://encrypted-tbn2.gstatic.com/images?q=tbn:ANd9GcSvyx0MmcXCXQajQS7qgcamXMUoXMt2AJYVSPRutiA8IIXwYO2nAg">
            <a:hlinkClick r:id="rId2"/>
          </p:cNvPr>
          <p:cNvPicPr>
            <a:picLocks noChangeAspect="1" noChangeArrowheads="1"/>
          </p:cNvPicPr>
          <p:nvPr/>
        </p:nvPicPr>
        <p:blipFill>
          <a:blip r:embed="rId3" cstate="print"/>
          <a:srcRect l="58730"/>
          <a:stretch>
            <a:fillRect/>
          </a:stretch>
        </p:blipFill>
        <p:spPr bwMode="auto">
          <a:xfrm>
            <a:off x="9034780" y="3321685"/>
            <a:ext cx="598985" cy="578828"/>
          </a:xfrm>
          <a:prstGeom prst="rect">
            <a:avLst/>
          </a:prstGeom>
          <a:noFill/>
        </p:spPr>
      </p:pic>
      <p:pic>
        <p:nvPicPr>
          <p:cNvPr id="27650" name="Picture 2" descr="Gautama Buddha">
            <a:hlinkClick r:id="rId4" tooltip="Gautama Buddha"/>
          </p:cNvPr>
          <p:cNvPicPr>
            <a:picLocks noChangeAspect="1" noChangeArrowheads="1"/>
          </p:cNvPicPr>
          <p:nvPr/>
        </p:nvPicPr>
        <p:blipFill>
          <a:blip r:embed="rId5" cstate="print"/>
          <a:srcRect/>
          <a:stretch>
            <a:fillRect/>
          </a:stretch>
        </p:blipFill>
        <p:spPr bwMode="auto">
          <a:xfrm>
            <a:off x="6896100" y="3804920"/>
            <a:ext cx="1779905" cy="2367280"/>
          </a:xfrm>
          <a:prstGeom prst="rect">
            <a:avLst/>
          </a:prstGeom>
          <a:noFill/>
        </p:spPr>
      </p:pic>
      <p:sp>
        <p:nvSpPr>
          <p:cNvPr id="20" name="TextBox 19"/>
          <p:cNvSpPr txBox="1"/>
          <p:nvPr/>
        </p:nvSpPr>
        <p:spPr>
          <a:xfrm>
            <a:off x="5943600" y="6248400"/>
            <a:ext cx="3733800" cy="369332"/>
          </a:xfrm>
          <a:prstGeom prst="rect">
            <a:avLst/>
          </a:prstGeom>
          <a:noFill/>
        </p:spPr>
        <p:txBody>
          <a:bodyPr wrap="square" rtlCol="0">
            <a:spAutoFit/>
          </a:bodyPr>
          <a:lstStyle/>
          <a:p>
            <a:pPr algn="ctr"/>
            <a:r>
              <a:rPr lang="en-US" dirty="0" smtClean="0"/>
              <a:t>Gautama Buddha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78" y="445225"/>
            <a:ext cx="6116100" cy="461700"/>
          </a:xfrm>
          <a:prstGeom prst="rect">
            <a:avLst/>
          </a:prstGeom>
          <a:noFill/>
          <a:ln>
            <a:noFill/>
          </a:ln>
        </p:spPr>
        <p:txBody>
          <a:bodyPr spcFirstLastPara="1" wrap="square" lIns="91425" tIns="45700" rIns="91425" bIns="45700" anchor="t" anchorCtr="0">
            <a:noAutofit/>
          </a:bodyPr>
          <a:lstStyle/>
          <a:p>
            <a:pPr>
              <a:buSzPts val="3200"/>
            </a:pPr>
            <a:endPar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10433462" y="5810895"/>
            <a:ext cx="1774036" cy="1050229"/>
          </a:xfrm>
          <a:prstGeom prst="rect">
            <a:avLst/>
          </a:prstGeom>
        </p:spPr>
      </p:pic>
      <p:sp>
        <p:nvSpPr>
          <p:cNvPr id="3" name="Title 1"/>
          <p:cNvSpPr>
            <a:spLocks noGrp="1"/>
          </p:cNvSpPr>
          <p:nvPr/>
        </p:nvSpPr>
        <p:spPr>
          <a:xfrm>
            <a:off x="612775" y="228600"/>
            <a:ext cx="10876280" cy="990600"/>
          </a:xfrm>
          <a:prstGeom prst="rect">
            <a:avLst/>
          </a:prstGeom>
        </p:spPr>
        <p:txBody>
          <a:bodyPr vert="horz" anchor="ctr">
            <a:normAutofit/>
            <a:scene3d>
              <a:camera prst="orthographicFront"/>
              <a:lightRig rig="threePt" dir="t"/>
            </a:scene3d>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n-US" dirty="0" smtClean="0">
                <a:ln/>
                <a:solidFill>
                  <a:srgbClr val="FF0000"/>
                </a:solidFill>
                <a:effectLst>
                  <a:outerShdw blurRad="38100" dist="19050" dir="2700000" algn="tl" rotWithShape="0">
                    <a:schemeClr val="dk1">
                      <a:alpha val="40000"/>
                    </a:schemeClr>
                  </a:outerShdw>
                </a:effectLst>
              </a:rPr>
              <a:t>Improving Social Awareness</a:t>
            </a:r>
            <a:endParaRPr lang="en-US" dirty="0" smtClean="0">
              <a:ln/>
              <a:solidFill>
                <a:srgbClr val="FF0000"/>
              </a:solidFill>
              <a:effectLst>
                <a:outerShdw blurRad="38100" dist="19050" dir="2700000" algn="tl" rotWithShape="0">
                  <a:schemeClr val="dk1">
                    <a:alpha val="40000"/>
                  </a:schemeClr>
                </a:outerShdw>
              </a:effectLst>
            </a:endParaRPr>
          </a:p>
        </p:txBody>
      </p:sp>
      <p:sp>
        <p:nvSpPr>
          <p:cNvPr id="4" name="Content Placeholder 2"/>
          <p:cNvSpPr>
            <a:spLocks noGrp="1"/>
          </p:cNvSpPr>
          <p:nvPr/>
        </p:nvSpPr>
        <p:spPr>
          <a:xfrm>
            <a:off x="1231773" y="1600200"/>
            <a:ext cx="4187952" cy="4876800"/>
          </a:xfrm>
          <a:prstGeom prst="rect">
            <a:avLst/>
          </a:prstGeom>
        </p:spPr>
        <p:txBody>
          <a:bodyPr vert="horz">
            <a:normAutofit fontScale="72500"/>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r>
              <a:rPr lang="en-US" dirty="0" smtClean="0"/>
              <a:t>Spend extra time observing, asking &amp; listening</a:t>
            </a:r>
            <a:endParaRPr lang="en-US" dirty="0" smtClean="0"/>
          </a:p>
          <a:p>
            <a:r>
              <a:rPr lang="en-US" dirty="0" smtClean="0"/>
              <a:t>Maintain eye contact</a:t>
            </a:r>
            <a:endParaRPr lang="en-US" dirty="0" smtClean="0"/>
          </a:p>
          <a:p>
            <a:r>
              <a:rPr lang="en-US" dirty="0" smtClean="0"/>
              <a:t>Give the speaker your full attention</a:t>
            </a:r>
            <a:endParaRPr lang="en-US" dirty="0" smtClean="0"/>
          </a:p>
          <a:p>
            <a:r>
              <a:rPr lang="en-US" dirty="0" smtClean="0"/>
              <a:t>Playback and summarize</a:t>
            </a:r>
            <a:endParaRPr lang="en-US" dirty="0" smtClean="0"/>
          </a:p>
          <a:p>
            <a:r>
              <a:rPr lang="en-US" dirty="0" smtClean="0"/>
              <a:t>Try on their shoes</a:t>
            </a:r>
            <a:endParaRPr lang="en-US" dirty="0" smtClean="0"/>
          </a:p>
          <a:p>
            <a:r>
              <a:rPr lang="en-US" dirty="0" smtClean="0"/>
              <a:t>Suspend your judgment</a:t>
            </a:r>
            <a:endParaRPr lang="en-US" dirty="0" smtClean="0"/>
          </a:p>
          <a:p>
            <a:r>
              <a:rPr lang="en-US" dirty="0" smtClean="0"/>
              <a:t>Read body language</a:t>
            </a:r>
            <a:endParaRPr lang="en-US" dirty="0" smtClean="0"/>
          </a:p>
          <a:p>
            <a:r>
              <a:rPr lang="en-US" dirty="0" smtClean="0"/>
              <a:t>Decipher emotions in speech tone</a:t>
            </a:r>
            <a:endParaRPr lang="en-US" dirty="0" smtClean="0"/>
          </a:p>
        </p:txBody>
      </p:sp>
      <p:pic>
        <p:nvPicPr>
          <p:cNvPr id="11266" name="Picture 2" descr="http://upload.wikimedia.org/wikipedia/commons/8/84/Emotions.gif"/>
          <p:cNvPicPr>
            <a:picLocks noChangeAspect="1" noChangeArrowheads="1"/>
          </p:cNvPicPr>
          <p:nvPr/>
        </p:nvPicPr>
        <p:blipFill>
          <a:blip r:embed="rId2" cstate="print"/>
          <a:srcRect/>
          <a:stretch>
            <a:fillRect/>
          </a:stretch>
        </p:blipFill>
        <p:spPr bwMode="auto">
          <a:xfrm>
            <a:off x="5589905" y="1359535"/>
            <a:ext cx="4470400" cy="5125085"/>
          </a:xfrm>
          <a:prstGeom prst="rect">
            <a:avLst/>
          </a:prstGeom>
          <a:noFill/>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4119</Words>
  <Application>WPS Presentation</Application>
  <PresentationFormat>Widescreen</PresentationFormat>
  <Paragraphs>124</Paragraphs>
  <Slides>15</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Arial</vt:lpstr>
      <vt:lpstr>Calibri</vt:lpstr>
      <vt:lpstr>Times New Roman</vt:lpstr>
      <vt:lpstr>Times New Roman</vt:lpstr>
      <vt:lpstr>Nunito Sans</vt:lpstr>
      <vt:lpstr>GIST-TMOTPattinathar</vt:lpstr>
      <vt:lpstr>Microsoft YaHei</vt:lpstr>
      <vt:lpstr>Arial Unicode MS</vt:lpstr>
      <vt:lpstr>Calibri</vt:lpstr>
      <vt:lpstr>Wingdings</vt:lpstr>
      <vt:lpstr>Wingdings 2</vt:lpstr>
      <vt:lpstr>Simple Light</vt:lpstr>
      <vt:lpstr>PowerPoint 演示文稿</vt:lpstr>
      <vt:lpstr>IMPRESSION MANAGEMENT-GROOMING</vt:lpstr>
      <vt:lpstr>PowerPoint 演示文稿</vt:lpstr>
      <vt:lpstr>Aristotle says,</vt:lpstr>
      <vt:lpstr>4 Skills of Emotional Intelligence</vt:lpstr>
      <vt:lpstr>EI Starts with Self-Awareness</vt:lpstr>
      <vt:lpstr>Improving Self-Awareness</vt:lpstr>
      <vt:lpstr>Becoming Socially Aware</vt:lpstr>
      <vt:lpstr>Improving Social Awareness</vt:lpstr>
      <vt:lpstr>Use Awareness to Manage Relationships</vt:lpstr>
      <vt:lpstr>Improving Relationship Management</vt:lpstr>
      <vt:lpstr>What does EI have to do with ECP?</vt:lpstr>
      <vt:lpstr>What does EI have to do with ECP? Organizational Engagement – Vital Signs</vt:lpstr>
      <vt:lpstr>Final Thoughts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Dressing Etiquette</dc:title>
  <dc:creator>Janakiraman Selvaraj</dc:creator>
  <cp:lastModifiedBy>HP</cp:lastModifiedBy>
  <cp:revision>57</cp:revision>
  <dcterms:created xsi:type="dcterms:W3CDTF">2022-11-15T12:41:00Z</dcterms:created>
  <dcterms:modified xsi:type="dcterms:W3CDTF">2023-12-22T09:48:57Z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D205AC57C29942859E7CC1E0D76F3267_13</vt:lpwstr>
  </property>
  <property fmtid="{D5CDD505-2E9C-101B-9397-08002B2CF9AE}" pid="3" name="KSOProductBuildVer">
    <vt:lpwstr>1033-12.2.0.13359</vt:lpwstr>
  </property>
</Properties>
</file>