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8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2" r:id="rId16"/>
    <p:sldId id="267" r:id="rId17"/>
    <p:sldId id="268" r:id="rId18"/>
    <p:sldId id="283" r:id="rId19"/>
    <p:sldId id="269" r:id="rId20"/>
    <p:sldId id="284" r:id="rId21"/>
    <p:sldId id="270" r:id="rId22"/>
    <p:sldId id="271" r:id="rId23"/>
    <p:sldId id="285" r:id="rId24"/>
    <p:sldId id="280" r:id="rId25"/>
    <p:sldId id="272" r:id="rId26"/>
    <p:sldId id="286" r:id="rId27"/>
    <p:sldId id="279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4e5d5c53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6" name="Google Shape;286;g224e5d5c5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24e5d5c537_0_1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g224e5d5c537_0_1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24e5d5c537_0_1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g224e5d5c537_0_1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4e5d5c537_0_1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g224e5d5c537_0_1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g224e5d5c537_0_1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24e5d5c537_0_1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24e5d5c537_0_10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20" name="Google Shape;20;g224e5d5c537_0_10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21" name="Google Shape;21;g224e5d5c537_0_1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24e5d5c537_0_111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g224e5d5c537_0_1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24e5d5c537_0_1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224e5d5c537_0_1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8" name="Google Shape;28;g224e5d5c537_0_1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4e5d5c537_0_1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g224e5d5c537_0_1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224e5d5c537_0_118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g224e5d5c537_0_1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24e5d5c537_0_126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g224e5d5c537_0_126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g224e5d5c537_0_12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4e5d5c537_0_1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g224e5d5c537_0_1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24e5d5c537_0_1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" name="Google Shape;43;g224e5d5c537_0_1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g224e5d5c537_0_1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g224e5d5c537_0_1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g224e5d5c537_0_1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24e5d5c537_0_1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g224e5d5c537_0_1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g224e5d5c537_0_1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  <a:defRPr sz="13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webp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7.jpe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1753" y="2165526"/>
            <a:ext cx="4268493" cy="25269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Tips for Successful Brainwriting</a:t>
            </a:r>
            <a:endParaRPr lang="en-US" sz="4400" b="1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+mn-lt"/>
              </a:rPr>
              <a:t>Share tips and best practices for effective brainwriting sessions:</a:t>
            </a:r>
            <a:endParaRPr lang="en-US" sz="2800" b="1" i="0" dirty="0">
              <a:solidFill>
                <a:srgbClr val="374151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n-lt"/>
              </a:rPr>
              <a:t>Use a timer.</a:t>
            </a:r>
            <a:endParaRPr lang="en-US" sz="2800" b="0" i="0" dirty="0">
              <a:solidFill>
                <a:srgbClr val="374151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n-lt"/>
              </a:rPr>
              <a:t>Encourage creativity.</a:t>
            </a:r>
            <a:endParaRPr lang="en-US" sz="2800" b="0" i="0" dirty="0">
              <a:solidFill>
                <a:srgbClr val="374151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n-lt"/>
              </a:rPr>
              <a:t>Avoid criticism during the session.</a:t>
            </a:r>
            <a:endParaRPr lang="en-US" sz="2800" b="0" i="0" dirty="0">
              <a:solidFill>
                <a:srgbClr val="374151"/>
              </a:solidFill>
              <a:effectLst/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n-lt"/>
              </a:rPr>
              <a:t>Collect and organize ideas.</a:t>
            </a:r>
            <a:endParaRPr lang="en-US" sz="28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Real-Life Applications</a:t>
            </a:r>
            <a:endParaRPr lang="en-US" sz="4400" b="1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+mj-lt"/>
              </a:rPr>
              <a:t>Provide examples of situations where brainwriting can be beneficial:</a:t>
            </a:r>
            <a:endParaRPr lang="en-US" sz="2800" b="1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Product development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Marketing strategies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Problem-solving in teams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9" name="Google Shape;111;p1"/>
          <p:cNvSpPr txBox="1">
            <a:spLocks noGrp="1"/>
          </p:cNvSpPr>
          <p:nvPr/>
        </p:nvSpPr>
        <p:spPr>
          <a:xfrm>
            <a:off x="1766570" y="405130"/>
            <a:ext cx="10136505" cy="763270"/>
          </a:xfrm>
          <a:prstGeom prst="rect">
            <a:avLst/>
          </a:prstGeom>
          <a:noFill/>
          <a:ln>
            <a:noFill/>
          </a:ln>
        </p:spPr>
        <p:txBody>
          <a:bodyPr wrap="square" lIns="0" tIns="8875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 panose="020B0604020202020204"/>
              <a:buNone/>
              <a:defRPr sz="3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IN" altLang="en-US" sz="4400" b="1" i="0" dirty="0">
                <a:solidFill>
                  <a:srgbClr val="374151"/>
                </a:solidFill>
                <a:effectLst/>
                <a:latin typeface="+mj-lt"/>
              </a:rPr>
              <a:t>Crawfords slip writing approach</a:t>
            </a:r>
            <a:endParaRPr lang="en-IN" altLang="en-US" sz="4400" b="1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10" name="Text Placeholder 1"/>
          <p:cNvSpPr>
            <a:spLocks noGrp="1"/>
          </p:cNvSpPr>
          <p:nvPr/>
        </p:nvSpPr>
        <p:spPr>
          <a:xfrm>
            <a:off x="542290" y="1663700"/>
            <a:ext cx="11360785" cy="158686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Crawford's Slip Writing Approach is a technique used to facilitate idea generation and capture thoughts quickly and efficiently.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IN" sz="2800" dirty="0">
              <a:latin typeface="+mj-lt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135505" y="3250565"/>
            <a:ext cx="5829300" cy="3279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>
            <a:spLocks noGrp="1"/>
          </p:cNvSpPr>
          <p:nvPr/>
        </p:nvSpPr>
        <p:spPr>
          <a:xfrm>
            <a:off x="542290" y="859790"/>
            <a:ext cx="11360785" cy="5359400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 panose="020B0604020202020204"/>
              <a:buChar char="●"/>
              <a:defRPr sz="2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●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○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 panose="020B0604020202020204"/>
              <a:buChar char="■"/>
              <a:defRPr sz="19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 It's particularly helpful when you want to brainstorm or document ideas, especially in a group setting. 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The approach involves using slips of paper or digital equivalents to jot down individual thoughts or ideas, each on its separate slip.</a:t>
            </a:r>
            <a:b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</a:br>
            <a:endParaRPr lang="en-IN" sz="28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415290" y="269875"/>
            <a:ext cx="11360785" cy="10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r>
              <a:rPr lang="en-IN" altLang="en-US" sz="4400" b="1" i="0" dirty="0">
                <a:solidFill>
                  <a:srgbClr val="374151"/>
                </a:solidFill>
                <a:effectLst/>
                <a:latin typeface="+mj-lt"/>
              </a:rPr>
              <a:t>B</a:t>
            </a:r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asic steps to implement this approach:</a:t>
            </a:r>
            <a:endParaRPr lang="en-US" sz="4400" b="1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290" y="1536700"/>
            <a:ext cx="11360785" cy="427164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Prepare the Slips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Set the Stage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Generate Ideas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Quantity Over Quality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Time Limit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Collect the Slips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38495" y="1536700"/>
            <a:ext cx="4845685" cy="30784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/>
              <a:t>Review and Group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/>
              <a:t>Discussion and Selection</a:t>
            </a:r>
            <a:endParaRPr lang="en-US" sz="2800"/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/>
              <a:t>Action Plan</a:t>
            </a:r>
            <a:endParaRPr 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290" y="570865"/>
            <a:ext cx="11360785" cy="5521325"/>
          </a:xfr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sz="2800" b="1" dirty="0">
                <a:latin typeface="+mj-lt"/>
              </a:rPr>
              <a:t>1.Prepare the Slips:</a:t>
            </a:r>
            <a:endParaRPr lang="en-IN" sz="2800" b="1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latin typeface="+mj-lt"/>
              </a:rPr>
              <a:t> You'll need a supply of small slips of paper or digital note-taking tools. Each slip should be just large enough to capture a single idea or though</a:t>
            </a:r>
            <a:endParaRPr lang="en-IN" sz="2500" dirty="0">
              <a:latin typeface="+mj-lt"/>
            </a:endParaRPr>
          </a:p>
          <a:p>
            <a:pPr marL="76200" indent="0">
              <a:lnSpc>
                <a:spcPct val="150000"/>
              </a:lnSpc>
              <a:buNone/>
            </a:pPr>
            <a:endParaRPr lang="en-IN" sz="2500" dirty="0">
              <a:latin typeface="+mj-lt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IN" sz="2800" dirty="0">
              <a:latin typeface="+mj-lt"/>
            </a:endParaRPr>
          </a:p>
          <a:p>
            <a:pPr marL="7620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IN" sz="2500" dirty="0"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03052" y="2965888"/>
            <a:ext cx="3985260" cy="24428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0" y="668655"/>
            <a:ext cx="11360785" cy="5423535"/>
          </a:xfrm>
        </p:spPr>
        <p:txBody>
          <a:bodyPr/>
          <a:lstStyle/>
          <a:p>
            <a:pPr marL="7620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IN" b="1" dirty="0">
                <a:latin typeface="+mj-lt"/>
                <a:sym typeface="+mn-ea"/>
              </a:rPr>
              <a:t>2.Set the Stage:</a:t>
            </a:r>
            <a:r>
              <a:rPr lang="en-IN" dirty="0">
                <a:latin typeface="+mj-lt"/>
                <a:sym typeface="+mn-ea"/>
              </a:rPr>
              <a:t> </a:t>
            </a:r>
            <a:endParaRPr lang="en-IN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IN" dirty="0">
                <a:latin typeface="+mj-lt"/>
                <a:sym typeface="+mn-ea"/>
              </a:rPr>
              <a:t>If you're in a group, establish the purpose of the session and any specific topic or question you want to address. If you're working individually, clarify your goal or the problem you want to solve.</a:t>
            </a:r>
            <a:endParaRPr lang="en-IN" dirty="0">
              <a:latin typeface="+mj-lt"/>
              <a:sym typeface="+mn-ea"/>
            </a:endParaRPr>
          </a:p>
          <a:p>
            <a:pPr marL="76200" indent="0">
              <a:lnSpc>
                <a:spcPct val="150000"/>
              </a:lnSpc>
              <a:buNone/>
            </a:pPr>
            <a:endParaRPr lang="en-IN" dirty="0">
              <a:latin typeface="+mj-lt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016" y="3127819"/>
            <a:ext cx="3563332" cy="26036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290" y="357505"/>
            <a:ext cx="11360785" cy="5734685"/>
          </a:xfr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2800" b="1" i="0" dirty="0">
                <a:solidFill>
                  <a:srgbClr val="374151"/>
                </a:solidFill>
                <a:effectLst/>
                <a:latin typeface="+mj-lt"/>
              </a:rPr>
              <a:t>3.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+mj-lt"/>
              </a:rPr>
              <a:t>Generate Ideas: </a:t>
            </a:r>
            <a:endParaRPr lang="en-US" sz="2800" b="1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Encourage participants (or yourself) to brainstorm freely. Whenever someone has an idea, they should write it down on a slip of paper. Stress the importance of brevity – each slip should contain only one idea or concept.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lnSpc>
                <a:spcPct val="150000"/>
              </a:lnSpc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49" y="3171400"/>
            <a:ext cx="4559988" cy="3161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0" y="615315"/>
            <a:ext cx="11360785" cy="5476875"/>
          </a:xfrm>
        </p:spPr>
        <p:txBody>
          <a:bodyPr/>
          <a:lstStyle/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b="1" dirty="0">
                <a:solidFill>
                  <a:srgbClr val="374151"/>
                </a:solidFill>
                <a:effectLst/>
                <a:latin typeface="+mj-lt"/>
                <a:sym typeface="+mn-ea"/>
              </a:rPr>
              <a:t>4.</a:t>
            </a:r>
            <a:r>
              <a:rPr lang="en-US" b="1" dirty="0">
                <a:solidFill>
                  <a:srgbClr val="374151"/>
                </a:solidFill>
                <a:effectLst/>
                <a:latin typeface="+mj-lt"/>
                <a:sym typeface="+mn-ea"/>
              </a:rPr>
              <a:t>Quantity Over Quality: </a:t>
            </a: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solidFill>
                  <a:srgbClr val="374151"/>
                </a:solidFill>
                <a:effectLst/>
                <a:latin typeface="+mj-lt"/>
                <a:sym typeface="+mn-ea"/>
              </a:rPr>
              <a:t>During this phase, emphasize the quantity of ideas generated rather than evaluating their quality. This approach encourages a broad range of thoughts.</a:t>
            </a:r>
            <a:endParaRPr lang="en-US" dirty="0">
              <a:solidFill>
                <a:srgbClr val="374151"/>
              </a:solidFill>
              <a:effectLst/>
              <a:latin typeface="+mj-lt"/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382" y="2605248"/>
            <a:ext cx="5532599" cy="287298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290" y="504190"/>
            <a:ext cx="11360785" cy="5588000"/>
          </a:xfr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2800" b="1" i="0" dirty="0">
                <a:solidFill>
                  <a:srgbClr val="374151"/>
                </a:solidFill>
                <a:effectLst/>
                <a:latin typeface="+mj-lt"/>
              </a:rPr>
              <a:t>5.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+mj-lt"/>
              </a:rPr>
              <a:t>Time Limit: </a:t>
            </a:r>
            <a:endParaRPr lang="en-US" sz="2800" b="1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+mj-lt"/>
              </a:rPr>
              <a:t>Set a time limit for the idea generation phase. This will help maintain a sense of urgency and keep participants focused.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IN" altLang="en-US" sz="2800" b="1" i="0" dirty="0">
                <a:solidFill>
                  <a:srgbClr val="374151"/>
                </a:solidFill>
                <a:effectLst/>
                <a:latin typeface="+mj-lt"/>
              </a:rPr>
              <a:t>6.</a:t>
            </a:r>
            <a:r>
              <a:rPr lang="en-US" sz="2800" b="1" i="0" dirty="0">
                <a:solidFill>
                  <a:srgbClr val="374151"/>
                </a:solidFill>
                <a:effectLst/>
                <a:latin typeface="+mj-lt"/>
              </a:rPr>
              <a:t>Collect the Slips: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 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500" b="0" i="0" dirty="0">
                <a:solidFill>
                  <a:srgbClr val="374151"/>
                </a:solidFill>
                <a:effectLst/>
                <a:latin typeface="+mj-lt"/>
              </a:rPr>
              <a:t>After the idea generation phase, collect all the slips of paper or digital notes. Make sure they are mixed up or shuffled to maintain anonymity if necessary.</a:t>
            </a:r>
            <a:endParaRPr lang="en-US" sz="25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4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3"/>
          <p:cNvSpPr txBox="1"/>
          <p:nvPr/>
        </p:nvSpPr>
        <p:spPr>
          <a:xfrm>
            <a:off x="3195400" y="432104"/>
            <a:ext cx="5624169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15"/>
              </a:lnSpc>
              <a:spcBef>
                <a:spcPts val="0"/>
              </a:spcBef>
              <a:spcAft>
                <a:spcPts val="0"/>
              </a:spcAft>
            </a:pPr>
            <a:r>
              <a:rPr lang="en-IN" altLang="en-US" sz="3600" b="1" dirty="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Brainwriting</a:t>
            </a:r>
            <a:endParaRPr sz="3600" dirty="0">
              <a:solidFill>
                <a:srgbClr val="376092"/>
              </a:solidFill>
              <a:latin typeface="MBVGBA+HODIVK+NunitoSans-Bold,Bold" panose="02000500000000000000"/>
              <a:cs typeface="MBVGBA+HODIVK+NunitoSans-Bold,Bold" panose="02000500000000000000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54207" y="1691622"/>
            <a:ext cx="5558057" cy="41108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IN" sz="40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IN" sz="4000" spc="-87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4000" spc="-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MSTS502P</a:t>
            </a:r>
            <a:endParaRPr lang="en-IN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0"/>
              </a:spcAft>
            </a:pP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lang="en-IN" sz="4000" spc="-1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IN" sz="4000" spc="-9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0"/>
              </a:spcAft>
            </a:pP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Credits</a:t>
            </a:r>
            <a:r>
              <a:rPr lang="en-IN" sz="4000" spc="-13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4000" spc="-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0"/>
              </a:spcAft>
            </a:pP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r>
              <a:rPr lang="en-IN" sz="4000" spc="-234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4000" spc="-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endParaRPr lang="en-IN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800"/>
              </a:spcBef>
              <a:spcAft>
                <a:spcPts val="0"/>
              </a:spcAft>
            </a:pPr>
            <a:r>
              <a:rPr lang="en-IN" sz="4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Antirequisites</a:t>
            </a:r>
            <a:r>
              <a:rPr lang="en-IN" sz="4000" spc="-25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4000" spc="-9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endParaRPr lang="en-IN" sz="4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ts val="4000"/>
              </a:lnSpc>
              <a:spcBef>
                <a:spcPts val="800"/>
              </a:spcBef>
              <a:spcAft>
                <a:spcPts val="0"/>
              </a:spcAft>
            </a:pPr>
            <a:endParaRPr sz="4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15290" y="523240"/>
            <a:ext cx="11360785" cy="5568950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IN" altLang="en-US" b="1" dirty="0"/>
              <a:t>7.</a:t>
            </a:r>
            <a:r>
              <a:rPr lang="en-US" b="1" dirty="0"/>
              <a:t>Review and Group: 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/>
              <a:t>Examine each slip one by one. If you're working in a group, this can be done collectively. Group similar ideas together as themes or categories emerge.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lnSpc>
                <a:spcPct val="150000"/>
              </a:lnSpc>
              <a:buFont typeface="Wingdings" panose="05000000000000000000" charset="0"/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17" y="2488676"/>
            <a:ext cx="4701930" cy="286060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0" y="488950"/>
            <a:ext cx="11360785" cy="5603240"/>
          </a:xfrm>
        </p:spPr>
        <p:txBody>
          <a:bodyPr/>
          <a:lstStyle/>
          <a:p>
            <a:pPr marL="76200" indent="0">
              <a:buNone/>
            </a:pPr>
            <a:r>
              <a:rPr lang="en-IN" altLang="en-US" b="1" dirty="0">
                <a:sym typeface="+mn-ea"/>
              </a:rPr>
              <a:t>8.</a:t>
            </a:r>
            <a:r>
              <a:rPr lang="en-US" b="1" dirty="0">
                <a:sym typeface="+mn-ea"/>
              </a:rPr>
              <a:t>Discussion and Selection: 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Discuss the grouped ideas, considering their value and feasibility. This discussion can lead to the selection of the best ideas or the identification of potential solutions.</a:t>
            </a:r>
            <a:endParaRPr lang="en-US" dirty="0"/>
          </a:p>
          <a:p>
            <a:pPr>
              <a:buFont typeface="Wingdings" panose="05000000000000000000" charset="0"/>
              <a:buChar char="Ø"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224" y="2750683"/>
            <a:ext cx="4801016" cy="31854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0" y="514985"/>
            <a:ext cx="11360785" cy="5577205"/>
          </a:xfrm>
        </p:spPr>
        <p:txBody>
          <a:bodyPr/>
          <a:lstStyle/>
          <a:p>
            <a:pPr marL="76200" indent="0">
              <a:lnSpc>
                <a:spcPct val="150000"/>
              </a:lnSpc>
              <a:buFont typeface="Wingdings" panose="05000000000000000000" charset="0"/>
              <a:buNone/>
            </a:pPr>
            <a:r>
              <a:rPr lang="en-IN" altLang="en-US" b="1" dirty="0">
                <a:sym typeface="+mn-ea"/>
              </a:rPr>
              <a:t>9.</a:t>
            </a:r>
            <a:r>
              <a:rPr lang="en-US" b="1" dirty="0">
                <a:sym typeface="+mn-ea"/>
              </a:rPr>
              <a:t>Action Plan: 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dirty="0">
                <a:sym typeface="+mn-ea"/>
              </a:rPr>
              <a:t>Determine the next steps or actions based on the ideas that were discussed and selected.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123" y="2639506"/>
            <a:ext cx="5313118" cy="27966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IN" altLang="en-US" sz="4400" b="1" i="0" dirty="0">
                <a:solidFill>
                  <a:srgbClr val="374151"/>
                </a:solidFill>
                <a:effectLst/>
                <a:latin typeface="+mj-lt"/>
              </a:rPr>
              <a:t>Benefits of Crawfords slip writing</a:t>
            </a:r>
            <a:endParaRPr lang="en-IN" altLang="en-US" sz="4400" b="1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  <a:latin typeface="+mj-lt"/>
              </a:rPr>
              <a:t>The Slip Writing Approach is effective because it promotes divergent thinking during the idea generation phase and convergent thinking during the idea evaluation phase. </a:t>
            </a: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094" y="3165479"/>
            <a:ext cx="4413712" cy="316740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290" y="801278"/>
            <a:ext cx="11360785" cy="5290912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effectLst/>
                <a:latin typeface="+mj-lt"/>
                <a:sym typeface="+mn-ea"/>
              </a:rPr>
              <a:t>This technique can be adapted to various contexts, from business brainstorming sessions to creative writing workshops and problem-solving in everyday life.</a:t>
            </a:r>
            <a:endParaRPr lang="en-US" b="0" i="0" dirty="0">
              <a:solidFill>
                <a:srgbClr val="374151"/>
              </a:solidFill>
              <a:effectLst/>
              <a:latin typeface="+mj-lt"/>
            </a:endParaRP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75" y="2352332"/>
            <a:ext cx="5243014" cy="292633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e5d5c537_0_0"/>
          <p:cNvSpPr txBox="1"/>
          <p:nvPr/>
        </p:nvSpPr>
        <p:spPr>
          <a:xfrm>
            <a:off x="2946750" y="3021750"/>
            <a:ext cx="6298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 panose="020B0604020202020204"/>
              <a:buNone/>
            </a:pPr>
            <a:r>
              <a:rPr lang="en-US" sz="6400" b="1" i="0" u="none" strike="noStrike" cap="none" dirty="0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64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14" name="object 3"/>
          <p:cNvSpPr txBox="1"/>
          <p:nvPr/>
        </p:nvSpPr>
        <p:spPr>
          <a:xfrm>
            <a:off x="4697386" y="432104"/>
            <a:ext cx="2572817" cy="553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31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solidFill>
                  <a:srgbClr val="374151"/>
                </a:solidFill>
                <a:latin typeface="+mj-lt"/>
                <a:cs typeface="Arial" panose="020B0604020202020204" pitchFamily="34" charset="0"/>
                <a:sym typeface="+mn-ea"/>
              </a:rPr>
              <a:t>Introduction</a:t>
            </a:r>
            <a:endParaRPr sz="3200" dirty="0">
              <a:solidFill>
                <a:srgbClr val="376092"/>
              </a:solidFill>
              <a:latin typeface="MBVGBA+HODIVK+NunitoSans-Bold,Bold" panose="02000500000000000000"/>
              <a:cs typeface="MBVGBA+HODIVK+NunitoSans-Bold,Bold" panose="02000500000000000000"/>
            </a:endParaRPr>
          </a:p>
        </p:txBody>
      </p:sp>
      <p:sp>
        <p:nvSpPr>
          <p:cNvPr id="15" name="object 4"/>
          <p:cNvSpPr txBox="1"/>
          <p:nvPr/>
        </p:nvSpPr>
        <p:spPr>
          <a:xfrm>
            <a:off x="654208" y="1999398"/>
            <a:ext cx="3133440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Slots</a:t>
            </a:r>
            <a:r>
              <a:rPr sz="4000" spc="-88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Allotted</a:t>
            </a:r>
            <a:r>
              <a:rPr sz="4000" spc="-277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:</a:t>
            </a:r>
            <a:endParaRPr sz="4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" name="object 5"/>
          <p:cNvSpPr txBox="1"/>
          <p:nvPr/>
        </p:nvSpPr>
        <p:spPr>
          <a:xfrm>
            <a:off x="654207" y="3218598"/>
            <a:ext cx="4559448" cy="1765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3hours/week[theory]</a:t>
            </a:r>
            <a:endParaRPr sz="4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0" marR="0">
              <a:lnSpc>
                <a:spcPts val="4000"/>
              </a:lnSpc>
              <a:spcBef>
                <a:spcPts val="5600"/>
              </a:spcBef>
              <a:spcAft>
                <a:spcPts val="0"/>
              </a:spcAft>
            </a:pPr>
            <a:r>
              <a:rPr sz="40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Timings:</a:t>
            </a:r>
            <a:endParaRPr sz="4000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dirty="0">
                <a:solidFill>
                  <a:srgbClr val="374151"/>
                </a:solidFill>
                <a:latin typeface="+mj-lt"/>
                <a:cs typeface="Arial" panose="020B0604020202020204" pitchFamily="34" charset="0"/>
              </a:rPr>
              <a:t>Introduction</a:t>
            </a:r>
            <a:endParaRPr lang="en-US" sz="4400" b="1" dirty="0">
              <a:solidFill>
                <a:srgbClr val="3741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290" y="1536700"/>
            <a:ext cx="11360785" cy="427101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Briefly introduce the concept of brainwriting.</a:t>
            </a: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Mention its significance in problem-solving and </a:t>
            </a: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buFont typeface="Wingdings" panose="05000000000000000000" pitchFamily="2" charset="2"/>
              <a:buNone/>
            </a:pPr>
            <a:r>
              <a:rPr lang="en-IN" altLang="en-US" sz="2400" b="0" i="0" dirty="0">
                <a:solidFill>
                  <a:srgbClr val="374151"/>
                </a:solidFill>
                <a:effectLst/>
                <a:latin typeface="+mj-lt"/>
              </a:rPr>
              <a:t>    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idea generation.</a:t>
            </a: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buFont typeface="Wingdings" panose="05000000000000000000" pitchFamily="2" charset="2"/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State the objectives of the presentation.</a:t>
            </a: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4" name="Picture 3" descr="brainwrite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35" y="2323465"/>
            <a:ext cx="3248660" cy="3441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415600" y="48732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IN" altLang="en-US" sz="4400" b="1" dirty="0">
                <a:solidFill>
                  <a:srgbClr val="374151"/>
                </a:solidFill>
                <a:latin typeface="+mj-lt"/>
                <a:cs typeface="Arial" panose="020B0604020202020204" pitchFamily="34" charset="0"/>
              </a:rPr>
              <a:t>What is Brainwriting?</a:t>
            </a:r>
            <a:endParaRPr lang="en-IN" altLang="en-US" sz="4400" b="1" dirty="0">
              <a:solidFill>
                <a:srgbClr val="3741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36625" y="1536700"/>
            <a:ext cx="10839450" cy="4555490"/>
          </a:xfrm>
        </p:spPr>
        <p:txBody>
          <a:bodyPr>
            <a:normAutofit/>
          </a:bodyPr>
          <a:lstStyle/>
          <a:p>
            <a:pPr marL="76200" indent="0">
              <a:buFont typeface="Wingdings" panose="05000000000000000000" pitchFamily="2" charset="2"/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Define brainwriting as a creative technique.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Highlight its non-verbal and written nature.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Mention how it differs from brainstorming.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dirty="0">
                <a:solidFill>
                  <a:srgbClr val="374151"/>
                </a:solidFill>
                <a:latin typeface="+mj-lt"/>
                <a:cs typeface="Arial" panose="020B0604020202020204" pitchFamily="34" charset="0"/>
              </a:rPr>
              <a:t>History of Brainwriting</a:t>
            </a:r>
            <a:endParaRPr lang="en-US" sz="4400" b="1" dirty="0">
              <a:solidFill>
                <a:srgbClr val="37415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290" y="1536700"/>
            <a:ext cx="11360785" cy="22510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sym typeface="Arial" panose="020B0604020202020204"/>
              </a:rPr>
              <a:t>Provide a brief history or origin of brainwriting.</a:t>
            </a:r>
            <a:endParaRPr lang="en-US" dirty="0">
              <a:latin typeface="+mj-lt"/>
              <a:sym typeface="Arial" panose="020B0604020202020204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+mj-lt"/>
              <a:sym typeface="Arial" panose="020B0604020202020204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sym typeface="Arial" panose="020B0604020202020204"/>
              </a:rPr>
              <a:t>Mention any notable contributors or developments.</a:t>
            </a:r>
            <a:endParaRPr lang="en-US" dirty="0">
              <a:latin typeface="+mj-lt"/>
              <a:sym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4" name="Picture 3" descr="brainwrit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05" y="3494405"/>
            <a:ext cx="4389120" cy="24580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Why Use Brainwriting?</a:t>
            </a:r>
            <a:endParaRPr lang="en-US" sz="4400" b="1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290" y="1536700"/>
            <a:ext cx="11360785" cy="3738880"/>
          </a:xfrm>
        </p:spPr>
        <p:txBody>
          <a:bodyPr>
            <a:normAutofit/>
          </a:bodyPr>
          <a:lstStyle/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+mj-lt"/>
              </a:rPr>
              <a:t>Discuss the benefits of using brainwriting:</a:t>
            </a:r>
            <a:endParaRPr lang="en-US" sz="2800" b="1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Encourages equal participation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Reduces social pressure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Increases idea generation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Enhances creativity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 How Does Brainwriting Work?</a:t>
            </a:r>
            <a:endParaRPr lang="en-US" sz="4400" b="1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290" y="1536700"/>
            <a:ext cx="11360785" cy="3505200"/>
          </a:xfrm>
        </p:spPr>
        <p:txBody>
          <a:bodyPr>
            <a:normAutofit fontScale="92500"/>
          </a:bodyPr>
          <a:lstStyle/>
          <a:p>
            <a:pPr marL="76200" indent="0">
              <a:buFont typeface="Wingdings" panose="05000000000000000000" pitchFamily="2" charset="2"/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+mj-lt"/>
              </a:rPr>
              <a:t>Explain the steps involved in brainwriting:</a:t>
            </a:r>
            <a:endParaRPr lang="en-US" sz="2400" b="1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buFont typeface="Wingdings" panose="05000000000000000000" pitchFamily="2" charset="2"/>
              <a:buNone/>
            </a:pP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Set a clear problem statement or topic.</a:t>
            </a: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Distribute blank sheets of paper or digital documents to participants.</a:t>
            </a: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Participants write down their ideas silently.</a:t>
            </a: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+mj-lt"/>
              </a:rPr>
              <a:t>Ideas are circulated and expanded upon by others.</a:t>
            </a:r>
            <a:endParaRPr lang="en-US" sz="24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r>
              <a:rPr lang="en-US" sz="4400" b="1" i="0" dirty="0">
                <a:solidFill>
                  <a:srgbClr val="374151"/>
                </a:solidFill>
                <a:effectLst/>
                <a:latin typeface="+mj-lt"/>
              </a:rPr>
              <a:t> Variations of Brainwriting </a:t>
            </a:r>
            <a:endParaRPr lang="en-IN" sz="4200" b="1" dirty="0">
              <a:latin typeface="+mj-lt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15290" y="1536700"/>
            <a:ext cx="11360785" cy="4684395"/>
          </a:xfrm>
        </p:spPr>
        <p:txBody>
          <a:bodyPr>
            <a:noAutofit/>
          </a:bodyPr>
          <a:lstStyle/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sz="2800" b="1" i="0" dirty="0">
                <a:solidFill>
                  <a:srgbClr val="374151"/>
                </a:solidFill>
                <a:effectLst/>
                <a:latin typeface="+mj-lt"/>
              </a:rPr>
              <a:t>Discuss different variations of brainwriting techniques:</a:t>
            </a:r>
            <a:endParaRPr lang="en-US" sz="2800" b="1" i="0" dirty="0">
              <a:solidFill>
                <a:srgbClr val="374151"/>
              </a:solidFill>
              <a:effectLst/>
              <a:latin typeface="+mj-lt"/>
            </a:endParaRPr>
          </a:p>
          <a:p>
            <a:pPr marL="7620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sz="2800" b="1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6-3-5 Brainwriting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Mind Mapping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+mj-lt"/>
              </a:rPr>
              <a:t>Round Robin Brainwriting</a:t>
            </a:r>
            <a:endParaRPr lang="en-US" sz="2800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17964" y="5807771"/>
            <a:ext cx="1774036" cy="1050229"/>
          </a:xfrm>
          <a:prstGeom prst="rect">
            <a:avLst/>
          </a:prstGeom>
        </p:spPr>
      </p:pic>
      <p:pic>
        <p:nvPicPr>
          <p:cNvPr id="4" name="Picture 3" descr="brainwri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705100"/>
            <a:ext cx="3242310" cy="32423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085070" y="202755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4051</Words>
  <Application>WPS Presentation</Application>
  <PresentationFormat>Widescreen</PresentationFormat>
  <Paragraphs>159</Paragraphs>
  <Slides>25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Arial</vt:lpstr>
      <vt:lpstr>SimSun</vt:lpstr>
      <vt:lpstr>Wingdings</vt:lpstr>
      <vt:lpstr>Arial</vt:lpstr>
      <vt:lpstr>Calibri</vt:lpstr>
      <vt:lpstr>MBVGBA+HODIVK+NunitoSans-Bold,Bold</vt:lpstr>
      <vt:lpstr>Segoe UI Symbol</vt:lpstr>
      <vt:lpstr>Times New Roman</vt:lpstr>
      <vt:lpstr>Times New Roman</vt:lpstr>
      <vt:lpstr>Wingdings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Introduction</vt:lpstr>
      <vt:lpstr>What is Brainwriting?</vt:lpstr>
      <vt:lpstr>History of Brainwriting</vt:lpstr>
      <vt:lpstr>Why Use Brainwriting?</vt:lpstr>
      <vt:lpstr> How Does Brainwriting Work?</vt:lpstr>
      <vt:lpstr> Variations of Brainwriting </vt:lpstr>
      <vt:lpstr>Tips for Successful Brainwriting</vt:lpstr>
      <vt:lpstr>Real-Life Applications</vt:lpstr>
      <vt:lpstr>PowerPoint 演示文稿</vt:lpstr>
      <vt:lpstr>PowerPoint 演示文稿</vt:lpstr>
      <vt:lpstr> Basic steps to implement this approach: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Benefits of Crawfords slip writing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Batch 3 Herryson Daniel.S 15</dc:creator>
  <cp:lastModifiedBy>santh</cp:lastModifiedBy>
  <cp:revision>4</cp:revision>
  <dcterms:created xsi:type="dcterms:W3CDTF">2023-12-15T06:03:00Z</dcterms:created>
  <dcterms:modified xsi:type="dcterms:W3CDTF">2023-12-15T15:00:11Z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4637088D717D44A5923926A5EC27DFC5_12</vt:lpwstr>
  </property>
  <property fmtid="{D5CDD505-2E9C-101B-9397-08002B2CF9AE}" pid="3" name="KSOProductBuildVer">
    <vt:lpwstr>1033-12.2.0.13359</vt:lpwstr>
  </property>
</Properties>
</file>