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embeddedFontLst>
    <p:embeddedFont>
      <p:font typeface="Nunito Sans"/>
      <p:bold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h/MN2iKMmpN+hYOtrSKdYRI0mk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NunitoSans-boldItalic.fntdata"/><Relationship Id="rId12" Type="http://schemas.openxmlformats.org/officeDocument/2006/relationships/slide" Target="slides/slide8.xml"/><Relationship Id="rId34" Type="http://schemas.openxmlformats.org/officeDocument/2006/relationships/font" Target="fonts/NunitoSans-bold.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156" name="Google Shape;15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163" name="Google Shape;1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170" name="Google Shape;17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177" name="Google Shape;17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184" name="Google Shape;18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191" name="Google Shape;19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199" name="Google Shape;19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207" name="Google Shape;20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214" name="Google Shape;21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229" name="Google Shape;22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242" name="Google Shape;24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259" name="Google Shape;25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272" name="Google Shape;27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285" name="Google Shape;28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sz="1200">
              <a:solidFill>
                <a:schemeClr val="dk1"/>
              </a:solidFill>
              <a:latin typeface="Calibri"/>
              <a:ea typeface="Calibri"/>
              <a:cs typeface="Calibri"/>
              <a:sym typeface="Calibri"/>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40"/>
          <p:cNvSpPr/>
          <p:nvPr>
            <p:ph idx="2" type="pic"/>
          </p:nvPr>
        </p:nvSpPr>
        <p:spPr>
          <a:xfrm>
            <a:off x="5183188" y="987425"/>
            <a:ext cx="6172200" cy="4873625"/>
          </a:xfrm>
          <a:prstGeom prst="rect">
            <a:avLst/>
          </a:prstGeom>
          <a:noFill/>
          <a:ln>
            <a:noFill/>
          </a:ln>
        </p:spPr>
      </p:sp>
      <p:sp>
        <p:nvSpPr>
          <p:cNvPr id="72" name="Google Shape;72;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3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dk1"/>
              </a:buClr>
              <a:buSzPts val="3700"/>
              <a:buFont typeface="Calibri"/>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9" name="Google Shape;29;p3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Clr>
                <a:schemeClr val="dk1"/>
              </a:buClr>
              <a:buSzPts val="2400"/>
              <a:buChar char="●"/>
              <a:defRPr/>
            </a:lvl1pPr>
            <a:lvl2pPr indent="-349250" lvl="1" marL="914400" algn="l">
              <a:lnSpc>
                <a:spcPct val="115000"/>
              </a:lnSpc>
              <a:spcBef>
                <a:spcPts val="0"/>
              </a:spcBef>
              <a:spcAft>
                <a:spcPts val="0"/>
              </a:spcAft>
              <a:buClr>
                <a:schemeClr val="dk1"/>
              </a:buClr>
              <a:buSzPts val="1900"/>
              <a:buChar char="○"/>
              <a:defRPr/>
            </a:lvl2pPr>
            <a:lvl3pPr indent="-349250" lvl="2" marL="1371600" algn="l">
              <a:lnSpc>
                <a:spcPct val="115000"/>
              </a:lnSpc>
              <a:spcBef>
                <a:spcPts val="0"/>
              </a:spcBef>
              <a:spcAft>
                <a:spcPts val="0"/>
              </a:spcAft>
              <a:buClr>
                <a:schemeClr val="dk1"/>
              </a:buClr>
              <a:buSzPts val="1900"/>
              <a:buChar char="■"/>
              <a:defRPr/>
            </a:lvl3pPr>
            <a:lvl4pPr indent="-349250" lvl="3" marL="1828800" algn="l">
              <a:lnSpc>
                <a:spcPct val="115000"/>
              </a:lnSpc>
              <a:spcBef>
                <a:spcPts val="0"/>
              </a:spcBef>
              <a:spcAft>
                <a:spcPts val="0"/>
              </a:spcAft>
              <a:buClr>
                <a:schemeClr val="dk1"/>
              </a:buClr>
              <a:buSzPts val="1900"/>
              <a:buChar char="●"/>
              <a:defRPr/>
            </a:lvl4pPr>
            <a:lvl5pPr indent="-349250" lvl="4" marL="2286000" algn="l">
              <a:lnSpc>
                <a:spcPct val="115000"/>
              </a:lnSpc>
              <a:spcBef>
                <a:spcPts val="0"/>
              </a:spcBef>
              <a:spcAft>
                <a:spcPts val="0"/>
              </a:spcAft>
              <a:buClr>
                <a:schemeClr val="dk1"/>
              </a:buClr>
              <a:buSzPts val="1900"/>
              <a:buChar char="○"/>
              <a:defRPr/>
            </a:lvl5pPr>
            <a:lvl6pPr indent="-349250" lvl="5" marL="2743200" algn="l">
              <a:lnSpc>
                <a:spcPct val="115000"/>
              </a:lnSpc>
              <a:spcBef>
                <a:spcPts val="0"/>
              </a:spcBef>
              <a:spcAft>
                <a:spcPts val="0"/>
              </a:spcAft>
              <a:buClr>
                <a:schemeClr val="dk1"/>
              </a:buClr>
              <a:buSzPts val="1900"/>
              <a:buChar char="■"/>
              <a:defRPr/>
            </a:lvl6pPr>
            <a:lvl7pPr indent="-349250" lvl="6" marL="3200400" algn="l">
              <a:lnSpc>
                <a:spcPct val="115000"/>
              </a:lnSpc>
              <a:spcBef>
                <a:spcPts val="0"/>
              </a:spcBef>
              <a:spcAft>
                <a:spcPts val="0"/>
              </a:spcAft>
              <a:buClr>
                <a:schemeClr val="dk1"/>
              </a:buClr>
              <a:buSzPts val="1900"/>
              <a:buChar char="●"/>
              <a:defRPr/>
            </a:lvl7pPr>
            <a:lvl8pPr indent="-349250" lvl="7" marL="3657600" algn="l">
              <a:lnSpc>
                <a:spcPct val="115000"/>
              </a:lnSpc>
              <a:spcBef>
                <a:spcPts val="0"/>
              </a:spcBef>
              <a:spcAft>
                <a:spcPts val="0"/>
              </a:spcAft>
              <a:buClr>
                <a:schemeClr val="dk1"/>
              </a:buClr>
              <a:buSzPts val="1900"/>
              <a:buChar char="○"/>
              <a:defRPr/>
            </a:lvl8pPr>
            <a:lvl9pPr indent="-349250" lvl="8" marL="4114800" algn="l">
              <a:lnSpc>
                <a:spcPct val="115000"/>
              </a:lnSpc>
              <a:spcBef>
                <a:spcPts val="0"/>
              </a:spcBef>
              <a:spcAft>
                <a:spcPts val="0"/>
              </a:spcAft>
              <a:buClr>
                <a:schemeClr val="dk1"/>
              </a:buClr>
              <a:buSzPts val="1900"/>
              <a:buChar char="■"/>
              <a:defRPr/>
            </a:lvl9pPr>
          </a:lstStyle>
          <a:p/>
        </p:txBody>
      </p:sp>
      <p:sp>
        <p:nvSpPr>
          <p:cNvPr id="30" name="Google Shape;30;p3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415600" y="593367"/>
            <a:ext cx="11360700" cy="763500"/>
          </a:xfrm>
          <a:prstGeom prst="rect">
            <a:avLst/>
          </a:prstGeom>
          <a:noFill/>
          <a:ln>
            <a:noFill/>
          </a:ln>
        </p:spPr>
        <p:txBody>
          <a:bodyPr anchorCtr="0" anchor="ctr" bIns="0" lIns="0" spcFirstLastPara="1" rIns="0" wrap="square" tIns="8875">
            <a:noAutofit/>
          </a:bodyPr>
          <a:lstStyle/>
          <a:p>
            <a:pPr indent="0" lvl="0" marL="0" rtl="0" algn="ctr">
              <a:lnSpc>
                <a:spcPct val="100000"/>
              </a:lnSpc>
              <a:spcBef>
                <a:spcPts val="0"/>
              </a:spcBef>
              <a:spcAft>
                <a:spcPts val="0"/>
              </a:spcAft>
              <a:buClr>
                <a:srgbClr val="374151"/>
              </a:buClr>
              <a:buSzPts val="3700"/>
              <a:buFont typeface="Calibri"/>
              <a:buNone/>
            </a:pPr>
            <a:r>
              <a:rPr b="1" i="0" lang="en-US" sz="4400">
                <a:solidFill>
                  <a:srgbClr val="374151"/>
                </a:solidFill>
                <a:latin typeface="Calibri"/>
                <a:ea typeface="Calibri"/>
                <a:cs typeface="Calibri"/>
                <a:sym typeface="Calibri"/>
              </a:rPr>
              <a:t>Steps to conduct a Reverse Brainstorming</a:t>
            </a:r>
            <a:endParaRPr b="1" i="0" sz="4400">
              <a:solidFill>
                <a:srgbClr val="374151"/>
              </a:solidFill>
              <a:latin typeface="Calibri"/>
              <a:ea typeface="Calibri"/>
              <a:cs typeface="Calibri"/>
              <a:sym typeface="Calibri"/>
            </a:endParaRPr>
          </a:p>
        </p:txBody>
      </p:sp>
      <p:sp>
        <p:nvSpPr>
          <p:cNvPr id="159" name="Google Shape;159;p10"/>
          <p:cNvSpPr txBox="1"/>
          <p:nvPr>
            <p:ph idx="1" type="body"/>
          </p:nvPr>
        </p:nvSpPr>
        <p:spPr>
          <a:xfrm>
            <a:off x="869576" y="1568823"/>
            <a:ext cx="10906724" cy="4523009"/>
          </a:xfrm>
          <a:prstGeom prst="rect">
            <a:avLst/>
          </a:prstGeom>
          <a:noFill/>
          <a:ln>
            <a:noFill/>
          </a:ln>
        </p:spPr>
        <p:txBody>
          <a:bodyPr anchorCtr="0" anchor="t" bIns="121900" lIns="121900" spcFirstLastPara="1" rIns="121900" wrap="square" tIns="121900">
            <a:noAutofit/>
          </a:bodyPr>
          <a:lstStyle/>
          <a:p>
            <a:pPr indent="-381000" lvl="0" marL="457200" rtl="0" algn="l">
              <a:lnSpc>
                <a:spcPct val="150000"/>
              </a:lnSpc>
              <a:spcBef>
                <a:spcPts val="0"/>
              </a:spcBef>
              <a:spcAft>
                <a:spcPts val="0"/>
              </a:spcAft>
              <a:buClr>
                <a:srgbClr val="374151"/>
              </a:buClr>
              <a:buSzPts val="2400"/>
              <a:buFont typeface="Noto Sans Symbols"/>
              <a:buChar char="⮚"/>
            </a:pPr>
            <a:r>
              <a:rPr i="0" lang="en-US">
                <a:solidFill>
                  <a:srgbClr val="374151"/>
                </a:solidFill>
                <a:latin typeface="Times New Roman"/>
                <a:ea typeface="Times New Roman"/>
                <a:cs typeface="Times New Roman"/>
                <a:sym typeface="Times New Roman"/>
              </a:rPr>
              <a:t>Define the problem</a:t>
            </a:r>
            <a:endParaRPr i="0">
              <a:solidFill>
                <a:srgbClr val="37415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374151"/>
              </a:buClr>
              <a:buSzPts val="2400"/>
              <a:buFont typeface="Noto Sans Symbols"/>
              <a:buChar char="⮚"/>
            </a:pPr>
            <a:r>
              <a:rPr i="0" lang="en-US">
                <a:solidFill>
                  <a:srgbClr val="374151"/>
                </a:solidFill>
                <a:latin typeface="Times New Roman"/>
                <a:ea typeface="Times New Roman"/>
                <a:cs typeface="Times New Roman"/>
                <a:sym typeface="Times New Roman"/>
              </a:rPr>
              <a:t>Reverse the problem</a:t>
            </a:r>
            <a:endParaRPr i="0">
              <a:solidFill>
                <a:srgbClr val="37415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374151"/>
              </a:buClr>
              <a:buSzPts val="2400"/>
              <a:buFont typeface="Noto Sans Symbols"/>
              <a:buChar char="⮚"/>
            </a:pPr>
            <a:r>
              <a:rPr i="0" lang="en-US">
                <a:solidFill>
                  <a:srgbClr val="374151"/>
                </a:solidFill>
                <a:latin typeface="Times New Roman"/>
                <a:ea typeface="Times New Roman"/>
                <a:cs typeface="Times New Roman"/>
                <a:sym typeface="Times New Roman"/>
              </a:rPr>
              <a:t>Generate ideas</a:t>
            </a:r>
            <a:endParaRPr i="0">
              <a:solidFill>
                <a:srgbClr val="37415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374151"/>
              </a:buClr>
              <a:buSzPts val="2400"/>
              <a:buFont typeface="Noto Sans Symbols"/>
              <a:buChar char="⮚"/>
            </a:pPr>
            <a:r>
              <a:rPr i="0" lang="en-US">
                <a:solidFill>
                  <a:srgbClr val="374151"/>
                </a:solidFill>
                <a:latin typeface="Times New Roman"/>
                <a:ea typeface="Times New Roman"/>
                <a:cs typeface="Times New Roman"/>
                <a:sym typeface="Times New Roman"/>
              </a:rPr>
              <a:t>Analyze and reverse again</a:t>
            </a:r>
            <a:endParaRPr i="0">
              <a:solidFill>
                <a:srgbClr val="37415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374151"/>
              </a:buClr>
              <a:buSzPts val="2400"/>
              <a:buFont typeface="Noto Sans Symbols"/>
              <a:buChar char="⮚"/>
            </a:pPr>
            <a:r>
              <a:rPr i="0" lang="en-US">
                <a:solidFill>
                  <a:srgbClr val="374151"/>
                </a:solidFill>
                <a:latin typeface="Times New Roman"/>
                <a:ea typeface="Times New Roman"/>
                <a:cs typeface="Times New Roman"/>
                <a:sym typeface="Times New Roman"/>
              </a:rPr>
              <a:t>Flip the ideas</a:t>
            </a:r>
            <a:endParaRPr i="0">
              <a:solidFill>
                <a:srgbClr val="37415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374151"/>
              </a:buClr>
              <a:buSzPts val="2400"/>
              <a:buFont typeface="Noto Sans Symbols"/>
              <a:buChar char="⮚"/>
            </a:pPr>
            <a:r>
              <a:rPr i="0" lang="en-US">
                <a:solidFill>
                  <a:srgbClr val="374151"/>
                </a:solidFill>
                <a:latin typeface="Times New Roman"/>
                <a:ea typeface="Times New Roman"/>
                <a:cs typeface="Times New Roman"/>
                <a:sym typeface="Times New Roman"/>
              </a:rPr>
              <a:t>Evaluate and refine</a:t>
            </a:r>
            <a:endParaRPr i="0">
              <a:solidFill>
                <a:srgbClr val="37415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374151"/>
              </a:buClr>
              <a:buSzPts val="2400"/>
              <a:buFont typeface="Noto Sans Symbols"/>
              <a:buChar char="⮚"/>
            </a:pPr>
            <a:r>
              <a:rPr i="0" lang="en-US">
                <a:solidFill>
                  <a:srgbClr val="374151"/>
                </a:solidFill>
                <a:latin typeface="Times New Roman"/>
                <a:ea typeface="Times New Roman"/>
                <a:cs typeface="Times New Roman"/>
                <a:sym typeface="Times New Roman"/>
              </a:rPr>
              <a:t>Implement the solutions</a:t>
            </a:r>
            <a:endParaRPr i="0">
              <a:solidFill>
                <a:srgbClr val="374151"/>
              </a:solidFill>
              <a:latin typeface="Times New Roman"/>
              <a:ea typeface="Times New Roman"/>
              <a:cs typeface="Times New Roman"/>
              <a:sym typeface="Times New Roman"/>
            </a:endParaRPr>
          </a:p>
        </p:txBody>
      </p:sp>
      <p:pic>
        <p:nvPicPr>
          <p:cNvPr id="160" name="Google Shape;160;p10"/>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idx="1" type="body"/>
          </p:nvPr>
        </p:nvSpPr>
        <p:spPr>
          <a:xfrm>
            <a:off x="869576" y="609601"/>
            <a:ext cx="9959789" cy="5274310"/>
          </a:xfrm>
          <a:prstGeom prst="rect">
            <a:avLst/>
          </a:prstGeom>
          <a:noFill/>
          <a:ln>
            <a:noFill/>
          </a:ln>
        </p:spPr>
        <p:txBody>
          <a:bodyPr anchorCtr="0" anchor="t" bIns="121900" lIns="121900" spcFirstLastPara="1" rIns="121900" wrap="square" tIns="121900">
            <a:normAutofit/>
          </a:bodyPr>
          <a:lstStyle/>
          <a:p>
            <a:pPr indent="0" lvl="0" marL="76200" rtl="0" algn="just">
              <a:lnSpc>
                <a:spcPct val="150000"/>
              </a:lnSpc>
              <a:spcBef>
                <a:spcPts val="0"/>
              </a:spcBef>
              <a:spcAft>
                <a:spcPts val="0"/>
              </a:spcAft>
              <a:buClr>
                <a:srgbClr val="374151"/>
              </a:buClr>
              <a:buSzPts val="2400"/>
              <a:buFont typeface="Noto Sans Symbols"/>
              <a:buNone/>
            </a:pPr>
            <a:r>
              <a:rPr b="1" i="0" lang="en-US">
                <a:solidFill>
                  <a:srgbClr val="374151"/>
                </a:solidFill>
                <a:latin typeface="Times New Roman"/>
                <a:ea typeface="Times New Roman"/>
                <a:cs typeface="Times New Roman"/>
                <a:sym typeface="Times New Roman"/>
              </a:rPr>
              <a:t>1.Define the problem: </a:t>
            </a:r>
            <a:endParaRPr b="1" i="0">
              <a:solidFill>
                <a:srgbClr val="374151"/>
              </a:solidFill>
              <a:latin typeface="Times New Roman"/>
              <a:ea typeface="Times New Roman"/>
              <a:cs typeface="Times New Roman"/>
              <a:sym typeface="Times New Roman"/>
            </a:endParaRPr>
          </a:p>
          <a:p>
            <a:pPr indent="-381000" lvl="0" marL="457200" rtl="0" algn="just">
              <a:lnSpc>
                <a:spcPct val="150000"/>
              </a:lnSpc>
              <a:spcBef>
                <a:spcPts val="0"/>
              </a:spcBef>
              <a:spcAft>
                <a:spcPts val="0"/>
              </a:spcAft>
              <a:buClr>
                <a:srgbClr val="374151"/>
              </a:buClr>
              <a:buSzPts val="2400"/>
              <a:buFont typeface="Noto Sans Symbols"/>
              <a:buChar char="⮚"/>
            </a:pPr>
            <a:r>
              <a:rPr b="0" i="0" lang="en-US">
                <a:solidFill>
                  <a:srgbClr val="374151"/>
                </a:solidFill>
                <a:latin typeface="Times New Roman"/>
                <a:ea typeface="Times New Roman"/>
                <a:cs typeface="Times New Roman"/>
                <a:sym typeface="Times New Roman"/>
              </a:rPr>
              <a:t>Clearly articulate the problem or challenge you want to address. Ensure that all participants have a clear understanding of the issue.</a:t>
            </a:r>
            <a:endParaRPr b="0" i="0">
              <a:solidFill>
                <a:srgbClr val="374151"/>
              </a:solidFill>
              <a:latin typeface="Times New Roman"/>
              <a:ea typeface="Times New Roman"/>
              <a:cs typeface="Times New Roman"/>
              <a:sym typeface="Times New Roman"/>
            </a:endParaRPr>
          </a:p>
          <a:p>
            <a:pPr indent="0" lvl="0" marL="76200" rtl="0" algn="just">
              <a:lnSpc>
                <a:spcPct val="150000"/>
              </a:lnSpc>
              <a:spcBef>
                <a:spcPts val="0"/>
              </a:spcBef>
              <a:spcAft>
                <a:spcPts val="0"/>
              </a:spcAft>
              <a:buClr>
                <a:schemeClr val="dk1"/>
              </a:buClr>
              <a:buSzPts val="2400"/>
              <a:buFont typeface="Noto Sans Symbols"/>
              <a:buNone/>
            </a:pPr>
            <a:r>
              <a:t/>
            </a:r>
            <a:endParaRPr b="0" i="0">
              <a:solidFill>
                <a:srgbClr val="374151"/>
              </a:solidFill>
              <a:latin typeface="Times New Roman"/>
              <a:ea typeface="Times New Roman"/>
              <a:cs typeface="Times New Roman"/>
              <a:sym typeface="Times New Roman"/>
            </a:endParaRPr>
          </a:p>
          <a:p>
            <a:pPr indent="0" lvl="0" marL="76200" rtl="0" algn="just">
              <a:lnSpc>
                <a:spcPct val="150000"/>
              </a:lnSpc>
              <a:spcBef>
                <a:spcPts val="0"/>
              </a:spcBef>
              <a:spcAft>
                <a:spcPts val="0"/>
              </a:spcAft>
              <a:buClr>
                <a:schemeClr val="dk1"/>
              </a:buClr>
              <a:buSzPts val="2400"/>
              <a:buFont typeface="Noto Sans Symbols"/>
              <a:buNone/>
            </a:pPr>
            <a:r>
              <a:t/>
            </a:r>
            <a:endParaRPr b="0" i="0">
              <a:solidFill>
                <a:srgbClr val="374151"/>
              </a:solidFill>
              <a:latin typeface="Times New Roman"/>
              <a:ea typeface="Times New Roman"/>
              <a:cs typeface="Times New Roman"/>
              <a:sym typeface="Times New Roman"/>
            </a:endParaRPr>
          </a:p>
        </p:txBody>
      </p:sp>
      <p:pic>
        <p:nvPicPr>
          <p:cNvPr id="166" name="Google Shape;166;p11"/>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pic>
        <p:nvPicPr>
          <p:cNvPr id="167" name="Google Shape;167;p11"/>
          <p:cNvPicPr preferRelativeResize="0"/>
          <p:nvPr/>
        </p:nvPicPr>
        <p:blipFill rotWithShape="1">
          <a:blip r:embed="rId4">
            <a:alphaModFix/>
          </a:blip>
          <a:srcRect b="0" l="0" r="0" t="0"/>
          <a:stretch/>
        </p:blipFill>
        <p:spPr>
          <a:xfrm>
            <a:off x="3840284" y="3246756"/>
            <a:ext cx="4511431" cy="24843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ph idx="1" type="body"/>
          </p:nvPr>
        </p:nvSpPr>
        <p:spPr>
          <a:xfrm>
            <a:off x="869576" y="609601"/>
            <a:ext cx="9959789" cy="5274310"/>
          </a:xfrm>
          <a:prstGeom prst="rect">
            <a:avLst/>
          </a:prstGeom>
          <a:noFill/>
          <a:ln>
            <a:noFill/>
          </a:ln>
        </p:spPr>
        <p:txBody>
          <a:bodyPr anchorCtr="0" anchor="t" bIns="121900" lIns="121900" spcFirstLastPara="1" rIns="121900" wrap="square" tIns="121900">
            <a:normAutofit/>
          </a:bodyPr>
          <a:lstStyle/>
          <a:p>
            <a:pPr indent="0" lvl="0" marL="76200" rtl="0" algn="just">
              <a:lnSpc>
                <a:spcPct val="150000"/>
              </a:lnSpc>
              <a:spcBef>
                <a:spcPts val="0"/>
              </a:spcBef>
              <a:spcAft>
                <a:spcPts val="0"/>
              </a:spcAft>
              <a:buClr>
                <a:srgbClr val="374151"/>
              </a:buClr>
              <a:buSzPts val="2400"/>
              <a:buFont typeface="Noto Sans Symbols"/>
              <a:buNone/>
            </a:pPr>
            <a:r>
              <a:rPr b="1" i="0" lang="en-US">
                <a:solidFill>
                  <a:srgbClr val="374151"/>
                </a:solidFill>
                <a:latin typeface="Times New Roman"/>
                <a:ea typeface="Times New Roman"/>
                <a:cs typeface="Times New Roman"/>
                <a:sym typeface="Times New Roman"/>
              </a:rPr>
              <a:t>2.Reverse the problem: </a:t>
            </a:r>
            <a:endParaRPr b="1" i="0">
              <a:solidFill>
                <a:srgbClr val="374151"/>
              </a:solidFill>
              <a:latin typeface="Times New Roman"/>
              <a:ea typeface="Times New Roman"/>
              <a:cs typeface="Times New Roman"/>
              <a:sym typeface="Times New Roman"/>
            </a:endParaRPr>
          </a:p>
          <a:p>
            <a:pPr indent="-381000" lvl="0" marL="457200" rtl="0" algn="just">
              <a:lnSpc>
                <a:spcPct val="150000"/>
              </a:lnSpc>
              <a:spcBef>
                <a:spcPts val="0"/>
              </a:spcBef>
              <a:spcAft>
                <a:spcPts val="0"/>
              </a:spcAft>
              <a:buClr>
                <a:srgbClr val="374151"/>
              </a:buClr>
              <a:buSzPts val="2400"/>
              <a:buFont typeface="Noto Sans Symbols"/>
              <a:buChar char="⮚"/>
            </a:pPr>
            <a:r>
              <a:rPr b="0" i="0" lang="en-US" sz="2400">
                <a:solidFill>
                  <a:srgbClr val="374151"/>
                </a:solidFill>
                <a:latin typeface="Times New Roman"/>
                <a:ea typeface="Times New Roman"/>
                <a:cs typeface="Times New Roman"/>
                <a:sym typeface="Times New Roman"/>
              </a:rPr>
              <a:t>Encourage participants to think about how to make the problem worse. Ask questions like, "What could we do to create this problem deliberately?" or "How could we maximize the negative impact of this issue?"</a:t>
            </a:r>
            <a:endParaRPr b="0" i="0" sz="2400">
              <a:solidFill>
                <a:srgbClr val="374151"/>
              </a:solidFill>
              <a:latin typeface="Times New Roman"/>
              <a:ea typeface="Times New Roman"/>
              <a:cs typeface="Times New Roman"/>
              <a:sym typeface="Times New Roman"/>
            </a:endParaRPr>
          </a:p>
        </p:txBody>
      </p:sp>
      <p:pic>
        <p:nvPicPr>
          <p:cNvPr id="173" name="Google Shape;173;p12"/>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pic>
        <p:nvPicPr>
          <p:cNvPr id="174" name="Google Shape;174;p12"/>
          <p:cNvPicPr preferRelativeResize="0"/>
          <p:nvPr/>
        </p:nvPicPr>
        <p:blipFill rotWithShape="1">
          <a:blip r:embed="rId4">
            <a:alphaModFix/>
          </a:blip>
          <a:srcRect b="0" l="0" r="0" t="0"/>
          <a:stretch/>
        </p:blipFill>
        <p:spPr>
          <a:xfrm>
            <a:off x="4092356" y="3687557"/>
            <a:ext cx="4160881" cy="25757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3"/>
          <p:cNvSpPr txBox="1"/>
          <p:nvPr>
            <p:ph idx="1" type="body"/>
          </p:nvPr>
        </p:nvSpPr>
        <p:spPr>
          <a:xfrm>
            <a:off x="878541" y="546847"/>
            <a:ext cx="10336306" cy="5122433"/>
          </a:xfrm>
          <a:prstGeom prst="rect">
            <a:avLst/>
          </a:prstGeom>
          <a:noFill/>
          <a:ln>
            <a:noFill/>
          </a:ln>
        </p:spPr>
        <p:txBody>
          <a:bodyPr anchorCtr="0" anchor="t" bIns="121900" lIns="121900" spcFirstLastPara="1" rIns="121900" wrap="square" tIns="121900">
            <a:normAutofit fontScale="97500"/>
          </a:bodyPr>
          <a:lstStyle/>
          <a:p>
            <a:pPr indent="0" lvl="0" marL="76200" rtl="0" algn="just">
              <a:lnSpc>
                <a:spcPct val="150000"/>
              </a:lnSpc>
              <a:spcBef>
                <a:spcPts val="0"/>
              </a:spcBef>
              <a:spcAft>
                <a:spcPts val="0"/>
              </a:spcAft>
              <a:buClr>
                <a:srgbClr val="374151"/>
              </a:buClr>
              <a:buSzPct val="98461"/>
              <a:buNone/>
            </a:pPr>
            <a:r>
              <a:rPr b="0" i="0" lang="en-US" sz="2500">
                <a:solidFill>
                  <a:srgbClr val="374151"/>
                </a:solidFill>
                <a:latin typeface="Times New Roman"/>
                <a:ea typeface="Times New Roman"/>
                <a:cs typeface="Times New Roman"/>
                <a:sym typeface="Times New Roman"/>
              </a:rPr>
              <a:t>3</a:t>
            </a:r>
            <a:r>
              <a:rPr b="1" i="0" lang="en-US" sz="2500">
                <a:solidFill>
                  <a:srgbClr val="374151"/>
                </a:solidFill>
                <a:latin typeface="Times New Roman"/>
                <a:ea typeface="Times New Roman"/>
                <a:cs typeface="Times New Roman"/>
                <a:sym typeface="Times New Roman"/>
              </a:rPr>
              <a:t>.Generate ideas:</a:t>
            </a:r>
            <a:r>
              <a:rPr b="0" i="0" lang="en-US" sz="2500">
                <a:solidFill>
                  <a:srgbClr val="374151"/>
                </a:solidFill>
                <a:latin typeface="Times New Roman"/>
                <a:ea typeface="Times New Roman"/>
                <a:cs typeface="Times New Roman"/>
                <a:sym typeface="Times New Roman"/>
              </a:rPr>
              <a:t> Have participants brainstorm and list as many ways as possible to exacerbate the problem. Encourage them to think creatively and not worry about practicality at this stage.</a:t>
            </a:r>
            <a:endParaRPr b="0" i="0" sz="2500">
              <a:solidFill>
                <a:srgbClr val="374151"/>
              </a:solidFill>
              <a:latin typeface="Times New Roman"/>
              <a:ea typeface="Times New Roman"/>
              <a:cs typeface="Times New Roman"/>
              <a:sym typeface="Times New Roman"/>
            </a:endParaRPr>
          </a:p>
          <a:p>
            <a:pPr indent="0" lvl="0" marL="76200" rtl="0" algn="just">
              <a:lnSpc>
                <a:spcPct val="150000"/>
              </a:lnSpc>
              <a:spcBef>
                <a:spcPts val="0"/>
              </a:spcBef>
              <a:spcAft>
                <a:spcPts val="0"/>
              </a:spcAft>
              <a:buClr>
                <a:schemeClr val="dk1"/>
              </a:buClr>
              <a:buSzPct val="46444"/>
              <a:buFont typeface="Noto Sans Symbols"/>
              <a:buNone/>
            </a:pPr>
            <a:r>
              <a:t/>
            </a:r>
            <a:endParaRPr b="0" i="0" sz="5300">
              <a:solidFill>
                <a:srgbClr val="374151"/>
              </a:solidFill>
              <a:latin typeface="Times New Roman"/>
              <a:ea typeface="Times New Roman"/>
              <a:cs typeface="Times New Roman"/>
              <a:sym typeface="Times New Roman"/>
            </a:endParaRPr>
          </a:p>
          <a:p>
            <a:pPr indent="0" lvl="0" marL="76200" rtl="0" algn="just">
              <a:lnSpc>
                <a:spcPct val="150000"/>
              </a:lnSpc>
              <a:spcBef>
                <a:spcPts val="0"/>
              </a:spcBef>
              <a:spcAft>
                <a:spcPts val="0"/>
              </a:spcAft>
              <a:buClr>
                <a:schemeClr val="dk1"/>
              </a:buClr>
              <a:buSzPct val="87912"/>
              <a:buFont typeface="Noto Sans Symbols"/>
              <a:buNone/>
            </a:pPr>
            <a:r>
              <a:t/>
            </a:r>
            <a:endParaRPr b="0" i="0" sz="2800">
              <a:solidFill>
                <a:srgbClr val="374151"/>
              </a:solidFill>
              <a:latin typeface="Calibri"/>
              <a:ea typeface="Calibri"/>
              <a:cs typeface="Calibri"/>
              <a:sym typeface="Calibri"/>
            </a:endParaRPr>
          </a:p>
        </p:txBody>
      </p:sp>
      <p:pic>
        <p:nvPicPr>
          <p:cNvPr id="180" name="Google Shape;180;p13"/>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pic>
        <p:nvPicPr>
          <p:cNvPr id="181" name="Google Shape;181;p13"/>
          <p:cNvPicPr preferRelativeResize="0"/>
          <p:nvPr/>
        </p:nvPicPr>
        <p:blipFill rotWithShape="1">
          <a:blip r:embed="rId4">
            <a:alphaModFix/>
          </a:blip>
          <a:srcRect b="0" l="0" r="0" t="0"/>
          <a:stretch/>
        </p:blipFill>
        <p:spPr>
          <a:xfrm>
            <a:off x="2865899" y="2617399"/>
            <a:ext cx="6361590" cy="22773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ph idx="1" type="body"/>
          </p:nvPr>
        </p:nvSpPr>
        <p:spPr>
          <a:xfrm>
            <a:off x="878541" y="546847"/>
            <a:ext cx="10336306" cy="5122433"/>
          </a:xfrm>
          <a:prstGeom prst="rect">
            <a:avLst/>
          </a:prstGeom>
          <a:noFill/>
          <a:ln>
            <a:noFill/>
          </a:ln>
        </p:spPr>
        <p:txBody>
          <a:bodyPr anchorCtr="0" anchor="t" bIns="121900" lIns="121900" spcFirstLastPara="1" rIns="121900" wrap="square" tIns="121900">
            <a:normAutofit fontScale="97500"/>
          </a:bodyPr>
          <a:lstStyle/>
          <a:p>
            <a:pPr indent="0" lvl="0" marL="76200" rtl="0" algn="just">
              <a:lnSpc>
                <a:spcPct val="150000"/>
              </a:lnSpc>
              <a:spcBef>
                <a:spcPts val="0"/>
              </a:spcBef>
              <a:spcAft>
                <a:spcPts val="0"/>
              </a:spcAft>
              <a:buClr>
                <a:srgbClr val="374151"/>
              </a:buClr>
              <a:buSzPct val="102564"/>
              <a:buFont typeface="Noto Sans Symbols"/>
              <a:buNone/>
            </a:pPr>
            <a:r>
              <a:rPr b="1" i="0" lang="en-US" sz="2400">
                <a:solidFill>
                  <a:srgbClr val="374151"/>
                </a:solidFill>
                <a:latin typeface="Times New Roman"/>
                <a:ea typeface="Times New Roman"/>
                <a:cs typeface="Times New Roman"/>
                <a:sym typeface="Times New Roman"/>
              </a:rPr>
              <a:t>4.Analyze and reverse again: </a:t>
            </a:r>
            <a:endParaRPr b="1" i="0" sz="2400">
              <a:solidFill>
                <a:srgbClr val="374151"/>
              </a:solidFill>
              <a:latin typeface="Times New Roman"/>
              <a:ea typeface="Times New Roman"/>
              <a:cs typeface="Times New Roman"/>
              <a:sym typeface="Times New Roman"/>
            </a:endParaRPr>
          </a:p>
          <a:p>
            <a:pPr indent="-381000" lvl="0" marL="457200" rtl="0" algn="just">
              <a:lnSpc>
                <a:spcPct val="150000"/>
              </a:lnSpc>
              <a:spcBef>
                <a:spcPts val="0"/>
              </a:spcBef>
              <a:spcAft>
                <a:spcPts val="0"/>
              </a:spcAft>
              <a:buClr>
                <a:srgbClr val="374151"/>
              </a:buClr>
              <a:buSzPct val="102564"/>
              <a:buFont typeface="Noto Sans Symbols"/>
              <a:buChar char="⮚"/>
            </a:pPr>
            <a:r>
              <a:rPr b="0" i="0" lang="en-US" sz="2400">
                <a:solidFill>
                  <a:srgbClr val="374151"/>
                </a:solidFill>
                <a:latin typeface="Times New Roman"/>
                <a:ea typeface="Times New Roman"/>
                <a:cs typeface="Times New Roman"/>
                <a:sym typeface="Times New Roman"/>
              </a:rPr>
              <a:t>Once you have a list of reverse ideas, analyze them and consider how they relate to the original problem. Sometimes, you may find that reversing the problems highlights underlying causes or factors you hadn't considered.</a:t>
            </a:r>
            <a:endParaRPr b="0" i="0" sz="2400">
              <a:solidFill>
                <a:srgbClr val="374151"/>
              </a:solidFill>
              <a:latin typeface="Times New Roman"/>
              <a:ea typeface="Times New Roman"/>
              <a:cs typeface="Times New Roman"/>
              <a:sym typeface="Times New Roman"/>
            </a:endParaRPr>
          </a:p>
        </p:txBody>
      </p:sp>
      <p:pic>
        <p:nvPicPr>
          <p:cNvPr id="187" name="Google Shape;187;p14"/>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pic>
        <p:nvPicPr>
          <p:cNvPr id="188" name="Google Shape;188;p14"/>
          <p:cNvPicPr preferRelativeResize="0"/>
          <p:nvPr/>
        </p:nvPicPr>
        <p:blipFill rotWithShape="1">
          <a:blip r:embed="rId4">
            <a:alphaModFix/>
          </a:blip>
          <a:srcRect b="0" l="0" r="0" t="0"/>
          <a:stretch/>
        </p:blipFill>
        <p:spPr>
          <a:xfrm>
            <a:off x="3402096" y="3072372"/>
            <a:ext cx="5387807" cy="323878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5"/>
          <p:cNvSpPr txBox="1"/>
          <p:nvPr>
            <p:ph idx="1" type="body"/>
          </p:nvPr>
        </p:nvSpPr>
        <p:spPr>
          <a:xfrm>
            <a:off x="932329" y="439271"/>
            <a:ext cx="10013577" cy="5367804"/>
          </a:xfrm>
          <a:prstGeom prst="rect">
            <a:avLst/>
          </a:prstGeom>
          <a:noFill/>
          <a:ln>
            <a:noFill/>
          </a:ln>
        </p:spPr>
        <p:txBody>
          <a:bodyPr anchorCtr="0" anchor="t" bIns="121900" lIns="121900" spcFirstLastPara="1" rIns="121900" wrap="square" tIns="121900">
            <a:normAutofit/>
          </a:bodyPr>
          <a:lstStyle/>
          <a:p>
            <a:pPr indent="0" lvl="0" marL="76200" rtl="0" algn="just">
              <a:lnSpc>
                <a:spcPct val="150000"/>
              </a:lnSpc>
              <a:spcBef>
                <a:spcPts val="0"/>
              </a:spcBef>
              <a:spcAft>
                <a:spcPts val="0"/>
              </a:spcAft>
              <a:buClr>
                <a:schemeClr val="dk1"/>
              </a:buClr>
              <a:buSzPts val="2400"/>
              <a:buFont typeface="Noto Sans Symbols"/>
              <a:buNone/>
            </a:pPr>
            <a:r>
              <a:rPr b="1" lang="en-US">
                <a:latin typeface="Times New Roman"/>
                <a:ea typeface="Times New Roman"/>
                <a:cs typeface="Times New Roman"/>
                <a:sym typeface="Times New Roman"/>
              </a:rPr>
              <a:t>5.Flip the ideas:</a:t>
            </a:r>
            <a:endParaRPr b="1">
              <a:latin typeface="Times New Roman"/>
              <a:ea typeface="Times New Roman"/>
              <a:cs typeface="Times New Roman"/>
              <a:sym typeface="Times New Roman"/>
            </a:endParaRPr>
          </a:p>
          <a:p>
            <a:pPr indent="-381000" lvl="0" marL="457200" rtl="0" algn="just">
              <a:lnSpc>
                <a:spcPct val="150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Now, take the reverse ideas and flip them to generate potential solutions. Think about how you can turn these negative actions into positive ones to address the original problem.</a:t>
            </a:r>
            <a:endParaRPr>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a:p>
            <a:pPr indent="0" lvl="0" marL="76200" rtl="0" algn="just">
              <a:lnSpc>
                <a:spcPct val="150000"/>
              </a:lnSpc>
              <a:spcBef>
                <a:spcPts val="0"/>
              </a:spcBef>
              <a:spcAft>
                <a:spcPts val="0"/>
              </a:spcAft>
              <a:buClr>
                <a:schemeClr val="dk1"/>
              </a:buClr>
              <a:buSzPts val="2400"/>
              <a:buFont typeface="Noto Sans Symbols"/>
              <a:buNone/>
            </a:pPr>
            <a:r>
              <a:t/>
            </a:r>
            <a:endParaRPr>
              <a:latin typeface="Times New Roman"/>
              <a:ea typeface="Times New Roman"/>
              <a:cs typeface="Times New Roman"/>
              <a:sym typeface="Times New Roman"/>
            </a:endParaRPr>
          </a:p>
        </p:txBody>
      </p:sp>
      <p:pic>
        <p:nvPicPr>
          <p:cNvPr id="194" name="Google Shape;194;p15"/>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sp>
        <p:nvSpPr>
          <p:cNvPr id="195" name="Google Shape;195;p15"/>
          <p:cNvSpPr txBox="1"/>
          <p:nvPr/>
        </p:nvSpPr>
        <p:spPr>
          <a:xfrm>
            <a:off x="9688830" y="2597150"/>
            <a:ext cx="4064000" cy="3067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6" name="Google Shape;196;p15"/>
          <p:cNvPicPr preferRelativeResize="0"/>
          <p:nvPr/>
        </p:nvPicPr>
        <p:blipFill rotWithShape="1">
          <a:blip r:embed="rId4">
            <a:alphaModFix/>
          </a:blip>
          <a:srcRect b="0" l="0" r="0" t="0"/>
          <a:stretch/>
        </p:blipFill>
        <p:spPr>
          <a:xfrm>
            <a:off x="3641488" y="3429000"/>
            <a:ext cx="4595258" cy="28044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6"/>
          <p:cNvSpPr txBox="1"/>
          <p:nvPr>
            <p:ph idx="1" type="body"/>
          </p:nvPr>
        </p:nvSpPr>
        <p:spPr>
          <a:xfrm>
            <a:off x="932329" y="439271"/>
            <a:ext cx="10013577" cy="5367804"/>
          </a:xfrm>
          <a:prstGeom prst="rect">
            <a:avLst/>
          </a:prstGeom>
          <a:noFill/>
          <a:ln>
            <a:noFill/>
          </a:ln>
        </p:spPr>
        <p:txBody>
          <a:bodyPr anchorCtr="0" anchor="t" bIns="121900" lIns="121900" spcFirstLastPara="1" rIns="121900" wrap="square" tIns="121900">
            <a:normAutofit/>
          </a:bodyPr>
          <a:lstStyle/>
          <a:p>
            <a:pPr indent="0" lvl="0" marL="76200" rtl="0" algn="just">
              <a:lnSpc>
                <a:spcPct val="150000"/>
              </a:lnSpc>
              <a:spcBef>
                <a:spcPts val="0"/>
              </a:spcBef>
              <a:spcAft>
                <a:spcPts val="0"/>
              </a:spcAft>
              <a:buClr>
                <a:schemeClr val="dk1"/>
              </a:buClr>
              <a:buSzPts val="2400"/>
              <a:buFont typeface="Noto Sans Symbols"/>
              <a:buNone/>
            </a:pPr>
            <a:r>
              <a:rPr b="1" lang="en-US">
                <a:latin typeface="Times New Roman"/>
                <a:ea typeface="Times New Roman"/>
                <a:cs typeface="Times New Roman"/>
                <a:sym typeface="Times New Roman"/>
              </a:rPr>
              <a:t>6.Evaluate and refine: </a:t>
            </a:r>
            <a:endParaRPr b="1">
              <a:latin typeface="Times New Roman"/>
              <a:ea typeface="Times New Roman"/>
              <a:cs typeface="Times New Roman"/>
              <a:sym typeface="Times New Roman"/>
            </a:endParaRPr>
          </a:p>
          <a:p>
            <a:pPr indent="-381000" lvl="0" marL="457200" rtl="0" algn="just">
              <a:lnSpc>
                <a:spcPct val="150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Review the flipped ideas and evaluate their feasibility and potential effectiveness. Refine and prioritize the most promising solutions.</a:t>
            </a:r>
            <a:endParaRPr>
              <a:latin typeface="Times New Roman"/>
              <a:ea typeface="Times New Roman"/>
              <a:cs typeface="Times New Roman"/>
              <a:sym typeface="Times New Roman"/>
            </a:endParaRPr>
          </a:p>
        </p:txBody>
      </p:sp>
      <p:pic>
        <p:nvPicPr>
          <p:cNvPr id="202" name="Google Shape;202;p16"/>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sp>
        <p:nvSpPr>
          <p:cNvPr id="203" name="Google Shape;203;p16"/>
          <p:cNvSpPr txBox="1"/>
          <p:nvPr/>
        </p:nvSpPr>
        <p:spPr>
          <a:xfrm>
            <a:off x="9688830" y="2597150"/>
            <a:ext cx="4064000" cy="3067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4" name="Google Shape;204;p16"/>
          <p:cNvPicPr preferRelativeResize="0"/>
          <p:nvPr/>
        </p:nvPicPr>
        <p:blipFill rotWithShape="1">
          <a:blip r:embed="rId4">
            <a:alphaModFix/>
          </a:blip>
          <a:srcRect b="0" l="0" r="0" t="0"/>
          <a:stretch/>
        </p:blipFill>
        <p:spPr>
          <a:xfrm>
            <a:off x="3626241" y="3123173"/>
            <a:ext cx="4778154" cy="26052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7"/>
          <p:cNvSpPr txBox="1"/>
          <p:nvPr>
            <p:ph idx="1" type="body"/>
          </p:nvPr>
        </p:nvSpPr>
        <p:spPr>
          <a:xfrm>
            <a:off x="762001" y="394447"/>
            <a:ext cx="10309412" cy="6156848"/>
          </a:xfrm>
          <a:prstGeom prst="rect">
            <a:avLst/>
          </a:prstGeom>
          <a:noFill/>
          <a:ln>
            <a:noFill/>
          </a:ln>
        </p:spPr>
        <p:txBody>
          <a:bodyPr anchorCtr="0" anchor="t" bIns="121900" lIns="121900" spcFirstLastPara="1" rIns="121900" wrap="square" tIns="121900">
            <a:normAutofit/>
          </a:bodyPr>
          <a:lstStyle/>
          <a:p>
            <a:pPr indent="0" lvl="0" marL="76200" rtl="0" algn="just">
              <a:lnSpc>
                <a:spcPct val="150000"/>
              </a:lnSpc>
              <a:spcBef>
                <a:spcPts val="0"/>
              </a:spcBef>
              <a:spcAft>
                <a:spcPts val="0"/>
              </a:spcAft>
              <a:buClr>
                <a:schemeClr val="dk1"/>
              </a:buClr>
              <a:buSzPts val="2400"/>
              <a:buFont typeface="Noto Sans Symbols"/>
              <a:buNone/>
            </a:pPr>
            <a:r>
              <a:rPr b="1" lang="en-US">
                <a:latin typeface="Times New Roman"/>
                <a:ea typeface="Times New Roman"/>
                <a:cs typeface="Times New Roman"/>
                <a:sym typeface="Times New Roman"/>
              </a:rPr>
              <a:t>7.Implement the solutions: </a:t>
            </a:r>
            <a:endParaRPr b="1">
              <a:latin typeface="Times New Roman"/>
              <a:ea typeface="Times New Roman"/>
              <a:cs typeface="Times New Roman"/>
              <a:sym typeface="Times New Roman"/>
            </a:endParaRPr>
          </a:p>
          <a:p>
            <a:pPr indent="-381000" lvl="0" marL="457200" rtl="0" algn="just">
              <a:lnSpc>
                <a:spcPct val="150000"/>
              </a:lnSpc>
              <a:spcBef>
                <a:spcPts val="0"/>
              </a:spcBef>
              <a:spcAft>
                <a:spcPts val="0"/>
              </a:spcAft>
              <a:buClr>
                <a:schemeClr val="dk1"/>
              </a:buClr>
              <a:buSzPts val="2400"/>
              <a:buFont typeface="Noto Sans Symbols"/>
              <a:buChar char="⮚"/>
            </a:pPr>
            <a:r>
              <a:rPr lang="en-US">
                <a:latin typeface="Times New Roman"/>
                <a:ea typeface="Times New Roman"/>
                <a:cs typeface="Times New Roman"/>
                <a:sym typeface="Times New Roman"/>
              </a:rPr>
              <a:t>Once you have identified viable solutions, create an action plan for implementing them to address the original problem.</a:t>
            </a:r>
            <a:endParaRPr>
              <a:latin typeface="Times New Roman"/>
              <a:ea typeface="Times New Roman"/>
              <a:cs typeface="Times New Roman"/>
              <a:sym typeface="Times New Roman"/>
            </a:endParaRPr>
          </a:p>
          <a:p>
            <a:pPr indent="0" lvl="0" marL="76200" rtl="0" algn="just">
              <a:lnSpc>
                <a:spcPct val="150000"/>
              </a:lnSpc>
              <a:spcBef>
                <a:spcPts val="0"/>
              </a:spcBef>
              <a:spcAft>
                <a:spcPts val="0"/>
              </a:spcAft>
              <a:buClr>
                <a:schemeClr val="dk1"/>
              </a:buClr>
              <a:buSzPts val="2400"/>
              <a:buNone/>
            </a:pPr>
            <a:r>
              <a:t/>
            </a:r>
            <a:endParaRPr>
              <a:latin typeface="Times New Roman"/>
              <a:ea typeface="Times New Roman"/>
              <a:cs typeface="Times New Roman"/>
              <a:sym typeface="Times New Roman"/>
            </a:endParaRPr>
          </a:p>
        </p:txBody>
      </p:sp>
      <p:pic>
        <p:nvPicPr>
          <p:cNvPr id="210" name="Google Shape;210;p17"/>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pic>
        <p:nvPicPr>
          <p:cNvPr id="211" name="Google Shape;211;p17"/>
          <p:cNvPicPr preferRelativeResize="0"/>
          <p:nvPr/>
        </p:nvPicPr>
        <p:blipFill rotWithShape="1">
          <a:blip r:embed="rId4">
            <a:alphaModFix/>
          </a:blip>
          <a:srcRect b="0" l="0" r="0" t="0"/>
          <a:stretch/>
        </p:blipFill>
        <p:spPr>
          <a:xfrm>
            <a:off x="3179091" y="3354828"/>
            <a:ext cx="4627317" cy="271708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txBox="1"/>
          <p:nvPr>
            <p:ph idx="1" type="body"/>
          </p:nvPr>
        </p:nvSpPr>
        <p:spPr>
          <a:xfrm>
            <a:off x="762001" y="394447"/>
            <a:ext cx="10309412" cy="6156848"/>
          </a:xfrm>
          <a:prstGeom prst="rect">
            <a:avLst/>
          </a:prstGeom>
          <a:noFill/>
          <a:ln>
            <a:noFill/>
          </a:ln>
        </p:spPr>
        <p:txBody>
          <a:bodyPr anchorCtr="0" anchor="t" bIns="121900" lIns="121900" spcFirstLastPara="1" rIns="121900" wrap="square" tIns="121900">
            <a:normAutofit/>
          </a:bodyPr>
          <a:lstStyle/>
          <a:p>
            <a:pPr indent="0" lvl="0" marL="76200" rtl="0" algn="ctr">
              <a:lnSpc>
                <a:spcPct val="115000"/>
              </a:lnSpc>
              <a:spcBef>
                <a:spcPts val="0"/>
              </a:spcBef>
              <a:spcAft>
                <a:spcPts val="0"/>
              </a:spcAft>
              <a:buClr>
                <a:schemeClr val="dk1"/>
              </a:buClr>
              <a:buSzPts val="2400"/>
              <a:buNone/>
            </a:pPr>
            <a:r>
              <a:rPr b="1" i="0" lang="en-US" sz="3600">
                <a:latin typeface="Times New Roman"/>
                <a:ea typeface="Times New Roman"/>
                <a:cs typeface="Times New Roman"/>
                <a:sym typeface="Times New Roman"/>
              </a:rPr>
              <a:t>When to use Reverse Brainstorming</a:t>
            </a:r>
            <a:endParaRPr b="1" i="0" sz="36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rgbClr val="374151"/>
              </a:buClr>
              <a:buSzPts val="2400"/>
              <a:buFont typeface="Calibri"/>
              <a:buAutoNum type="arabicPeriod"/>
            </a:pPr>
            <a:r>
              <a:rPr b="1" i="0" lang="en-US" sz="2600">
                <a:solidFill>
                  <a:srgbClr val="374151"/>
                </a:solidFill>
                <a:latin typeface="Times New Roman"/>
                <a:ea typeface="Times New Roman"/>
                <a:cs typeface="Times New Roman"/>
                <a:sym typeface="Times New Roman"/>
              </a:rPr>
              <a:t>Stuck in a creative rut:</a:t>
            </a:r>
            <a:endParaRPr b="1" i="0" sz="2600">
              <a:solidFill>
                <a:srgbClr val="374151"/>
              </a:solidFill>
              <a:latin typeface="Times New Roman"/>
              <a:ea typeface="Times New Roman"/>
              <a:cs typeface="Times New Roman"/>
              <a:sym typeface="Times New Roman"/>
            </a:endParaRPr>
          </a:p>
          <a:p>
            <a:pPr indent="0" lvl="0" marL="76200" rtl="0" algn="just">
              <a:lnSpc>
                <a:spcPct val="115000"/>
              </a:lnSpc>
              <a:spcBef>
                <a:spcPts val="0"/>
              </a:spcBef>
              <a:spcAft>
                <a:spcPts val="0"/>
              </a:spcAft>
              <a:buClr>
                <a:schemeClr val="dk1"/>
              </a:buClr>
              <a:buSzPts val="2400"/>
              <a:buFont typeface="Calibri"/>
              <a:buNone/>
            </a:pPr>
            <a:r>
              <a:t/>
            </a:r>
            <a:endParaRPr b="0" i="0" sz="2600">
              <a:solidFill>
                <a:srgbClr val="374151"/>
              </a:solidFill>
              <a:latin typeface="Times New Roman"/>
              <a:ea typeface="Times New Roman"/>
              <a:cs typeface="Times New Roman"/>
              <a:sym typeface="Times New Roman"/>
            </a:endParaRPr>
          </a:p>
          <a:p>
            <a:pPr indent="-457200" lvl="1" marL="914400" rtl="0" algn="just">
              <a:lnSpc>
                <a:spcPct val="115000"/>
              </a:lnSpc>
              <a:spcBef>
                <a:spcPts val="0"/>
              </a:spcBef>
              <a:spcAft>
                <a:spcPts val="0"/>
              </a:spcAft>
              <a:buClr>
                <a:srgbClr val="374151"/>
              </a:buClr>
              <a:buSzPts val="1900"/>
              <a:buFont typeface="Noto Sans Symbols"/>
              <a:buChar char="⮚"/>
            </a:pPr>
            <a:r>
              <a:rPr b="0" i="0" lang="en-US" sz="2600">
                <a:solidFill>
                  <a:srgbClr val="374151"/>
                </a:solidFill>
                <a:latin typeface="Times New Roman"/>
                <a:ea typeface="Times New Roman"/>
                <a:cs typeface="Times New Roman"/>
                <a:sym typeface="Times New Roman"/>
              </a:rPr>
              <a:t>Use reverse brainstorming when a team is facing creative blocks and struggling to generate innovative ideas.</a:t>
            </a:r>
            <a:endParaRPr b="0" i="0" sz="2600">
              <a:solidFill>
                <a:srgbClr val="374151"/>
              </a:solidFill>
              <a:latin typeface="Times New Roman"/>
              <a:ea typeface="Times New Roman"/>
              <a:cs typeface="Times New Roman"/>
              <a:sym typeface="Times New Roman"/>
            </a:endParaRPr>
          </a:p>
          <a:p>
            <a:pPr indent="-336550" lvl="1" marL="914400" rtl="0" algn="just">
              <a:lnSpc>
                <a:spcPct val="115000"/>
              </a:lnSpc>
              <a:spcBef>
                <a:spcPts val="0"/>
              </a:spcBef>
              <a:spcAft>
                <a:spcPts val="0"/>
              </a:spcAft>
              <a:buClr>
                <a:schemeClr val="dk1"/>
              </a:buClr>
              <a:buSzPts val="1900"/>
              <a:buFont typeface="Noto Sans Symbols"/>
              <a:buNone/>
            </a:pPr>
            <a:r>
              <a:t/>
            </a:r>
            <a:endParaRPr b="0" i="0" sz="2600">
              <a:solidFill>
                <a:srgbClr val="374151"/>
              </a:solidFill>
              <a:latin typeface="Times New Roman"/>
              <a:ea typeface="Times New Roman"/>
              <a:cs typeface="Times New Roman"/>
              <a:sym typeface="Times New Roman"/>
            </a:endParaRPr>
          </a:p>
          <a:p>
            <a:pPr indent="-457200" lvl="1" marL="914400" rtl="0" algn="just">
              <a:lnSpc>
                <a:spcPct val="115000"/>
              </a:lnSpc>
              <a:spcBef>
                <a:spcPts val="0"/>
              </a:spcBef>
              <a:spcAft>
                <a:spcPts val="0"/>
              </a:spcAft>
              <a:buClr>
                <a:srgbClr val="374151"/>
              </a:buClr>
              <a:buSzPts val="1900"/>
              <a:buFont typeface="Noto Sans Symbols"/>
              <a:buChar char="⮚"/>
            </a:pPr>
            <a:r>
              <a:rPr b="0" i="0" lang="en-US" sz="2600">
                <a:solidFill>
                  <a:srgbClr val="374151"/>
                </a:solidFill>
                <a:latin typeface="Times New Roman"/>
                <a:ea typeface="Times New Roman"/>
                <a:cs typeface="Times New Roman"/>
                <a:sym typeface="Times New Roman"/>
              </a:rPr>
              <a:t>It can help break the mental barriers by approaching the problem from a different angle.</a:t>
            </a:r>
            <a:endParaRPr b="0" i="0" sz="2600">
              <a:solidFill>
                <a:srgbClr val="374151"/>
              </a:solidFill>
              <a:latin typeface="Times New Roman"/>
              <a:ea typeface="Times New Roman"/>
              <a:cs typeface="Times New Roman"/>
              <a:sym typeface="Times New Roman"/>
            </a:endParaRPr>
          </a:p>
          <a:p>
            <a:pPr indent="0" lvl="0" marL="76200" rtl="0" algn="just">
              <a:lnSpc>
                <a:spcPct val="115000"/>
              </a:lnSpc>
              <a:spcBef>
                <a:spcPts val="0"/>
              </a:spcBef>
              <a:spcAft>
                <a:spcPts val="0"/>
              </a:spcAft>
              <a:buClr>
                <a:schemeClr val="dk1"/>
              </a:buClr>
              <a:buSzPts val="2400"/>
              <a:buNone/>
            </a:pPr>
            <a:r>
              <a:t/>
            </a:r>
            <a:endParaRPr b="1" i="0" sz="3600">
              <a:latin typeface="Times New Roman"/>
              <a:ea typeface="Times New Roman"/>
              <a:cs typeface="Times New Roman"/>
              <a:sym typeface="Times New Roman"/>
            </a:endParaRPr>
          </a:p>
        </p:txBody>
      </p:sp>
      <p:pic>
        <p:nvPicPr>
          <p:cNvPr id="217" name="Google Shape;217;p18"/>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sp>
        <p:nvSpPr>
          <p:cNvPr id="218" name="Google Shape;218;p18"/>
          <p:cNvSpPr/>
          <p:nvPr/>
        </p:nvSpPr>
        <p:spPr>
          <a:xfrm>
            <a:off x="152400" y="-186154"/>
            <a:ext cx="184731" cy="67710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br>
              <a:rPr b="0" i="0" lang="en-US" sz="10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id="219" name="Google Shape;219;p18"/>
          <p:cNvPicPr preferRelativeResize="0"/>
          <p:nvPr/>
        </p:nvPicPr>
        <p:blipFill rotWithShape="1">
          <a:blip r:embed="rId4">
            <a:alphaModFix/>
          </a:blip>
          <a:srcRect b="0" l="0" r="0" t="0"/>
          <a:stretch/>
        </p:blipFill>
        <p:spPr>
          <a:xfrm>
            <a:off x="3833495" y="4580255"/>
            <a:ext cx="4525010" cy="191071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9"/>
          <p:cNvSpPr txBox="1"/>
          <p:nvPr>
            <p:ph idx="1" type="body"/>
          </p:nvPr>
        </p:nvSpPr>
        <p:spPr>
          <a:xfrm>
            <a:off x="415290" y="605790"/>
            <a:ext cx="11360785" cy="5486400"/>
          </a:xfrm>
          <a:prstGeom prst="rect">
            <a:avLst/>
          </a:prstGeom>
          <a:noFill/>
          <a:ln>
            <a:noFill/>
          </a:ln>
        </p:spPr>
        <p:txBody>
          <a:bodyPr anchorCtr="0" anchor="t" bIns="121900" lIns="121900" spcFirstLastPara="1" rIns="121900" wrap="square" tIns="121900">
            <a:normAutofit/>
          </a:bodyPr>
          <a:lstStyle/>
          <a:p>
            <a:pPr indent="-381000" lvl="0" marL="457200" rtl="0" algn="just">
              <a:lnSpc>
                <a:spcPct val="115000"/>
              </a:lnSpc>
              <a:spcBef>
                <a:spcPts val="0"/>
              </a:spcBef>
              <a:spcAft>
                <a:spcPts val="0"/>
              </a:spcAft>
              <a:buClr>
                <a:srgbClr val="374151"/>
              </a:buClr>
              <a:buSzPts val="2400"/>
              <a:buFont typeface="Calibri"/>
              <a:buAutoNum type="arabicPeriod"/>
            </a:pPr>
            <a:r>
              <a:rPr b="1" lang="en-US" sz="2800">
                <a:solidFill>
                  <a:srgbClr val="374151"/>
                </a:solidFill>
                <a:latin typeface="Times New Roman"/>
                <a:ea typeface="Times New Roman"/>
                <a:cs typeface="Times New Roman"/>
                <a:sym typeface="Times New Roman"/>
              </a:rPr>
              <a:t>2.Identifying potential obstacles:</a:t>
            </a:r>
            <a:endParaRPr b="1" sz="2800">
              <a:solidFill>
                <a:srgbClr val="37415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rgbClr val="374151"/>
              </a:buClr>
              <a:buSzPts val="2400"/>
              <a:buFont typeface="Noto Sans Symbols"/>
              <a:buChar char="⮚"/>
            </a:pPr>
            <a:r>
              <a:rPr lang="en-US" sz="2800">
                <a:solidFill>
                  <a:srgbClr val="374151"/>
                </a:solidFill>
                <a:latin typeface="Times New Roman"/>
                <a:ea typeface="Times New Roman"/>
                <a:cs typeface="Times New Roman"/>
                <a:sym typeface="Times New Roman"/>
              </a:rPr>
              <a:t>Prior to implementing a new project or strategy, reverse brainstorming can be employed to identify potential obstacles, challenges, or risks. </a:t>
            </a:r>
            <a:endParaRPr sz="2800">
              <a:solidFill>
                <a:srgbClr val="374151"/>
              </a:solidFill>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chemeClr val="dk1"/>
              </a:buClr>
              <a:buSzPts val="2400"/>
              <a:buFont typeface="Noto Sans Symbols"/>
              <a:buNone/>
            </a:pPr>
            <a:r>
              <a:t/>
            </a:r>
            <a:endParaRPr sz="2800">
              <a:solidFill>
                <a:srgbClr val="37415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rgbClr val="374151"/>
              </a:buClr>
              <a:buSzPts val="2400"/>
              <a:buFont typeface="Noto Sans Symbols"/>
              <a:buChar char="⮚"/>
            </a:pPr>
            <a:r>
              <a:rPr lang="en-US" sz="2800">
                <a:solidFill>
                  <a:srgbClr val="374151"/>
                </a:solidFill>
                <a:latin typeface="Times New Roman"/>
                <a:ea typeface="Times New Roman"/>
                <a:cs typeface="Times New Roman"/>
                <a:sym typeface="Times New Roman"/>
              </a:rPr>
              <a:t>This allows teams to proactively address these issues before they become significant problems.</a:t>
            </a:r>
            <a:endParaRPr b="0" i="0" sz="2800">
              <a:solidFill>
                <a:srgbClr val="374151"/>
              </a:solidFill>
              <a:latin typeface="Times New Roman"/>
              <a:ea typeface="Times New Roman"/>
              <a:cs typeface="Times New Roman"/>
              <a:sym typeface="Times New Roman"/>
            </a:endParaRPr>
          </a:p>
          <a:p>
            <a:pPr indent="0" lvl="0" marL="76200" rtl="0" algn="l">
              <a:lnSpc>
                <a:spcPct val="115000"/>
              </a:lnSpc>
              <a:spcBef>
                <a:spcPts val="0"/>
              </a:spcBef>
              <a:spcAft>
                <a:spcPts val="0"/>
              </a:spcAft>
              <a:buClr>
                <a:schemeClr val="dk1"/>
              </a:buClr>
              <a:buSzPts val="2400"/>
              <a:buNone/>
            </a:pPr>
            <a:r>
              <a:t/>
            </a:r>
            <a:endParaRPr/>
          </a:p>
        </p:txBody>
      </p:sp>
      <p:pic>
        <p:nvPicPr>
          <p:cNvPr id="225" name="Google Shape;225;p19"/>
          <p:cNvPicPr preferRelativeResize="0"/>
          <p:nvPr/>
        </p:nvPicPr>
        <p:blipFill rotWithShape="1">
          <a:blip r:embed="rId3">
            <a:alphaModFix/>
          </a:blip>
          <a:srcRect b="0" l="0" r="0" t="0"/>
          <a:stretch/>
        </p:blipFill>
        <p:spPr>
          <a:xfrm>
            <a:off x="10417964" y="5799516"/>
            <a:ext cx="1774036" cy="1050229"/>
          </a:xfrm>
          <a:prstGeom prst="rect">
            <a:avLst/>
          </a:prstGeom>
          <a:noFill/>
          <a:ln>
            <a:noFill/>
          </a:ln>
        </p:spPr>
      </p:pic>
      <p:pic>
        <p:nvPicPr>
          <p:cNvPr id="226" name="Google Shape;226;p19"/>
          <p:cNvPicPr preferRelativeResize="0"/>
          <p:nvPr/>
        </p:nvPicPr>
        <p:blipFill rotWithShape="1">
          <a:blip r:embed="rId4">
            <a:alphaModFix/>
          </a:blip>
          <a:srcRect b="0" l="0" r="0" t="0"/>
          <a:stretch/>
        </p:blipFill>
        <p:spPr>
          <a:xfrm>
            <a:off x="4170045" y="3778885"/>
            <a:ext cx="4357370" cy="256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2"/>
          <p:cNvSpPr txBox="1"/>
          <p:nvPr/>
        </p:nvSpPr>
        <p:spPr>
          <a:xfrm>
            <a:off x="3195400" y="432104"/>
            <a:ext cx="5624100" cy="554100"/>
          </a:xfrm>
          <a:prstGeom prst="rect">
            <a:avLst/>
          </a:prstGeom>
          <a:noFill/>
          <a:ln>
            <a:noFill/>
          </a:ln>
        </p:spPr>
        <p:txBody>
          <a:bodyPr anchorCtr="0" anchor="t" bIns="0" lIns="0" spcFirstLastPara="1" rIns="0" wrap="square" tIns="0">
            <a:spAutoFit/>
          </a:bodyPr>
          <a:lstStyle/>
          <a:p>
            <a:pPr indent="0" lvl="0" marL="0" marR="0" rtl="0" algn="l">
              <a:lnSpc>
                <a:spcPct val="119861"/>
              </a:lnSpc>
              <a:spcBef>
                <a:spcPts val="0"/>
              </a:spcBef>
              <a:spcAft>
                <a:spcPts val="0"/>
              </a:spcAft>
              <a:buNone/>
            </a:pPr>
            <a:r>
              <a:rPr b="1" lang="en-US" sz="3600">
                <a:solidFill>
                  <a:srgbClr val="374151"/>
                </a:solidFill>
                <a:latin typeface="Calibri"/>
                <a:ea typeface="Calibri"/>
                <a:cs typeface="Calibri"/>
                <a:sym typeface="Calibri"/>
              </a:rPr>
              <a:t>Reverse Brainstorming</a:t>
            </a:r>
            <a:endParaRPr b="1" sz="3600">
              <a:solidFill>
                <a:srgbClr val="376092"/>
              </a:solidFill>
              <a:latin typeface="Nunito Sans"/>
              <a:ea typeface="Nunito Sans"/>
              <a:cs typeface="Nunito Sans"/>
              <a:sym typeface="Nunito Sans"/>
            </a:endParaRPr>
          </a:p>
        </p:txBody>
      </p:sp>
      <p:sp>
        <p:nvSpPr>
          <p:cNvPr id="99" name="Google Shape;99;p2"/>
          <p:cNvSpPr txBox="1"/>
          <p:nvPr/>
        </p:nvSpPr>
        <p:spPr>
          <a:xfrm>
            <a:off x="654050" y="1691640"/>
            <a:ext cx="6726555" cy="29749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000">
                <a:solidFill>
                  <a:srgbClr val="000000"/>
                </a:solidFill>
                <a:latin typeface="Calibri"/>
                <a:ea typeface="Calibri"/>
                <a:cs typeface="Calibri"/>
                <a:sym typeface="Calibri"/>
              </a:rPr>
              <a:t>Course</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Code</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a:t>
            </a:r>
            <a:r>
              <a:rPr lang="en-US" sz="4000">
                <a:solidFill>
                  <a:srgbClr val="000000"/>
                </a:solidFill>
                <a:latin typeface="Times New Roman"/>
                <a:ea typeface="Times New Roman"/>
                <a:cs typeface="Times New Roman"/>
                <a:sym typeface="Times New Roman"/>
              </a:rPr>
              <a:t> MSTS502P</a:t>
            </a:r>
            <a:endParaRPr sz="4000">
              <a:solidFill>
                <a:srgbClr val="000000"/>
              </a:solidFill>
              <a:latin typeface="Calibri"/>
              <a:ea typeface="Calibri"/>
              <a:cs typeface="Calibri"/>
              <a:sym typeface="Calibri"/>
            </a:endParaRPr>
          </a:p>
          <a:p>
            <a:pPr indent="0" lvl="0" marL="0" marR="0" rtl="0" algn="l">
              <a:lnSpc>
                <a:spcPct val="100000"/>
              </a:lnSpc>
              <a:spcBef>
                <a:spcPts val="800"/>
              </a:spcBef>
              <a:spcAft>
                <a:spcPts val="0"/>
              </a:spcAft>
              <a:buNone/>
            </a:pPr>
            <a:r>
              <a:rPr lang="en-US" sz="4000">
                <a:solidFill>
                  <a:srgbClr val="000000"/>
                </a:solidFill>
                <a:latin typeface="Calibri"/>
                <a:ea typeface="Calibri"/>
                <a:cs typeface="Calibri"/>
                <a:sym typeface="Calibri"/>
              </a:rPr>
              <a:t>Course</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Title</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a:t>
            </a:r>
            <a:endParaRPr sz="4000">
              <a:solidFill>
                <a:srgbClr val="000000"/>
              </a:solidFill>
              <a:latin typeface="Calibri"/>
              <a:ea typeface="Calibri"/>
              <a:cs typeface="Calibri"/>
              <a:sym typeface="Calibri"/>
            </a:endParaRPr>
          </a:p>
          <a:p>
            <a:pPr indent="0" lvl="0" marL="0" marR="0" rtl="0" algn="l">
              <a:lnSpc>
                <a:spcPct val="100000"/>
              </a:lnSpc>
              <a:spcBef>
                <a:spcPts val="800"/>
              </a:spcBef>
              <a:spcAft>
                <a:spcPts val="0"/>
              </a:spcAft>
              <a:buNone/>
            </a:pPr>
            <a:r>
              <a:rPr lang="en-US" sz="4000">
                <a:solidFill>
                  <a:srgbClr val="000000"/>
                </a:solidFill>
                <a:latin typeface="Calibri"/>
                <a:ea typeface="Calibri"/>
                <a:cs typeface="Calibri"/>
                <a:sym typeface="Calibri"/>
              </a:rPr>
              <a:t>Credits</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1</a:t>
            </a:r>
            <a:endParaRPr sz="4000">
              <a:solidFill>
                <a:srgbClr val="000000"/>
              </a:solidFill>
              <a:latin typeface="Calibri"/>
              <a:ea typeface="Calibri"/>
              <a:cs typeface="Calibri"/>
              <a:sym typeface="Calibri"/>
            </a:endParaRPr>
          </a:p>
          <a:p>
            <a:pPr indent="0" lvl="0" marL="0" marR="0" rtl="0" algn="l">
              <a:lnSpc>
                <a:spcPct val="100000"/>
              </a:lnSpc>
              <a:spcBef>
                <a:spcPts val="800"/>
              </a:spcBef>
              <a:spcAft>
                <a:spcPts val="0"/>
              </a:spcAft>
              <a:buNone/>
            </a:pPr>
            <a:r>
              <a:rPr lang="en-US" sz="4000">
                <a:solidFill>
                  <a:srgbClr val="000000"/>
                </a:solidFill>
                <a:latin typeface="Calibri"/>
                <a:ea typeface="Calibri"/>
                <a:cs typeface="Calibri"/>
                <a:sym typeface="Calibri"/>
              </a:rPr>
              <a:t>Prerequisites</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NA</a:t>
            </a:r>
            <a:endParaRPr sz="4000">
              <a:solidFill>
                <a:srgbClr val="000000"/>
              </a:solidFill>
              <a:latin typeface="Calibri"/>
              <a:ea typeface="Calibri"/>
              <a:cs typeface="Calibri"/>
              <a:sym typeface="Calibri"/>
            </a:endParaRPr>
          </a:p>
          <a:p>
            <a:pPr indent="0" lvl="0" marL="0" marR="0" rtl="0" algn="l">
              <a:lnSpc>
                <a:spcPct val="100000"/>
              </a:lnSpc>
              <a:spcBef>
                <a:spcPts val="800"/>
              </a:spcBef>
              <a:spcAft>
                <a:spcPts val="0"/>
              </a:spcAft>
              <a:buNone/>
            </a:pPr>
            <a:r>
              <a:rPr lang="en-US" sz="4000">
                <a:solidFill>
                  <a:srgbClr val="000000"/>
                </a:solidFill>
                <a:latin typeface="Calibri"/>
                <a:ea typeface="Calibri"/>
                <a:cs typeface="Calibri"/>
                <a:sym typeface="Calibri"/>
              </a:rPr>
              <a:t>Antirequisites</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NA</a:t>
            </a:r>
            <a:endParaRPr sz="4000">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ph idx="1" type="body"/>
          </p:nvPr>
        </p:nvSpPr>
        <p:spPr>
          <a:xfrm>
            <a:off x="762001" y="394447"/>
            <a:ext cx="10309412" cy="6156848"/>
          </a:xfrm>
          <a:prstGeom prst="rect">
            <a:avLst/>
          </a:prstGeom>
          <a:noFill/>
          <a:ln>
            <a:noFill/>
          </a:ln>
        </p:spPr>
        <p:txBody>
          <a:bodyPr anchorCtr="0" anchor="t" bIns="121900" lIns="121900" spcFirstLastPara="1" rIns="121900" wrap="square" tIns="121900">
            <a:normAutofit/>
          </a:bodyPr>
          <a:lstStyle/>
          <a:p>
            <a:pPr indent="0" lvl="0" marL="76200" rtl="0" algn="just">
              <a:lnSpc>
                <a:spcPct val="115000"/>
              </a:lnSpc>
              <a:spcBef>
                <a:spcPts val="0"/>
              </a:spcBef>
              <a:spcAft>
                <a:spcPts val="0"/>
              </a:spcAft>
              <a:buClr>
                <a:srgbClr val="374151"/>
              </a:buClr>
              <a:buSzPts val="2400"/>
              <a:buNone/>
            </a:pPr>
            <a:r>
              <a:rPr b="1" i="0" lang="en-US" sz="3200">
                <a:solidFill>
                  <a:srgbClr val="374151"/>
                </a:solidFill>
                <a:latin typeface="Times New Roman"/>
                <a:ea typeface="Times New Roman"/>
                <a:cs typeface="Times New Roman"/>
                <a:sym typeface="Times New Roman"/>
              </a:rPr>
              <a:t>3. Problem reframing:</a:t>
            </a:r>
            <a:endParaRPr b="1" i="0" sz="3200">
              <a:solidFill>
                <a:srgbClr val="374151"/>
              </a:solidFill>
              <a:latin typeface="Times New Roman"/>
              <a:ea typeface="Times New Roman"/>
              <a:cs typeface="Times New Roman"/>
              <a:sym typeface="Times New Roman"/>
            </a:endParaRPr>
          </a:p>
          <a:p>
            <a:pPr indent="0" lvl="0" marL="76200" rtl="0" algn="just">
              <a:lnSpc>
                <a:spcPct val="115000"/>
              </a:lnSpc>
              <a:spcBef>
                <a:spcPts val="0"/>
              </a:spcBef>
              <a:spcAft>
                <a:spcPts val="0"/>
              </a:spcAft>
              <a:buClr>
                <a:schemeClr val="dk1"/>
              </a:buClr>
              <a:buSzPts val="2400"/>
              <a:buNone/>
            </a:pPr>
            <a:r>
              <a:t/>
            </a:r>
            <a:endParaRPr b="0" i="0" sz="3200">
              <a:solidFill>
                <a:srgbClr val="374151"/>
              </a:solidFill>
              <a:latin typeface="Times New Roman"/>
              <a:ea typeface="Times New Roman"/>
              <a:cs typeface="Times New Roman"/>
              <a:sym typeface="Times New Roman"/>
            </a:endParaRPr>
          </a:p>
          <a:p>
            <a:pPr indent="-457200" lvl="1" marL="914400" rtl="0" algn="just">
              <a:lnSpc>
                <a:spcPct val="115000"/>
              </a:lnSpc>
              <a:spcBef>
                <a:spcPts val="0"/>
              </a:spcBef>
              <a:spcAft>
                <a:spcPts val="0"/>
              </a:spcAft>
              <a:buClr>
                <a:srgbClr val="374151"/>
              </a:buClr>
              <a:buSzPts val="1900"/>
              <a:buFont typeface="Noto Sans Symbols"/>
              <a:buChar char="⮚"/>
            </a:pPr>
            <a:r>
              <a:rPr b="0" i="0" lang="en-US" sz="2800">
                <a:solidFill>
                  <a:srgbClr val="374151"/>
                </a:solidFill>
                <a:latin typeface="Times New Roman"/>
                <a:ea typeface="Times New Roman"/>
                <a:cs typeface="Times New Roman"/>
                <a:sym typeface="Times New Roman"/>
              </a:rPr>
              <a:t>When a problem has been framed in a certain way for a long time, it can be challenging to break out of that mindset. </a:t>
            </a:r>
            <a:endParaRPr b="0" i="0" sz="2800">
              <a:solidFill>
                <a:srgbClr val="374151"/>
              </a:solidFill>
              <a:latin typeface="Times New Roman"/>
              <a:ea typeface="Times New Roman"/>
              <a:cs typeface="Times New Roman"/>
              <a:sym typeface="Times New Roman"/>
            </a:endParaRPr>
          </a:p>
          <a:p>
            <a:pPr indent="-336550" lvl="1" marL="914400" rtl="0" algn="just">
              <a:lnSpc>
                <a:spcPct val="115000"/>
              </a:lnSpc>
              <a:spcBef>
                <a:spcPts val="0"/>
              </a:spcBef>
              <a:spcAft>
                <a:spcPts val="0"/>
              </a:spcAft>
              <a:buClr>
                <a:schemeClr val="dk1"/>
              </a:buClr>
              <a:buSzPts val="1900"/>
              <a:buFont typeface="Noto Sans Symbols"/>
              <a:buNone/>
            </a:pPr>
            <a:r>
              <a:t/>
            </a:r>
            <a:endParaRPr b="0" i="0" sz="2800">
              <a:solidFill>
                <a:srgbClr val="374151"/>
              </a:solidFill>
              <a:latin typeface="Times New Roman"/>
              <a:ea typeface="Times New Roman"/>
              <a:cs typeface="Times New Roman"/>
              <a:sym typeface="Times New Roman"/>
            </a:endParaRPr>
          </a:p>
          <a:p>
            <a:pPr indent="-457200" lvl="1" marL="914400" rtl="0" algn="just">
              <a:lnSpc>
                <a:spcPct val="115000"/>
              </a:lnSpc>
              <a:spcBef>
                <a:spcPts val="0"/>
              </a:spcBef>
              <a:spcAft>
                <a:spcPts val="0"/>
              </a:spcAft>
              <a:buClr>
                <a:srgbClr val="374151"/>
              </a:buClr>
              <a:buSzPts val="1900"/>
              <a:buFont typeface="Noto Sans Symbols"/>
              <a:buChar char="⮚"/>
            </a:pPr>
            <a:r>
              <a:rPr b="0" i="0" lang="en-US" sz="2800">
                <a:solidFill>
                  <a:srgbClr val="374151"/>
                </a:solidFill>
                <a:latin typeface="Times New Roman"/>
                <a:ea typeface="Times New Roman"/>
                <a:cs typeface="Times New Roman"/>
                <a:sym typeface="Times New Roman"/>
              </a:rPr>
              <a:t>Reverse brainstorming helps in reframing the problem by exploring ways to make it worse. </a:t>
            </a:r>
            <a:endParaRPr b="0" i="0" sz="2800">
              <a:solidFill>
                <a:srgbClr val="374151"/>
              </a:solidFill>
              <a:latin typeface="Times New Roman"/>
              <a:ea typeface="Times New Roman"/>
              <a:cs typeface="Times New Roman"/>
              <a:sym typeface="Times New Roman"/>
            </a:endParaRPr>
          </a:p>
          <a:p>
            <a:pPr indent="-336550" lvl="1" marL="914400" rtl="0" algn="just">
              <a:lnSpc>
                <a:spcPct val="115000"/>
              </a:lnSpc>
              <a:spcBef>
                <a:spcPts val="0"/>
              </a:spcBef>
              <a:spcAft>
                <a:spcPts val="0"/>
              </a:spcAft>
              <a:buClr>
                <a:schemeClr val="dk1"/>
              </a:buClr>
              <a:buSzPts val="1900"/>
              <a:buFont typeface="Noto Sans Symbols"/>
              <a:buNone/>
            </a:pPr>
            <a:r>
              <a:t/>
            </a:r>
            <a:endParaRPr b="0" i="0" sz="2800">
              <a:solidFill>
                <a:srgbClr val="374151"/>
              </a:solidFill>
              <a:latin typeface="Times New Roman"/>
              <a:ea typeface="Times New Roman"/>
              <a:cs typeface="Times New Roman"/>
              <a:sym typeface="Times New Roman"/>
            </a:endParaRPr>
          </a:p>
          <a:p>
            <a:pPr indent="-457200" lvl="1" marL="914400" rtl="0" algn="just">
              <a:lnSpc>
                <a:spcPct val="115000"/>
              </a:lnSpc>
              <a:spcBef>
                <a:spcPts val="0"/>
              </a:spcBef>
              <a:spcAft>
                <a:spcPts val="0"/>
              </a:spcAft>
              <a:buClr>
                <a:srgbClr val="374151"/>
              </a:buClr>
              <a:buSzPts val="1900"/>
              <a:buFont typeface="Noto Sans Symbols"/>
              <a:buChar char="⮚"/>
            </a:pPr>
            <a:r>
              <a:rPr b="0" i="0" lang="en-US" sz="2800">
                <a:solidFill>
                  <a:srgbClr val="374151"/>
                </a:solidFill>
                <a:latin typeface="Times New Roman"/>
                <a:ea typeface="Times New Roman"/>
                <a:cs typeface="Times New Roman"/>
                <a:sym typeface="Times New Roman"/>
              </a:rPr>
              <a:t>This can lead to fresh insights and perspectives.</a:t>
            </a:r>
            <a:endParaRPr b="0" i="0" sz="2800">
              <a:solidFill>
                <a:srgbClr val="374151"/>
              </a:solidFill>
              <a:latin typeface="Times New Roman"/>
              <a:ea typeface="Times New Roman"/>
              <a:cs typeface="Times New Roman"/>
              <a:sym typeface="Times New Roman"/>
            </a:endParaRPr>
          </a:p>
          <a:p>
            <a:pPr indent="0" lvl="0" marL="76200" rtl="0" algn="just">
              <a:lnSpc>
                <a:spcPct val="115000"/>
              </a:lnSpc>
              <a:spcBef>
                <a:spcPts val="0"/>
              </a:spcBef>
              <a:spcAft>
                <a:spcPts val="0"/>
              </a:spcAft>
              <a:buClr>
                <a:schemeClr val="dk1"/>
              </a:buClr>
              <a:buSzPts val="2400"/>
              <a:buNone/>
            </a:pPr>
            <a:r>
              <a:t/>
            </a:r>
            <a:endParaRPr b="1" i="0" sz="2800">
              <a:latin typeface="Times New Roman"/>
              <a:ea typeface="Times New Roman"/>
              <a:cs typeface="Times New Roman"/>
              <a:sym typeface="Times New Roman"/>
            </a:endParaRPr>
          </a:p>
        </p:txBody>
      </p:sp>
      <p:pic>
        <p:nvPicPr>
          <p:cNvPr id="232" name="Google Shape;232;p20"/>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sp>
        <p:nvSpPr>
          <p:cNvPr id="233" name="Google Shape;233;p20"/>
          <p:cNvSpPr/>
          <p:nvPr/>
        </p:nvSpPr>
        <p:spPr>
          <a:xfrm>
            <a:off x="152400" y="-186154"/>
            <a:ext cx="184731" cy="67710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br>
              <a:rPr b="0" i="0" lang="en-US" sz="10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idx="1" type="body"/>
          </p:nvPr>
        </p:nvSpPr>
        <p:spPr>
          <a:xfrm>
            <a:off x="415290" y="659130"/>
            <a:ext cx="11360785" cy="5433060"/>
          </a:xfrm>
          <a:prstGeom prst="rect">
            <a:avLst/>
          </a:prstGeom>
          <a:noFill/>
          <a:ln>
            <a:noFill/>
          </a:ln>
        </p:spPr>
        <p:txBody>
          <a:bodyPr anchorCtr="0" anchor="t" bIns="121900" lIns="121900" spcFirstLastPara="1" rIns="121900" wrap="square" tIns="121900">
            <a:normAutofit lnSpcReduction="10000"/>
          </a:bodyPr>
          <a:lstStyle/>
          <a:p>
            <a:pPr indent="0" lvl="0" marL="76200" rtl="0" algn="just">
              <a:lnSpc>
                <a:spcPct val="115000"/>
              </a:lnSpc>
              <a:spcBef>
                <a:spcPts val="0"/>
              </a:spcBef>
              <a:spcAft>
                <a:spcPts val="0"/>
              </a:spcAft>
              <a:buClr>
                <a:srgbClr val="374151"/>
              </a:buClr>
              <a:buSzPts val="2400"/>
              <a:buNone/>
            </a:pPr>
            <a:r>
              <a:rPr b="1" lang="en-US" sz="2800">
                <a:solidFill>
                  <a:srgbClr val="374151"/>
                </a:solidFill>
                <a:latin typeface="Times New Roman"/>
                <a:ea typeface="Times New Roman"/>
                <a:cs typeface="Times New Roman"/>
                <a:sym typeface="Times New Roman"/>
              </a:rPr>
              <a:t> 4.Encouraging unconventional thinking:</a:t>
            </a:r>
            <a:endParaRPr b="1" sz="2800">
              <a:solidFill>
                <a:srgbClr val="374151"/>
              </a:solidFill>
              <a:latin typeface="Times New Roman"/>
              <a:ea typeface="Times New Roman"/>
              <a:cs typeface="Times New Roman"/>
              <a:sym typeface="Times New Roman"/>
            </a:endParaRPr>
          </a:p>
          <a:p>
            <a:pPr indent="0" lvl="0" marL="76200" rtl="0" algn="just">
              <a:lnSpc>
                <a:spcPct val="115000"/>
              </a:lnSpc>
              <a:spcBef>
                <a:spcPts val="0"/>
              </a:spcBef>
              <a:spcAft>
                <a:spcPts val="0"/>
              </a:spcAft>
              <a:buClr>
                <a:schemeClr val="dk1"/>
              </a:buClr>
              <a:buSzPts val="2400"/>
              <a:buNone/>
            </a:pPr>
            <a:r>
              <a:t/>
            </a:r>
            <a:endParaRPr b="0" i="0" sz="2800">
              <a:solidFill>
                <a:srgbClr val="374151"/>
              </a:solidFill>
              <a:latin typeface="Times New Roman"/>
              <a:ea typeface="Times New Roman"/>
              <a:cs typeface="Times New Roman"/>
              <a:sym typeface="Times New Roman"/>
            </a:endParaRPr>
          </a:p>
          <a:p>
            <a:pPr indent="-457200" lvl="1" marL="914400" rtl="0" algn="just">
              <a:lnSpc>
                <a:spcPct val="115000"/>
              </a:lnSpc>
              <a:spcBef>
                <a:spcPts val="0"/>
              </a:spcBef>
              <a:spcAft>
                <a:spcPts val="0"/>
              </a:spcAft>
              <a:buClr>
                <a:srgbClr val="374151"/>
              </a:buClr>
              <a:buSzPts val="1900"/>
              <a:buFont typeface="Noto Sans Symbols"/>
              <a:buChar char="⮚"/>
            </a:pPr>
            <a:r>
              <a:rPr lang="en-US" sz="2800">
                <a:solidFill>
                  <a:srgbClr val="374151"/>
                </a:solidFill>
                <a:latin typeface="Times New Roman"/>
                <a:ea typeface="Times New Roman"/>
                <a:cs typeface="Times New Roman"/>
                <a:sym typeface="Times New Roman"/>
              </a:rPr>
              <a:t>Traditional brainstorming often follows a positive, solution-oriented approach. </a:t>
            </a:r>
            <a:endParaRPr sz="2800">
              <a:solidFill>
                <a:srgbClr val="374151"/>
              </a:solidFill>
              <a:latin typeface="Times New Roman"/>
              <a:ea typeface="Times New Roman"/>
              <a:cs typeface="Times New Roman"/>
              <a:sym typeface="Times New Roman"/>
            </a:endParaRPr>
          </a:p>
          <a:p>
            <a:pPr indent="-336550" lvl="1" marL="914400" rtl="0" algn="just">
              <a:lnSpc>
                <a:spcPct val="115000"/>
              </a:lnSpc>
              <a:spcBef>
                <a:spcPts val="0"/>
              </a:spcBef>
              <a:spcAft>
                <a:spcPts val="0"/>
              </a:spcAft>
              <a:buClr>
                <a:schemeClr val="dk1"/>
              </a:buClr>
              <a:buSzPts val="1900"/>
              <a:buFont typeface="Noto Sans Symbols"/>
              <a:buNone/>
            </a:pPr>
            <a:r>
              <a:t/>
            </a:r>
            <a:endParaRPr sz="2800">
              <a:solidFill>
                <a:srgbClr val="374151"/>
              </a:solidFill>
              <a:latin typeface="Times New Roman"/>
              <a:ea typeface="Times New Roman"/>
              <a:cs typeface="Times New Roman"/>
              <a:sym typeface="Times New Roman"/>
            </a:endParaRPr>
          </a:p>
          <a:p>
            <a:pPr indent="-457200" lvl="1" marL="914400" rtl="0" algn="just">
              <a:lnSpc>
                <a:spcPct val="115000"/>
              </a:lnSpc>
              <a:spcBef>
                <a:spcPts val="0"/>
              </a:spcBef>
              <a:spcAft>
                <a:spcPts val="0"/>
              </a:spcAft>
              <a:buClr>
                <a:srgbClr val="374151"/>
              </a:buClr>
              <a:buSzPts val="1900"/>
              <a:buFont typeface="Noto Sans Symbols"/>
              <a:buChar char="⮚"/>
            </a:pPr>
            <a:r>
              <a:rPr lang="en-US" sz="2800">
                <a:solidFill>
                  <a:srgbClr val="374151"/>
                </a:solidFill>
                <a:latin typeface="Times New Roman"/>
                <a:ea typeface="Times New Roman"/>
                <a:cs typeface="Times New Roman"/>
                <a:sym typeface="Times New Roman"/>
              </a:rPr>
              <a:t>Reverse brainstorming, on the other hand, encourages thinking in the opposite direction. </a:t>
            </a:r>
            <a:endParaRPr sz="2800">
              <a:solidFill>
                <a:srgbClr val="374151"/>
              </a:solidFill>
              <a:latin typeface="Times New Roman"/>
              <a:ea typeface="Times New Roman"/>
              <a:cs typeface="Times New Roman"/>
              <a:sym typeface="Times New Roman"/>
            </a:endParaRPr>
          </a:p>
          <a:p>
            <a:pPr indent="-336550" lvl="1" marL="914400" rtl="0" algn="just">
              <a:lnSpc>
                <a:spcPct val="115000"/>
              </a:lnSpc>
              <a:spcBef>
                <a:spcPts val="0"/>
              </a:spcBef>
              <a:spcAft>
                <a:spcPts val="0"/>
              </a:spcAft>
              <a:buClr>
                <a:schemeClr val="dk1"/>
              </a:buClr>
              <a:buSzPts val="1900"/>
              <a:buFont typeface="Noto Sans Symbols"/>
              <a:buNone/>
            </a:pPr>
            <a:r>
              <a:t/>
            </a:r>
            <a:endParaRPr sz="2800">
              <a:solidFill>
                <a:srgbClr val="374151"/>
              </a:solidFill>
              <a:latin typeface="Times New Roman"/>
              <a:ea typeface="Times New Roman"/>
              <a:cs typeface="Times New Roman"/>
              <a:sym typeface="Times New Roman"/>
            </a:endParaRPr>
          </a:p>
          <a:p>
            <a:pPr indent="-457200" lvl="1" marL="914400" rtl="0" algn="just">
              <a:lnSpc>
                <a:spcPct val="115000"/>
              </a:lnSpc>
              <a:spcBef>
                <a:spcPts val="0"/>
              </a:spcBef>
              <a:spcAft>
                <a:spcPts val="0"/>
              </a:spcAft>
              <a:buClr>
                <a:srgbClr val="374151"/>
              </a:buClr>
              <a:buSzPts val="1900"/>
              <a:buFont typeface="Noto Sans Symbols"/>
              <a:buChar char="⮚"/>
            </a:pPr>
            <a:r>
              <a:rPr lang="en-US" sz="2800">
                <a:solidFill>
                  <a:srgbClr val="374151"/>
                </a:solidFill>
                <a:latin typeface="Times New Roman"/>
                <a:ea typeface="Times New Roman"/>
                <a:cs typeface="Times New Roman"/>
                <a:sym typeface="Times New Roman"/>
              </a:rPr>
              <a:t>It allows for the exploration of unconventional ideas and solutions that might not be considered in a typical brainstorming session.</a:t>
            </a:r>
            <a:endParaRPr b="0" i="0" sz="2800">
              <a:solidFill>
                <a:srgbClr val="374151"/>
              </a:solidFill>
              <a:latin typeface="Times New Roman"/>
              <a:ea typeface="Times New Roman"/>
              <a:cs typeface="Times New Roman"/>
              <a:sym typeface="Times New Roman"/>
            </a:endParaRPr>
          </a:p>
          <a:p>
            <a:pPr indent="0" lvl="0" marL="76200" rtl="0" algn="just">
              <a:lnSpc>
                <a:spcPct val="115000"/>
              </a:lnSpc>
              <a:spcBef>
                <a:spcPts val="0"/>
              </a:spcBef>
              <a:spcAft>
                <a:spcPts val="0"/>
              </a:spcAft>
              <a:buClr>
                <a:schemeClr val="dk1"/>
              </a:buClr>
              <a:buSzPts val="2400"/>
              <a:buNone/>
            </a:pPr>
            <a:r>
              <a:t/>
            </a:r>
            <a:endParaRPr b="1" i="0" sz="2800">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None/>
            </a:pPr>
            <a:r>
              <a:t/>
            </a:r>
            <a:endParaRPr/>
          </a:p>
        </p:txBody>
      </p:sp>
      <p:pic>
        <p:nvPicPr>
          <p:cNvPr id="239" name="Google Shape;239;p21"/>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2"/>
          <p:cNvSpPr txBox="1"/>
          <p:nvPr>
            <p:ph idx="1" type="body"/>
          </p:nvPr>
        </p:nvSpPr>
        <p:spPr>
          <a:xfrm>
            <a:off x="762001" y="394447"/>
            <a:ext cx="10309412" cy="6156848"/>
          </a:xfrm>
          <a:prstGeom prst="rect">
            <a:avLst/>
          </a:prstGeom>
          <a:noFill/>
          <a:ln>
            <a:noFill/>
          </a:ln>
        </p:spPr>
        <p:txBody>
          <a:bodyPr anchorCtr="0" anchor="t" bIns="121900" lIns="121900" spcFirstLastPara="1" rIns="121900" wrap="square" tIns="121900">
            <a:normAutofit/>
          </a:bodyPr>
          <a:lstStyle/>
          <a:p>
            <a:pPr indent="0" lvl="0" marL="76200" rtl="0" algn="just">
              <a:lnSpc>
                <a:spcPct val="115000"/>
              </a:lnSpc>
              <a:spcBef>
                <a:spcPts val="0"/>
              </a:spcBef>
              <a:spcAft>
                <a:spcPts val="0"/>
              </a:spcAft>
              <a:buClr>
                <a:srgbClr val="374151"/>
              </a:buClr>
              <a:buSzPts val="2400"/>
              <a:buNone/>
            </a:pPr>
            <a:r>
              <a:rPr b="1" i="0" lang="en-US" sz="3200">
                <a:solidFill>
                  <a:srgbClr val="374151"/>
                </a:solidFill>
                <a:latin typeface="Times New Roman"/>
                <a:ea typeface="Times New Roman"/>
                <a:cs typeface="Times New Roman"/>
                <a:sym typeface="Times New Roman"/>
              </a:rPr>
              <a:t>5.</a:t>
            </a:r>
            <a:r>
              <a:rPr b="1" i="0" lang="en-US" sz="3000">
                <a:solidFill>
                  <a:srgbClr val="374151"/>
                </a:solidFill>
                <a:latin typeface="Times New Roman"/>
                <a:ea typeface="Times New Roman"/>
                <a:cs typeface="Times New Roman"/>
                <a:sym typeface="Times New Roman"/>
              </a:rPr>
              <a:t> </a:t>
            </a:r>
            <a:r>
              <a:rPr b="1" i="0" lang="en-US" sz="2600">
                <a:solidFill>
                  <a:srgbClr val="374151"/>
                </a:solidFill>
                <a:latin typeface="Times New Roman"/>
                <a:ea typeface="Times New Roman"/>
                <a:cs typeface="Times New Roman"/>
                <a:sym typeface="Times New Roman"/>
              </a:rPr>
              <a:t>Overcoming groupthink:</a:t>
            </a:r>
            <a:endParaRPr b="0" i="0" sz="2600">
              <a:solidFill>
                <a:srgbClr val="374151"/>
              </a:solidFill>
              <a:latin typeface="Times New Roman"/>
              <a:ea typeface="Times New Roman"/>
              <a:cs typeface="Times New Roman"/>
              <a:sym typeface="Times New Roman"/>
            </a:endParaRPr>
          </a:p>
          <a:p>
            <a:pPr indent="-457200" lvl="1" marL="914400" rtl="0" algn="just">
              <a:lnSpc>
                <a:spcPct val="115000"/>
              </a:lnSpc>
              <a:spcBef>
                <a:spcPts val="0"/>
              </a:spcBef>
              <a:spcAft>
                <a:spcPts val="0"/>
              </a:spcAft>
              <a:buClr>
                <a:srgbClr val="374151"/>
              </a:buClr>
              <a:buSzPts val="1900"/>
              <a:buFont typeface="Noto Sans Symbols"/>
              <a:buChar char="⮚"/>
            </a:pPr>
            <a:r>
              <a:rPr b="0" i="0" lang="en-US" sz="2600">
                <a:solidFill>
                  <a:srgbClr val="374151"/>
                </a:solidFill>
                <a:latin typeface="Times New Roman"/>
                <a:ea typeface="Times New Roman"/>
                <a:cs typeface="Times New Roman"/>
                <a:sym typeface="Times New Roman"/>
              </a:rPr>
              <a:t>In a group setting, there might be a tendency for everyone to conform to a particular viewpoint. </a:t>
            </a:r>
            <a:endParaRPr b="0" i="0" sz="2600">
              <a:solidFill>
                <a:srgbClr val="374151"/>
              </a:solidFill>
              <a:latin typeface="Times New Roman"/>
              <a:ea typeface="Times New Roman"/>
              <a:cs typeface="Times New Roman"/>
              <a:sym typeface="Times New Roman"/>
            </a:endParaRPr>
          </a:p>
          <a:p>
            <a:pPr indent="-336550" lvl="1" marL="914400" rtl="0" algn="just">
              <a:lnSpc>
                <a:spcPct val="115000"/>
              </a:lnSpc>
              <a:spcBef>
                <a:spcPts val="0"/>
              </a:spcBef>
              <a:spcAft>
                <a:spcPts val="0"/>
              </a:spcAft>
              <a:buClr>
                <a:schemeClr val="dk1"/>
              </a:buClr>
              <a:buSzPts val="1900"/>
              <a:buFont typeface="Noto Sans Symbols"/>
              <a:buNone/>
            </a:pPr>
            <a:r>
              <a:t/>
            </a:r>
            <a:endParaRPr b="0" i="0" sz="2600">
              <a:solidFill>
                <a:srgbClr val="374151"/>
              </a:solidFill>
              <a:latin typeface="Times New Roman"/>
              <a:ea typeface="Times New Roman"/>
              <a:cs typeface="Times New Roman"/>
              <a:sym typeface="Times New Roman"/>
            </a:endParaRPr>
          </a:p>
          <a:p>
            <a:pPr indent="-457200" lvl="1" marL="914400" rtl="0" algn="just">
              <a:lnSpc>
                <a:spcPct val="115000"/>
              </a:lnSpc>
              <a:spcBef>
                <a:spcPts val="0"/>
              </a:spcBef>
              <a:spcAft>
                <a:spcPts val="0"/>
              </a:spcAft>
              <a:buClr>
                <a:srgbClr val="374151"/>
              </a:buClr>
              <a:buSzPts val="1900"/>
              <a:buFont typeface="Noto Sans Symbols"/>
              <a:buChar char="⮚"/>
            </a:pPr>
            <a:r>
              <a:rPr b="0" i="0" lang="en-US" sz="2600">
                <a:solidFill>
                  <a:srgbClr val="374151"/>
                </a:solidFill>
                <a:latin typeface="Times New Roman"/>
                <a:ea typeface="Times New Roman"/>
                <a:cs typeface="Times New Roman"/>
                <a:sym typeface="Times New Roman"/>
              </a:rPr>
              <a:t>Reverse brainstorming disrupts this pattern by encouraging individuals to think in a counterintuitive manner, which can lead to a wider range of ideas.</a:t>
            </a:r>
            <a:endParaRPr b="0" i="0" sz="2600">
              <a:solidFill>
                <a:srgbClr val="374151"/>
              </a:solidFill>
              <a:latin typeface="Times New Roman"/>
              <a:ea typeface="Times New Roman"/>
              <a:cs typeface="Times New Roman"/>
              <a:sym typeface="Times New Roman"/>
            </a:endParaRPr>
          </a:p>
          <a:p>
            <a:pPr indent="0" lvl="0" marL="76200" rtl="0" algn="just">
              <a:lnSpc>
                <a:spcPct val="115000"/>
              </a:lnSpc>
              <a:spcBef>
                <a:spcPts val="0"/>
              </a:spcBef>
              <a:spcAft>
                <a:spcPts val="0"/>
              </a:spcAft>
              <a:buClr>
                <a:schemeClr val="dk1"/>
              </a:buClr>
              <a:buSzPts val="2400"/>
              <a:buNone/>
            </a:pPr>
            <a:r>
              <a:t/>
            </a:r>
            <a:endParaRPr b="1" i="0" sz="3600">
              <a:latin typeface="Times New Roman"/>
              <a:ea typeface="Times New Roman"/>
              <a:cs typeface="Times New Roman"/>
              <a:sym typeface="Times New Roman"/>
            </a:endParaRPr>
          </a:p>
        </p:txBody>
      </p:sp>
      <p:pic>
        <p:nvPicPr>
          <p:cNvPr id="245" name="Google Shape;245;p22"/>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sp>
        <p:nvSpPr>
          <p:cNvPr id="246" name="Google Shape;246;p22"/>
          <p:cNvSpPr/>
          <p:nvPr/>
        </p:nvSpPr>
        <p:spPr>
          <a:xfrm>
            <a:off x="152400" y="-186154"/>
            <a:ext cx="184731" cy="67710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br>
              <a:rPr b="0" i="0" lang="en-US" sz="10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247" name="Google Shape;247;p22"/>
          <p:cNvSpPr/>
          <p:nvPr/>
        </p:nvSpPr>
        <p:spPr>
          <a:xfrm>
            <a:off x="5905500" y="3238500"/>
            <a:ext cx="381000" cy="381000"/>
          </a:xfrm>
          <a:prstGeom prst="rect">
            <a:avLst/>
          </a:prstGeom>
          <a:noFill/>
          <a:ln>
            <a:noFill/>
          </a:ln>
        </p:spPr>
      </p:sp>
      <p:pic>
        <p:nvPicPr>
          <p:cNvPr id="248" name="Google Shape;248;p22"/>
          <p:cNvPicPr preferRelativeResize="0"/>
          <p:nvPr/>
        </p:nvPicPr>
        <p:blipFill rotWithShape="1">
          <a:blip r:embed="rId4">
            <a:alphaModFix/>
          </a:blip>
          <a:srcRect b="0" l="0" r="0" t="0"/>
          <a:stretch/>
        </p:blipFill>
        <p:spPr>
          <a:xfrm>
            <a:off x="4773295" y="4069080"/>
            <a:ext cx="4201795" cy="212217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idx="1" type="body"/>
          </p:nvPr>
        </p:nvSpPr>
        <p:spPr>
          <a:xfrm>
            <a:off x="415290" y="693420"/>
            <a:ext cx="11360785" cy="5398770"/>
          </a:xfrm>
          <a:prstGeom prst="rect">
            <a:avLst/>
          </a:prstGeom>
          <a:noFill/>
          <a:ln>
            <a:noFill/>
          </a:ln>
        </p:spPr>
        <p:txBody>
          <a:bodyPr anchorCtr="0" anchor="t" bIns="121900" lIns="121900" spcFirstLastPara="1" rIns="121900" wrap="square" tIns="121900">
            <a:normAutofit/>
          </a:bodyPr>
          <a:lstStyle/>
          <a:p>
            <a:pPr indent="0" lvl="0" marL="76200" rtl="0" algn="just">
              <a:lnSpc>
                <a:spcPct val="115000"/>
              </a:lnSpc>
              <a:spcBef>
                <a:spcPts val="0"/>
              </a:spcBef>
              <a:spcAft>
                <a:spcPts val="0"/>
              </a:spcAft>
              <a:buClr>
                <a:srgbClr val="374151"/>
              </a:buClr>
              <a:buSzPts val="2400"/>
              <a:buNone/>
            </a:pPr>
            <a:r>
              <a:rPr b="1" lang="en-US" sz="2800">
                <a:solidFill>
                  <a:srgbClr val="374151"/>
                </a:solidFill>
                <a:latin typeface="Times New Roman"/>
                <a:ea typeface="Times New Roman"/>
                <a:cs typeface="Times New Roman"/>
                <a:sym typeface="Times New Roman"/>
              </a:rPr>
              <a:t>6. Innovative product development:</a:t>
            </a:r>
            <a:endParaRPr b="0" i="0" sz="2800">
              <a:solidFill>
                <a:srgbClr val="374151"/>
              </a:solidFill>
              <a:latin typeface="Times New Roman"/>
              <a:ea typeface="Times New Roman"/>
              <a:cs typeface="Times New Roman"/>
              <a:sym typeface="Times New Roman"/>
            </a:endParaRPr>
          </a:p>
          <a:p>
            <a:pPr indent="-457200" lvl="1" marL="914400" rtl="0" algn="just">
              <a:lnSpc>
                <a:spcPct val="115000"/>
              </a:lnSpc>
              <a:spcBef>
                <a:spcPts val="0"/>
              </a:spcBef>
              <a:spcAft>
                <a:spcPts val="0"/>
              </a:spcAft>
              <a:buClr>
                <a:srgbClr val="374151"/>
              </a:buClr>
              <a:buSzPts val="1900"/>
              <a:buFont typeface="Noto Sans Symbols"/>
              <a:buChar char="⮚"/>
            </a:pPr>
            <a:r>
              <a:rPr lang="en-US" sz="2800">
                <a:solidFill>
                  <a:srgbClr val="374151"/>
                </a:solidFill>
                <a:latin typeface="Times New Roman"/>
                <a:ea typeface="Times New Roman"/>
                <a:cs typeface="Times New Roman"/>
                <a:sym typeface="Times New Roman"/>
              </a:rPr>
              <a:t>When designing a new product, reverse brainstorming can be used to uncover potential flaws or weaknesses in the product concept.</a:t>
            </a:r>
            <a:endParaRPr sz="2800">
              <a:solidFill>
                <a:srgbClr val="374151"/>
              </a:solidFill>
              <a:latin typeface="Times New Roman"/>
              <a:ea typeface="Times New Roman"/>
              <a:cs typeface="Times New Roman"/>
              <a:sym typeface="Times New Roman"/>
            </a:endParaRPr>
          </a:p>
          <a:p>
            <a:pPr indent="-336550" lvl="1" marL="914400" rtl="0" algn="just">
              <a:lnSpc>
                <a:spcPct val="115000"/>
              </a:lnSpc>
              <a:spcBef>
                <a:spcPts val="0"/>
              </a:spcBef>
              <a:spcAft>
                <a:spcPts val="0"/>
              </a:spcAft>
              <a:buClr>
                <a:schemeClr val="dk1"/>
              </a:buClr>
              <a:buSzPts val="1900"/>
              <a:buFont typeface="Noto Sans Symbols"/>
              <a:buNone/>
            </a:pPr>
            <a:r>
              <a:t/>
            </a:r>
            <a:endParaRPr sz="2800">
              <a:solidFill>
                <a:srgbClr val="374151"/>
              </a:solidFill>
              <a:latin typeface="Times New Roman"/>
              <a:ea typeface="Times New Roman"/>
              <a:cs typeface="Times New Roman"/>
              <a:sym typeface="Times New Roman"/>
            </a:endParaRPr>
          </a:p>
          <a:p>
            <a:pPr indent="-457200" lvl="1" marL="914400" rtl="0" algn="just">
              <a:lnSpc>
                <a:spcPct val="115000"/>
              </a:lnSpc>
              <a:spcBef>
                <a:spcPts val="0"/>
              </a:spcBef>
              <a:spcAft>
                <a:spcPts val="0"/>
              </a:spcAft>
              <a:buClr>
                <a:srgbClr val="374151"/>
              </a:buClr>
              <a:buSzPts val="1900"/>
              <a:buFont typeface="Noto Sans Symbols"/>
              <a:buChar char="⮚"/>
            </a:pPr>
            <a:r>
              <a:rPr lang="en-US" sz="2800">
                <a:solidFill>
                  <a:srgbClr val="374151"/>
                </a:solidFill>
                <a:latin typeface="Times New Roman"/>
                <a:ea typeface="Times New Roman"/>
                <a:cs typeface="Times New Roman"/>
                <a:sym typeface="Times New Roman"/>
              </a:rPr>
              <a:t> By imagining ways to make the product fail, the team can preemptively address these issues.</a:t>
            </a:r>
            <a:endParaRPr b="0" i="0" sz="2800">
              <a:solidFill>
                <a:srgbClr val="374151"/>
              </a:solidFill>
              <a:latin typeface="Times New Roman"/>
              <a:ea typeface="Times New Roman"/>
              <a:cs typeface="Times New Roman"/>
              <a:sym typeface="Times New Roman"/>
            </a:endParaRPr>
          </a:p>
          <a:p>
            <a:pPr indent="0" lvl="0" marL="76200" rtl="0" algn="l">
              <a:lnSpc>
                <a:spcPct val="115000"/>
              </a:lnSpc>
              <a:spcBef>
                <a:spcPts val="0"/>
              </a:spcBef>
              <a:spcAft>
                <a:spcPts val="0"/>
              </a:spcAft>
              <a:buClr>
                <a:schemeClr val="dk1"/>
              </a:buClr>
              <a:buSzPts val="2400"/>
              <a:buNone/>
            </a:pPr>
            <a:r>
              <a:t/>
            </a:r>
            <a:endParaRPr/>
          </a:p>
        </p:txBody>
      </p:sp>
      <p:pic>
        <p:nvPicPr>
          <p:cNvPr id="254" name="Google Shape;254;p23"/>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sp>
        <p:nvSpPr>
          <p:cNvPr id="255" name="Google Shape;255;p23"/>
          <p:cNvSpPr/>
          <p:nvPr/>
        </p:nvSpPr>
        <p:spPr>
          <a:xfrm>
            <a:off x="5905500" y="3238500"/>
            <a:ext cx="381000" cy="381000"/>
          </a:xfrm>
          <a:prstGeom prst="rect">
            <a:avLst/>
          </a:prstGeom>
          <a:noFill/>
          <a:ln>
            <a:noFill/>
          </a:ln>
        </p:spPr>
      </p:sp>
      <p:pic>
        <p:nvPicPr>
          <p:cNvPr id="256" name="Google Shape;256;p23"/>
          <p:cNvPicPr preferRelativeResize="0"/>
          <p:nvPr/>
        </p:nvPicPr>
        <p:blipFill rotWithShape="1">
          <a:blip r:embed="rId4">
            <a:alphaModFix/>
          </a:blip>
          <a:srcRect b="0" l="0" r="0" t="0"/>
          <a:stretch/>
        </p:blipFill>
        <p:spPr>
          <a:xfrm>
            <a:off x="4489450" y="4053840"/>
            <a:ext cx="4916805" cy="2263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4"/>
          <p:cNvSpPr txBox="1"/>
          <p:nvPr>
            <p:ph idx="1" type="body"/>
          </p:nvPr>
        </p:nvSpPr>
        <p:spPr>
          <a:xfrm>
            <a:off x="762000" y="1147445"/>
            <a:ext cx="10309225" cy="5403850"/>
          </a:xfrm>
          <a:prstGeom prst="rect">
            <a:avLst/>
          </a:prstGeom>
          <a:noFill/>
          <a:ln>
            <a:noFill/>
          </a:ln>
        </p:spPr>
        <p:txBody>
          <a:bodyPr anchorCtr="0" anchor="t" bIns="121900" lIns="121900" spcFirstLastPara="1" rIns="121900" wrap="square" tIns="121900">
            <a:normAutofit/>
          </a:bodyPr>
          <a:lstStyle/>
          <a:p>
            <a:pPr indent="0" lvl="0" marL="76200" rtl="0" algn="just">
              <a:lnSpc>
                <a:spcPct val="115000"/>
              </a:lnSpc>
              <a:spcBef>
                <a:spcPts val="0"/>
              </a:spcBef>
              <a:spcAft>
                <a:spcPts val="0"/>
              </a:spcAft>
              <a:buClr>
                <a:srgbClr val="374151"/>
              </a:buClr>
              <a:buSzPts val="2400"/>
              <a:buNone/>
            </a:pPr>
            <a:r>
              <a:rPr b="1" i="0" lang="en-US">
                <a:solidFill>
                  <a:srgbClr val="374151"/>
                </a:solidFill>
                <a:latin typeface="Times New Roman"/>
                <a:ea typeface="Times New Roman"/>
                <a:cs typeface="Times New Roman"/>
                <a:sym typeface="Times New Roman"/>
              </a:rPr>
              <a:t>7. Encouraging participation:</a:t>
            </a:r>
            <a:endParaRPr b="1" i="0">
              <a:solidFill>
                <a:srgbClr val="374151"/>
              </a:solidFill>
              <a:latin typeface="Times New Roman"/>
              <a:ea typeface="Times New Roman"/>
              <a:cs typeface="Times New Roman"/>
              <a:sym typeface="Times New Roman"/>
            </a:endParaRPr>
          </a:p>
          <a:p>
            <a:pPr indent="0" lvl="0" marL="76200" rtl="0" algn="just">
              <a:lnSpc>
                <a:spcPct val="115000"/>
              </a:lnSpc>
              <a:spcBef>
                <a:spcPts val="0"/>
              </a:spcBef>
              <a:spcAft>
                <a:spcPts val="0"/>
              </a:spcAft>
              <a:buClr>
                <a:schemeClr val="dk1"/>
              </a:buClr>
              <a:buSzPts val="2400"/>
              <a:buNone/>
            </a:pPr>
            <a:r>
              <a:t/>
            </a:r>
            <a:endParaRPr b="0" i="0">
              <a:solidFill>
                <a:srgbClr val="374151"/>
              </a:solidFill>
              <a:latin typeface="Times New Roman"/>
              <a:ea typeface="Times New Roman"/>
              <a:cs typeface="Times New Roman"/>
              <a:sym typeface="Times New Roman"/>
            </a:endParaRPr>
          </a:p>
          <a:p>
            <a:pPr indent="-457200" lvl="1" marL="914400" rtl="0" algn="just">
              <a:lnSpc>
                <a:spcPct val="115000"/>
              </a:lnSpc>
              <a:spcBef>
                <a:spcPts val="0"/>
              </a:spcBef>
              <a:spcAft>
                <a:spcPts val="0"/>
              </a:spcAft>
              <a:buClr>
                <a:srgbClr val="374151"/>
              </a:buClr>
              <a:buSzPts val="1900"/>
              <a:buFont typeface="Noto Sans Symbols"/>
              <a:buChar char="⮚"/>
            </a:pPr>
            <a:r>
              <a:rPr b="0" i="0" lang="en-US" sz="2800">
                <a:solidFill>
                  <a:srgbClr val="374151"/>
                </a:solidFill>
                <a:latin typeface="Times New Roman"/>
                <a:ea typeface="Times New Roman"/>
                <a:cs typeface="Times New Roman"/>
                <a:sym typeface="Times New Roman"/>
              </a:rPr>
              <a:t>In situations where certain team members may be hesitant to voice their opinions or ideas, reverse brainstorming can create a more inclusive environment. </a:t>
            </a:r>
            <a:endParaRPr b="0" i="0" sz="2800">
              <a:solidFill>
                <a:srgbClr val="374151"/>
              </a:solidFill>
              <a:latin typeface="Times New Roman"/>
              <a:ea typeface="Times New Roman"/>
              <a:cs typeface="Times New Roman"/>
              <a:sym typeface="Times New Roman"/>
            </a:endParaRPr>
          </a:p>
          <a:p>
            <a:pPr indent="-336550" lvl="1" marL="914400" rtl="0" algn="just">
              <a:lnSpc>
                <a:spcPct val="115000"/>
              </a:lnSpc>
              <a:spcBef>
                <a:spcPts val="0"/>
              </a:spcBef>
              <a:spcAft>
                <a:spcPts val="0"/>
              </a:spcAft>
              <a:buClr>
                <a:schemeClr val="dk1"/>
              </a:buClr>
              <a:buSzPts val="1900"/>
              <a:buFont typeface="Noto Sans Symbols"/>
              <a:buNone/>
            </a:pPr>
            <a:r>
              <a:t/>
            </a:r>
            <a:endParaRPr b="0" i="0" sz="2800">
              <a:solidFill>
                <a:srgbClr val="374151"/>
              </a:solidFill>
              <a:latin typeface="Times New Roman"/>
              <a:ea typeface="Times New Roman"/>
              <a:cs typeface="Times New Roman"/>
              <a:sym typeface="Times New Roman"/>
            </a:endParaRPr>
          </a:p>
          <a:p>
            <a:pPr indent="-457200" lvl="1" marL="914400" rtl="0" algn="just">
              <a:lnSpc>
                <a:spcPct val="115000"/>
              </a:lnSpc>
              <a:spcBef>
                <a:spcPts val="0"/>
              </a:spcBef>
              <a:spcAft>
                <a:spcPts val="0"/>
              </a:spcAft>
              <a:buClr>
                <a:srgbClr val="374151"/>
              </a:buClr>
              <a:buSzPts val="1900"/>
              <a:buFont typeface="Noto Sans Symbols"/>
              <a:buChar char="⮚"/>
            </a:pPr>
            <a:r>
              <a:rPr b="0" i="0" lang="en-US" sz="2800">
                <a:solidFill>
                  <a:srgbClr val="374151"/>
                </a:solidFill>
                <a:latin typeface="Times New Roman"/>
                <a:ea typeface="Times New Roman"/>
                <a:cs typeface="Times New Roman"/>
                <a:sym typeface="Times New Roman"/>
              </a:rPr>
              <a:t>It allows individuals to contribute without the pressure of proposing solutions initially.</a:t>
            </a:r>
            <a:endParaRPr b="0" i="0" sz="2800">
              <a:solidFill>
                <a:srgbClr val="374151"/>
              </a:solidFill>
              <a:latin typeface="Times New Roman"/>
              <a:ea typeface="Times New Roman"/>
              <a:cs typeface="Times New Roman"/>
              <a:sym typeface="Times New Roman"/>
            </a:endParaRPr>
          </a:p>
          <a:p>
            <a:pPr indent="0" lvl="0" marL="76200" rtl="0" algn="just">
              <a:lnSpc>
                <a:spcPct val="115000"/>
              </a:lnSpc>
              <a:spcBef>
                <a:spcPts val="0"/>
              </a:spcBef>
              <a:spcAft>
                <a:spcPts val="0"/>
              </a:spcAft>
              <a:buClr>
                <a:schemeClr val="dk1"/>
              </a:buClr>
              <a:buSzPts val="2400"/>
              <a:buNone/>
            </a:pPr>
            <a:r>
              <a:t/>
            </a:r>
            <a:endParaRPr b="0" i="0" sz="2800">
              <a:solidFill>
                <a:srgbClr val="374151"/>
              </a:solidFill>
              <a:latin typeface="Times New Roman"/>
              <a:ea typeface="Times New Roman"/>
              <a:cs typeface="Times New Roman"/>
              <a:sym typeface="Times New Roman"/>
            </a:endParaRPr>
          </a:p>
          <a:p>
            <a:pPr indent="0" lvl="0" marL="76200" rtl="0" algn="just">
              <a:lnSpc>
                <a:spcPct val="115000"/>
              </a:lnSpc>
              <a:spcBef>
                <a:spcPts val="0"/>
              </a:spcBef>
              <a:spcAft>
                <a:spcPts val="0"/>
              </a:spcAft>
              <a:buClr>
                <a:schemeClr val="dk1"/>
              </a:buClr>
              <a:buSzPts val="2400"/>
              <a:buNone/>
            </a:pPr>
            <a:r>
              <a:t/>
            </a:r>
            <a:endParaRPr b="1" i="0" sz="3600">
              <a:latin typeface="Times New Roman"/>
              <a:ea typeface="Times New Roman"/>
              <a:cs typeface="Times New Roman"/>
              <a:sym typeface="Times New Roman"/>
            </a:endParaRPr>
          </a:p>
        </p:txBody>
      </p:sp>
      <p:pic>
        <p:nvPicPr>
          <p:cNvPr id="262" name="Google Shape;262;p24"/>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sp>
        <p:nvSpPr>
          <p:cNvPr id="263" name="Google Shape;263;p24"/>
          <p:cNvSpPr/>
          <p:nvPr/>
        </p:nvSpPr>
        <p:spPr>
          <a:xfrm>
            <a:off x="152400" y="-186154"/>
            <a:ext cx="184731" cy="67710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br>
              <a:rPr b="0" i="0" lang="en-US" sz="10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5"/>
          <p:cNvSpPr txBox="1"/>
          <p:nvPr>
            <p:ph idx="1" type="body"/>
          </p:nvPr>
        </p:nvSpPr>
        <p:spPr>
          <a:xfrm>
            <a:off x="415290" y="1288415"/>
            <a:ext cx="11360785" cy="4803775"/>
          </a:xfrm>
          <a:prstGeom prst="rect">
            <a:avLst/>
          </a:prstGeom>
          <a:noFill/>
          <a:ln>
            <a:noFill/>
          </a:ln>
        </p:spPr>
        <p:txBody>
          <a:bodyPr anchorCtr="0" anchor="t" bIns="121900" lIns="121900" spcFirstLastPara="1" rIns="121900" wrap="square" tIns="121900">
            <a:normAutofit/>
          </a:bodyPr>
          <a:lstStyle/>
          <a:p>
            <a:pPr indent="0" lvl="0" marL="76200" rtl="0" algn="just">
              <a:lnSpc>
                <a:spcPct val="115000"/>
              </a:lnSpc>
              <a:spcBef>
                <a:spcPts val="0"/>
              </a:spcBef>
              <a:spcAft>
                <a:spcPts val="0"/>
              </a:spcAft>
              <a:buClr>
                <a:srgbClr val="374151"/>
              </a:buClr>
              <a:buSzPts val="2400"/>
              <a:buNone/>
            </a:pPr>
            <a:r>
              <a:rPr b="1" lang="en-US" sz="2800">
                <a:solidFill>
                  <a:srgbClr val="374151"/>
                </a:solidFill>
                <a:latin typeface="Times New Roman"/>
                <a:ea typeface="Times New Roman"/>
                <a:cs typeface="Times New Roman"/>
                <a:sym typeface="Times New Roman"/>
              </a:rPr>
              <a:t> 8.Breaking down mental barriers:</a:t>
            </a:r>
            <a:endParaRPr b="1" sz="2800">
              <a:solidFill>
                <a:srgbClr val="374151"/>
              </a:solidFill>
              <a:latin typeface="Times New Roman"/>
              <a:ea typeface="Times New Roman"/>
              <a:cs typeface="Times New Roman"/>
              <a:sym typeface="Times New Roman"/>
            </a:endParaRPr>
          </a:p>
          <a:p>
            <a:pPr indent="0" lvl="0" marL="76200" rtl="0" algn="just">
              <a:lnSpc>
                <a:spcPct val="115000"/>
              </a:lnSpc>
              <a:spcBef>
                <a:spcPts val="0"/>
              </a:spcBef>
              <a:spcAft>
                <a:spcPts val="0"/>
              </a:spcAft>
              <a:buClr>
                <a:schemeClr val="dk1"/>
              </a:buClr>
              <a:buSzPts val="2400"/>
              <a:buNone/>
            </a:pPr>
            <a:r>
              <a:t/>
            </a:r>
            <a:endParaRPr b="0" i="0" sz="2800">
              <a:solidFill>
                <a:srgbClr val="374151"/>
              </a:solidFill>
              <a:latin typeface="Times New Roman"/>
              <a:ea typeface="Times New Roman"/>
              <a:cs typeface="Times New Roman"/>
              <a:sym typeface="Times New Roman"/>
            </a:endParaRPr>
          </a:p>
          <a:p>
            <a:pPr indent="-457200" lvl="1" marL="914400" rtl="0" algn="just">
              <a:lnSpc>
                <a:spcPct val="115000"/>
              </a:lnSpc>
              <a:spcBef>
                <a:spcPts val="0"/>
              </a:spcBef>
              <a:spcAft>
                <a:spcPts val="0"/>
              </a:spcAft>
              <a:buClr>
                <a:srgbClr val="374151"/>
              </a:buClr>
              <a:buSzPts val="1900"/>
              <a:buFont typeface="Noto Sans Symbols"/>
              <a:buChar char="⮚"/>
            </a:pPr>
            <a:r>
              <a:rPr lang="en-US" sz="2800">
                <a:solidFill>
                  <a:srgbClr val="374151"/>
                </a:solidFill>
                <a:latin typeface="Times New Roman"/>
                <a:ea typeface="Times New Roman"/>
                <a:cs typeface="Times New Roman"/>
                <a:sym typeface="Times New Roman"/>
              </a:rPr>
              <a:t>Reverse brainstorming is effective in breaking down mental barriers and challenging preconceived notions. </a:t>
            </a:r>
            <a:endParaRPr sz="2800">
              <a:solidFill>
                <a:srgbClr val="374151"/>
              </a:solidFill>
              <a:latin typeface="Times New Roman"/>
              <a:ea typeface="Times New Roman"/>
              <a:cs typeface="Times New Roman"/>
              <a:sym typeface="Times New Roman"/>
            </a:endParaRPr>
          </a:p>
          <a:p>
            <a:pPr indent="-336550" lvl="1" marL="914400" rtl="0" algn="just">
              <a:lnSpc>
                <a:spcPct val="115000"/>
              </a:lnSpc>
              <a:spcBef>
                <a:spcPts val="0"/>
              </a:spcBef>
              <a:spcAft>
                <a:spcPts val="0"/>
              </a:spcAft>
              <a:buClr>
                <a:schemeClr val="dk1"/>
              </a:buClr>
              <a:buSzPts val="1900"/>
              <a:buFont typeface="Noto Sans Symbols"/>
              <a:buNone/>
            </a:pPr>
            <a:r>
              <a:t/>
            </a:r>
            <a:endParaRPr sz="2800">
              <a:solidFill>
                <a:srgbClr val="374151"/>
              </a:solidFill>
              <a:latin typeface="Times New Roman"/>
              <a:ea typeface="Times New Roman"/>
              <a:cs typeface="Times New Roman"/>
              <a:sym typeface="Times New Roman"/>
            </a:endParaRPr>
          </a:p>
          <a:p>
            <a:pPr indent="-457200" lvl="1" marL="914400" rtl="0" algn="just">
              <a:lnSpc>
                <a:spcPct val="115000"/>
              </a:lnSpc>
              <a:spcBef>
                <a:spcPts val="0"/>
              </a:spcBef>
              <a:spcAft>
                <a:spcPts val="0"/>
              </a:spcAft>
              <a:buClr>
                <a:srgbClr val="374151"/>
              </a:buClr>
              <a:buSzPts val="1900"/>
              <a:buFont typeface="Noto Sans Symbols"/>
              <a:buChar char="⮚"/>
            </a:pPr>
            <a:r>
              <a:rPr lang="en-US" sz="2800">
                <a:solidFill>
                  <a:srgbClr val="374151"/>
                </a:solidFill>
                <a:latin typeface="Times New Roman"/>
                <a:ea typeface="Times New Roman"/>
                <a:cs typeface="Times New Roman"/>
                <a:sym typeface="Times New Roman"/>
              </a:rPr>
              <a:t>It prompts individuals to think outside the box and consider possibilities they might not have explored otherwise.</a:t>
            </a:r>
            <a:endParaRPr/>
          </a:p>
        </p:txBody>
      </p:sp>
      <p:pic>
        <p:nvPicPr>
          <p:cNvPr id="269" name="Google Shape;269;p25"/>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txBox="1"/>
          <p:nvPr>
            <p:ph idx="1" type="body"/>
          </p:nvPr>
        </p:nvSpPr>
        <p:spPr>
          <a:xfrm>
            <a:off x="762001" y="394447"/>
            <a:ext cx="10309412" cy="6156848"/>
          </a:xfrm>
          <a:prstGeom prst="rect">
            <a:avLst/>
          </a:prstGeom>
          <a:noFill/>
          <a:ln>
            <a:noFill/>
          </a:ln>
        </p:spPr>
        <p:txBody>
          <a:bodyPr anchorCtr="0" anchor="t" bIns="121900" lIns="121900" spcFirstLastPara="1" rIns="121900" wrap="square" tIns="121900">
            <a:normAutofit/>
          </a:bodyPr>
          <a:lstStyle/>
          <a:p>
            <a:pPr indent="0" lvl="0" marL="76200" rtl="0" algn="ctr">
              <a:lnSpc>
                <a:spcPct val="115000"/>
              </a:lnSpc>
              <a:spcBef>
                <a:spcPts val="0"/>
              </a:spcBef>
              <a:spcAft>
                <a:spcPts val="0"/>
              </a:spcAft>
              <a:buClr>
                <a:schemeClr val="dk1"/>
              </a:buClr>
              <a:buSzPts val="2400"/>
              <a:buNone/>
            </a:pPr>
            <a:r>
              <a:rPr b="1" i="0" lang="en-US" sz="3600">
                <a:latin typeface="Times New Roman"/>
                <a:ea typeface="Times New Roman"/>
                <a:cs typeface="Times New Roman"/>
                <a:sym typeface="Times New Roman"/>
              </a:rPr>
              <a:t>When to use Reverse Brainstorming</a:t>
            </a:r>
            <a:endParaRPr b="1" i="0" sz="3600">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rgbClr val="374151"/>
              </a:buClr>
              <a:buSzPts val="2400"/>
              <a:buFont typeface="Calibri"/>
              <a:buAutoNum type="arabicPeriod"/>
            </a:pPr>
            <a:r>
              <a:rPr b="1" i="0" lang="en-US" sz="2600">
                <a:solidFill>
                  <a:srgbClr val="374151"/>
                </a:solidFill>
                <a:latin typeface="Times New Roman"/>
                <a:ea typeface="Times New Roman"/>
                <a:cs typeface="Times New Roman"/>
                <a:sym typeface="Times New Roman"/>
              </a:rPr>
              <a:t>Stuck in a creative rut:</a:t>
            </a:r>
            <a:endParaRPr b="0" i="0" sz="2600">
              <a:solidFill>
                <a:srgbClr val="374151"/>
              </a:solidFill>
              <a:latin typeface="Times New Roman"/>
              <a:ea typeface="Times New Roman"/>
              <a:cs typeface="Times New Roman"/>
              <a:sym typeface="Times New Roman"/>
            </a:endParaRPr>
          </a:p>
          <a:p>
            <a:pPr indent="-457200" lvl="1" marL="914400" rtl="0" algn="just">
              <a:lnSpc>
                <a:spcPct val="115000"/>
              </a:lnSpc>
              <a:spcBef>
                <a:spcPts val="0"/>
              </a:spcBef>
              <a:spcAft>
                <a:spcPts val="0"/>
              </a:spcAft>
              <a:buClr>
                <a:srgbClr val="374151"/>
              </a:buClr>
              <a:buSzPts val="1900"/>
              <a:buFont typeface="Noto Sans Symbols"/>
              <a:buChar char="⮚"/>
            </a:pPr>
            <a:r>
              <a:rPr b="0" i="0" lang="en-US" sz="2600">
                <a:solidFill>
                  <a:srgbClr val="374151"/>
                </a:solidFill>
                <a:latin typeface="Times New Roman"/>
                <a:ea typeface="Times New Roman"/>
                <a:cs typeface="Times New Roman"/>
                <a:sym typeface="Times New Roman"/>
              </a:rPr>
              <a:t>Use reverse brainstorming when a team is facing creative blocks and struggling to generate innovative ideas. </a:t>
            </a:r>
            <a:endParaRPr b="0" i="0" sz="2600">
              <a:solidFill>
                <a:srgbClr val="374151"/>
              </a:solidFill>
              <a:latin typeface="Times New Roman"/>
              <a:ea typeface="Times New Roman"/>
              <a:cs typeface="Times New Roman"/>
              <a:sym typeface="Times New Roman"/>
            </a:endParaRPr>
          </a:p>
          <a:p>
            <a:pPr indent="-336550" lvl="1" marL="914400" rtl="0" algn="just">
              <a:lnSpc>
                <a:spcPct val="115000"/>
              </a:lnSpc>
              <a:spcBef>
                <a:spcPts val="0"/>
              </a:spcBef>
              <a:spcAft>
                <a:spcPts val="0"/>
              </a:spcAft>
              <a:buClr>
                <a:schemeClr val="dk1"/>
              </a:buClr>
              <a:buSzPts val="1900"/>
              <a:buFont typeface="Noto Sans Symbols"/>
              <a:buNone/>
            </a:pPr>
            <a:r>
              <a:t/>
            </a:r>
            <a:endParaRPr b="0" i="0" sz="2600">
              <a:solidFill>
                <a:srgbClr val="374151"/>
              </a:solidFill>
              <a:latin typeface="Times New Roman"/>
              <a:ea typeface="Times New Roman"/>
              <a:cs typeface="Times New Roman"/>
              <a:sym typeface="Times New Roman"/>
            </a:endParaRPr>
          </a:p>
          <a:p>
            <a:pPr indent="-457200" lvl="1" marL="914400" rtl="0" algn="just">
              <a:lnSpc>
                <a:spcPct val="115000"/>
              </a:lnSpc>
              <a:spcBef>
                <a:spcPts val="0"/>
              </a:spcBef>
              <a:spcAft>
                <a:spcPts val="0"/>
              </a:spcAft>
              <a:buClr>
                <a:srgbClr val="374151"/>
              </a:buClr>
              <a:buSzPts val="1900"/>
              <a:buFont typeface="Noto Sans Symbols"/>
              <a:buChar char="⮚"/>
            </a:pPr>
            <a:r>
              <a:rPr b="0" i="0" lang="en-US" sz="2600">
                <a:solidFill>
                  <a:srgbClr val="374151"/>
                </a:solidFill>
                <a:latin typeface="Times New Roman"/>
                <a:ea typeface="Times New Roman"/>
                <a:cs typeface="Times New Roman"/>
                <a:sym typeface="Times New Roman"/>
              </a:rPr>
              <a:t>It can help break the mental barriers by approaching the problem from a different angle.</a:t>
            </a:r>
            <a:endParaRPr b="0" i="0" sz="2600">
              <a:solidFill>
                <a:srgbClr val="374151"/>
              </a:solidFill>
              <a:latin typeface="Times New Roman"/>
              <a:ea typeface="Times New Roman"/>
              <a:cs typeface="Times New Roman"/>
              <a:sym typeface="Times New Roman"/>
            </a:endParaRPr>
          </a:p>
          <a:p>
            <a:pPr indent="0" lvl="0" marL="76200" rtl="0" algn="just">
              <a:lnSpc>
                <a:spcPct val="115000"/>
              </a:lnSpc>
              <a:spcBef>
                <a:spcPts val="0"/>
              </a:spcBef>
              <a:spcAft>
                <a:spcPts val="0"/>
              </a:spcAft>
              <a:buClr>
                <a:schemeClr val="dk1"/>
              </a:buClr>
              <a:buSzPts val="2400"/>
              <a:buNone/>
            </a:pPr>
            <a:r>
              <a:t/>
            </a:r>
            <a:endParaRPr b="1" i="0" sz="3600">
              <a:latin typeface="Times New Roman"/>
              <a:ea typeface="Times New Roman"/>
              <a:cs typeface="Times New Roman"/>
              <a:sym typeface="Times New Roman"/>
            </a:endParaRPr>
          </a:p>
        </p:txBody>
      </p:sp>
      <p:pic>
        <p:nvPicPr>
          <p:cNvPr id="275" name="Google Shape;275;p26"/>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sp>
        <p:nvSpPr>
          <p:cNvPr id="276" name="Google Shape;276;p26"/>
          <p:cNvSpPr/>
          <p:nvPr/>
        </p:nvSpPr>
        <p:spPr>
          <a:xfrm>
            <a:off x="152400" y="-186154"/>
            <a:ext cx="184731" cy="67710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br>
              <a:rPr b="0" i="0" lang="en-US" sz="10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ph idx="1" type="body"/>
          </p:nvPr>
        </p:nvSpPr>
        <p:spPr>
          <a:xfrm>
            <a:off x="415290" y="605790"/>
            <a:ext cx="11360785" cy="5486400"/>
          </a:xfrm>
          <a:prstGeom prst="rect">
            <a:avLst/>
          </a:prstGeom>
          <a:noFill/>
          <a:ln>
            <a:noFill/>
          </a:ln>
        </p:spPr>
        <p:txBody>
          <a:bodyPr anchorCtr="0" anchor="t" bIns="121900" lIns="121900" spcFirstLastPara="1" rIns="121900" wrap="square" tIns="121900">
            <a:normAutofit/>
          </a:bodyPr>
          <a:lstStyle/>
          <a:p>
            <a:pPr indent="0" lvl="0" marL="76200" rtl="0" algn="just">
              <a:lnSpc>
                <a:spcPct val="115000"/>
              </a:lnSpc>
              <a:spcBef>
                <a:spcPts val="0"/>
              </a:spcBef>
              <a:spcAft>
                <a:spcPts val="0"/>
              </a:spcAft>
              <a:buClr>
                <a:srgbClr val="374151"/>
              </a:buClr>
              <a:buSzPts val="2400"/>
              <a:buFont typeface="Calibri"/>
              <a:buNone/>
            </a:pPr>
            <a:r>
              <a:rPr b="1" lang="en-US" sz="2800">
                <a:solidFill>
                  <a:srgbClr val="374151"/>
                </a:solidFill>
                <a:latin typeface="Times New Roman"/>
                <a:ea typeface="Times New Roman"/>
                <a:cs typeface="Times New Roman"/>
                <a:sym typeface="Times New Roman"/>
              </a:rPr>
              <a:t>Identifying potential obstacles:</a:t>
            </a:r>
            <a:endParaRPr b="0" i="0" sz="2800">
              <a:solidFill>
                <a:srgbClr val="374151"/>
              </a:solidFill>
              <a:latin typeface="Times New Roman"/>
              <a:ea typeface="Times New Roman"/>
              <a:cs typeface="Times New Roman"/>
              <a:sym typeface="Times New Roman"/>
            </a:endParaRPr>
          </a:p>
          <a:p>
            <a:pPr indent="-457200" lvl="1" marL="914400" rtl="0" algn="just">
              <a:lnSpc>
                <a:spcPct val="115000"/>
              </a:lnSpc>
              <a:spcBef>
                <a:spcPts val="0"/>
              </a:spcBef>
              <a:spcAft>
                <a:spcPts val="0"/>
              </a:spcAft>
              <a:buClr>
                <a:srgbClr val="374151"/>
              </a:buClr>
              <a:buSzPts val="1900"/>
              <a:buFont typeface="Noto Sans Symbols"/>
              <a:buChar char="⮚"/>
            </a:pPr>
            <a:r>
              <a:rPr lang="en-US" sz="2800">
                <a:solidFill>
                  <a:srgbClr val="374151"/>
                </a:solidFill>
                <a:latin typeface="Times New Roman"/>
                <a:ea typeface="Times New Roman"/>
                <a:cs typeface="Times New Roman"/>
                <a:sym typeface="Times New Roman"/>
              </a:rPr>
              <a:t>Prior to implementing a new project or strategy, reverse brainstorming can be employed to identify potential obstacles, challenges, or risks. </a:t>
            </a:r>
            <a:endParaRPr sz="2800">
              <a:solidFill>
                <a:srgbClr val="374151"/>
              </a:solidFill>
              <a:latin typeface="Times New Roman"/>
              <a:ea typeface="Times New Roman"/>
              <a:cs typeface="Times New Roman"/>
              <a:sym typeface="Times New Roman"/>
            </a:endParaRPr>
          </a:p>
          <a:p>
            <a:pPr indent="-336550" lvl="1" marL="914400" rtl="0" algn="just">
              <a:lnSpc>
                <a:spcPct val="115000"/>
              </a:lnSpc>
              <a:spcBef>
                <a:spcPts val="0"/>
              </a:spcBef>
              <a:spcAft>
                <a:spcPts val="0"/>
              </a:spcAft>
              <a:buClr>
                <a:schemeClr val="dk1"/>
              </a:buClr>
              <a:buSzPts val="1900"/>
              <a:buFont typeface="Noto Sans Symbols"/>
              <a:buNone/>
            </a:pPr>
            <a:r>
              <a:t/>
            </a:r>
            <a:endParaRPr sz="2800">
              <a:solidFill>
                <a:srgbClr val="374151"/>
              </a:solidFill>
              <a:latin typeface="Times New Roman"/>
              <a:ea typeface="Times New Roman"/>
              <a:cs typeface="Times New Roman"/>
              <a:sym typeface="Times New Roman"/>
            </a:endParaRPr>
          </a:p>
          <a:p>
            <a:pPr indent="-457200" lvl="1" marL="914400" rtl="0" algn="just">
              <a:lnSpc>
                <a:spcPct val="115000"/>
              </a:lnSpc>
              <a:spcBef>
                <a:spcPts val="0"/>
              </a:spcBef>
              <a:spcAft>
                <a:spcPts val="0"/>
              </a:spcAft>
              <a:buClr>
                <a:srgbClr val="374151"/>
              </a:buClr>
              <a:buSzPts val="1900"/>
              <a:buFont typeface="Noto Sans Symbols"/>
              <a:buChar char="⮚"/>
            </a:pPr>
            <a:r>
              <a:rPr lang="en-US" sz="2800">
                <a:solidFill>
                  <a:srgbClr val="374151"/>
                </a:solidFill>
                <a:latin typeface="Times New Roman"/>
                <a:ea typeface="Times New Roman"/>
                <a:cs typeface="Times New Roman"/>
                <a:sym typeface="Times New Roman"/>
              </a:rPr>
              <a:t>This allows teams to proactively address these issues before they become significant problems.</a:t>
            </a:r>
            <a:endParaRPr b="0" i="0" sz="2800">
              <a:solidFill>
                <a:srgbClr val="374151"/>
              </a:solidFill>
              <a:latin typeface="Times New Roman"/>
              <a:ea typeface="Times New Roman"/>
              <a:cs typeface="Times New Roman"/>
              <a:sym typeface="Times New Roman"/>
            </a:endParaRPr>
          </a:p>
          <a:p>
            <a:pPr indent="0" lvl="0" marL="76200" rtl="0" algn="just">
              <a:lnSpc>
                <a:spcPct val="115000"/>
              </a:lnSpc>
              <a:spcBef>
                <a:spcPts val="0"/>
              </a:spcBef>
              <a:spcAft>
                <a:spcPts val="0"/>
              </a:spcAft>
              <a:buClr>
                <a:schemeClr val="dk1"/>
              </a:buClr>
              <a:buSzPts val="2400"/>
              <a:buNone/>
            </a:pPr>
            <a:r>
              <a:t/>
            </a:r>
            <a:endParaRPr b="1" i="0" sz="2800">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None/>
            </a:pPr>
            <a:r>
              <a:t/>
            </a:r>
            <a:endParaRPr/>
          </a:p>
        </p:txBody>
      </p:sp>
      <p:pic>
        <p:nvPicPr>
          <p:cNvPr id="282" name="Google Shape;282;p27"/>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8"/>
          <p:cNvSpPr txBox="1"/>
          <p:nvPr>
            <p:ph idx="1" type="body"/>
          </p:nvPr>
        </p:nvSpPr>
        <p:spPr>
          <a:xfrm>
            <a:off x="762001" y="386192"/>
            <a:ext cx="10309412" cy="6156848"/>
          </a:xfrm>
          <a:prstGeom prst="rect">
            <a:avLst/>
          </a:prstGeom>
          <a:noFill/>
          <a:ln>
            <a:noFill/>
          </a:ln>
        </p:spPr>
        <p:txBody>
          <a:bodyPr anchorCtr="0" anchor="t" bIns="121900" lIns="121900" spcFirstLastPara="1" rIns="121900" wrap="square" tIns="121900">
            <a:normAutofit/>
          </a:bodyPr>
          <a:lstStyle/>
          <a:p>
            <a:pPr indent="0" lvl="0" marL="76200" rtl="0" algn="just">
              <a:lnSpc>
                <a:spcPct val="150000"/>
              </a:lnSpc>
              <a:spcBef>
                <a:spcPts val="0"/>
              </a:spcBef>
              <a:spcAft>
                <a:spcPts val="0"/>
              </a:spcAft>
              <a:buClr>
                <a:schemeClr val="dk1"/>
              </a:buClr>
              <a:buSzPts val="2400"/>
              <a:buFont typeface="Noto Sans Symbols"/>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Benefits of Reverse Brainstroming</a:t>
            </a:r>
            <a:endParaRPr b="1">
              <a:latin typeface="Times New Roman"/>
              <a:ea typeface="Times New Roman"/>
              <a:cs typeface="Times New Roman"/>
              <a:sym typeface="Times New Roman"/>
            </a:endParaRPr>
          </a:p>
          <a:p>
            <a:pPr indent="-381000" lvl="0" marL="457200" rtl="0" algn="just">
              <a:lnSpc>
                <a:spcPct val="150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Reverse brainstorming can be a valuable tool when traditional brainstorming methods aren't producing innovative solutions or when you need to dig deeper into the root causes of a problem. </a:t>
            </a:r>
            <a:endParaRPr sz="2400">
              <a:latin typeface="Times New Roman"/>
              <a:ea typeface="Times New Roman"/>
              <a:cs typeface="Times New Roman"/>
              <a:sym typeface="Times New Roman"/>
            </a:endParaRPr>
          </a:p>
          <a:p>
            <a:pPr indent="-381000" lvl="0" marL="457200" rtl="0" algn="just">
              <a:lnSpc>
                <a:spcPct val="150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It encourages participants to think critically and creatively to find new perspectives and solutions</a:t>
            </a:r>
            <a:r>
              <a:rPr lang="en-US" sz="2400">
                <a:latin typeface="Calibri"/>
                <a:ea typeface="Calibri"/>
                <a:cs typeface="Calibri"/>
                <a:sym typeface="Calibri"/>
              </a:rPr>
              <a:t>.</a:t>
            </a:r>
            <a:endParaRPr sz="2400">
              <a:latin typeface="Calibri"/>
              <a:ea typeface="Calibri"/>
              <a:cs typeface="Calibri"/>
              <a:sym typeface="Calibri"/>
            </a:endParaRPr>
          </a:p>
        </p:txBody>
      </p:sp>
      <p:pic>
        <p:nvPicPr>
          <p:cNvPr id="288" name="Google Shape;288;p28"/>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sp>
        <p:nvSpPr>
          <p:cNvPr id="289" name="Google Shape;289;p28"/>
          <p:cNvSpPr/>
          <p:nvPr/>
        </p:nvSpPr>
        <p:spPr>
          <a:xfrm>
            <a:off x="5905500" y="3238500"/>
            <a:ext cx="381000" cy="381000"/>
          </a:xfrm>
          <a:prstGeom prst="rect">
            <a:avLst/>
          </a:prstGeom>
          <a:noFill/>
          <a:ln>
            <a:noFill/>
          </a:ln>
        </p:spPr>
      </p:sp>
      <p:pic>
        <p:nvPicPr>
          <p:cNvPr id="290" name="Google Shape;290;p28"/>
          <p:cNvPicPr preferRelativeResize="0"/>
          <p:nvPr/>
        </p:nvPicPr>
        <p:blipFill rotWithShape="1">
          <a:blip r:embed="rId4">
            <a:alphaModFix/>
          </a:blip>
          <a:srcRect b="0" l="0" r="0" t="0"/>
          <a:stretch/>
        </p:blipFill>
        <p:spPr>
          <a:xfrm>
            <a:off x="4312920" y="3994150"/>
            <a:ext cx="4297680" cy="24536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9"/>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29"/>
          <p:cNvSpPr txBox="1"/>
          <p:nvPr/>
        </p:nvSpPr>
        <p:spPr>
          <a:xfrm>
            <a:off x="3103582" y="2360516"/>
            <a:ext cx="6181344" cy="1256284"/>
          </a:xfrm>
          <a:prstGeom prst="rect">
            <a:avLst/>
          </a:prstGeom>
          <a:noFill/>
          <a:ln>
            <a:noFill/>
          </a:ln>
        </p:spPr>
        <p:txBody>
          <a:bodyPr anchorCtr="0" anchor="t" bIns="0" lIns="0" spcFirstLastPara="1" rIns="0" wrap="square" tIns="0">
            <a:spAutoFit/>
          </a:bodyPr>
          <a:lstStyle/>
          <a:p>
            <a:pPr indent="0" lvl="0" marL="0" marR="0" rtl="0" algn="l">
              <a:lnSpc>
                <a:spcPct val="119875"/>
              </a:lnSpc>
              <a:spcBef>
                <a:spcPts val="0"/>
              </a:spcBef>
              <a:spcAft>
                <a:spcPts val="0"/>
              </a:spcAft>
              <a:buNone/>
            </a:pPr>
            <a:r>
              <a:rPr b="1" lang="en-US" sz="8000">
                <a:solidFill>
                  <a:srgbClr val="4F81BD"/>
                </a:solidFill>
                <a:latin typeface="Nunito Sans"/>
                <a:ea typeface="Nunito Sans"/>
                <a:cs typeface="Nunito Sans"/>
                <a:sym typeface="Nunito Sans"/>
              </a:rPr>
              <a:t>THANK YOU</a:t>
            </a:r>
            <a:endParaRPr b="1" sz="8000">
              <a:solidFill>
                <a:srgbClr val="4F81BD"/>
              </a:solidFill>
              <a:latin typeface="Nunito Sans"/>
              <a:ea typeface="Nunito Sans"/>
              <a:cs typeface="Nunito Sans"/>
              <a:sym typeface="Nuni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415600" y="593367"/>
            <a:ext cx="11360700" cy="763500"/>
          </a:xfrm>
          <a:prstGeom prst="rect">
            <a:avLst/>
          </a:prstGeom>
          <a:noFill/>
          <a:ln>
            <a:noFill/>
          </a:ln>
        </p:spPr>
        <p:txBody>
          <a:bodyPr anchorCtr="0" anchor="ctr" bIns="0" lIns="0" spcFirstLastPara="1" rIns="0" wrap="square" tIns="8875">
            <a:noAutofit/>
          </a:bodyPr>
          <a:lstStyle/>
          <a:p>
            <a:pPr indent="0" lvl="0" marL="0" rtl="0" algn="ctr">
              <a:lnSpc>
                <a:spcPct val="100000"/>
              </a:lnSpc>
              <a:spcBef>
                <a:spcPts val="0"/>
              </a:spcBef>
              <a:spcAft>
                <a:spcPts val="0"/>
              </a:spcAft>
              <a:buClr>
                <a:srgbClr val="374151"/>
              </a:buClr>
              <a:buSzPts val="3700"/>
              <a:buFont typeface="Times New Roman"/>
              <a:buNone/>
            </a:pPr>
            <a:r>
              <a:rPr b="1" i="0" lang="en-US">
                <a:solidFill>
                  <a:srgbClr val="374151"/>
                </a:solidFill>
                <a:latin typeface="Times New Roman"/>
                <a:ea typeface="Times New Roman"/>
                <a:cs typeface="Times New Roman"/>
                <a:sym typeface="Times New Roman"/>
              </a:rPr>
              <a:t>Introduction</a:t>
            </a:r>
            <a:endParaRPr b="1" i="0">
              <a:solidFill>
                <a:srgbClr val="374151"/>
              </a:solidFill>
              <a:latin typeface="Times New Roman"/>
              <a:ea typeface="Times New Roman"/>
              <a:cs typeface="Times New Roman"/>
              <a:sym typeface="Times New Roman"/>
            </a:endParaRPr>
          </a:p>
        </p:txBody>
      </p:sp>
      <p:sp>
        <p:nvSpPr>
          <p:cNvPr id="105" name="Google Shape;105;p3"/>
          <p:cNvSpPr txBox="1"/>
          <p:nvPr>
            <p:ph idx="1" type="body"/>
          </p:nvPr>
        </p:nvSpPr>
        <p:spPr>
          <a:xfrm>
            <a:off x="869576" y="1506071"/>
            <a:ext cx="10040471" cy="4585761"/>
          </a:xfrm>
          <a:prstGeom prst="rect">
            <a:avLst/>
          </a:prstGeom>
          <a:noFill/>
          <a:ln>
            <a:noFill/>
          </a:ln>
        </p:spPr>
        <p:txBody>
          <a:bodyPr anchorCtr="0" anchor="t" bIns="121900" lIns="121900" spcFirstLastPara="1" rIns="121900" wrap="square" tIns="121900">
            <a:normAutofit/>
          </a:bodyPr>
          <a:lstStyle/>
          <a:p>
            <a:pPr indent="-381000" lvl="0" marL="457200" rtl="0" algn="just">
              <a:lnSpc>
                <a:spcPct val="150000"/>
              </a:lnSpc>
              <a:spcBef>
                <a:spcPts val="0"/>
              </a:spcBef>
              <a:spcAft>
                <a:spcPts val="0"/>
              </a:spcAft>
              <a:buClr>
                <a:srgbClr val="374151"/>
              </a:buClr>
              <a:buSzPts val="2400"/>
              <a:buFont typeface="Noto Sans Symbols"/>
              <a:buChar char="⮚"/>
            </a:pPr>
            <a:r>
              <a:rPr i="0" lang="en-US">
                <a:solidFill>
                  <a:srgbClr val="374151"/>
                </a:solidFill>
                <a:latin typeface="Calibri"/>
                <a:ea typeface="Calibri"/>
                <a:cs typeface="Calibri"/>
                <a:sym typeface="Calibri"/>
              </a:rPr>
              <a:t>"</a:t>
            </a:r>
            <a:r>
              <a:rPr i="0" lang="en-US" sz="2400">
                <a:solidFill>
                  <a:srgbClr val="374151"/>
                </a:solidFill>
                <a:latin typeface="Times New Roman"/>
                <a:ea typeface="Times New Roman"/>
                <a:cs typeface="Times New Roman"/>
                <a:sym typeface="Times New Roman"/>
              </a:rPr>
              <a:t>Reverse brainstorming" is a creative problem-solving technique used to generate innovative solutions by identifying and reversing the problems or challenges associated with a given situation. </a:t>
            </a:r>
            <a:endParaRPr i="0" sz="2400">
              <a:solidFill>
                <a:srgbClr val="374151"/>
              </a:solidFill>
              <a:latin typeface="Times New Roman"/>
              <a:ea typeface="Times New Roman"/>
              <a:cs typeface="Times New Roman"/>
              <a:sym typeface="Times New Roman"/>
            </a:endParaRPr>
          </a:p>
          <a:p>
            <a:pPr indent="-228600" lvl="0" marL="457200" rtl="0" algn="l">
              <a:lnSpc>
                <a:spcPct val="150000"/>
              </a:lnSpc>
              <a:spcBef>
                <a:spcPts val="0"/>
              </a:spcBef>
              <a:spcAft>
                <a:spcPts val="0"/>
              </a:spcAft>
              <a:buClr>
                <a:schemeClr val="dk1"/>
              </a:buClr>
              <a:buSzPts val="2400"/>
              <a:buFont typeface="Noto Sans Symbols"/>
              <a:buNone/>
            </a:pPr>
            <a:r>
              <a:t/>
            </a:r>
            <a:endParaRPr i="0">
              <a:solidFill>
                <a:srgbClr val="374151"/>
              </a:solidFill>
              <a:latin typeface="Calibri"/>
              <a:ea typeface="Calibri"/>
              <a:cs typeface="Calibri"/>
              <a:sym typeface="Calibri"/>
            </a:endParaRPr>
          </a:p>
          <a:p>
            <a:pPr indent="-228600" lvl="0" marL="457200" rtl="0" algn="l">
              <a:lnSpc>
                <a:spcPct val="150000"/>
              </a:lnSpc>
              <a:spcBef>
                <a:spcPts val="0"/>
              </a:spcBef>
              <a:spcAft>
                <a:spcPts val="0"/>
              </a:spcAft>
              <a:buClr>
                <a:schemeClr val="dk1"/>
              </a:buClr>
              <a:buSzPts val="2400"/>
              <a:buFont typeface="Noto Sans Symbols"/>
              <a:buNone/>
            </a:pPr>
            <a:r>
              <a:t/>
            </a:r>
            <a:endParaRPr i="0">
              <a:solidFill>
                <a:srgbClr val="374151"/>
              </a:solidFill>
              <a:latin typeface="Calibri"/>
              <a:ea typeface="Calibri"/>
              <a:cs typeface="Calibri"/>
              <a:sym typeface="Calibri"/>
            </a:endParaRPr>
          </a:p>
        </p:txBody>
      </p:sp>
      <p:pic>
        <p:nvPicPr>
          <p:cNvPr id="106" name="Google Shape;106;p3"/>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pic>
        <p:nvPicPr>
          <p:cNvPr id="107" name="Google Shape;107;p3"/>
          <p:cNvPicPr preferRelativeResize="0"/>
          <p:nvPr/>
        </p:nvPicPr>
        <p:blipFill rotWithShape="1">
          <a:blip r:embed="rId4">
            <a:alphaModFix/>
          </a:blip>
          <a:srcRect b="0" l="0" r="0" t="0"/>
          <a:stretch/>
        </p:blipFill>
        <p:spPr>
          <a:xfrm>
            <a:off x="3188287" y="3768776"/>
            <a:ext cx="5403048" cy="26062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idx="1" type="body"/>
          </p:nvPr>
        </p:nvSpPr>
        <p:spPr>
          <a:xfrm>
            <a:off x="1030941" y="833718"/>
            <a:ext cx="9986684" cy="5258472"/>
          </a:xfrm>
          <a:prstGeom prst="rect">
            <a:avLst/>
          </a:prstGeom>
          <a:noFill/>
          <a:ln>
            <a:noFill/>
          </a:ln>
        </p:spPr>
        <p:txBody>
          <a:bodyPr anchorCtr="0" anchor="t" bIns="121900" lIns="121900" spcFirstLastPara="1" rIns="121900" wrap="square" tIns="121900">
            <a:normAutofit/>
          </a:bodyPr>
          <a:lstStyle/>
          <a:p>
            <a:pPr indent="-381000" lvl="0" marL="457200" rtl="0" algn="just">
              <a:lnSpc>
                <a:spcPct val="115000"/>
              </a:lnSpc>
              <a:spcBef>
                <a:spcPts val="0"/>
              </a:spcBef>
              <a:spcAft>
                <a:spcPts val="0"/>
              </a:spcAft>
              <a:buClr>
                <a:srgbClr val="374151"/>
              </a:buClr>
              <a:buSzPts val="2400"/>
              <a:buChar char="●"/>
            </a:pPr>
            <a:r>
              <a:rPr lang="en-US">
                <a:solidFill>
                  <a:srgbClr val="374151"/>
                </a:solidFill>
                <a:latin typeface="Calibri"/>
                <a:ea typeface="Calibri"/>
                <a:cs typeface="Calibri"/>
                <a:sym typeface="Calibri"/>
              </a:rPr>
              <a:t> </a:t>
            </a:r>
            <a:r>
              <a:rPr lang="en-US" sz="2400">
                <a:solidFill>
                  <a:srgbClr val="374151"/>
                </a:solidFill>
                <a:latin typeface="Times New Roman"/>
                <a:ea typeface="Times New Roman"/>
                <a:cs typeface="Times New Roman"/>
                <a:sym typeface="Times New Roman"/>
              </a:rPr>
              <a:t>Instead of brainstorming ideas to solve a problem directly, reverse brainstorming encourages participants to think of ways to exacerbate or cause the problem.</a:t>
            </a:r>
            <a:endParaRPr i="0" sz="2400">
              <a:solidFill>
                <a:srgbClr val="37415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None/>
            </a:pPr>
            <a:r>
              <a:t/>
            </a:r>
            <a:endParaRPr/>
          </a:p>
        </p:txBody>
      </p:sp>
      <p:pic>
        <p:nvPicPr>
          <p:cNvPr id="113" name="Google Shape;113;p4"/>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pic>
        <p:nvPicPr>
          <p:cNvPr id="114" name="Google Shape;114;p4"/>
          <p:cNvPicPr preferRelativeResize="0"/>
          <p:nvPr/>
        </p:nvPicPr>
        <p:blipFill rotWithShape="1">
          <a:blip r:embed="rId4">
            <a:alphaModFix/>
          </a:blip>
          <a:srcRect b="0" l="0" r="0" t="0"/>
          <a:stretch/>
        </p:blipFill>
        <p:spPr>
          <a:xfrm>
            <a:off x="3342417" y="2914483"/>
            <a:ext cx="5143946" cy="29949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idx="1" type="body"/>
          </p:nvPr>
        </p:nvSpPr>
        <p:spPr>
          <a:xfrm>
            <a:off x="1030941" y="582708"/>
            <a:ext cx="9986684" cy="5509482"/>
          </a:xfrm>
          <a:prstGeom prst="rect">
            <a:avLst/>
          </a:prstGeom>
          <a:noFill/>
          <a:ln>
            <a:noFill/>
          </a:ln>
        </p:spPr>
        <p:txBody>
          <a:bodyPr anchorCtr="0" anchor="t" bIns="121900" lIns="121900" spcFirstLastPara="1" rIns="121900" wrap="square" tIns="121900">
            <a:normAutofit/>
          </a:bodyPr>
          <a:lstStyle/>
          <a:p>
            <a:pPr indent="0" lvl="0" marL="76200" rtl="0" algn="ctr">
              <a:lnSpc>
                <a:spcPct val="115000"/>
              </a:lnSpc>
              <a:spcBef>
                <a:spcPts val="0"/>
              </a:spcBef>
              <a:spcAft>
                <a:spcPts val="0"/>
              </a:spcAft>
              <a:buClr>
                <a:srgbClr val="374151"/>
              </a:buClr>
              <a:buSzPts val="2400"/>
              <a:buNone/>
            </a:pPr>
            <a:r>
              <a:rPr b="1" lang="en-US" sz="3600">
                <a:solidFill>
                  <a:srgbClr val="374151"/>
                </a:solidFill>
                <a:latin typeface="Times New Roman"/>
                <a:ea typeface="Times New Roman"/>
                <a:cs typeface="Times New Roman"/>
                <a:sym typeface="Times New Roman"/>
              </a:rPr>
              <a:t>How Reverse Brainstorming works?</a:t>
            </a:r>
            <a:endParaRPr b="1" sz="3600">
              <a:solidFill>
                <a:srgbClr val="374151"/>
              </a:solidFill>
              <a:latin typeface="Times New Roman"/>
              <a:ea typeface="Times New Roman"/>
              <a:cs typeface="Times New Roman"/>
              <a:sym typeface="Times New Roman"/>
            </a:endParaRPr>
          </a:p>
          <a:p>
            <a:pPr indent="0" lvl="0" marL="76200" rtl="0" algn="ctr">
              <a:lnSpc>
                <a:spcPct val="115000"/>
              </a:lnSpc>
              <a:spcBef>
                <a:spcPts val="0"/>
              </a:spcBef>
              <a:spcAft>
                <a:spcPts val="0"/>
              </a:spcAft>
              <a:buClr>
                <a:schemeClr val="dk1"/>
              </a:buClr>
              <a:buSzPts val="2400"/>
              <a:buNone/>
            </a:pPr>
            <a:r>
              <a:t/>
            </a:r>
            <a:endParaRPr b="1" i="0" sz="3600">
              <a:solidFill>
                <a:srgbClr val="37415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rgbClr val="374151"/>
              </a:buClr>
              <a:buSzPts val="2400"/>
              <a:buFont typeface="Calibri"/>
              <a:buAutoNum type="arabicPeriod"/>
            </a:pPr>
            <a:r>
              <a:rPr b="1" i="0" lang="en-US">
                <a:solidFill>
                  <a:srgbClr val="374151"/>
                </a:solidFill>
                <a:latin typeface="Times New Roman"/>
                <a:ea typeface="Times New Roman"/>
                <a:cs typeface="Times New Roman"/>
                <a:sym typeface="Times New Roman"/>
              </a:rPr>
              <a:t>Define the Problem:</a:t>
            </a:r>
            <a:r>
              <a:rPr b="0" i="0" lang="en-US">
                <a:solidFill>
                  <a:srgbClr val="374151"/>
                </a:solidFill>
                <a:latin typeface="Times New Roman"/>
                <a:ea typeface="Times New Roman"/>
                <a:cs typeface="Times New Roman"/>
                <a:sym typeface="Times New Roman"/>
              </a:rPr>
              <a:t> Clearly articulate the problem you want to address. Be specific about the challenges or obstacles you're facing.</a:t>
            </a:r>
            <a:endParaRPr b="0" i="0">
              <a:solidFill>
                <a:srgbClr val="374151"/>
              </a:solidFill>
              <a:latin typeface="Times New Roman"/>
              <a:ea typeface="Times New Roman"/>
              <a:cs typeface="Times New Roman"/>
              <a:sym typeface="Times New Roman"/>
            </a:endParaRPr>
          </a:p>
          <a:p>
            <a:pPr indent="-228600" lvl="0" marL="457200" rtl="0" algn="just">
              <a:lnSpc>
                <a:spcPct val="115000"/>
              </a:lnSpc>
              <a:spcBef>
                <a:spcPts val="0"/>
              </a:spcBef>
              <a:spcAft>
                <a:spcPts val="0"/>
              </a:spcAft>
              <a:buClr>
                <a:schemeClr val="dk1"/>
              </a:buClr>
              <a:buSzPts val="2400"/>
              <a:buFont typeface="Calibri"/>
              <a:buNone/>
            </a:pPr>
            <a:r>
              <a:t/>
            </a:r>
            <a:endParaRPr b="0" i="0">
              <a:solidFill>
                <a:srgbClr val="374151"/>
              </a:solidFill>
              <a:latin typeface="Times New Roman"/>
              <a:ea typeface="Times New Roman"/>
              <a:cs typeface="Times New Roman"/>
              <a:sym typeface="Times New Roman"/>
            </a:endParaRPr>
          </a:p>
          <a:p>
            <a:pPr indent="-381000" lvl="0" marL="457200" rtl="0" algn="just">
              <a:lnSpc>
                <a:spcPct val="115000"/>
              </a:lnSpc>
              <a:spcBef>
                <a:spcPts val="0"/>
              </a:spcBef>
              <a:spcAft>
                <a:spcPts val="0"/>
              </a:spcAft>
              <a:buClr>
                <a:srgbClr val="374151"/>
              </a:buClr>
              <a:buSzPts val="2400"/>
              <a:buFont typeface="Calibri"/>
              <a:buAutoNum type="arabicPeriod"/>
            </a:pPr>
            <a:r>
              <a:rPr b="1" i="0" lang="en-US">
                <a:solidFill>
                  <a:srgbClr val="374151"/>
                </a:solidFill>
                <a:latin typeface="Times New Roman"/>
                <a:ea typeface="Times New Roman"/>
                <a:cs typeface="Times New Roman"/>
                <a:sym typeface="Times New Roman"/>
              </a:rPr>
              <a:t>Flip the Question:</a:t>
            </a:r>
            <a:r>
              <a:rPr b="0" i="0" lang="en-US">
                <a:solidFill>
                  <a:srgbClr val="374151"/>
                </a:solidFill>
                <a:latin typeface="Times New Roman"/>
                <a:ea typeface="Times New Roman"/>
                <a:cs typeface="Times New Roman"/>
                <a:sym typeface="Times New Roman"/>
              </a:rPr>
              <a:t> Instead of asking, "How can we solve this problem?" ask, "How can we create or worsen this problem?" This shift in perspective encourages participants to think in unconventional ways.</a:t>
            </a:r>
            <a:endParaRPr b="0" i="0">
              <a:solidFill>
                <a:srgbClr val="37415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None/>
            </a:pPr>
            <a:r>
              <a:t/>
            </a:r>
            <a:endParaRPr/>
          </a:p>
        </p:txBody>
      </p:sp>
      <p:pic>
        <p:nvPicPr>
          <p:cNvPr id="120" name="Google Shape;120;p5"/>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sp>
        <p:nvSpPr>
          <p:cNvPr id="121" name="Google Shape;121;p5"/>
          <p:cNvSpPr/>
          <p:nvPr/>
        </p:nvSpPr>
        <p:spPr>
          <a:xfrm>
            <a:off x="152400" y="-186154"/>
            <a:ext cx="184731" cy="67710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br>
              <a:rPr b="0" i="0" lang="en-US" sz="10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idx="1" type="body"/>
          </p:nvPr>
        </p:nvSpPr>
        <p:spPr>
          <a:xfrm>
            <a:off x="415290" y="525145"/>
            <a:ext cx="11360785" cy="5567045"/>
          </a:xfrm>
          <a:prstGeom prst="rect">
            <a:avLst/>
          </a:prstGeom>
          <a:noFill/>
          <a:ln>
            <a:noFill/>
          </a:ln>
        </p:spPr>
        <p:txBody>
          <a:bodyPr anchorCtr="0" anchor="t" bIns="121900" lIns="121900" spcFirstLastPara="1" rIns="121900" wrap="square" tIns="121900">
            <a:normAutofit/>
          </a:bodyPr>
          <a:lstStyle/>
          <a:p>
            <a:pPr indent="0" lvl="0" marL="76200" rtl="0" algn="l">
              <a:lnSpc>
                <a:spcPct val="115000"/>
              </a:lnSpc>
              <a:spcBef>
                <a:spcPts val="0"/>
              </a:spcBef>
              <a:spcAft>
                <a:spcPts val="0"/>
              </a:spcAft>
              <a:buClr>
                <a:srgbClr val="374151"/>
              </a:buClr>
              <a:buSzPts val="2400"/>
              <a:buNone/>
            </a:pPr>
            <a:r>
              <a:rPr b="1" lang="en-US">
                <a:solidFill>
                  <a:srgbClr val="374151"/>
                </a:solidFill>
                <a:latin typeface="Times New Roman"/>
                <a:ea typeface="Times New Roman"/>
                <a:cs typeface="Times New Roman"/>
                <a:sym typeface="Times New Roman"/>
              </a:rPr>
              <a:t>3. Generate Ideas to Exacerbate the Problem:</a:t>
            </a:r>
            <a:r>
              <a:rPr lang="en-US">
                <a:solidFill>
                  <a:srgbClr val="374151"/>
                </a:solidFill>
                <a:latin typeface="Times New Roman"/>
                <a:ea typeface="Times New Roman"/>
                <a:cs typeface="Times New Roman"/>
                <a:sym typeface="Times New Roman"/>
              </a:rPr>
              <a:t> </a:t>
            </a:r>
            <a:endParaRPr>
              <a:solidFill>
                <a:srgbClr val="374151"/>
              </a:solidFill>
              <a:latin typeface="Times New Roman"/>
              <a:ea typeface="Times New Roman"/>
              <a:cs typeface="Times New Roman"/>
              <a:sym typeface="Times New Roman"/>
            </a:endParaRPr>
          </a:p>
          <a:p>
            <a:pPr indent="457200" lvl="0" marL="76200" rtl="0" algn="l">
              <a:lnSpc>
                <a:spcPct val="115000"/>
              </a:lnSpc>
              <a:spcBef>
                <a:spcPts val="0"/>
              </a:spcBef>
              <a:spcAft>
                <a:spcPts val="0"/>
              </a:spcAft>
              <a:buClr>
                <a:srgbClr val="374151"/>
              </a:buClr>
              <a:buSzPts val="2400"/>
              <a:buNone/>
            </a:pPr>
            <a:r>
              <a:rPr lang="en-US">
                <a:solidFill>
                  <a:srgbClr val="374151"/>
                </a:solidFill>
                <a:latin typeface="Times New Roman"/>
                <a:ea typeface="Times New Roman"/>
                <a:cs typeface="Times New Roman"/>
                <a:sym typeface="Times New Roman"/>
              </a:rPr>
              <a:t>Encourage participants to brainstorm ideas that would make the problem worse. The goal is to explore all possible aspects and dimensions of the problem. This may feel counterintuitive, but it helps identify hidden assumptions and brings attention to elements that may be overlooked.</a:t>
            </a:r>
            <a:endParaRPr b="0" i="0">
              <a:solidFill>
                <a:srgbClr val="37415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None/>
            </a:pPr>
            <a:r>
              <a:t/>
            </a:r>
            <a:endParaRPr/>
          </a:p>
          <a:p>
            <a:pPr indent="0" lvl="0" marL="76200" rtl="0" algn="l">
              <a:lnSpc>
                <a:spcPct val="115000"/>
              </a:lnSpc>
              <a:spcBef>
                <a:spcPts val="0"/>
              </a:spcBef>
              <a:spcAft>
                <a:spcPts val="0"/>
              </a:spcAft>
              <a:buClr>
                <a:schemeClr val="dk1"/>
              </a:buClr>
              <a:buSzPts val="2400"/>
              <a:buNone/>
            </a:pPr>
            <a:r>
              <a:rPr lang="en-US"/>
              <a:t>     </a:t>
            </a:r>
            <a:endParaRPr/>
          </a:p>
        </p:txBody>
      </p:sp>
      <p:sp>
        <p:nvSpPr>
          <p:cNvPr id="127" name="Google Shape;127;p6"/>
          <p:cNvSpPr/>
          <p:nvPr/>
        </p:nvSpPr>
        <p:spPr>
          <a:xfrm>
            <a:off x="5905500" y="3238500"/>
            <a:ext cx="381000" cy="381000"/>
          </a:xfrm>
          <a:prstGeom prst="rect">
            <a:avLst/>
          </a:prstGeom>
          <a:noFill/>
          <a:ln>
            <a:noFill/>
          </a:ln>
        </p:spPr>
      </p:sp>
      <p:pic>
        <p:nvPicPr>
          <p:cNvPr id="128" name="Google Shape;128;p6"/>
          <p:cNvPicPr preferRelativeResize="0"/>
          <p:nvPr/>
        </p:nvPicPr>
        <p:blipFill rotWithShape="1">
          <a:blip r:embed="rId3">
            <a:alphaModFix/>
          </a:blip>
          <a:srcRect b="0" l="0" r="0" t="0"/>
          <a:stretch/>
        </p:blipFill>
        <p:spPr>
          <a:xfrm>
            <a:off x="4569460" y="3619500"/>
            <a:ext cx="3700780" cy="2472690"/>
          </a:xfrm>
          <a:prstGeom prst="rect">
            <a:avLst/>
          </a:prstGeom>
          <a:noFill/>
          <a:ln>
            <a:noFill/>
          </a:ln>
        </p:spPr>
      </p:pic>
      <p:pic>
        <p:nvPicPr>
          <p:cNvPr id="129" name="Google Shape;129;p6"/>
          <p:cNvPicPr preferRelativeResize="0"/>
          <p:nvPr/>
        </p:nvPicPr>
        <p:blipFill rotWithShape="1">
          <a:blip r:embed="rId4">
            <a:alphaModFix/>
          </a:blip>
          <a:srcRect b="0" l="0" r="0" t="0"/>
          <a:stretch/>
        </p:blipFill>
        <p:spPr>
          <a:xfrm>
            <a:off x="10417964" y="5824281"/>
            <a:ext cx="1774036" cy="10502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idx="1" type="body"/>
          </p:nvPr>
        </p:nvSpPr>
        <p:spPr>
          <a:xfrm>
            <a:off x="1030941" y="582708"/>
            <a:ext cx="9986684" cy="5509482"/>
          </a:xfrm>
          <a:prstGeom prst="rect">
            <a:avLst/>
          </a:prstGeom>
          <a:noFill/>
          <a:ln>
            <a:noFill/>
          </a:ln>
        </p:spPr>
        <p:txBody>
          <a:bodyPr anchorCtr="0" anchor="t" bIns="121900" lIns="121900" spcFirstLastPara="1" rIns="121900" wrap="square" tIns="121900">
            <a:normAutofit/>
          </a:bodyPr>
          <a:lstStyle/>
          <a:p>
            <a:pPr indent="0" lvl="0" marL="76200" rtl="0" algn="just">
              <a:lnSpc>
                <a:spcPct val="115000"/>
              </a:lnSpc>
              <a:spcBef>
                <a:spcPts val="0"/>
              </a:spcBef>
              <a:spcAft>
                <a:spcPts val="0"/>
              </a:spcAft>
              <a:buClr>
                <a:srgbClr val="374151"/>
              </a:buClr>
              <a:buSzPts val="2400"/>
              <a:buNone/>
            </a:pPr>
            <a:r>
              <a:rPr b="1" i="0" lang="en-US" sz="2400">
                <a:solidFill>
                  <a:srgbClr val="374151"/>
                </a:solidFill>
                <a:latin typeface="Times New Roman"/>
                <a:ea typeface="Times New Roman"/>
                <a:cs typeface="Times New Roman"/>
                <a:sym typeface="Times New Roman"/>
              </a:rPr>
              <a:t>3. Generate Ideas to Exacerbate the Problem:</a:t>
            </a:r>
            <a:r>
              <a:rPr b="0" i="0" lang="en-US" sz="2400">
                <a:solidFill>
                  <a:srgbClr val="374151"/>
                </a:solidFill>
                <a:latin typeface="Times New Roman"/>
                <a:ea typeface="Times New Roman"/>
                <a:cs typeface="Times New Roman"/>
                <a:sym typeface="Times New Roman"/>
              </a:rPr>
              <a:t> </a:t>
            </a:r>
            <a:endParaRPr b="0" i="0" sz="2400">
              <a:solidFill>
                <a:srgbClr val="374151"/>
              </a:solidFill>
              <a:latin typeface="Times New Roman"/>
              <a:ea typeface="Times New Roman"/>
              <a:cs typeface="Times New Roman"/>
              <a:sym typeface="Times New Roman"/>
            </a:endParaRPr>
          </a:p>
          <a:p>
            <a:pPr indent="457200" lvl="0" marL="76200" rtl="0" algn="just">
              <a:lnSpc>
                <a:spcPct val="115000"/>
              </a:lnSpc>
              <a:spcBef>
                <a:spcPts val="0"/>
              </a:spcBef>
              <a:spcAft>
                <a:spcPts val="0"/>
              </a:spcAft>
              <a:buClr>
                <a:srgbClr val="374151"/>
              </a:buClr>
              <a:buSzPts val="2400"/>
              <a:buNone/>
            </a:pPr>
            <a:r>
              <a:rPr b="0" i="0" lang="en-US" sz="2400">
                <a:solidFill>
                  <a:srgbClr val="374151"/>
                </a:solidFill>
                <a:latin typeface="Times New Roman"/>
                <a:ea typeface="Times New Roman"/>
                <a:cs typeface="Times New Roman"/>
                <a:sym typeface="Times New Roman"/>
              </a:rPr>
              <a:t>Encourage participants to brainstorm ideas that would make the problem worse. The goal is to explore all possible aspects and dimensions of the problem. This may feel counterintuitive, but it helps identify hidden assumptions and brings attention to elements that may be overlooked.</a:t>
            </a:r>
            <a:endParaRPr b="0" i="0" sz="2400">
              <a:solidFill>
                <a:srgbClr val="374151"/>
              </a:solidFill>
              <a:latin typeface="Times New Roman"/>
              <a:ea typeface="Times New Roman"/>
              <a:cs typeface="Times New Roman"/>
              <a:sym typeface="Times New Roman"/>
            </a:endParaRPr>
          </a:p>
          <a:p>
            <a:pPr indent="457200" lvl="0" marL="76200" rtl="0" algn="just">
              <a:lnSpc>
                <a:spcPct val="115000"/>
              </a:lnSpc>
              <a:spcBef>
                <a:spcPts val="0"/>
              </a:spcBef>
              <a:spcAft>
                <a:spcPts val="0"/>
              </a:spcAft>
              <a:buClr>
                <a:schemeClr val="dk1"/>
              </a:buClr>
              <a:buSzPts val="2400"/>
              <a:buNone/>
            </a:pPr>
            <a:r>
              <a:t/>
            </a:r>
            <a:endParaRPr b="0" i="0" sz="2400">
              <a:solidFill>
                <a:srgbClr val="374151"/>
              </a:solidFill>
              <a:latin typeface="Times New Roman"/>
              <a:ea typeface="Times New Roman"/>
              <a:cs typeface="Times New Roman"/>
              <a:sym typeface="Times New Roman"/>
            </a:endParaRPr>
          </a:p>
          <a:p>
            <a:pPr indent="0" lvl="0" marL="76200" rtl="0" algn="just">
              <a:lnSpc>
                <a:spcPct val="115000"/>
              </a:lnSpc>
              <a:spcBef>
                <a:spcPts val="0"/>
              </a:spcBef>
              <a:spcAft>
                <a:spcPts val="0"/>
              </a:spcAft>
              <a:buClr>
                <a:srgbClr val="374151"/>
              </a:buClr>
              <a:buSzPts val="2400"/>
              <a:buNone/>
            </a:pPr>
            <a:r>
              <a:rPr b="1" i="0" lang="en-US" sz="2400">
                <a:solidFill>
                  <a:srgbClr val="374151"/>
                </a:solidFill>
                <a:latin typeface="Times New Roman"/>
                <a:ea typeface="Times New Roman"/>
                <a:cs typeface="Times New Roman"/>
                <a:sym typeface="Times New Roman"/>
              </a:rPr>
              <a:t>4. Record Ideas Without Judgment:</a:t>
            </a:r>
            <a:endParaRPr b="1" i="0" sz="2400">
              <a:solidFill>
                <a:srgbClr val="374151"/>
              </a:solidFill>
              <a:latin typeface="Times New Roman"/>
              <a:ea typeface="Times New Roman"/>
              <a:cs typeface="Times New Roman"/>
              <a:sym typeface="Times New Roman"/>
            </a:endParaRPr>
          </a:p>
          <a:p>
            <a:pPr indent="457200" lvl="0" marL="76200" rtl="0" algn="just">
              <a:lnSpc>
                <a:spcPct val="115000"/>
              </a:lnSpc>
              <a:spcBef>
                <a:spcPts val="0"/>
              </a:spcBef>
              <a:spcAft>
                <a:spcPts val="0"/>
              </a:spcAft>
              <a:buClr>
                <a:srgbClr val="374151"/>
              </a:buClr>
              <a:buSzPts val="2400"/>
              <a:buNone/>
            </a:pPr>
            <a:r>
              <a:rPr b="0" i="0" lang="en-US" sz="2400">
                <a:solidFill>
                  <a:srgbClr val="374151"/>
                </a:solidFill>
                <a:latin typeface="Times New Roman"/>
                <a:ea typeface="Times New Roman"/>
                <a:cs typeface="Times New Roman"/>
                <a:sym typeface="Times New Roman"/>
              </a:rPr>
              <a:t> Create a list of all the ideas without evaluating or criticizing them. The focus at this stage is on quantity, not quality. Allow for a free flow of ideas, and make sure everyone feels comfortable contributing.</a:t>
            </a:r>
            <a:endParaRPr b="0" i="0" sz="2400">
              <a:solidFill>
                <a:srgbClr val="374151"/>
              </a:solidFill>
              <a:latin typeface="Times New Roman"/>
              <a:ea typeface="Times New Roman"/>
              <a:cs typeface="Times New Roman"/>
              <a:sym typeface="Times New Roman"/>
            </a:endParaRPr>
          </a:p>
          <a:p>
            <a:pPr indent="0" lvl="0" marL="76200" rtl="0" algn="just">
              <a:lnSpc>
                <a:spcPct val="115000"/>
              </a:lnSpc>
              <a:spcBef>
                <a:spcPts val="0"/>
              </a:spcBef>
              <a:spcAft>
                <a:spcPts val="0"/>
              </a:spcAft>
              <a:buClr>
                <a:schemeClr val="dk1"/>
              </a:buClr>
              <a:buSzPts val="2400"/>
              <a:buNone/>
            </a:pPr>
            <a:r>
              <a:t/>
            </a:r>
            <a:endParaRPr b="0" i="0" sz="2400">
              <a:solidFill>
                <a:srgbClr val="37415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p:txBody>
      </p:sp>
      <p:pic>
        <p:nvPicPr>
          <p:cNvPr id="135" name="Google Shape;135;p7"/>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sp>
        <p:nvSpPr>
          <p:cNvPr id="136" name="Google Shape;136;p7"/>
          <p:cNvSpPr/>
          <p:nvPr/>
        </p:nvSpPr>
        <p:spPr>
          <a:xfrm>
            <a:off x="152400" y="-186154"/>
            <a:ext cx="184731" cy="67710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br>
              <a:rPr b="0" i="0" lang="en-US" sz="10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idx="1" type="body"/>
          </p:nvPr>
        </p:nvSpPr>
        <p:spPr>
          <a:xfrm>
            <a:off x="1030941" y="582708"/>
            <a:ext cx="9986684" cy="5509482"/>
          </a:xfrm>
          <a:prstGeom prst="rect">
            <a:avLst/>
          </a:prstGeom>
          <a:noFill/>
          <a:ln>
            <a:noFill/>
          </a:ln>
        </p:spPr>
        <p:txBody>
          <a:bodyPr anchorCtr="0" anchor="t" bIns="121900" lIns="121900" spcFirstLastPara="1" rIns="121900" wrap="square" tIns="121900">
            <a:normAutofit/>
          </a:bodyPr>
          <a:lstStyle/>
          <a:p>
            <a:pPr indent="0" lvl="0" marL="76200" rtl="0" algn="just">
              <a:lnSpc>
                <a:spcPct val="115000"/>
              </a:lnSpc>
              <a:spcBef>
                <a:spcPts val="0"/>
              </a:spcBef>
              <a:spcAft>
                <a:spcPts val="0"/>
              </a:spcAft>
              <a:buClr>
                <a:srgbClr val="374151"/>
              </a:buClr>
              <a:buSzPts val="2400"/>
              <a:buNone/>
            </a:pPr>
            <a:r>
              <a:rPr b="1" i="0" lang="en-US" sz="2400">
                <a:solidFill>
                  <a:srgbClr val="374151"/>
                </a:solidFill>
                <a:latin typeface="Times New Roman"/>
                <a:ea typeface="Times New Roman"/>
                <a:cs typeface="Times New Roman"/>
                <a:sym typeface="Times New Roman"/>
              </a:rPr>
              <a:t>5. Analyze and Reverse Ideas:</a:t>
            </a:r>
            <a:endParaRPr b="1" i="0" sz="2400">
              <a:solidFill>
                <a:srgbClr val="374151"/>
              </a:solidFill>
              <a:latin typeface="Times New Roman"/>
              <a:ea typeface="Times New Roman"/>
              <a:cs typeface="Times New Roman"/>
              <a:sym typeface="Times New Roman"/>
            </a:endParaRPr>
          </a:p>
          <a:p>
            <a:pPr indent="457200" lvl="0" marL="76200" rtl="0" algn="just">
              <a:lnSpc>
                <a:spcPct val="115000"/>
              </a:lnSpc>
              <a:spcBef>
                <a:spcPts val="0"/>
              </a:spcBef>
              <a:spcAft>
                <a:spcPts val="0"/>
              </a:spcAft>
              <a:buClr>
                <a:srgbClr val="374151"/>
              </a:buClr>
              <a:buSzPts val="2400"/>
              <a:buNone/>
            </a:pPr>
            <a:r>
              <a:rPr b="0" i="0" lang="en-US" sz="2400">
                <a:solidFill>
                  <a:srgbClr val="374151"/>
                </a:solidFill>
                <a:latin typeface="Times New Roman"/>
                <a:ea typeface="Times New Roman"/>
                <a:cs typeface="Times New Roman"/>
                <a:sym typeface="Times New Roman"/>
              </a:rPr>
              <a:t> Once you have a list of ideas on how to make the problem worse, review each one and consider how it could be reversed or modified to become a potential solution. This involves taking the negative aspects and turning them into positive, constructive suggestions.</a:t>
            </a:r>
            <a:endParaRPr b="0" i="0" sz="2400">
              <a:solidFill>
                <a:srgbClr val="374151"/>
              </a:solidFill>
              <a:latin typeface="Times New Roman"/>
              <a:ea typeface="Times New Roman"/>
              <a:cs typeface="Times New Roman"/>
              <a:sym typeface="Times New Roman"/>
            </a:endParaRPr>
          </a:p>
          <a:p>
            <a:pPr indent="0" lvl="0" marL="76200" rtl="0" algn="just">
              <a:lnSpc>
                <a:spcPct val="115000"/>
              </a:lnSpc>
              <a:spcBef>
                <a:spcPts val="0"/>
              </a:spcBef>
              <a:spcAft>
                <a:spcPts val="0"/>
              </a:spcAft>
              <a:buClr>
                <a:schemeClr val="dk1"/>
              </a:buClr>
              <a:buSzPts val="2400"/>
              <a:buNone/>
            </a:pPr>
            <a:r>
              <a:t/>
            </a:r>
            <a:endParaRPr b="0" i="0" sz="2400">
              <a:solidFill>
                <a:srgbClr val="374151"/>
              </a:solidFill>
              <a:latin typeface="Times New Roman"/>
              <a:ea typeface="Times New Roman"/>
              <a:cs typeface="Times New Roman"/>
              <a:sym typeface="Times New Roman"/>
            </a:endParaRPr>
          </a:p>
          <a:p>
            <a:pPr indent="0" lvl="0" marL="76200" rtl="0" algn="just">
              <a:lnSpc>
                <a:spcPct val="115000"/>
              </a:lnSpc>
              <a:spcBef>
                <a:spcPts val="0"/>
              </a:spcBef>
              <a:spcAft>
                <a:spcPts val="0"/>
              </a:spcAft>
              <a:buClr>
                <a:srgbClr val="374151"/>
              </a:buClr>
              <a:buSzPts val="2400"/>
              <a:buNone/>
            </a:pPr>
            <a:r>
              <a:rPr b="1" i="0" lang="en-US" sz="2400">
                <a:solidFill>
                  <a:srgbClr val="374151"/>
                </a:solidFill>
                <a:latin typeface="Times New Roman"/>
                <a:ea typeface="Times New Roman"/>
                <a:cs typeface="Times New Roman"/>
                <a:sym typeface="Times New Roman"/>
              </a:rPr>
              <a:t>6. Identify Solutions:</a:t>
            </a:r>
            <a:r>
              <a:rPr b="0" i="0" lang="en-US" sz="2400">
                <a:solidFill>
                  <a:srgbClr val="374151"/>
                </a:solidFill>
                <a:latin typeface="Times New Roman"/>
                <a:ea typeface="Times New Roman"/>
                <a:cs typeface="Times New Roman"/>
                <a:sym typeface="Times New Roman"/>
              </a:rPr>
              <a:t> </a:t>
            </a:r>
            <a:endParaRPr b="0" i="0" sz="2400">
              <a:solidFill>
                <a:srgbClr val="374151"/>
              </a:solidFill>
              <a:latin typeface="Times New Roman"/>
              <a:ea typeface="Times New Roman"/>
              <a:cs typeface="Times New Roman"/>
              <a:sym typeface="Times New Roman"/>
            </a:endParaRPr>
          </a:p>
          <a:p>
            <a:pPr indent="457200" lvl="0" marL="76200" rtl="0" algn="just">
              <a:lnSpc>
                <a:spcPct val="115000"/>
              </a:lnSpc>
              <a:spcBef>
                <a:spcPts val="0"/>
              </a:spcBef>
              <a:spcAft>
                <a:spcPts val="0"/>
              </a:spcAft>
              <a:buClr>
                <a:srgbClr val="374151"/>
              </a:buClr>
              <a:buSzPts val="2400"/>
              <a:buNone/>
            </a:pPr>
            <a:r>
              <a:rPr b="0" i="0" lang="en-US" sz="2400">
                <a:solidFill>
                  <a:srgbClr val="374151"/>
                </a:solidFill>
                <a:latin typeface="Times New Roman"/>
                <a:ea typeface="Times New Roman"/>
                <a:cs typeface="Times New Roman"/>
                <a:sym typeface="Times New Roman"/>
              </a:rPr>
              <a:t>Look for patterns or common themes among the reversed ideas. Extract the positive elements and transform them into potential solutions for the original problem.</a:t>
            </a:r>
            <a:endParaRPr b="0" i="0" sz="2400">
              <a:solidFill>
                <a:srgbClr val="37415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p:txBody>
      </p:sp>
      <p:pic>
        <p:nvPicPr>
          <p:cNvPr id="142" name="Google Shape;142;p8"/>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sp>
        <p:nvSpPr>
          <p:cNvPr id="143" name="Google Shape;143;p8"/>
          <p:cNvSpPr/>
          <p:nvPr/>
        </p:nvSpPr>
        <p:spPr>
          <a:xfrm>
            <a:off x="0" y="0"/>
            <a:ext cx="80518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How Reverse Brainstorming Works</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br>
              <a:rPr b="0" i="0" lang="en-US" sz="10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44" name="Google Shape;144;p8"/>
          <p:cNvSpPr/>
          <p:nvPr/>
        </p:nvSpPr>
        <p:spPr>
          <a:xfrm>
            <a:off x="152400" y="-186154"/>
            <a:ext cx="184731" cy="67710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br>
              <a:rPr b="0" i="0" lang="en-US" sz="10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idx="1" type="body"/>
          </p:nvPr>
        </p:nvSpPr>
        <p:spPr>
          <a:xfrm>
            <a:off x="1030941" y="582708"/>
            <a:ext cx="9986684" cy="5509482"/>
          </a:xfrm>
          <a:prstGeom prst="rect">
            <a:avLst/>
          </a:prstGeom>
          <a:noFill/>
          <a:ln>
            <a:noFill/>
          </a:ln>
        </p:spPr>
        <p:txBody>
          <a:bodyPr anchorCtr="0" anchor="t" bIns="121900" lIns="121900" spcFirstLastPara="1" rIns="121900" wrap="square" tIns="121900">
            <a:normAutofit/>
          </a:bodyPr>
          <a:lstStyle/>
          <a:p>
            <a:pPr indent="0" lvl="0" marL="76200" rtl="0" algn="just">
              <a:lnSpc>
                <a:spcPct val="115000"/>
              </a:lnSpc>
              <a:spcBef>
                <a:spcPts val="0"/>
              </a:spcBef>
              <a:spcAft>
                <a:spcPts val="0"/>
              </a:spcAft>
              <a:buClr>
                <a:srgbClr val="374151"/>
              </a:buClr>
              <a:buSzPts val="2400"/>
              <a:buNone/>
            </a:pPr>
            <a:r>
              <a:rPr b="1" lang="en-US">
                <a:solidFill>
                  <a:srgbClr val="374151"/>
                </a:solidFill>
                <a:latin typeface="Times New Roman"/>
                <a:ea typeface="Times New Roman"/>
                <a:cs typeface="Times New Roman"/>
                <a:sym typeface="Times New Roman"/>
              </a:rPr>
              <a:t>7. </a:t>
            </a:r>
            <a:r>
              <a:rPr b="1" i="0" lang="en-US">
                <a:solidFill>
                  <a:srgbClr val="374151"/>
                </a:solidFill>
                <a:latin typeface="Times New Roman"/>
                <a:ea typeface="Times New Roman"/>
                <a:cs typeface="Times New Roman"/>
                <a:sym typeface="Times New Roman"/>
              </a:rPr>
              <a:t>Evaluate and Refine:</a:t>
            </a:r>
            <a:r>
              <a:rPr b="0" i="0" lang="en-US">
                <a:solidFill>
                  <a:srgbClr val="374151"/>
                </a:solidFill>
                <a:latin typeface="Times New Roman"/>
                <a:ea typeface="Times New Roman"/>
                <a:cs typeface="Times New Roman"/>
                <a:sym typeface="Times New Roman"/>
              </a:rPr>
              <a:t> Evaluate the potential solutions based on feasibility, effectiveness, and practicality. Refine and develop the most promising ideas into actionable strategies.</a:t>
            </a:r>
            <a:endParaRPr b="0" i="0">
              <a:solidFill>
                <a:srgbClr val="374151"/>
              </a:solidFill>
              <a:latin typeface="Times New Roman"/>
              <a:ea typeface="Times New Roman"/>
              <a:cs typeface="Times New Roman"/>
              <a:sym typeface="Times New Roman"/>
            </a:endParaRPr>
          </a:p>
          <a:p>
            <a:pPr indent="0" lvl="0" marL="76200" rtl="0" algn="just">
              <a:lnSpc>
                <a:spcPct val="115000"/>
              </a:lnSpc>
              <a:spcBef>
                <a:spcPts val="0"/>
              </a:spcBef>
              <a:spcAft>
                <a:spcPts val="0"/>
              </a:spcAft>
              <a:buClr>
                <a:srgbClr val="374151"/>
              </a:buClr>
              <a:buSzPts val="2400"/>
              <a:buNone/>
            </a:pPr>
            <a:r>
              <a:rPr b="1" i="0" lang="en-US">
                <a:solidFill>
                  <a:srgbClr val="374151"/>
                </a:solidFill>
                <a:latin typeface="Times New Roman"/>
                <a:ea typeface="Times New Roman"/>
                <a:cs typeface="Times New Roman"/>
                <a:sym typeface="Times New Roman"/>
              </a:rPr>
              <a:t>8. Implement:</a:t>
            </a:r>
            <a:r>
              <a:rPr b="0" i="0" lang="en-US">
                <a:solidFill>
                  <a:srgbClr val="374151"/>
                </a:solidFill>
                <a:latin typeface="Times New Roman"/>
                <a:ea typeface="Times New Roman"/>
                <a:cs typeface="Times New Roman"/>
                <a:sym typeface="Times New Roman"/>
              </a:rPr>
              <a:t> Put the selected solutions into action. Monitor and assess the outcomes, and be open to adjustments as needed.</a:t>
            </a:r>
            <a:endParaRPr b="0" i="0">
              <a:solidFill>
                <a:srgbClr val="374151"/>
              </a:solidFill>
              <a:latin typeface="Times New Roman"/>
              <a:ea typeface="Times New Roman"/>
              <a:cs typeface="Times New Roman"/>
              <a:sym typeface="Times New Roman"/>
            </a:endParaRPr>
          </a:p>
          <a:p>
            <a:pPr indent="0" lvl="0" marL="76200" rtl="0" algn="just">
              <a:lnSpc>
                <a:spcPct val="115000"/>
              </a:lnSpc>
              <a:spcBef>
                <a:spcPts val="0"/>
              </a:spcBef>
              <a:spcAft>
                <a:spcPts val="0"/>
              </a:spcAft>
              <a:buClr>
                <a:schemeClr val="dk1"/>
              </a:buClr>
              <a:buSzPts val="2400"/>
              <a:buNone/>
            </a:pPr>
            <a:r>
              <a:t/>
            </a:r>
            <a:endParaRPr/>
          </a:p>
        </p:txBody>
      </p:sp>
      <p:pic>
        <p:nvPicPr>
          <p:cNvPr id="150" name="Google Shape;150;p9"/>
          <p:cNvPicPr preferRelativeResize="0"/>
          <p:nvPr/>
        </p:nvPicPr>
        <p:blipFill rotWithShape="1">
          <a:blip r:embed="rId3">
            <a:alphaModFix/>
          </a:blip>
          <a:srcRect b="0" l="0" r="0" t="0"/>
          <a:stretch/>
        </p:blipFill>
        <p:spPr>
          <a:xfrm>
            <a:off x="10417964" y="5807771"/>
            <a:ext cx="1774036" cy="1050229"/>
          </a:xfrm>
          <a:prstGeom prst="rect">
            <a:avLst/>
          </a:prstGeom>
          <a:noFill/>
          <a:ln>
            <a:noFill/>
          </a:ln>
        </p:spPr>
      </p:pic>
      <p:sp>
        <p:nvSpPr>
          <p:cNvPr id="151" name="Google Shape;151;p9"/>
          <p:cNvSpPr/>
          <p:nvPr/>
        </p:nvSpPr>
        <p:spPr>
          <a:xfrm>
            <a:off x="0" y="0"/>
            <a:ext cx="80518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How Reverse Brainstorming Works</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br>
              <a:rPr b="0" i="0" lang="en-US" sz="10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152" name="Google Shape;152;p9"/>
          <p:cNvSpPr/>
          <p:nvPr/>
        </p:nvSpPr>
        <p:spPr>
          <a:xfrm>
            <a:off x="152400" y="-109210"/>
            <a:ext cx="184731"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br>
              <a:rPr b="0" i="0" lang="en-US" sz="10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id="153" name="Google Shape;153;p9"/>
          <p:cNvPicPr preferRelativeResize="0"/>
          <p:nvPr/>
        </p:nvPicPr>
        <p:blipFill rotWithShape="1">
          <a:blip r:embed="rId4">
            <a:alphaModFix/>
          </a:blip>
          <a:srcRect b="0" l="0" r="0" t="0"/>
          <a:stretch/>
        </p:blipFill>
        <p:spPr>
          <a:xfrm>
            <a:off x="3690546" y="3117678"/>
            <a:ext cx="5151566" cy="26900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2023-12-15T06:27:00Z</dcterms:created>
  <dc:creator>Batch 3 Herryson Daniel.S 15</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AC600750C67C4606973B4084903056B2_12</vt:lpwstr>
  </property>
  <property fmtid="{D5CDD505-2E9C-101B-9397-08002B2CF9AE}" pid="3" name="KSOProductBuildVer">
    <vt:lpwstr>1033-12.2.0.13359</vt:lpwstr>
  </property>
</Properties>
</file>