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Nunito Sans"/>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TW1NYpEj4t4ftqKuZV96e80Eb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Sans-bold.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Nunito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p:nvPr>
            <p:ph idx="2" type="pic"/>
          </p:nvPr>
        </p:nvSpPr>
        <p:spPr>
          <a:xfrm>
            <a:off x="5183188" y="987425"/>
            <a:ext cx="6172200" cy="4873625"/>
          </a:xfrm>
          <a:prstGeom prst="rect">
            <a:avLst/>
          </a:prstGeom>
          <a:noFill/>
          <a:ln>
            <a:noFill/>
          </a:ln>
        </p:spPr>
      </p:sp>
      <p:sp>
        <p:nvSpPr>
          <p:cNvPr id="72" name="Google Shape;72;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Font typeface="Calibri"/>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p3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Clr>
                <a:schemeClr val="dk1"/>
              </a:buClr>
              <a:buSzPts val="2400"/>
              <a:buChar char="●"/>
              <a:defRPr/>
            </a:lvl1pPr>
            <a:lvl2pPr indent="-349250" lvl="1" marL="914400" algn="l">
              <a:lnSpc>
                <a:spcPct val="115000"/>
              </a:lnSpc>
              <a:spcBef>
                <a:spcPts val="0"/>
              </a:spcBef>
              <a:spcAft>
                <a:spcPts val="0"/>
              </a:spcAft>
              <a:buClr>
                <a:schemeClr val="dk1"/>
              </a:buClr>
              <a:buSzPts val="1900"/>
              <a:buChar char="○"/>
              <a:defRPr/>
            </a:lvl2pPr>
            <a:lvl3pPr indent="-349250" lvl="2" marL="1371600" algn="l">
              <a:lnSpc>
                <a:spcPct val="115000"/>
              </a:lnSpc>
              <a:spcBef>
                <a:spcPts val="0"/>
              </a:spcBef>
              <a:spcAft>
                <a:spcPts val="0"/>
              </a:spcAft>
              <a:buClr>
                <a:schemeClr val="dk1"/>
              </a:buClr>
              <a:buSzPts val="1900"/>
              <a:buChar char="■"/>
              <a:defRPr/>
            </a:lvl3pPr>
            <a:lvl4pPr indent="-349250" lvl="3" marL="1828800" algn="l">
              <a:lnSpc>
                <a:spcPct val="115000"/>
              </a:lnSpc>
              <a:spcBef>
                <a:spcPts val="0"/>
              </a:spcBef>
              <a:spcAft>
                <a:spcPts val="0"/>
              </a:spcAft>
              <a:buClr>
                <a:schemeClr val="dk1"/>
              </a:buClr>
              <a:buSzPts val="1900"/>
              <a:buChar char="●"/>
              <a:defRPr/>
            </a:lvl4pPr>
            <a:lvl5pPr indent="-349250" lvl="4" marL="2286000" algn="l">
              <a:lnSpc>
                <a:spcPct val="115000"/>
              </a:lnSpc>
              <a:spcBef>
                <a:spcPts val="0"/>
              </a:spcBef>
              <a:spcAft>
                <a:spcPts val="0"/>
              </a:spcAft>
              <a:buClr>
                <a:schemeClr val="dk1"/>
              </a:buClr>
              <a:buSzPts val="1900"/>
              <a:buChar char="○"/>
              <a:defRPr/>
            </a:lvl5pPr>
            <a:lvl6pPr indent="-349250" lvl="5" marL="2743200" algn="l">
              <a:lnSpc>
                <a:spcPct val="115000"/>
              </a:lnSpc>
              <a:spcBef>
                <a:spcPts val="0"/>
              </a:spcBef>
              <a:spcAft>
                <a:spcPts val="0"/>
              </a:spcAft>
              <a:buClr>
                <a:schemeClr val="dk1"/>
              </a:buClr>
              <a:buSzPts val="1900"/>
              <a:buChar char="■"/>
              <a:defRPr/>
            </a:lvl6pPr>
            <a:lvl7pPr indent="-349250" lvl="6" marL="3200400" algn="l">
              <a:lnSpc>
                <a:spcPct val="115000"/>
              </a:lnSpc>
              <a:spcBef>
                <a:spcPts val="0"/>
              </a:spcBef>
              <a:spcAft>
                <a:spcPts val="0"/>
              </a:spcAft>
              <a:buClr>
                <a:schemeClr val="dk1"/>
              </a:buClr>
              <a:buSzPts val="1900"/>
              <a:buChar char="●"/>
              <a:defRPr/>
            </a:lvl7pPr>
            <a:lvl8pPr indent="-349250" lvl="7" marL="3657600" algn="l">
              <a:lnSpc>
                <a:spcPct val="115000"/>
              </a:lnSpc>
              <a:spcBef>
                <a:spcPts val="0"/>
              </a:spcBef>
              <a:spcAft>
                <a:spcPts val="0"/>
              </a:spcAft>
              <a:buClr>
                <a:schemeClr val="dk1"/>
              </a:buClr>
              <a:buSzPts val="1900"/>
              <a:buChar char="○"/>
              <a:defRPr/>
            </a:lvl8pPr>
            <a:lvl9pPr indent="-349250" lvl="8" marL="4114800" algn="l">
              <a:lnSpc>
                <a:spcPct val="115000"/>
              </a:lnSpc>
              <a:spcBef>
                <a:spcPts val="0"/>
              </a:spcBef>
              <a:spcAft>
                <a:spcPts val="0"/>
              </a:spcAft>
              <a:buClr>
                <a:schemeClr val="dk1"/>
              </a:buClr>
              <a:buSzPts val="1900"/>
              <a:buChar char="■"/>
              <a:defRPr/>
            </a:lvl9pPr>
          </a:lstStyle>
          <a:p/>
        </p:txBody>
      </p:sp>
      <p:sp>
        <p:nvSpPr>
          <p:cNvPr id="30" name="Google Shape;30;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idx="1" type="body"/>
          </p:nvPr>
        </p:nvSpPr>
        <p:spPr>
          <a:xfrm>
            <a:off x="415290" y="570865"/>
            <a:ext cx="11360785" cy="5521325"/>
          </a:xfrm>
          <a:prstGeom prst="rect">
            <a:avLst/>
          </a:prstGeom>
          <a:noFill/>
          <a:ln>
            <a:noFill/>
          </a:ln>
        </p:spPr>
        <p:txBody>
          <a:bodyPr anchorCtr="0" anchor="t" bIns="121900" lIns="121900" spcFirstLastPara="1" rIns="121900" wrap="square" tIns="121900">
            <a:normAutofit/>
          </a:bodyPr>
          <a:lstStyle/>
          <a:p>
            <a:pPr indent="-381000" lvl="0" marL="457200" rtl="0" algn="l">
              <a:lnSpc>
                <a:spcPct val="150000"/>
              </a:lnSpc>
              <a:spcBef>
                <a:spcPts val="0"/>
              </a:spcBef>
              <a:spcAft>
                <a:spcPts val="0"/>
              </a:spcAft>
              <a:buClr>
                <a:srgbClr val="374151"/>
              </a:buClr>
              <a:buSzPts val="2400"/>
              <a:buFont typeface="Noto Sans Symbols"/>
              <a:buChar char="⮚"/>
            </a:pPr>
            <a:r>
              <a:rPr i="0" lang="en-US" sz="2800">
                <a:solidFill>
                  <a:srgbClr val="374151"/>
                </a:solidFill>
                <a:latin typeface="Times New Roman"/>
                <a:ea typeface="Times New Roman"/>
                <a:cs typeface="Times New Roman"/>
                <a:sym typeface="Times New Roman"/>
              </a:rPr>
              <a:t>The technique is intended to generate many questions under each point—often dozens per group. </a:t>
            </a:r>
            <a:endParaRPr i="0" sz="2800">
              <a:solidFill>
                <a:srgbClr val="37415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i="0" sz="280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sz="2800">
                <a:solidFill>
                  <a:srgbClr val="374151"/>
                </a:solidFill>
                <a:latin typeface="Times New Roman"/>
                <a:ea typeface="Times New Roman"/>
                <a:cs typeface="Times New Roman"/>
                <a:sym typeface="Times New Roman"/>
              </a:rPr>
              <a:t>This helps the team assess new ideas in a systematic and iterative way, providing the foundation for good decision making and a clear direction for moving forward.  </a:t>
            </a:r>
            <a:endParaRPr i="0" sz="2800">
              <a:solidFill>
                <a:srgbClr val="374151"/>
              </a:solidFill>
              <a:latin typeface="Times New Roman"/>
              <a:ea typeface="Times New Roman"/>
              <a:cs typeface="Times New Roman"/>
              <a:sym typeface="Times New Roman"/>
            </a:endParaRPr>
          </a:p>
        </p:txBody>
      </p:sp>
      <p:pic>
        <p:nvPicPr>
          <p:cNvPr id="150" name="Google Shape;150;p11"/>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rgbClr val="374151"/>
              </a:buClr>
              <a:buSzPct val="93434"/>
              <a:buFont typeface="Times New Roman"/>
              <a:buNone/>
            </a:pPr>
            <a:r>
              <a:rPr lang="en-US">
                <a:solidFill>
                  <a:srgbClr val="374151"/>
                </a:solidFill>
                <a:latin typeface="Times New Roman"/>
                <a:ea typeface="Times New Roman"/>
                <a:cs typeface="Times New Roman"/>
                <a:sym typeface="Times New Roman"/>
              </a:rPr>
              <a:t>How to use the starbursting</a:t>
            </a:r>
            <a:endParaRPr>
              <a:solidFill>
                <a:srgbClr val="374151"/>
              </a:solidFill>
              <a:latin typeface="Times New Roman"/>
              <a:ea typeface="Times New Roman"/>
              <a:cs typeface="Times New Roman"/>
              <a:sym typeface="Times New Roman"/>
            </a:endParaRPr>
          </a:p>
        </p:txBody>
      </p:sp>
      <p:sp>
        <p:nvSpPr>
          <p:cNvPr id="156" name="Google Shape;156;p1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Char char="●"/>
            </a:pPr>
            <a:r>
              <a:rPr lang="en-US">
                <a:latin typeface="Times New Roman"/>
                <a:ea typeface="Times New Roman"/>
                <a:cs typeface="Times New Roman"/>
                <a:sym typeface="Times New Roman"/>
              </a:rPr>
              <a:t>Starbursting isn’t just effective, it’s surprisingly simple. Follow these five steps to use the starbursting method:</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p:txBody>
      </p:sp>
      <p:sp>
        <p:nvSpPr>
          <p:cNvPr id="157" name="Google Shape;157;p12"/>
          <p:cNvSpPr/>
          <p:nvPr/>
        </p:nvSpPr>
        <p:spPr>
          <a:xfrm>
            <a:off x="5905500" y="3238500"/>
            <a:ext cx="381000" cy="381000"/>
          </a:xfrm>
          <a:prstGeom prst="rect">
            <a:avLst/>
          </a:prstGeom>
          <a:noFill/>
          <a:ln>
            <a:noFill/>
          </a:ln>
        </p:spPr>
      </p:sp>
      <p:pic>
        <p:nvPicPr>
          <p:cNvPr id="158" name="Google Shape;158;p12"/>
          <p:cNvPicPr preferRelativeResize="0"/>
          <p:nvPr/>
        </p:nvPicPr>
        <p:blipFill rotWithShape="1">
          <a:blip r:embed="rId3">
            <a:alphaModFix/>
          </a:blip>
          <a:srcRect b="0" l="0" r="0" t="0"/>
          <a:stretch/>
        </p:blipFill>
        <p:spPr>
          <a:xfrm>
            <a:off x="2665730" y="3040380"/>
            <a:ext cx="6303645" cy="28676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idx="1" type="body"/>
          </p:nvPr>
        </p:nvSpPr>
        <p:spPr>
          <a:xfrm>
            <a:off x="415290" y="542925"/>
            <a:ext cx="11360785" cy="5340985"/>
          </a:xfrm>
          <a:prstGeom prst="rect">
            <a:avLst/>
          </a:prstGeom>
          <a:noFill/>
          <a:ln>
            <a:noFill/>
          </a:ln>
        </p:spPr>
        <p:txBody>
          <a:bodyPr anchorCtr="0" anchor="t" bIns="121900" lIns="121900" spcFirstLastPara="1" rIns="121900" wrap="square" tIns="121900">
            <a:normAutofit lnSpcReduction="20000"/>
          </a:bodyPr>
          <a:lstStyle/>
          <a:p>
            <a:pPr indent="0" lvl="0" marL="76200" rtl="0" algn="l">
              <a:lnSpc>
                <a:spcPct val="115000"/>
              </a:lnSpc>
              <a:spcBef>
                <a:spcPts val="0"/>
              </a:spcBef>
              <a:spcAft>
                <a:spcPts val="0"/>
              </a:spcAft>
              <a:buClr>
                <a:schemeClr val="dk1"/>
              </a:buClr>
              <a:buSzPts val="2400"/>
              <a:buNone/>
            </a:pPr>
            <a:r>
              <a:rPr b="1" lang="en-US" sz="3600">
                <a:latin typeface="Times New Roman"/>
                <a:ea typeface="Times New Roman"/>
                <a:cs typeface="Times New Roman"/>
                <a:sym typeface="Times New Roman"/>
              </a:rPr>
              <a:t>1. Outline a six-pointed star</a:t>
            </a:r>
            <a:endParaRPr b="1" sz="3600">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sz="25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Noto Sans Symbols"/>
              <a:buChar char="⮚"/>
            </a:pPr>
            <a:r>
              <a:rPr lang="en-US" sz="2500">
                <a:latin typeface="Times New Roman"/>
                <a:ea typeface="Times New Roman"/>
                <a:cs typeface="Times New Roman"/>
                <a:sym typeface="Times New Roman"/>
              </a:rPr>
              <a:t>The first step is to map out your star with six points, leaving space in the center. You can draw it on paper, a whiteboard, or a shared digital canvas. </a:t>
            </a:r>
            <a:endParaRPr sz="25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sz="25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Noto Sans Symbols"/>
              <a:buChar char="⮚"/>
            </a:pPr>
            <a:r>
              <a:rPr lang="en-US" sz="2500">
                <a:latin typeface="Times New Roman"/>
                <a:ea typeface="Times New Roman"/>
                <a:cs typeface="Times New Roman"/>
                <a:sym typeface="Times New Roman"/>
              </a:rPr>
              <a:t>Depending on how you want to approach the session, you can work from one shared model or have each team member fill in their own star individually and then share their questions with the group. </a:t>
            </a:r>
            <a:endParaRPr b="0" i="0" sz="2500">
              <a:solidFill>
                <a:srgbClr val="374151"/>
              </a:solidFill>
              <a:latin typeface="Times New Roman"/>
              <a:ea typeface="Times New Roman"/>
              <a:cs typeface="Times New Roman"/>
              <a:sym typeface="Times New Roman"/>
            </a:endParaRPr>
          </a:p>
        </p:txBody>
      </p:sp>
      <p:pic>
        <p:nvPicPr>
          <p:cNvPr id="164" name="Google Shape;164;p13"/>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4"/>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descr="Screenshot (36)" id="170" name="Google Shape;170;p14"/>
          <p:cNvPicPr preferRelativeResize="0"/>
          <p:nvPr>
            <p:ph idx="1" type="body"/>
          </p:nvPr>
        </p:nvPicPr>
        <p:blipFill rotWithShape="1">
          <a:blip r:embed="rId4">
            <a:alphaModFix/>
          </a:blip>
          <a:srcRect b="15774" l="24200" r="22476" t="18372"/>
          <a:stretch/>
        </p:blipFill>
        <p:spPr>
          <a:xfrm>
            <a:off x="364490" y="387350"/>
            <a:ext cx="10053320" cy="58553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idx="1" type="body"/>
          </p:nvPr>
        </p:nvSpPr>
        <p:spPr>
          <a:xfrm>
            <a:off x="415290" y="397510"/>
            <a:ext cx="11360785" cy="5900420"/>
          </a:xfrm>
          <a:prstGeom prst="rect">
            <a:avLst/>
          </a:prstGeom>
          <a:noFill/>
          <a:ln>
            <a:noFill/>
          </a:ln>
        </p:spPr>
        <p:txBody>
          <a:bodyPr anchorCtr="0" anchor="t" bIns="121900" lIns="121900" spcFirstLastPara="1" rIns="121900" wrap="square" tIns="121900">
            <a:normAutofit fontScale="40000"/>
          </a:bodyPr>
          <a:lstStyle/>
          <a:p>
            <a:pPr indent="0" lvl="0" marL="76200" rtl="0" algn="l">
              <a:lnSpc>
                <a:spcPct val="150000"/>
              </a:lnSpc>
              <a:spcBef>
                <a:spcPts val="0"/>
              </a:spcBef>
              <a:spcAft>
                <a:spcPts val="0"/>
              </a:spcAft>
              <a:buClr>
                <a:schemeClr val="dk1"/>
              </a:buClr>
              <a:buSzPct val="75000"/>
              <a:buFont typeface="Noto Sans Symbols"/>
              <a:buNone/>
            </a:pPr>
            <a:r>
              <a:rPr b="1" lang="en-US" sz="8000">
                <a:latin typeface="Times New Roman"/>
                <a:ea typeface="Times New Roman"/>
                <a:cs typeface="Times New Roman"/>
                <a:sym typeface="Times New Roman"/>
              </a:rPr>
              <a:t>2. Fill in the question groups and the central idea or problem</a:t>
            </a:r>
            <a:endParaRPr b="1" sz="8000">
              <a:latin typeface="Times New Roman"/>
              <a:ea typeface="Times New Roman"/>
              <a:cs typeface="Times New Roman"/>
              <a:sym typeface="Times New Roman"/>
            </a:endParaRPr>
          </a:p>
          <a:p>
            <a:pPr indent="0" lvl="0" marL="76200" rtl="0" algn="l">
              <a:lnSpc>
                <a:spcPct val="150000"/>
              </a:lnSpc>
              <a:spcBef>
                <a:spcPts val="0"/>
              </a:spcBef>
              <a:spcAft>
                <a:spcPts val="0"/>
              </a:spcAft>
              <a:buClr>
                <a:schemeClr val="dk1"/>
              </a:buClr>
              <a:buSzPct val="107142"/>
              <a:buFont typeface="Noto Sans Symbols"/>
              <a:buNone/>
            </a:pPr>
            <a:r>
              <a:rPr lang="en-US" sz="5600">
                <a:latin typeface="Times New Roman"/>
                <a:ea typeface="Times New Roman"/>
                <a:cs typeface="Times New Roman"/>
                <a:sym typeface="Times New Roman"/>
              </a:rPr>
              <a:t>Once your star is outlined, fill in the question groups (already provided in the template above)</a:t>
            </a:r>
            <a:endParaRPr sz="5600">
              <a:latin typeface="Times New Roman"/>
              <a:ea typeface="Times New Roman"/>
              <a:cs typeface="Times New Roman"/>
              <a:sym typeface="Times New Roman"/>
            </a:endParaRPr>
          </a:p>
          <a:p>
            <a:pPr indent="0" lvl="0" marL="76200" rtl="0" algn="l">
              <a:lnSpc>
                <a:spcPct val="150000"/>
              </a:lnSpc>
              <a:spcBef>
                <a:spcPts val="0"/>
              </a:spcBef>
              <a:spcAft>
                <a:spcPts val="0"/>
              </a:spcAft>
              <a:buClr>
                <a:schemeClr val="dk1"/>
              </a:buClr>
              <a:buSzPct val="107142"/>
              <a:buFont typeface="Noto Sans Symbols"/>
              <a:buNone/>
            </a:pPr>
            <a:r>
              <a:rPr lang="en-US" sz="5600">
                <a:latin typeface="Times New Roman"/>
                <a:ea typeface="Times New Roman"/>
                <a:cs typeface="Times New Roman"/>
                <a:sym typeface="Times New Roman"/>
              </a:rPr>
              <a:t>one per point on the star:</a:t>
            </a:r>
            <a:endParaRPr sz="5600">
              <a:latin typeface="Times New Roman"/>
              <a:ea typeface="Times New Roman"/>
              <a:cs typeface="Times New Roman"/>
              <a:sym typeface="Times New Roman"/>
            </a:endParaRPr>
          </a:p>
          <a:p>
            <a:pPr indent="-342900" lvl="1" marL="876300" rtl="0" algn="l">
              <a:lnSpc>
                <a:spcPct val="150000"/>
              </a:lnSpc>
              <a:spcBef>
                <a:spcPts val="0"/>
              </a:spcBef>
              <a:spcAft>
                <a:spcPts val="0"/>
              </a:spcAft>
              <a:buClr>
                <a:schemeClr val="dk1"/>
              </a:buClr>
              <a:buSzPct val="98958"/>
              <a:buFont typeface="Noto Sans Symbols"/>
              <a:buChar char="⮚"/>
            </a:pPr>
            <a:r>
              <a:rPr lang="en-US" sz="4800">
                <a:latin typeface="Times New Roman"/>
                <a:ea typeface="Times New Roman"/>
                <a:cs typeface="Times New Roman"/>
                <a:sym typeface="Times New Roman"/>
              </a:rPr>
              <a:t>Who</a:t>
            </a:r>
            <a:endParaRPr sz="4800">
              <a:latin typeface="Times New Roman"/>
              <a:ea typeface="Times New Roman"/>
              <a:cs typeface="Times New Roman"/>
              <a:sym typeface="Times New Roman"/>
            </a:endParaRPr>
          </a:p>
          <a:p>
            <a:pPr indent="-342900" lvl="1" marL="876300" rtl="0" algn="l">
              <a:lnSpc>
                <a:spcPct val="150000"/>
              </a:lnSpc>
              <a:spcBef>
                <a:spcPts val="0"/>
              </a:spcBef>
              <a:spcAft>
                <a:spcPts val="0"/>
              </a:spcAft>
              <a:buClr>
                <a:schemeClr val="dk1"/>
              </a:buClr>
              <a:buSzPct val="98958"/>
              <a:buFont typeface="Noto Sans Symbols"/>
              <a:buChar char="⮚"/>
            </a:pPr>
            <a:r>
              <a:rPr lang="en-US" sz="4800">
                <a:latin typeface="Times New Roman"/>
                <a:ea typeface="Times New Roman"/>
                <a:cs typeface="Times New Roman"/>
                <a:sym typeface="Times New Roman"/>
              </a:rPr>
              <a:t>What</a:t>
            </a:r>
            <a:endParaRPr sz="4800">
              <a:latin typeface="Times New Roman"/>
              <a:ea typeface="Times New Roman"/>
              <a:cs typeface="Times New Roman"/>
              <a:sym typeface="Times New Roman"/>
            </a:endParaRPr>
          </a:p>
          <a:p>
            <a:pPr indent="-342900" lvl="1" marL="876300" rtl="0" algn="l">
              <a:lnSpc>
                <a:spcPct val="150000"/>
              </a:lnSpc>
              <a:spcBef>
                <a:spcPts val="0"/>
              </a:spcBef>
              <a:spcAft>
                <a:spcPts val="0"/>
              </a:spcAft>
              <a:buClr>
                <a:schemeClr val="dk1"/>
              </a:buClr>
              <a:buSzPct val="98958"/>
              <a:buFont typeface="Noto Sans Symbols"/>
              <a:buChar char="⮚"/>
            </a:pPr>
            <a:r>
              <a:rPr lang="en-US" sz="4800">
                <a:latin typeface="Times New Roman"/>
                <a:ea typeface="Times New Roman"/>
                <a:cs typeface="Times New Roman"/>
                <a:sym typeface="Times New Roman"/>
              </a:rPr>
              <a:t>When</a:t>
            </a:r>
            <a:endParaRPr sz="4800">
              <a:latin typeface="Times New Roman"/>
              <a:ea typeface="Times New Roman"/>
              <a:cs typeface="Times New Roman"/>
              <a:sym typeface="Times New Roman"/>
            </a:endParaRPr>
          </a:p>
          <a:p>
            <a:pPr indent="-342900" lvl="1" marL="876300" rtl="0" algn="l">
              <a:lnSpc>
                <a:spcPct val="150000"/>
              </a:lnSpc>
              <a:spcBef>
                <a:spcPts val="0"/>
              </a:spcBef>
              <a:spcAft>
                <a:spcPts val="0"/>
              </a:spcAft>
              <a:buClr>
                <a:schemeClr val="dk1"/>
              </a:buClr>
              <a:buSzPct val="98958"/>
              <a:buFont typeface="Noto Sans Symbols"/>
              <a:buChar char="⮚"/>
            </a:pPr>
            <a:r>
              <a:rPr lang="en-US" sz="4800">
                <a:latin typeface="Times New Roman"/>
                <a:ea typeface="Times New Roman"/>
                <a:cs typeface="Times New Roman"/>
                <a:sym typeface="Times New Roman"/>
              </a:rPr>
              <a:t>Where</a:t>
            </a:r>
            <a:endParaRPr sz="4800">
              <a:latin typeface="Times New Roman"/>
              <a:ea typeface="Times New Roman"/>
              <a:cs typeface="Times New Roman"/>
              <a:sym typeface="Times New Roman"/>
            </a:endParaRPr>
          </a:p>
          <a:p>
            <a:pPr indent="-342900" lvl="1" marL="876300" rtl="0" algn="l">
              <a:lnSpc>
                <a:spcPct val="150000"/>
              </a:lnSpc>
              <a:spcBef>
                <a:spcPts val="0"/>
              </a:spcBef>
              <a:spcAft>
                <a:spcPts val="0"/>
              </a:spcAft>
              <a:buClr>
                <a:schemeClr val="dk1"/>
              </a:buClr>
              <a:buSzPct val="98958"/>
              <a:buFont typeface="Noto Sans Symbols"/>
              <a:buChar char="⮚"/>
            </a:pPr>
            <a:r>
              <a:rPr lang="en-US" sz="4800">
                <a:latin typeface="Times New Roman"/>
                <a:ea typeface="Times New Roman"/>
                <a:cs typeface="Times New Roman"/>
                <a:sym typeface="Times New Roman"/>
              </a:rPr>
              <a:t>Why</a:t>
            </a:r>
            <a:endParaRPr sz="4800">
              <a:latin typeface="Times New Roman"/>
              <a:ea typeface="Times New Roman"/>
              <a:cs typeface="Times New Roman"/>
              <a:sym typeface="Times New Roman"/>
            </a:endParaRPr>
          </a:p>
          <a:p>
            <a:pPr indent="-342900" lvl="1" marL="876300" rtl="0" algn="l">
              <a:lnSpc>
                <a:spcPct val="150000"/>
              </a:lnSpc>
              <a:spcBef>
                <a:spcPts val="0"/>
              </a:spcBef>
              <a:spcAft>
                <a:spcPts val="0"/>
              </a:spcAft>
              <a:buClr>
                <a:schemeClr val="dk1"/>
              </a:buClr>
              <a:buSzPct val="98958"/>
              <a:buFont typeface="Noto Sans Symbols"/>
              <a:buChar char="⮚"/>
            </a:pPr>
            <a:r>
              <a:rPr lang="en-US" sz="4800">
                <a:latin typeface="Times New Roman"/>
                <a:ea typeface="Times New Roman"/>
                <a:cs typeface="Times New Roman"/>
                <a:sym typeface="Times New Roman"/>
              </a:rPr>
              <a:t>How</a:t>
            </a:r>
            <a:endParaRPr sz="4800">
              <a:latin typeface="Times New Roman"/>
              <a:ea typeface="Times New Roman"/>
              <a:cs typeface="Times New Roman"/>
              <a:sym typeface="Times New Roman"/>
            </a:endParaRPr>
          </a:p>
          <a:p>
            <a:pPr indent="0" lvl="0" marL="76200" rtl="0" algn="l">
              <a:lnSpc>
                <a:spcPct val="150000"/>
              </a:lnSpc>
              <a:spcBef>
                <a:spcPts val="0"/>
              </a:spcBef>
              <a:spcAft>
                <a:spcPts val="0"/>
              </a:spcAft>
              <a:buClr>
                <a:schemeClr val="dk1"/>
              </a:buClr>
              <a:buSzPct val="107142"/>
              <a:buFont typeface="Noto Sans Symbols"/>
              <a:buNone/>
            </a:pPr>
            <a:r>
              <a:rPr lang="en-US" sz="5600">
                <a:latin typeface="Times New Roman"/>
                <a:ea typeface="Times New Roman"/>
                <a:cs typeface="Times New Roman"/>
                <a:sym typeface="Times New Roman"/>
              </a:rPr>
              <a:t>At the center of the star, write down the main idea or problem you’ll be focusing on for this brainstorming session. </a:t>
            </a:r>
            <a:endParaRPr sz="5600">
              <a:latin typeface="Times New Roman"/>
              <a:ea typeface="Times New Roman"/>
              <a:cs typeface="Times New Roman"/>
              <a:sym typeface="Times New Roman"/>
            </a:endParaRPr>
          </a:p>
        </p:txBody>
      </p:sp>
      <p:pic>
        <p:nvPicPr>
          <p:cNvPr id="176" name="Google Shape;176;p15"/>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77" name="Google Shape;177;p15"/>
          <p:cNvSpPr txBox="1"/>
          <p:nvPr/>
        </p:nvSpPr>
        <p:spPr>
          <a:xfrm>
            <a:off x="9688830" y="2597150"/>
            <a:ext cx="406400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idx="1" type="body"/>
          </p:nvPr>
        </p:nvSpPr>
        <p:spPr>
          <a:xfrm>
            <a:off x="415290" y="116840"/>
            <a:ext cx="11360785" cy="6434455"/>
          </a:xfrm>
          <a:prstGeom prst="rect">
            <a:avLst/>
          </a:prstGeom>
          <a:noFill/>
          <a:ln>
            <a:noFill/>
          </a:ln>
        </p:spPr>
        <p:txBody>
          <a:bodyPr anchorCtr="0" anchor="t" bIns="121900" lIns="121900" spcFirstLastPara="1" rIns="121900" wrap="square" tIns="121900">
            <a:normAutofit lnSpcReduction="10000"/>
          </a:bodyPr>
          <a:lstStyle/>
          <a:p>
            <a:pPr indent="0" lvl="0" marL="76200" rtl="0" algn="l">
              <a:lnSpc>
                <a:spcPct val="150000"/>
              </a:lnSpc>
              <a:spcBef>
                <a:spcPts val="0"/>
              </a:spcBef>
              <a:spcAft>
                <a:spcPts val="0"/>
              </a:spcAft>
              <a:buClr>
                <a:schemeClr val="dk1"/>
              </a:buClr>
              <a:buSzPts val="2400"/>
              <a:buFont typeface="Noto Sans Symbols"/>
              <a:buNone/>
            </a:pPr>
            <a:r>
              <a:rPr b="1" lang="en-US" sz="3600">
                <a:latin typeface="Times New Roman"/>
                <a:ea typeface="Times New Roman"/>
                <a:cs typeface="Times New Roman"/>
                <a:sym typeface="Times New Roman"/>
              </a:rPr>
              <a:t>3. Assign a facilitator</a:t>
            </a:r>
            <a:endParaRPr b="1" sz="3600">
              <a:latin typeface="Times New Roman"/>
              <a:ea typeface="Times New Roman"/>
              <a:cs typeface="Times New Roman"/>
              <a:sym typeface="Times New Roman"/>
            </a:endParaRPr>
          </a:p>
          <a:p>
            <a:pPr indent="0" lvl="0" marL="76200" rtl="0" algn="l">
              <a:lnSpc>
                <a:spcPct val="150000"/>
              </a:lnSpc>
              <a:spcBef>
                <a:spcPts val="0"/>
              </a:spcBef>
              <a:spcAft>
                <a:spcPts val="0"/>
              </a:spcAft>
              <a:buClr>
                <a:schemeClr val="dk1"/>
              </a:buClr>
              <a:buSzPts val="2400"/>
              <a:buFont typeface="Noto Sans Symbols"/>
              <a:buNone/>
            </a:pPr>
            <a:r>
              <a:t/>
            </a:r>
            <a:endParaRPr b="1" sz="36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facilitator is in charge of managing the discussion so that everyone stays on task and uses the time effectively. </a:t>
            </a:r>
            <a:endParaRPr sz="24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is especially important for an open-ended method like starbursting where the group is asking questions that can lead the discussion down rabbit holes. </a:t>
            </a:r>
            <a:endParaRPr sz="24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is the facilitator’s role to assess relevancy and decide how to address questions.</a:t>
            </a:r>
            <a:endParaRPr sz="24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pic>
        <p:nvPicPr>
          <p:cNvPr id="183" name="Google Shape;183;p16"/>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84" name="Google Shape;184;p16"/>
          <p:cNvSpPr/>
          <p:nvPr/>
        </p:nvSpPr>
        <p:spPr>
          <a:xfrm>
            <a:off x="5905500" y="3238500"/>
            <a:ext cx="381000" cy="381000"/>
          </a:xfrm>
          <a:prstGeom prst="rect">
            <a:avLst/>
          </a:prstGeom>
          <a:no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idx="1" type="body"/>
          </p:nvPr>
        </p:nvSpPr>
        <p:spPr>
          <a:xfrm>
            <a:off x="415290" y="729615"/>
            <a:ext cx="11360785" cy="5362575"/>
          </a:xfrm>
          <a:prstGeom prst="rect">
            <a:avLst/>
          </a:prstGeom>
          <a:noFill/>
          <a:ln>
            <a:noFill/>
          </a:ln>
        </p:spPr>
        <p:txBody>
          <a:bodyPr anchorCtr="0" anchor="t" bIns="121900" lIns="121900" spcFirstLastPara="1" rIns="121900" wrap="square" tIns="121900">
            <a:normAutofit/>
          </a:bodyPr>
          <a:lstStyle/>
          <a:p>
            <a:pPr indent="-381000" lvl="0" marL="457200" rtl="0" algn="l">
              <a:lnSpc>
                <a:spcPct val="15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Sometimes this means tabling questions for later or redirecting the group to focused questions that are more on target.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pic>
        <p:nvPicPr>
          <p:cNvPr id="190" name="Google Shape;190;p17"/>
          <p:cNvPicPr preferRelativeResize="0"/>
          <p:nvPr/>
        </p:nvPicPr>
        <p:blipFill rotWithShape="1">
          <a:blip r:embed="rId3">
            <a:alphaModFix/>
          </a:blip>
          <a:srcRect b="0" l="0" r="0" t="0"/>
          <a:stretch/>
        </p:blipFill>
        <p:spPr>
          <a:xfrm>
            <a:off x="2967355" y="2884170"/>
            <a:ext cx="5211445" cy="2570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4. Brainstorm questions under each point.</a:t>
            </a:r>
            <a:endParaRPr b="1" sz="4000">
              <a:latin typeface="Times New Roman"/>
              <a:ea typeface="Times New Roman"/>
              <a:cs typeface="Times New Roman"/>
              <a:sym typeface="Times New Roman"/>
            </a:endParaRPr>
          </a:p>
        </p:txBody>
      </p:sp>
      <p:sp>
        <p:nvSpPr>
          <p:cNvPr id="196" name="Google Shape;196;p1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Start brainstorming questions for each group. For example, under “Who” you might ask: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Who is the target audience or customer?</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Who will work on this new product?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Who are our competitors?</a:t>
            </a:r>
            <a:endParaRPr sz="2400">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457200" lvl="0" marL="76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idx="1" type="body"/>
          </p:nvPr>
        </p:nvSpPr>
        <p:spPr>
          <a:xfrm>
            <a:off x="415290" y="668655"/>
            <a:ext cx="11360785" cy="5423535"/>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Char char="●"/>
            </a:pPr>
            <a:r>
              <a:rPr lang="en-US">
                <a:latin typeface="Times New Roman"/>
                <a:ea typeface="Times New Roman"/>
                <a:cs typeface="Times New Roman"/>
                <a:sym typeface="Times New Roman"/>
              </a:rPr>
              <a:t>Starbursting is intended to generate many questions, so encourage your team to share  whatever comes to mind. You can filter through them as needed later.</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sp>
        <p:nvSpPr>
          <p:cNvPr id="202" name="Google Shape;202;p19"/>
          <p:cNvSpPr/>
          <p:nvPr/>
        </p:nvSpPr>
        <p:spPr>
          <a:xfrm>
            <a:off x="5905500" y="3238500"/>
            <a:ext cx="381000" cy="381000"/>
          </a:xfrm>
          <a:prstGeom prst="rect">
            <a:avLst/>
          </a:prstGeom>
          <a:noFill/>
          <a:ln>
            <a:noFill/>
          </a:ln>
        </p:spPr>
      </p:sp>
      <p:pic>
        <p:nvPicPr>
          <p:cNvPr id="203" name="Google Shape;203;p19"/>
          <p:cNvPicPr preferRelativeResize="0"/>
          <p:nvPr/>
        </p:nvPicPr>
        <p:blipFill rotWithShape="1">
          <a:blip r:embed="rId3">
            <a:alphaModFix/>
          </a:blip>
          <a:srcRect b="0" l="0" r="0" t="0"/>
          <a:stretch/>
        </p:blipFill>
        <p:spPr>
          <a:xfrm>
            <a:off x="4143375" y="2357755"/>
            <a:ext cx="6262370" cy="40709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5. Answer the questions as a team.</a:t>
            </a:r>
            <a:endParaRPr b="1" sz="4000">
              <a:latin typeface="Times New Roman"/>
              <a:ea typeface="Times New Roman"/>
              <a:cs typeface="Times New Roman"/>
              <a:sym typeface="Times New Roman"/>
            </a:endParaRPr>
          </a:p>
        </p:txBody>
      </p:sp>
      <p:sp>
        <p:nvSpPr>
          <p:cNvPr id="209" name="Google Shape;209;p2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When you have enough questions for discussion, it’s time to start working through your list and systematically answering them.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is when a facilitator will need to pay attention to the conversation to make sure the questions are relevant and the discussion stays productive.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txBox="1"/>
          <p:nvPr/>
        </p:nvSpPr>
        <p:spPr>
          <a:xfrm>
            <a:off x="3195400" y="432104"/>
            <a:ext cx="5624169" cy="553085"/>
          </a:xfrm>
          <a:prstGeom prst="rect">
            <a:avLst/>
          </a:prstGeom>
          <a:noFill/>
          <a:ln>
            <a:noFill/>
          </a:ln>
        </p:spPr>
        <p:txBody>
          <a:bodyPr anchorCtr="0" anchor="t" bIns="0" lIns="0" spcFirstLastPara="1" rIns="0" wrap="square" tIns="0">
            <a:spAutoFit/>
          </a:bodyPr>
          <a:lstStyle/>
          <a:p>
            <a:pPr indent="0" lvl="0" marL="0" marR="0" rtl="0" algn="l">
              <a:lnSpc>
                <a:spcPct val="119861"/>
              </a:lnSpc>
              <a:spcBef>
                <a:spcPts val="0"/>
              </a:spcBef>
              <a:spcAft>
                <a:spcPts val="0"/>
              </a:spcAft>
              <a:buNone/>
            </a:pPr>
            <a:r>
              <a:rPr b="1" lang="en-US" sz="3600">
                <a:solidFill>
                  <a:srgbClr val="376092"/>
                </a:solidFill>
                <a:latin typeface="Nunito Sans"/>
                <a:ea typeface="Nunito Sans"/>
                <a:cs typeface="Nunito Sans"/>
                <a:sym typeface="Nunito Sans"/>
              </a:rPr>
              <a:t> STAR BURSTING</a:t>
            </a:r>
            <a:endParaRPr b="1" sz="3600">
              <a:solidFill>
                <a:srgbClr val="376092"/>
              </a:solidFill>
              <a:latin typeface="Nunito Sans"/>
              <a:ea typeface="Nunito Sans"/>
              <a:cs typeface="Nunito Sans"/>
              <a:sym typeface="Nunito Sans"/>
            </a:endParaRPr>
          </a:p>
        </p:txBody>
      </p:sp>
      <p:sp>
        <p:nvSpPr>
          <p:cNvPr id="99" name="Google Shape;99;p2"/>
          <p:cNvSpPr txBox="1"/>
          <p:nvPr/>
        </p:nvSpPr>
        <p:spPr>
          <a:xfrm>
            <a:off x="654050" y="1691640"/>
            <a:ext cx="6496685" cy="29749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0">
                <a:solidFill>
                  <a:srgbClr val="000000"/>
                </a:solidFill>
                <a:latin typeface="Calibri"/>
                <a:ea typeface="Calibri"/>
                <a:cs typeface="Calibri"/>
                <a:sym typeface="Calibri"/>
              </a:rPr>
              <a:t>Course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Code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MSTS502P</a:t>
            </a:r>
            <a:endParaRPr sz="4000">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Course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Title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Credits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1</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Prerequisites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NA</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Antirequisites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NA</a:t>
            </a:r>
            <a:endParaRPr sz="40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98525" y="890270"/>
            <a:ext cx="10515600" cy="1578610"/>
          </a:xfrm>
          <a:prstGeom prst="rect">
            <a:avLst/>
          </a:prstGeom>
          <a:noFill/>
          <a:ln>
            <a:noFill/>
          </a:ln>
        </p:spPr>
        <p:txBody>
          <a:bodyPr anchorCtr="0" anchor="ctr" bIns="45700" lIns="91425" spcFirstLastPara="1" rIns="91425" wrap="square" tIns="45700">
            <a:normAutofit fontScale="90000"/>
          </a:bodyPr>
          <a:lstStyle/>
          <a:p>
            <a:pPr indent="-457200" lvl="0" marL="457200" rtl="0" algn="l">
              <a:lnSpc>
                <a:spcPct val="90000"/>
              </a:lnSpc>
              <a:spcBef>
                <a:spcPts val="0"/>
              </a:spcBef>
              <a:spcAft>
                <a:spcPts val="0"/>
              </a:spcAft>
              <a:buClr>
                <a:schemeClr val="dk1"/>
              </a:buClr>
              <a:buSzPct val="100000"/>
              <a:buFont typeface="Noto Sans Symbols"/>
              <a:buChar char="⮚"/>
            </a:pPr>
            <a:r>
              <a:rPr lang="en-US" sz="3110">
                <a:latin typeface="Times New Roman"/>
                <a:ea typeface="Times New Roman"/>
                <a:cs typeface="Times New Roman"/>
                <a:sym typeface="Times New Roman"/>
              </a:rPr>
              <a:t>By the end of your starbursting session, you should have a comprehensive list of questions (and answers) that add clarity and direction to your central idea or goal.</a:t>
            </a:r>
            <a:br>
              <a:rPr lang="en-US" sz="3110">
                <a:latin typeface="Times New Roman"/>
                <a:ea typeface="Times New Roman"/>
                <a:cs typeface="Times New Roman"/>
                <a:sym typeface="Times New Roman"/>
              </a:rPr>
            </a:br>
            <a:endParaRPr sz="3110"/>
          </a:p>
        </p:txBody>
      </p:sp>
      <p:pic>
        <p:nvPicPr>
          <p:cNvPr id="215" name="Google Shape;215;p21"/>
          <p:cNvPicPr preferRelativeResize="0"/>
          <p:nvPr>
            <p:ph idx="1" type="body"/>
          </p:nvPr>
        </p:nvPicPr>
        <p:blipFill rotWithShape="1">
          <a:blip r:embed="rId3">
            <a:alphaModFix/>
          </a:blip>
          <a:srcRect b="0" l="0" r="0" t="0"/>
          <a:stretch/>
        </p:blipFill>
        <p:spPr>
          <a:xfrm>
            <a:off x="1882140" y="2723515"/>
            <a:ext cx="8427085" cy="33616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Tips for making the most of starbursting</a:t>
            </a:r>
            <a:endParaRPr b="1" sz="4000">
              <a:latin typeface="Times New Roman"/>
              <a:ea typeface="Times New Roman"/>
              <a:cs typeface="Times New Roman"/>
              <a:sym typeface="Times New Roman"/>
            </a:endParaRPr>
          </a:p>
        </p:txBody>
      </p:sp>
      <p:sp>
        <p:nvSpPr>
          <p:cNvPr id="221" name="Google Shape;221;p2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Like any brainstorming method, starbursting requires careful moderation of people and time management.</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 Keep your team on task and get the most out of your starbursting meetings with these tips:</a:t>
            </a:r>
            <a:endParaRPr sz="2400">
              <a:latin typeface="Times New Roman"/>
              <a:ea typeface="Times New Roman"/>
              <a:cs typeface="Times New Roman"/>
              <a:sym typeface="Times New Roman"/>
            </a:endParaRPr>
          </a:p>
        </p:txBody>
      </p:sp>
      <p:pic>
        <p:nvPicPr>
          <p:cNvPr id="222" name="Google Shape;222;p22"/>
          <p:cNvPicPr preferRelativeResize="0"/>
          <p:nvPr/>
        </p:nvPicPr>
        <p:blipFill rotWithShape="1">
          <a:blip r:embed="rId3">
            <a:alphaModFix/>
          </a:blip>
          <a:srcRect b="0" l="0" r="0" t="0"/>
          <a:stretch/>
        </p:blipFill>
        <p:spPr>
          <a:xfrm>
            <a:off x="4366260" y="3210560"/>
            <a:ext cx="4443095" cy="3489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1.Set time limits.</a:t>
            </a:r>
            <a:endParaRPr b="1" sz="4000">
              <a:latin typeface="Times New Roman"/>
              <a:ea typeface="Times New Roman"/>
              <a:cs typeface="Times New Roman"/>
              <a:sym typeface="Times New Roman"/>
            </a:endParaRPr>
          </a:p>
        </p:txBody>
      </p:sp>
      <p:sp>
        <p:nvSpPr>
          <p:cNvPr id="228" name="Google Shape;228;p2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Starbursting is open-ended by nature, which can easily lead to wasted time or tangential discussions.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Plus, since there are an infinite number of questions you could imagine, it’s helpful to set a time limit on how long the team can brainstorm.</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idx="1" type="body"/>
          </p:nvPr>
        </p:nvSpPr>
        <p:spPr>
          <a:xfrm>
            <a:off x="415290" y="819785"/>
            <a:ext cx="11360785" cy="959485"/>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Char char="●"/>
            </a:pPr>
            <a:r>
              <a:rPr lang="en-US">
                <a:latin typeface="Times New Roman"/>
                <a:ea typeface="Times New Roman"/>
                <a:cs typeface="Times New Roman"/>
                <a:sym typeface="Times New Roman"/>
              </a:rPr>
              <a:t>Time limits help keep minds focused on the task and prevent overwhelm.</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a:p>
        </p:txBody>
      </p:sp>
      <p:sp>
        <p:nvSpPr>
          <p:cNvPr id="234" name="Google Shape;234;p24"/>
          <p:cNvSpPr/>
          <p:nvPr/>
        </p:nvSpPr>
        <p:spPr>
          <a:xfrm>
            <a:off x="5905500" y="3238500"/>
            <a:ext cx="381000" cy="381000"/>
          </a:xfrm>
          <a:prstGeom prst="rect">
            <a:avLst/>
          </a:prstGeom>
          <a:noFill/>
          <a:ln>
            <a:noFill/>
          </a:ln>
        </p:spPr>
      </p:sp>
      <p:pic>
        <p:nvPicPr>
          <p:cNvPr id="235" name="Google Shape;235;p24"/>
          <p:cNvPicPr preferRelativeResize="0"/>
          <p:nvPr/>
        </p:nvPicPr>
        <p:blipFill rotWithShape="1">
          <a:blip r:embed="rId3">
            <a:alphaModFix/>
          </a:blip>
          <a:srcRect b="0" l="0" r="0" t="0"/>
          <a:stretch/>
        </p:blipFill>
        <p:spPr>
          <a:xfrm>
            <a:off x="2671445" y="2428875"/>
            <a:ext cx="7620000" cy="3347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2.Break </a:t>
            </a:r>
            <a:r>
              <a:rPr b="1" lang="en-US">
                <a:latin typeface="Times New Roman"/>
                <a:ea typeface="Times New Roman"/>
                <a:cs typeface="Times New Roman"/>
                <a:sym typeface="Times New Roman"/>
              </a:rPr>
              <a:t>the session into two meetings.</a:t>
            </a:r>
            <a:endParaRPr b="1">
              <a:latin typeface="Times New Roman"/>
              <a:ea typeface="Times New Roman"/>
              <a:cs typeface="Times New Roman"/>
              <a:sym typeface="Times New Roman"/>
            </a:endParaRPr>
          </a:p>
        </p:txBody>
      </p:sp>
      <p:sp>
        <p:nvSpPr>
          <p:cNvPr id="241" name="Google Shape;241;p2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Don’t be afraid to break up your starbursting session into two meetings: one for asking questions and the other for answering them.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gives the team a chance to mull over their ideas, and come ready to participate fully each time.</a:t>
            </a:r>
            <a:endParaRPr sz="2400">
              <a:latin typeface="Times New Roman"/>
              <a:ea typeface="Times New Roman"/>
              <a:cs typeface="Times New Roman"/>
              <a:sym typeface="Times New Roman"/>
            </a:endParaRPr>
          </a:p>
        </p:txBody>
      </p:sp>
      <p:sp>
        <p:nvSpPr>
          <p:cNvPr id="242" name="Google Shape;242;p25"/>
          <p:cNvSpPr/>
          <p:nvPr/>
        </p:nvSpPr>
        <p:spPr>
          <a:xfrm>
            <a:off x="5905500" y="3238500"/>
            <a:ext cx="381000" cy="381000"/>
          </a:xfrm>
          <a:prstGeom prst="rect">
            <a:avLst/>
          </a:prstGeom>
          <a:noFill/>
          <a:ln>
            <a:noFill/>
          </a:ln>
        </p:spPr>
      </p:sp>
      <p:pic>
        <p:nvPicPr>
          <p:cNvPr id="243" name="Google Shape;243;p25"/>
          <p:cNvPicPr preferRelativeResize="0"/>
          <p:nvPr/>
        </p:nvPicPr>
        <p:blipFill rotWithShape="1">
          <a:blip r:embed="rId3">
            <a:alphaModFix/>
          </a:blip>
          <a:srcRect b="0" l="0" r="0" t="0"/>
          <a:stretch/>
        </p:blipFill>
        <p:spPr>
          <a:xfrm>
            <a:off x="5975350" y="3521075"/>
            <a:ext cx="3274060" cy="31222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3. Have individuals write down questions silently before sharing as a group.</a:t>
            </a:r>
            <a:endParaRPr b="1" sz="4000">
              <a:latin typeface="Times New Roman"/>
              <a:ea typeface="Times New Roman"/>
              <a:cs typeface="Times New Roman"/>
              <a:sym typeface="Times New Roman"/>
            </a:endParaRPr>
          </a:p>
        </p:txBody>
      </p:sp>
      <p:sp>
        <p:nvSpPr>
          <p:cNvPr id="249" name="Google Shape;249;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0" lvl="0" marL="76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As with other brainstorming methods or group meeting dynamics, it’s easy for starbursting to become a discussion dominated by just a few voices.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To ensure all personalities have a chance to contribute equally, consider having your team write down their questions silently. Then go around the table and have each person share their ideas.</a:t>
            </a:r>
            <a:endParaRPr sz="2400">
              <a:latin typeface="Times New Roman"/>
              <a:ea typeface="Times New Roman"/>
              <a:cs typeface="Times New Roman"/>
              <a:sym typeface="Times New Roman"/>
            </a:endParaRPr>
          </a:p>
        </p:txBody>
      </p:sp>
      <p:sp>
        <p:nvSpPr>
          <p:cNvPr id="250" name="Google Shape;250;p26"/>
          <p:cNvSpPr/>
          <p:nvPr/>
        </p:nvSpPr>
        <p:spPr>
          <a:xfrm>
            <a:off x="5905500" y="3238500"/>
            <a:ext cx="381000" cy="381000"/>
          </a:xfrm>
          <a:prstGeom prst="rect">
            <a:avLst/>
          </a:prstGeom>
          <a:noFill/>
          <a:ln>
            <a:noFill/>
          </a:ln>
        </p:spPr>
      </p:sp>
      <p:pic>
        <p:nvPicPr>
          <p:cNvPr id="251" name="Google Shape;251;p26"/>
          <p:cNvPicPr preferRelativeResize="0"/>
          <p:nvPr/>
        </p:nvPicPr>
        <p:blipFill rotWithShape="1">
          <a:blip r:embed="rId3">
            <a:alphaModFix/>
          </a:blip>
          <a:srcRect b="0" l="0" r="0" t="0"/>
          <a:stretch/>
        </p:blipFill>
        <p:spPr>
          <a:xfrm>
            <a:off x="5494655" y="4466590"/>
            <a:ext cx="3242310" cy="20942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4.Have the team add to the chart over a few days</a:t>
            </a:r>
            <a:endParaRPr b="1" sz="4000">
              <a:latin typeface="Times New Roman"/>
              <a:ea typeface="Times New Roman"/>
              <a:cs typeface="Times New Roman"/>
              <a:sym typeface="Times New Roman"/>
            </a:endParaRPr>
          </a:p>
        </p:txBody>
      </p:sp>
      <p:sp>
        <p:nvSpPr>
          <p:cNvPr id="257" name="Google Shape;257;p2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Another approach is to share the starbursting diagram for team members to add to over time.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For instance, you can leave the chart on a whiteboard in a common room and have team members add sticky notes with their questions on it throughout the week.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gives the team time to think through the idea more thoroughly and gives people a chance to brainstorm when their mind is most focused—which is different for everyone. </a:t>
            </a:r>
            <a:endParaRPr sz="2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p:txBody>
      </p:sp>
      <p:sp>
        <p:nvSpPr>
          <p:cNvPr id="263" name="Google Shape;263;p28"/>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Starbursting is a vital method for problem-solving and decision-making at a later stage as it.</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Focuses on generating questions in a systematic way while understanding all aspects of the project</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Looks at all the available options in the design template</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Generates and evaluates all the ideas and finds possible answers</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93434"/>
              <a:buFont typeface="Calibri"/>
              <a:buNone/>
            </a:pPr>
            <a:r>
              <a:t/>
            </a:r>
            <a:endParaRPr/>
          </a:p>
        </p:txBody>
      </p:sp>
      <p:sp>
        <p:nvSpPr>
          <p:cNvPr id="269" name="Google Shape;269;p2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228600" lvl="0" marL="457200" rtl="0" algn="l">
              <a:lnSpc>
                <a:spcPct val="115000"/>
              </a:lnSpc>
              <a:spcBef>
                <a:spcPts val="0"/>
              </a:spcBef>
              <a:spcAft>
                <a:spcPts val="0"/>
              </a:spcAft>
              <a:buClr>
                <a:schemeClr val="dk1"/>
              </a:buClr>
              <a:buSzPts val="2400"/>
              <a:buNone/>
            </a:pPr>
            <a:r>
              <a:t/>
            </a:r>
            <a:endParaRPr/>
          </a:p>
        </p:txBody>
      </p:sp>
      <p:sp>
        <p:nvSpPr>
          <p:cNvPr id="270" name="Google Shape;270;p2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9"/>
          <p:cNvSpPr txBox="1"/>
          <p:nvPr/>
        </p:nvSpPr>
        <p:spPr>
          <a:xfrm>
            <a:off x="3103582" y="2360516"/>
            <a:ext cx="6181344" cy="1256284"/>
          </a:xfrm>
          <a:prstGeom prst="rect">
            <a:avLst/>
          </a:prstGeom>
          <a:noFill/>
          <a:ln>
            <a:noFill/>
          </a:ln>
        </p:spPr>
        <p:txBody>
          <a:bodyPr anchorCtr="0" anchor="t" bIns="0" lIns="0" spcFirstLastPara="1" rIns="0" wrap="square" tIns="0">
            <a:spAutoFit/>
          </a:bodyPr>
          <a:lstStyle/>
          <a:p>
            <a:pPr indent="0" lvl="0" marL="0" marR="0" rtl="0" algn="l">
              <a:lnSpc>
                <a:spcPct val="119875"/>
              </a:lnSpc>
              <a:spcBef>
                <a:spcPts val="0"/>
              </a:spcBef>
              <a:spcAft>
                <a:spcPts val="0"/>
              </a:spcAft>
              <a:buNone/>
            </a:pPr>
            <a:r>
              <a:rPr b="1" lang="en-US" sz="8000">
                <a:solidFill>
                  <a:srgbClr val="4F81BD"/>
                </a:solidFill>
                <a:latin typeface="Nunito Sans"/>
                <a:ea typeface="Nunito Sans"/>
                <a:cs typeface="Nunito Sans"/>
                <a:sym typeface="Nunito Sans"/>
              </a:rPr>
              <a:t>THANK YOU</a:t>
            </a:r>
            <a:endParaRPr b="1" sz="8000">
              <a:solidFill>
                <a:srgbClr val="4F81BD"/>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1525" y="775612"/>
            <a:ext cx="11360700" cy="763500"/>
          </a:xfrm>
          <a:prstGeom prst="rect">
            <a:avLst/>
          </a:prstGeom>
          <a:noFill/>
          <a:ln>
            <a:noFill/>
          </a:ln>
        </p:spPr>
        <p:txBody>
          <a:bodyPr anchorCtr="0" anchor="ctr" bIns="0" lIns="0" spcFirstLastPara="1" rIns="0" wrap="square" tIns="8875">
            <a:noAutofit/>
          </a:bodyPr>
          <a:lstStyle/>
          <a:p>
            <a:pPr indent="0" lvl="0" marL="0" rtl="0" algn="l">
              <a:lnSpc>
                <a:spcPct val="100000"/>
              </a:lnSpc>
              <a:spcBef>
                <a:spcPts val="0"/>
              </a:spcBef>
              <a:spcAft>
                <a:spcPts val="0"/>
              </a:spcAft>
              <a:buClr>
                <a:srgbClr val="374151"/>
              </a:buClr>
              <a:buSzPts val="3700"/>
              <a:buFont typeface="Times New Roman"/>
              <a:buNone/>
            </a:pPr>
            <a:r>
              <a:rPr i="0" lang="en-US" sz="4400">
                <a:solidFill>
                  <a:srgbClr val="374151"/>
                </a:solidFill>
                <a:latin typeface="Times New Roman"/>
                <a:ea typeface="Times New Roman"/>
                <a:cs typeface="Times New Roman"/>
                <a:sym typeface="Times New Roman"/>
              </a:rPr>
              <a:t>Definition</a:t>
            </a:r>
            <a:endParaRPr i="0" sz="4400">
              <a:solidFill>
                <a:srgbClr val="374151"/>
              </a:solidFill>
              <a:latin typeface="Times New Roman"/>
              <a:ea typeface="Times New Roman"/>
              <a:cs typeface="Times New Roman"/>
              <a:sym typeface="Times New Roman"/>
            </a:endParaRPr>
          </a:p>
        </p:txBody>
      </p:sp>
      <p:sp>
        <p:nvSpPr>
          <p:cNvPr id="105" name="Google Shape;105;p3"/>
          <p:cNvSpPr txBox="1"/>
          <p:nvPr>
            <p:ph idx="1" type="body"/>
          </p:nvPr>
        </p:nvSpPr>
        <p:spPr>
          <a:xfrm>
            <a:off x="719130" y="1910648"/>
            <a:ext cx="11360700" cy="4555200"/>
          </a:xfrm>
          <a:prstGeom prst="rect">
            <a:avLst/>
          </a:prstGeom>
          <a:noFill/>
          <a:ln>
            <a:noFill/>
          </a:ln>
        </p:spPr>
        <p:txBody>
          <a:bodyPr anchorCtr="0" anchor="t" bIns="121900" lIns="121900" spcFirstLastPara="1" rIns="121900" wrap="square" tIns="121900">
            <a:normAutofit/>
          </a:bodyPr>
          <a:lstStyle/>
          <a:p>
            <a:pPr indent="-76200" lvl="0" marL="76200" marR="0" rtl="0" algn="l">
              <a:lnSpc>
                <a:spcPct val="142857"/>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Starbursting is a form of brainstorming that focuses on generating questions rather than answers. </a:t>
            </a:r>
            <a:endParaRPr i="0">
              <a:solidFill>
                <a:srgbClr val="374151"/>
              </a:solidFill>
              <a:latin typeface="Times New Roman"/>
              <a:ea typeface="Times New Roman"/>
              <a:cs typeface="Times New Roman"/>
              <a:sym typeface="Times New Roman"/>
            </a:endParaRPr>
          </a:p>
          <a:p>
            <a:pPr indent="-304800" lvl="0" marL="457200" marR="0" rtl="0" algn="l">
              <a:lnSpc>
                <a:spcPct val="142857"/>
              </a:lnSpc>
              <a:spcBef>
                <a:spcPts val="0"/>
              </a:spcBef>
              <a:spcAft>
                <a:spcPts val="0"/>
              </a:spcAft>
              <a:buClr>
                <a:schemeClr val="dk1"/>
              </a:buClr>
              <a:buSzPts val="2400"/>
              <a:buFont typeface="Noto Sans Symbols"/>
              <a:buNone/>
            </a:pPr>
            <a:r>
              <a:t/>
            </a:r>
            <a:endParaRPr i="0">
              <a:solidFill>
                <a:srgbClr val="374151"/>
              </a:solidFill>
              <a:latin typeface="Times New Roman"/>
              <a:ea typeface="Times New Roman"/>
              <a:cs typeface="Times New Roman"/>
              <a:sym typeface="Times New Roman"/>
            </a:endParaRPr>
          </a:p>
          <a:p>
            <a:pPr indent="-76200" lvl="0" marL="76200" marR="0" rtl="0" algn="l">
              <a:lnSpc>
                <a:spcPct val="142857"/>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It can be used iteratively, with further layers of questioning about the answers to the initial set of questions.</a:t>
            </a:r>
            <a:endParaRPr i="0">
              <a:solidFill>
                <a:srgbClr val="374151"/>
              </a:solidFill>
              <a:latin typeface="Times New Roman"/>
              <a:ea typeface="Times New Roman"/>
              <a:cs typeface="Times New Roman"/>
              <a:sym typeface="Times New Roman"/>
            </a:endParaRPr>
          </a:p>
          <a:p>
            <a:pPr indent="76200" lvl="0" marL="76200" marR="0" rtl="0" algn="l">
              <a:lnSpc>
                <a:spcPct val="142857"/>
              </a:lnSpc>
              <a:spcBef>
                <a:spcPts val="0"/>
              </a:spcBef>
              <a:spcAft>
                <a:spcPts val="0"/>
              </a:spcAft>
              <a:buClr>
                <a:schemeClr val="dk1"/>
              </a:buClr>
              <a:buSzPts val="2400"/>
              <a:buFont typeface="Noto Sans Symbols"/>
              <a:buNone/>
            </a:pPr>
            <a:r>
              <a:t/>
            </a:r>
            <a:endParaRPr i="0">
              <a:solidFill>
                <a:srgbClr val="374151"/>
              </a:solidFill>
              <a:latin typeface="Times New Roman"/>
              <a:ea typeface="Times New Roman"/>
              <a:cs typeface="Times New Roman"/>
              <a:sym typeface="Times New Roman"/>
            </a:endParaRPr>
          </a:p>
          <a:p>
            <a:pPr indent="152400" lvl="0" marL="0" marR="0" rtl="0" algn="l">
              <a:lnSpc>
                <a:spcPct val="142857"/>
              </a:lnSpc>
              <a:spcBef>
                <a:spcPts val="0"/>
              </a:spcBef>
              <a:spcAft>
                <a:spcPts val="0"/>
              </a:spcAft>
              <a:buClr>
                <a:schemeClr val="dk1"/>
              </a:buClr>
              <a:buSzPts val="2400"/>
              <a:buNone/>
            </a:pPr>
            <a:r>
              <a:t/>
            </a:r>
            <a:endParaRPr i="0">
              <a:solidFill>
                <a:srgbClr val="374151"/>
              </a:solidFill>
              <a:latin typeface="Times New Roman"/>
              <a:ea typeface="Times New Roman"/>
              <a:cs typeface="Times New Roman"/>
              <a:sym typeface="Times New Roman"/>
            </a:endParaRPr>
          </a:p>
        </p:txBody>
      </p:sp>
      <p:pic>
        <p:nvPicPr>
          <p:cNvPr id="106" name="Google Shape;106;p3"/>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idx="1" type="body"/>
          </p:nvPr>
        </p:nvSpPr>
        <p:spPr>
          <a:xfrm>
            <a:off x="304800" y="819785"/>
            <a:ext cx="11360785" cy="509016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rgbClr val="374151"/>
              </a:buClr>
              <a:buSzPts val="2400"/>
              <a:buFont typeface="Noto Sans Symbols"/>
              <a:buChar char="⮚"/>
            </a:pPr>
            <a:r>
              <a:rPr lang="en-US">
                <a:solidFill>
                  <a:srgbClr val="374151"/>
                </a:solidFill>
                <a:latin typeface="Times New Roman"/>
                <a:ea typeface="Times New Roman"/>
                <a:cs typeface="Times New Roman"/>
                <a:sym typeface="Times New Roman"/>
              </a:rPr>
              <a:t>Starbursting is a brainstorming technique that helps teams evaluate and validate ideas by asking questions. </a:t>
            </a:r>
            <a:endParaRPr i="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sp>
        <p:nvSpPr>
          <p:cNvPr id="112" name="Google Shape;112;p4"/>
          <p:cNvSpPr/>
          <p:nvPr/>
        </p:nvSpPr>
        <p:spPr>
          <a:xfrm>
            <a:off x="5905500" y="3238500"/>
            <a:ext cx="381000" cy="381000"/>
          </a:xfrm>
          <a:prstGeom prst="rect">
            <a:avLst/>
          </a:prstGeom>
          <a:noFill/>
          <a:ln>
            <a:noFill/>
          </a:ln>
        </p:spPr>
      </p:sp>
      <p:pic>
        <p:nvPicPr>
          <p:cNvPr id="113" name="Google Shape;113;p4"/>
          <p:cNvPicPr preferRelativeResize="0"/>
          <p:nvPr/>
        </p:nvPicPr>
        <p:blipFill rotWithShape="1">
          <a:blip r:embed="rId3">
            <a:alphaModFix/>
          </a:blip>
          <a:srcRect b="0" l="0" r="0" t="0"/>
          <a:stretch/>
        </p:blipFill>
        <p:spPr>
          <a:xfrm>
            <a:off x="3514090" y="3039745"/>
            <a:ext cx="4321810" cy="287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15600" y="351432"/>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102777"/>
              <a:buFont typeface="Times New Roman"/>
              <a:buNone/>
            </a:pPr>
            <a:r>
              <a:rPr b="1" lang="en-US" sz="4000">
                <a:latin typeface="Times New Roman"/>
                <a:ea typeface="Times New Roman"/>
                <a:cs typeface="Times New Roman"/>
                <a:sym typeface="Times New Roman"/>
              </a:rPr>
              <a:t>What is starbursting?</a:t>
            </a:r>
            <a:endParaRPr b="1" sz="4000">
              <a:latin typeface="Times New Roman"/>
              <a:ea typeface="Times New Roman"/>
              <a:cs typeface="Times New Roman"/>
              <a:sym typeface="Times New Roman"/>
            </a:endParaRPr>
          </a:p>
        </p:txBody>
      </p:sp>
      <p:sp>
        <p:nvSpPr>
          <p:cNvPr id="119" name="Google Shape;119;p5"/>
          <p:cNvSpPr txBox="1"/>
          <p:nvPr>
            <p:ph idx="1" type="body"/>
          </p:nvPr>
        </p:nvSpPr>
        <p:spPr>
          <a:xfrm>
            <a:off x="415290" y="1115060"/>
            <a:ext cx="11360785" cy="4977130"/>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Starbursting is a systematic brainstorming method that focuses on asking questions rather than immediately seeking answers to assess new ideas.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The goal is to generate key questions based on a simple but structured brainstorming framework modeled in the shape of a star. </a:t>
            </a:r>
            <a:endParaRPr>
              <a:latin typeface="Times New Roman"/>
              <a:ea typeface="Times New Roman"/>
              <a:cs typeface="Times New Roman"/>
              <a:sym typeface="Times New Roman"/>
            </a:endParaRPr>
          </a:p>
        </p:txBody>
      </p:sp>
      <p:sp>
        <p:nvSpPr>
          <p:cNvPr id="120" name="Google Shape;120;p5"/>
          <p:cNvSpPr/>
          <p:nvPr/>
        </p:nvSpPr>
        <p:spPr>
          <a:xfrm>
            <a:off x="5905500" y="3238500"/>
            <a:ext cx="381000" cy="381000"/>
          </a:xfrm>
          <a:prstGeom prst="rect">
            <a:avLst/>
          </a:prstGeom>
          <a:noFill/>
          <a:ln>
            <a:noFill/>
          </a:ln>
        </p:spPr>
      </p:sp>
      <p:pic>
        <p:nvPicPr>
          <p:cNvPr id="121" name="Google Shape;121;p5"/>
          <p:cNvPicPr preferRelativeResize="0"/>
          <p:nvPr/>
        </p:nvPicPr>
        <p:blipFill rotWithShape="1">
          <a:blip r:embed="rId3">
            <a:alphaModFix/>
          </a:blip>
          <a:srcRect b="0" l="0" r="0" t="0"/>
          <a:stretch/>
        </p:blipFill>
        <p:spPr>
          <a:xfrm>
            <a:off x="3167380" y="3773170"/>
            <a:ext cx="5715000" cy="26841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1" type="body"/>
          </p:nvPr>
        </p:nvSpPr>
        <p:spPr>
          <a:xfrm>
            <a:off x="415290" y="845185"/>
            <a:ext cx="11360785" cy="5584190"/>
          </a:xfrm>
          <a:prstGeom prst="rect">
            <a:avLst/>
          </a:prstGeom>
          <a:noFill/>
          <a:ln>
            <a:noFill/>
          </a:ln>
        </p:spPr>
        <p:txBody>
          <a:bodyPr anchorCtr="0" anchor="t" bIns="121900" lIns="121900" spcFirstLastPara="1" rIns="121900" wrap="square" tIns="121900">
            <a:normAutofit lnSpcReduction="10000"/>
          </a:bodyPr>
          <a:lstStyle/>
          <a:p>
            <a:pPr indent="0" lvl="0" marL="76200" rtl="0" algn="l">
              <a:lnSpc>
                <a:spcPct val="115000"/>
              </a:lnSpc>
              <a:spcBef>
                <a:spcPts val="0"/>
              </a:spcBef>
              <a:spcAft>
                <a:spcPts val="0"/>
              </a:spcAft>
              <a:buClr>
                <a:schemeClr val="dk1"/>
              </a:buClr>
              <a:buSzPts val="2400"/>
              <a:buNone/>
            </a:pPr>
            <a:r>
              <a:rPr lang="en-US">
                <a:latin typeface="Times New Roman"/>
                <a:ea typeface="Times New Roman"/>
                <a:cs typeface="Times New Roman"/>
                <a:sym typeface="Times New Roman"/>
              </a:rPr>
              <a:t>Starbursting requires you to ask six different types of questions: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Who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What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How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Where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When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Why.</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Font typeface="Noto Sans Symbols"/>
              <a:buNone/>
            </a:pPr>
            <a:r>
              <a:rPr lang="en-US">
                <a:latin typeface="Times New Roman"/>
                <a:ea typeface="Times New Roman"/>
                <a:cs typeface="Times New Roman"/>
                <a:sym typeface="Times New Roman"/>
              </a:rPr>
              <a:t>     By covering all areas, Starbursting is a comprehensive and systematic         questioning exercise that you can use every time you explore a new idea.</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pic>
        <p:nvPicPr>
          <p:cNvPr id="127" name="Google Shape;127;p6"/>
          <p:cNvPicPr preferRelativeResize="0"/>
          <p:nvPr/>
        </p:nvPicPr>
        <p:blipFill rotWithShape="1">
          <a:blip r:embed="rId3">
            <a:alphaModFix/>
          </a:blip>
          <a:srcRect b="0" l="0" r="0" t="0"/>
          <a:stretch/>
        </p:blipFill>
        <p:spPr>
          <a:xfrm>
            <a:off x="5724525" y="2104390"/>
            <a:ext cx="3820160" cy="2368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idx="1" type="body"/>
          </p:nvPr>
        </p:nvSpPr>
        <p:spPr>
          <a:xfrm>
            <a:off x="415290" y="427355"/>
            <a:ext cx="11360785" cy="5957570"/>
          </a:xfrm>
          <a:prstGeom prst="rect">
            <a:avLst/>
          </a:prstGeom>
          <a:noFill/>
          <a:ln>
            <a:noFill/>
          </a:ln>
        </p:spPr>
        <p:txBody>
          <a:bodyPr anchorCtr="0" anchor="t" bIns="121900" lIns="121900" spcFirstLastPara="1" rIns="121900" wrap="square" tIns="121900">
            <a:normAutofit/>
          </a:bodyPr>
          <a:lstStyle/>
          <a:p>
            <a:pPr indent="0" lvl="0" marL="76200" rtl="0" algn="l">
              <a:lnSpc>
                <a:spcPct val="115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rPr b="1" lang="en-US" sz="3200">
                <a:latin typeface="Times New Roman"/>
                <a:ea typeface="Times New Roman"/>
                <a:cs typeface="Times New Roman"/>
                <a:sym typeface="Times New Roman"/>
              </a:rPr>
              <a:t>Example</a:t>
            </a:r>
            <a:endParaRPr sz="3200">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 A colleague suggests a new design of ice skating boot. One question you ask might be "</a:t>
            </a:r>
            <a:r>
              <a:rPr b="1" lang="en-US">
                <a:latin typeface="Times New Roman"/>
                <a:ea typeface="Times New Roman"/>
                <a:cs typeface="Times New Roman"/>
                <a:sym typeface="Times New Roman"/>
              </a:rPr>
              <a:t>Who is the customer?</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Font typeface="Noto Sans Symbols"/>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Answer:</a:t>
            </a:r>
            <a:r>
              <a:rPr lang="en-US">
                <a:latin typeface="Times New Roman"/>
                <a:ea typeface="Times New Roman"/>
                <a:cs typeface="Times New Roman"/>
                <a:sym typeface="Times New Roman"/>
              </a:rPr>
              <a:t> "Skaters".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But you need to go further than this to ensure that you target your promotions accurately: "</a:t>
            </a:r>
            <a:r>
              <a:rPr b="1" lang="en-US">
                <a:latin typeface="Times New Roman"/>
                <a:ea typeface="Times New Roman"/>
                <a:cs typeface="Times New Roman"/>
                <a:sym typeface="Times New Roman"/>
              </a:rPr>
              <a:t>What kind of skaters?</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Answer:</a:t>
            </a:r>
            <a:r>
              <a:rPr lang="en-US">
                <a:latin typeface="Times New Roman"/>
                <a:ea typeface="Times New Roman"/>
                <a:cs typeface="Times New Roman"/>
                <a:sym typeface="Times New Roman"/>
              </a:rPr>
              <a:t> "Those who do a lot of jumping, who need extra support".</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Clr>
                <a:schemeClr val="dk1"/>
              </a:buClr>
              <a:buSzPct val="93434"/>
              <a:buFont typeface="Times New Roman"/>
              <a:buNone/>
            </a:pPr>
            <a:r>
              <a:rPr b="1" lang="en-US">
                <a:latin typeface="Times New Roman"/>
                <a:ea typeface="Times New Roman"/>
                <a:cs typeface="Times New Roman"/>
                <a:sym typeface="Times New Roman"/>
              </a:rPr>
              <a:t>Why would you use starbursting </a:t>
            </a:r>
            <a:endParaRPr b="1">
              <a:latin typeface="Times New Roman"/>
              <a:ea typeface="Times New Roman"/>
              <a:cs typeface="Times New Roman"/>
              <a:sym typeface="Times New Roman"/>
            </a:endParaRPr>
          </a:p>
        </p:txBody>
      </p:sp>
      <p:sp>
        <p:nvSpPr>
          <p:cNvPr id="138" name="Google Shape;138;p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lnSpcReduction="10000"/>
          </a:bodyPr>
          <a:lstStyle/>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Starbursting is a great technique for decision making and problem solving.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It helps teams explore solutions by asking deeper questions that enable them to strategically plan and execute their ideas more effectively.</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374151"/>
              </a:buClr>
              <a:buSzPts val="2400"/>
              <a:buFont typeface="Noto Sans Symbols"/>
              <a:buChar char="⮚"/>
            </a:pPr>
            <a:r>
              <a:rPr lang="en-US">
                <a:solidFill>
                  <a:srgbClr val="374151"/>
                </a:solidFill>
                <a:latin typeface="Times New Roman"/>
                <a:ea typeface="Times New Roman"/>
                <a:cs typeface="Times New Roman"/>
                <a:sym typeface="Times New Roman"/>
              </a:rPr>
              <a:t>In other words, by asking the right questions, teams can ensure they produce the right solutions.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idx="1" type="body"/>
          </p:nvPr>
        </p:nvSpPr>
        <p:spPr>
          <a:xfrm>
            <a:off x="415290" y="991235"/>
            <a:ext cx="11360785" cy="5100955"/>
          </a:xfrm>
          <a:prstGeom prst="rect">
            <a:avLst/>
          </a:prstGeom>
          <a:noFill/>
          <a:ln>
            <a:noFill/>
          </a:ln>
        </p:spPr>
        <p:txBody>
          <a:bodyPr anchorCtr="0" anchor="t" bIns="121900" lIns="121900" spcFirstLastPara="1" rIns="121900" wrap="square" tIns="121900">
            <a:normAutofit/>
          </a:bodyPr>
          <a:lstStyle/>
          <a:p>
            <a:pPr indent="-381000" lvl="0" marL="457200" rtl="0" algn="l">
              <a:lnSpc>
                <a:spcPct val="115000"/>
              </a:lnSpc>
              <a:spcBef>
                <a:spcPts val="0"/>
              </a:spcBef>
              <a:spcAft>
                <a:spcPts val="0"/>
              </a:spcAft>
              <a:buClr>
                <a:srgbClr val="374151"/>
              </a:buClr>
              <a:buSzPts val="2400"/>
              <a:buChar char="●"/>
            </a:pPr>
            <a:r>
              <a:rPr lang="en-US">
                <a:solidFill>
                  <a:srgbClr val="374151"/>
                </a:solidFill>
                <a:latin typeface="Times New Roman"/>
                <a:ea typeface="Times New Roman"/>
                <a:cs typeface="Times New Roman"/>
                <a:sym typeface="Times New Roman"/>
              </a:rPr>
              <a:t>Starbursting helps teams brainstorm which questions to ask so they can confidently (and thoroughly) test the validity of the idea itself.</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pic>
        <p:nvPicPr>
          <p:cNvPr id="144" name="Google Shape;144;p10"/>
          <p:cNvPicPr preferRelativeResize="0"/>
          <p:nvPr/>
        </p:nvPicPr>
        <p:blipFill rotWithShape="1">
          <a:blip r:embed="rId3">
            <a:alphaModFix/>
          </a:blip>
          <a:srcRect b="0" l="0" r="0" t="0"/>
          <a:stretch/>
        </p:blipFill>
        <p:spPr>
          <a:xfrm>
            <a:off x="2578735" y="2807335"/>
            <a:ext cx="5593080" cy="2926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2023-12-15T06:27:00Z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800764A13CA947CFA093C444E337C780_13</vt:lpwstr>
  </property>
  <property fmtid="{D5CDD505-2E9C-101B-9397-08002B2CF9AE}" pid="3" name="KSOProductBuildVer">
    <vt:lpwstr>1033-12.2.0.13359</vt:lpwstr>
  </property>
</Properties>
</file>