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56" r:id="rId3"/>
    <p:sldId id="258" r:id="rId4"/>
    <p:sldId id="270" r:id="rId5"/>
    <p:sldId id="271" r:id="rId6"/>
    <p:sldId id="272" r:id="rId7"/>
    <p:sldId id="257" r:id="rId8"/>
    <p:sldId id="259" r:id="rId9"/>
    <p:sldId id="260" r:id="rId10"/>
    <p:sldId id="261" r:id="rId11"/>
    <p:sldId id="262" r:id="rId12"/>
    <p:sldId id="263" r:id="rId13"/>
    <p:sldId id="264" r:id="rId14"/>
    <p:sldId id="290" r:id="rId15"/>
    <p:sldId id="27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41FA4-EDC8-4FC0-B859-E0EC9CAE8E08}" v="1" dt="2025-03-15T05:51:55.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66797" autoAdjust="0"/>
  </p:normalViewPr>
  <p:slideViewPr>
    <p:cSldViewPr snapToGrid="0">
      <p:cViewPr varScale="1">
        <p:scale>
          <a:sx n="26" d="100"/>
          <a:sy n="26" d="100"/>
        </p:scale>
        <p:origin x="29"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73741FA4-EDC8-4FC0-B859-E0EC9CAE8E08}"/>
    <pc:docChg chg="custSel addSld modSld">
      <pc:chgData name="Loner 03" userId="146907e377e94744" providerId="LiveId" clId="{73741FA4-EDC8-4FC0-B859-E0EC9CAE8E08}" dt="2025-03-15T05:52:26.024" v="12" actId="20577"/>
      <pc:docMkLst>
        <pc:docMk/>
      </pc:docMkLst>
      <pc:sldChg chg="delSp modSp new mod">
        <pc:chgData name="Loner 03" userId="146907e377e94744" providerId="LiveId" clId="{73741FA4-EDC8-4FC0-B859-E0EC9CAE8E08}" dt="2025-03-15T05:51:24.680" v="3" actId="5793"/>
        <pc:sldMkLst>
          <pc:docMk/>
          <pc:sldMk cId="258763748" sldId="273"/>
        </pc:sldMkLst>
        <pc:spChg chg="del">
          <ac:chgData name="Loner 03" userId="146907e377e94744" providerId="LiveId" clId="{73741FA4-EDC8-4FC0-B859-E0EC9CAE8E08}" dt="2025-03-15T05:51:19.077" v="1" actId="478"/>
          <ac:spMkLst>
            <pc:docMk/>
            <pc:sldMk cId="258763748" sldId="273"/>
            <ac:spMk id="2" creationId="{BC807D22-4E61-9C98-201E-1B259EDA367F}"/>
          </ac:spMkLst>
        </pc:spChg>
        <pc:spChg chg="mod">
          <ac:chgData name="Loner 03" userId="146907e377e94744" providerId="LiveId" clId="{73741FA4-EDC8-4FC0-B859-E0EC9CAE8E08}" dt="2025-03-15T05:51:24.680" v="3" actId="5793"/>
          <ac:spMkLst>
            <pc:docMk/>
            <pc:sldMk cId="258763748" sldId="273"/>
            <ac:spMk id="3" creationId="{8D4D0783-D7F6-58F1-8AFD-31ED9BA677BA}"/>
          </ac:spMkLst>
        </pc:spChg>
      </pc:sldChg>
      <pc:sldChg chg="modSp add mod">
        <pc:chgData name="Loner 03" userId="146907e377e94744" providerId="LiveId" clId="{73741FA4-EDC8-4FC0-B859-E0EC9CAE8E08}" dt="2025-03-15T05:52:26.024" v="12" actId="20577"/>
        <pc:sldMkLst>
          <pc:docMk/>
          <pc:sldMk cId="743845026" sldId="290"/>
        </pc:sldMkLst>
        <pc:spChg chg="mod">
          <ac:chgData name="Loner 03" userId="146907e377e94744" providerId="LiveId" clId="{73741FA4-EDC8-4FC0-B859-E0EC9CAE8E08}" dt="2025-03-15T05:52:26.024" v="12" actId="20577"/>
          <ac:spMkLst>
            <pc:docMk/>
            <pc:sldMk cId="743845026" sldId="290"/>
            <ac:spMk id="5" creationId="{AD64E2BB-D68F-A0CF-42D1-2C4100C97B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AC39F-C3FB-444E-9281-52C82E5AFE5A}"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30FE3-AF98-40CC-877B-FBF7FA01D573}" type="slidenum">
              <a:rPr lang="en-IN" smtClean="0"/>
              <a:t>‹#›</a:t>
            </a:fld>
            <a:endParaRPr lang="en-IN"/>
          </a:p>
        </p:txBody>
      </p:sp>
    </p:spTree>
    <p:extLst>
      <p:ext uri="{BB962C8B-B14F-4D97-AF65-F5344CB8AC3E}">
        <p14:creationId xmlns:p14="http://schemas.microsoft.com/office/powerpoint/2010/main" val="124985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12121"/>
                </a:solidFill>
                <a:effectLst/>
                <a:latin typeface="Times New Roman" panose="02020603050405020304" pitchFamily="18" charset="0"/>
                <a:cs typeface="Times New Roman" panose="02020603050405020304" pitchFamily="18" charset="0"/>
              </a:rPr>
              <a:t>It comes from the French word ‘charrette’, meaning ‘cart’.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12121"/>
                </a:solidFill>
                <a:effectLst/>
                <a:latin typeface="Times New Roman" panose="02020603050405020304" pitchFamily="18" charset="0"/>
                <a:cs typeface="Times New Roman" panose="02020603050405020304" pitchFamily="18" charset="0"/>
              </a:rPr>
              <a:t>In the 19th century, architecture students would use little carts to quickly get their drawings from one place to another, to get approval for their work. The Charette Procedure works the same way.</a:t>
            </a:r>
          </a:p>
          <a:p>
            <a:endParaRPr lang="en-IN" dirty="0"/>
          </a:p>
          <a:p>
            <a:endParaRPr lang="en-IN" dirty="0"/>
          </a:p>
        </p:txBody>
      </p:sp>
      <p:sp>
        <p:nvSpPr>
          <p:cNvPr id="4" name="Slide Number Placeholder 3"/>
          <p:cNvSpPr>
            <a:spLocks noGrp="1"/>
          </p:cNvSpPr>
          <p:nvPr>
            <p:ph type="sldNum" sz="quarter" idx="5"/>
          </p:nvPr>
        </p:nvSpPr>
        <p:spPr/>
        <p:txBody>
          <a:bodyPr/>
          <a:lstStyle/>
          <a:p>
            <a:fld id="{F8330FE3-AF98-40CC-877B-FBF7FA01D573}" type="slidenum">
              <a:rPr lang="en-IN" smtClean="0"/>
              <a:t>3</a:t>
            </a:fld>
            <a:endParaRPr lang="en-IN"/>
          </a:p>
        </p:txBody>
      </p:sp>
    </p:spTree>
    <p:extLst>
      <p:ext uri="{BB962C8B-B14F-4D97-AF65-F5344CB8AC3E}">
        <p14:creationId xmlns:p14="http://schemas.microsoft.com/office/powerpoint/2010/main" val="16524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330FE3-AF98-40CC-877B-FBF7FA01D573}" type="slidenum">
              <a:rPr lang="en-IN" smtClean="0"/>
              <a:t>7</a:t>
            </a:fld>
            <a:endParaRPr lang="en-IN"/>
          </a:p>
        </p:txBody>
      </p:sp>
    </p:spTree>
    <p:extLst>
      <p:ext uri="{BB962C8B-B14F-4D97-AF65-F5344CB8AC3E}">
        <p14:creationId xmlns:p14="http://schemas.microsoft.com/office/powerpoint/2010/main" val="169214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F1D98-B7FF-33EC-FD97-3DCA8F6B1B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80FA9-1D81-F3B4-2554-73955B2A9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9215B2-A101-34AF-12C5-B13C0067E99A}"/>
              </a:ext>
            </a:extLst>
          </p:cNvPr>
          <p:cNvSpPr>
            <a:spLocks noGrp="1"/>
          </p:cNvSpPr>
          <p:nvPr>
            <p:ph type="body" idx="1"/>
          </p:nvPr>
        </p:nvSpPr>
        <p:spPr/>
        <p:txBody>
          <a:bodyPr/>
          <a:lstStyle/>
          <a:p>
            <a:r>
              <a:rPr lang="en-IN" dirty="0"/>
              <a:t>Ans: b</a:t>
            </a:r>
          </a:p>
          <a:p>
            <a:endParaRPr lang="en-IN" dirty="0"/>
          </a:p>
        </p:txBody>
      </p:sp>
      <p:sp>
        <p:nvSpPr>
          <p:cNvPr id="4" name="Slide Number Placeholder 3">
            <a:extLst>
              <a:ext uri="{FF2B5EF4-FFF2-40B4-BE49-F238E27FC236}">
                <a16:creationId xmlns:a16="http://schemas.microsoft.com/office/drawing/2014/main" id="{8E6FAAB9-2C24-9B50-5A63-55F42B2F9BD5}"/>
              </a:ext>
            </a:extLst>
          </p:cNvPr>
          <p:cNvSpPr>
            <a:spLocks noGrp="1"/>
          </p:cNvSpPr>
          <p:nvPr>
            <p:ph type="sldNum" sz="quarter" idx="5"/>
          </p:nvPr>
        </p:nvSpPr>
        <p:spPr/>
        <p:txBody>
          <a:bodyPr/>
          <a:lstStyle/>
          <a:p>
            <a:fld id="{093B7C5C-E38E-4D08-B118-63D455B81868}" type="slidenum">
              <a:rPr lang="en-IN" smtClean="0"/>
              <a:t>14</a:t>
            </a:fld>
            <a:endParaRPr lang="en-IN"/>
          </a:p>
        </p:txBody>
      </p:sp>
    </p:spTree>
    <p:extLst>
      <p:ext uri="{BB962C8B-B14F-4D97-AF65-F5344CB8AC3E}">
        <p14:creationId xmlns:p14="http://schemas.microsoft.com/office/powerpoint/2010/main" val="405711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A8B4-8DCD-E21E-0072-4001CA828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AD61F1-1EE9-7445-348E-8C8C0CD6A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72CDB-ECA7-827E-39F4-0FF717166C1A}"/>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5" name="Footer Placeholder 4">
            <a:extLst>
              <a:ext uri="{FF2B5EF4-FFF2-40B4-BE49-F238E27FC236}">
                <a16:creationId xmlns:a16="http://schemas.microsoft.com/office/drawing/2014/main" id="{C846835C-5479-F78B-7F32-98F6A2EF5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1CA2A-CA29-92C0-6FBA-F1D81B6CEB18}"/>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407114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145E-3568-F748-A1BF-FB83EC619B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77657-3B07-7EC4-D5AA-BAD9D52C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67F58-648E-388A-C7E6-5794B8C49CDE}"/>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5" name="Footer Placeholder 4">
            <a:extLst>
              <a:ext uri="{FF2B5EF4-FFF2-40B4-BE49-F238E27FC236}">
                <a16:creationId xmlns:a16="http://schemas.microsoft.com/office/drawing/2014/main" id="{9D695F22-B33C-D245-7C37-6804E2DF0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DA3FF-AC47-0506-2E87-3F7EA8B6EC9C}"/>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24191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5B073-1F18-C183-A93E-40E2FD51D0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809093-C96A-C769-DE0F-8C9ACC57C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EA9C1-7ECE-D9CE-4598-D6FCC3A3451A}"/>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5" name="Footer Placeholder 4">
            <a:extLst>
              <a:ext uri="{FF2B5EF4-FFF2-40B4-BE49-F238E27FC236}">
                <a16:creationId xmlns:a16="http://schemas.microsoft.com/office/drawing/2014/main" id="{2CEBCDF6-FC35-5074-4E84-0C4463ADA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27A7A-2D1B-165B-8D26-12BFE2548766}"/>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221510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9D41-382E-680C-789B-84D72F162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FF6913-00D4-F428-1A10-28FF871CD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39899-4D26-4096-E97F-68C11AFF336D}"/>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5" name="Footer Placeholder 4">
            <a:extLst>
              <a:ext uri="{FF2B5EF4-FFF2-40B4-BE49-F238E27FC236}">
                <a16:creationId xmlns:a16="http://schemas.microsoft.com/office/drawing/2014/main" id="{687D3FB2-E97B-83C8-266B-C1C348A0C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6A3D5-0E4A-2F05-9ADD-7BD13CBA37F2}"/>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6582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157D-9D84-7539-EA6A-9244EC402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DFD8F5-1B05-C8A8-8421-965354981A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E5AE4-1F6F-3D92-45ED-283C5B71685C}"/>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5" name="Footer Placeholder 4">
            <a:extLst>
              <a:ext uri="{FF2B5EF4-FFF2-40B4-BE49-F238E27FC236}">
                <a16:creationId xmlns:a16="http://schemas.microsoft.com/office/drawing/2014/main" id="{24355639-8F27-54D8-031A-CD60BF274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887C3-D1EE-32C3-240B-5E72C0B65904}"/>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227785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10CA-7FCE-D846-DA31-0B0C9FED1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44A03A-21F5-767F-D918-17CDDA8ED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A8478F-4EEC-2F76-48B4-6BA49C7A9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EB0410-9352-87CF-22AD-C8C81CDAA187}"/>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6" name="Footer Placeholder 5">
            <a:extLst>
              <a:ext uri="{FF2B5EF4-FFF2-40B4-BE49-F238E27FC236}">
                <a16:creationId xmlns:a16="http://schemas.microsoft.com/office/drawing/2014/main" id="{B6F38502-21B5-9135-1E7D-37DBA0775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7CABAE-DCC8-5A4C-4159-5FEF84AD306F}"/>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132509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8136-7BEE-925D-0453-3D9BCFE6B1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4A8B6F-D5F6-F2EC-5CD6-B2DA8D69B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4962F-9887-6FA2-4433-5B7D78319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5CF21-3F2D-A64F-65BC-3E0194EE9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A08BF-B9D2-F5C9-7169-A347D1514D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6BFF9C-D00F-0704-8325-EF549EC2D884}"/>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8" name="Footer Placeholder 7">
            <a:extLst>
              <a:ext uri="{FF2B5EF4-FFF2-40B4-BE49-F238E27FC236}">
                <a16:creationId xmlns:a16="http://schemas.microsoft.com/office/drawing/2014/main" id="{EDC563CE-2FC6-5CB0-EA30-560C60E214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A36495-D066-8992-29DA-D4B8748AC296}"/>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408980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18C9-6867-7E63-2CD4-7EBA82F3AB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EAFB9A-B889-C355-FDB4-F023975C20CA}"/>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4" name="Footer Placeholder 3">
            <a:extLst>
              <a:ext uri="{FF2B5EF4-FFF2-40B4-BE49-F238E27FC236}">
                <a16:creationId xmlns:a16="http://schemas.microsoft.com/office/drawing/2014/main" id="{800B7ABB-18C9-9C38-4886-E21C8C921D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BF6753-7578-FE81-C3C2-951A61035F75}"/>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238731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91B7C7-118E-A98C-93AF-7B48FB5F3633}"/>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3" name="Footer Placeholder 2">
            <a:extLst>
              <a:ext uri="{FF2B5EF4-FFF2-40B4-BE49-F238E27FC236}">
                <a16:creationId xmlns:a16="http://schemas.microsoft.com/office/drawing/2014/main" id="{C0B3C4CC-E4AE-1D7B-7BC6-0706060594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180F21-A8BA-E652-1A5A-F7C72BE99CF5}"/>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220721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7896-7747-B82F-DBED-0CD680F51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EAF5D9-7A2A-C344-1637-ACF3BC5F9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8E079D-6AF4-4BD8-AA7B-95FEBEE62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4F2CA-08FA-0F2B-2A59-AB0518DA1842}"/>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6" name="Footer Placeholder 5">
            <a:extLst>
              <a:ext uri="{FF2B5EF4-FFF2-40B4-BE49-F238E27FC236}">
                <a16:creationId xmlns:a16="http://schemas.microsoft.com/office/drawing/2014/main" id="{AE821A3D-9CC2-9DC1-FAC4-4F1773092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59115B-E95A-6704-28D7-809A914D05CE}"/>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241752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CC1B-57B8-730B-AF4F-E74F5EBF0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507A8C-4E5F-0D59-9E5E-1738C977A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0332A9-6D5D-784B-AB1F-434D49A62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5BDF5-964E-B751-4D5E-CCDB8286B3C3}"/>
              </a:ext>
            </a:extLst>
          </p:cNvPr>
          <p:cNvSpPr>
            <a:spLocks noGrp="1"/>
          </p:cNvSpPr>
          <p:nvPr>
            <p:ph type="dt" sz="half" idx="10"/>
          </p:nvPr>
        </p:nvSpPr>
        <p:spPr/>
        <p:txBody>
          <a:bodyPr/>
          <a:lstStyle/>
          <a:p>
            <a:fld id="{8EFC62C8-ACA3-45EB-B0D6-F85481849CB2}" type="datetimeFigureOut">
              <a:rPr lang="en-IN" smtClean="0"/>
              <a:t>15-03-2025</a:t>
            </a:fld>
            <a:endParaRPr lang="en-IN"/>
          </a:p>
        </p:txBody>
      </p:sp>
      <p:sp>
        <p:nvSpPr>
          <p:cNvPr id="6" name="Footer Placeholder 5">
            <a:extLst>
              <a:ext uri="{FF2B5EF4-FFF2-40B4-BE49-F238E27FC236}">
                <a16:creationId xmlns:a16="http://schemas.microsoft.com/office/drawing/2014/main" id="{FFD87FEB-B1C8-1FD4-6476-E963201F0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94E32-13F7-D35E-4C2D-28257580C7DB}"/>
              </a:ext>
            </a:extLst>
          </p:cNvPr>
          <p:cNvSpPr>
            <a:spLocks noGrp="1"/>
          </p:cNvSpPr>
          <p:nvPr>
            <p:ph type="sldNum" sz="quarter" idx="12"/>
          </p:nvPr>
        </p:nvSpPr>
        <p:spPr/>
        <p:txBody>
          <a:bodyPr/>
          <a:lstStyle/>
          <a:p>
            <a:fld id="{CFDE89E1-A61A-4235-BCD7-B68F8EB7F43C}" type="slidenum">
              <a:rPr lang="en-IN" smtClean="0"/>
              <a:t>‹#›</a:t>
            </a:fld>
            <a:endParaRPr lang="en-IN"/>
          </a:p>
        </p:txBody>
      </p:sp>
    </p:spTree>
    <p:extLst>
      <p:ext uri="{BB962C8B-B14F-4D97-AF65-F5344CB8AC3E}">
        <p14:creationId xmlns:p14="http://schemas.microsoft.com/office/powerpoint/2010/main" val="128926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D7B79-DFD2-A90C-29D4-B178C12B5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36602-F0F0-D3D7-9E53-B262C747A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3EDF8-BF2F-CD5F-DB6D-CA42F9540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FC62C8-ACA3-45EB-B0D6-F85481849CB2}" type="datetimeFigureOut">
              <a:rPr lang="en-IN" smtClean="0"/>
              <a:t>15-03-2025</a:t>
            </a:fld>
            <a:endParaRPr lang="en-IN"/>
          </a:p>
        </p:txBody>
      </p:sp>
      <p:sp>
        <p:nvSpPr>
          <p:cNvPr id="5" name="Footer Placeholder 4">
            <a:extLst>
              <a:ext uri="{FF2B5EF4-FFF2-40B4-BE49-F238E27FC236}">
                <a16:creationId xmlns:a16="http://schemas.microsoft.com/office/drawing/2014/main" id="{24DD686E-E7AB-AFFD-169A-A6C962ABD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4BE67B-B427-0C96-C358-DE99BE3A4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DE89E1-A61A-4235-BCD7-B68F8EB7F43C}" type="slidenum">
              <a:rPr lang="en-IN" smtClean="0"/>
              <a:t>‹#›</a:t>
            </a:fld>
            <a:endParaRPr lang="en-IN"/>
          </a:p>
        </p:txBody>
      </p:sp>
    </p:spTree>
    <p:extLst>
      <p:ext uri="{BB962C8B-B14F-4D97-AF65-F5344CB8AC3E}">
        <p14:creationId xmlns:p14="http://schemas.microsoft.com/office/powerpoint/2010/main" val="121613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oolshero.com/personal-development/action-planning/" TargetMode="External"/><Relationship Id="rId2" Type="http://schemas.openxmlformats.org/officeDocument/2006/relationships/hyperlink" Target="https://www.toolshero.com/personal-development/action-priority-matrix-ap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toolshero.com/decision-mak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75F89-F07B-4B81-3B1F-0ECD9D8DD94C}"/>
            </a:ext>
          </a:extLst>
        </p:cNvPr>
        <p:cNvGrpSpPr/>
        <p:nvPr/>
      </p:nvGrpSpPr>
      <p:grpSpPr>
        <a:xfrm>
          <a:off x="0" y="0"/>
          <a:ext cx="0" cy="0"/>
          <a:chOff x="0" y="0"/>
          <a:chExt cx="0" cy="0"/>
        </a:xfrm>
      </p:grpSpPr>
      <p:pic>
        <p:nvPicPr>
          <p:cNvPr id="2" name="Google Shape;54;p13">
            <a:extLst>
              <a:ext uri="{FF2B5EF4-FFF2-40B4-BE49-F238E27FC236}">
                <a16:creationId xmlns:a16="http://schemas.microsoft.com/office/drawing/2014/main" id="{5EA78336-9C34-C0BB-D84E-E23F0D964084}"/>
              </a:ext>
            </a:extLst>
          </p:cNvPr>
          <p:cNvPicPr preferRelativeResize="0"/>
          <p:nvPr/>
        </p:nvPicPr>
        <p:blipFill rotWithShape="1">
          <a:blip r:embed="rId2"/>
          <a:srcRect/>
          <a:stretch>
            <a:fillRect/>
          </a:stretch>
        </p:blipFill>
        <p:spPr>
          <a:xfrm>
            <a:off x="3754583" y="1692363"/>
            <a:ext cx="5168392" cy="3473274"/>
          </a:xfrm>
          <a:prstGeom prst="rect">
            <a:avLst/>
          </a:prstGeom>
          <a:noFill/>
          <a:ln>
            <a:noFill/>
          </a:ln>
        </p:spPr>
      </p:pic>
    </p:spTree>
    <p:extLst>
      <p:ext uri="{BB962C8B-B14F-4D97-AF65-F5344CB8AC3E}">
        <p14:creationId xmlns:p14="http://schemas.microsoft.com/office/powerpoint/2010/main" val="351017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ppt_w</p:attrName>
                                        </p:attrNameLst>
                                      </p:cBhvr>
                                      <p:tavLst>
                                        <p:tav tm="0">
                                          <p:val>
                                            <p:fltVal val="0"/>
                                          </p:val>
                                        </p:tav>
                                        <p:tav tm="100000">
                                          <p:val>
                                            <p:strVal val="#ppt_w"/>
                                          </p:val>
                                        </p:tav>
                                      </p:tavLst>
                                    </p:anim>
                                    <p:anim calcmode="lin" valueType="num">
                                      <p:cBhvr additive="base">
                                        <p:cTn id="8" dur="1000"/>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59490-458A-7B0A-57B6-6587B1B550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FBF8D-E13E-D4B9-3F23-6B8B87062EFA}"/>
              </a:ext>
            </a:extLst>
          </p:cNvPr>
          <p:cNvSpPr>
            <a:spLocks noGrp="1"/>
          </p:cNvSpPr>
          <p:nvPr>
            <p:ph idx="1"/>
          </p:nvPr>
        </p:nvSpPr>
        <p:spPr>
          <a:xfrm>
            <a:off x="838200" y="280555"/>
            <a:ext cx="10515600" cy="5698981"/>
          </a:xfrm>
        </p:spPr>
        <p:txBody>
          <a:bodyPr>
            <a:noAutofit/>
          </a:bodyPr>
          <a:lstStyle/>
          <a:p>
            <a:pPr marL="0" indent="0" algn="just" fontAlgn="base">
              <a:lnSpc>
                <a:spcPct val="160000"/>
              </a:lnSpc>
              <a:spcAft>
                <a:spcPts val="1125"/>
              </a:spcAft>
              <a:buNone/>
            </a:pPr>
            <a:r>
              <a:rPr lang="en-US" sz="2000" b="1" i="0" dirty="0">
                <a:solidFill>
                  <a:srgbClr val="444444"/>
                </a:solidFill>
                <a:effectLst/>
                <a:latin typeface="Times New Roman" panose="02020603050405020304" pitchFamily="18" charset="0"/>
                <a:cs typeface="Times New Roman" panose="02020603050405020304" pitchFamily="18" charset="0"/>
              </a:rPr>
              <a:t>Step 3</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60000"/>
              </a:lnSpc>
              <a:spcAft>
                <a:spcPts val="1125"/>
              </a:spcAft>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The recorder repeats the process with the third group. All groups are asked to review and discuss each the ideas related to all topics.</a:t>
            </a:r>
          </a:p>
          <a:p>
            <a:pPr marL="0" indent="0" algn="just" fontAlgn="base">
              <a:lnSpc>
                <a:spcPct val="160000"/>
              </a:lnSpc>
              <a:spcAft>
                <a:spcPts val="1125"/>
              </a:spcAft>
              <a:buNone/>
            </a:pPr>
            <a:r>
              <a:rPr lang="en-US" sz="2000" b="1" i="0" dirty="0">
                <a:solidFill>
                  <a:srgbClr val="444444"/>
                </a:solidFill>
                <a:effectLst/>
                <a:latin typeface="Times New Roman" panose="02020603050405020304" pitchFamily="18" charset="0"/>
                <a:cs typeface="Times New Roman" panose="02020603050405020304" pitchFamily="18" charset="0"/>
              </a:rPr>
              <a:t>Step 4</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60000"/>
              </a:lnSpc>
              <a:spcAft>
                <a:spcPts val="1125"/>
              </a:spcAft>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At the end round of the discussion, each group is asked to prioritize the ideas based the most important and significant ideas in each topic.</a:t>
            </a:r>
          </a:p>
          <a:p>
            <a:pPr marL="0" indent="0" algn="just" fontAlgn="base">
              <a:lnSpc>
                <a:spcPct val="160000"/>
              </a:lnSpc>
              <a:spcAft>
                <a:spcPts val="1125"/>
              </a:spcAft>
              <a:buNone/>
            </a:pPr>
            <a:r>
              <a:rPr lang="en-US" sz="2000" b="1" i="0" dirty="0">
                <a:solidFill>
                  <a:srgbClr val="444444"/>
                </a:solidFill>
                <a:effectLst/>
                <a:latin typeface="Times New Roman" panose="02020603050405020304" pitchFamily="18" charset="0"/>
                <a:cs typeface="Times New Roman" panose="02020603050405020304" pitchFamily="18" charset="0"/>
              </a:rPr>
              <a:t>Step 5</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60000"/>
              </a:lnSpc>
              <a:spcAft>
                <a:spcPts val="1125"/>
              </a:spcAft>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Each recorder collects all the ideas, and summarizes them based on each topic. This step merges the efforts of all the groups and helps to compare the collected ideas for a more complete understanding of the topics.</a:t>
            </a:r>
          </a:p>
          <a:p>
            <a:pPr marL="0" indent="0" algn="just">
              <a:lnSpc>
                <a:spcPct val="160000"/>
              </a:lnSpc>
              <a:buNone/>
            </a:pPr>
            <a:endParaRPr lang="en-IN" sz="20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36A5D15E-A70E-2FC5-128B-A588F06A0391}"/>
              </a:ext>
            </a:extLst>
          </p:cNvPr>
          <p:cNvPicPr preferRelativeResize="0"/>
          <p:nvPr/>
        </p:nvPicPr>
        <p:blipFill rotWithShape="1">
          <a:blip r:embed="rId2"/>
          <a:srcRect/>
          <a:stretch>
            <a:fillRect/>
          </a:stretch>
        </p:blipFill>
        <p:spPr>
          <a:xfrm>
            <a:off x="10654145" y="6082145"/>
            <a:ext cx="1553354" cy="778979"/>
          </a:xfrm>
          <a:prstGeom prst="rect">
            <a:avLst/>
          </a:prstGeom>
          <a:noFill/>
          <a:ln>
            <a:noFill/>
          </a:ln>
        </p:spPr>
      </p:pic>
    </p:spTree>
    <p:extLst>
      <p:ext uri="{BB962C8B-B14F-4D97-AF65-F5344CB8AC3E}">
        <p14:creationId xmlns:p14="http://schemas.microsoft.com/office/powerpoint/2010/main" val="221697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4EB30-C6FC-1ACA-B46F-F287E992B3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23326-C611-D18A-F038-E799345E69EB}"/>
              </a:ext>
            </a:extLst>
          </p:cNvPr>
          <p:cNvSpPr>
            <a:spLocks noGrp="1"/>
          </p:cNvSpPr>
          <p:nvPr>
            <p:ph idx="1"/>
          </p:nvPr>
        </p:nvSpPr>
        <p:spPr>
          <a:xfrm>
            <a:off x="838200" y="311728"/>
            <a:ext cx="10515600" cy="5698981"/>
          </a:xfrm>
        </p:spPr>
        <p:txBody>
          <a:bodyPr>
            <a:noAutofit/>
          </a:bodyPr>
          <a:lstStyle/>
          <a:p>
            <a:pPr marL="0" indent="0" algn="just" fontAlgn="base">
              <a:lnSpc>
                <a:spcPct val="150000"/>
              </a:lnSpc>
              <a:spcAft>
                <a:spcPts val="1125"/>
              </a:spcAft>
              <a:buNone/>
            </a:pPr>
            <a:r>
              <a:rPr lang="en-US" sz="2000" b="1" i="0" dirty="0">
                <a:solidFill>
                  <a:srgbClr val="444444"/>
                </a:solidFill>
                <a:effectLst/>
                <a:latin typeface="Times New Roman" panose="02020603050405020304" pitchFamily="18" charset="0"/>
                <a:cs typeface="Times New Roman" panose="02020603050405020304" pitchFamily="18" charset="0"/>
              </a:rPr>
              <a:t>Step 6</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spcAft>
                <a:spcPts val="1125"/>
              </a:spcAft>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The entire group meets and discusses the results related to each topic. At this stage, they review the priorities of each decision. The resulting decisions may be implemented in the form of an Action Plan for the next stages of the project.</a:t>
            </a:r>
          </a:p>
          <a:p>
            <a:pPr marL="0" indent="0" algn="l">
              <a:spcBef>
                <a:spcPts val="2400"/>
              </a:spcBef>
              <a:spcAft>
                <a:spcPts val="2400"/>
              </a:spcAft>
              <a:buNone/>
            </a:pPr>
            <a:r>
              <a:rPr lang="en-US" sz="2000" b="1" i="0" dirty="0">
                <a:solidFill>
                  <a:srgbClr val="282C33"/>
                </a:solidFill>
                <a:effectLst/>
                <a:latin typeface="Times New Roman" panose="02020603050405020304" pitchFamily="18" charset="0"/>
                <a:cs typeface="Times New Roman" panose="02020603050405020304" pitchFamily="18" charset="0"/>
              </a:rPr>
              <a:t>Benefits of using the Charette procedure </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Get participants from diverse backgrounds to foster a broader perspective</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Stimulate creativity</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Rapidly iterate and develop ideas</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Gain stakeholder buy-in</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Make decisions quickly</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Improve design quality</a:t>
            </a:r>
          </a:p>
          <a:p>
            <a:pPr algn="just" fontAlgn="base">
              <a:lnSpc>
                <a:spcPct val="150000"/>
              </a:lnSpc>
              <a:spcAft>
                <a:spcPts val="1125"/>
              </a:spcAft>
              <a:buFont typeface="Wingdings" panose="05000000000000000000" pitchFamily="2" charset="2"/>
              <a:buChar char="Ø"/>
            </a:pP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F9A3B377-6EF2-A51F-37D2-AAE4F19E3A2F}"/>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410007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D3682-CA65-5203-B244-6D49CE2A363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6FB36-3FBA-9111-C045-A95B70A592B5}"/>
              </a:ext>
            </a:extLst>
          </p:cNvPr>
          <p:cNvSpPr>
            <a:spLocks noGrp="1"/>
          </p:cNvSpPr>
          <p:nvPr>
            <p:ph idx="1"/>
          </p:nvPr>
        </p:nvSpPr>
        <p:spPr>
          <a:xfrm>
            <a:off x="838200" y="477982"/>
            <a:ext cx="10515600" cy="5698981"/>
          </a:xfrm>
        </p:spPr>
        <p:txBody>
          <a:bodyPr>
            <a:normAutofit/>
          </a:bodyPr>
          <a:lstStyle/>
          <a:p>
            <a:pPr marL="0" indent="0" algn="l">
              <a:buNone/>
            </a:pPr>
            <a:r>
              <a:rPr lang="en-US" sz="2000" b="1" i="0" dirty="0">
                <a:solidFill>
                  <a:srgbClr val="282C33"/>
                </a:solidFill>
                <a:effectLst/>
                <a:latin typeface="Times New Roman" panose="02020603050405020304" pitchFamily="18" charset="0"/>
                <a:cs typeface="Times New Roman" panose="02020603050405020304" pitchFamily="18" charset="0"/>
              </a:rPr>
              <a:t>Those are the upsides. But with a larger group comes some downsides, too: </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It’s time and resource intensive</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Some voices tend to dominate the conversation</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It’s often challenging to facilitate</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There’s a more significant potential for conflict</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Ideas often come at the expense of execution</a:t>
            </a:r>
          </a:p>
          <a:p>
            <a:pPr algn="l">
              <a:spcAft>
                <a:spcPts val="1200"/>
              </a:spcAft>
              <a:buFont typeface="+mj-lt"/>
              <a:buAutoNum type="arabicPeriod"/>
            </a:pPr>
            <a:r>
              <a:rPr lang="en-US" sz="2000" b="0" i="0" dirty="0">
                <a:solidFill>
                  <a:srgbClr val="282C33"/>
                </a:solidFill>
                <a:effectLst/>
                <a:latin typeface="Times New Roman" panose="02020603050405020304" pitchFamily="18" charset="0"/>
                <a:cs typeface="Times New Roman" panose="02020603050405020304" pitchFamily="18" charset="0"/>
              </a:rPr>
              <a:t>Greater risk of scope creep</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03041BA0-79FF-32C8-2279-1597D500DC0E}"/>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173713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4A51-36E1-47F8-0934-E2639371F6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05638-8A66-EB70-729A-137BACFDA991}"/>
              </a:ext>
            </a:extLst>
          </p:cNvPr>
          <p:cNvSpPr>
            <a:spLocks noGrp="1"/>
          </p:cNvSpPr>
          <p:nvPr>
            <p:ph idx="1"/>
          </p:nvPr>
        </p:nvSpPr>
        <p:spPr>
          <a:xfrm>
            <a:off x="838200" y="477982"/>
            <a:ext cx="10515600" cy="5698981"/>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Key Points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Charette Procedure is an efficient and effective process for brainstorming and capturing ideas when there are multiple issues to discuss and many people involved. </a:t>
            </a:r>
          </a:p>
          <a:p>
            <a:pPr algn="just">
              <a:lnSpc>
                <a:spcPct val="150000"/>
              </a:lnSpc>
            </a:pPr>
            <a:r>
              <a:rPr lang="en-US" sz="2400" b="0" i="0">
                <a:effectLst/>
                <a:latin typeface="Times New Roman" panose="02020603050405020304" pitchFamily="18" charset="0"/>
                <a:cs typeface="Times New Roman" panose="02020603050405020304" pitchFamily="18" charset="0"/>
              </a:rPr>
              <a:t>It </a:t>
            </a:r>
            <a:r>
              <a:rPr lang="en-US" sz="2400" b="0" i="0" dirty="0">
                <a:effectLst/>
                <a:latin typeface="Times New Roman" panose="02020603050405020304" pitchFamily="18" charset="0"/>
                <a:cs typeface="Times New Roman" panose="02020603050405020304" pitchFamily="18" charset="0"/>
              </a:rPr>
              <a:t>is a systemic and organized approach that allows everyone to contribute in a meaningful way</a:t>
            </a:r>
            <a:r>
              <a:rPr lang="en-US" sz="2400" b="0" i="0">
                <a:effectLst/>
                <a:latin typeface="Times New Roman" panose="02020603050405020304" pitchFamily="18" charset="0"/>
                <a:cs typeface="Times New Roman" panose="02020603050405020304" pitchFamily="18" charset="0"/>
              </a:rPr>
              <a:t>. </a:t>
            </a:r>
          </a:p>
          <a:p>
            <a:pPr algn="just">
              <a:lnSpc>
                <a:spcPct val="150000"/>
              </a:lnSpc>
            </a:pPr>
            <a:r>
              <a:rPr lang="en-US" sz="2400" b="0" i="0">
                <a:effectLst/>
                <a:latin typeface="Times New Roman" panose="02020603050405020304" pitchFamily="18" charset="0"/>
                <a:cs typeface="Times New Roman" panose="02020603050405020304" pitchFamily="18" charset="0"/>
              </a:rPr>
              <a:t>When </a:t>
            </a:r>
            <a:r>
              <a:rPr lang="en-US" sz="2400" b="0" i="0" dirty="0">
                <a:effectLst/>
                <a:latin typeface="Times New Roman" panose="02020603050405020304" pitchFamily="18" charset="0"/>
                <a:cs typeface="Times New Roman" panose="02020603050405020304" pitchFamily="18" charset="0"/>
              </a:rPr>
              <a:t>you are faced with a complex, multiplayer decision, the Charette Procedure is a great way of identifying the options available and laying the foundations of well-considered and widely accepted plans.</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32C54517-E087-97FF-AEE7-86C048D741A0}"/>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198570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65044-CED3-506E-C842-4E65F9630EA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64E2BB-D68F-A0CF-42D1-2C4100C97BC8}"/>
              </a:ext>
            </a:extLst>
          </p:cNvPr>
          <p:cNvSpPr>
            <a:spLocks noGrp="1"/>
          </p:cNvSpPr>
          <p:nvPr>
            <p:ph idx="1"/>
          </p:nvPr>
        </p:nvSpPr>
        <p:spPr>
          <a:xfrm>
            <a:off x="838200" y="665922"/>
            <a:ext cx="10515600" cy="5511041"/>
          </a:xfrm>
        </p:spPr>
        <p:txBody>
          <a:bodyPr/>
          <a:lstStyle/>
          <a:p>
            <a:pPr marL="0" indent="0" algn="just">
              <a:buNone/>
            </a:pPr>
            <a:r>
              <a:rPr lang="en-IN" dirty="0">
                <a:latin typeface="Times New Roman" panose="02020603050405020304" pitchFamily="18" charset="0"/>
                <a:cs typeface="Times New Roman" panose="02020603050405020304" pitchFamily="18" charset="0"/>
              </a:rPr>
              <a:t>Question :</a:t>
            </a:r>
          </a:p>
          <a:p>
            <a:pPr marL="0" indent="0" algn="just">
              <a:buNone/>
            </a:pPr>
            <a:endParaRPr lang="en-IN"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Which of the following is a primary advantage of the Charrette </a:t>
            </a:r>
            <a:r>
              <a:rPr lang="en-US">
                <a:latin typeface="Times New Roman" panose="02020603050405020304" pitchFamily="18" charset="0"/>
                <a:cs typeface="Times New Roman" panose="02020603050405020304" pitchFamily="18" charset="0"/>
              </a:rPr>
              <a:t>Procedure?</a:t>
            </a:r>
          </a:p>
          <a:p>
            <a:pPr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It ensures consensus through anonymity.</a:t>
            </a:r>
          </a:p>
          <a:p>
            <a:pPr marL="0" indent="0" algn="just">
              <a:buNone/>
            </a:pPr>
            <a:r>
              <a:rPr lang="en-US" dirty="0">
                <a:latin typeface="Times New Roman" panose="02020603050405020304" pitchFamily="18" charset="0"/>
                <a:cs typeface="Times New Roman" panose="02020603050405020304" pitchFamily="18" charset="0"/>
              </a:rPr>
              <a:t>○ It allows for broad stakeholder involvement in decision-making.</a:t>
            </a:r>
          </a:p>
          <a:p>
            <a:pPr marL="0" indent="0" algn="just">
              <a:buNone/>
            </a:pPr>
            <a:r>
              <a:rPr lang="en-US" dirty="0">
                <a:latin typeface="Times New Roman" panose="02020603050405020304" pitchFamily="18" charset="0"/>
                <a:cs typeface="Times New Roman" panose="02020603050405020304" pitchFamily="18" charset="0"/>
              </a:rPr>
              <a:t>○ It eliminates the need for structured facilitation.</a:t>
            </a:r>
          </a:p>
          <a:p>
            <a:pPr marL="0" indent="0" algn="just">
              <a:buNone/>
            </a:pPr>
            <a:r>
              <a:rPr lang="en-US" dirty="0">
                <a:latin typeface="Times New Roman" panose="02020603050405020304" pitchFamily="18" charset="0"/>
                <a:cs typeface="Times New Roman" panose="02020603050405020304" pitchFamily="18" charset="0"/>
              </a:rPr>
              <a:t>○ It reduces the time needed for brainstorming.</a:t>
            </a:r>
          </a:p>
          <a:p>
            <a:pPr marL="0" indent="0" algn="just">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384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D0783-D7F6-58F1-8AFD-31ED9BA677BA}"/>
              </a:ext>
            </a:extLst>
          </p:cNvPr>
          <p:cNvSpPr>
            <a:spLocks noGrp="1"/>
          </p:cNvSpPr>
          <p:nvPr>
            <p:ph idx="1"/>
          </p:nvPr>
        </p:nvSpPr>
        <p:spPr>
          <a:xfrm>
            <a:off x="838200" y="840259"/>
            <a:ext cx="10515600" cy="5336704"/>
          </a:xfrm>
        </p:spPr>
        <p:txBody>
          <a:bodyPr/>
          <a:lstStyle/>
          <a:p>
            <a:pPr marL="0" indent="0">
              <a:buNone/>
            </a:pPr>
            <a:endParaRPr lang="en-IN" dirty="0"/>
          </a:p>
        </p:txBody>
      </p:sp>
    </p:spTree>
    <p:extLst>
      <p:ext uri="{BB962C8B-B14F-4D97-AF65-F5344CB8AC3E}">
        <p14:creationId xmlns:p14="http://schemas.microsoft.com/office/powerpoint/2010/main" val="25876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690FB-2FE4-3E02-EDD8-478D18F893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E943A-D6AB-4F42-2AEF-3670B756B7EE}"/>
              </a:ext>
            </a:extLst>
          </p:cNvPr>
          <p:cNvSpPr>
            <a:spLocks noGrp="1"/>
          </p:cNvSpPr>
          <p:nvPr>
            <p:ph idx="1"/>
          </p:nvPr>
        </p:nvSpPr>
        <p:spPr>
          <a:xfrm>
            <a:off x="3117271" y="2957945"/>
            <a:ext cx="6650183" cy="942109"/>
          </a:xfrm>
        </p:spPr>
        <p:txBody>
          <a:bodyPr>
            <a:normAutofit/>
          </a:bodyPr>
          <a:lstStyle/>
          <a:p>
            <a:pPr marL="0" indent="0" algn="ctr">
              <a:buNone/>
            </a:pPr>
            <a:r>
              <a:rPr lang="en-IN" sz="4400" dirty="0">
                <a:latin typeface="Times New Roman" panose="02020603050405020304" pitchFamily="18" charset="0"/>
                <a:cs typeface="Times New Roman" panose="02020603050405020304" pitchFamily="18" charset="0"/>
              </a:rPr>
              <a:t>THANK YOU</a:t>
            </a:r>
          </a:p>
        </p:txBody>
      </p:sp>
      <p:pic>
        <p:nvPicPr>
          <p:cNvPr id="2" name="Google Shape;60;p14">
            <a:extLst>
              <a:ext uri="{FF2B5EF4-FFF2-40B4-BE49-F238E27FC236}">
                <a16:creationId xmlns:a16="http://schemas.microsoft.com/office/drawing/2014/main" id="{29396BD9-C68F-DFA3-8946-95AE6DE7D7D5}"/>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341161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1C7793-FA07-772D-39DF-32740A9D27B9}"/>
              </a:ext>
            </a:extLst>
          </p:cNvPr>
          <p:cNvSpPr>
            <a:spLocks noGrp="1"/>
          </p:cNvSpPr>
          <p:nvPr>
            <p:ph type="subTitle" idx="1"/>
          </p:nvPr>
        </p:nvSpPr>
        <p:spPr>
          <a:xfrm>
            <a:off x="3306687" y="348507"/>
            <a:ext cx="5795749" cy="501929"/>
          </a:xfrm>
        </p:spPr>
        <p:txBody>
          <a:bodyPr>
            <a:noAutofit/>
          </a:bodyPr>
          <a:lstStyle/>
          <a:p>
            <a:pPr>
              <a:spcAft>
                <a:spcPts val="1200"/>
              </a:spcAft>
            </a:pPr>
            <a:r>
              <a:rPr lang="en-IN" sz="4400" b="0" i="0" dirty="0">
                <a:effectLst/>
                <a:latin typeface="Times New Roman" panose="02020603050405020304" pitchFamily="18" charset="0"/>
                <a:cs typeface="Times New Roman" panose="02020603050405020304" pitchFamily="18" charset="0"/>
              </a:rPr>
              <a:t> Charette Procedure</a:t>
            </a:r>
          </a:p>
          <a:p>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3078" name="Picture 6">
            <a:extLst>
              <a:ext uri="{FF2B5EF4-FFF2-40B4-BE49-F238E27FC236}">
                <a16:creationId xmlns:a16="http://schemas.microsoft.com/office/drawing/2014/main" id="{DFE01F93-01F7-EE7C-82D5-9E478606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691" y="1122012"/>
            <a:ext cx="9656618" cy="543184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60;p14">
            <a:extLst>
              <a:ext uri="{FF2B5EF4-FFF2-40B4-BE49-F238E27FC236}">
                <a16:creationId xmlns:a16="http://schemas.microsoft.com/office/drawing/2014/main" id="{4ED94160-12DA-5DE3-7EFB-46719600C0C6}"/>
              </a:ext>
            </a:extLst>
          </p:cNvPr>
          <p:cNvPicPr preferRelativeResize="0"/>
          <p:nvPr/>
        </p:nvPicPr>
        <p:blipFill rotWithShape="1">
          <a:blip r:embed="rId3"/>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378978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rette Procedure">
            <a:extLst>
              <a:ext uri="{FF2B5EF4-FFF2-40B4-BE49-F238E27FC236}">
                <a16:creationId xmlns:a16="http://schemas.microsoft.com/office/drawing/2014/main" id="{DDBBCBB7-E4D3-1A5C-EC8A-20104212E9B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172200" y="1537855"/>
            <a:ext cx="5181600" cy="46391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56ABD48-533A-6D19-4530-58A38AA8C1EB}"/>
              </a:ext>
            </a:extLst>
          </p:cNvPr>
          <p:cNvSpPr txBox="1"/>
          <p:nvPr/>
        </p:nvSpPr>
        <p:spPr>
          <a:xfrm>
            <a:off x="446808" y="1537855"/>
            <a:ext cx="5340927" cy="4185761"/>
          </a:xfrm>
          <a:prstGeom prst="rect">
            <a:avLst/>
          </a:prstGeom>
          <a:noFill/>
        </p:spPr>
        <p:txBody>
          <a:bodyPr wrap="square">
            <a:spAutoFit/>
          </a:bodyPr>
          <a:lstStyle/>
          <a:p>
            <a:pPr marL="285750" indent="-285750" algn="just" fontAlgn="base">
              <a:spcAft>
                <a:spcPts val="1500"/>
              </a:spcAft>
              <a:buFont typeface="Wingdings" panose="05000000000000000000" pitchFamily="2" charset="2"/>
              <a:buChar char="Ø"/>
            </a:pPr>
            <a:r>
              <a:rPr lang="en-US" sz="1800" b="0" i="0" dirty="0">
                <a:solidFill>
                  <a:srgbClr val="212121"/>
                </a:solidFill>
                <a:effectLst/>
                <a:latin typeface="Times New Roman" panose="02020603050405020304" pitchFamily="18" charset="0"/>
                <a:cs typeface="Times New Roman" panose="02020603050405020304" pitchFamily="18" charset="0"/>
              </a:rPr>
              <a:t>The Charette Procedure </a:t>
            </a:r>
            <a:r>
              <a:rPr lang="en-US" sz="1800" b="0" i="0" dirty="0">
                <a:solidFill>
                  <a:srgbClr val="444444"/>
                </a:solidFill>
                <a:effectLst/>
                <a:latin typeface="Times New Roman" panose="02020603050405020304" pitchFamily="18" charset="0"/>
                <a:cs typeface="Times New Roman" panose="02020603050405020304" pitchFamily="18" charset="0"/>
              </a:rPr>
              <a:t>is one of the oldest methods used to organize thinking </a:t>
            </a:r>
            <a:r>
              <a:rPr lang="en-US" sz="1800" b="0" i="0" dirty="0">
                <a:solidFill>
                  <a:srgbClr val="212121"/>
                </a:solidFill>
                <a:effectLst/>
                <a:latin typeface="Times New Roman" panose="02020603050405020304" pitchFamily="18" charset="0"/>
                <a:cs typeface="Times New Roman" panose="02020603050405020304" pitchFamily="18" charset="0"/>
              </a:rPr>
              <a:t>about one or more ideas and helps them all to form an opinion</a:t>
            </a:r>
            <a:r>
              <a:rPr lang="en-US" sz="1800" b="0" i="0" dirty="0">
                <a:solidFill>
                  <a:srgbClr val="444444"/>
                </a:solidFill>
                <a:effectLst/>
                <a:latin typeface="Times New Roman" panose="02020603050405020304" pitchFamily="18" charset="0"/>
                <a:cs typeface="Times New Roman" panose="02020603050405020304" pitchFamily="18" charset="0"/>
              </a:rPr>
              <a:t> within a large group of people.</a:t>
            </a:r>
          </a:p>
          <a:p>
            <a:pPr marL="285750" indent="-285750" algn="just" fontAlgn="base">
              <a:spcAft>
                <a:spcPts val="1500"/>
              </a:spcAft>
              <a:buFont typeface="Wingdings" panose="05000000000000000000" pitchFamily="2" charset="2"/>
              <a:buChar char="Ø"/>
            </a:pPr>
            <a:r>
              <a:rPr lang="en-US" sz="1800" b="0" i="0" dirty="0">
                <a:solidFill>
                  <a:srgbClr val="212121"/>
                </a:solidFill>
                <a:effectLst/>
                <a:latin typeface="Times New Roman" panose="02020603050405020304" pitchFamily="18" charset="0"/>
                <a:cs typeface="Times New Roman" panose="02020603050405020304" pitchFamily="18" charset="0"/>
              </a:rPr>
              <a:t>T</a:t>
            </a:r>
            <a:r>
              <a:rPr lang="en-US" sz="1800" b="0" i="0" dirty="0">
                <a:solidFill>
                  <a:srgbClr val="444444"/>
                </a:solidFill>
                <a:effectLst/>
                <a:latin typeface="Times New Roman" panose="02020603050405020304" pitchFamily="18" charset="0"/>
                <a:cs typeface="Times New Roman" panose="02020603050405020304" pitchFamily="18" charset="0"/>
              </a:rPr>
              <a:t>here are 15 people or more present in a brainstorming session when attempting to discuss multiple ideas or problems at the same time. </a:t>
            </a:r>
          </a:p>
          <a:p>
            <a:pPr marL="285750" indent="-285750" algn="just" fontAlgn="base">
              <a:spcAft>
                <a:spcPts val="1500"/>
              </a:spcAft>
              <a:buFont typeface="Wingdings" panose="05000000000000000000" pitchFamily="2" charset="2"/>
              <a:buChar char="Ø"/>
            </a:pPr>
            <a:r>
              <a:rPr lang="en-US" sz="1800" b="0" i="0" dirty="0">
                <a:solidFill>
                  <a:srgbClr val="212121"/>
                </a:solidFill>
                <a:effectLst/>
                <a:latin typeface="Times New Roman" panose="02020603050405020304" pitchFamily="18" charset="0"/>
                <a:cs typeface="Times New Roman" panose="02020603050405020304" pitchFamily="18" charset="0"/>
              </a:rPr>
              <a:t>The ideas generated by one group are sent to the other group, allowing that group to think about them and refine the earlier ideas.</a:t>
            </a:r>
          </a:p>
          <a:p>
            <a:pPr algn="just" fontAlgn="base">
              <a:spcAft>
                <a:spcPts val="1500"/>
              </a:spcAft>
            </a:pPr>
            <a:endParaRPr lang="en-US" sz="1800" b="0" i="0" dirty="0">
              <a:solidFill>
                <a:srgbClr val="212121"/>
              </a:solidFill>
              <a:effectLst/>
              <a:latin typeface="Times New Roman" panose="02020603050405020304" pitchFamily="18" charset="0"/>
              <a:cs typeface="Times New Roman" panose="02020603050405020304" pitchFamily="18" charset="0"/>
            </a:endParaRPr>
          </a:p>
          <a:p>
            <a:pPr algn="just" fontAlgn="base">
              <a:spcAft>
                <a:spcPts val="1500"/>
              </a:spcAft>
            </a:pPr>
            <a:endParaRPr lang="en-US" sz="1800" b="0" i="0" dirty="0">
              <a:solidFill>
                <a:srgbClr val="21212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735D750-76F5-77FF-75DC-5D8611845426}"/>
              </a:ext>
            </a:extLst>
          </p:cNvPr>
          <p:cNvSpPr txBox="1"/>
          <p:nvPr/>
        </p:nvSpPr>
        <p:spPr>
          <a:xfrm>
            <a:off x="594879" y="488053"/>
            <a:ext cx="6094268" cy="954107"/>
          </a:xfrm>
          <a:prstGeom prst="rect">
            <a:avLst/>
          </a:prstGeom>
          <a:noFill/>
        </p:spPr>
        <p:txBody>
          <a:bodyPr wrap="square">
            <a:spAutoFit/>
          </a:bodyPr>
          <a:lstStyle/>
          <a:p>
            <a:r>
              <a:rPr lang="en-US" sz="2800" b="1" i="0" dirty="0">
                <a:solidFill>
                  <a:srgbClr val="171717"/>
                </a:solidFill>
                <a:effectLst/>
                <a:latin typeface="Times New Roman" panose="02020603050405020304" pitchFamily="18" charset="0"/>
                <a:cs typeface="Times New Roman" panose="02020603050405020304" pitchFamily="18" charset="0"/>
              </a:rPr>
              <a:t>What is the Charette Procedure?</a:t>
            </a:r>
            <a:br>
              <a:rPr lang="en-US" sz="2800" b="1" i="0" dirty="0">
                <a:solidFill>
                  <a:srgbClr val="171717"/>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4DEBB266-C090-A701-A125-C833620743DF}"/>
              </a:ext>
            </a:extLst>
          </p:cNvPr>
          <p:cNvPicPr preferRelativeResize="0"/>
          <p:nvPr/>
        </p:nvPicPr>
        <p:blipFill rotWithShape="1">
          <a:blip r:embed="rId4"/>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97258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057224-DF57-AF7F-9559-F8DCE6088EF3}"/>
              </a:ext>
            </a:extLst>
          </p:cNvPr>
          <p:cNvPicPr>
            <a:picLocks noChangeAspect="1"/>
          </p:cNvPicPr>
          <p:nvPr/>
        </p:nvPicPr>
        <p:blipFill>
          <a:blip r:embed="rId2"/>
          <a:stretch>
            <a:fillRect/>
          </a:stretch>
        </p:blipFill>
        <p:spPr>
          <a:xfrm>
            <a:off x="0" y="0"/>
            <a:ext cx="12192000" cy="6858000"/>
          </a:xfrm>
          <a:prstGeom prst="rect">
            <a:avLst/>
          </a:prstGeom>
        </p:spPr>
      </p:pic>
      <p:pic>
        <p:nvPicPr>
          <p:cNvPr id="2" name="Google Shape;60;p14">
            <a:extLst>
              <a:ext uri="{FF2B5EF4-FFF2-40B4-BE49-F238E27FC236}">
                <a16:creationId xmlns:a16="http://schemas.microsoft.com/office/drawing/2014/main" id="{39739498-DFCD-EBD6-C5FB-F5984784389A}"/>
              </a:ext>
            </a:extLst>
          </p:cNvPr>
          <p:cNvPicPr preferRelativeResize="0"/>
          <p:nvPr/>
        </p:nvPicPr>
        <p:blipFill rotWithShape="1">
          <a:blip r:embed="rId3"/>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26066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06C58E-08C6-43FD-1672-18DAA4E938B9}"/>
              </a:ext>
            </a:extLst>
          </p:cNvPr>
          <p:cNvSpPr>
            <a:spLocks noGrp="1"/>
          </p:cNvSpPr>
          <p:nvPr>
            <p:ph idx="1"/>
          </p:nvPr>
        </p:nvSpPr>
        <p:spPr>
          <a:xfrm>
            <a:off x="838200" y="637309"/>
            <a:ext cx="10515600" cy="5539654"/>
          </a:xfrm>
        </p:spPr>
        <p:txBody>
          <a:bodyPr>
            <a:normAutofit fontScale="92500"/>
          </a:bodyPr>
          <a:lstStyle/>
          <a:p>
            <a:pPr marL="0" indent="0" algn="just" fontAlgn="base">
              <a:lnSpc>
                <a:spcPct val="150000"/>
              </a:lnSpc>
              <a:spcBef>
                <a:spcPts val="1500"/>
              </a:spcBef>
              <a:spcAft>
                <a:spcPts val="750"/>
              </a:spcAft>
              <a:buNone/>
            </a:pPr>
            <a:r>
              <a:rPr lang="en-IN" sz="2000" b="1" i="0" dirty="0">
                <a:solidFill>
                  <a:srgbClr val="171717"/>
                </a:solidFill>
                <a:effectLst/>
                <a:latin typeface="Times New Roman" panose="02020603050405020304" pitchFamily="18" charset="0"/>
                <a:cs typeface="Times New Roman" panose="02020603050405020304" pitchFamily="18" charset="0"/>
              </a:rPr>
              <a:t>Step 1: defining subjects</a:t>
            </a:r>
          </a:p>
          <a:p>
            <a:pPr marL="0" indent="0" algn="just" fontAlgn="base">
              <a:lnSpc>
                <a:spcPct val="150000"/>
              </a:lnSpc>
              <a:spcAft>
                <a:spcPts val="1500"/>
              </a:spcAft>
              <a:buNone/>
            </a:pPr>
            <a:r>
              <a:rPr lang="en-US" sz="2000" b="0" i="0" dirty="0">
                <a:solidFill>
                  <a:srgbClr val="212121"/>
                </a:solidFill>
                <a:effectLst/>
                <a:latin typeface="Times New Roman" panose="02020603050405020304" pitchFamily="18" charset="0"/>
                <a:cs typeface="Times New Roman" panose="02020603050405020304" pitchFamily="18" charset="0"/>
              </a:rPr>
              <a:t>The recorder comes to an agreement with the groups about the problems that will be discussed.</a:t>
            </a:r>
          </a:p>
          <a:p>
            <a:pPr marL="0" indent="0" algn="just" fontAlgn="base">
              <a:lnSpc>
                <a:spcPct val="150000"/>
              </a:lnSpc>
              <a:spcBef>
                <a:spcPts val="1500"/>
              </a:spcBef>
              <a:spcAft>
                <a:spcPts val="750"/>
              </a:spcAft>
              <a:buNone/>
            </a:pPr>
            <a:r>
              <a:rPr lang="en-US" sz="2000" b="1" i="0" dirty="0">
                <a:solidFill>
                  <a:srgbClr val="171717"/>
                </a:solidFill>
                <a:effectLst/>
                <a:latin typeface="Times New Roman" panose="02020603050405020304" pitchFamily="18" charset="0"/>
                <a:cs typeface="Times New Roman" panose="02020603050405020304" pitchFamily="18" charset="0"/>
              </a:rPr>
              <a:t>Step 2: creating subgroups</a:t>
            </a:r>
          </a:p>
          <a:p>
            <a:pPr marL="0" indent="0" algn="just" fontAlgn="base">
              <a:lnSpc>
                <a:spcPct val="150000"/>
              </a:lnSpc>
              <a:spcAft>
                <a:spcPts val="1500"/>
              </a:spcAft>
              <a:buNone/>
            </a:pPr>
            <a:r>
              <a:rPr lang="en-US" sz="2000" b="0" i="0" dirty="0">
                <a:solidFill>
                  <a:srgbClr val="212121"/>
                </a:solidFill>
                <a:effectLst/>
                <a:latin typeface="Times New Roman" panose="02020603050405020304" pitchFamily="18" charset="0"/>
                <a:cs typeface="Times New Roman" panose="02020603050405020304" pitchFamily="18" charset="0"/>
              </a:rPr>
              <a:t>The recorder divides the group into smaller subgroups with a maximum number of seven people. It’s good to form diverse groups, so that different skill sets make a contribution and creativity is encouraged.</a:t>
            </a:r>
          </a:p>
          <a:p>
            <a:pPr marL="0" indent="0" algn="just" fontAlgn="base">
              <a:lnSpc>
                <a:spcPct val="150000"/>
              </a:lnSpc>
              <a:spcBef>
                <a:spcPts val="1500"/>
              </a:spcBef>
              <a:spcAft>
                <a:spcPts val="750"/>
              </a:spcAft>
              <a:buNone/>
            </a:pPr>
            <a:r>
              <a:rPr lang="en-US" sz="2000" b="1" i="0" dirty="0">
                <a:solidFill>
                  <a:srgbClr val="171717"/>
                </a:solidFill>
                <a:effectLst/>
                <a:latin typeface="Times New Roman" panose="02020603050405020304" pitchFamily="18" charset="0"/>
                <a:cs typeface="Times New Roman" panose="02020603050405020304" pitchFamily="18" charset="0"/>
              </a:rPr>
              <a:t>Step 3: assigning subjects</a:t>
            </a:r>
          </a:p>
          <a:p>
            <a:pPr marL="0" indent="0" algn="just" fontAlgn="base">
              <a:lnSpc>
                <a:spcPct val="150000"/>
              </a:lnSpc>
              <a:spcAft>
                <a:spcPts val="1500"/>
              </a:spcAft>
              <a:buNone/>
            </a:pPr>
            <a:r>
              <a:rPr lang="en-US" sz="2000" b="0" i="0" dirty="0">
                <a:solidFill>
                  <a:srgbClr val="212121"/>
                </a:solidFill>
                <a:effectLst/>
                <a:latin typeface="Times New Roman" panose="02020603050405020304" pitchFamily="18" charset="0"/>
                <a:cs typeface="Times New Roman" panose="02020603050405020304" pitchFamily="18" charset="0"/>
              </a:rPr>
              <a:t>The recorder assigns a problem to each subgroup and possibly lets each subgroup choose its own recorder to collect and record ideas.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AD1CDED2-A372-3CE1-15BE-BBD79CF7D9BC}"/>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293378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CF5F4-FC07-023C-05B7-E81BEBE8B3C7}"/>
              </a:ext>
            </a:extLst>
          </p:cNvPr>
          <p:cNvSpPr>
            <a:spLocks noGrp="1"/>
          </p:cNvSpPr>
          <p:nvPr>
            <p:ph idx="1"/>
          </p:nvPr>
        </p:nvSpPr>
        <p:spPr>
          <a:xfrm>
            <a:off x="388374" y="353961"/>
            <a:ext cx="11415251" cy="5664345"/>
          </a:xfrm>
        </p:spPr>
        <p:txBody>
          <a:bodyPr>
            <a:noAutofit/>
          </a:bodyPr>
          <a:lstStyle/>
          <a:p>
            <a:pPr marL="0" indent="0" algn="just" fontAlgn="base">
              <a:lnSpc>
                <a:spcPct val="150000"/>
              </a:lnSpc>
              <a:spcBef>
                <a:spcPts val="1500"/>
              </a:spcBef>
              <a:spcAft>
                <a:spcPts val="750"/>
              </a:spcAft>
              <a:buNone/>
            </a:pPr>
            <a:r>
              <a:rPr lang="en-US" sz="1800" b="1" i="0" dirty="0">
                <a:solidFill>
                  <a:srgbClr val="171717"/>
                </a:solidFill>
                <a:effectLst/>
                <a:latin typeface="Times New Roman" panose="02020603050405020304" pitchFamily="18" charset="0"/>
                <a:cs typeface="Times New Roman" panose="02020603050405020304" pitchFamily="18" charset="0"/>
              </a:rPr>
              <a:t>Step 4: brainstorming cycles</a:t>
            </a:r>
          </a:p>
          <a:p>
            <a:pPr marL="0" indent="0" algn="just" fontAlgn="base">
              <a:lnSpc>
                <a:spcPct val="150000"/>
              </a:lnSpc>
              <a:spcAft>
                <a:spcPts val="1500"/>
              </a:spcAft>
              <a:buNone/>
            </a:pPr>
            <a:r>
              <a:rPr lang="en-US" sz="1800" b="0" i="0" dirty="0">
                <a:solidFill>
                  <a:srgbClr val="212121"/>
                </a:solidFill>
                <a:effectLst/>
                <a:latin typeface="Times New Roman" panose="02020603050405020304" pitchFamily="18" charset="0"/>
                <a:cs typeface="Times New Roman" panose="02020603050405020304" pitchFamily="18" charset="0"/>
              </a:rPr>
              <a:t>The discussions start and the recorder monitors how much time the groups have to discuss the topic. He then collects the ideas from the first group and hands them to the second, who will then start working on it. In that fashion, he assigns ideas per group and then passes them on to the next group.</a:t>
            </a:r>
          </a:p>
          <a:p>
            <a:pPr marL="0" indent="0" algn="just" fontAlgn="base">
              <a:lnSpc>
                <a:spcPct val="150000"/>
              </a:lnSpc>
              <a:spcBef>
                <a:spcPts val="1500"/>
              </a:spcBef>
              <a:spcAft>
                <a:spcPts val="750"/>
              </a:spcAft>
              <a:buNone/>
            </a:pPr>
            <a:r>
              <a:rPr lang="en-US" sz="1800" b="1" i="0" dirty="0">
                <a:solidFill>
                  <a:srgbClr val="171717"/>
                </a:solidFill>
                <a:effectLst/>
                <a:latin typeface="Times New Roman" panose="02020603050405020304" pitchFamily="18" charset="0"/>
                <a:cs typeface="Times New Roman" panose="02020603050405020304" pitchFamily="18" charset="0"/>
              </a:rPr>
              <a:t>Step 5: regrouping and discussion</a:t>
            </a:r>
          </a:p>
          <a:p>
            <a:pPr marL="0" indent="0" algn="just" fontAlgn="base">
              <a:lnSpc>
                <a:spcPct val="150000"/>
              </a:lnSpc>
              <a:spcAft>
                <a:spcPts val="1500"/>
              </a:spcAft>
              <a:buNone/>
            </a:pPr>
            <a:r>
              <a:rPr lang="en-US" sz="1800" b="0" i="0" dirty="0">
                <a:solidFill>
                  <a:srgbClr val="212121"/>
                </a:solidFill>
                <a:effectLst/>
                <a:latin typeface="Times New Roman" panose="02020603050405020304" pitchFamily="18" charset="0"/>
                <a:cs typeface="Times New Roman" panose="02020603050405020304" pitchFamily="18" charset="0"/>
              </a:rPr>
              <a:t>When all topics have been discussed by all subgroups and sufficient ideas have been generated, the entire group comes together. Led by the recorder, they discuss the results for each topic. At this stage, the ideas are sorted and divided into good and not-so-good ideas.</a:t>
            </a:r>
          </a:p>
          <a:p>
            <a:pPr marL="0" indent="0" algn="just" fontAlgn="base">
              <a:lnSpc>
                <a:spcPct val="150000"/>
              </a:lnSpc>
              <a:spcBef>
                <a:spcPts val="1500"/>
              </a:spcBef>
              <a:spcAft>
                <a:spcPts val="750"/>
              </a:spcAft>
              <a:buNone/>
            </a:pPr>
            <a:r>
              <a:rPr lang="en-US" sz="1800" b="1" i="0" dirty="0">
                <a:solidFill>
                  <a:srgbClr val="171717"/>
                </a:solidFill>
                <a:effectLst/>
                <a:latin typeface="Times New Roman" panose="02020603050405020304" pitchFamily="18" charset="0"/>
                <a:cs typeface="Times New Roman" panose="02020603050405020304" pitchFamily="18" charset="0"/>
              </a:rPr>
              <a:t>Step 6: prioritizing and plan of action</a:t>
            </a:r>
          </a:p>
          <a:p>
            <a:pPr marL="0" indent="0" algn="just" fontAlgn="base">
              <a:lnSpc>
                <a:spcPct val="150000"/>
              </a:lnSpc>
              <a:spcAft>
                <a:spcPts val="1500"/>
              </a:spcAft>
              <a:buNone/>
            </a:pPr>
            <a:r>
              <a:rPr lang="en-US" sz="1800" b="0" i="0" dirty="0">
                <a:solidFill>
                  <a:srgbClr val="212121"/>
                </a:solidFill>
                <a:effectLst/>
                <a:latin typeface="Times New Roman" panose="02020603050405020304" pitchFamily="18" charset="0"/>
                <a:cs typeface="Times New Roman" panose="02020603050405020304" pitchFamily="18" charset="0"/>
              </a:rPr>
              <a:t>Based on the ideas that have been offered, grades are assigned and </a:t>
            </a:r>
            <a:r>
              <a:rPr lang="en-US" sz="1800" b="1" i="0" u="none" strike="noStrike" dirty="0">
                <a:solidFill>
                  <a:srgbClr val="41D87D"/>
                </a:solidFill>
                <a:effectLst/>
                <a:latin typeface="Times New Roman" panose="02020603050405020304" pitchFamily="18" charset="0"/>
                <a:cs typeface="Times New Roman" panose="02020603050405020304" pitchFamily="18" charset="0"/>
                <a:hlinkClick r:id="rId2"/>
              </a:rPr>
              <a:t>priorities</a:t>
            </a:r>
            <a:r>
              <a:rPr lang="en-US" sz="1800" b="0" i="0" dirty="0">
                <a:solidFill>
                  <a:srgbClr val="212121"/>
                </a:solidFill>
                <a:effectLst/>
                <a:latin typeface="Times New Roman" panose="02020603050405020304" pitchFamily="18" charset="0"/>
                <a:cs typeface="Times New Roman" panose="02020603050405020304" pitchFamily="18" charset="0"/>
              </a:rPr>
              <a:t> are set. That makes it easy to come up with a </a:t>
            </a:r>
            <a:r>
              <a:rPr lang="en-US" sz="1800" b="1" i="0" u="none" strike="noStrike" dirty="0">
                <a:solidFill>
                  <a:srgbClr val="41D87D"/>
                </a:solidFill>
                <a:effectLst/>
                <a:latin typeface="Times New Roman" panose="02020603050405020304" pitchFamily="18" charset="0"/>
                <a:cs typeface="Times New Roman" panose="02020603050405020304" pitchFamily="18" charset="0"/>
                <a:hlinkClick r:id="rId3"/>
              </a:rPr>
              <a:t>plan of action</a:t>
            </a:r>
            <a:r>
              <a:rPr lang="en-US" sz="1800" b="0" i="0" dirty="0">
                <a:solidFill>
                  <a:srgbClr val="212121"/>
                </a:solidFill>
                <a:effectLst/>
                <a:latin typeface="Times New Roman" panose="02020603050405020304" pitchFamily="18" charset="0"/>
                <a:cs typeface="Times New Roman" panose="02020603050405020304" pitchFamily="18" charset="0"/>
              </a:rPr>
              <a:t> based on the filtered ideas. Democratic </a:t>
            </a:r>
            <a:r>
              <a:rPr lang="en-US" sz="1800" b="1" i="0" u="none" strike="noStrike" dirty="0">
                <a:solidFill>
                  <a:srgbClr val="41D87D"/>
                </a:solidFill>
                <a:effectLst/>
                <a:latin typeface="Times New Roman" panose="02020603050405020304" pitchFamily="18" charset="0"/>
                <a:cs typeface="Times New Roman" panose="02020603050405020304" pitchFamily="18" charset="0"/>
                <a:hlinkClick r:id="rId4"/>
              </a:rPr>
              <a:t>decision making</a:t>
            </a:r>
            <a:r>
              <a:rPr lang="en-US" sz="1800" b="0" i="0" dirty="0">
                <a:solidFill>
                  <a:srgbClr val="212121"/>
                </a:solidFill>
                <a:effectLst/>
                <a:latin typeface="Times New Roman" panose="02020603050405020304" pitchFamily="18" charset="0"/>
                <a:cs typeface="Times New Roman" panose="02020603050405020304" pitchFamily="18" charset="0"/>
              </a:rPr>
              <a:t> can help to priorities the required actions.</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0AEE5673-666A-E287-58AE-FD2C7C6F77E6}"/>
              </a:ext>
            </a:extLst>
          </p:cNvPr>
          <p:cNvPicPr preferRelativeResize="0"/>
          <p:nvPr/>
        </p:nvPicPr>
        <p:blipFill rotWithShape="1">
          <a:blip r:embed="rId5"/>
          <a:srcRect/>
          <a:stretch>
            <a:fillRect/>
          </a:stretch>
        </p:blipFill>
        <p:spPr>
          <a:xfrm>
            <a:off x="11097491" y="6018306"/>
            <a:ext cx="1110008" cy="842818"/>
          </a:xfrm>
          <a:prstGeom prst="rect">
            <a:avLst/>
          </a:prstGeom>
          <a:noFill/>
          <a:ln>
            <a:noFill/>
          </a:ln>
        </p:spPr>
      </p:pic>
    </p:spTree>
    <p:extLst>
      <p:ext uri="{BB962C8B-B14F-4D97-AF65-F5344CB8AC3E}">
        <p14:creationId xmlns:p14="http://schemas.microsoft.com/office/powerpoint/2010/main" val="426771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F63A-37F0-3F01-4200-AA3ECB69A125}"/>
              </a:ext>
            </a:extLst>
          </p:cNvPr>
          <p:cNvSpPr>
            <a:spLocks noGrp="1"/>
          </p:cNvSpPr>
          <p:nvPr>
            <p:ph idx="1"/>
          </p:nvPr>
        </p:nvSpPr>
        <p:spPr>
          <a:xfrm>
            <a:off x="921328" y="322118"/>
            <a:ext cx="10664536" cy="5501554"/>
          </a:xfrm>
        </p:spPr>
        <p:txBody>
          <a:bodyPr>
            <a:noAutofit/>
          </a:bodyPr>
          <a:lstStyle/>
          <a:p>
            <a:pPr marL="0" indent="0" algn="just" fontAlgn="base">
              <a:lnSpc>
                <a:spcPct val="100000"/>
              </a:lnSpc>
              <a:buNone/>
            </a:pPr>
            <a:r>
              <a:rPr lang="en-US" sz="2400" b="1" i="0" dirty="0">
                <a:solidFill>
                  <a:srgbClr val="333333"/>
                </a:solidFill>
                <a:effectLst/>
                <a:latin typeface="Times New Roman" panose="02020603050405020304" pitchFamily="18" charset="0"/>
                <a:cs typeface="Times New Roman" panose="02020603050405020304" pitchFamily="18" charset="0"/>
              </a:rPr>
              <a:t>When to Use the Charette Procedure?</a:t>
            </a:r>
          </a:p>
          <a:p>
            <a:pPr algn="just">
              <a:lnSpc>
                <a:spcPct val="100000"/>
              </a:lnSpc>
              <a:buFont typeface="Wingdings" panose="05000000000000000000" pitchFamily="2" charset="2"/>
              <a:buChar char="Ø"/>
            </a:pPr>
            <a:r>
              <a:rPr lang="en-US" sz="2400" b="0" i="0" dirty="0">
                <a:solidFill>
                  <a:srgbClr val="444444"/>
                </a:solidFill>
                <a:effectLst/>
                <a:latin typeface="Times New Roman" panose="02020603050405020304" pitchFamily="18" charset="0"/>
                <a:cs typeface="Times New Roman" panose="02020603050405020304" pitchFamily="18" charset="0"/>
              </a:rPr>
              <a:t>In the project initiation stage or problem-solving meetings, a large number of attendees may result in losing control, unnecessary debates, and sometimes conflict that prevents reaching effective solutions. In these instances, brainstorming sessions may lead to problems instead of solving them. A loss of direction may also occur because many topics can be discussed at the same time. Therefore, the Charette Procedure should be applied in the following scenarios:</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More than one topic being discussed during the session</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When a large number of people (15-25) are involved in the discussion</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The time to discuss each topic is limited</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Building on existing ideas created by others</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To ensure all the attendees contribute to the discussion</a:t>
            </a:r>
          </a:p>
          <a:p>
            <a:pPr algn="just">
              <a:lnSpc>
                <a:spcPct val="1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6683B69A-00FA-4AD1-3130-FEB1DDCF0BE5}"/>
              </a:ext>
            </a:extLst>
          </p:cNvPr>
          <p:cNvPicPr preferRelativeResize="0"/>
          <p:nvPr/>
        </p:nvPicPr>
        <p:blipFill rotWithShape="1">
          <a:blip r:embed="rId3"/>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38357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62DB-A517-E313-865A-0BC87C196B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5E730-C47B-183E-0DE2-7A8814305709}"/>
              </a:ext>
            </a:extLst>
          </p:cNvPr>
          <p:cNvSpPr>
            <a:spLocks noGrp="1"/>
          </p:cNvSpPr>
          <p:nvPr>
            <p:ph idx="1"/>
          </p:nvPr>
        </p:nvSpPr>
        <p:spPr>
          <a:xfrm>
            <a:off x="838200" y="477982"/>
            <a:ext cx="10515600" cy="5698981"/>
          </a:xfrm>
        </p:spPr>
        <p:txBody>
          <a:bodyPr>
            <a:normAutofit fontScale="85000" lnSpcReduction="10000"/>
          </a:bodyPr>
          <a:lstStyle/>
          <a:p>
            <a:pPr marL="0" indent="0" algn="l" fontAlgn="base">
              <a:buNone/>
            </a:pPr>
            <a:r>
              <a:rPr lang="en-US" b="1" i="0" dirty="0">
                <a:solidFill>
                  <a:srgbClr val="333333"/>
                </a:solidFill>
                <a:effectLst/>
                <a:latin typeface="Times New Roman" panose="02020603050405020304" pitchFamily="18" charset="0"/>
                <a:cs typeface="Times New Roman" panose="02020603050405020304" pitchFamily="18" charset="0"/>
              </a:rPr>
              <a:t>How the Charette Procedure Works</a:t>
            </a:r>
          </a:p>
          <a:p>
            <a:pPr algn="just">
              <a:lnSpc>
                <a:spcPct val="160000"/>
              </a:lnSpc>
              <a:buFont typeface="Wingdings" panose="05000000000000000000" pitchFamily="2" charset="2"/>
              <a:buChar char="Ø"/>
            </a:pPr>
            <a:r>
              <a:rPr lang="en-US" sz="2400" b="0" i="0" dirty="0">
                <a:solidFill>
                  <a:srgbClr val="444444"/>
                </a:solidFill>
                <a:effectLst/>
                <a:latin typeface="Times New Roman" panose="02020603050405020304" pitchFamily="18" charset="0"/>
                <a:cs typeface="Times New Roman" panose="02020603050405020304" pitchFamily="18" charset="0"/>
              </a:rPr>
              <a:t> To ensure a successful Charette Procedure, thorough preparation should be considered to manage the ideas of each small group. The preparation of participants will include the following steps:</a:t>
            </a:r>
          </a:p>
          <a:p>
            <a:pPr marL="0" indent="0" algn="just">
              <a:buNone/>
            </a:pPr>
            <a:endParaRPr lang="en-US" sz="24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Divide the participants into small groups, around five groups in each session.</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Ask each group to choose someone to record the ideas and document them, this person is called the recorder.</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Ask each group to choose a topic. If the number of groups is larger than the topics, two groups may share the same topic to discuss separately.</a:t>
            </a:r>
          </a:p>
          <a:p>
            <a:pPr algn="just" fontAlgn="base">
              <a:lnSpc>
                <a:spcPct val="100000"/>
              </a:lnSpc>
              <a:spcAft>
                <a:spcPts val="2250"/>
              </a:spcAft>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Assign time for the groups to generate ideas, generally, it can be around 10 minutes for each group.</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E16E5C16-61EA-0609-1FDD-7B0DFBC22BD7}"/>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217242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C6271-E2D0-A2C3-47C7-4504FC25C3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00809-755E-DB6F-8087-167ECB713A0C}"/>
              </a:ext>
            </a:extLst>
          </p:cNvPr>
          <p:cNvSpPr>
            <a:spLocks noGrp="1"/>
          </p:cNvSpPr>
          <p:nvPr>
            <p:ph idx="1"/>
          </p:nvPr>
        </p:nvSpPr>
        <p:spPr>
          <a:xfrm>
            <a:off x="838200" y="477982"/>
            <a:ext cx="10515600" cy="5698981"/>
          </a:xfrm>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preparing the groups for the discussion, small groups should start to brainstorm the topics and get their ideas circulated based on the following steps:</a:t>
            </a:r>
          </a:p>
          <a:p>
            <a:pPr marL="0" indent="0">
              <a:lnSpc>
                <a:spcPct val="150000"/>
              </a:lnSpc>
              <a:buNone/>
            </a:pPr>
            <a:r>
              <a:rPr lang="en-US" sz="2000" b="1" dirty="0">
                <a:latin typeface="Times New Roman" panose="02020603050405020304" pitchFamily="18" charset="0"/>
                <a:cs typeface="Times New Roman" panose="02020603050405020304" pitchFamily="18" charset="0"/>
              </a:rPr>
              <a:t>Step 1</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group discusses the assigned topic and the recorder collects the ideas to document it through notes. The leader for all the groups may warn the attendees about the time to make sure they are focused and remain active in discussing all the ideas within the 10 minutes limit.</a:t>
            </a:r>
          </a:p>
          <a:p>
            <a:pPr marL="0" indent="0" algn="just" fontAlgn="base">
              <a:lnSpc>
                <a:spcPct val="150000"/>
              </a:lnSpc>
              <a:spcAft>
                <a:spcPts val="1125"/>
              </a:spcAft>
              <a:buNone/>
            </a:pPr>
            <a:r>
              <a:rPr lang="en-US" sz="2000" b="1" i="0" dirty="0">
                <a:solidFill>
                  <a:srgbClr val="444444"/>
                </a:solidFill>
                <a:effectLst/>
                <a:latin typeface="Times New Roman" panose="02020603050405020304" pitchFamily="18" charset="0"/>
                <a:cs typeface="Times New Roman" panose="02020603050405020304" pitchFamily="18" charset="0"/>
              </a:rPr>
              <a:t>Step 2</a:t>
            </a:r>
            <a:endParaRPr lang="en-US" sz="2000" b="1" dirty="0">
              <a:solidFill>
                <a:srgbClr val="444444"/>
              </a:solidFill>
              <a:latin typeface="Times New Roman" panose="02020603050405020304" pitchFamily="18" charset="0"/>
              <a:cs typeface="Times New Roman" panose="02020603050405020304" pitchFamily="18" charset="0"/>
            </a:endParaRPr>
          </a:p>
          <a:p>
            <a:pPr algn="just" fontAlgn="base">
              <a:lnSpc>
                <a:spcPct val="150000"/>
              </a:lnSpc>
              <a:spcAft>
                <a:spcPts val="1125"/>
              </a:spcAft>
              <a:buFont typeface="Wingdings" panose="05000000000000000000" pitchFamily="2" charset="2"/>
              <a:buChar char="Ø"/>
            </a:pPr>
            <a:r>
              <a:rPr lang="en-US" sz="2000" b="0" i="0" dirty="0">
                <a:solidFill>
                  <a:srgbClr val="444444"/>
                </a:solidFill>
                <a:effectLst/>
                <a:latin typeface="Times New Roman" panose="02020603050405020304" pitchFamily="18" charset="0"/>
                <a:cs typeface="Times New Roman" panose="02020603050405020304" pitchFamily="18" charset="0"/>
              </a:rPr>
              <a:t>The recorder takes the ideas from the first group and moves to the second group to facilitate discussion of the ideas created by the initial group. The recorder collects and document the new ideas that may be generated based on this second round.</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2" name="Google Shape;60;p14">
            <a:extLst>
              <a:ext uri="{FF2B5EF4-FFF2-40B4-BE49-F238E27FC236}">
                <a16:creationId xmlns:a16="http://schemas.microsoft.com/office/drawing/2014/main" id="{682FDC74-E5F8-1886-E184-AA4D4213D129}"/>
              </a:ext>
            </a:extLst>
          </p:cNvPr>
          <p:cNvPicPr preferRelativeResize="0"/>
          <p:nvPr/>
        </p:nvPicPr>
        <p:blipFill rotWithShape="1">
          <a:blip r:embed="rId2"/>
          <a:srcRect/>
          <a:stretch>
            <a:fillRect/>
          </a:stretch>
        </p:blipFill>
        <p:spPr>
          <a:xfrm>
            <a:off x="10433463" y="5810895"/>
            <a:ext cx="1774036" cy="1050229"/>
          </a:xfrm>
          <a:prstGeom prst="rect">
            <a:avLst/>
          </a:prstGeom>
          <a:noFill/>
          <a:ln>
            <a:noFill/>
          </a:ln>
        </p:spPr>
      </p:pic>
    </p:spTree>
    <p:extLst>
      <p:ext uri="{BB962C8B-B14F-4D97-AF65-F5344CB8AC3E}">
        <p14:creationId xmlns:p14="http://schemas.microsoft.com/office/powerpoint/2010/main" val="61777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1164</Words>
  <Application>Microsoft Office PowerPoint</Application>
  <PresentationFormat>Widescreen</PresentationFormat>
  <Paragraphs>81</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Loner 03</dc:creator>
  <cp:lastModifiedBy>Loner 03</cp:lastModifiedBy>
  <cp:revision>2</cp:revision>
  <dcterms:created xsi:type="dcterms:W3CDTF">2025-01-27T06:07:51Z</dcterms:created>
  <dcterms:modified xsi:type="dcterms:W3CDTF">2025-03-15T05:52:28Z</dcterms:modified>
</cp:coreProperties>
</file>