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2"/>
  </p:notesMasterIdLst>
  <p:sldIdLst>
    <p:sldId id="256" r:id="rId3"/>
    <p:sldId id="257" r:id="rId4"/>
    <p:sldId id="33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89606" autoAdjust="0"/>
  </p:normalViewPr>
  <p:slideViewPr>
    <p:cSldViewPr snapToGrid="0">
      <p:cViewPr varScale="1">
        <p:scale>
          <a:sx n="65" d="100"/>
          <a:sy n="65" d="100"/>
        </p:scale>
        <p:origin x="-378"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er 03" userId="146907e377e94744" providerId="LiveId" clId="{B21F6C56-D49C-4963-8BB3-C45858BAEB32}"/>
    <pc:docChg chg="modSld">
      <pc:chgData name="Loner 03" userId="146907e377e94744" providerId="LiveId" clId="{B21F6C56-D49C-4963-8BB3-C45858BAEB32}" dt="2025-01-23T00:18:56.058" v="3"/>
      <pc:docMkLst>
        <pc:docMk/>
      </pc:docMkLst>
      <pc:sldChg chg="delSp modSp mod">
        <pc:chgData name="Loner 03" userId="146907e377e94744" providerId="LiveId" clId="{B21F6C56-D49C-4963-8BB3-C45858BAEB32}" dt="2025-01-23T00:18:56.058" v="3"/>
        <pc:sldMkLst>
          <pc:docMk/>
          <pc:sldMk cId="2692543462" sldId="256"/>
        </pc:sldMkLst>
        <pc:spChg chg="del mod">
          <ac:chgData name="Loner 03" userId="146907e377e94744" providerId="LiveId" clId="{B21F6C56-D49C-4963-8BB3-C45858BAEB32}" dt="2025-01-23T00:18:56.058" v="3"/>
          <ac:spMkLst>
            <pc:docMk/>
            <pc:sldMk cId="2692543462" sldId="256"/>
            <ac:spMk id="5" creationId="{2CF90861-85F8-1742-8978-442E0FF3FF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ACD33-7376-4444-9AEF-56C1448D7EAF}" type="datetimeFigureOut">
              <a:rPr lang="en-IN" smtClean="0"/>
              <a:pPr/>
              <a:t>30-01-2025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C6A2C-F78A-4E94-8C70-BDA4C447431E}" type="slidenum">
              <a:rPr lang="en-IN" smtClean="0"/>
              <a:pPr/>
              <a:t>‹#›</a:t>
            </a:fld>
            <a:endParaRPr lang="en-IN"/>
          </a:p>
        </p:txBody>
      </p:sp>
    </p:spTree>
    <p:extLst>
      <p:ext uri="{BB962C8B-B14F-4D97-AF65-F5344CB8AC3E}">
        <p14:creationId xmlns:p14="http://schemas.microsoft.com/office/powerpoint/2010/main" xmlns="" val="320215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a</a:t>
            </a:r>
          </a:p>
        </p:txBody>
      </p:sp>
      <p:sp>
        <p:nvSpPr>
          <p:cNvPr id="4" name="Slide Number Placeholder 3"/>
          <p:cNvSpPr>
            <a:spLocks noGrp="1"/>
          </p:cNvSpPr>
          <p:nvPr>
            <p:ph type="sldNum" sz="quarter" idx="5"/>
          </p:nvPr>
        </p:nvSpPr>
        <p:spPr/>
        <p:txBody>
          <a:bodyPr/>
          <a:lstStyle/>
          <a:p>
            <a:fld id="{9EAC6A2C-F78A-4E94-8C70-BDA4C447431E}" type="slidenum">
              <a:rPr lang="en-IN" smtClean="0"/>
              <a:pPr/>
              <a:t>2</a:t>
            </a:fld>
            <a:endParaRPr lang="en-IN"/>
          </a:p>
        </p:txBody>
      </p:sp>
    </p:spTree>
    <p:extLst>
      <p:ext uri="{BB962C8B-B14F-4D97-AF65-F5344CB8AC3E}">
        <p14:creationId xmlns:p14="http://schemas.microsoft.com/office/powerpoint/2010/main" xmlns="" val="412409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FE26223-F397-193E-80DF-41542A30A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17F5B44-7A77-D200-7F8C-6DFBFB7CA9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5FEDE74-5BE3-B39D-8243-50EBA0E332D3}"/>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4E180DB6-E7F0-E386-0D68-08CB92BFACEE}"/>
              </a:ext>
            </a:extLst>
          </p:cNvPr>
          <p:cNvSpPr>
            <a:spLocks noGrp="1"/>
          </p:cNvSpPr>
          <p:nvPr>
            <p:ph type="sldNum" sz="quarter" idx="5"/>
          </p:nvPr>
        </p:nvSpPr>
        <p:spPr/>
        <p:txBody>
          <a:bodyPr/>
          <a:lstStyle/>
          <a:p>
            <a:fld id="{9EAC6A2C-F78A-4E94-8C70-BDA4C447431E}" type="slidenum">
              <a:rPr lang="en-IN" smtClean="0"/>
              <a:pPr/>
              <a:t>11</a:t>
            </a:fld>
            <a:endParaRPr lang="en-IN"/>
          </a:p>
        </p:txBody>
      </p:sp>
    </p:spTree>
    <p:extLst>
      <p:ext uri="{BB962C8B-B14F-4D97-AF65-F5344CB8AC3E}">
        <p14:creationId xmlns:p14="http://schemas.microsoft.com/office/powerpoint/2010/main" xmlns="" val="362799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2C29E4A-333D-CEBF-4BFD-05B6CAFD0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84B2DF1-0691-F20C-7950-570291A6E0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FA4D56B-3051-1557-B09F-E68C031D1426}"/>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FFCAC610-D484-44FA-C912-AA25296729F2}"/>
              </a:ext>
            </a:extLst>
          </p:cNvPr>
          <p:cNvSpPr>
            <a:spLocks noGrp="1"/>
          </p:cNvSpPr>
          <p:nvPr>
            <p:ph type="sldNum" sz="quarter" idx="5"/>
          </p:nvPr>
        </p:nvSpPr>
        <p:spPr/>
        <p:txBody>
          <a:bodyPr/>
          <a:lstStyle/>
          <a:p>
            <a:fld id="{9EAC6A2C-F78A-4E94-8C70-BDA4C447431E}" type="slidenum">
              <a:rPr lang="en-IN" smtClean="0"/>
              <a:pPr/>
              <a:t>12</a:t>
            </a:fld>
            <a:endParaRPr lang="en-IN"/>
          </a:p>
        </p:txBody>
      </p:sp>
    </p:spTree>
    <p:extLst>
      <p:ext uri="{BB962C8B-B14F-4D97-AF65-F5344CB8AC3E}">
        <p14:creationId xmlns:p14="http://schemas.microsoft.com/office/powerpoint/2010/main" xmlns="" val="2864974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9E86F7-E195-8BA4-A42F-6060C190C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9A98E30-1024-9498-8F91-B5E0A53834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75BF8B2-0237-3DF5-8694-806BED6A1A06}"/>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1C41B515-4AA1-B9B6-3D26-FD5381ACB8A3}"/>
              </a:ext>
            </a:extLst>
          </p:cNvPr>
          <p:cNvSpPr>
            <a:spLocks noGrp="1"/>
          </p:cNvSpPr>
          <p:nvPr>
            <p:ph type="sldNum" sz="quarter" idx="5"/>
          </p:nvPr>
        </p:nvSpPr>
        <p:spPr/>
        <p:txBody>
          <a:bodyPr/>
          <a:lstStyle/>
          <a:p>
            <a:fld id="{9EAC6A2C-F78A-4E94-8C70-BDA4C447431E}" type="slidenum">
              <a:rPr lang="en-IN" smtClean="0"/>
              <a:pPr/>
              <a:t>13</a:t>
            </a:fld>
            <a:endParaRPr lang="en-IN"/>
          </a:p>
        </p:txBody>
      </p:sp>
    </p:spTree>
    <p:extLst>
      <p:ext uri="{BB962C8B-B14F-4D97-AF65-F5344CB8AC3E}">
        <p14:creationId xmlns:p14="http://schemas.microsoft.com/office/powerpoint/2010/main" xmlns="" val="2086272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CA38813-BAAB-EE14-36A4-0F0E9BA4E7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BD64295-8B1A-0C73-DA86-2882EE9C94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725205F-510B-47EB-95EC-D6C3A836A20C}"/>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45C0B134-226F-FCF3-545A-AAE015DC6CE5}"/>
              </a:ext>
            </a:extLst>
          </p:cNvPr>
          <p:cNvSpPr>
            <a:spLocks noGrp="1"/>
          </p:cNvSpPr>
          <p:nvPr>
            <p:ph type="sldNum" sz="quarter" idx="5"/>
          </p:nvPr>
        </p:nvSpPr>
        <p:spPr/>
        <p:txBody>
          <a:bodyPr/>
          <a:lstStyle/>
          <a:p>
            <a:fld id="{9EAC6A2C-F78A-4E94-8C70-BDA4C447431E}" type="slidenum">
              <a:rPr lang="en-IN" smtClean="0"/>
              <a:pPr/>
              <a:t>14</a:t>
            </a:fld>
            <a:endParaRPr lang="en-IN"/>
          </a:p>
        </p:txBody>
      </p:sp>
    </p:spTree>
    <p:extLst>
      <p:ext uri="{BB962C8B-B14F-4D97-AF65-F5344CB8AC3E}">
        <p14:creationId xmlns:p14="http://schemas.microsoft.com/office/powerpoint/2010/main" xmlns="" val="226675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070A2E2-E811-84FD-CAC0-CE2482906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6320C15-5E35-27EC-776F-36D6B0F7A9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01F7281-B777-FC3C-9867-D01D41EB43B3}"/>
              </a:ext>
            </a:extLst>
          </p:cNvPr>
          <p:cNvSpPr>
            <a:spLocks noGrp="1"/>
          </p:cNvSpPr>
          <p:nvPr>
            <p:ph type="body" idx="1"/>
          </p:nvPr>
        </p:nvSpPr>
        <p:spPr/>
        <p:txBody>
          <a:bodyPr/>
          <a:lstStyle/>
          <a:p>
            <a:r>
              <a:rPr lang="en-IN" dirty="0"/>
              <a:t>Ans“: d</a:t>
            </a:r>
          </a:p>
        </p:txBody>
      </p:sp>
      <p:sp>
        <p:nvSpPr>
          <p:cNvPr id="4" name="Slide Number Placeholder 3">
            <a:extLst>
              <a:ext uri="{FF2B5EF4-FFF2-40B4-BE49-F238E27FC236}">
                <a16:creationId xmlns:a16="http://schemas.microsoft.com/office/drawing/2014/main" xmlns="" id="{38F64661-024F-19CB-BD6A-B3A3999D0F40}"/>
              </a:ext>
            </a:extLst>
          </p:cNvPr>
          <p:cNvSpPr>
            <a:spLocks noGrp="1"/>
          </p:cNvSpPr>
          <p:nvPr>
            <p:ph type="sldNum" sz="quarter" idx="5"/>
          </p:nvPr>
        </p:nvSpPr>
        <p:spPr/>
        <p:txBody>
          <a:bodyPr/>
          <a:lstStyle/>
          <a:p>
            <a:fld id="{9EAC6A2C-F78A-4E94-8C70-BDA4C447431E}" type="slidenum">
              <a:rPr lang="en-IN" smtClean="0"/>
              <a:pPr/>
              <a:t>15</a:t>
            </a:fld>
            <a:endParaRPr lang="en-IN"/>
          </a:p>
        </p:txBody>
      </p:sp>
    </p:spTree>
    <p:extLst>
      <p:ext uri="{BB962C8B-B14F-4D97-AF65-F5344CB8AC3E}">
        <p14:creationId xmlns:p14="http://schemas.microsoft.com/office/powerpoint/2010/main" xmlns="" val="3232507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AE3CD29-329F-19BF-48AE-5981BF7478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964F372-B119-DEC6-ED1E-7200CBD7E1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C2DA4F2-998C-61E5-E25D-1871532C8E36}"/>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1C7F857B-A257-950C-CA9F-2F3A5363DADB}"/>
              </a:ext>
            </a:extLst>
          </p:cNvPr>
          <p:cNvSpPr>
            <a:spLocks noGrp="1"/>
          </p:cNvSpPr>
          <p:nvPr>
            <p:ph type="sldNum" sz="quarter" idx="5"/>
          </p:nvPr>
        </p:nvSpPr>
        <p:spPr/>
        <p:txBody>
          <a:bodyPr/>
          <a:lstStyle/>
          <a:p>
            <a:fld id="{9EAC6A2C-F78A-4E94-8C70-BDA4C447431E}" type="slidenum">
              <a:rPr lang="en-IN" smtClean="0"/>
              <a:pPr/>
              <a:t>16</a:t>
            </a:fld>
            <a:endParaRPr lang="en-IN"/>
          </a:p>
        </p:txBody>
      </p:sp>
    </p:spTree>
    <p:extLst>
      <p:ext uri="{BB962C8B-B14F-4D97-AF65-F5344CB8AC3E}">
        <p14:creationId xmlns:p14="http://schemas.microsoft.com/office/powerpoint/2010/main" xmlns="" val="1437050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4AF047B-BE61-7666-2F85-A192069BE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F73327A-FF03-A8C1-65FD-4B8FC7757E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952C949-937D-DDC4-FBB3-A15DDFE60447}"/>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61CC4A05-8896-C624-C5E1-B283C5CDB6B1}"/>
              </a:ext>
            </a:extLst>
          </p:cNvPr>
          <p:cNvSpPr>
            <a:spLocks noGrp="1"/>
          </p:cNvSpPr>
          <p:nvPr>
            <p:ph type="sldNum" sz="quarter" idx="5"/>
          </p:nvPr>
        </p:nvSpPr>
        <p:spPr/>
        <p:txBody>
          <a:bodyPr/>
          <a:lstStyle/>
          <a:p>
            <a:fld id="{9EAC6A2C-F78A-4E94-8C70-BDA4C447431E}" type="slidenum">
              <a:rPr lang="en-IN" smtClean="0"/>
              <a:pPr/>
              <a:t>17</a:t>
            </a:fld>
            <a:endParaRPr lang="en-IN"/>
          </a:p>
        </p:txBody>
      </p:sp>
    </p:spTree>
    <p:extLst>
      <p:ext uri="{BB962C8B-B14F-4D97-AF65-F5344CB8AC3E}">
        <p14:creationId xmlns:p14="http://schemas.microsoft.com/office/powerpoint/2010/main" xmlns="" val="2916224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B77EEBE-04E8-4C02-CB45-1DCABC59C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659F156-209A-5CAE-2E85-9AC38EA1EB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44A38C4-C1D3-6FE5-1CF9-9FF4EBAFE852}"/>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81694424-F840-DD66-5720-0B7CB0F310C6}"/>
              </a:ext>
            </a:extLst>
          </p:cNvPr>
          <p:cNvSpPr>
            <a:spLocks noGrp="1"/>
          </p:cNvSpPr>
          <p:nvPr>
            <p:ph type="sldNum" sz="quarter" idx="5"/>
          </p:nvPr>
        </p:nvSpPr>
        <p:spPr/>
        <p:txBody>
          <a:bodyPr/>
          <a:lstStyle/>
          <a:p>
            <a:fld id="{9EAC6A2C-F78A-4E94-8C70-BDA4C447431E}" type="slidenum">
              <a:rPr lang="en-IN" smtClean="0"/>
              <a:pPr/>
              <a:t>18</a:t>
            </a:fld>
            <a:endParaRPr lang="en-IN"/>
          </a:p>
        </p:txBody>
      </p:sp>
    </p:spTree>
    <p:extLst>
      <p:ext uri="{BB962C8B-B14F-4D97-AF65-F5344CB8AC3E}">
        <p14:creationId xmlns:p14="http://schemas.microsoft.com/office/powerpoint/2010/main" xmlns="" val="3385558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A954159-B7BE-5D95-5B6C-F322C6629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C2FA64D-0666-CC37-DAD2-6772D0440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B2E676C-D913-2005-43D2-65372EBE6BFC}"/>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F726BDE3-7E1F-4D54-DEDF-63FA72B5BA3C}"/>
              </a:ext>
            </a:extLst>
          </p:cNvPr>
          <p:cNvSpPr>
            <a:spLocks noGrp="1"/>
          </p:cNvSpPr>
          <p:nvPr>
            <p:ph type="sldNum" sz="quarter" idx="5"/>
          </p:nvPr>
        </p:nvSpPr>
        <p:spPr/>
        <p:txBody>
          <a:bodyPr/>
          <a:lstStyle/>
          <a:p>
            <a:fld id="{9EAC6A2C-F78A-4E94-8C70-BDA4C447431E}" type="slidenum">
              <a:rPr lang="en-IN" smtClean="0"/>
              <a:pPr/>
              <a:t>19</a:t>
            </a:fld>
            <a:endParaRPr lang="en-IN"/>
          </a:p>
        </p:txBody>
      </p:sp>
    </p:spTree>
    <p:extLst>
      <p:ext uri="{BB962C8B-B14F-4D97-AF65-F5344CB8AC3E}">
        <p14:creationId xmlns:p14="http://schemas.microsoft.com/office/powerpoint/2010/main" xmlns="" val="2622389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563904F-4113-B888-E75C-E2F5AE40A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C5C259B-5B53-970A-B7E6-4DD6038D0A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F426138-10D7-238F-3AE0-4E5C05B21ADC}"/>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74A73608-FF2A-CF36-7BAE-721BD7888860}"/>
              </a:ext>
            </a:extLst>
          </p:cNvPr>
          <p:cNvSpPr>
            <a:spLocks noGrp="1"/>
          </p:cNvSpPr>
          <p:nvPr>
            <p:ph type="sldNum" sz="quarter" idx="5"/>
          </p:nvPr>
        </p:nvSpPr>
        <p:spPr/>
        <p:txBody>
          <a:bodyPr/>
          <a:lstStyle/>
          <a:p>
            <a:fld id="{9EAC6A2C-F78A-4E94-8C70-BDA4C447431E}" type="slidenum">
              <a:rPr lang="en-IN" smtClean="0"/>
              <a:pPr/>
              <a:t>20</a:t>
            </a:fld>
            <a:endParaRPr lang="en-IN"/>
          </a:p>
        </p:txBody>
      </p:sp>
    </p:spTree>
    <p:extLst>
      <p:ext uri="{BB962C8B-B14F-4D97-AF65-F5344CB8AC3E}">
        <p14:creationId xmlns:p14="http://schemas.microsoft.com/office/powerpoint/2010/main" xmlns="" val="365291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51CCEF3-260D-D06A-0359-6D4A0AA40A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9CC079D-7D3D-85B9-B627-57BEC990F4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32006D0-B98C-24CD-DBDC-DD7677A7262A}"/>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C846FCB5-B189-D1D9-E991-F488DFA09D97}"/>
              </a:ext>
            </a:extLst>
          </p:cNvPr>
          <p:cNvSpPr>
            <a:spLocks noGrp="1"/>
          </p:cNvSpPr>
          <p:nvPr>
            <p:ph type="sldNum" sz="quarter" idx="5"/>
          </p:nvPr>
        </p:nvSpPr>
        <p:spPr/>
        <p:txBody>
          <a:bodyPr/>
          <a:lstStyle/>
          <a:p>
            <a:fld id="{9EAC6A2C-F78A-4E94-8C70-BDA4C447431E}" type="slidenum">
              <a:rPr lang="en-IN" smtClean="0"/>
              <a:pPr/>
              <a:t>3</a:t>
            </a:fld>
            <a:endParaRPr lang="en-IN"/>
          </a:p>
        </p:txBody>
      </p:sp>
    </p:spTree>
    <p:extLst>
      <p:ext uri="{BB962C8B-B14F-4D97-AF65-F5344CB8AC3E}">
        <p14:creationId xmlns:p14="http://schemas.microsoft.com/office/powerpoint/2010/main" xmlns="" val="3097799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261FBCC-2A1D-5489-BFEF-506022E72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F914F93-2619-1DE6-CD04-F97898AE7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C79AB2A-DCBC-BFF6-E899-3A989D948F02}"/>
              </a:ext>
            </a:extLst>
          </p:cNvPr>
          <p:cNvSpPr>
            <a:spLocks noGrp="1"/>
          </p:cNvSpPr>
          <p:nvPr>
            <p:ph type="body" idx="1"/>
          </p:nvPr>
        </p:nvSpPr>
        <p:spPr/>
        <p:txBody>
          <a:bodyPr/>
          <a:lstStyle/>
          <a:p>
            <a:r>
              <a:rPr lang="en-IN" dirty="0"/>
              <a:t>Ans“: c</a:t>
            </a:r>
          </a:p>
        </p:txBody>
      </p:sp>
      <p:sp>
        <p:nvSpPr>
          <p:cNvPr id="4" name="Slide Number Placeholder 3">
            <a:extLst>
              <a:ext uri="{FF2B5EF4-FFF2-40B4-BE49-F238E27FC236}">
                <a16:creationId xmlns:a16="http://schemas.microsoft.com/office/drawing/2014/main" xmlns="" id="{3FFBC6CC-A4B2-5D65-169B-C42C3722C3A5}"/>
              </a:ext>
            </a:extLst>
          </p:cNvPr>
          <p:cNvSpPr>
            <a:spLocks noGrp="1"/>
          </p:cNvSpPr>
          <p:nvPr>
            <p:ph type="sldNum" sz="quarter" idx="5"/>
          </p:nvPr>
        </p:nvSpPr>
        <p:spPr/>
        <p:txBody>
          <a:bodyPr/>
          <a:lstStyle/>
          <a:p>
            <a:fld id="{9EAC6A2C-F78A-4E94-8C70-BDA4C447431E}" type="slidenum">
              <a:rPr lang="en-IN" smtClean="0"/>
              <a:pPr/>
              <a:t>21</a:t>
            </a:fld>
            <a:endParaRPr lang="en-IN"/>
          </a:p>
        </p:txBody>
      </p:sp>
    </p:spTree>
    <p:extLst>
      <p:ext uri="{BB962C8B-B14F-4D97-AF65-F5344CB8AC3E}">
        <p14:creationId xmlns:p14="http://schemas.microsoft.com/office/powerpoint/2010/main" xmlns="" val="447622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6C0991-C5ED-CC29-46EA-DDB22966EF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6AE3A91-E07B-29BC-6159-E6495E326A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9B481A0-1D43-5C88-1998-36DFB865AC2D}"/>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0496D1AA-785F-23EE-6B57-E9625EEFDE73}"/>
              </a:ext>
            </a:extLst>
          </p:cNvPr>
          <p:cNvSpPr>
            <a:spLocks noGrp="1"/>
          </p:cNvSpPr>
          <p:nvPr>
            <p:ph type="sldNum" sz="quarter" idx="5"/>
          </p:nvPr>
        </p:nvSpPr>
        <p:spPr/>
        <p:txBody>
          <a:bodyPr/>
          <a:lstStyle/>
          <a:p>
            <a:fld id="{9EAC6A2C-F78A-4E94-8C70-BDA4C447431E}" type="slidenum">
              <a:rPr lang="en-IN" smtClean="0"/>
              <a:pPr/>
              <a:t>22</a:t>
            </a:fld>
            <a:endParaRPr lang="en-IN"/>
          </a:p>
        </p:txBody>
      </p:sp>
    </p:spTree>
    <p:extLst>
      <p:ext uri="{BB962C8B-B14F-4D97-AF65-F5344CB8AC3E}">
        <p14:creationId xmlns:p14="http://schemas.microsoft.com/office/powerpoint/2010/main" xmlns="" val="3077195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A8015AF-127E-A7BA-5A56-CAB210D2C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B91CF7B-39DB-350F-721C-B49CC0EB1E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340404A-2F0D-A893-CF4F-A1E814353466}"/>
              </a:ext>
            </a:extLst>
          </p:cNvPr>
          <p:cNvSpPr>
            <a:spLocks noGrp="1"/>
          </p:cNvSpPr>
          <p:nvPr>
            <p:ph type="body" idx="1"/>
          </p:nvPr>
        </p:nvSpPr>
        <p:spPr/>
        <p:txBody>
          <a:bodyPr/>
          <a:lstStyle/>
          <a:p>
            <a:r>
              <a:rPr lang="en-IN" dirty="0"/>
              <a:t>Ans“: c</a:t>
            </a:r>
          </a:p>
          <a:p>
            <a:endParaRPr lang="en-IN" dirty="0"/>
          </a:p>
          <a:p>
            <a:pPr algn="l"/>
            <a:r>
              <a:rPr lang="en-IN" b="1" i="0" dirty="0">
                <a:solidFill>
                  <a:srgbClr val="2D2D2D"/>
                </a:solidFill>
                <a:effectLst/>
                <a:latin typeface="Indeed Sans"/>
              </a:rPr>
              <a:t>1. Create the environment</a:t>
            </a:r>
          </a:p>
          <a:p>
            <a:pPr algn="l"/>
            <a:r>
              <a:rPr lang="en-IN" dirty="0"/>
              <a:t/>
            </a:r>
            <a:br>
              <a:rPr lang="en-IN" dirty="0"/>
            </a:br>
            <a:r>
              <a:rPr lang="en-IN" b="1" i="0" dirty="0">
                <a:solidFill>
                  <a:srgbClr val="2D2D2D"/>
                </a:solidFill>
                <a:effectLst/>
                <a:latin typeface="Indeed Sans"/>
              </a:rPr>
              <a:t>2. Identify the problem</a:t>
            </a:r>
          </a:p>
          <a:p>
            <a:pPr algn="l"/>
            <a:r>
              <a:rPr lang="en-IN" dirty="0"/>
              <a:t/>
            </a:r>
            <a:br>
              <a:rPr lang="en-IN" dirty="0"/>
            </a:br>
            <a:r>
              <a:rPr lang="en-IN" b="1" i="0" dirty="0">
                <a:solidFill>
                  <a:srgbClr val="2D2D2D"/>
                </a:solidFill>
                <a:effectLst/>
                <a:latin typeface="Indeed Sans"/>
              </a:rPr>
              <a:t>3. Generate ideas</a:t>
            </a:r>
          </a:p>
          <a:p>
            <a:pPr algn="l"/>
            <a:r>
              <a:rPr lang="en-IN" dirty="0"/>
              <a:t/>
            </a:r>
            <a:br>
              <a:rPr lang="en-IN" dirty="0"/>
            </a:br>
            <a:r>
              <a:rPr lang="en-IN" b="1" i="0" dirty="0">
                <a:solidFill>
                  <a:srgbClr val="2D2D2D"/>
                </a:solidFill>
                <a:effectLst/>
                <a:latin typeface="Indeed Sans"/>
              </a:rPr>
              <a:t>4. Share ideas</a:t>
            </a:r>
          </a:p>
          <a:p>
            <a:pPr algn="l"/>
            <a:r>
              <a:rPr lang="en-IN" dirty="0"/>
              <a:t/>
            </a:r>
            <a:br>
              <a:rPr lang="en-IN" dirty="0"/>
            </a:br>
            <a:r>
              <a:rPr lang="en-US" b="1" i="0" dirty="0">
                <a:solidFill>
                  <a:srgbClr val="2D2D2D"/>
                </a:solidFill>
                <a:effectLst/>
                <a:latin typeface="Indeed Sans"/>
              </a:rPr>
              <a:t>5. Narrow the list of ideas</a:t>
            </a:r>
          </a:p>
          <a:p>
            <a:pPr algn="l"/>
            <a:r>
              <a:rPr lang="en-US" dirty="0"/>
              <a:t/>
            </a:r>
            <a:br>
              <a:rPr lang="en-US" dirty="0"/>
            </a:br>
            <a:r>
              <a:rPr lang="en-US" b="1" i="0" dirty="0">
                <a:solidFill>
                  <a:srgbClr val="2D2D2D"/>
                </a:solidFill>
                <a:effectLst/>
                <a:latin typeface="Indeed Sans"/>
              </a:rPr>
              <a:t>6. Make an action plan</a:t>
            </a:r>
          </a:p>
          <a:p>
            <a:r>
              <a:rPr lang="en-US" dirty="0"/>
              <a:t/>
            </a:r>
            <a:br>
              <a:rPr lang="en-US" dirty="0"/>
            </a:br>
            <a:endParaRPr lang="en-IN" dirty="0"/>
          </a:p>
        </p:txBody>
      </p:sp>
      <p:sp>
        <p:nvSpPr>
          <p:cNvPr id="4" name="Slide Number Placeholder 3">
            <a:extLst>
              <a:ext uri="{FF2B5EF4-FFF2-40B4-BE49-F238E27FC236}">
                <a16:creationId xmlns:a16="http://schemas.microsoft.com/office/drawing/2014/main" xmlns="" id="{45E1817F-1B46-3410-DEAF-87EB827581FC}"/>
              </a:ext>
            </a:extLst>
          </p:cNvPr>
          <p:cNvSpPr>
            <a:spLocks noGrp="1"/>
          </p:cNvSpPr>
          <p:nvPr>
            <p:ph type="sldNum" sz="quarter" idx="5"/>
          </p:nvPr>
        </p:nvSpPr>
        <p:spPr/>
        <p:txBody>
          <a:bodyPr/>
          <a:lstStyle/>
          <a:p>
            <a:fld id="{9EAC6A2C-F78A-4E94-8C70-BDA4C447431E}" type="slidenum">
              <a:rPr lang="en-IN" smtClean="0"/>
              <a:pPr/>
              <a:t>23</a:t>
            </a:fld>
            <a:endParaRPr lang="en-IN"/>
          </a:p>
        </p:txBody>
      </p:sp>
    </p:spTree>
    <p:extLst>
      <p:ext uri="{BB962C8B-B14F-4D97-AF65-F5344CB8AC3E}">
        <p14:creationId xmlns:p14="http://schemas.microsoft.com/office/powerpoint/2010/main" xmlns="" val="1381705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D7DF54-91E0-59C3-C542-9113E46DDE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8604B4F-1198-0096-9BA2-80BC952484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BEA3656-47C5-BD5A-4F8C-E1C4975232BE}"/>
              </a:ext>
            </a:extLst>
          </p:cNvPr>
          <p:cNvSpPr>
            <a:spLocks noGrp="1"/>
          </p:cNvSpPr>
          <p:nvPr>
            <p:ph type="body" idx="1"/>
          </p:nvPr>
        </p:nvSpPr>
        <p:spPr/>
        <p:txBody>
          <a:bodyPr/>
          <a:lstStyle/>
          <a:p>
            <a:r>
              <a:rPr lang="en-IN" dirty="0"/>
              <a:t>Ans“:  b</a:t>
            </a:r>
          </a:p>
          <a:p>
            <a:endParaRPr lang="en-IN" dirty="0"/>
          </a:p>
          <a:p>
            <a:r>
              <a:rPr lang="en-IN" dirty="0"/>
              <a:t>Set a problem</a:t>
            </a:r>
          </a:p>
          <a:p>
            <a:r>
              <a:rPr lang="en-IN" dirty="0"/>
              <a:t>Reverse the problem</a:t>
            </a:r>
          </a:p>
          <a:p>
            <a:r>
              <a:rPr lang="en-IN" dirty="0"/>
              <a:t>Generate idea on the reverse problem</a:t>
            </a:r>
          </a:p>
          <a:p>
            <a:r>
              <a:rPr lang="en-IN" dirty="0"/>
              <a:t>Reverse the idea</a:t>
            </a:r>
          </a:p>
          <a:p>
            <a:r>
              <a:rPr lang="en-IN" dirty="0"/>
              <a:t>Evaluate the ideas &amp; find solution</a:t>
            </a:r>
          </a:p>
        </p:txBody>
      </p:sp>
      <p:sp>
        <p:nvSpPr>
          <p:cNvPr id="4" name="Slide Number Placeholder 3">
            <a:extLst>
              <a:ext uri="{FF2B5EF4-FFF2-40B4-BE49-F238E27FC236}">
                <a16:creationId xmlns:a16="http://schemas.microsoft.com/office/drawing/2014/main" xmlns="" id="{3D9518B3-26A8-9C23-644A-55334FFCAF9C}"/>
              </a:ext>
            </a:extLst>
          </p:cNvPr>
          <p:cNvSpPr>
            <a:spLocks noGrp="1"/>
          </p:cNvSpPr>
          <p:nvPr>
            <p:ph type="sldNum" sz="quarter" idx="5"/>
          </p:nvPr>
        </p:nvSpPr>
        <p:spPr/>
        <p:txBody>
          <a:bodyPr/>
          <a:lstStyle/>
          <a:p>
            <a:fld id="{9EAC6A2C-F78A-4E94-8C70-BDA4C447431E}" type="slidenum">
              <a:rPr lang="en-IN" smtClean="0"/>
              <a:pPr/>
              <a:t>24</a:t>
            </a:fld>
            <a:endParaRPr lang="en-IN"/>
          </a:p>
        </p:txBody>
      </p:sp>
    </p:spTree>
    <p:extLst>
      <p:ext uri="{BB962C8B-B14F-4D97-AF65-F5344CB8AC3E}">
        <p14:creationId xmlns:p14="http://schemas.microsoft.com/office/powerpoint/2010/main" xmlns="" val="3483860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58E1E1D-8729-060F-CD27-BE8C2AB202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99948B4-ED50-8990-295E-1C5100EDCD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67B8423-E917-88F2-41FD-28E3550AEA2A}"/>
              </a:ext>
            </a:extLst>
          </p:cNvPr>
          <p:cNvSpPr>
            <a:spLocks noGrp="1"/>
          </p:cNvSpPr>
          <p:nvPr>
            <p:ph type="body" idx="1"/>
          </p:nvPr>
        </p:nvSpPr>
        <p:spPr/>
        <p:txBody>
          <a:bodyPr/>
          <a:lstStyle/>
          <a:p>
            <a:r>
              <a:rPr lang="en-IN" dirty="0"/>
              <a:t>Ans“: a </a:t>
            </a:r>
          </a:p>
          <a:p>
            <a:r>
              <a:rPr lang="en-IN" dirty="0"/>
              <a:t> </a:t>
            </a:r>
          </a:p>
          <a:p>
            <a:pPr algn="l" fontAlgn="base"/>
            <a:r>
              <a:rPr lang="en-US" b="0" i="0" dirty="0">
                <a:solidFill>
                  <a:srgbClr val="333333"/>
                </a:solidFill>
                <a:effectLst/>
                <a:latin typeface="Roboto" panose="02000000000000000000" pitchFamily="2" charset="0"/>
              </a:rPr>
              <a:t>There are two basic models of ego states:</a:t>
            </a:r>
          </a:p>
          <a:p>
            <a:pPr algn="l" fontAlgn="base">
              <a:buFont typeface="Arial" panose="020B0604020202020204" pitchFamily="34" charset="0"/>
              <a:buChar char="•"/>
            </a:pPr>
            <a:r>
              <a:rPr lang="en-US" b="0" i="0" dirty="0">
                <a:solidFill>
                  <a:srgbClr val="333333"/>
                </a:solidFill>
                <a:effectLst/>
                <a:latin typeface="Roboto" panose="02000000000000000000" pitchFamily="2" charset="0"/>
              </a:rPr>
              <a:t>the </a:t>
            </a:r>
            <a:r>
              <a:rPr lang="en-US" b="1" i="0" dirty="0">
                <a:solidFill>
                  <a:srgbClr val="333333"/>
                </a:solidFill>
                <a:effectLst/>
                <a:latin typeface="Roboto" panose="02000000000000000000" pitchFamily="2" charset="0"/>
              </a:rPr>
              <a:t>structural model</a:t>
            </a:r>
            <a:endParaRPr lang="en-US" b="0" i="0" dirty="0">
              <a:solidFill>
                <a:srgbClr val="333333"/>
              </a:solidFill>
              <a:effectLst/>
              <a:latin typeface="Roboto" panose="02000000000000000000" pitchFamily="2" charset="0"/>
            </a:endParaRPr>
          </a:p>
          <a:p>
            <a:pPr algn="l" fontAlgn="base">
              <a:buFont typeface="Arial" panose="020B0604020202020204" pitchFamily="34" charset="0"/>
              <a:buChar char="•"/>
            </a:pPr>
            <a:r>
              <a:rPr lang="en-US" b="0" i="0" dirty="0">
                <a:solidFill>
                  <a:srgbClr val="333333"/>
                </a:solidFill>
                <a:effectLst/>
                <a:latin typeface="Roboto" panose="02000000000000000000" pitchFamily="2" charset="0"/>
              </a:rPr>
              <a:t>the </a:t>
            </a:r>
            <a:r>
              <a:rPr lang="en-US" b="1" i="0" dirty="0">
                <a:solidFill>
                  <a:srgbClr val="333333"/>
                </a:solidFill>
                <a:effectLst/>
                <a:latin typeface="Roboto" panose="02000000000000000000" pitchFamily="2" charset="0"/>
              </a:rPr>
              <a:t>functional model</a:t>
            </a:r>
            <a:r>
              <a:rPr lang="en-US" b="0" i="0" dirty="0">
                <a:solidFill>
                  <a:srgbClr val="333333"/>
                </a:solidFill>
                <a:effectLst/>
                <a:latin typeface="Roboto" panose="02000000000000000000" pitchFamily="2" charset="0"/>
              </a:rPr>
              <a:t> (referred to as the </a:t>
            </a:r>
            <a:r>
              <a:rPr lang="en-US" b="0" i="0" dirty="0" err="1">
                <a:solidFill>
                  <a:srgbClr val="333333"/>
                </a:solidFill>
                <a:effectLst/>
                <a:latin typeface="Roboto" panose="02000000000000000000" pitchFamily="2" charset="0"/>
              </a:rPr>
              <a:t>behavioural</a:t>
            </a:r>
            <a:r>
              <a:rPr lang="en-US" b="0" i="0" dirty="0">
                <a:solidFill>
                  <a:srgbClr val="333333"/>
                </a:solidFill>
                <a:effectLst/>
                <a:latin typeface="Roboto" panose="02000000000000000000" pitchFamily="2" charset="0"/>
              </a:rPr>
              <a:t> model in the latest version of the ‘TA 101’ syllabus)</a:t>
            </a:r>
          </a:p>
          <a:p>
            <a:endParaRPr lang="en-IN" dirty="0"/>
          </a:p>
        </p:txBody>
      </p:sp>
      <p:sp>
        <p:nvSpPr>
          <p:cNvPr id="4" name="Slide Number Placeholder 3">
            <a:extLst>
              <a:ext uri="{FF2B5EF4-FFF2-40B4-BE49-F238E27FC236}">
                <a16:creationId xmlns:a16="http://schemas.microsoft.com/office/drawing/2014/main" xmlns="" id="{C2ED2B4E-C52D-A27E-E98A-0E0DE6757572}"/>
              </a:ext>
            </a:extLst>
          </p:cNvPr>
          <p:cNvSpPr>
            <a:spLocks noGrp="1"/>
          </p:cNvSpPr>
          <p:nvPr>
            <p:ph type="sldNum" sz="quarter" idx="5"/>
          </p:nvPr>
        </p:nvSpPr>
        <p:spPr/>
        <p:txBody>
          <a:bodyPr/>
          <a:lstStyle/>
          <a:p>
            <a:fld id="{9EAC6A2C-F78A-4E94-8C70-BDA4C447431E}" type="slidenum">
              <a:rPr lang="en-IN" smtClean="0"/>
              <a:pPr/>
              <a:t>25</a:t>
            </a:fld>
            <a:endParaRPr lang="en-IN"/>
          </a:p>
        </p:txBody>
      </p:sp>
    </p:spTree>
    <p:extLst>
      <p:ext uri="{BB962C8B-B14F-4D97-AF65-F5344CB8AC3E}">
        <p14:creationId xmlns:p14="http://schemas.microsoft.com/office/powerpoint/2010/main" xmlns="" val="646134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7E3994B-3D68-A81D-967A-65C6D7D1F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F7960A0-3091-4497-E62F-D403330565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3B4BD6B-324A-79F5-060E-ADFC7E08DDE9}"/>
              </a:ext>
            </a:extLst>
          </p:cNvPr>
          <p:cNvSpPr>
            <a:spLocks noGrp="1"/>
          </p:cNvSpPr>
          <p:nvPr>
            <p:ph type="body" idx="1"/>
          </p:nvPr>
        </p:nvSpPr>
        <p:spPr/>
        <p:txBody>
          <a:bodyPr/>
          <a:lstStyle/>
          <a:p>
            <a:r>
              <a:rPr lang="en-IN" dirty="0"/>
              <a:t>Ans“:  c</a:t>
            </a:r>
          </a:p>
        </p:txBody>
      </p:sp>
      <p:sp>
        <p:nvSpPr>
          <p:cNvPr id="4" name="Slide Number Placeholder 3">
            <a:extLst>
              <a:ext uri="{FF2B5EF4-FFF2-40B4-BE49-F238E27FC236}">
                <a16:creationId xmlns:a16="http://schemas.microsoft.com/office/drawing/2014/main" xmlns="" id="{D0D85ACD-1F09-BA47-160E-D6A149944EE7}"/>
              </a:ext>
            </a:extLst>
          </p:cNvPr>
          <p:cNvSpPr>
            <a:spLocks noGrp="1"/>
          </p:cNvSpPr>
          <p:nvPr>
            <p:ph type="sldNum" sz="quarter" idx="5"/>
          </p:nvPr>
        </p:nvSpPr>
        <p:spPr/>
        <p:txBody>
          <a:bodyPr/>
          <a:lstStyle/>
          <a:p>
            <a:fld id="{9EAC6A2C-F78A-4E94-8C70-BDA4C447431E}" type="slidenum">
              <a:rPr lang="en-IN" smtClean="0"/>
              <a:pPr/>
              <a:t>26</a:t>
            </a:fld>
            <a:endParaRPr lang="en-IN"/>
          </a:p>
        </p:txBody>
      </p:sp>
    </p:spTree>
    <p:extLst>
      <p:ext uri="{BB962C8B-B14F-4D97-AF65-F5344CB8AC3E}">
        <p14:creationId xmlns:p14="http://schemas.microsoft.com/office/powerpoint/2010/main" xmlns="" val="3830385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AED17B7-2E9B-C164-31E0-EC7C8CA8B9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56F3D11-FDCE-DD59-C780-908D0890AD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8073FDA-847C-530F-A47C-26B7CF75963C}"/>
              </a:ext>
            </a:extLst>
          </p:cNvPr>
          <p:cNvSpPr>
            <a:spLocks noGrp="1"/>
          </p:cNvSpPr>
          <p:nvPr>
            <p:ph type="body" idx="1"/>
          </p:nvPr>
        </p:nvSpPr>
        <p:spPr/>
        <p:txBody>
          <a:bodyPr/>
          <a:lstStyle/>
          <a:p>
            <a:r>
              <a:rPr lang="en-IN" dirty="0"/>
              <a:t>Ans“:  d</a:t>
            </a:r>
          </a:p>
        </p:txBody>
      </p:sp>
      <p:sp>
        <p:nvSpPr>
          <p:cNvPr id="4" name="Slide Number Placeholder 3">
            <a:extLst>
              <a:ext uri="{FF2B5EF4-FFF2-40B4-BE49-F238E27FC236}">
                <a16:creationId xmlns:a16="http://schemas.microsoft.com/office/drawing/2014/main" xmlns="" id="{65CCEE22-9CF2-EAD7-7AE6-CEC3D10A04B2}"/>
              </a:ext>
            </a:extLst>
          </p:cNvPr>
          <p:cNvSpPr>
            <a:spLocks noGrp="1"/>
          </p:cNvSpPr>
          <p:nvPr>
            <p:ph type="sldNum" sz="quarter" idx="5"/>
          </p:nvPr>
        </p:nvSpPr>
        <p:spPr/>
        <p:txBody>
          <a:bodyPr/>
          <a:lstStyle/>
          <a:p>
            <a:fld id="{9EAC6A2C-F78A-4E94-8C70-BDA4C447431E}" type="slidenum">
              <a:rPr lang="en-IN" smtClean="0"/>
              <a:pPr/>
              <a:t>27</a:t>
            </a:fld>
            <a:endParaRPr lang="en-IN"/>
          </a:p>
        </p:txBody>
      </p:sp>
    </p:spTree>
    <p:extLst>
      <p:ext uri="{BB962C8B-B14F-4D97-AF65-F5344CB8AC3E}">
        <p14:creationId xmlns:p14="http://schemas.microsoft.com/office/powerpoint/2010/main" xmlns="" val="295244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2C8E4DF-B5CC-0364-8A44-74BA449E68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6151EF8-B89A-927B-DA7D-73C1AF01E0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B63484F-98E3-D4B1-A9F3-54474B8E48C9}"/>
              </a:ext>
            </a:extLst>
          </p:cNvPr>
          <p:cNvSpPr>
            <a:spLocks noGrp="1"/>
          </p:cNvSpPr>
          <p:nvPr>
            <p:ph type="body" idx="1"/>
          </p:nvPr>
        </p:nvSpPr>
        <p:spPr/>
        <p:txBody>
          <a:bodyPr/>
          <a:lstStyle/>
          <a:p>
            <a:r>
              <a:rPr lang="en-IN" dirty="0"/>
              <a:t>Ans“:  c</a:t>
            </a:r>
          </a:p>
          <a:p>
            <a:endParaRPr lang="en-IN" dirty="0"/>
          </a:p>
          <a:p>
            <a:r>
              <a:rPr lang="en-US" dirty="0"/>
              <a:t>Life positions are a key concept in Transactional Analysis (TA). They represent basic beliefs about oneself and others, formed in early childhood based on interactions with caregivers and the environment. These positions influence how individuals perceive themselves, others, and the world around them, and consequently, how they behave in relationships.</a:t>
            </a:r>
          </a:p>
          <a:p>
            <a:r>
              <a:rPr lang="en-US" dirty="0"/>
              <a:t>The four basic life positions are:</a:t>
            </a:r>
          </a:p>
          <a:p>
            <a:pPr>
              <a:buFont typeface="Arial" panose="020B0604020202020204" pitchFamily="34" charset="0"/>
              <a:buChar char="•"/>
            </a:pPr>
            <a:r>
              <a:rPr lang="en-US" b="1" dirty="0"/>
              <a:t>I'm OK, You're OK:</a:t>
            </a:r>
            <a:r>
              <a:rPr lang="en-US" dirty="0"/>
              <a:t> This is the healthiest position, characterized by trust, acceptance, and a positive outlook.</a:t>
            </a:r>
          </a:p>
          <a:p>
            <a:pPr>
              <a:buFont typeface="Arial" panose="020B0604020202020204" pitchFamily="34" charset="0"/>
              <a:buChar char="•"/>
            </a:pPr>
            <a:r>
              <a:rPr lang="en-US" b="1" dirty="0"/>
              <a:t>I'm OK, You're not OK:</a:t>
            </a:r>
            <a:r>
              <a:rPr lang="en-US" dirty="0"/>
              <a:t> This position involves feeling superior to others, often leading to blaming, criticizing, and controlling behavior.</a:t>
            </a:r>
          </a:p>
          <a:p>
            <a:pPr>
              <a:buFont typeface="Arial" panose="020B0604020202020204" pitchFamily="34" charset="0"/>
              <a:buChar char="•"/>
            </a:pPr>
            <a:r>
              <a:rPr lang="en-US" b="1" dirty="0"/>
              <a:t>I'm not OK, You're OK:</a:t>
            </a:r>
            <a:r>
              <a:rPr lang="en-US" dirty="0"/>
              <a:t> This position involves feeling inferior to others, leading to self-doubt, dependence, and a tendency to seek approval.</a:t>
            </a:r>
          </a:p>
          <a:p>
            <a:pPr>
              <a:buFont typeface="Arial" panose="020B0604020202020204" pitchFamily="34" charset="0"/>
              <a:buChar char="•"/>
            </a:pPr>
            <a:r>
              <a:rPr lang="en-US" b="1" dirty="0"/>
              <a:t>I'm not OK, You're not OK:</a:t>
            </a:r>
            <a:r>
              <a:rPr lang="en-US" dirty="0"/>
              <a:t> This is the most negative position, characterized by feelings of hopelessness, despair, and a lack of trust in oneself and others.</a:t>
            </a:r>
          </a:p>
          <a:p>
            <a:endParaRPr lang="en-IN" dirty="0"/>
          </a:p>
        </p:txBody>
      </p:sp>
      <p:sp>
        <p:nvSpPr>
          <p:cNvPr id="4" name="Slide Number Placeholder 3">
            <a:extLst>
              <a:ext uri="{FF2B5EF4-FFF2-40B4-BE49-F238E27FC236}">
                <a16:creationId xmlns:a16="http://schemas.microsoft.com/office/drawing/2014/main" xmlns="" id="{83B271B5-85F7-A0BC-AFDF-B10D1C6B2DFA}"/>
              </a:ext>
            </a:extLst>
          </p:cNvPr>
          <p:cNvSpPr>
            <a:spLocks noGrp="1"/>
          </p:cNvSpPr>
          <p:nvPr>
            <p:ph type="sldNum" sz="quarter" idx="5"/>
          </p:nvPr>
        </p:nvSpPr>
        <p:spPr/>
        <p:txBody>
          <a:bodyPr/>
          <a:lstStyle/>
          <a:p>
            <a:fld id="{9EAC6A2C-F78A-4E94-8C70-BDA4C447431E}" type="slidenum">
              <a:rPr lang="en-IN" smtClean="0"/>
              <a:pPr/>
              <a:t>28</a:t>
            </a:fld>
            <a:endParaRPr lang="en-IN"/>
          </a:p>
        </p:txBody>
      </p:sp>
    </p:spTree>
    <p:extLst>
      <p:ext uri="{BB962C8B-B14F-4D97-AF65-F5344CB8AC3E}">
        <p14:creationId xmlns:p14="http://schemas.microsoft.com/office/powerpoint/2010/main" xmlns="" val="3791210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FD3654-EA2A-558B-D6BA-459580DA3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59CA11B-44C0-0105-CD9A-9954FE9481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C8FC98C-12AC-F75D-4689-B8643F0BF4CB}"/>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0B80032E-2DD4-98D3-7CD1-F966B57AE00D}"/>
              </a:ext>
            </a:extLst>
          </p:cNvPr>
          <p:cNvSpPr>
            <a:spLocks noGrp="1"/>
          </p:cNvSpPr>
          <p:nvPr>
            <p:ph type="sldNum" sz="quarter" idx="5"/>
          </p:nvPr>
        </p:nvSpPr>
        <p:spPr/>
        <p:txBody>
          <a:bodyPr/>
          <a:lstStyle/>
          <a:p>
            <a:fld id="{9EAC6A2C-F78A-4E94-8C70-BDA4C447431E}" type="slidenum">
              <a:rPr lang="en-IN" smtClean="0"/>
              <a:pPr/>
              <a:t>29</a:t>
            </a:fld>
            <a:endParaRPr lang="en-IN"/>
          </a:p>
        </p:txBody>
      </p:sp>
    </p:spTree>
    <p:extLst>
      <p:ext uri="{BB962C8B-B14F-4D97-AF65-F5344CB8AC3E}">
        <p14:creationId xmlns:p14="http://schemas.microsoft.com/office/powerpoint/2010/main" xmlns="" val="2326329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EEAC714-F711-ED5F-86C9-AAC9D155AD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145AD21-6FF8-8098-646C-6D7A35FCA5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6353F33-9754-9C2B-4ADA-5C2001504428}"/>
              </a:ext>
            </a:extLst>
          </p:cNvPr>
          <p:cNvSpPr>
            <a:spLocks noGrp="1"/>
          </p:cNvSpPr>
          <p:nvPr>
            <p:ph type="body" idx="1"/>
          </p:nvPr>
        </p:nvSpPr>
        <p:spPr/>
        <p:txBody>
          <a:bodyPr/>
          <a:lstStyle/>
          <a:p>
            <a:r>
              <a:rPr lang="en-IN" dirty="0"/>
              <a:t>Ans“: c</a:t>
            </a:r>
          </a:p>
        </p:txBody>
      </p:sp>
      <p:sp>
        <p:nvSpPr>
          <p:cNvPr id="4" name="Slide Number Placeholder 3">
            <a:extLst>
              <a:ext uri="{FF2B5EF4-FFF2-40B4-BE49-F238E27FC236}">
                <a16:creationId xmlns:a16="http://schemas.microsoft.com/office/drawing/2014/main" xmlns="" id="{84555E51-A64F-A808-A21D-E97D83A463B2}"/>
              </a:ext>
            </a:extLst>
          </p:cNvPr>
          <p:cNvSpPr>
            <a:spLocks noGrp="1"/>
          </p:cNvSpPr>
          <p:nvPr>
            <p:ph type="sldNum" sz="quarter" idx="5"/>
          </p:nvPr>
        </p:nvSpPr>
        <p:spPr/>
        <p:txBody>
          <a:bodyPr/>
          <a:lstStyle/>
          <a:p>
            <a:fld id="{9EAC6A2C-F78A-4E94-8C70-BDA4C447431E}" type="slidenum">
              <a:rPr lang="en-IN" smtClean="0"/>
              <a:pPr/>
              <a:t>30</a:t>
            </a:fld>
            <a:endParaRPr lang="en-IN"/>
          </a:p>
        </p:txBody>
      </p:sp>
    </p:spTree>
    <p:extLst>
      <p:ext uri="{BB962C8B-B14F-4D97-AF65-F5344CB8AC3E}">
        <p14:creationId xmlns:p14="http://schemas.microsoft.com/office/powerpoint/2010/main" xmlns="" val="2711643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77EABDB-28D5-F71E-2FD5-EDDB719D26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760E61A-01A8-C088-5642-59021D1FC3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DC17A9A-85F4-EE09-679A-154E052567BA}"/>
              </a:ext>
            </a:extLst>
          </p:cNvPr>
          <p:cNvSpPr>
            <a:spLocks noGrp="1"/>
          </p:cNvSpPr>
          <p:nvPr>
            <p:ph type="body" idx="1"/>
          </p:nvPr>
        </p:nvSpPr>
        <p:spPr/>
        <p:txBody>
          <a:bodyPr/>
          <a:lstStyle/>
          <a:p>
            <a:r>
              <a:rPr lang="en-IN" dirty="0"/>
              <a:t>Ans“:  d</a:t>
            </a:r>
          </a:p>
        </p:txBody>
      </p:sp>
      <p:sp>
        <p:nvSpPr>
          <p:cNvPr id="4" name="Slide Number Placeholder 3">
            <a:extLst>
              <a:ext uri="{FF2B5EF4-FFF2-40B4-BE49-F238E27FC236}">
                <a16:creationId xmlns:a16="http://schemas.microsoft.com/office/drawing/2014/main" xmlns="" id="{3298D064-8E97-248C-9362-0DF8ED708C25}"/>
              </a:ext>
            </a:extLst>
          </p:cNvPr>
          <p:cNvSpPr>
            <a:spLocks noGrp="1"/>
          </p:cNvSpPr>
          <p:nvPr>
            <p:ph type="sldNum" sz="quarter" idx="5"/>
          </p:nvPr>
        </p:nvSpPr>
        <p:spPr/>
        <p:txBody>
          <a:bodyPr/>
          <a:lstStyle/>
          <a:p>
            <a:fld id="{9EAC6A2C-F78A-4E94-8C70-BDA4C447431E}" type="slidenum">
              <a:rPr lang="en-IN" smtClean="0"/>
              <a:pPr/>
              <a:t>4</a:t>
            </a:fld>
            <a:endParaRPr lang="en-IN"/>
          </a:p>
        </p:txBody>
      </p:sp>
    </p:spTree>
    <p:extLst>
      <p:ext uri="{BB962C8B-B14F-4D97-AF65-F5344CB8AC3E}">
        <p14:creationId xmlns:p14="http://schemas.microsoft.com/office/powerpoint/2010/main" xmlns="" val="801616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187F34-73A2-28B6-2C8C-E9856B70D4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A7427AC-0F55-0BAA-139F-1DB36298BA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018304E-5C9E-7075-FF0F-EB65791EA291}"/>
              </a:ext>
            </a:extLst>
          </p:cNvPr>
          <p:cNvSpPr>
            <a:spLocks noGrp="1"/>
          </p:cNvSpPr>
          <p:nvPr>
            <p:ph type="body" idx="1"/>
          </p:nvPr>
        </p:nvSpPr>
        <p:spPr/>
        <p:txBody>
          <a:bodyPr/>
          <a:lstStyle/>
          <a:p>
            <a:r>
              <a:rPr lang="en-IN" dirty="0"/>
              <a:t>Ans“:  c</a:t>
            </a:r>
          </a:p>
          <a:p>
            <a:endParaRPr lang="en-IN" dirty="0"/>
          </a:p>
          <a:p>
            <a:endParaRPr lang="en-IN" dirty="0"/>
          </a:p>
        </p:txBody>
      </p:sp>
      <p:sp>
        <p:nvSpPr>
          <p:cNvPr id="4" name="Slide Number Placeholder 3">
            <a:extLst>
              <a:ext uri="{FF2B5EF4-FFF2-40B4-BE49-F238E27FC236}">
                <a16:creationId xmlns:a16="http://schemas.microsoft.com/office/drawing/2014/main" xmlns="" id="{D0DF8045-A3F8-8B92-78F1-FF14B0177D3A}"/>
              </a:ext>
            </a:extLst>
          </p:cNvPr>
          <p:cNvSpPr>
            <a:spLocks noGrp="1"/>
          </p:cNvSpPr>
          <p:nvPr>
            <p:ph type="sldNum" sz="quarter" idx="5"/>
          </p:nvPr>
        </p:nvSpPr>
        <p:spPr/>
        <p:txBody>
          <a:bodyPr/>
          <a:lstStyle/>
          <a:p>
            <a:fld id="{9EAC6A2C-F78A-4E94-8C70-BDA4C447431E}" type="slidenum">
              <a:rPr lang="en-IN" smtClean="0"/>
              <a:pPr/>
              <a:t>31</a:t>
            </a:fld>
            <a:endParaRPr lang="en-IN"/>
          </a:p>
        </p:txBody>
      </p:sp>
    </p:spTree>
    <p:extLst>
      <p:ext uri="{BB962C8B-B14F-4D97-AF65-F5344CB8AC3E}">
        <p14:creationId xmlns:p14="http://schemas.microsoft.com/office/powerpoint/2010/main" xmlns="" val="1731072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515ACDD-FA20-4ABB-83FD-4FBD67B444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1EB2BB7-1D96-7638-13DF-2BAD673361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6B5F4C9-E277-6978-F4AF-07590A688C9D}"/>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34700D03-4977-4118-F8A0-214A1AB1D400}"/>
              </a:ext>
            </a:extLst>
          </p:cNvPr>
          <p:cNvSpPr>
            <a:spLocks noGrp="1"/>
          </p:cNvSpPr>
          <p:nvPr>
            <p:ph type="sldNum" sz="quarter" idx="5"/>
          </p:nvPr>
        </p:nvSpPr>
        <p:spPr/>
        <p:txBody>
          <a:bodyPr/>
          <a:lstStyle/>
          <a:p>
            <a:fld id="{9EAC6A2C-F78A-4E94-8C70-BDA4C447431E}" type="slidenum">
              <a:rPr lang="en-IN" smtClean="0"/>
              <a:pPr/>
              <a:t>32</a:t>
            </a:fld>
            <a:endParaRPr lang="en-IN"/>
          </a:p>
        </p:txBody>
      </p:sp>
    </p:spTree>
    <p:extLst>
      <p:ext uri="{BB962C8B-B14F-4D97-AF65-F5344CB8AC3E}">
        <p14:creationId xmlns:p14="http://schemas.microsoft.com/office/powerpoint/2010/main" xmlns="" val="3949615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A1FD2D-2B02-6418-6AFB-53AD680D1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5EFDCDA-CC9C-8E64-A978-411D461AF6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8B9FB4C-62B0-F1E4-E023-631E3DA3E59F}"/>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C1B963E7-386C-EF98-9DB5-3F66196513F8}"/>
              </a:ext>
            </a:extLst>
          </p:cNvPr>
          <p:cNvSpPr>
            <a:spLocks noGrp="1"/>
          </p:cNvSpPr>
          <p:nvPr>
            <p:ph type="sldNum" sz="quarter" idx="5"/>
          </p:nvPr>
        </p:nvSpPr>
        <p:spPr/>
        <p:txBody>
          <a:bodyPr/>
          <a:lstStyle/>
          <a:p>
            <a:fld id="{9EAC6A2C-F78A-4E94-8C70-BDA4C447431E}" type="slidenum">
              <a:rPr lang="en-IN" smtClean="0"/>
              <a:pPr/>
              <a:t>33</a:t>
            </a:fld>
            <a:endParaRPr lang="en-IN"/>
          </a:p>
        </p:txBody>
      </p:sp>
    </p:spTree>
    <p:extLst>
      <p:ext uri="{BB962C8B-B14F-4D97-AF65-F5344CB8AC3E}">
        <p14:creationId xmlns:p14="http://schemas.microsoft.com/office/powerpoint/2010/main" xmlns="" val="2882134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2443954-E7C6-8525-96D5-156FE68AFC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BBC1666-6D0B-EC81-9D97-90D0F3502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0997980-24F6-36D3-0B54-E5540F5FB8C2}"/>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758C913F-B75A-5A65-A995-AAA92F060E3A}"/>
              </a:ext>
            </a:extLst>
          </p:cNvPr>
          <p:cNvSpPr>
            <a:spLocks noGrp="1"/>
          </p:cNvSpPr>
          <p:nvPr>
            <p:ph type="sldNum" sz="quarter" idx="5"/>
          </p:nvPr>
        </p:nvSpPr>
        <p:spPr/>
        <p:txBody>
          <a:bodyPr/>
          <a:lstStyle/>
          <a:p>
            <a:fld id="{9EAC6A2C-F78A-4E94-8C70-BDA4C447431E}" type="slidenum">
              <a:rPr lang="en-IN" smtClean="0"/>
              <a:pPr/>
              <a:t>34</a:t>
            </a:fld>
            <a:endParaRPr lang="en-IN"/>
          </a:p>
        </p:txBody>
      </p:sp>
    </p:spTree>
    <p:extLst>
      <p:ext uri="{BB962C8B-B14F-4D97-AF65-F5344CB8AC3E}">
        <p14:creationId xmlns:p14="http://schemas.microsoft.com/office/powerpoint/2010/main" xmlns="" val="1124495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665D296-CF2A-EFA5-3A93-CAC11EF32E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1F958EB-AD46-4A74-729C-879D55750E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0847B88-DD9C-03E1-A166-BB63BE802E52}"/>
              </a:ext>
            </a:extLst>
          </p:cNvPr>
          <p:cNvSpPr>
            <a:spLocks noGrp="1"/>
          </p:cNvSpPr>
          <p:nvPr>
            <p:ph type="body" idx="1"/>
          </p:nvPr>
        </p:nvSpPr>
        <p:spPr/>
        <p:txBody>
          <a:bodyPr/>
          <a:lstStyle/>
          <a:p>
            <a:r>
              <a:rPr lang="en-IN" dirty="0"/>
              <a:t>Ans“:  c</a:t>
            </a:r>
          </a:p>
        </p:txBody>
      </p:sp>
      <p:sp>
        <p:nvSpPr>
          <p:cNvPr id="4" name="Slide Number Placeholder 3">
            <a:extLst>
              <a:ext uri="{FF2B5EF4-FFF2-40B4-BE49-F238E27FC236}">
                <a16:creationId xmlns:a16="http://schemas.microsoft.com/office/drawing/2014/main" xmlns="" id="{790C12F2-CB26-3A68-FE30-EB377DA397DB}"/>
              </a:ext>
            </a:extLst>
          </p:cNvPr>
          <p:cNvSpPr>
            <a:spLocks noGrp="1"/>
          </p:cNvSpPr>
          <p:nvPr>
            <p:ph type="sldNum" sz="quarter" idx="5"/>
          </p:nvPr>
        </p:nvSpPr>
        <p:spPr/>
        <p:txBody>
          <a:bodyPr/>
          <a:lstStyle/>
          <a:p>
            <a:fld id="{9EAC6A2C-F78A-4E94-8C70-BDA4C447431E}" type="slidenum">
              <a:rPr lang="en-IN" smtClean="0"/>
              <a:pPr/>
              <a:t>35</a:t>
            </a:fld>
            <a:endParaRPr lang="en-IN"/>
          </a:p>
        </p:txBody>
      </p:sp>
    </p:spTree>
    <p:extLst>
      <p:ext uri="{BB962C8B-B14F-4D97-AF65-F5344CB8AC3E}">
        <p14:creationId xmlns:p14="http://schemas.microsoft.com/office/powerpoint/2010/main" xmlns="" val="477624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D584586-AFDC-7F01-9510-6B441F465E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E421CCC-8400-9388-2F5F-8410EEED0C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0775950-77EE-CBEE-B6B6-6AE763EB84B4}"/>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07AFDD87-DF41-EFD2-C0E1-B87C38C624A7}"/>
              </a:ext>
            </a:extLst>
          </p:cNvPr>
          <p:cNvSpPr>
            <a:spLocks noGrp="1"/>
          </p:cNvSpPr>
          <p:nvPr>
            <p:ph type="sldNum" sz="quarter" idx="5"/>
          </p:nvPr>
        </p:nvSpPr>
        <p:spPr/>
        <p:txBody>
          <a:bodyPr/>
          <a:lstStyle/>
          <a:p>
            <a:fld id="{9EAC6A2C-F78A-4E94-8C70-BDA4C447431E}" type="slidenum">
              <a:rPr lang="en-IN" smtClean="0"/>
              <a:pPr/>
              <a:t>36</a:t>
            </a:fld>
            <a:endParaRPr lang="en-IN"/>
          </a:p>
        </p:txBody>
      </p:sp>
    </p:spTree>
    <p:extLst>
      <p:ext uri="{BB962C8B-B14F-4D97-AF65-F5344CB8AC3E}">
        <p14:creationId xmlns:p14="http://schemas.microsoft.com/office/powerpoint/2010/main" xmlns="" val="2446974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CD67542-61C1-31FF-4AAD-49777544FD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D9B3D26-E740-98DE-E2C3-C6DD107A47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001F152-359D-260D-A05B-325F709F10CF}"/>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1B96316A-63F1-8B3F-05B0-22A30C4AE683}"/>
              </a:ext>
            </a:extLst>
          </p:cNvPr>
          <p:cNvSpPr>
            <a:spLocks noGrp="1"/>
          </p:cNvSpPr>
          <p:nvPr>
            <p:ph type="sldNum" sz="quarter" idx="5"/>
          </p:nvPr>
        </p:nvSpPr>
        <p:spPr/>
        <p:txBody>
          <a:bodyPr/>
          <a:lstStyle/>
          <a:p>
            <a:fld id="{9EAC6A2C-F78A-4E94-8C70-BDA4C447431E}" type="slidenum">
              <a:rPr lang="en-IN" smtClean="0"/>
              <a:pPr/>
              <a:t>37</a:t>
            </a:fld>
            <a:endParaRPr lang="en-IN"/>
          </a:p>
        </p:txBody>
      </p:sp>
    </p:spTree>
    <p:extLst>
      <p:ext uri="{BB962C8B-B14F-4D97-AF65-F5344CB8AC3E}">
        <p14:creationId xmlns:p14="http://schemas.microsoft.com/office/powerpoint/2010/main" xmlns="" val="410913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7B86E4D-AB35-B401-57C8-E865F5DD3D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B1C8486-BB4A-9FC5-CCBA-FF4F8C2212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DD7A38B-62CE-A60D-81F7-9F7792E78221}"/>
              </a:ext>
            </a:extLst>
          </p:cNvPr>
          <p:cNvSpPr>
            <a:spLocks noGrp="1"/>
          </p:cNvSpPr>
          <p:nvPr>
            <p:ph type="body" idx="1"/>
          </p:nvPr>
        </p:nvSpPr>
        <p:spPr/>
        <p:txBody>
          <a:bodyPr/>
          <a:lstStyle/>
          <a:p>
            <a:r>
              <a:rPr lang="en-IN" dirty="0"/>
              <a:t>Ans“: c</a:t>
            </a:r>
          </a:p>
        </p:txBody>
      </p:sp>
      <p:sp>
        <p:nvSpPr>
          <p:cNvPr id="4" name="Slide Number Placeholder 3">
            <a:extLst>
              <a:ext uri="{FF2B5EF4-FFF2-40B4-BE49-F238E27FC236}">
                <a16:creationId xmlns:a16="http://schemas.microsoft.com/office/drawing/2014/main" xmlns="" id="{2324C9BF-5C63-41F2-D92B-14FF203E75CE}"/>
              </a:ext>
            </a:extLst>
          </p:cNvPr>
          <p:cNvSpPr>
            <a:spLocks noGrp="1"/>
          </p:cNvSpPr>
          <p:nvPr>
            <p:ph type="sldNum" sz="quarter" idx="5"/>
          </p:nvPr>
        </p:nvSpPr>
        <p:spPr/>
        <p:txBody>
          <a:bodyPr/>
          <a:lstStyle/>
          <a:p>
            <a:fld id="{9EAC6A2C-F78A-4E94-8C70-BDA4C447431E}" type="slidenum">
              <a:rPr lang="en-IN" smtClean="0"/>
              <a:pPr/>
              <a:t>38</a:t>
            </a:fld>
            <a:endParaRPr lang="en-IN"/>
          </a:p>
        </p:txBody>
      </p:sp>
    </p:spTree>
    <p:extLst>
      <p:ext uri="{BB962C8B-B14F-4D97-AF65-F5344CB8AC3E}">
        <p14:creationId xmlns:p14="http://schemas.microsoft.com/office/powerpoint/2010/main" xmlns="" val="1094998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5C84C46-4560-D6C7-FDC9-00B0A8DB91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2168B58-B318-13BE-14FE-0BD4E5B88F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9286501-6AC2-59B2-BD71-EAF01E20F3A9}"/>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6E2396D7-3F6D-5FA2-E1FC-6C95F58FDBA6}"/>
              </a:ext>
            </a:extLst>
          </p:cNvPr>
          <p:cNvSpPr>
            <a:spLocks noGrp="1"/>
          </p:cNvSpPr>
          <p:nvPr>
            <p:ph type="sldNum" sz="quarter" idx="5"/>
          </p:nvPr>
        </p:nvSpPr>
        <p:spPr/>
        <p:txBody>
          <a:bodyPr/>
          <a:lstStyle/>
          <a:p>
            <a:fld id="{9EAC6A2C-F78A-4E94-8C70-BDA4C447431E}" type="slidenum">
              <a:rPr lang="en-IN" smtClean="0"/>
              <a:pPr/>
              <a:t>39</a:t>
            </a:fld>
            <a:endParaRPr lang="en-IN"/>
          </a:p>
        </p:txBody>
      </p:sp>
    </p:spTree>
    <p:extLst>
      <p:ext uri="{BB962C8B-B14F-4D97-AF65-F5344CB8AC3E}">
        <p14:creationId xmlns:p14="http://schemas.microsoft.com/office/powerpoint/2010/main" xmlns="" val="4210712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8B7FDCA-DDF6-1BCD-E221-FC789C56A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6A5EA35-3B9F-AE77-F699-7E4C334159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2F680F0-04E1-00F7-7775-F116C6DD6430}"/>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F03A55A5-43D6-F652-23C8-4F06EC9DB21E}"/>
              </a:ext>
            </a:extLst>
          </p:cNvPr>
          <p:cNvSpPr>
            <a:spLocks noGrp="1"/>
          </p:cNvSpPr>
          <p:nvPr>
            <p:ph type="sldNum" sz="quarter" idx="5"/>
          </p:nvPr>
        </p:nvSpPr>
        <p:spPr/>
        <p:txBody>
          <a:bodyPr/>
          <a:lstStyle/>
          <a:p>
            <a:fld id="{9EAC6A2C-F78A-4E94-8C70-BDA4C447431E}" type="slidenum">
              <a:rPr lang="en-IN" smtClean="0"/>
              <a:pPr/>
              <a:t>40</a:t>
            </a:fld>
            <a:endParaRPr lang="en-IN"/>
          </a:p>
        </p:txBody>
      </p:sp>
    </p:spTree>
    <p:extLst>
      <p:ext uri="{BB962C8B-B14F-4D97-AF65-F5344CB8AC3E}">
        <p14:creationId xmlns:p14="http://schemas.microsoft.com/office/powerpoint/2010/main" xmlns="" val="59419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7B911D0-09F6-0C2B-F390-6B7AB8F138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05E86F3-C9E5-76A4-F906-B142006316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771075C-65F0-51CB-0CFB-5BD8142DF7D5}"/>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5636879B-8D15-5C6A-12EA-0EE710FFB516}"/>
              </a:ext>
            </a:extLst>
          </p:cNvPr>
          <p:cNvSpPr>
            <a:spLocks noGrp="1"/>
          </p:cNvSpPr>
          <p:nvPr>
            <p:ph type="sldNum" sz="quarter" idx="5"/>
          </p:nvPr>
        </p:nvSpPr>
        <p:spPr/>
        <p:txBody>
          <a:bodyPr/>
          <a:lstStyle/>
          <a:p>
            <a:fld id="{9EAC6A2C-F78A-4E94-8C70-BDA4C447431E}" type="slidenum">
              <a:rPr lang="en-IN" smtClean="0"/>
              <a:pPr/>
              <a:t>5</a:t>
            </a:fld>
            <a:endParaRPr lang="en-IN"/>
          </a:p>
        </p:txBody>
      </p:sp>
    </p:spTree>
    <p:extLst>
      <p:ext uri="{BB962C8B-B14F-4D97-AF65-F5344CB8AC3E}">
        <p14:creationId xmlns:p14="http://schemas.microsoft.com/office/powerpoint/2010/main" xmlns="" val="1419023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22B02CD-4E60-7750-B3F6-8FD654B122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63DEFA7-E7B1-F461-6164-BADAFF7D95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5C6D0E4-421C-B147-DE8B-8F50874DD83D}"/>
              </a:ext>
            </a:extLst>
          </p:cNvPr>
          <p:cNvSpPr>
            <a:spLocks noGrp="1"/>
          </p:cNvSpPr>
          <p:nvPr>
            <p:ph type="body" idx="1"/>
          </p:nvPr>
        </p:nvSpPr>
        <p:spPr/>
        <p:txBody>
          <a:bodyPr/>
          <a:lstStyle/>
          <a:p>
            <a:r>
              <a:rPr lang="en-IN" dirty="0"/>
              <a:t>Ans“: b</a:t>
            </a:r>
          </a:p>
          <a:p>
            <a:endParaRPr lang="en-IN" dirty="0"/>
          </a:p>
          <a:p>
            <a:r>
              <a:rPr lang="en-US" dirty="0"/>
              <a:t>The combination resume format is designed to highlight both skills and work experience, giving a well-rounded view of the applicant's qualifications.</a:t>
            </a:r>
            <a:endParaRPr lang="en-IN" dirty="0"/>
          </a:p>
        </p:txBody>
      </p:sp>
      <p:sp>
        <p:nvSpPr>
          <p:cNvPr id="4" name="Slide Number Placeholder 3">
            <a:extLst>
              <a:ext uri="{FF2B5EF4-FFF2-40B4-BE49-F238E27FC236}">
                <a16:creationId xmlns:a16="http://schemas.microsoft.com/office/drawing/2014/main" xmlns="" id="{DA111AFD-4EC3-2AC0-B8A3-8ABB169D24D3}"/>
              </a:ext>
            </a:extLst>
          </p:cNvPr>
          <p:cNvSpPr>
            <a:spLocks noGrp="1"/>
          </p:cNvSpPr>
          <p:nvPr>
            <p:ph type="sldNum" sz="quarter" idx="5"/>
          </p:nvPr>
        </p:nvSpPr>
        <p:spPr/>
        <p:txBody>
          <a:bodyPr/>
          <a:lstStyle/>
          <a:p>
            <a:fld id="{9EAC6A2C-F78A-4E94-8C70-BDA4C447431E}" type="slidenum">
              <a:rPr lang="en-IN" smtClean="0"/>
              <a:pPr/>
              <a:t>41</a:t>
            </a:fld>
            <a:endParaRPr lang="en-IN"/>
          </a:p>
        </p:txBody>
      </p:sp>
    </p:spTree>
    <p:extLst>
      <p:ext uri="{BB962C8B-B14F-4D97-AF65-F5344CB8AC3E}">
        <p14:creationId xmlns:p14="http://schemas.microsoft.com/office/powerpoint/2010/main" xmlns="" val="2719620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CDFE315-5D6C-5E56-DD5B-C57973920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4743A5E-C6E1-860B-67A1-4C1525C881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9FA52CA-2C7A-BDE8-4356-C2941A4BB6EB}"/>
              </a:ext>
            </a:extLst>
          </p:cNvPr>
          <p:cNvSpPr>
            <a:spLocks noGrp="1"/>
          </p:cNvSpPr>
          <p:nvPr>
            <p:ph type="body" idx="1"/>
          </p:nvPr>
        </p:nvSpPr>
        <p:spPr/>
        <p:txBody>
          <a:bodyPr/>
          <a:lstStyle/>
          <a:p>
            <a:r>
              <a:rPr lang="en-IN" dirty="0"/>
              <a:t>Ans“: b</a:t>
            </a:r>
          </a:p>
          <a:p>
            <a:endParaRPr lang="en-IN" dirty="0"/>
          </a:p>
          <a:p>
            <a:r>
              <a:rPr lang="en-US" b="0" i="0" dirty="0">
                <a:solidFill>
                  <a:srgbClr val="2F3542"/>
                </a:solidFill>
                <a:effectLst/>
                <a:latin typeface="ProximaNova"/>
              </a:rPr>
              <a:t>Power verbs are important in a resume because </a:t>
            </a:r>
            <a:r>
              <a:rPr lang="en-US" b="1" i="0" dirty="0">
                <a:solidFill>
                  <a:srgbClr val="2F3542"/>
                </a:solidFill>
                <a:effectLst/>
                <a:latin typeface="ProximaNova"/>
              </a:rPr>
              <a:t>they convey action and showcase achievements effectively</a:t>
            </a:r>
            <a:r>
              <a:rPr lang="en-US" b="0" i="0" dirty="0">
                <a:solidFill>
                  <a:srgbClr val="2F3542"/>
                </a:solidFill>
                <a:effectLst/>
                <a:latin typeface="ProximaNova"/>
              </a:rPr>
              <a:t>. Using strong, action-oriented verbs helps to highlight your accomplishments and skills, making your resume more impactful and engaging to potential employers</a:t>
            </a:r>
            <a:endParaRPr lang="en-IN" dirty="0"/>
          </a:p>
        </p:txBody>
      </p:sp>
      <p:sp>
        <p:nvSpPr>
          <p:cNvPr id="4" name="Slide Number Placeholder 3">
            <a:extLst>
              <a:ext uri="{FF2B5EF4-FFF2-40B4-BE49-F238E27FC236}">
                <a16:creationId xmlns:a16="http://schemas.microsoft.com/office/drawing/2014/main" xmlns="" id="{4223D250-85B8-D8A5-3C5B-5B9A15CBD7B1}"/>
              </a:ext>
            </a:extLst>
          </p:cNvPr>
          <p:cNvSpPr>
            <a:spLocks noGrp="1"/>
          </p:cNvSpPr>
          <p:nvPr>
            <p:ph type="sldNum" sz="quarter" idx="5"/>
          </p:nvPr>
        </p:nvSpPr>
        <p:spPr/>
        <p:txBody>
          <a:bodyPr/>
          <a:lstStyle/>
          <a:p>
            <a:fld id="{9EAC6A2C-F78A-4E94-8C70-BDA4C447431E}" type="slidenum">
              <a:rPr lang="en-IN" smtClean="0"/>
              <a:pPr/>
              <a:t>42</a:t>
            </a:fld>
            <a:endParaRPr lang="en-IN"/>
          </a:p>
        </p:txBody>
      </p:sp>
    </p:spTree>
    <p:extLst>
      <p:ext uri="{BB962C8B-B14F-4D97-AF65-F5344CB8AC3E}">
        <p14:creationId xmlns:p14="http://schemas.microsoft.com/office/powerpoint/2010/main" xmlns="" val="3548355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549960-BB7F-5F84-5565-F0E3BBEFCF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5335644-71CF-EB54-933E-8C30752815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94B26D3-634C-876D-F860-8B0EEE8967E4}"/>
              </a:ext>
            </a:extLst>
          </p:cNvPr>
          <p:cNvSpPr>
            <a:spLocks noGrp="1"/>
          </p:cNvSpPr>
          <p:nvPr>
            <p:ph type="body" idx="1"/>
          </p:nvPr>
        </p:nvSpPr>
        <p:spPr/>
        <p:txBody>
          <a:bodyPr/>
          <a:lstStyle/>
          <a:p>
            <a:r>
              <a:rPr lang="en-IN" dirty="0"/>
              <a:t>Ans“:  c</a:t>
            </a:r>
          </a:p>
        </p:txBody>
      </p:sp>
      <p:sp>
        <p:nvSpPr>
          <p:cNvPr id="4" name="Slide Number Placeholder 3">
            <a:extLst>
              <a:ext uri="{FF2B5EF4-FFF2-40B4-BE49-F238E27FC236}">
                <a16:creationId xmlns:a16="http://schemas.microsoft.com/office/drawing/2014/main" xmlns="" id="{2E236039-0374-E6FE-FB20-006C1AACC2A8}"/>
              </a:ext>
            </a:extLst>
          </p:cNvPr>
          <p:cNvSpPr>
            <a:spLocks noGrp="1"/>
          </p:cNvSpPr>
          <p:nvPr>
            <p:ph type="sldNum" sz="quarter" idx="5"/>
          </p:nvPr>
        </p:nvSpPr>
        <p:spPr/>
        <p:txBody>
          <a:bodyPr/>
          <a:lstStyle/>
          <a:p>
            <a:fld id="{9EAC6A2C-F78A-4E94-8C70-BDA4C447431E}" type="slidenum">
              <a:rPr lang="en-IN" smtClean="0"/>
              <a:pPr/>
              <a:t>43</a:t>
            </a:fld>
            <a:endParaRPr lang="en-IN"/>
          </a:p>
        </p:txBody>
      </p:sp>
    </p:spTree>
    <p:extLst>
      <p:ext uri="{BB962C8B-B14F-4D97-AF65-F5344CB8AC3E}">
        <p14:creationId xmlns:p14="http://schemas.microsoft.com/office/powerpoint/2010/main" xmlns="" val="3870126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41337E-CF34-C645-AC17-91A484127B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AB03142-92CA-5424-C021-15F7FED3CC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9FC03B5-65F5-802C-A816-19DA8E295266}"/>
              </a:ext>
            </a:extLst>
          </p:cNvPr>
          <p:cNvSpPr>
            <a:spLocks noGrp="1"/>
          </p:cNvSpPr>
          <p:nvPr>
            <p:ph type="body" idx="1"/>
          </p:nvPr>
        </p:nvSpPr>
        <p:spPr/>
        <p:txBody>
          <a:bodyPr/>
          <a:lstStyle/>
          <a:p>
            <a:r>
              <a:rPr lang="en-IN" dirty="0"/>
              <a:t>Ans“: d</a:t>
            </a:r>
          </a:p>
          <a:p>
            <a:endParaRPr lang="en-IN" dirty="0"/>
          </a:p>
          <a:p>
            <a:pPr algn="l" fontAlgn="base"/>
            <a:r>
              <a:rPr lang="en-US" b="0" i="0" dirty="0">
                <a:solidFill>
                  <a:srgbClr val="2F3542"/>
                </a:solidFill>
                <a:effectLst/>
                <a:latin typeface="ProximaNova"/>
              </a:rPr>
              <a:t>Brain writing can be helpful in the following ways:</a:t>
            </a:r>
          </a:p>
          <a:p>
            <a:pPr algn="l" fontAlgn="base"/>
            <a:r>
              <a:rPr lang="en-US" b="0" i="0" dirty="0">
                <a:solidFill>
                  <a:srgbClr val="2F3542"/>
                </a:solidFill>
                <a:effectLst/>
                <a:latin typeface="ProximaNova"/>
              </a:rPr>
              <a:t>I. </a:t>
            </a:r>
            <a:r>
              <a:rPr lang="en-US" b="1" i="0" dirty="0">
                <a:solidFill>
                  <a:srgbClr val="2F3542"/>
                </a:solidFill>
                <a:effectLst/>
                <a:latin typeface="inherit"/>
              </a:rPr>
              <a:t>Small Audience</a:t>
            </a:r>
            <a:r>
              <a:rPr lang="en-US" b="0" i="0" dirty="0">
                <a:solidFill>
                  <a:srgbClr val="2F3542"/>
                </a:solidFill>
                <a:effectLst/>
                <a:latin typeface="ProximaNova"/>
              </a:rPr>
              <a:t>: Brain writing can be effective in small groups where everyone can contribute ideas without feeling overwhelmed.</a:t>
            </a:r>
          </a:p>
          <a:p>
            <a:pPr algn="l" fontAlgn="base"/>
            <a:r>
              <a:rPr lang="en-US" b="0" i="0" dirty="0">
                <a:solidFill>
                  <a:srgbClr val="2F3542"/>
                </a:solidFill>
                <a:effectLst/>
                <a:latin typeface="ProximaNova"/>
              </a:rPr>
              <a:t>II. </a:t>
            </a:r>
            <a:r>
              <a:rPr lang="en-US" b="1" i="0" dirty="0">
                <a:solidFill>
                  <a:srgbClr val="2F3542"/>
                </a:solidFill>
                <a:effectLst/>
                <a:latin typeface="inherit"/>
              </a:rPr>
              <a:t>Lack of Moderator</a:t>
            </a:r>
            <a:r>
              <a:rPr lang="en-US" b="0" i="0" dirty="0">
                <a:solidFill>
                  <a:srgbClr val="2F3542"/>
                </a:solidFill>
                <a:effectLst/>
                <a:latin typeface="ProximaNova"/>
              </a:rPr>
              <a:t>: It allows participants to share ideas freely without needing a moderator to guide the discussion.</a:t>
            </a:r>
          </a:p>
          <a:p>
            <a:pPr algn="l" fontAlgn="base"/>
            <a:r>
              <a:rPr lang="en-US" b="0" i="0" dirty="0">
                <a:solidFill>
                  <a:srgbClr val="2F3542"/>
                </a:solidFill>
                <a:effectLst/>
                <a:latin typeface="ProximaNova"/>
              </a:rPr>
              <a:t>III. </a:t>
            </a:r>
            <a:r>
              <a:rPr lang="en-US" b="1" i="0" dirty="0">
                <a:solidFill>
                  <a:srgbClr val="2F3542"/>
                </a:solidFill>
                <a:effectLst/>
                <a:latin typeface="inherit"/>
              </a:rPr>
              <a:t>Time Constraint</a:t>
            </a:r>
            <a:r>
              <a:rPr lang="en-US" b="0" i="0" dirty="0">
                <a:solidFill>
                  <a:srgbClr val="2F3542"/>
                </a:solidFill>
                <a:effectLst/>
                <a:latin typeface="ProximaNova"/>
              </a:rPr>
              <a:t>: It can be done quickly, making it useful when time is limited.</a:t>
            </a:r>
          </a:p>
          <a:p>
            <a:endParaRPr lang="en-IN" dirty="0"/>
          </a:p>
        </p:txBody>
      </p:sp>
      <p:sp>
        <p:nvSpPr>
          <p:cNvPr id="4" name="Slide Number Placeholder 3">
            <a:extLst>
              <a:ext uri="{FF2B5EF4-FFF2-40B4-BE49-F238E27FC236}">
                <a16:creationId xmlns:a16="http://schemas.microsoft.com/office/drawing/2014/main" xmlns="" id="{8ECA6FE1-376D-9F61-36DF-E5C568BD740E}"/>
              </a:ext>
            </a:extLst>
          </p:cNvPr>
          <p:cNvSpPr>
            <a:spLocks noGrp="1"/>
          </p:cNvSpPr>
          <p:nvPr>
            <p:ph type="sldNum" sz="quarter" idx="5"/>
          </p:nvPr>
        </p:nvSpPr>
        <p:spPr/>
        <p:txBody>
          <a:bodyPr/>
          <a:lstStyle/>
          <a:p>
            <a:fld id="{9EAC6A2C-F78A-4E94-8C70-BDA4C447431E}" type="slidenum">
              <a:rPr lang="en-IN" smtClean="0"/>
              <a:pPr/>
              <a:t>44</a:t>
            </a:fld>
            <a:endParaRPr lang="en-IN"/>
          </a:p>
        </p:txBody>
      </p:sp>
    </p:spTree>
    <p:extLst>
      <p:ext uri="{BB962C8B-B14F-4D97-AF65-F5344CB8AC3E}">
        <p14:creationId xmlns:p14="http://schemas.microsoft.com/office/powerpoint/2010/main" xmlns="" val="14653275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DCBA919-A447-359E-D329-B29C609E6D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E3DD5A2-D530-F755-5835-C1255438B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9BEEDE6-C464-7FA1-474C-5925A94A2004}"/>
              </a:ext>
            </a:extLst>
          </p:cNvPr>
          <p:cNvSpPr>
            <a:spLocks noGrp="1"/>
          </p:cNvSpPr>
          <p:nvPr>
            <p:ph type="body" idx="1"/>
          </p:nvPr>
        </p:nvSpPr>
        <p:spPr/>
        <p:txBody>
          <a:bodyPr/>
          <a:lstStyle/>
          <a:p>
            <a:r>
              <a:rPr lang="en-IN" dirty="0"/>
              <a:t>Ans“: c</a:t>
            </a:r>
          </a:p>
        </p:txBody>
      </p:sp>
      <p:sp>
        <p:nvSpPr>
          <p:cNvPr id="4" name="Slide Number Placeholder 3">
            <a:extLst>
              <a:ext uri="{FF2B5EF4-FFF2-40B4-BE49-F238E27FC236}">
                <a16:creationId xmlns:a16="http://schemas.microsoft.com/office/drawing/2014/main" xmlns="" id="{269D7894-5134-A361-F2D4-4DD7F6D05CED}"/>
              </a:ext>
            </a:extLst>
          </p:cNvPr>
          <p:cNvSpPr>
            <a:spLocks noGrp="1"/>
          </p:cNvSpPr>
          <p:nvPr>
            <p:ph type="sldNum" sz="quarter" idx="5"/>
          </p:nvPr>
        </p:nvSpPr>
        <p:spPr/>
        <p:txBody>
          <a:bodyPr/>
          <a:lstStyle/>
          <a:p>
            <a:fld id="{9EAC6A2C-F78A-4E94-8C70-BDA4C447431E}" type="slidenum">
              <a:rPr lang="en-IN" smtClean="0"/>
              <a:pPr/>
              <a:t>45</a:t>
            </a:fld>
            <a:endParaRPr lang="en-IN"/>
          </a:p>
        </p:txBody>
      </p:sp>
    </p:spTree>
    <p:extLst>
      <p:ext uri="{BB962C8B-B14F-4D97-AF65-F5344CB8AC3E}">
        <p14:creationId xmlns:p14="http://schemas.microsoft.com/office/powerpoint/2010/main" xmlns="" val="16816655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A751BB-5141-9933-8DF9-2923C89207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7E2CF8F-B2EE-9994-91CE-69049AB59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E4B170-3B14-7597-CD94-598D2F85480D}"/>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60CD32CD-5B03-85B1-8E74-1FC1442F23EB}"/>
              </a:ext>
            </a:extLst>
          </p:cNvPr>
          <p:cNvSpPr>
            <a:spLocks noGrp="1"/>
          </p:cNvSpPr>
          <p:nvPr>
            <p:ph type="sldNum" sz="quarter" idx="5"/>
          </p:nvPr>
        </p:nvSpPr>
        <p:spPr/>
        <p:txBody>
          <a:bodyPr/>
          <a:lstStyle/>
          <a:p>
            <a:fld id="{9EAC6A2C-F78A-4E94-8C70-BDA4C447431E}" type="slidenum">
              <a:rPr lang="en-IN" smtClean="0"/>
              <a:pPr/>
              <a:t>46</a:t>
            </a:fld>
            <a:endParaRPr lang="en-IN"/>
          </a:p>
        </p:txBody>
      </p:sp>
    </p:spTree>
    <p:extLst>
      <p:ext uri="{BB962C8B-B14F-4D97-AF65-F5344CB8AC3E}">
        <p14:creationId xmlns:p14="http://schemas.microsoft.com/office/powerpoint/2010/main" xmlns="" val="3631555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A804A1-D047-CFE7-18F4-D7ECFB4D29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8873616-701D-8702-0DD8-1FBE3DBAFB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B57230E-5381-4ACE-9CBA-0DFEDC16581D}"/>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179455F6-B85C-5620-FE70-B34D1AE89692}"/>
              </a:ext>
            </a:extLst>
          </p:cNvPr>
          <p:cNvSpPr>
            <a:spLocks noGrp="1"/>
          </p:cNvSpPr>
          <p:nvPr>
            <p:ph type="sldNum" sz="quarter" idx="5"/>
          </p:nvPr>
        </p:nvSpPr>
        <p:spPr/>
        <p:txBody>
          <a:bodyPr/>
          <a:lstStyle/>
          <a:p>
            <a:fld id="{9EAC6A2C-F78A-4E94-8C70-BDA4C447431E}" type="slidenum">
              <a:rPr lang="en-IN" smtClean="0"/>
              <a:pPr/>
              <a:t>47</a:t>
            </a:fld>
            <a:endParaRPr lang="en-IN"/>
          </a:p>
        </p:txBody>
      </p:sp>
    </p:spTree>
    <p:extLst>
      <p:ext uri="{BB962C8B-B14F-4D97-AF65-F5344CB8AC3E}">
        <p14:creationId xmlns:p14="http://schemas.microsoft.com/office/powerpoint/2010/main" xmlns="" val="20351691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564161-8CE9-944F-34FC-DC10BE90E4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2F25F2A-C937-A067-7230-A5A616A20F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0E2372D-BA69-E1FE-DDB4-B3490B4C398F}"/>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1B7A024F-9980-78A8-1A65-CC89E844C21D}"/>
              </a:ext>
            </a:extLst>
          </p:cNvPr>
          <p:cNvSpPr>
            <a:spLocks noGrp="1"/>
          </p:cNvSpPr>
          <p:nvPr>
            <p:ph type="sldNum" sz="quarter" idx="5"/>
          </p:nvPr>
        </p:nvSpPr>
        <p:spPr/>
        <p:txBody>
          <a:bodyPr/>
          <a:lstStyle/>
          <a:p>
            <a:fld id="{9EAC6A2C-F78A-4E94-8C70-BDA4C447431E}" type="slidenum">
              <a:rPr lang="en-IN" smtClean="0"/>
              <a:pPr/>
              <a:t>48</a:t>
            </a:fld>
            <a:endParaRPr lang="en-IN"/>
          </a:p>
        </p:txBody>
      </p:sp>
    </p:spTree>
    <p:extLst>
      <p:ext uri="{BB962C8B-B14F-4D97-AF65-F5344CB8AC3E}">
        <p14:creationId xmlns:p14="http://schemas.microsoft.com/office/powerpoint/2010/main" xmlns="" val="243778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208BD758-FB4E-444C-BE7F-4F3E0CD0A828}" type="slidenum">
              <a:rPr lang="en-US" smtClean="0"/>
              <a:pPr/>
              <a:t>50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208BD758-FB4E-444C-BE7F-4F3E0CD0A828}"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17D69E2-6C78-46BD-31EE-C3DF794E7B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F80C6E4-58EE-7066-E066-B63AF38A63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163BA7E-BA40-0C03-8FD1-E6EA570FD7CF}"/>
              </a:ext>
            </a:extLst>
          </p:cNvPr>
          <p:cNvSpPr>
            <a:spLocks noGrp="1"/>
          </p:cNvSpPr>
          <p:nvPr>
            <p:ph type="body" idx="1"/>
          </p:nvPr>
        </p:nvSpPr>
        <p:spPr/>
        <p:txBody>
          <a:bodyPr/>
          <a:lstStyle/>
          <a:p>
            <a:r>
              <a:rPr lang="en-IN" dirty="0"/>
              <a:t>Ans“: a</a:t>
            </a:r>
          </a:p>
        </p:txBody>
      </p:sp>
      <p:sp>
        <p:nvSpPr>
          <p:cNvPr id="4" name="Slide Number Placeholder 3">
            <a:extLst>
              <a:ext uri="{FF2B5EF4-FFF2-40B4-BE49-F238E27FC236}">
                <a16:creationId xmlns:a16="http://schemas.microsoft.com/office/drawing/2014/main" xmlns="" id="{7457EF75-39DE-0DB5-582D-CBE175372C78}"/>
              </a:ext>
            </a:extLst>
          </p:cNvPr>
          <p:cNvSpPr>
            <a:spLocks noGrp="1"/>
          </p:cNvSpPr>
          <p:nvPr>
            <p:ph type="sldNum" sz="quarter" idx="5"/>
          </p:nvPr>
        </p:nvSpPr>
        <p:spPr/>
        <p:txBody>
          <a:bodyPr/>
          <a:lstStyle/>
          <a:p>
            <a:fld id="{9EAC6A2C-F78A-4E94-8C70-BDA4C447431E}" type="slidenum">
              <a:rPr lang="en-IN" smtClean="0"/>
              <a:pPr/>
              <a:t>6</a:t>
            </a:fld>
            <a:endParaRPr lang="en-IN"/>
          </a:p>
        </p:txBody>
      </p:sp>
    </p:spTree>
    <p:extLst>
      <p:ext uri="{BB962C8B-B14F-4D97-AF65-F5344CB8AC3E}">
        <p14:creationId xmlns:p14="http://schemas.microsoft.com/office/powerpoint/2010/main" xmlns="" val="1097424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208BD758-FB4E-444C-BE7F-4F3E0CD0A828}" type="slidenum">
              <a:rPr lang="en-US" smtClean="0"/>
              <a:pPr/>
              <a:t>54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208BD758-FB4E-444C-BE7F-4F3E0CD0A828}" type="slidenum">
              <a:rPr lang="en-US" smtClean="0"/>
              <a:pPr/>
              <a:t>55</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208BD758-FB4E-444C-BE7F-4F3E0CD0A828}" type="slidenum">
              <a:rPr lang="en-US" smtClean="0"/>
              <a:pPr/>
              <a:t>56</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1</a:t>
            </a:r>
            <a:endParaRPr lang="en-US" dirty="0"/>
          </a:p>
        </p:txBody>
      </p:sp>
      <p:sp>
        <p:nvSpPr>
          <p:cNvPr id="4" name="Slide Number Placeholder 3"/>
          <p:cNvSpPr>
            <a:spLocks noGrp="1"/>
          </p:cNvSpPr>
          <p:nvPr>
            <p:ph type="sldNum" sz="quarter" idx="10"/>
          </p:nvPr>
        </p:nvSpPr>
        <p:spPr/>
        <p:txBody>
          <a:bodyPr/>
          <a:lstStyle/>
          <a:p>
            <a:fld id="{208BD758-FB4E-444C-BE7F-4F3E0CD0A828}" type="slidenum">
              <a:rPr lang="en-US" smtClean="0"/>
              <a:pPr/>
              <a:t>57</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1.</a:t>
            </a:r>
            <a:endParaRPr lang="en-US" dirty="0"/>
          </a:p>
        </p:txBody>
      </p:sp>
      <p:sp>
        <p:nvSpPr>
          <p:cNvPr id="4" name="Slide Number Placeholder 3"/>
          <p:cNvSpPr>
            <a:spLocks noGrp="1"/>
          </p:cNvSpPr>
          <p:nvPr>
            <p:ph type="sldNum" sz="quarter" idx="10"/>
          </p:nvPr>
        </p:nvSpPr>
        <p:spPr/>
        <p:txBody>
          <a:bodyPr/>
          <a:lstStyle/>
          <a:p>
            <a:fld id="{208BD758-FB4E-444C-BE7F-4F3E0CD0A828}" type="slidenum">
              <a:rPr lang="en-US" smtClean="0"/>
              <a:pPr/>
              <a:t>58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DD280D-E87D-41B2-24EB-25D897FE67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8FB04B8-28C9-E7BB-BC94-5450260D71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463FEA5-846F-2393-86FD-EE3AF6D5FDB3}"/>
              </a:ext>
            </a:extLst>
          </p:cNvPr>
          <p:cNvSpPr>
            <a:spLocks noGrp="1"/>
          </p:cNvSpPr>
          <p:nvPr>
            <p:ph type="body" idx="1"/>
          </p:nvPr>
        </p:nvSpPr>
        <p:spPr/>
        <p:txBody>
          <a:bodyPr/>
          <a:lstStyle/>
          <a:p>
            <a:r>
              <a:rPr lang="en-IN" dirty="0"/>
              <a:t>Ans“: c </a:t>
            </a:r>
          </a:p>
        </p:txBody>
      </p:sp>
      <p:sp>
        <p:nvSpPr>
          <p:cNvPr id="4" name="Slide Number Placeholder 3">
            <a:extLst>
              <a:ext uri="{FF2B5EF4-FFF2-40B4-BE49-F238E27FC236}">
                <a16:creationId xmlns:a16="http://schemas.microsoft.com/office/drawing/2014/main" xmlns="" id="{11BA17F8-732C-485A-00B2-C9060439A60A}"/>
              </a:ext>
            </a:extLst>
          </p:cNvPr>
          <p:cNvSpPr>
            <a:spLocks noGrp="1"/>
          </p:cNvSpPr>
          <p:nvPr>
            <p:ph type="sldNum" sz="quarter" idx="5"/>
          </p:nvPr>
        </p:nvSpPr>
        <p:spPr/>
        <p:txBody>
          <a:bodyPr/>
          <a:lstStyle/>
          <a:p>
            <a:fld id="{9EAC6A2C-F78A-4E94-8C70-BDA4C447431E}" type="slidenum">
              <a:rPr lang="en-IN" smtClean="0"/>
              <a:pPr/>
              <a:t>7</a:t>
            </a:fld>
            <a:endParaRPr lang="en-IN"/>
          </a:p>
        </p:txBody>
      </p:sp>
    </p:spTree>
    <p:extLst>
      <p:ext uri="{BB962C8B-B14F-4D97-AF65-F5344CB8AC3E}">
        <p14:creationId xmlns:p14="http://schemas.microsoft.com/office/powerpoint/2010/main" xmlns="" val="2154487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AF61BD3-0444-93AD-0E17-1DFD769BB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2D4A9C2-3810-F999-560E-3C6CF88B02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7D4E49A-508D-3A3B-557A-A536FE3049DF}"/>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36B0E131-053F-2C41-17F1-B7CEEA55453F}"/>
              </a:ext>
            </a:extLst>
          </p:cNvPr>
          <p:cNvSpPr>
            <a:spLocks noGrp="1"/>
          </p:cNvSpPr>
          <p:nvPr>
            <p:ph type="sldNum" sz="quarter" idx="5"/>
          </p:nvPr>
        </p:nvSpPr>
        <p:spPr/>
        <p:txBody>
          <a:bodyPr/>
          <a:lstStyle/>
          <a:p>
            <a:fld id="{9EAC6A2C-F78A-4E94-8C70-BDA4C447431E}" type="slidenum">
              <a:rPr lang="en-IN" smtClean="0"/>
              <a:pPr/>
              <a:t>8</a:t>
            </a:fld>
            <a:endParaRPr lang="en-IN"/>
          </a:p>
        </p:txBody>
      </p:sp>
    </p:spTree>
    <p:extLst>
      <p:ext uri="{BB962C8B-B14F-4D97-AF65-F5344CB8AC3E}">
        <p14:creationId xmlns:p14="http://schemas.microsoft.com/office/powerpoint/2010/main" xmlns="" val="369615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68ED15A-A623-A20B-8145-A4948D2362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D2E29DC-58F3-8292-0693-6E339F97CF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FBDD378-B030-81E6-6CD0-0CA9BB1E12DA}"/>
              </a:ext>
            </a:extLst>
          </p:cNvPr>
          <p:cNvSpPr>
            <a:spLocks noGrp="1"/>
          </p:cNvSpPr>
          <p:nvPr>
            <p:ph type="body" idx="1"/>
          </p:nvPr>
        </p:nvSpPr>
        <p:spPr/>
        <p:txBody>
          <a:bodyPr/>
          <a:lstStyle/>
          <a:p>
            <a:r>
              <a:rPr lang="en-IN" dirty="0"/>
              <a:t>Ans“:  b</a:t>
            </a:r>
          </a:p>
        </p:txBody>
      </p:sp>
      <p:sp>
        <p:nvSpPr>
          <p:cNvPr id="4" name="Slide Number Placeholder 3">
            <a:extLst>
              <a:ext uri="{FF2B5EF4-FFF2-40B4-BE49-F238E27FC236}">
                <a16:creationId xmlns:a16="http://schemas.microsoft.com/office/drawing/2014/main" xmlns="" id="{8C8B7B1C-C017-3A19-13F9-510C13D13A6D}"/>
              </a:ext>
            </a:extLst>
          </p:cNvPr>
          <p:cNvSpPr>
            <a:spLocks noGrp="1"/>
          </p:cNvSpPr>
          <p:nvPr>
            <p:ph type="sldNum" sz="quarter" idx="5"/>
          </p:nvPr>
        </p:nvSpPr>
        <p:spPr/>
        <p:txBody>
          <a:bodyPr/>
          <a:lstStyle/>
          <a:p>
            <a:fld id="{9EAC6A2C-F78A-4E94-8C70-BDA4C447431E}" type="slidenum">
              <a:rPr lang="en-IN" smtClean="0"/>
              <a:pPr/>
              <a:t>9</a:t>
            </a:fld>
            <a:endParaRPr lang="en-IN"/>
          </a:p>
        </p:txBody>
      </p:sp>
    </p:spTree>
    <p:extLst>
      <p:ext uri="{BB962C8B-B14F-4D97-AF65-F5344CB8AC3E}">
        <p14:creationId xmlns:p14="http://schemas.microsoft.com/office/powerpoint/2010/main" xmlns="" val="426404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368C72-3711-693C-EB0D-B84D3783D0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B9DAD84-9265-4F20-97E6-F98FD0670D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8C58DCF-3D47-10B5-DC0E-6A538F66BC13}"/>
              </a:ext>
            </a:extLst>
          </p:cNvPr>
          <p:cNvSpPr>
            <a:spLocks noGrp="1"/>
          </p:cNvSpPr>
          <p:nvPr>
            <p:ph type="body" idx="1"/>
          </p:nvPr>
        </p:nvSpPr>
        <p:spPr/>
        <p:txBody>
          <a:bodyPr/>
          <a:lstStyle/>
          <a:p>
            <a:r>
              <a:rPr lang="en-IN" dirty="0"/>
              <a:t>Ans“:  d</a:t>
            </a:r>
          </a:p>
        </p:txBody>
      </p:sp>
      <p:sp>
        <p:nvSpPr>
          <p:cNvPr id="4" name="Slide Number Placeholder 3">
            <a:extLst>
              <a:ext uri="{FF2B5EF4-FFF2-40B4-BE49-F238E27FC236}">
                <a16:creationId xmlns:a16="http://schemas.microsoft.com/office/drawing/2014/main" xmlns="" id="{6282F98A-F673-8BB4-ECE0-E95BCFB9204B}"/>
              </a:ext>
            </a:extLst>
          </p:cNvPr>
          <p:cNvSpPr>
            <a:spLocks noGrp="1"/>
          </p:cNvSpPr>
          <p:nvPr>
            <p:ph type="sldNum" sz="quarter" idx="5"/>
          </p:nvPr>
        </p:nvSpPr>
        <p:spPr/>
        <p:txBody>
          <a:bodyPr/>
          <a:lstStyle/>
          <a:p>
            <a:fld id="{9EAC6A2C-F78A-4E94-8C70-BDA4C447431E}" type="slidenum">
              <a:rPr lang="en-IN" smtClean="0"/>
              <a:pPr/>
              <a:t>10</a:t>
            </a:fld>
            <a:endParaRPr lang="en-IN"/>
          </a:p>
        </p:txBody>
      </p:sp>
    </p:spTree>
    <p:extLst>
      <p:ext uri="{BB962C8B-B14F-4D97-AF65-F5344CB8AC3E}">
        <p14:creationId xmlns:p14="http://schemas.microsoft.com/office/powerpoint/2010/main" xmlns="" val="428886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A66F9-0068-92A7-7991-FD800D4CA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0756410-BD43-07AE-3A73-14B0DFDA0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9E2888D-D08F-16F6-B260-CF0902DE7A08}"/>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5" name="Footer Placeholder 4">
            <a:extLst>
              <a:ext uri="{FF2B5EF4-FFF2-40B4-BE49-F238E27FC236}">
                <a16:creationId xmlns:a16="http://schemas.microsoft.com/office/drawing/2014/main" xmlns="" id="{C2AFFE1A-D5E2-6947-8CDC-4463AC48EB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6E1983C-830D-A5C3-FF69-B8CC1BAB03FD}"/>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141972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885E3-B436-CC1A-1A25-37EE78116B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AE35010-B6A1-628C-E27B-DC502DEEDC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D359042-9899-5385-B7C8-E6C909E026B2}"/>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5" name="Footer Placeholder 4">
            <a:extLst>
              <a:ext uri="{FF2B5EF4-FFF2-40B4-BE49-F238E27FC236}">
                <a16:creationId xmlns:a16="http://schemas.microsoft.com/office/drawing/2014/main" xmlns="" id="{3D775D9C-33F0-504D-2E97-2EF5682D8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C98422-A19B-1542-13D1-CEBCB0231485}"/>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87597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BBFD1E-7A3F-4088-D713-D3C2A2340A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A7865F9-F5A7-C3C1-AEC2-603529D9E5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C1A7401-6A76-E7B5-A87B-464AC58D6595}"/>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5" name="Footer Placeholder 4">
            <a:extLst>
              <a:ext uri="{FF2B5EF4-FFF2-40B4-BE49-F238E27FC236}">
                <a16:creationId xmlns:a16="http://schemas.microsoft.com/office/drawing/2014/main" xmlns="" id="{4DA8CFE7-69F5-E1AB-D7BF-B746FD0B2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EFB3035-7C27-F408-ACD2-DB53B7EEDC88}"/>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237608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C421F-0E15-4667-8AD9-B79B78D69618}"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C421F-0E15-4667-8AD9-B79B78D69618}"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C421F-0E15-4667-8AD9-B79B78D69618}"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C421F-0E15-4667-8AD9-B79B78D69618}"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C421F-0E15-4667-8AD9-B79B78D69618}" type="datetimeFigureOut">
              <a:rPr lang="en-US" smtClean="0"/>
              <a:pPr/>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C421F-0E15-4667-8AD9-B79B78D69618}" type="datetimeFigureOut">
              <a:rPr lang="en-US" smtClean="0"/>
              <a:pPr/>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C421F-0E15-4667-8AD9-B79B78D69618}" type="datetimeFigureOut">
              <a:rPr lang="en-US" smtClean="0"/>
              <a:pPr/>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C421F-0E15-4667-8AD9-B79B78D69618}"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18190-5B3F-07DA-72C8-4EF5AB74AF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2BE0E68-7977-84BF-3442-0DE3288667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7EA5EE-3B32-C869-181D-B563130EDDA9}"/>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5" name="Footer Placeholder 4">
            <a:extLst>
              <a:ext uri="{FF2B5EF4-FFF2-40B4-BE49-F238E27FC236}">
                <a16:creationId xmlns:a16="http://schemas.microsoft.com/office/drawing/2014/main" xmlns="" id="{58A4CE38-0C58-9B9B-878C-7BC589882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A6B4E4-2F0F-2C7D-FD49-48185621D4C2}"/>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3128833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C421F-0E15-4667-8AD9-B79B78D69618}"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C421F-0E15-4667-8AD9-B79B78D69618}"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C421F-0E15-4667-8AD9-B79B78D69618}"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02D4-D73E-40A5-A89B-7C3578DE53A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g224e5d5c537_0_1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7" name="Google Shape;27;g224e5d5c537_0_1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8" name="Google Shape;28;g224e5d5c537_0_11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6301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2150E-3B69-33CE-20DF-EF770EDE1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4E679F-A5CD-3E8C-9DBD-1D6E74BB6D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FC4BE56-4A15-5215-1B22-1B69BD305514}"/>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5" name="Footer Placeholder 4">
            <a:extLst>
              <a:ext uri="{FF2B5EF4-FFF2-40B4-BE49-F238E27FC236}">
                <a16:creationId xmlns:a16="http://schemas.microsoft.com/office/drawing/2014/main" xmlns="" id="{9942EAC3-5BF9-E237-3C04-98F314D2D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C6BEC1-9CCD-2BBB-3D33-4C4DA6EC0043}"/>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50415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DE9EDC-0DF1-918B-8388-147EEB8B3E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428001F-6162-8DAC-5545-856C3E247D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DD7A998-92BE-4531-7E0C-8BB26BBD0B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AB133DA-0945-68F8-2441-3E2908A73E0E}"/>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6" name="Footer Placeholder 5">
            <a:extLst>
              <a:ext uri="{FF2B5EF4-FFF2-40B4-BE49-F238E27FC236}">
                <a16:creationId xmlns:a16="http://schemas.microsoft.com/office/drawing/2014/main" xmlns="" id="{EF33182C-75BD-5DEE-02FC-010AE2826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024A65-290A-C90B-524D-5421777073F4}"/>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311637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FDA346-02BC-80B1-210D-6D3E6B9AC2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56C81E5-BE87-0C6C-7092-2A91D3026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13773F1-5B1C-A3A0-95C6-5B2FF0CF2F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7BB6E61-EAD7-E0DD-76A3-36F17F022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CF9C369-9A8E-8AF3-5CAD-50231A7EDC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572D5B1-E576-8B42-8E8A-560E88934437}"/>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8" name="Footer Placeholder 7">
            <a:extLst>
              <a:ext uri="{FF2B5EF4-FFF2-40B4-BE49-F238E27FC236}">
                <a16:creationId xmlns:a16="http://schemas.microsoft.com/office/drawing/2014/main" xmlns="" id="{0E578490-6BB2-1FF3-3BF2-FB2A301A0B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00139B5-5B51-8B6A-24D2-C052FE3FE457}"/>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33649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9B3EE-4AD5-FC7F-FABE-0D57005ADC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91DF110-12F3-DDAE-684D-7930D35A4286}"/>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4" name="Footer Placeholder 3">
            <a:extLst>
              <a:ext uri="{FF2B5EF4-FFF2-40B4-BE49-F238E27FC236}">
                <a16:creationId xmlns:a16="http://schemas.microsoft.com/office/drawing/2014/main" xmlns="" id="{AB87575A-3EC1-29D9-70F2-98016AA546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AF8A2CC-2E69-B2C8-2B90-4D948EE6983B}"/>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257415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27013D4-1667-23D4-E014-0E06B8895FB0}"/>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3" name="Footer Placeholder 2">
            <a:extLst>
              <a:ext uri="{FF2B5EF4-FFF2-40B4-BE49-F238E27FC236}">
                <a16:creationId xmlns:a16="http://schemas.microsoft.com/office/drawing/2014/main" xmlns="" id="{D7F43D08-7CEA-E817-55C3-6B1EEE964C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9516BD5-5F9D-3CCA-53C7-CE55E775475A}"/>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36379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FF49F-D780-4932-4241-23F5E4EEB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B4C2126-855A-475F-F4D3-6FC4E4E4E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CBC1CAA-ABFB-8864-C542-9F30FCBB8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A247DCC-AA3F-391D-00CD-77644063DC42}"/>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6" name="Footer Placeholder 5">
            <a:extLst>
              <a:ext uri="{FF2B5EF4-FFF2-40B4-BE49-F238E27FC236}">
                <a16:creationId xmlns:a16="http://schemas.microsoft.com/office/drawing/2014/main" xmlns="" id="{A7CDBCD5-D0E1-5E3E-59C7-C53B8A40D4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3D891D1-481F-250F-FCD9-ECC403935A46}"/>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154525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25A3B-1923-7A38-8CAF-4E8CFBCFE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E12866A-F1AF-0CCD-034E-094DABA66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B0E188F-33D1-639B-D571-874970960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A0C9223-F5B4-10AF-77BA-389F44E4435D}"/>
              </a:ext>
            </a:extLst>
          </p:cNvPr>
          <p:cNvSpPr>
            <a:spLocks noGrp="1"/>
          </p:cNvSpPr>
          <p:nvPr>
            <p:ph type="dt" sz="half" idx="10"/>
          </p:nvPr>
        </p:nvSpPr>
        <p:spPr/>
        <p:txBody>
          <a:bodyPr/>
          <a:lstStyle/>
          <a:p>
            <a:fld id="{89AD6617-4367-4821-8DA7-AADCDF00D663}" type="datetimeFigureOut">
              <a:rPr lang="en-IN" smtClean="0"/>
              <a:pPr/>
              <a:t>30-01-2025</a:t>
            </a:fld>
            <a:endParaRPr lang="en-IN"/>
          </a:p>
        </p:txBody>
      </p:sp>
      <p:sp>
        <p:nvSpPr>
          <p:cNvPr id="6" name="Footer Placeholder 5">
            <a:extLst>
              <a:ext uri="{FF2B5EF4-FFF2-40B4-BE49-F238E27FC236}">
                <a16:creationId xmlns:a16="http://schemas.microsoft.com/office/drawing/2014/main" xmlns="" id="{9CCEEBBB-89C6-A4AB-CD33-7924765321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B17EE0C-951B-63B5-6BBE-BBB2CEF2D639}"/>
              </a:ext>
            </a:extLst>
          </p:cNvPr>
          <p:cNvSpPr>
            <a:spLocks noGrp="1"/>
          </p:cNvSpPr>
          <p:nvPr>
            <p:ph type="sldNum" sz="quarter" idx="12"/>
          </p:nvPr>
        </p:nvSpPr>
        <p:spPr/>
        <p:txBody>
          <a:body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384497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9236B6E-0DC3-CA1D-C544-AF685D09A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C7DD923-BDA8-D3FE-8399-CEFF9A096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9F1ED5C-789A-AEC9-22A5-35CF93FA0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AD6617-4367-4821-8DA7-AADCDF00D663}" type="datetimeFigureOut">
              <a:rPr lang="en-IN" smtClean="0"/>
              <a:pPr/>
              <a:t>30-01-2025</a:t>
            </a:fld>
            <a:endParaRPr lang="en-IN"/>
          </a:p>
        </p:txBody>
      </p:sp>
      <p:sp>
        <p:nvSpPr>
          <p:cNvPr id="5" name="Footer Placeholder 4">
            <a:extLst>
              <a:ext uri="{FF2B5EF4-FFF2-40B4-BE49-F238E27FC236}">
                <a16:creationId xmlns:a16="http://schemas.microsoft.com/office/drawing/2014/main" xmlns="" id="{EBB87181-999E-8EBB-37E3-A7ED15C39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CE152BFC-560F-9CD7-5C60-1D1456FB0E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BC41F1-C0F1-4B78-916A-D7A70042F81A}" type="slidenum">
              <a:rPr lang="en-IN" smtClean="0"/>
              <a:pPr/>
              <a:t>‹#›</a:t>
            </a:fld>
            <a:endParaRPr lang="en-IN"/>
          </a:p>
        </p:txBody>
      </p:sp>
    </p:spTree>
    <p:extLst>
      <p:ext uri="{BB962C8B-B14F-4D97-AF65-F5344CB8AC3E}">
        <p14:creationId xmlns:p14="http://schemas.microsoft.com/office/powerpoint/2010/main" xmlns="" val="451381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C421F-0E15-4667-8AD9-B79B78D69618}" type="datetimeFigureOut">
              <a:rPr lang="en-US" smtClean="0"/>
              <a:pPr/>
              <a:t>1/31/2025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102D4-D73E-40A5-A89B-7C3578DE53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A3CB332-C92F-1951-4CF6-7E5F780B6E06}"/>
              </a:ext>
            </a:extLst>
          </p:cNvPr>
          <p:cNvSpPr>
            <a:spLocks noGrp="1"/>
          </p:cNvSpPr>
          <p:nvPr>
            <p:ph type="subTitle" idx="1"/>
          </p:nvPr>
        </p:nvSpPr>
        <p:spPr>
          <a:xfrm>
            <a:off x="1653209" y="2468977"/>
            <a:ext cx="9144000" cy="592276"/>
          </a:xfrm>
        </p:spPr>
        <p:txBody>
          <a:bodyPr>
            <a:noAutofit/>
          </a:bodyPr>
          <a:lstStyle/>
          <a:p>
            <a:r>
              <a:rPr lang="en-IN" sz="6000" b="1" dirty="0" smtClean="0"/>
              <a:t>MODEL MCQ</a:t>
            </a:r>
            <a:endParaRPr lang="en-IN" sz="6000" b="1" dirty="0"/>
          </a:p>
        </p:txBody>
      </p:sp>
    </p:spTree>
    <p:extLst>
      <p:ext uri="{BB962C8B-B14F-4D97-AF65-F5344CB8AC3E}">
        <p14:creationId xmlns:p14="http://schemas.microsoft.com/office/powerpoint/2010/main" xmlns="" val="2692543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6D308F9-D64D-452F-11AF-BDC2D9EB71C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0A71D7-31E6-E4A3-4644-99A7B4436A7D}"/>
              </a:ext>
            </a:extLst>
          </p:cNvPr>
          <p:cNvSpPr>
            <a:spLocks noGrp="1"/>
          </p:cNvSpPr>
          <p:nvPr>
            <p:ph idx="1"/>
          </p:nvPr>
        </p:nvSpPr>
        <p:spPr>
          <a:xfrm>
            <a:off x="838200" y="626165"/>
            <a:ext cx="10515600" cy="5550798"/>
          </a:xfrm>
        </p:spPr>
        <p:txBody>
          <a:bodyPr/>
          <a:lstStyle/>
          <a:p>
            <a:pPr marL="0" indent="0">
              <a:buNone/>
            </a:pPr>
            <a:r>
              <a:rPr lang="en-US" b="1" dirty="0"/>
              <a:t>How can reverse brainstorming enhance emotional intelligence in teams?</a:t>
            </a:r>
            <a:endParaRPr lang="en-US" dirty="0"/>
          </a:p>
          <a:p>
            <a:pPr marL="0" indent="0">
              <a:buNone/>
            </a:pPr>
            <a:endParaRPr lang="en-US" dirty="0"/>
          </a:p>
          <a:p>
            <a:pPr>
              <a:buFont typeface="Arial" panose="020B0604020202020204" pitchFamily="34" charset="0"/>
              <a:buChar char="•"/>
            </a:pPr>
            <a:r>
              <a:rPr lang="en-US" dirty="0"/>
              <a:t>By encouraging a deeper understanding of team dynamics</a:t>
            </a:r>
          </a:p>
          <a:p>
            <a:pPr>
              <a:buFont typeface="Arial" panose="020B0604020202020204" pitchFamily="34" charset="0"/>
              <a:buChar char="•"/>
            </a:pPr>
            <a:r>
              <a:rPr lang="en-US" dirty="0"/>
              <a:t>By fostering empathy among participants</a:t>
            </a:r>
          </a:p>
          <a:p>
            <a:pPr>
              <a:buFont typeface="Arial" panose="020B0604020202020204" pitchFamily="34" charset="0"/>
              <a:buChar char="•"/>
            </a:pPr>
            <a:r>
              <a:rPr lang="en-US" dirty="0"/>
              <a:t>By helping teams recognize emotional triggers in problem-solving</a:t>
            </a:r>
          </a:p>
          <a:p>
            <a:pPr>
              <a:buFont typeface="Arial" panose="020B0604020202020204" pitchFamily="34" charset="0"/>
              <a:buChar char="•"/>
            </a:pPr>
            <a:r>
              <a:rPr lang="en-US" dirty="0"/>
              <a:t>All of the above</a:t>
            </a:r>
          </a:p>
          <a:p>
            <a:pPr marL="0" indent="0">
              <a:buNone/>
            </a:pPr>
            <a:endParaRPr lang="en-IN" dirty="0"/>
          </a:p>
        </p:txBody>
      </p:sp>
    </p:spTree>
    <p:extLst>
      <p:ext uri="{BB962C8B-B14F-4D97-AF65-F5344CB8AC3E}">
        <p14:creationId xmlns:p14="http://schemas.microsoft.com/office/powerpoint/2010/main" xmlns="" val="1725517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4A0EF39-D4F0-36C6-58EE-D370E5F55F5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8B1837-2A37-4C71-B7AD-6C3C1FF0752A}"/>
              </a:ext>
            </a:extLst>
          </p:cNvPr>
          <p:cNvSpPr>
            <a:spLocks noGrp="1"/>
          </p:cNvSpPr>
          <p:nvPr>
            <p:ph idx="1"/>
          </p:nvPr>
        </p:nvSpPr>
        <p:spPr>
          <a:xfrm>
            <a:off x="838200" y="626165"/>
            <a:ext cx="10515600" cy="5550798"/>
          </a:xfrm>
        </p:spPr>
        <p:txBody>
          <a:bodyPr/>
          <a:lstStyle/>
          <a:p>
            <a:pPr marL="0" indent="0">
              <a:buNone/>
            </a:pPr>
            <a:r>
              <a:rPr lang="en-US" b="1" dirty="0"/>
              <a:t>What is a possible risk of using reverse brainstorming without emotional intelligence?</a:t>
            </a:r>
            <a:endParaRPr lang="en-US" dirty="0"/>
          </a:p>
          <a:p>
            <a:pPr marL="0" indent="0">
              <a:buNone/>
            </a:pPr>
            <a:endParaRPr lang="en-US" dirty="0"/>
          </a:p>
          <a:p>
            <a:pPr>
              <a:buFont typeface="Arial" panose="020B0604020202020204" pitchFamily="34" charset="0"/>
              <a:buChar char="•"/>
            </a:pPr>
            <a:r>
              <a:rPr lang="en-US" dirty="0"/>
              <a:t>Participants may become frustrated and disengaged</a:t>
            </a:r>
          </a:p>
          <a:p>
            <a:pPr>
              <a:buFont typeface="Arial" panose="020B0604020202020204" pitchFamily="34" charset="0"/>
              <a:buChar char="•"/>
            </a:pPr>
            <a:r>
              <a:rPr lang="en-US" dirty="0"/>
              <a:t>The process will be too time-consuming</a:t>
            </a:r>
          </a:p>
          <a:p>
            <a:pPr>
              <a:buFont typeface="Arial" panose="020B0604020202020204" pitchFamily="34" charset="0"/>
              <a:buChar char="•"/>
            </a:pPr>
            <a:r>
              <a:rPr lang="en-US" dirty="0"/>
              <a:t>It may lead to groupthink</a:t>
            </a:r>
          </a:p>
          <a:p>
            <a:pPr>
              <a:buFont typeface="Arial" panose="020B0604020202020204" pitchFamily="34" charset="0"/>
              <a:buChar char="•"/>
            </a:pPr>
            <a:r>
              <a:rPr lang="en-US" dirty="0"/>
              <a:t>It encourages emotional outbursts</a:t>
            </a:r>
          </a:p>
          <a:p>
            <a:pPr marL="0" indent="0">
              <a:buNone/>
            </a:pPr>
            <a:endParaRPr lang="en-IN" dirty="0"/>
          </a:p>
        </p:txBody>
      </p:sp>
    </p:spTree>
    <p:extLst>
      <p:ext uri="{BB962C8B-B14F-4D97-AF65-F5344CB8AC3E}">
        <p14:creationId xmlns:p14="http://schemas.microsoft.com/office/powerpoint/2010/main" xmlns="" val="3961811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B0E14E-42A7-8B7D-9D19-5A7EA19C3C0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B90DBE-5B76-F1C9-A5F3-FFCCC2D5D66B}"/>
              </a:ext>
            </a:extLst>
          </p:cNvPr>
          <p:cNvSpPr>
            <a:spLocks noGrp="1"/>
          </p:cNvSpPr>
          <p:nvPr>
            <p:ph idx="1"/>
          </p:nvPr>
        </p:nvSpPr>
        <p:spPr>
          <a:xfrm>
            <a:off x="838200" y="626165"/>
            <a:ext cx="10515600" cy="5550798"/>
          </a:xfrm>
        </p:spPr>
        <p:txBody>
          <a:bodyPr/>
          <a:lstStyle/>
          <a:p>
            <a:pPr marL="0" indent="0">
              <a:buNone/>
            </a:pPr>
            <a:r>
              <a:rPr lang="en-US" b="1" dirty="0"/>
              <a:t>In which type of situation would Star Bursting be most effective in developing emotional intelligence?</a:t>
            </a:r>
            <a:endParaRPr lang="en-US" dirty="0"/>
          </a:p>
          <a:p>
            <a:pPr marL="0" indent="0">
              <a:buNone/>
            </a:pPr>
            <a:endParaRPr lang="en-US" dirty="0"/>
          </a:p>
          <a:p>
            <a:pPr>
              <a:buFont typeface="+mj-lt"/>
              <a:buAutoNum type="arabicPeriod"/>
            </a:pPr>
            <a:r>
              <a:rPr lang="en-US" dirty="0"/>
              <a:t>When exploring complex problems where multiple perspectives are needed</a:t>
            </a:r>
          </a:p>
          <a:p>
            <a:pPr>
              <a:buFont typeface="+mj-lt"/>
              <a:buAutoNum type="arabicPeriod"/>
            </a:pPr>
            <a:r>
              <a:rPr lang="en-US" dirty="0"/>
              <a:t>When the team is highly familiar with the problem and needs quick solutions</a:t>
            </a:r>
          </a:p>
          <a:p>
            <a:pPr>
              <a:buFont typeface="+mj-lt"/>
              <a:buAutoNum type="arabicPeriod"/>
            </a:pPr>
            <a:r>
              <a:rPr lang="en-US" dirty="0"/>
              <a:t>When emotional responses need to be immediately addressed</a:t>
            </a:r>
          </a:p>
          <a:p>
            <a:pPr>
              <a:buFont typeface="+mj-lt"/>
              <a:buAutoNum type="arabicPeriod"/>
            </a:pPr>
            <a:r>
              <a:rPr lang="en-US" dirty="0"/>
              <a:t>When there is a clear-cut solution to a problem</a:t>
            </a:r>
          </a:p>
          <a:p>
            <a:pPr marL="0" indent="0">
              <a:buNone/>
            </a:pPr>
            <a:endParaRPr lang="en-IN" dirty="0"/>
          </a:p>
        </p:txBody>
      </p:sp>
    </p:spTree>
    <p:extLst>
      <p:ext uri="{BB962C8B-B14F-4D97-AF65-F5344CB8AC3E}">
        <p14:creationId xmlns:p14="http://schemas.microsoft.com/office/powerpoint/2010/main" xmlns="" val="953078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4D9BCE0-1BF4-C871-7FDE-148C7EF00D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65641C-603B-DFF1-29E2-8B8F531E17C0}"/>
              </a:ext>
            </a:extLst>
          </p:cNvPr>
          <p:cNvSpPr>
            <a:spLocks noGrp="1"/>
          </p:cNvSpPr>
          <p:nvPr>
            <p:ph idx="1"/>
          </p:nvPr>
        </p:nvSpPr>
        <p:spPr>
          <a:xfrm>
            <a:off x="838200" y="626165"/>
            <a:ext cx="10515600" cy="5550798"/>
          </a:xfrm>
        </p:spPr>
        <p:txBody>
          <a:bodyPr/>
          <a:lstStyle/>
          <a:p>
            <a:pPr marL="0" indent="0">
              <a:buNone/>
            </a:pPr>
            <a:r>
              <a:rPr lang="en-US" b="1" dirty="0"/>
              <a:t>Why might reverse brainstorming be difficult for some individuals?</a:t>
            </a:r>
            <a:endParaRPr lang="en-US" dirty="0"/>
          </a:p>
          <a:p>
            <a:pPr marL="0" indent="0">
              <a:buNone/>
            </a:pPr>
            <a:endParaRPr lang="en-US" dirty="0"/>
          </a:p>
          <a:p>
            <a:pPr>
              <a:buFont typeface="+mj-lt"/>
              <a:buAutoNum type="arabicPeriod"/>
            </a:pPr>
            <a:r>
              <a:rPr lang="en-US" dirty="0"/>
              <a:t>It requires openness to unconventional thinking</a:t>
            </a:r>
          </a:p>
          <a:p>
            <a:pPr>
              <a:buFont typeface="+mj-lt"/>
              <a:buAutoNum type="arabicPeriod"/>
            </a:pPr>
            <a:r>
              <a:rPr lang="en-US" dirty="0"/>
              <a:t>It involves only logical reasoning</a:t>
            </a:r>
          </a:p>
          <a:p>
            <a:pPr>
              <a:buFont typeface="+mj-lt"/>
              <a:buAutoNum type="arabicPeriod"/>
            </a:pPr>
            <a:r>
              <a:rPr lang="en-US" dirty="0"/>
              <a:t>It limits creativity and emotional expression</a:t>
            </a:r>
          </a:p>
          <a:p>
            <a:pPr>
              <a:buFont typeface="+mj-lt"/>
              <a:buAutoNum type="arabicPeriod"/>
            </a:pPr>
            <a:r>
              <a:rPr lang="en-US" dirty="0"/>
              <a:t>It focuses solely on group dynamics</a:t>
            </a:r>
          </a:p>
          <a:p>
            <a:pPr marL="0" indent="0">
              <a:buNone/>
            </a:pPr>
            <a:endParaRPr lang="en-IN" dirty="0"/>
          </a:p>
        </p:txBody>
      </p:sp>
    </p:spTree>
    <p:extLst>
      <p:ext uri="{BB962C8B-B14F-4D97-AF65-F5344CB8AC3E}">
        <p14:creationId xmlns:p14="http://schemas.microsoft.com/office/powerpoint/2010/main" xmlns="" val="509332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F7986CA-D553-31CA-8480-1EE098736B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96D2CBE-84E3-CE1A-0BCA-02BC1E5E45E4}"/>
              </a:ext>
            </a:extLst>
          </p:cNvPr>
          <p:cNvSpPr>
            <a:spLocks noGrp="1"/>
          </p:cNvSpPr>
          <p:nvPr>
            <p:ph idx="1"/>
          </p:nvPr>
        </p:nvSpPr>
        <p:spPr>
          <a:xfrm>
            <a:off x="838200" y="626165"/>
            <a:ext cx="10515600" cy="5550798"/>
          </a:xfrm>
        </p:spPr>
        <p:txBody>
          <a:bodyPr/>
          <a:lstStyle/>
          <a:p>
            <a:pPr marL="0" indent="0">
              <a:buNone/>
            </a:pPr>
            <a:r>
              <a:rPr lang="en-US" b="1" dirty="0"/>
              <a:t>How does reverse brainstorming relate to emotional regulation?</a:t>
            </a:r>
            <a:endParaRPr lang="en-US" dirty="0"/>
          </a:p>
          <a:p>
            <a:pPr marL="0" indent="0">
              <a:buNone/>
            </a:pPr>
            <a:endParaRPr lang="en-US" dirty="0"/>
          </a:p>
          <a:p>
            <a:pPr>
              <a:buFont typeface="+mj-lt"/>
              <a:buAutoNum type="arabicPeriod"/>
            </a:pPr>
            <a:r>
              <a:rPr lang="en-US" dirty="0"/>
              <a:t>It challenges participants to manage their emotions and biases.</a:t>
            </a:r>
          </a:p>
          <a:p>
            <a:pPr>
              <a:buFont typeface="+mj-lt"/>
              <a:buAutoNum type="arabicPeriod"/>
            </a:pPr>
            <a:r>
              <a:rPr lang="en-US" dirty="0"/>
              <a:t>It minimizes the emotional impact of a problem.</a:t>
            </a:r>
          </a:p>
          <a:p>
            <a:pPr>
              <a:buFont typeface="+mj-lt"/>
              <a:buAutoNum type="arabicPeriod"/>
            </a:pPr>
            <a:r>
              <a:rPr lang="en-US" dirty="0"/>
              <a:t>It helps individuals avoid emotional decisions.</a:t>
            </a:r>
          </a:p>
          <a:p>
            <a:pPr>
              <a:buFont typeface="+mj-lt"/>
              <a:buAutoNum type="arabicPeriod"/>
            </a:pPr>
            <a:r>
              <a:rPr lang="en-US" dirty="0"/>
              <a:t>It requires no emotional control.</a:t>
            </a:r>
          </a:p>
          <a:p>
            <a:pPr marL="0" indent="0">
              <a:buNone/>
            </a:pPr>
            <a:endParaRPr lang="en-IN" dirty="0"/>
          </a:p>
        </p:txBody>
      </p:sp>
    </p:spTree>
    <p:extLst>
      <p:ext uri="{BB962C8B-B14F-4D97-AF65-F5344CB8AC3E}">
        <p14:creationId xmlns:p14="http://schemas.microsoft.com/office/powerpoint/2010/main" xmlns="" val="2984917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AA7960-AAF0-0B35-8D81-727CFAEB11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7D56AB-33AF-A900-DCC9-2CA088420C81}"/>
              </a:ext>
            </a:extLst>
          </p:cNvPr>
          <p:cNvSpPr>
            <a:spLocks noGrp="1"/>
          </p:cNvSpPr>
          <p:nvPr>
            <p:ph idx="1"/>
          </p:nvPr>
        </p:nvSpPr>
        <p:spPr>
          <a:xfrm>
            <a:off x="838200" y="626165"/>
            <a:ext cx="10515600" cy="5550798"/>
          </a:xfrm>
        </p:spPr>
        <p:txBody>
          <a:bodyPr/>
          <a:lstStyle/>
          <a:p>
            <a:pPr marL="0" indent="0">
              <a:buNone/>
            </a:pPr>
            <a:r>
              <a:rPr lang="en-US" dirty="0"/>
              <a:t>Some benefits of power verbs are: I. Adds quality to the resume II. Illustrates transferable skills III. Helps in electronic short-listing process</a:t>
            </a:r>
          </a:p>
          <a:p>
            <a:pPr marL="0" indent="0">
              <a:buNone/>
            </a:pPr>
            <a:endParaRPr lang="en-US" dirty="0"/>
          </a:p>
          <a:p>
            <a:pPr>
              <a:buFont typeface="Arial" panose="020B0604020202020204" pitchFamily="34" charset="0"/>
              <a:buChar char="•"/>
            </a:pPr>
            <a:r>
              <a:rPr lang="en-US" dirty="0"/>
              <a:t>I and II only</a:t>
            </a:r>
          </a:p>
          <a:p>
            <a:pPr>
              <a:buFont typeface="Arial" panose="020B0604020202020204" pitchFamily="34" charset="0"/>
              <a:buChar char="•"/>
            </a:pPr>
            <a:r>
              <a:rPr lang="en-US" dirty="0"/>
              <a:t> I and III only</a:t>
            </a:r>
          </a:p>
          <a:p>
            <a:pPr>
              <a:buFont typeface="Arial" panose="020B0604020202020204" pitchFamily="34" charset="0"/>
              <a:buChar char="•"/>
            </a:pPr>
            <a:r>
              <a:rPr lang="en-US" dirty="0"/>
              <a:t> II and III only</a:t>
            </a:r>
          </a:p>
          <a:p>
            <a:pPr>
              <a:buFont typeface="Arial" panose="020B0604020202020204" pitchFamily="34" charset="0"/>
              <a:buChar char="•"/>
            </a:pPr>
            <a:r>
              <a:rPr lang="en-US" dirty="0"/>
              <a:t> I, II and III</a:t>
            </a:r>
          </a:p>
          <a:p>
            <a:pPr marL="0" indent="0">
              <a:buNone/>
            </a:pPr>
            <a:endParaRPr lang="en-IN" dirty="0"/>
          </a:p>
        </p:txBody>
      </p:sp>
    </p:spTree>
    <p:extLst>
      <p:ext uri="{BB962C8B-B14F-4D97-AF65-F5344CB8AC3E}">
        <p14:creationId xmlns:p14="http://schemas.microsoft.com/office/powerpoint/2010/main" xmlns="" val="372851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51A9A8-B565-3CC9-8302-2B71B93CB7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2E6422-8E0D-B8F4-16AF-E514D00C83D2}"/>
              </a:ext>
            </a:extLst>
          </p:cNvPr>
          <p:cNvSpPr>
            <a:spLocks noGrp="1"/>
          </p:cNvSpPr>
          <p:nvPr>
            <p:ph idx="1"/>
          </p:nvPr>
        </p:nvSpPr>
        <p:spPr>
          <a:xfrm>
            <a:off x="838200" y="626165"/>
            <a:ext cx="10515600" cy="5550798"/>
          </a:xfrm>
        </p:spPr>
        <p:txBody>
          <a:bodyPr/>
          <a:lstStyle/>
          <a:p>
            <a:pPr marL="0" indent="0">
              <a:buNone/>
            </a:pPr>
            <a:r>
              <a:rPr lang="en-US" b="1" dirty="0"/>
              <a:t>Few pointers for digitizing Resume include:</a:t>
            </a:r>
            <a:r>
              <a:rPr lang="en-US" dirty="0"/>
              <a:t> I. Include your physical address II. Keep to the basics for your job listings III. Delete your 'personal interest' section</a:t>
            </a:r>
          </a:p>
          <a:p>
            <a:pPr marL="0" indent="0">
              <a:buNone/>
            </a:pPr>
            <a:endParaRPr lang="en-US" dirty="0"/>
          </a:p>
          <a:p>
            <a:pPr>
              <a:buFont typeface="Arial" panose="020B0604020202020204" pitchFamily="34" charset="0"/>
              <a:buChar char="•"/>
            </a:pPr>
            <a:r>
              <a:rPr lang="en-US" dirty="0"/>
              <a:t>I and II only</a:t>
            </a:r>
          </a:p>
          <a:p>
            <a:pPr>
              <a:buFont typeface="Arial" panose="020B0604020202020204" pitchFamily="34" charset="0"/>
              <a:buChar char="•"/>
            </a:pPr>
            <a:r>
              <a:rPr lang="en-US" dirty="0"/>
              <a:t>II and III only</a:t>
            </a:r>
          </a:p>
          <a:p>
            <a:pPr>
              <a:buFont typeface="Arial" panose="020B0604020202020204" pitchFamily="34" charset="0"/>
              <a:buChar char="•"/>
            </a:pPr>
            <a:r>
              <a:rPr lang="en-US" dirty="0"/>
              <a:t>I and III only</a:t>
            </a:r>
          </a:p>
          <a:p>
            <a:pPr>
              <a:buFont typeface="Arial" panose="020B0604020202020204" pitchFamily="34" charset="0"/>
              <a:buChar char="•"/>
            </a:pPr>
            <a:r>
              <a:rPr lang="en-US" dirty="0"/>
              <a:t>I, II and III</a:t>
            </a:r>
          </a:p>
          <a:p>
            <a:pPr marL="0" indent="0">
              <a:buNone/>
            </a:pPr>
            <a:endParaRPr lang="en-IN" dirty="0"/>
          </a:p>
        </p:txBody>
      </p:sp>
    </p:spTree>
    <p:extLst>
      <p:ext uri="{BB962C8B-B14F-4D97-AF65-F5344CB8AC3E}">
        <p14:creationId xmlns:p14="http://schemas.microsoft.com/office/powerpoint/2010/main" xmlns="" val="2438200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D551188-8B64-DA11-7474-C4C80C03F1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E01AFC-613C-C778-D60B-8D772194A834}"/>
              </a:ext>
            </a:extLst>
          </p:cNvPr>
          <p:cNvSpPr>
            <a:spLocks noGrp="1"/>
          </p:cNvSpPr>
          <p:nvPr>
            <p:ph idx="1"/>
          </p:nvPr>
        </p:nvSpPr>
        <p:spPr>
          <a:xfrm>
            <a:off x="838200" y="626165"/>
            <a:ext cx="10515600" cy="5550798"/>
          </a:xfrm>
        </p:spPr>
        <p:txBody>
          <a:bodyPr/>
          <a:lstStyle/>
          <a:p>
            <a:pPr marL="0" indent="0">
              <a:buNone/>
            </a:pPr>
            <a:r>
              <a:rPr lang="en-US" dirty="0"/>
              <a:t>______ resumes focus on our skills and experience first. This type of resume de-emphasizes the dates in which you have worked. Employment history is secondary and is listed under the details of your skills.</a:t>
            </a:r>
          </a:p>
          <a:p>
            <a:pPr marL="0" indent="0">
              <a:buNone/>
            </a:pPr>
            <a:endParaRPr lang="en-US" dirty="0"/>
          </a:p>
          <a:p>
            <a:pPr>
              <a:buFont typeface="Arial" panose="020B0604020202020204" pitchFamily="34" charset="0"/>
              <a:buChar char="•"/>
            </a:pPr>
            <a:r>
              <a:rPr lang="en-US" dirty="0"/>
              <a:t>Chronological</a:t>
            </a:r>
          </a:p>
          <a:p>
            <a:pPr>
              <a:buFont typeface="Arial" panose="020B0604020202020204" pitchFamily="34" charset="0"/>
              <a:buChar char="•"/>
            </a:pPr>
            <a:r>
              <a:rPr lang="en-US" dirty="0"/>
              <a:t>Functional</a:t>
            </a:r>
          </a:p>
          <a:p>
            <a:pPr>
              <a:buFont typeface="Arial" panose="020B0604020202020204" pitchFamily="34" charset="0"/>
              <a:buChar char="•"/>
            </a:pPr>
            <a:r>
              <a:rPr lang="en-US" dirty="0"/>
              <a:t>Combination</a:t>
            </a:r>
          </a:p>
          <a:p>
            <a:pPr>
              <a:buFont typeface="Arial" panose="020B0604020202020204" pitchFamily="34" charset="0"/>
              <a:buChar char="•"/>
            </a:pPr>
            <a:r>
              <a:rPr lang="en-US" dirty="0"/>
              <a:t>Targeted</a:t>
            </a:r>
          </a:p>
          <a:p>
            <a:pPr marL="0" indent="0">
              <a:buNone/>
            </a:pPr>
            <a:endParaRPr lang="en-IN" dirty="0"/>
          </a:p>
        </p:txBody>
      </p:sp>
    </p:spTree>
    <p:extLst>
      <p:ext uri="{BB962C8B-B14F-4D97-AF65-F5344CB8AC3E}">
        <p14:creationId xmlns:p14="http://schemas.microsoft.com/office/powerpoint/2010/main" xmlns="" val="3468074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CD093E-2EF9-0F09-7CE5-752B1BB139E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B77046-A8EF-1701-629E-DBCD90808B97}"/>
              </a:ext>
            </a:extLst>
          </p:cNvPr>
          <p:cNvSpPr>
            <a:spLocks noGrp="1"/>
          </p:cNvSpPr>
          <p:nvPr>
            <p:ph idx="1"/>
          </p:nvPr>
        </p:nvSpPr>
        <p:spPr>
          <a:xfrm>
            <a:off x="838200" y="626165"/>
            <a:ext cx="10515600" cy="5550798"/>
          </a:xfrm>
        </p:spPr>
        <p:txBody>
          <a:bodyPr/>
          <a:lstStyle/>
          <a:p>
            <a:pPr marL="0" indent="0">
              <a:buNone/>
            </a:pPr>
            <a:r>
              <a:rPr lang="en-US" dirty="0"/>
              <a:t>A tactic necessary to reflect in a resume while changing industries is: I. To use a job target title II. To use job targeted resume III. To replace performance profile with career objective</a:t>
            </a:r>
          </a:p>
          <a:p>
            <a:pPr marL="0" indent="0">
              <a:buNone/>
            </a:pPr>
            <a:endParaRPr lang="en-US" dirty="0"/>
          </a:p>
          <a:p>
            <a:pPr>
              <a:buFont typeface="Arial" panose="020B0604020202020204" pitchFamily="34" charset="0"/>
              <a:buChar char="•"/>
            </a:pPr>
            <a:r>
              <a:rPr lang="en-US" dirty="0"/>
              <a:t>I and II</a:t>
            </a:r>
          </a:p>
          <a:p>
            <a:pPr>
              <a:buFont typeface="Arial" panose="020B0604020202020204" pitchFamily="34" charset="0"/>
              <a:buChar char="•"/>
            </a:pPr>
            <a:r>
              <a:rPr lang="en-US" dirty="0"/>
              <a:t> I and III</a:t>
            </a:r>
          </a:p>
          <a:p>
            <a:pPr>
              <a:buFont typeface="Arial" panose="020B0604020202020204" pitchFamily="34" charset="0"/>
              <a:buChar char="•"/>
            </a:pPr>
            <a:r>
              <a:rPr lang="en-US" dirty="0"/>
              <a:t> II and III</a:t>
            </a:r>
          </a:p>
          <a:p>
            <a:pPr>
              <a:buFont typeface="Arial" panose="020B0604020202020204" pitchFamily="34" charset="0"/>
              <a:buChar char="•"/>
            </a:pPr>
            <a:r>
              <a:rPr lang="en-US" dirty="0"/>
              <a:t> I, II, and III</a:t>
            </a:r>
          </a:p>
          <a:p>
            <a:pPr marL="0" indent="0">
              <a:buNone/>
            </a:pPr>
            <a:endParaRPr lang="en-IN" dirty="0"/>
          </a:p>
        </p:txBody>
      </p:sp>
    </p:spTree>
    <p:extLst>
      <p:ext uri="{BB962C8B-B14F-4D97-AF65-F5344CB8AC3E}">
        <p14:creationId xmlns:p14="http://schemas.microsoft.com/office/powerpoint/2010/main" xmlns="" val="3235084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924697F-8FCB-9D8E-768B-45220ADA90C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B06195-B380-DBA9-3BD1-13E14E51EEB8}"/>
              </a:ext>
            </a:extLst>
          </p:cNvPr>
          <p:cNvSpPr>
            <a:spLocks noGrp="1"/>
          </p:cNvSpPr>
          <p:nvPr>
            <p:ph idx="1"/>
          </p:nvPr>
        </p:nvSpPr>
        <p:spPr>
          <a:xfrm>
            <a:off x="838200" y="626165"/>
            <a:ext cx="10515600" cy="5550798"/>
          </a:xfrm>
        </p:spPr>
        <p:txBody>
          <a:bodyPr/>
          <a:lstStyle/>
          <a:p>
            <a:pPr marL="0" indent="0">
              <a:buNone/>
            </a:pPr>
            <a:r>
              <a:rPr lang="en-US" dirty="0"/>
              <a:t>What are labeled on the points of the star in the </a:t>
            </a:r>
            <a:r>
              <a:rPr lang="en-US" dirty="0" err="1"/>
              <a:t>Starbust</a:t>
            </a:r>
            <a:r>
              <a:rPr lang="en-US" dirty="0"/>
              <a:t> method of Brainstorming?</a:t>
            </a:r>
          </a:p>
          <a:p>
            <a:pPr marL="0" indent="0">
              <a:buNone/>
            </a:pPr>
            <a:endParaRPr lang="en-US" dirty="0"/>
          </a:p>
          <a:p>
            <a:pPr>
              <a:buFont typeface="Arial" panose="020B0604020202020204" pitchFamily="34" charset="0"/>
              <a:buChar char="•"/>
            </a:pPr>
            <a:r>
              <a:rPr lang="en-US" dirty="0"/>
              <a:t>Reason of problem</a:t>
            </a:r>
          </a:p>
          <a:p>
            <a:pPr>
              <a:buFont typeface="Arial" panose="020B0604020202020204" pitchFamily="34" charset="0"/>
              <a:buChar char="•"/>
            </a:pPr>
            <a:r>
              <a:rPr lang="en-US" dirty="0"/>
              <a:t>Question words</a:t>
            </a:r>
          </a:p>
          <a:p>
            <a:pPr>
              <a:buFont typeface="Arial" panose="020B0604020202020204" pitchFamily="34" charset="0"/>
              <a:buChar char="•"/>
            </a:pPr>
            <a:r>
              <a:rPr lang="en-US" dirty="0"/>
              <a:t>Hints for solution</a:t>
            </a:r>
          </a:p>
          <a:p>
            <a:pPr>
              <a:buFont typeface="Arial" panose="020B0604020202020204" pitchFamily="34" charset="0"/>
              <a:buChar char="•"/>
            </a:pPr>
            <a:r>
              <a:rPr lang="en-US" dirty="0"/>
              <a:t>Situational cases</a:t>
            </a:r>
          </a:p>
          <a:p>
            <a:pPr marL="0" indent="0">
              <a:buNone/>
            </a:pPr>
            <a:endParaRPr lang="en-IN" dirty="0"/>
          </a:p>
        </p:txBody>
      </p:sp>
    </p:spTree>
    <p:extLst>
      <p:ext uri="{BB962C8B-B14F-4D97-AF65-F5344CB8AC3E}">
        <p14:creationId xmlns:p14="http://schemas.microsoft.com/office/powerpoint/2010/main" xmlns="" val="2289966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9B8BFC-EB97-9D8B-AB97-5FE005466A82}"/>
              </a:ext>
            </a:extLst>
          </p:cNvPr>
          <p:cNvSpPr>
            <a:spLocks noGrp="1"/>
          </p:cNvSpPr>
          <p:nvPr>
            <p:ph idx="1"/>
          </p:nvPr>
        </p:nvSpPr>
        <p:spPr>
          <a:xfrm>
            <a:off x="838200" y="626165"/>
            <a:ext cx="10515600" cy="5550798"/>
          </a:xfrm>
        </p:spPr>
        <p:txBody>
          <a:bodyPr/>
          <a:lstStyle/>
          <a:p>
            <a:pPr marL="0" indent="0" algn="just">
              <a:buNone/>
            </a:pPr>
            <a:r>
              <a:rPr lang="en-US" b="1" dirty="0"/>
              <a:t>What role does emotional intelligence play in overcoming groupthink during group brainstorming sessions? </a:t>
            </a:r>
          </a:p>
          <a:p>
            <a:pPr marL="0" indent="0" algn="just">
              <a:buNone/>
            </a:pPr>
            <a:endParaRPr lang="en-US" dirty="0"/>
          </a:p>
          <a:p>
            <a:pPr marL="514350" indent="-514350" algn="just">
              <a:buAutoNum type="alphaLcParenR"/>
            </a:pPr>
            <a:r>
              <a:rPr lang="en-US" dirty="0"/>
              <a:t>It helps individuals </a:t>
            </a:r>
            <a:r>
              <a:rPr lang="en-US" dirty="0" err="1"/>
              <a:t>recognise</a:t>
            </a:r>
            <a:r>
              <a:rPr lang="en-US" dirty="0"/>
              <a:t> and challenge the group's consensus without conflict avoidance </a:t>
            </a:r>
          </a:p>
          <a:p>
            <a:pPr marL="514350" indent="-514350" algn="just">
              <a:buAutoNum type="alphaLcParenR"/>
            </a:pPr>
            <a:r>
              <a:rPr lang="en-US" dirty="0"/>
              <a:t>It helps suppress dissenting voices to maintain group harmony </a:t>
            </a:r>
          </a:p>
          <a:p>
            <a:pPr marL="514350" indent="-514350" algn="just">
              <a:buAutoNum type="alphaLcParenR"/>
            </a:pPr>
            <a:r>
              <a:rPr lang="en-US" dirty="0"/>
              <a:t>It encourages emotional disengagement from the process to focus on logic </a:t>
            </a:r>
          </a:p>
          <a:p>
            <a:pPr marL="514350" indent="-514350" algn="just">
              <a:buAutoNum type="alphaLcParenR"/>
            </a:pPr>
            <a:r>
              <a:rPr lang="en-US" dirty="0"/>
              <a:t>It enables the group leader to steer the session towards consensus even when emotions are high</a:t>
            </a:r>
            <a:endParaRPr lang="en-IN" dirty="0"/>
          </a:p>
        </p:txBody>
      </p:sp>
    </p:spTree>
    <p:extLst>
      <p:ext uri="{BB962C8B-B14F-4D97-AF65-F5344CB8AC3E}">
        <p14:creationId xmlns:p14="http://schemas.microsoft.com/office/powerpoint/2010/main" xmlns="" val="197179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06AC23F-1AFB-C7CF-B282-DBE058DA7C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09CF12-04C2-A318-4688-49525A63EC2B}"/>
              </a:ext>
            </a:extLst>
          </p:cNvPr>
          <p:cNvSpPr>
            <a:spLocks noGrp="1"/>
          </p:cNvSpPr>
          <p:nvPr>
            <p:ph idx="1"/>
          </p:nvPr>
        </p:nvSpPr>
        <p:spPr>
          <a:xfrm>
            <a:off x="838200" y="626165"/>
            <a:ext cx="10515600" cy="5550798"/>
          </a:xfrm>
        </p:spPr>
        <p:txBody>
          <a:bodyPr/>
          <a:lstStyle/>
          <a:p>
            <a:pPr marL="0" indent="0">
              <a:buNone/>
            </a:pPr>
            <a:r>
              <a:rPr lang="en-US" dirty="0"/>
              <a:t>Which of the following is NOT a step in using Crawford's Slip method?</a:t>
            </a:r>
          </a:p>
          <a:p>
            <a:pPr marL="0" indent="0">
              <a:buNone/>
            </a:pPr>
            <a:endParaRPr lang="en-US" dirty="0"/>
          </a:p>
          <a:p>
            <a:pPr>
              <a:buFont typeface="Arial" panose="020B0604020202020204" pitchFamily="34" charset="0"/>
              <a:buChar char="•"/>
            </a:pPr>
            <a:r>
              <a:rPr lang="en-US" dirty="0"/>
              <a:t>Review all the risks</a:t>
            </a:r>
          </a:p>
          <a:p>
            <a:pPr>
              <a:buFont typeface="Arial" panose="020B0604020202020204" pitchFamily="34" charset="0"/>
              <a:buChar char="•"/>
            </a:pPr>
            <a:r>
              <a:rPr lang="en-US" dirty="0"/>
              <a:t>Outline the question the team has to explore</a:t>
            </a:r>
          </a:p>
          <a:p>
            <a:pPr>
              <a:buFont typeface="Arial" panose="020B0604020202020204" pitchFamily="34" charset="0"/>
              <a:buChar char="•"/>
            </a:pPr>
            <a:r>
              <a:rPr lang="en-US" dirty="0"/>
              <a:t>Avoid evaluation</a:t>
            </a:r>
          </a:p>
          <a:p>
            <a:pPr>
              <a:buFont typeface="Arial" panose="020B0604020202020204" pitchFamily="34" charset="0"/>
              <a:buChar char="•"/>
            </a:pPr>
            <a:r>
              <a:rPr lang="en-US" dirty="0"/>
              <a:t>Gather and/or sort the data</a:t>
            </a:r>
          </a:p>
          <a:p>
            <a:pPr marL="0" indent="0">
              <a:buNone/>
            </a:pPr>
            <a:endParaRPr lang="en-IN" dirty="0"/>
          </a:p>
        </p:txBody>
      </p:sp>
    </p:spTree>
    <p:extLst>
      <p:ext uri="{BB962C8B-B14F-4D97-AF65-F5344CB8AC3E}">
        <p14:creationId xmlns:p14="http://schemas.microsoft.com/office/powerpoint/2010/main" xmlns="" val="417923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03FB85-32D1-3C1A-DB7C-73E59E21E8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4177DA-D15C-25DB-B019-4B67D041FC0E}"/>
              </a:ext>
            </a:extLst>
          </p:cNvPr>
          <p:cNvSpPr>
            <a:spLocks noGrp="1"/>
          </p:cNvSpPr>
          <p:nvPr>
            <p:ph idx="1"/>
          </p:nvPr>
        </p:nvSpPr>
        <p:spPr>
          <a:xfrm>
            <a:off x="838200" y="626165"/>
            <a:ext cx="10515600" cy="5550798"/>
          </a:xfrm>
        </p:spPr>
        <p:txBody>
          <a:bodyPr/>
          <a:lstStyle/>
          <a:p>
            <a:pPr marL="0" indent="0">
              <a:buNone/>
            </a:pPr>
            <a:r>
              <a:rPr lang="en-US" dirty="0"/>
              <a:t>Why is the </a:t>
            </a:r>
            <a:r>
              <a:rPr lang="en-US" dirty="0" err="1"/>
              <a:t>starbursting</a:t>
            </a:r>
            <a:r>
              <a:rPr lang="en-US" dirty="0"/>
              <a:t> method used?</a:t>
            </a:r>
          </a:p>
          <a:p>
            <a:pPr marL="0" indent="0">
              <a:buNone/>
            </a:pPr>
            <a:endParaRPr lang="en-US" dirty="0"/>
          </a:p>
          <a:p>
            <a:pPr>
              <a:buFont typeface="Arial" panose="020B0604020202020204" pitchFamily="34" charset="0"/>
              <a:buChar char="•"/>
            </a:pPr>
            <a:r>
              <a:rPr lang="en-US" dirty="0"/>
              <a:t>To obtain suggestions easily</a:t>
            </a:r>
          </a:p>
          <a:p>
            <a:pPr>
              <a:buFont typeface="Arial" panose="020B0604020202020204" pitchFamily="34" charset="0"/>
              <a:buChar char="•"/>
            </a:pPr>
            <a:r>
              <a:rPr lang="en-US" dirty="0"/>
              <a:t>To explain a project easily using simplification</a:t>
            </a:r>
          </a:p>
          <a:p>
            <a:pPr>
              <a:buFont typeface="Arial" panose="020B0604020202020204" pitchFamily="34" charset="0"/>
              <a:buChar char="•"/>
            </a:pPr>
            <a:r>
              <a:rPr lang="en-US" dirty="0"/>
              <a:t>To discuss a topic in detail</a:t>
            </a:r>
          </a:p>
          <a:p>
            <a:pPr>
              <a:buFont typeface="Arial" panose="020B0604020202020204" pitchFamily="34" charset="0"/>
              <a:buChar char="•"/>
            </a:pPr>
            <a:r>
              <a:rPr lang="en-US" dirty="0"/>
              <a:t>To evaluate ideas based on answering</a:t>
            </a:r>
          </a:p>
          <a:p>
            <a:pPr marL="0" indent="0">
              <a:buNone/>
            </a:pPr>
            <a:endParaRPr lang="en-IN" dirty="0"/>
          </a:p>
        </p:txBody>
      </p:sp>
    </p:spTree>
    <p:extLst>
      <p:ext uri="{BB962C8B-B14F-4D97-AF65-F5344CB8AC3E}">
        <p14:creationId xmlns:p14="http://schemas.microsoft.com/office/powerpoint/2010/main" xmlns="" val="3065566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685411F-80D6-758D-328B-2DF4E81ABEC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836FE31-6233-2CE7-641F-DE803751A6D6}"/>
              </a:ext>
            </a:extLst>
          </p:cNvPr>
          <p:cNvSpPr>
            <a:spLocks noGrp="1"/>
          </p:cNvSpPr>
          <p:nvPr>
            <p:ph idx="1"/>
          </p:nvPr>
        </p:nvSpPr>
        <p:spPr>
          <a:xfrm>
            <a:off x="838200" y="626165"/>
            <a:ext cx="10515600" cy="5550798"/>
          </a:xfrm>
        </p:spPr>
        <p:txBody>
          <a:bodyPr/>
          <a:lstStyle/>
          <a:p>
            <a:pPr marL="0" indent="0">
              <a:buNone/>
            </a:pPr>
            <a:r>
              <a:rPr lang="en-US" dirty="0"/>
              <a:t>Which of the following is true about transactional analysis?</a:t>
            </a:r>
          </a:p>
          <a:p>
            <a:pPr marL="0" indent="0">
              <a:buNone/>
            </a:pPr>
            <a:endParaRPr lang="en-US" dirty="0"/>
          </a:p>
          <a:p>
            <a:pPr>
              <a:buFont typeface="Arial" panose="020B0604020202020204" pitchFamily="34" charset="0"/>
              <a:buChar char="•"/>
            </a:pPr>
            <a:r>
              <a:rPr lang="en-US" dirty="0"/>
              <a:t>Ambiguity in self-diagnosis.</a:t>
            </a:r>
          </a:p>
          <a:p>
            <a:pPr>
              <a:buFont typeface="Arial" panose="020B0604020202020204" pitchFamily="34" charset="0"/>
              <a:buChar char="•"/>
            </a:pPr>
            <a:r>
              <a:rPr lang="en-US" dirty="0"/>
              <a:t>Limited in its effectiveness when used alone.</a:t>
            </a:r>
          </a:p>
          <a:p>
            <a:pPr>
              <a:buFont typeface="Arial" panose="020B0604020202020204" pitchFamily="34" charset="0"/>
              <a:buChar char="•"/>
            </a:pPr>
            <a:r>
              <a:rPr lang="en-US" dirty="0"/>
              <a:t>Often leads to miscommunication and tension.</a:t>
            </a:r>
          </a:p>
          <a:p>
            <a:pPr>
              <a:buFont typeface="Arial" panose="020B0604020202020204" pitchFamily="34" charset="0"/>
              <a:buChar char="•"/>
            </a:pPr>
            <a:r>
              <a:rPr lang="en-US" dirty="0"/>
              <a:t>Procrastinating adult to adult transaction.</a:t>
            </a:r>
          </a:p>
          <a:p>
            <a:pPr marL="0" indent="0">
              <a:buNone/>
            </a:pPr>
            <a:endParaRPr lang="en-IN" dirty="0"/>
          </a:p>
        </p:txBody>
      </p:sp>
    </p:spTree>
    <p:extLst>
      <p:ext uri="{BB962C8B-B14F-4D97-AF65-F5344CB8AC3E}">
        <p14:creationId xmlns:p14="http://schemas.microsoft.com/office/powerpoint/2010/main" xmlns="" val="688927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F158A96-1B4C-C94E-8088-A72365DD3A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423692-249A-2299-DE15-A9C6AC4F1932}"/>
              </a:ext>
            </a:extLst>
          </p:cNvPr>
          <p:cNvSpPr>
            <a:spLocks noGrp="1"/>
          </p:cNvSpPr>
          <p:nvPr>
            <p:ph idx="1"/>
          </p:nvPr>
        </p:nvSpPr>
        <p:spPr>
          <a:xfrm>
            <a:off x="838200" y="626165"/>
            <a:ext cx="10515600" cy="5550798"/>
          </a:xfrm>
        </p:spPr>
        <p:txBody>
          <a:bodyPr/>
          <a:lstStyle/>
          <a:p>
            <a:pPr marL="0" indent="0">
              <a:buNone/>
            </a:pPr>
            <a:r>
              <a:rPr lang="en-US" dirty="0"/>
              <a:t>How many steps are there to conduct an effective group brainstorming session?</a:t>
            </a:r>
          </a:p>
          <a:p>
            <a:pPr marL="0" indent="0">
              <a:buNone/>
            </a:pPr>
            <a:endParaRPr lang="en-US" dirty="0"/>
          </a:p>
          <a:p>
            <a:pPr>
              <a:buFont typeface="Arial" panose="020B0604020202020204" pitchFamily="34" charset="0"/>
              <a:buChar char="•"/>
            </a:pPr>
            <a:r>
              <a:rPr lang="en-US" dirty="0"/>
              <a:t>4</a:t>
            </a:r>
          </a:p>
          <a:p>
            <a:pPr>
              <a:buFont typeface="Arial" panose="020B0604020202020204" pitchFamily="34" charset="0"/>
              <a:buChar char="•"/>
            </a:pPr>
            <a:r>
              <a:rPr lang="en-US" dirty="0"/>
              <a:t>5 </a:t>
            </a:r>
          </a:p>
          <a:p>
            <a:pPr>
              <a:buFont typeface="Arial" panose="020B0604020202020204" pitchFamily="34" charset="0"/>
              <a:buChar char="•"/>
            </a:pPr>
            <a:r>
              <a:rPr lang="en-US" dirty="0"/>
              <a:t>6</a:t>
            </a:r>
          </a:p>
          <a:p>
            <a:pPr>
              <a:buFont typeface="Arial" panose="020B0604020202020204" pitchFamily="34" charset="0"/>
              <a:buChar char="•"/>
            </a:pPr>
            <a:r>
              <a:rPr lang="en-US" dirty="0"/>
              <a:t>7</a:t>
            </a:r>
          </a:p>
          <a:p>
            <a:pPr marL="0" indent="0">
              <a:buNone/>
            </a:pPr>
            <a:endParaRPr lang="en-IN" dirty="0"/>
          </a:p>
        </p:txBody>
      </p:sp>
    </p:spTree>
    <p:extLst>
      <p:ext uri="{BB962C8B-B14F-4D97-AF65-F5344CB8AC3E}">
        <p14:creationId xmlns:p14="http://schemas.microsoft.com/office/powerpoint/2010/main" xmlns="" val="2818838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0F83CA2-116A-F43B-E049-56A8C60774D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4A55C32-D84D-FF92-943F-64A69EEE27AC}"/>
              </a:ext>
            </a:extLst>
          </p:cNvPr>
          <p:cNvSpPr>
            <a:spLocks noGrp="1"/>
          </p:cNvSpPr>
          <p:nvPr>
            <p:ph idx="1"/>
          </p:nvPr>
        </p:nvSpPr>
        <p:spPr>
          <a:xfrm>
            <a:off x="838200" y="626165"/>
            <a:ext cx="10515600" cy="5550798"/>
          </a:xfrm>
        </p:spPr>
        <p:txBody>
          <a:bodyPr/>
          <a:lstStyle/>
          <a:p>
            <a:pPr marL="0" indent="0">
              <a:buNone/>
            </a:pPr>
            <a:r>
              <a:rPr lang="en-US" dirty="0"/>
              <a:t>How many steps are there to conduct a reverse brainstorming session?</a:t>
            </a:r>
          </a:p>
          <a:p>
            <a:pPr marL="0" indent="0">
              <a:buNone/>
            </a:pPr>
            <a:endParaRPr lang="en-US" dirty="0"/>
          </a:p>
          <a:p>
            <a:pPr>
              <a:buFont typeface="Arial" panose="020B0604020202020204" pitchFamily="34" charset="0"/>
              <a:buChar char="•"/>
            </a:pPr>
            <a:r>
              <a:rPr lang="en-US" dirty="0"/>
              <a:t>Four</a:t>
            </a:r>
          </a:p>
          <a:p>
            <a:pPr>
              <a:buFont typeface="Arial" panose="020B0604020202020204" pitchFamily="34" charset="0"/>
              <a:buChar char="•"/>
            </a:pPr>
            <a:r>
              <a:rPr lang="en-US" dirty="0"/>
              <a:t>Five </a:t>
            </a:r>
          </a:p>
          <a:p>
            <a:pPr>
              <a:buFont typeface="Arial" panose="020B0604020202020204" pitchFamily="34" charset="0"/>
              <a:buChar char="•"/>
            </a:pPr>
            <a:r>
              <a:rPr lang="en-US" dirty="0"/>
              <a:t>Six</a:t>
            </a:r>
          </a:p>
          <a:p>
            <a:pPr>
              <a:buFont typeface="Arial" panose="020B0604020202020204" pitchFamily="34" charset="0"/>
              <a:buChar char="•"/>
            </a:pPr>
            <a:r>
              <a:rPr lang="en-US" dirty="0"/>
              <a:t>Seven</a:t>
            </a:r>
          </a:p>
        </p:txBody>
      </p:sp>
    </p:spTree>
    <p:extLst>
      <p:ext uri="{BB962C8B-B14F-4D97-AF65-F5344CB8AC3E}">
        <p14:creationId xmlns:p14="http://schemas.microsoft.com/office/powerpoint/2010/main" xmlns="" val="2000964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68FA73E-1004-145B-13B8-1513681B743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E740E3-401E-66BD-A26F-CFBE200B1820}"/>
              </a:ext>
            </a:extLst>
          </p:cNvPr>
          <p:cNvSpPr>
            <a:spLocks noGrp="1"/>
          </p:cNvSpPr>
          <p:nvPr>
            <p:ph idx="1"/>
          </p:nvPr>
        </p:nvSpPr>
        <p:spPr>
          <a:xfrm>
            <a:off x="838200" y="626165"/>
            <a:ext cx="10515600" cy="5550798"/>
          </a:xfrm>
        </p:spPr>
        <p:txBody>
          <a:bodyPr/>
          <a:lstStyle/>
          <a:p>
            <a:pPr marL="0" indent="0">
              <a:buNone/>
            </a:pPr>
            <a:r>
              <a:rPr lang="en-US" dirty="0"/>
              <a:t>Ego state model includes: I. Structural model II. BLAME model</a:t>
            </a:r>
          </a:p>
          <a:p>
            <a:pPr marL="0" indent="0">
              <a:buNone/>
            </a:pPr>
            <a:endParaRPr lang="en-US" dirty="0"/>
          </a:p>
          <a:p>
            <a:pPr>
              <a:buFont typeface="Arial" panose="020B0604020202020204" pitchFamily="34" charset="0"/>
              <a:buChar char="•"/>
            </a:pPr>
            <a:r>
              <a:rPr lang="en-US" dirty="0"/>
              <a:t> Only I</a:t>
            </a:r>
          </a:p>
          <a:p>
            <a:pPr>
              <a:buFont typeface="Arial" panose="020B0604020202020204" pitchFamily="34" charset="0"/>
              <a:buChar char="•"/>
            </a:pPr>
            <a:r>
              <a:rPr lang="en-US" dirty="0"/>
              <a:t> Only II</a:t>
            </a:r>
          </a:p>
          <a:p>
            <a:pPr>
              <a:buFont typeface="Arial" panose="020B0604020202020204" pitchFamily="34" charset="0"/>
              <a:buChar char="•"/>
            </a:pPr>
            <a:r>
              <a:rPr lang="en-US" dirty="0"/>
              <a:t>Both I and II</a:t>
            </a:r>
          </a:p>
          <a:p>
            <a:pPr>
              <a:buFont typeface="Arial" panose="020B0604020202020204" pitchFamily="34" charset="0"/>
              <a:buChar char="•"/>
            </a:pPr>
            <a:r>
              <a:rPr lang="en-US" dirty="0"/>
              <a:t>None </a:t>
            </a:r>
          </a:p>
          <a:p>
            <a:pPr marL="0" indent="0">
              <a:buNone/>
            </a:pPr>
            <a:endParaRPr lang="en-IN" dirty="0"/>
          </a:p>
        </p:txBody>
      </p:sp>
    </p:spTree>
    <p:extLst>
      <p:ext uri="{BB962C8B-B14F-4D97-AF65-F5344CB8AC3E}">
        <p14:creationId xmlns:p14="http://schemas.microsoft.com/office/powerpoint/2010/main" xmlns="" val="4107934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49435A8-EC38-78B2-F046-079D0A1B38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FF6F6E-F4B9-AA5E-DB26-599F191CB0A0}"/>
              </a:ext>
            </a:extLst>
          </p:cNvPr>
          <p:cNvSpPr>
            <a:spLocks noGrp="1"/>
          </p:cNvSpPr>
          <p:nvPr>
            <p:ph idx="1"/>
          </p:nvPr>
        </p:nvSpPr>
        <p:spPr>
          <a:xfrm>
            <a:off x="838200" y="626165"/>
            <a:ext cx="10515600" cy="5550798"/>
          </a:xfrm>
        </p:spPr>
        <p:txBody>
          <a:bodyPr/>
          <a:lstStyle/>
          <a:p>
            <a:pPr marL="0" indent="0">
              <a:buNone/>
            </a:pPr>
            <a:r>
              <a:rPr lang="en-US" dirty="0"/>
              <a:t>Identify the method which is NOT one of the brainwriting techniques.</a:t>
            </a:r>
          </a:p>
          <a:p>
            <a:pPr marL="0" indent="0">
              <a:buNone/>
            </a:pPr>
            <a:endParaRPr lang="en-US" dirty="0"/>
          </a:p>
          <a:p>
            <a:pPr>
              <a:buFont typeface="Arial" panose="020B0604020202020204" pitchFamily="34" charset="0"/>
              <a:buChar char="•"/>
            </a:pPr>
            <a:r>
              <a:rPr lang="en-US" dirty="0"/>
              <a:t>Brainwriting 6-3-5</a:t>
            </a:r>
          </a:p>
          <a:p>
            <a:pPr>
              <a:buFont typeface="Arial" panose="020B0604020202020204" pitchFamily="34" charset="0"/>
              <a:buChar char="•"/>
            </a:pPr>
            <a:r>
              <a:rPr lang="en-US" dirty="0"/>
              <a:t>Idea Cards</a:t>
            </a:r>
          </a:p>
          <a:p>
            <a:pPr>
              <a:buFont typeface="Arial" panose="020B0604020202020204" pitchFamily="34" charset="0"/>
              <a:buChar char="•"/>
            </a:pPr>
            <a:r>
              <a:rPr lang="en-US" dirty="0"/>
              <a:t>Correlative writing </a:t>
            </a:r>
          </a:p>
          <a:p>
            <a:pPr>
              <a:buFont typeface="Arial" panose="020B0604020202020204" pitchFamily="34" charset="0"/>
              <a:buChar char="•"/>
            </a:pPr>
            <a:r>
              <a:rPr lang="en-US" dirty="0"/>
              <a:t>Interactive brain writing</a:t>
            </a:r>
          </a:p>
          <a:p>
            <a:pPr marL="0" indent="0">
              <a:buNone/>
            </a:pPr>
            <a:endParaRPr lang="en-IN" dirty="0"/>
          </a:p>
        </p:txBody>
      </p:sp>
    </p:spTree>
    <p:extLst>
      <p:ext uri="{BB962C8B-B14F-4D97-AF65-F5344CB8AC3E}">
        <p14:creationId xmlns:p14="http://schemas.microsoft.com/office/powerpoint/2010/main" xmlns="" val="3748491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1B8E287-DE2B-DAFA-CC88-0D3040A000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B76C45-5923-A4FA-89F6-8ABA181130E7}"/>
              </a:ext>
            </a:extLst>
          </p:cNvPr>
          <p:cNvSpPr>
            <a:spLocks noGrp="1"/>
          </p:cNvSpPr>
          <p:nvPr>
            <p:ph idx="1"/>
          </p:nvPr>
        </p:nvSpPr>
        <p:spPr>
          <a:xfrm>
            <a:off x="838200" y="626165"/>
            <a:ext cx="10515600" cy="5550798"/>
          </a:xfrm>
        </p:spPr>
        <p:txBody>
          <a:bodyPr/>
          <a:lstStyle/>
          <a:p>
            <a:pPr marL="0" indent="0">
              <a:buNone/>
            </a:pPr>
            <a:r>
              <a:rPr lang="en-US" dirty="0"/>
              <a:t>Which technique is considered for being receptive to everyone's ideas?</a:t>
            </a:r>
          </a:p>
          <a:p>
            <a:pPr marL="0" indent="0">
              <a:buNone/>
            </a:pPr>
            <a:endParaRPr lang="en-US" dirty="0"/>
          </a:p>
          <a:p>
            <a:pPr>
              <a:buFont typeface="Arial" panose="020B0604020202020204" pitchFamily="34" charset="0"/>
              <a:buChar char="•"/>
            </a:pPr>
            <a:r>
              <a:rPr lang="en-US" dirty="0"/>
              <a:t>Charette procedure</a:t>
            </a:r>
          </a:p>
          <a:p>
            <a:pPr>
              <a:buFont typeface="Arial" panose="020B0604020202020204" pitchFamily="34" charset="0"/>
              <a:buChar char="•"/>
            </a:pPr>
            <a:r>
              <a:rPr lang="en-US" dirty="0"/>
              <a:t>Idea cards</a:t>
            </a:r>
          </a:p>
          <a:p>
            <a:pPr>
              <a:buFont typeface="Arial" panose="020B0604020202020204" pitchFamily="34" charset="0"/>
              <a:buChar char="•"/>
            </a:pPr>
            <a:r>
              <a:rPr lang="en-US" dirty="0"/>
              <a:t>Reverse brainstorming</a:t>
            </a:r>
          </a:p>
          <a:p>
            <a:pPr>
              <a:buFont typeface="Arial" panose="020B0604020202020204" pitchFamily="34" charset="0"/>
              <a:buChar char="•"/>
            </a:pPr>
            <a:r>
              <a:rPr lang="en-US" dirty="0"/>
              <a:t>Brain writing</a:t>
            </a:r>
          </a:p>
          <a:p>
            <a:pPr marL="0" indent="0">
              <a:buNone/>
            </a:pPr>
            <a:endParaRPr lang="en-IN" dirty="0"/>
          </a:p>
        </p:txBody>
      </p:sp>
    </p:spTree>
    <p:extLst>
      <p:ext uri="{BB962C8B-B14F-4D97-AF65-F5344CB8AC3E}">
        <p14:creationId xmlns:p14="http://schemas.microsoft.com/office/powerpoint/2010/main" xmlns="" val="1882244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26D220-0670-0162-F4FF-79D84C081D6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03A044-557C-E336-5CDF-F685D7FB9006}"/>
              </a:ext>
            </a:extLst>
          </p:cNvPr>
          <p:cNvSpPr>
            <a:spLocks noGrp="1"/>
          </p:cNvSpPr>
          <p:nvPr>
            <p:ph idx="1"/>
          </p:nvPr>
        </p:nvSpPr>
        <p:spPr>
          <a:xfrm>
            <a:off x="838200" y="626165"/>
            <a:ext cx="10515600" cy="5550798"/>
          </a:xfrm>
        </p:spPr>
        <p:txBody>
          <a:bodyPr/>
          <a:lstStyle/>
          <a:p>
            <a:pPr marL="0" indent="0">
              <a:buNone/>
            </a:pPr>
            <a:r>
              <a:rPr lang="en-US" dirty="0"/>
              <a:t>The specific behavior towards others that an individual learns based on certain assumptions made very early in life is called:</a:t>
            </a:r>
          </a:p>
          <a:p>
            <a:pPr marL="0" indent="0">
              <a:buNone/>
            </a:pPr>
            <a:endParaRPr lang="en-US" dirty="0"/>
          </a:p>
          <a:p>
            <a:pPr>
              <a:buFont typeface="Arial" panose="020B0604020202020204" pitchFamily="34" charset="0"/>
              <a:buChar char="•"/>
            </a:pPr>
            <a:r>
              <a:rPr lang="en-US" dirty="0"/>
              <a:t>Ego states</a:t>
            </a:r>
          </a:p>
          <a:p>
            <a:pPr>
              <a:buFont typeface="Arial" panose="020B0604020202020204" pitchFamily="34" charset="0"/>
              <a:buChar char="•"/>
            </a:pPr>
            <a:r>
              <a:rPr lang="en-US" dirty="0"/>
              <a:t>BLAME model</a:t>
            </a:r>
          </a:p>
          <a:p>
            <a:pPr>
              <a:buFont typeface="Arial" panose="020B0604020202020204" pitchFamily="34" charset="0"/>
              <a:buChar char="•"/>
            </a:pPr>
            <a:r>
              <a:rPr lang="en-US" dirty="0"/>
              <a:t>Life positions </a:t>
            </a:r>
          </a:p>
          <a:p>
            <a:pPr>
              <a:buFont typeface="Arial" panose="020B0604020202020204" pitchFamily="34" charset="0"/>
              <a:buChar char="•"/>
            </a:pPr>
            <a:r>
              <a:rPr lang="en-US" dirty="0"/>
              <a:t>Transactional analysis</a:t>
            </a:r>
          </a:p>
          <a:p>
            <a:pPr marL="0" indent="0">
              <a:buNone/>
            </a:pPr>
            <a:endParaRPr lang="en-IN" dirty="0"/>
          </a:p>
        </p:txBody>
      </p:sp>
    </p:spTree>
    <p:extLst>
      <p:ext uri="{BB962C8B-B14F-4D97-AF65-F5344CB8AC3E}">
        <p14:creationId xmlns:p14="http://schemas.microsoft.com/office/powerpoint/2010/main" xmlns="" val="162505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1E7D321-20A2-B267-7114-199EEE7F57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2A9CA9-9688-9D1E-C19D-76135BB60AA0}"/>
              </a:ext>
            </a:extLst>
          </p:cNvPr>
          <p:cNvSpPr>
            <a:spLocks noGrp="1"/>
          </p:cNvSpPr>
          <p:nvPr>
            <p:ph idx="1"/>
          </p:nvPr>
        </p:nvSpPr>
        <p:spPr>
          <a:xfrm>
            <a:off x="838200" y="626165"/>
            <a:ext cx="10515600" cy="5550798"/>
          </a:xfrm>
        </p:spPr>
        <p:txBody>
          <a:bodyPr/>
          <a:lstStyle/>
          <a:p>
            <a:pPr marL="0" indent="0">
              <a:buNone/>
            </a:pPr>
            <a:r>
              <a:rPr lang="en-US" dirty="0"/>
              <a:t>Functional model of ego states contains:</a:t>
            </a:r>
          </a:p>
          <a:p>
            <a:pPr marL="0" indent="0">
              <a:buNone/>
            </a:pPr>
            <a:endParaRPr lang="en-US" dirty="0"/>
          </a:p>
          <a:p>
            <a:pPr>
              <a:buFont typeface="Arial" panose="020B0604020202020204" pitchFamily="34" charset="0"/>
              <a:buChar char="•"/>
            </a:pPr>
            <a:r>
              <a:rPr lang="en-US" dirty="0"/>
              <a:t>Parent ego state, Adult ego state, and Child ego state</a:t>
            </a:r>
          </a:p>
          <a:p>
            <a:pPr>
              <a:buFont typeface="Arial" panose="020B0604020202020204" pitchFamily="34" charset="0"/>
              <a:buChar char="•"/>
            </a:pPr>
            <a:r>
              <a:rPr lang="en-US" dirty="0"/>
              <a:t>Controlling parent, Nurturing parent, Adult, Adopted child, and Free child</a:t>
            </a:r>
          </a:p>
          <a:p>
            <a:pPr>
              <a:buFont typeface="Arial" panose="020B0604020202020204" pitchFamily="34" charset="0"/>
              <a:buChar char="•"/>
            </a:pPr>
            <a:r>
              <a:rPr lang="en-US" dirty="0"/>
              <a:t>Controlling parent, Nurturing parent, Thoughtful parent, Free parent, Adult, Child</a:t>
            </a:r>
          </a:p>
          <a:p>
            <a:pPr>
              <a:buFont typeface="Arial" panose="020B0604020202020204" pitchFamily="34" charset="0"/>
              <a:buChar char="•"/>
            </a:pPr>
            <a:r>
              <a:rPr lang="en-US" dirty="0"/>
              <a:t>Parent, Adult, Adopted child</a:t>
            </a:r>
          </a:p>
          <a:p>
            <a:pPr marL="0" indent="0">
              <a:buNone/>
            </a:pPr>
            <a:endParaRPr lang="en-IN" dirty="0"/>
          </a:p>
        </p:txBody>
      </p:sp>
    </p:spTree>
    <p:extLst>
      <p:ext uri="{BB962C8B-B14F-4D97-AF65-F5344CB8AC3E}">
        <p14:creationId xmlns:p14="http://schemas.microsoft.com/office/powerpoint/2010/main" xmlns="" val="65712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3E5E823-8EF3-B617-F27F-5F10B814066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8FBB94-A59D-6816-A11A-62BE9F7A1AE5}"/>
              </a:ext>
            </a:extLst>
          </p:cNvPr>
          <p:cNvSpPr>
            <a:spLocks noGrp="1"/>
          </p:cNvSpPr>
          <p:nvPr>
            <p:ph idx="1"/>
          </p:nvPr>
        </p:nvSpPr>
        <p:spPr>
          <a:xfrm>
            <a:off x="838200" y="626165"/>
            <a:ext cx="10515600" cy="5550798"/>
          </a:xfrm>
        </p:spPr>
        <p:txBody>
          <a:bodyPr/>
          <a:lstStyle/>
          <a:p>
            <a:pPr marL="0" indent="0">
              <a:buNone/>
            </a:pPr>
            <a:r>
              <a:rPr lang="en-US" b="1" dirty="0"/>
              <a:t>What emotional intelligence competency is most crucial when implementing the Stepladder Technique?</a:t>
            </a:r>
            <a:endParaRPr lang="en-US" dirty="0"/>
          </a:p>
          <a:p>
            <a:pPr marL="0" indent="0">
              <a:buNone/>
            </a:pPr>
            <a:endParaRPr lang="en-US" dirty="0"/>
          </a:p>
          <a:p>
            <a:pPr>
              <a:buFont typeface="Arial" panose="020B0604020202020204" pitchFamily="34" charset="0"/>
              <a:buChar char="•"/>
            </a:pPr>
            <a:r>
              <a:rPr lang="en-US" dirty="0"/>
              <a:t>Self-regulation, to manage one's emotional impulses during the gradual process</a:t>
            </a:r>
          </a:p>
          <a:p>
            <a:pPr>
              <a:buFont typeface="Arial" panose="020B0604020202020204" pitchFamily="34" charset="0"/>
              <a:buChar char="•"/>
            </a:pPr>
            <a:r>
              <a:rPr lang="en-US" dirty="0"/>
              <a:t>Empathy, to recognize and respect the emotions of others while introducing new ideas</a:t>
            </a:r>
          </a:p>
          <a:p>
            <a:pPr>
              <a:buFont typeface="Arial" panose="020B0604020202020204" pitchFamily="34" charset="0"/>
              <a:buChar char="•"/>
            </a:pPr>
            <a:r>
              <a:rPr lang="en-US" dirty="0"/>
              <a:t>Social awareness, to monitor group dynamics without focusing on emotions</a:t>
            </a:r>
          </a:p>
          <a:p>
            <a:pPr>
              <a:buFont typeface="Arial" panose="020B0604020202020204" pitchFamily="34" charset="0"/>
              <a:buChar char="•"/>
            </a:pPr>
            <a:r>
              <a:rPr lang="en-US" dirty="0"/>
              <a:t>Self-confidence, to express ideas without concern about group judgment</a:t>
            </a:r>
          </a:p>
          <a:p>
            <a:pPr marL="0" indent="0">
              <a:buNone/>
            </a:pPr>
            <a:endParaRPr lang="en-IN" dirty="0"/>
          </a:p>
        </p:txBody>
      </p:sp>
    </p:spTree>
    <p:extLst>
      <p:ext uri="{BB962C8B-B14F-4D97-AF65-F5344CB8AC3E}">
        <p14:creationId xmlns:p14="http://schemas.microsoft.com/office/powerpoint/2010/main" xmlns="" val="3242287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781BC30-CF76-9A71-CBAF-AEF42A414D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918E43-FDBF-8475-3F99-67D0B3792EE9}"/>
              </a:ext>
            </a:extLst>
          </p:cNvPr>
          <p:cNvSpPr>
            <a:spLocks noGrp="1"/>
          </p:cNvSpPr>
          <p:nvPr>
            <p:ph idx="1"/>
          </p:nvPr>
        </p:nvSpPr>
        <p:spPr>
          <a:xfrm>
            <a:off x="838200" y="626165"/>
            <a:ext cx="10515600" cy="5550798"/>
          </a:xfrm>
        </p:spPr>
        <p:txBody>
          <a:bodyPr/>
          <a:lstStyle/>
          <a:p>
            <a:pPr marL="0" indent="0">
              <a:buNone/>
            </a:pPr>
            <a:r>
              <a:rPr lang="en-US" dirty="0"/>
              <a:t>Which of the following is a challenge in group brainstorming related to emotional intelligence?</a:t>
            </a:r>
          </a:p>
          <a:p>
            <a:pPr marL="0" indent="0">
              <a:buNone/>
            </a:pPr>
            <a:endParaRPr lang="en-US" dirty="0"/>
          </a:p>
          <a:p>
            <a:pPr>
              <a:buFont typeface="Arial" panose="020B0604020202020204" pitchFamily="34" charset="0"/>
              <a:buChar char="•"/>
            </a:pPr>
            <a:r>
              <a:rPr lang="en-US" dirty="0"/>
              <a:t>Strong emotional expressions can hinder idea sharing</a:t>
            </a:r>
          </a:p>
          <a:p>
            <a:pPr>
              <a:buFont typeface="Arial" panose="020B0604020202020204" pitchFamily="34" charset="0"/>
              <a:buChar char="•"/>
            </a:pPr>
            <a:r>
              <a:rPr lang="en-US" dirty="0"/>
              <a:t>Too much individual thinking can stifle group input</a:t>
            </a:r>
          </a:p>
          <a:p>
            <a:pPr>
              <a:buFont typeface="Arial" panose="020B0604020202020204" pitchFamily="34" charset="0"/>
              <a:buChar char="•"/>
            </a:pPr>
            <a:r>
              <a:rPr lang="en-US" dirty="0"/>
              <a:t>Group members may avoid disagreeing to maintain harmony </a:t>
            </a:r>
          </a:p>
          <a:p>
            <a:pPr>
              <a:buFont typeface="Arial" panose="020B0604020202020204" pitchFamily="34" charset="0"/>
              <a:buChar char="•"/>
            </a:pPr>
            <a:r>
              <a:rPr lang="en-US" dirty="0"/>
              <a:t>Group members might not feel comfortable sharing ideas</a:t>
            </a:r>
          </a:p>
          <a:p>
            <a:pPr marL="0" indent="0">
              <a:buNone/>
            </a:pPr>
            <a:endParaRPr lang="en-IN" dirty="0"/>
          </a:p>
        </p:txBody>
      </p:sp>
    </p:spTree>
    <p:extLst>
      <p:ext uri="{BB962C8B-B14F-4D97-AF65-F5344CB8AC3E}">
        <p14:creationId xmlns:p14="http://schemas.microsoft.com/office/powerpoint/2010/main" xmlns="" val="434068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27CEFB0-8441-6247-2989-E194519B97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B61A61-B4B6-CDCB-F660-B9036D811068}"/>
              </a:ext>
            </a:extLst>
          </p:cNvPr>
          <p:cNvSpPr>
            <a:spLocks noGrp="1"/>
          </p:cNvSpPr>
          <p:nvPr>
            <p:ph idx="1"/>
          </p:nvPr>
        </p:nvSpPr>
        <p:spPr>
          <a:xfrm>
            <a:off x="838200" y="626165"/>
            <a:ext cx="10515600" cy="5550798"/>
          </a:xfrm>
        </p:spPr>
        <p:txBody>
          <a:bodyPr/>
          <a:lstStyle/>
          <a:p>
            <a:r>
              <a:rPr lang="en-US" dirty="0"/>
              <a:t>In group brainstorming, what is most important to ensure emotional intelligence is properly utilized?</a:t>
            </a:r>
          </a:p>
          <a:p>
            <a:pPr>
              <a:buFont typeface="Arial" panose="020B0604020202020204" pitchFamily="34" charset="0"/>
              <a:buChar char="•"/>
            </a:pPr>
            <a:endParaRPr lang="en-US" dirty="0"/>
          </a:p>
          <a:p>
            <a:pPr>
              <a:buFont typeface="Arial" panose="020B0604020202020204" pitchFamily="34" charset="0"/>
              <a:buChar char="•"/>
            </a:pPr>
            <a:r>
              <a:rPr lang="en-US" dirty="0"/>
              <a:t>All members should focus on their own thoughts exclusively</a:t>
            </a:r>
          </a:p>
          <a:p>
            <a:pPr>
              <a:buFont typeface="Arial" panose="020B0604020202020204" pitchFamily="34" charset="0"/>
              <a:buChar char="•"/>
            </a:pPr>
            <a:r>
              <a:rPr lang="en-US" dirty="0"/>
              <a:t>The group should have a leader to dominate the discussion</a:t>
            </a:r>
          </a:p>
          <a:p>
            <a:pPr>
              <a:buFont typeface="Arial" panose="020B0604020202020204" pitchFamily="34" charset="0"/>
              <a:buChar char="•"/>
            </a:pPr>
            <a:r>
              <a:rPr lang="en-US" dirty="0"/>
              <a:t>Every member should feel safe to express ideas without judgment </a:t>
            </a:r>
          </a:p>
          <a:p>
            <a:pPr>
              <a:buFont typeface="Arial" panose="020B0604020202020204" pitchFamily="34" charset="0"/>
              <a:buChar char="•"/>
            </a:pPr>
            <a:r>
              <a:rPr lang="en-US" dirty="0"/>
              <a:t>The group should only consider logical ideas, not emotional ones</a:t>
            </a:r>
          </a:p>
          <a:p>
            <a:pPr marL="0" indent="0">
              <a:buNone/>
            </a:pPr>
            <a:endParaRPr lang="en-IN" dirty="0"/>
          </a:p>
        </p:txBody>
      </p:sp>
    </p:spTree>
    <p:extLst>
      <p:ext uri="{BB962C8B-B14F-4D97-AF65-F5344CB8AC3E}">
        <p14:creationId xmlns:p14="http://schemas.microsoft.com/office/powerpoint/2010/main" xmlns="" val="3237627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AD952D0-1BE7-E70E-BE72-D2A44B83FA3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869F84-1305-088F-B6E0-4544227E0302}"/>
              </a:ext>
            </a:extLst>
          </p:cNvPr>
          <p:cNvSpPr>
            <a:spLocks noGrp="1"/>
          </p:cNvSpPr>
          <p:nvPr>
            <p:ph idx="1"/>
          </p:nvPr>
        </p:nvSpPr>
        <p:spPr>
          <a:xfrm>
            <a:off x="838200" y="626165"/>
            <a:ext cx="10515600" cy="5550798"/>
          </a:xfrm>
        </p:spPr>
        <p:txBody>
          <a:bodyPr/>
          <a:lstStyle/>
          <a:p>
            <a:pPr marL="0" indent="0">
              <a:buNone/>
            </a:pPr>
            <a:r>
              <a:rPr lang="en-US" dirty="0"/>
              <a:t>What is the main advantage of individual brainstorming?</a:t>
            </a:r>
          </a:p>
          <a:p>
            <a:pPr marL="0" indent="0">
              <a:buNone/>
            </a:pPr>
            <a:endParaRPr lang="en-US" dirty="0"/>
          </a:p>
          <a:p>
            <a:pPr>
              <a:buFont typeface="Arial" panose="020B0604020202020204" pitchFamily="34" charset="0"/>
              <a:buChar char="•"/>
            </a:pPr>
            <a:r>
              <a:rPr lang="en-US" dirty="0"/>
              <a:t>It allows for quicker decision-making</a:t>
            </a:r>
          </a:p>
          <a:p>
            <a:pPr>
              <a:buFont typeface="Arial" panose="020B0604020202020204" pitchFamily="34" charset="0"/>
              <a:buChar char="•"/>
            </a:pPr>
            <a:r>
              <a:rPr lang="en-US" dirty="0"/>
              <a:t>It encourages independent thinking and minimizes distractions</a:t>
            </a:r>
          </a:p>
          <a:p>
            <a:pPr>
              <a:buFont typeface="Arial" panose="020B0604020202020204" pitchFamily="34" charset="0"/>
              <a:buChar char="•"/>
            </a:pPr>
            <a:r>
              <a:rPr lang="en-US" dirty="0"/>
              <a:t>It ensures all ideas are equally considered</a:t>
            </a:r>
          </a:p>
          <a:p>
            <a:pPr>
              <a:buFont typeface="Arial" panose="020B0604020202020204" pitchFamily="34" charset="0"/>
              <a:buChar char="•"/>
            </a:pPr>
            <a:r>
              <a:rPr lang="en-US" dirty="0"/>
              <a:t>It improves collaboration and team cohesion</a:t>
            </a:r>
          </a:p>
          <a:p>
            <a:pPr marL="0" indent="0">
              <a:buNone/>
            </a:pPr>
            <a:endParaRPr lang="en-IN" dirty="0"/>
          </a:p>
        </p:txBody>
      </p:sp>
    </p:spTree>
    <p:extLst>
      <p:ext uri="{BB962C8B-B14F-4D97-AF65-F5344CB8AC3E}">
        <p14:creationId xmlns:p14="http://schemas.microsoft.com/office/powerpoint/2010/main" xmlns="" val="8645718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65F5D88-554B-6DCC-0D9D-E93251C183A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434450-4DC2-16F9-B515-D20617C8E12E}"/>
              </a:ext>
            </a:extLst>
          </p:cNvPr>
          <p:cNvSpPr>
            <a:spLocks noGrp="1"/>
          </p:cNvSpPr>
          <p:nvPr>
            <p:ph idx="1"/>
          </p:nvPr>
        </p:nvSpPr>
        <p:spPr>
          <a:xfrm>
            <a:off x="838200" y="626165"/>
            <a:ext cx="10515600" cy="5550798"/>
          </a:xfrm>
        </p:spPr>
        <p:txBody>
          <a:bodyPr/>
          <a:lstStyle/>
          <a:p>
            <a:pPr marL="0" indent="0">
              <a:buNone/>
            </a:pPr>
            <a:r>
              <a:rPr lang="en-US" dirty="0"/>
              <a:t>During group brainstorming, which of the following best promotes a positive emotional climate?</a:t>
            </a:r>
          </a:p>
          <a:p>
            <a:pPr marL="0" indent="0">
              <a:buNone/>
            </a:pPr>
            <a:endParaRPr lang="en-US" dirty="0"/>
          </a:p>
          <a:p>
            <a:pPr>
              <a:buFont typeface="Arial" panose="020B0604020202020204" pitchFamily="34" charset="0"/>
              <a:buChar char="•"/>
            </a:pPr>
            <a:r>
              <a:rPr lang="en-US" dirty="0"/>
              <a:t>Encouraging an environment where mistakes are criticized quickly</a:t>
            </a:r>
          </a:p>
          <a:p>
            <a:pPr>
              <a:buFont typeface="Arial" panose="020B0604020202020204" pitchFamily="34" charset="0"/>
              <a:buChar char="•"/>
            </a:pPr>
            <a:r>
              <a:rPr lang="en-US" dirty="0"/>
              <a:t>Maintaining openness and fostering mutual respect for diverse perspectives </a:t>
            </a:r>
          </a:p>
          <a:p>
            <a:pPr>
              <a:buFont typeface="Arial" panose="020B0604020202020204" pitchFamily="34" charset="0"/>
              <a:buChar char="•"/>
            </a:pPr>
            <a:r>
              <a:rPr lang="en-US" dirty="0"/>
              <a:t>Limiting the discussion to only a few strong personalities</a:t>
            </a:r>
          </a:p>
          <a:p>
            <a:pPr>
              <a:buFont typeface="Arial" panose="020B0604020202020204" pitchFamily="34" charset="0"/>
              <a:buChar char="•"/>
            </a:pPr>
            <a:r>
              <a:rPr lang="en-US" dirty="0"/>
              <a:t>Allowing only final ideas to be discussed to keep things efficient</a:t>
            </a:r>
          </a:p>
          <a:p>
            <a:pPr marL="0" indent="0">
              <a:buNone/>
            </a:pPr>
            <a:endParaRPr lang="en-IN" dirty="0"/>
          </a:p>
        </p:txBody>
      </p:sp>
    </p:spTree>
    <p:extLst>
      <p:ext uri="{BB962C8B-B14F-4D97-AF65-F5344CB8AC3E}">
        <p14:creationId xmlns:p14="http://schemas.microsoft.com/office/powerpoint/2010/main" xmlns="" val="845098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10AFB49-95C4-C57F-EAA6-AE32B40744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821426-96D1-B73B-373E-629B5F298E83}"/>
              </a:ext>
            </a:extLst>
          </p:cNvPr>
          <p:cNvSpPr>
            <a:spLocks noGrp="1"/>
          </p:cNvSpPr>
          <p:nvPr>
            <p:ph idx="1"/>
          </p:nvPr>
        </p:nvSpPr>
        <p:spPr>
          <a:xfrm>
            <a:off x="838200" y="626165"/>
            <a:ext cx="10515600" cy="5550798"/>
          </a:xfrm>
        </p:spPr>
        <p:txBody>
          <a:bodyPr/>
          <a:lstStyle/>
          <a:p>
            <a:pPr marL="0" indent="0">
              <a:buNone/>
            </a:pPr>
            <a:r>
              <a:rPr lang="en-US" dirty="0"/>
              <a:t>In individual brainstorming, emotional intelligence helps by:</a:t>
            </a:r>
          </a:p>
          <a:p>
            <a:pPr marL="0" indent="0">
              <a:buNone/>
            </a:pPr>
            <a:endParaRPr lang="en-US" dirty="0"/>
          </a:p>
          <a:p>
            <a:pPr>
              <a:buFont typeface="Arial" panose="020B0604020202020204" pitchFamily="34" charset="0"/>
              <a:buChar char="•"/>
            </a:pPr>
            <a:r>
              <a:rPr lang="en-US" dirty="0"/>
              <a:t>Managing emotions to maintain focus and open-mindedness </a:t>
            </a:r>
          </a:p>
          <a:p>
            <a:pPr>
              <a:buFont typeface="Arial" panose="020B0604020202020204" pitchFamily="34" charset="0"/>
              <a:buChar char="•"/>
            </a:pPr>
            <a:r>
              <a:rPr lang="en-US" dirty="0"/>
              <a:t>Ensuring that ideas are not overly optimistic</a:t>
            </a:r>
          </a:p>
          <a:p>
            <a:pPr>
              <a:buFont typeface="Arial" panose="020B0604020202020204" pitchFamily="34" charset="0"/>
              <a:buChar char="•"/>
            </a:pPr>
            <a:r>
              <a:rPr lang="en-US" dirty="0"/>
              <a:t>Encouraging competition with others' ideas</a:t>
            </a:r>
          </a:p>
          <a:p>
            <a:pPr>
              <a:buFont typeface="Arial" panose="020B0604020202020204" pitchFamily="34" charset="0"/>
              <a:buChar char="•"/>
            </a:pPr>
            <a:r>
              <a:rPr lang="en-US" dirty="0"/>
              <a:t>Creating tension to spark creativity</a:t>
            </a:r>
          </a:p>
          <a:p>
            <a:pPr marL="0" indent="0">
              <a:buNone/>
            </a:pPr>
            <a:endParaRPr lang="en-IN" dirty="0"/>
          </a:p>
        </p:txBody>
      </p:sp>
    </p:spTree>
    <p:extLst>
      <p:ext uri="{BB962C8B-B14F-4D97-AF65-F5344CB8AC3E}">
        <p14:creationId xmlns:p14="http://schemas.microsoft.com/office/powerpoint/2010/main" xmlns="" val="2148259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1180130-FA28-F0C4-E9F0-AB83382FDD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DCEC41-4A07-EA00-9374-63C6BCA02AA5}"/>
              </a:ext>
            </a:extLst>
          </p:cNvPr>
          <p:cNvSpPr>
            <a:spLocks noGrp="1"/>
          </p:cNvSpPr>
          <p:nvPr>
            <p:ph idx="1"/>
          </p:nvPr>
        </p:nvSpPr>
        <p:spPr>
          <a:xfrm>
            <a:off x="838200" y="626165"/>
            <a:ext cx="10515600" cy="5550798"/>
          </a:xfrm>
        </p:spPr>
        <p:txBody>
          <a:bodyPr/>
          <a:lstStyle/>
          <a:p>
            <a:pPr marL="0" indent="0">
              <a:buNone/>
            </a:pPr>
            <a:r>
              <a:rPr lang="en-US" dirty="0"/>
              <a:t>During a brain writing session, how are emotional responses typically handled?</a:t>
            </a:r>
          </a:p>
          <a:p>
            <a:pPr>
              <a:buFont typeface="Arial" panose="020B0604020202020204" pitchFamily="34" charset="0"/>
              <a:buChar char="•"/>
            </a:pPr>
            <a:endParaRPr lang="en-US" dirty="0"/>
          </a:p>
          <a:p>
            <a:pPr>
              <a:buFont typeface="Arial" panose="020B0604020202020204" pitchFamily="34" charset="0"/>
              <a:buChar char="•"/>
            </a:pPr>
            <a:r>
              <a:rPr lang="en-US" dirty="0"/>
              <a:t>They are immediately addressed by the group</a:t>
            </a:r>
          </a:p>
          <a:p>
            <a:pPr>
              <a:buFont typeface="Arial" panose="020B0604020202020204" pitchFamily="34" charset="0"/>
              <a:buChar char="•"/>
            </a:pPr>
            <a:r>
              <a:rPr lang="en-US" dirty="0"/>
              <a:t>They are ignored</a:t>
            </a:r>
          </a:p>
          <a:p>
            <a:pPr>
              <a:buFont typeface="Arial" panose="020B0604020202020204" pitchFamily="34" charset="0"/>
              <a:buChar char="•"/>
            </a:pPr>
            <a:r>
              <a:rPr lang="en-US" dirty="0"/>
              <a:t>They are regulated individually</a:t>
            </a:r>
          </a:p>
          <a:p>
            <a:pPr>
              <a:buFont typeface="Arial" panose="020B0604020202020204" pitchFamily="34" charset="0"/>
              <a:buChar char="•"/>
            </a:pPr>
            <a:r>
              <a:rPr lang="en-US" dirty="0"/>
              <a:t>They are openly discussed by all participants</a:t>
            </a:r>
          </a:p>
          <a:p>
            <a:pPr marL="0" indent="0">
              <a:buNone/>
            </a:pPr>
            <a:endParaRPr lang="en-IN" dirty="0"/>
          </a:p>
        </p:txBody>
      </p:sp>
    </p:spTree>
    <p:extLst>
      <p:ext uri="{BB962C8B-B14F-4D97-AF65-F5344CB8AC3E}">
        <p14:creationId xmlns:p14="http://schemas.microsoft.com/office/powerpoint/2010/main" xmlns="" val="42914513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8BD311E-A74C-F618-1792-155D90F8CB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9BBB20-F986-D03B-DA2F-A878E567F789}"/>
              </a:ext>
            </a:extLst>
          </p:cNvPr>
          <p:cNvSpPr>
            <a:spLocks noGrp="1"/>
          </p:cNvSpPr>
          <p:nvPr>
            <p:ph idx="1"/>
          </p:nvPr>
        </p:nvSpPr>
        <p:spPr>
          <a:xfrm>
            <a:off x="838200" y="626165"/>
            <a:ext cx="10515600" cy="5550798"/>
          </a:xfrm>
        </p:spPr>
        <p:txBody>
          <a:bodyPr/>
          <a:lstStyle/>
          <a:p>
            <a:pPr marL="0" indent="0">
              <a:buNone/>
            </a:pPr>
            <a:r>
              <a:rPr lang="en-US" dirty="0"/>
              <a:t>What does brain writing help participants avoid during brainstorming?</a:t>
            </a:r>
          </a:p>
          <a:p>
            <a:pPr>
              <a:buFont typeface="Arial" panose="020B0604020202020204" pitchFamily="34" charset="0"/>
              <a:buChar char="•"/>
            </a:pPr>
            <a:endParaRPr lang="en-US" dirty="0"/>
          </a:p>
          <a:p>
            <a:pPr>
              <a:buFont typeface="Arial" panose="020B0604020202020204" pitchFamily="34" charset="0"/>
              <a:buChar char="•"/>
            </a:pPr>
            <a:r>
              <a:rPr lang="en-US" dirty="0"/>
              <a:t>Groupthink</a:t>
            </a:r>
          </a:p>
          <a:p>
            <a:pPr>
              <a:buFont typeface="Arial" panose="020B0604020202020204" pitchFamily="34" charset="0"/>
              <a:buChar char="•"/>
            </a:pPr>
            <a:r>
              <a:rPr lang="en-US" dirty="0"/>
              <a:t>Overthinking</a:t>
            </a:r>
          </a:p>
          <a:p>
            <a:pPr>
              <a:buFont typeface="Arial" panose="020B0604020202020204" pitchFamily="34" charset="0"/>
              <a:buChar char="•"/>
            </a:pPr>
            <a:r>
              <a:rPr lang="en-US" dirty="0"/>
              <a:t>Long pauses</a:t>
            </a:r>
          </a:p>
          <a:p>
            <a:pPr>
              <a:buFont typeface="Arial" panose="020B0604020202020204" pitchFamily="34" charset="0"/>
              <a:buChar char="•"/>
            </a:pPr>
            <a:r>
              <a:rPr lang="en-US" dirty="0"/>
              <a:t>Multitasking</a:t>
            </a:r>
          </a:p>
          <a:p>
            <a:pPr marL="0" indent="0">
              <a:buNone/>
            </a:pPr>
            <a:endParaRPr lang="en-IN" dirty="0"/>
          </a:p>
        </p:txBody>
      </p:sp>
    </p:spTree>
    <p:extLst>
      <p:ext uri="{BB962C8B-B14F-4D97-AF65-F5344CB8AC3E}">
        <p14:creationId xmlns:p14="http://schemas.microsoft.com/office/powerpoint/2010/main" xmlns="" val="1362560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722B43E-778D-6A96-2B8D-B740E9DB632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0322EB-A2B0-A502-3505-33A3106A4C51}"/>
              </a:ext>
            </a:extLst>
          </p:cNvPr>
          <p:cNvSpPr>
            <a:spLocks noGrp="1"/>
          </p:cNvSpPr>
          <p:nvPr>
            <p:ph idx="1"/>
          </p:nvPr>
        </p:nvSpPr>
        <p:spPr>
          <a:xfrm>
            <a:off x="838200" y="626165"/>
            <a:ext cx="10515600" cy="5550798"/>
          </a:xfrm>
        </p:spPr>
        <p:txBody>
          <a:bodyPr/>
          <a:lstStyle/>
          <a:p>
            <a:pPr marL="0" indent="0">
              <a:buNone/>
            </a:pPr>
            <a:r>
              <a:rPr lang="en-US" dirty="0"/>
              <a:t>What is the primary goal of the Stepladder Technique in group decision-making?</a:t>
            </a:r>
          </a:p>
          <a:p>
            <a:pPr marL="0" indent="0">
              <a:buNone/>
            </a:pPr>
            <a:endParaRPr lang="en-US" dirty="0"/>
          </a:p>
          <a:p>
            <a:pPr>
              <a:buFont typeface="Arial" panose="020B0604020202020204" pitchFamily="34" charset="0"/>
              <a:buChar char="•"/>
            </a:pPr>
            <a:r>
              <a:rPr lang="en-US" dirty="0"/>
              <a:t>To reduce the dominance of certain group members by introducing new ideas step-by-step </a:t>
            </a:r>
          </a:p>
          <a:p>
            <a:pPr>
              <a:buFont typeface="Arial" panose="020B0604020202020204" pitchFamily="34" charset="0"/>
              <a:buChar char="•"/>
            </a:pPr>
            <a:r>
              <a:rPr lang="en-US" dirty="0"/>
              <a:t>To encourage group members to make decisions without discussing their emotions</a:t>
            </a:r>
          </a:p>
          <a:p>
            <a:pPr>
              <a:buFont typeface="Arial" panose="020B0604020202020204" pitchFamily="34" charset="0"/>
              <a:buChar char="•"/>
            </a:pPr>
            <a:r>
              <a:rPr lang="en-US" dirty="0"/>
              <a:t>To allow the leader to guide all decisions effectively without input from others</a:t>
            </a:r>
          </a:p>
          <a:p>
            <a:pPr>
              <a:buFont typeface="Arial" panose="020B0604020202020204" pitchFamily="34" charset="0"/>
              <a:buChar char="•"/>
            </a:pPr>
            <a:r>
              <a:rPr lang="en-US" dirty="0"/>
              <a:t>To have everyone write down their ideas individually and then discuss them after a break</a:t>
            </a:r>
          </a:p>
          <a:p>
            <a:pPr marL="0" indent="0">
              <a:buNone/>
            </a:pPr>
            <a:endParaRPr lang="en-IN" dirty="0"/>
          </a:p>
        </p:txBody>
      </p:sp>
    </p:spTree>
    <p:extLst>
      <p:ext uri="{BB962C8B-B14F-4D97-AF65-F5344CB8AC3E}">
        <p14:creationId xmlns:p14="http://schemas.microsoft.com/office/powerpoint/2010/main" xmlns="" val="1646220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99A2852-A83A-D1E8-9B83-412F7327EC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213BEF-1FD6-83CE-6620-53D0F012508E}"/>
              </a:ext>
            </a:extLst>
          </p:cNvPr>
          <p:cNvSpPr>
            <a:spLocks noGrp="1"/>
          </p:cNvSpPr>
          <p:nvPr>
            <p:ph idx="1"/>
          </p:nvPr>
        </p:nvSpPr>
        <p:spPr>
          <a:xfrm>
            <a:off x="838200" y="626165"/>
            <a:ext cx="10515600" cy="5550798"/>
          </a:xfrm>
        </p:spPr>
        <p:txBody>
          <a:bodyPr/>
          <a:lstStyle/>
          <a:p>
            <a:pPr marL="0" indent="0">
              <a:buNone/>
            </a:pPr>
            <a:r>
              <a:rPr lang="en-US" dirty="0"/>
              <a:t>The ________ format lists your work with History dates, with your most recent employer and job title listed first.</a:t>
            </a:r>
          </a:p>
          <a:p>
            <a:pPr marL="0" indent="0">
              <a:buNone/>
            </a:pPr>
            <a:endParaRPr lang="en-US" dirty="0"/>
          </a:p>
          <a:p>
            <a:pPr>
              <a:buFont typeface="Arial" panose="020B0604020202020204" pitchFamily="34" charset="0"/>
              <a:buChar char="•"/>
            </a:pPr>
            <a:r>
              <a:rPr lang="en-US" dirty="0"/>
              <a:t>Functional</a:t>
            </a:r>
          </a:p>
          <a:p>
            <a:pPr>
              <a:buFont typeface="Arial" panose="020B0604020202020204" pitchFamily="34" charset="0"/>
              <a:buChar char="•"/>
            </a:pPr>
            <a:r>
              <a:rPr lang="en-US" dirty="0"/>
              <a:t>Combination</a:t>
            </a:r>
          </a:p>
          <a:p>
            <a:pPr>
              <a:buFont typeface="Arial" panose="020B0604020202020204" pitchFamily="34" charset="0"/>
              <a:buChar char="•"/>
            </a:pPr>
            <a:r>
              <a:rPr lang="en-US" dirty="0"/>
              <a:t>Chronological </a:t>
            </a:r>
          </a:p>
          <a:p>
            <a:pPr>
              <a:buFont typeface="Arial" panose="020B0604020202020204" pitchFamily="34" charset="0"/>
              <a:buChar char="•"/>
            </a:pPr>
            <a:r>
              <a:rPr lang="en-US" dirty="0"/>
              <a:t>Portfolio</a:t>
            </a:r>
          </a:p>
          <a:p>
            <a:pPr marL="0" indent="0">
              <a:buNone/>
            </a:pPr>
            <a:endParaRPr lang="en-IN" dirty="0"/>
          </a:p>
        </p:txBody>
      </p:sp>
    </p:spTree>
    <p:extLst>
      <p:ext uri="{BB962C8B-B14F-4D97-AF65-F5344CB8AC3E}">
        <p14:creationId xmlns:p14="http://schemas.microsoft.com/office/powerpoint/2010/main" xmlns="" val="2090901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BCD357E-C5B7-A0E9-17BC-D03A01EAD6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B856F4B-41CB-0B1C-1253-FBC22B82AB3C}"/>
              </a:ext>
            </a:extLst>
          </p:cNvPr>
          <p:cNvSpPr>
            <a:spLocks noGrp="1"/>
          </p:cNvSpPr>
          <p:nvPr>
            <p:ph idx="1"/>
          </p:nvPr>
        </p:nvSpPr>
        <p:spPr>
          <a:xfrm>
            <a:off x="838200" y="626165"/>
            <a:ext cx="10515600" cy="5550798"/>
          </a:xfrm>
        </p:spPr>
        <p:txBody>
          <a:bodyPr/>
          <a:lstStyle/>
          <a:p>
            <a:pPr marL="0" indent="0">
              <a:buNone/>
            </a:pPr>
            <a:r>
              <a:rPr lang="en-US" dirty="0"/>
              <a:t>When describing leadership roles in a resume, which power verb is most effective?</a:t>
            </a:r>
          </a:p>
          <a:p>
            <a:pPr marL="0" indent="0">
              <a:buNone/>
            </a:pPr>
            <a:endParaRPr lang="en-US" dirty="0"/>
          </a:p>
          <a:p>
            <a:pPr>
              <a:buFont typeface="Arial" panose="020B0604020202020204" pitchFamily="34" charset="0"/>
              <a:buChar char="•"/>
            </a:pPr>
            <a:r>
              <a:rPr lang="en-US" dirty="0"/>
              <a:t>Oversaw </a:t>
            </a:r>
          </a:p>
          <a:p>
            <a:pPr>
              <a:buFont typeface="Arial" panose="020B0604020202020204" pitchFamily="34" charset="0"/>
              <a:buChar char="•"/>
            </a:pPr>
            <a:r>
              <a:rPr lang="en-US" dirty="0"/>
              <a:t>Observed</a:t>
            </a:r>
          </a:p>
          <a:p>
            <a:pPr>
              <a:buFont typeface="Arial" panose="020B0604020202020204" pitchFamily="34" charset="0"/>
              <a:buChar char="•"/>
            </a:pPr>
            <a:r>
              <a:rPr lang="en-US" dirty="0"/>
              <a:t>Arranged</a:t>
            </a:r>
          </a:p>
          <a:p>
            <a:pPr>
              <a:buFont typeface="Arial" panose="020B0604020202020204" pitchFamily="34" charset="0"/>
              <a:buChar char="•"/>
            </a:pPr>
            <a:r>
              <a:rPr lang="en-US" dirty="0"/>
              <a:t>Aided</a:t>
            </a:r>
          </a:p>
          <a:p>
            <a:pPr marL="0" indent="0">
              <a:buNone/>
            </a:pPr>
            <a:endParaRPr lang="en-IN" dirty="0"/>
          </a:p>
        </p:txBody>
      </p:sp>
    </p:spTree>
    <p:extLst>
      <p:ext uri="{BB962C8B-B14F-4D97-AF65-F5344CB8AC3E}">
        <p14:creationId xmlns:p14="http://schemas.microsoft.com/office/powerpoint/2010/main" xmlns="" val="3772664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91D7551-8959-C6F6-CAF0-21E91FB9F6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65A4C2-839E-C6D3-864A-65ABE9BF76B3}"/>
              </a:ext>
            </a:extLst>
          </p:cNvPr>
          <p:cNvSpPr>
            <a:spLocks noGrp="1"/>
          </p:cNvSpPr>
          <p:nvPr>
            <p:ph idx="1"/>
          </p:nvPr>
        </p:nvSpPr>
        <p:spPr>
          <a:xfrm>
            <a:off x="838200" y="626165"/>
            <a:ext cx="10515600" cy="5550798"/>
          </a:xfrm>
        </p:spPr>
        <p:txBody>
          <a:bodyPr/>
          <a:lstStyle/>
          <a:p>
            <a:pPr marL="0" indent="0">
              <a:buNone/>
            </a:pPr>
            <a:r>
              <a:rPr lang="en-US" b="1" dirty="0"/>
              <a:t>Which of the following emotional intelligence elements would be most important in maintaining the balance of participation during the Stepladder Technique?</a:t>
            </a:r>
            <a:endParaRPr lang="en-US" dirty="0"/>
          </a:p>
          <a:p>
            <a:pPr marL="0" indent="0">
              <a:buNone/>
            </a:pPr>
            <a:endParaRPr lang="en-US" dirty="0"/>
          </a:p>
          <a:p>
            <a:pPr>
              <a:buFont typeface="Arial" panose="020B0604020202020204" pitchFamily="34" charset="0"/>
              <a:buChar char="•"/>
            </a:pPr>
            <a:r>
              <a:rPr lang="en-US" dirty="0"/>
              <a:t>Relationship management, to ensure all members feel heard and respected</a:t>
            </a:r>
          </a:p>
          <a:p>
            <a:pPr>
              <a:buFont typeface="Arial" panose="020B0604020202020204" pitchFamily="34" charset="0"/>
              <a:buChar char="•"/>
            </a:pPr>
            <a:r>
              <a:rPr lang="en-US" dirty="0"/>
              <a:t>Emotional detachment, to avoid any influence from emotions during the process</a:t>
            </a:r>
          </a:p>
          <a:p>
            <a:pPr>
              <a:buFont typeface="Arial" panose="020B0604020202020204" pitchFamily="34" charset="0"/>
              <a:buChar char="•"/>
            </a:pPr>
            <a:r>
              <a:rPr lang="en-US" dirty="0"/>
              <a:t>Empathy, to understand how the process makes each participant feel and address concerns</a:t>
            </a:r>
          </a:p>
          <a:p>
            <a:pPr>
              <a:buFont typeface="Arial" panose="020B0604020202020204" pitchFamily="34" charset="0"/>
              <a:buChar char="•"/>
            </a:pPr>
            <a:r>
              <a:rPr lang="en-US" dirty="0"/>
              <a:t>Assertiveness, to ensure that quieter members express their ideas without hesitation</a:t>
            </a:r>
          </a:p>
          <a:p>
            <a:pPr marL="0" indent="0">
              <a:buNone/>
            </a:pPr>
            <a:endParaRPr lang="en-IN" dirty="0"/>
          </a:p>
        </p:txBody>
      </p:sp>
    </p:spTree>
    <p:extLst>
      <p:ext uri="{BB962C8B-B14F-4D97-AF65-F5344CB8AC3E}">
        <p14:creationId xmlns:p14="http://schemas.microsoft.com/office/powerpoint/2010/main" xmlns="" val="3426198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1C3B283-6607-D0BA-6799-8CD437492E1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ADA43E-4AF0-7678-A56B-28D75D1DB007}"/>
              </a:ext>
            </a:extLst>
          </p:cNvPr>
          <p:cNvSpPr>
            <a:spLocks noGrp="1"/>
          </p:cNvSpPr>
          <p:nvPr>
            <p:ph idx="1"/>
          </p:nvPr>
        </p:nvSpPr>
        <p:spPr>
          <a:xfrm>
            <a:off x="838200" y="626165"/>
            <a:ext cx="10515600" cy="5550798"/>
          </a:xfrm>
        </p:spPr>
        <p:txBody>
          <a:bodyPr/>
          <a:lstStyle/>
          <a:p>
            <a:r>
              <a:rPr lang="en-US" dirty="0"/>
              <a:t>Which section of a resume from the following is most important to have an edge from an interviewer point of view?</a:t>
            </a:r>
          </a:p>
          <a:p>
            <a:pPr marL="0" indent="0">
              <a:buNone/>
            </a:pPr>
            <a:endParaRPr lang="en-US" dirty="0"/>
          </a:p>
          <a:p>
            <a:pPr>
              <a:buFont typeface="Arial" panose="020B0604020202020204" pitchFamily="34" charset="0"/>
              <a:buChar char="•"/>
            </a:pPr>
            <a:r>
              <a:rPr lang="en-US" dirty="0"/>
              <a:t>Professional Experience</a:t>
            </a:r>
          </a:p>
          <a:p>
            <a:pPr>
              <a:buFont typeface="Arial" panose="020B0604020202020204" pitchFamily="34" charset="0"/>
              <a:buChar char="•"/>
            </a:pPr>
            <a:r>
              <a:rPr lang="en-US" dirty="0"/>
              <a:t>Skills and Certifications</a:t>
            </a:r>
          </a:p>
          <a:p>
            <a:pPr>
              <a:buFont typeface="Arial" panose="020B0604020202020204" pitchFamily="34" charset="0"/>
              <a:buChar char="•"/>
            </a:pPr>
            <a:r>
              <a:rPr lang="en-US" dirty="0"/>
              <a:t>Education</a:t>
            </a:r>
          </a:p>
          <a:p>
            <a:pPr>
              <a:buFont typeface="Arial" panose="020B0604020202020204" pitchFamily="34" charset="0"/>
              <a:buChar char="•"/>
            </a:pPr>
            <a:r>
              <a:rPr lang="en-US" dirty="0"/>
              <a:t>References</a:t>
            </a:r>
          </a:p>
          <a:p>
            <a:pPr marL="0" indent="0">
              <a:buNone/>
            </a:pPr>
            <a:endParaRPr lang="en-IN" dirty="0"/>
          </a:p>
        </p:txBody>
      </p:sp>
    </p:spTree>
    <p:extLst>
      <p:ext uri="{BB962C8B-B14F-4D97-AF65-F5344CB8AC3E}">
        <p14:creationId xmlns:p14="http://schemas.microsoft.com/office/powerpoint/2010/main" xmlns="" val="279790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6535623-94DA-325A-3EBD-2F1831ADF0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3647C0-CB6D-00A2-4337-B6A31A0414E1}"/>
              </a:ext>
            </a:extLst>
          </p:cNvPr>
          <p:cNvSpPr>
            <a:spLocks noGrp="1"/>
          </p:cNvSpPr>
          <p:nvPr>
            <p:ph idx="1"/>
          </p:nvPr>
        </p:nvSpPr>
        <p:spPr>
          <a:xfrm>
            <a:off x="838200" y="626165"/>
            <a:ext cx="10515600" cy="5550798"/>
          </a:xfrm>
        </p:spPr>
        <p:txBody>
          <a:bodyPr/>
          <a:lstStyle/>
          <a:p>
            <a:pPr marL="0" indent="0">
              <a:buNone/>
            </a:pPr>
            <a:r>
              <a:rPr lang="en-US" dirty="0"/>
              <a:t>What is the purpose of a professional summary at the beginning of a resume?</a:t>
            </a:r>
          </a:p>
          <a:p>
            <a:pPr marL="0" indent="0">
              <a:buNone/>
            </a:pPr>
            <a:endParaRPr lang="en-US" dirty="0"/>
          </a:p>
          <a:p>
            <a:pPr>
              <a:buFont typeface="Arial" panose="020B0604020202020204" pitchFamily="34" charset="0"/>
              <a:buChar char="•"/>
            </a:pPr>
            <a:r>
              <a:rPr lang="en-US" dirty="0"/>
              <a:t>To introduce personal details</a:t>
            </a:r>
          </a:p>
          <a:p>
            <a:pPr>
              <a:buFont typeface="Arial" panose="020B0604020202020204" pitchFamily="34" charset="0"/>
              <a:buChar char="•"/>
            </a:pPr>
            <a:r>
              <a:rPr lang="en-US" dirty="0"/>
              <a:t>To highlight key skills and achievements in a concise manner </a:t>
            </a:r>
          </a:p>
          <a:p>
            <a:pPr>
              <a:buFont typeface="Arial" panose="020B0604020202020204" pitchFamily="34" charset="0"/>
              <a:buChar char="•"/>
            </a:pPr>
            <a:r>
              <a:rPr lang="en-US" dirty="0"/>
              <a:t>To narrate career history in detail</a:t>
            </a:r>
          </a:p>
          <a:p>
            <a:pPr>
              <a:buFont typeface="Arial" panose="020B0604020202020204" pitchFamily="34" charset="0"/>
              <a:buChar char="•"/>
            </a:pPr>
            <a:r>
              <a:rPr lang="en-US" dirty="0"/>
              <a:t>To discuss salary expectations</a:t>
            </a:r>
          </a:p>
          <a:p>
            <a:pPr marL="0" indent="0">
              <a:buNone/>
            </a:pPr>
            <a:endParaRPr lang="en-IN" dirty="0"/>
          </a:p>
        </p:txBody>
      </p:sp>
    </p:spTree>
    <p:extLst>
      <p:ext uri="{BB962C8B-B14F-4D97-AF65-F5344CB8AC3E}">
        <p14:creationId xmlns:p14="http://schemas.microsoft.com/office/powerpoint/2010/main" xmlns="" val="3221773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6BEDB84-CDEE-8AD3-D83B-FB09C1BBF3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47A489-EF4F-2FC6-E3A0-E29C72B7AFE4}"/>
              </a:ext>
            </a:extLst>
          </p:cNvPr>
          <p:cNvSpPr>
            <a:spLocks noGrp="1"/>
          </p:cNvSpPr>
          <p:nvPr>
            <p:ph idx="1"/>
          </p:nvPr>
        </p:nvSpPr>
        <p:spPr>
          <a:xfrm>
            <a:off x="838200" y="626165"/>
            <a:ext cx="10515600" cy="5550798"/>
          </a:xfrm>
        </p:spPr>
        <p:txBody>
          <a:bodyPr/>
          <a:lstStyle/>
          <a:p>
            <a:pPr marL="0" indent="0">
              <a:buNone/>
            </a:pPr>
            <a:r>
              <a:rPr lang="en-US" dirty="0"/>
              <a:t>Which of the following sentences effectively uses a power verb?</a:t>
            </a:r>
          </a:p>
          <a:p>
            <a:pPr marL="0" indent="0">
              <a:buNone/>
            </a:pPr>
            <a:endParaRPr lang="en-US" dirty="0"/>
          </a:p>
          <a:p>
            <a:pPr>
              <a:buFont typeface="Arial" panose="020B0604020202020204" pitchFamily="34" charset="0"/>
              <a:buChar char="•"/>
            </a:pPr>
            <a:r>
              <a:rPr lang="en-US" dirty="0"/>
              <a:t>Was responsible for creating a new filing system.</a:t>
            </a:r>
          </a:p>
          <a:p>
            <a:pPr>
              <a:buFont typeface="Arial" panose="020B0604020202020204" pitchFamily="34" charset="0"/>
              <a:buChar char="•"/>
            </a:pPr>
            <a:r>
              <a:rPr lang="en-US" dirty="0"/>
              <a:t>Created and implemented a new filing system, increasing efficiency by 30%. </a:t>
            </a:r>
          </a:p>
          <a:p>
            <a:pPr>
              <a:buFont typeface="Arial" panose="020B0604020202020204" pitchFamily="34" charset="0"/>
              <a:buChar char="•"/>
            </a:pPr>
            <a:r>
              <a:rPr lang="en-US" dirty="0"/>
              <a:t>Helped with creating a new filing system.</a:t>
            </a:r>
          </a:p>
          <a:p>
            <a:pPr>
              <a:buFont typeface="Arial" panose="020B0604020202020204" pitchFamily="34" charset="0"/>
              <a:buChar char="•"/>
            </a:pPr>
            <a:r>
              <a:rPr lang="en-US" dirty="0"/>
              <a:t>Tried to make a new filing system.</a:t>
            </a:r>
          </a:p>
          <a:p>
            <a:pPr marL="0" indent="0">
              <a:buNone/>
            </a:pPr>
            <a:endParaRPr lang="en-IN" dirty="0"/>
          </a:p>
        </p:txBody>
      </p:sp>
    </p:spTree>
    <p:extLst>
      <p:ext uri="{BB962C8B-B14F-4D97-AF65-F5344CB8AC3E}">
        <p14:creationId xmlns:p14="http://schemas.microsoft.com/office/powerpoint/2010/main" xmlns="" val="2257161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6041801-4582-65F5-EF68-A064286037F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BC7839-118D-3F1E-ABFA-98138511318C}"/>
              </a:ext>
            </a:extLst>
          </p:cNvPr>
          <p:cNvSpPr>
            <a:spLocks noGrp="1"/>
          </p:cNvSpPr>
          <p:nvPr>
            <p:ph idx="1"/>
          </p:nvPr>
        </p:nvSpPr>
        <p:spPr>
          <a:xfrm>
            <a:off x="838200" y="626165"/>
            <a:ext cx="10515600" cy="5550798"/>
          </a:xfrm>
        </p:spPr>
        <p:txBody>
          <a:bodyPr/>
          <a:lstStyle/>
          <a:p>
            <a:pPr marL="0" indent="0">
              <a:buNone/>
            </a:pPr>
            <a:r>
              <a:rPr lang="en-US" dirty="0"/>
              <a:t>Why is the </a:t>
            </a:r>
            <a:r>
              <a:rPr lang="en-US" dirty="0" err="1"/>
              <a:t>starbursting</a:t>
            </a:r>
            <a:r>
              <a:rPr lang="en-US" dirty="0"/>
              <a:t> method used?</a:t>
            </a:r>
          </a:p>
          <a:p>
            <a:pPr marL="0" indent="0">
              <a:buNone/>
            </a:pPr>
            <a:endParaRPr lang="en-US" dirty="0"/>
          </a:p>
          <a:p>
            <a:pPr>
              <a:buFont typeface="+mj-lt"/>
              <a:buAutoNum type="arabicPeriod"/>
            </a:pPr>
            <a:r>
              <a:rPr lang="en-US" dirty="0"/>
              <a:t>To obtain suggestions easily</a:t>
            </a:r>
          </a:p>
          <a:p>
            <a:pPr>
              <a:buFont typeface="+mj-lt"/>
              <a:buAutoNum type="arabicPeriod"/>
            </a:pPr>
            <a:r>
              <a:rPr lang="en-US" dirty="0"/>
              <a:t>To explain a project easily using simplification</a:t>
            </a:r>
          </a:p>
          <a:p>
            <a:pPr>
              <a:buFont typeface="+mj-lt"/>
              <a:buAutoNum type="arabicPeriod"/>
            </a:pPr>
            <a:r>
              <a:rPr lang="en-US" dirty="0"/>
              <a:t>To discuss a topic in detail</a:t>
            </a:r>
          </a:p>
          <a:p>
            <a:pPr>
              <a:buFont typeface="+mj-lt"/>
              <a:buAutoNum type="arabicPeriod"/>
            </a:pPr>
            <a:r>
              <a:rPr lang="en-US" dirty="0"/>
              <a:t>To evaluate ideas based on answering</a:t>
            </a:r>
          </a:p>
          <a:p>
            <a:pPr marL="0" indent="0">
              <a:buNone/>
            </a:pPr>
            <a:endParaRPr lang="en-IN" dirty="0"/>
          </a:p>
        </p:txBody>
      </p:sp>
    </p:spTree>
    <p:extLst>
      <p:ext uri="{BB962C8B-B14F-4D97-AF65-F5344CB8AC3E}">
        <p14:creationId xmlns:p14="http://schemas.microsoft.com/office/powerpoint/2010/main" xmlns="" val="2300274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7FB9BD-AC81-614A-2FAE-A8B1CDE9E8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3F24A5-F482-870D-4293-643E2A3000F4}"/>
              </a:ext>
            </a:extLst>
          </p:cNvPr>
          <p:cNvSpPr>
            <a:spLocks noGrp="1"/>
          </p:cNvSpPr>
          <p:nvPr>
            <p:ph idx="1"/>
          </p:nvPr>
        </p:nvSpPr>
        <p:spPr>
          <a:xfrm>
            <a:off x="838200" y="626165"/>
            <a:ext cx="10515600" cy="5550798"/>
          </a:xfrm>
        </p:spPr>
        <p:txBody>
          <a:bodyPr/>
          <a:lstStyle/>
          <a:p>
            <a:pPr marL="0" indent="0">
              <a:buNone/>
            </a:pPr>
            <a:r>
              <a:rPr lang="en-US" dirty="0"/>
              <a:t>Brain writing can be helpful in the following ways: I. Small Audience II. Lack of Moderator III. Time Constraint</a:t>
            </a:r>
          </a:p>
          <a:p>
            <a:pPr marL="0" indent="0">
              <a:buNone/>
            </a:pPr>
            <a:endParaRPr lang="en-US" dirty="0"/>
          </a:p>
          <a:p>
            <a:pPr>
              <a:buFont typeface="Arial" panose="020B0604020202020204" pitchFamily="34" charset="0"/>
              <a:buChar char="•"/>
            </a:pPr>
            <a:r>
              <a:rPr lang="en-US" dirty="0"/>
              <a:t> I and II only</a:t>
            </a:r>
          </a:p>
          <a:p>
            <a:pPr>
              <a:buFont typeface="Arial" panose="020B0604020202020204" pitchFamily="34" charset="0"/>
              <a:buChar char="•"/>
            </a:pPr>
            <a:r>
              <a:rPr lang="en-US" dirty="0"/>
              <a:t> II and III only</a:t>
            </a:r>
          </a:p>
          <a:p>
            <a:pPr>
              <a:buFont typeface="Arial" panose="020B0604020202020204" pitchFamily="34" charset="0"/>
              <a:buChar char="•"/>
            </a:pPr>
            <a:r>
              <a:rPr lang="en-US" dirty="0"/>
              <a:t> I and III only</a:t>
            </a:r>
          </a:p>
          <a:p>
            <a:pPr>
              <a:buFont typeface="Arial" panose="020B0604020202020204" pitchFamily="34" charset="0"/>
              <a:buChar char="•"/>
            </a:pPr>
            <a:r>
              <a:rPr lang="en-US" dirty="0"/>
              <a:t> I, II and III</a:t>
            </a:r>
          </a:p>
          <a:p>
            <a:pPr marL="0" indent="0">
              <a:buNone/>
            </a:pPr>
            <a:endParaRPr lang="en-IN" dirty="0"/>
          </a:p>
        </p:txBody>
      </p:sp>
    </p:spTree>
    <p:extLst>
      <p:ext uri="{BB962C8B-B14F-4D97-AF65-F5344CB8AC3E}">
        <p14:creationId xmlns:p14="http://schemas.microsoft.com/office/powerpoint/2010/main" xmlns="" val="81520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C53C90-3CDC-4AEA-4B5F-F7029A5C409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3335AB-4D2E-D07E-994F-9F77D967810A}"/>
              </a:ext>
            </a:extLst>
          </p:cNvPr>
          <p:cNvSpPr>
            <a:spLocks noGrp="1"/>
          </p:cNvSpPr>
          <p:nvPr>
            <p:ph idx="1"/>
          </p:nvPr>
        </p:nvSpPr>
        <p:spPr>
          <a:xfrm>
            <a:off x="838200" y="626165"/>
            <a:ext cx="10515600" cy="5550798"/>
          </a:xfrm>
        </p:spPr>
        <p:txBody>
          <a:bodyPr/>
          <a:lstStyle/>
          <a:p>
            <a:r>
              <a:rPr lang="en-US" dirty="0"/>
              <a:t>Which of the following is not the process step in star bursting?</a:t>
            </a:r>
          </a:p>
          <a:p>
            <a:r>
              <a:rPr lang="en-US" b="1" dirty="0"/>
              <a:t>Choices:</a:t>
            </a:r>
            <a:endParaRPr lang="en-US" dirty="0"/>
          </a:p>
          <a:p>
            <a:pPr>
              <a:buFont typeface="Arial" panose="020B0604020202020204" pitchFamily="34" charset="0"/>
              <a:buChar char="•"/>
            </a:pPr>
            <a:r>
              <a:rPr lang="en-US" dirty="0"/>
              <a:t>Drawing the star</a:t>
            </a:r>
          </a:p>
          <a:p>
            <a:pPr>
              <a:buFont typeface="Arial" panose="020B0604020202020204" pitchFamily="34" charset="0"/>
              <a:buChar char="•"/>
            </a:pPr>
            <a:r>
              <a:rPr lang="en-US" dirty="0"/>
              <a:t>Question groups </a:t>
            </a:r>
          </a:p>
          <a:p>
            <a:pPr>
              <a:buFont typeface="Arial" panose="020B0604020202020204" pitchFamily="34" charset="0"/>
              <a:buChar char="•"/>
            </a:pPr>
            <a:r>
              <a:rPr lang="en-US" dirty="0"/>
              <a:t>Asking closed-ended questions</a:t>
            </a:r>
          </a:p>
          <a:p>
            <a:pPr>
              <a:buFont typeface="Arial" panose="020B0604020202020204" pitchFamily="34" charset="0"/>
              <a:buChar char="•"/>
            </a:pPr>
            <a:r>
              <a:rPr lang="en-US" dirty="0"/>
              <a:t>Answering questions</a:t>
            </a:r>
          </a:p>
          <a:p>
            <a:pPr marL="0" indent="0">
              <a:buNone/>
            </a:pPr>
            <a:endParaRPr lang="en-IN" dirty="0"/>
          </a:p>
        </p:txBody>
      </p:sp>
    </p:spTree>
    <p:extLst>
      <p:ext uri="{BB962C8B-B14F-4D97-AF65-F5344CB8AC3E}">
        <p14:creationId xmlns:p14="http://schemas.microsoft.com/office/powerpoint/2010/main" xmlns="" val="4117702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7564B4-8C0C-951C-257B-E094BD937FB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28C776-DC09-7EE1-F2DF-CF9E6C66CB28}"/>
              </a:ext>
            </a:extLst>
          </p:cNvPr>
          <p:cNvSpPr>
            <a:spLocks noGrp="1"/>
          </p:cNvSpPr>
          <p:nvPr>
            <p:ph idx="1"/>
          </p:nvPr>
        </p:nvSpPr>
        <p:spPr>
          <a:xfrm>
            <a:off x="838200" y="626165"/>
            <a:ext cx="10515600" cy="5550798"/>
          </a:xfrm>
        </p:spPr>
        <p:txBody>
          <a:bodyPr/>
          <a:lstStyle/>
          <a:p>
            <a:r>
              <a:rPr lang="en-US" dirty="0"/>
              <a:t>Bob was the leader of his group of friends and it was him who always set the time regarding when they should meet, where they should go and what they "should do." He often shook his finger at his friends reprovingly. People in his circle of friends eventually got fed up with him and many left the group. Identify the Ego State in the case study.</a:t>
            </a:r>
          </a:p>
          <a:p>
            <a:pPr marL="0" indent="0">
              <a:buNone/>
            </a:pPr>
            <a:endParaRPr lang="en-US" dirty="0"/>
          </a:p>
          <a:p>
            <a:pPr>
              <a:buFont typeface="Arial" panose="020B0604020202020204" pitchFamily="34" charset="0"/>
              <a:buChar char="•"/>
            </a:pPr>
            <a:r>
              <a:rPr lang="en-US" dirty="0"/>
              <a:t>Adult</a:t>
            </a:r>
          </a:p>
          <a:p>
            <a:pPr>
              <a:buFont typeface="Arial" panose="020B0604020202020204" pitchFamily="34" charset="0"/>
              <a:buChar char="•"/>
            </a:pPr>
            <a:r>
              <a:rPr lang="en-US" dirty="0"/>
              <a:t>Parent </a:t>
            </a:r>
          </a:p>
          <a:p>
            <a:pPr>
              <a:buFont typeface="Arial" panose="020B0604020202020204" pitchFamily="34" charset="0"/>
              <a:buChar char="•"/>
            </a:pPr>
            <a:r>
              <a:rPr lang="en-US" dirty="0"/>
              <a:t>Child</a:t>
            </a:r>
          </a:p>
          <a:p>
            <a:pPr>
              <a:buFont typeface="Arial" panose="020B0604020202020204" pitchFamily="34" charset="0"/>
              <a:buChar char="•"/>
            </a:pPr>
            <a:r>
              <a:rPr lang="en-US" dirty="0"/>
              <a:t>Mature</a:t>
            </a:r>
          </a:p>
          <a:p>
            <a:pPr marL="0" indent="0">
              <a:buNone/>
            </a:pPr>
            <a:endParaRPr lang="en-IN" dirty="0"/>
          </a:p>
        </p:txBody>
      </p:sp>
    </p:spTree>
    <p:extLst>
      <p:ext uri="{BB962C8B-B14F-4D97-AF65-F5344CB8AC3E}">
        <p14:creationId xmlns:p14="http://schemas.microsoft.com/office/powerpoint/2010/main" xmlns="" val="243270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EC5F972-0A0F-1476-E6EA-A184A3560B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2609FB-A009-BCF7-B01E-2331F6ED9FAE}"/>
              </a:ext>
            </a:extLst>
          </p:cNvPr>
          <p:cNvSpPr>
            <a:spLocks noGrp="1"/>
          </p:cNvSpPr>
          <p:nvPr>
            <p:ph idx="1"/>
          </p:nvPr>
        </p:nvSpPr>
        <p:spPr>
          <a:xfrm>
            <a:off x="838200" y="626165"/>
            <a:ext cx="10515600" cy="5550798"/>
          </a:xfrm>
        </p:spPr>
        <p:txBody>
          <a:bodyPr/>
          <a:lstStyle/>
          <a:p>
            <a:pPr marL="0" indent="0">
              <a:buNone/>
            </a:pPr>
            <a:r>
              <a:rPr lang="en-US" dirty="0"/>
              <a:t>What is the key difference between brainwriting and brainstorming?</a:t>
            </a:r>
          </a:p>
          <a:p>
            <a:pPr marL="0" indent="0">
              <a:buNone/>
            </a:pPr>
            <a:endParaRPr lang="en-US" dirty="0"/>
          </a:p>
          <a:p>
            <a:pPr>
              <a:buFont typeface="+mj-lt"/>
              <a:buAutoNum type="arabicPeriod"/>
            </a:pPr>
            <a:r>
              <a:rPr lang="en-US" dirty="0"/>
              <a:t>In brainwriting, grouping people together is always more effective than letting participants work in isolation.</a:t>
            </a:r>
          </a:p>
          <a:p>
            <a:pPr>
              <a:buFont typeface="+mj-lt"/>
              <a:buAutoNum type="arabicPeriod"/>
            </a:pPr>
            <a:r>
              <a:rPr lang="en-US" dirty="0"/>
              <a:t>In brainwriting, each participant thinks and records their ideas individually and anonymously and without any verbal interaction. </a:t>
            </a:r>
          </a:p>
          <a:p>
            <a:pPr>
              <a:buFont typeface="+mj-lt"/>
              <a:buAutoNum type="arabicPeriod"/>
            </a:pPr>
            <a:r>
              <a:rPr lang="en-US" dirty="0"/>
              <a:t>Diversity is a necessary part of effective brainwriting.</a:t>
            </a:r>
          </a:p>
          <a:p>
            <a:pPr>
              <a:buFont typeface="+mj-lt"/>
              <a:buAutoNum type="arabicPeriod"/>
            </a:pPr>
            <a:r>
              <a:rPr lang="en-US" dirty="0"/>
              <a:t>In brainstorming everyone sits at a table together to simultaneously tackle a problem.</a:t>
            </a:r>
          </a:p>
          <a:p>
            <a:pPr marL="0" indent="0">
              <a:buNone/>
            </a:pPr>
            <a:endParaRPr lang="en-IN" dirty="0"/>
          </a:p>
        </p:txBody>
      </p:sp>
    </p:spTree>
    <p:extLst>
      <p:ext uri="{BB962C8B-B14F-4D97-AF65-F5344CB8AC3E}">
        <p14:creationId xmlns:p14="http://schemas.microsoft.com/office/powerpoint/2010/main" xmlns="" val="27770567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81FBE2E-3F56-5B35-9B68-8A88EBFB3E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D08C64-A090-23C5-8380-1352DDAFF5CA}"/>
              </a:ext>
            </a:extLst>
          </p:cNvPr>
          <p:cNvSpPr>
            <a:spLocks noGrp="1"/>
          </p:cNvSpPr>
          <p:nvPr>
            <p:ph idx="1"/>
          </p:nvPr>
        </p:nvSpPr>
        <p:spPr>
          <a:xfrm>
            <a:off x="838200" y="626165"/>
            <a:ext cx="10515600" cy="5550798"/>
          </a:xfrm>
        </p:spPr>
        <p:txBody>
          <a:bodyPr/>
          <a:lstStyle/>
          <a:p>
            <a:pPr marL="0" indent="0">
              <a:buNone/>
            </a:pPr>
            <a:r>
              <a:rPr lang="en-US" dirty="0"/>
              <a:t>Which among the following is a disadvantage of individual brainstorming?</a:t>
            </a:r>
          </a:p>
          <a:p>
            <a:pPr marL="0" indent="0">
              <a:buNone/>
            </a:pPr>
            <a:endParaRPr lang="en-US" dirty="0"/>
          </a:p>
          <a:p>
            <a:pPr>
              <a:buFont typeface="+mj-lt"/>
              <a:buAutoNum type="arabicPeriod"/>
            </a:pPr>
            <a:r>
              <a:rPr lang="en-US" dirty="0"/>
              <a:t>Individual brainstorming allows people to enjoy the flexibility of working at their own pace.</a:t>
            </a:r>
          </a:p>
          <a:p>
            <a:pPr>
              <a:buFont typeface="+mj-lt"/>
              <a:buAutoNum type="arabicPeriod"/>
            </a:pPr>
            <a:r>
              <a:rPr lang="en-US" dirty="0"/>
              <a:t>Individual brainstorming misses the benefits of shared experience and expertise. </a:t>
            </a:r>
          </a:p>
          <a:p>
            <a:pPr>
              <a:buFont typeface="+mj-lt"/>
              <a:buAutoNum type="arabicPeriod"/>
            </a:pPr>
            <a:r>
              <a:rPr lang="en-US" dirty="0"/>
              <a:t>Individual brainstorming allows people to put down all their ideas without hesitation.</a:t>
            </a:r>
          </a:p>
          <a:p>
            <a:pPr>
              <a:buFont typeface="+mj-lt"/>
              <a:buAutoNum type="arabicPeriod"/>
            </a:pPr>
            <a:r>
              <a:rPr lang="en-US" dirty="0"/>
              <a:t>Individual brainstorming allows people to come up with creative ideas.</a:t>
            </a:r>
          </a:p>
          <a:p>
            <a:pPr marL="0" indent="0">
              <a:buNone/>
            </a:pPr>
            <a:endParaRPr lang="en-IN" dirty="0"/>
          </a:p>
        </p:txBody>
      </p:sp>
    </p:spTree>
    <p:extLst>
      <p:ext uri="{BB962C8B-B14F-4D97-AF65-F5344CB8AC3E}">
        <p14:creationId xmlns:p14="http://schemas.microsoft.com/office/powerpoint/2010/main" xmlns="" val="38148877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a:t>
            </a:r>
            <a:r>
              <a:rPr lang="en-US" dirty="0" smtClean="0"/>
              <a:t>could dampen your resume</a:t>
            </a:r>
            <a:r>
              <a:rPr lang="en-US" dirty="0"/>
              <a:t>? </a:t>
            </a:r>
            <a:endParaRPr lang="en-US" dirty="0" smtClean="0"/>
          </a:p>
          <a:p>
            <a:pPr>
              <a:buNone/>
            </a:pPr>
            <a:r>
              <a:rPr lang="en-US" dirty="0"/>
              <a:t/>
            </a:r>
            <a:br>
              <a:rPr lang="en-US" dirty="0"/>
            </a:br>
            <a:r>
              <a:rPr lang="en-US" b="1" dirty="0"/>
              <a:t>o </a:t>
            </a:r>
            <a:r>
              <a:rPr lang="en-US" dirty="0"/>
              <a:t>Repeating me same </a:t>
            </a:r>
            <a:r>
              <a:rPr lang="en-US" dirty="0" smtClean="0"/>
              <a:t>power </a:t>
            </a:r>
            <a:r>
              <a:rPr lang="en-US" dirty="0"/>
              <a:t>verbs </a:t>
            </a:r>
            <a:br>
              <a:rPr lang="en-US" dirty="0"/>
            </a:br>
            <a:r>
              <a:rPr lang="en-US" b="1" dirty="0"/>
              <a:t>o </a:t>
            </a:r>
            <a:r>
              <a:rPr lang="en-US" b="1" dirty="0" smtClean="0"/>
              <a:t>Using most of the power verbs</a:t>
            </a:r>
            <a:r>
              <a:rPr lang="en-US" dirty="0" smtClean="0"/>
              <a:t> </a:t>
            </a:r>
            <a:r>
              <a:rPr lang="en-US" dirty="0"/>
              <a:t/>
            </a:r>
            <a:br>
              <a:rPr lang="en-US" dirty="0"/>
            </a:br>
            <a:r>
              <a:rPr lang="en-US" b="1" dirty="0"/>
              <a:t>o </a:t>
            </a:r>
            <a:r>
              <a:rPr lang="en-US" dirty="0" smtClean="0"/>
              <a:t>Not using </a:t>
            </a:r>
            <a:r>
              <a:rPr lang="en-US" dirty="0"/>
              <a:t>power verbs </a:t>
            </a:r>
            <a:br>
              <a:rPr lang="en-US" dirty="0"/>
            </a:br>
            <a:r>
              <a:rPr lang="en-US" b="1" dirty="0"/>
              <a:t>o </a:t>
            </a:r>
            <a:r>
              <a:rPr lang="en-US" dirty="0" smtClean="0"/>
              <a:t>Using </a:t>
            </a:r>
            <a:r>
              <a:rPr lang="en-US" b="1" dirty="0" smtClean="0"/>
              <a:t>unfamiliar </a:t>
            </a:r>
            <a:r>
              <a:rPr lang="en-US" dirty="0" smtClean="0"/>
              <a:t>power verbs </a:t>
            </a:r>
            <a:r>
              <a:rPr lang="en-US" dirty="0"/>
              <a:t/>
            </a:r>
            <a:br>
              <a:rPr lang="en-US" dirty="0"/>
            </a:br>
            <a:r>
              <a:rPr lang="en-US" dirty="0"/>
              <a:t/>
            </a:r>
            <a:br>
              <a:rPr lang="en-US" dirty="0"/>
            </a:b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6718E08-0DAF-553B-7381-2A9AD406F0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28C577-2EA3-5241-DA84-2DD5518C9D2D}"/>
              </a:ext>
            </a:extLst>
          </p:cNvPr>
          <p:cNvSpPr>
            <a:spLocks noGrp="1"/>
          </p:cNvSpPr>
          <p:nvPr>
            <p:ph idx="1"/>
          </p:nvPr>
        </p:nvSpPr>
        <p:spPr>
          <a:xfrm>
            <a:off x="838200" y="626165"/>
            <a:ext cx="10515600" cy="5550798"/>
          </a:xfrm>
        </p:spPr>
        <p:txBody>
          <a:bodyPr/>
          <a:lstStyle/>
          <a:p>
            <a:pPr marL="0" indent="0">
              <a:buNone/>
            </a:pPr>
            <a:r>
              <a:rPr lang="en-US" b="1" dirty="0"/>
              <a:t>How does the Stepladder Technique help mitigate emotional dominance in group brainstorming sessions?</a:t>
            </a:r>
          </a:p>
          <a:p>
            <a:pPr marL="0" indent="0">
              <a:buNone/>
            </a:pPr>
            <a:endParaRPr lang="en-US" dirty="0"/>
          </a:p>
          <a:p>
            <a:pPr>
              <a:buFont typeface="Arial" panose="020B0604020202020204" pitchFamily="34" charset="0"/>
              <a:buChar char="•"/>
            </a:pPr>
            <a:r>
              <a:rPr lang="en-US" dirty="0"/>
              <a:t>By introducing each new member's ideas gradually, reducing emotional pressure from dominant personalities</a:t>
            </a:r>
          </a:p>
          <a:p>
            <a:pPr>
              <a:buFont typeface="Arial" panose="020B0604020202020204" pitchFamily="34" charset="0"/>
              <a:buChar char="•"/>
            </a:pPr>
            <a:r>
              <a:rPr lang="en-US" dirty="0"/>
              <a:t>By encouraging group members to suppress their emotions to focus solely on logic</a:t>
            </a:r>
          </a:p>
          <a:p>
            <a:pPr>
              <a:buFont typeface="Arial" panose="020B0604020202020204" pitchFamily="34" charset="0"/>
              <a:buChar char="•"/>
            </a:pPr>
            <a:r>
              <a:rPr lang="en-US" dirty="0"/>
              <a:t>By allowing the most confident individual to speak first, creating a structure of control</a:t>
            </a:r>
          </a:p>
          <a:p>
            <a:pPr>
              <a:buFont typeface="Arial" panose="020B0604020202020204" pitchFamily="34" charset="0"/>
              <a:buChar char="•"/>
            </a:pPr>
            <a:r>
              <a:rPr lang="en-US" dirty="0"/>
              <a:t>By ensuring that members are not allowed to express negative emotions during discussions</a:t>
            </a:r>
          </a:p>
          <a:p>
            <a:pPr marL="0" indent="0">
              <a:buNone/>
            </a:pPr>
            <a:endParaRPr lang="en-IN" dirty="0"/>
          </a:p>
        </p:txBody>
      </p:sp>
    </p:spTree>
    <p:extLst>
      <p:ext uri="{BB962C8B-B14F-4D97-AF65-F5344CB8AC3E}">
        <p14:creationId xmlns:p14="http://schemas.microsoft.com/office/powerpoint/2010/main" xmlns="" val="4641495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smtClean="0"/>
              <a:t>Question:What</a:t>
            </a:r>
            <a:r>
              <a:rPr lang="en-US" dirty="0" smtClean="0"/>
              <a:t> </a:t>
            </a:r>
            <a:r>
              <a:rPr lang="en-US" dirty="0"/>
              <a:t>are the hallmarks of Empathy? </a:t>
            </a:r>
            <a:br>
              <a:rPr lang="en-US" dirty="0"/>
            </a:br>
            <a:r>
              <a:rPr lang="en-US" dirty="0"/>
              <a:t>Choices: </a:t>
            </a:r>
            <a:endParaRPr lang="en-US" dirty="0" smtClean="0"/>
          </a:p>
          <a:p>
            <a:pPr>
              <a:buNone/>
            </a:pPr>
            <a:endParaRPr lang="en-US" dirty="0"/>
          </a:p>
          <a:p>
            <a:r>
              <a:rPr lang="en-US" dirty="0" smtClean="0"/>
              <a:t>Expertise </a:t>
            </a:r>
            <a:r>
              <a:rPr lang="en-US" dirty="0"/>
              <a:t>in building human </a:t>
            </a:r>
            <a:r>
              <a:rPr lang="en-US" dirty="0" smtClean="0"/>
              <a:t>relationships </a:t>
            </a:r>
            <a:r>
              <a:rPr lang="en-US" dirty="0"/>
              <a:t>by understanding </a:t>
            </a:r>
            <a:r>
              <a:rPr lang="en-US" dirty="0" smtClean="0"/>
              <a:t>others</a:t>
            </a:r>
          </a:p>
          <a:p>
            <a:r>
              <a:rPr lang="en-US" dirty="0" smtClean="0"/>
              <a:t> </a:t>
            </a:r>
            <a:r>
              <a:rPr lang="en-US" dirty="0"/>
              <a:t>Optimism even in the face of </a:t>
            </a:r>
            <a:r>
              <a:rPr lang="en-US" dirty="0" smtClean="0"/>
              <a:t>failure</a:t>
            </a:r>
          </a:p>
          <a:p>
            <a:r>
              <a:rPr lang="en-US" dirty="0" smtClean="0"/>
              <a:t>Persuasiveness </a:t>
            </a:r>
          </a:p>
          <a:p>
            <a:r>
              <a:rPr lang="en-US" dirty="0" smtClean="0"/>
              <a:t> </a:t>
            </a:r>
            <a:r>
              <a:rPr lang="en-US" dirty="0"/>
              <a:t>Self-deprecating sense of </a:t>
            </a:r>
            <a:r>
              <a:rPr lang="en-US" dirty="0" err="1"/>
              <a:t>humour</a:t>
            </a:r>
            <a:r>
              <a:rPr lang="en-US" dirty="0"/>
              <a:t> </a:t>
            </a:r>
            <a:br>
              <a:rPr lang="en-US" dirty="0"/>
            </a:br>
            <a:r>
              <a:rPr lang="en-US" dirty="0"/>
              <a:t/>
            </a:r>
            <a:br>
              <a:rPr lang="en-US" dirty="0"/>
            </a:b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smtClean="0"/>
              <a:t>Question:Which</a:t>
            </a:r>
            <a:r>
              <a:rPr lang="en-US" dirty="0" smtClean="0"/>
              <a:t> </a:t>
            </a:r>
            <a:r>
              <a:rPr lang="en-US" dirty="0"/>
              <a:t>among the following ability helps to understand the emotional makeup of other people? Choices:- </a:t>
            </a:r>
            <a:br>
              <a:rPr lang="en-US" dirty="0"/>
            </a:br>
            <a:endParaRPr lang="en-US" dirty="0" smtClean="0"/>
          </a:p>
          <a:p>
            <a:r>
              <a:rPr lang="en-US" dirty="0" smtClean="0"/>
              <a:t>Self-awareness </a:t>
            </a:r>
          </a:p>
          <a:p>
            <a:r>
              <a:rPr lang="en-US" dirty="0" smtClean="0"/>
              <a:t>Self-regulation </a:t>
            </a:r>
          </a:p>
          <a:p>
            <a:r>
              <a:rPr lang="en-US" dirty="0" smtClean="0"/>
              <a:t>Empathy </a:t>
            </a:r>
          </a:p>
          <a:p>
            <a:r>
              <a:rPr lang="en-US" dirty="0" smtClean="0"/>
              <a:t> </a:t>
            </a:r>
            <a:r>
              <a:rPr lang="en-US" dirty="0"/>
              <a:t>Social skills </a:t>
            </a:r>
            <a:br>
              <a:rPr lang="en-US" dirty="0"/>
            </a:br>
            <a:r>
              <a:rPr lang="en-US" dirty="0"/>
              <a:t/>
            </a:r>
            <a:br>
              <a:rPr lang="en-US" dirty="0"/>
            </a:b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smtClean="0"/>
              <a:t>What does </a:t>
            </a:r>
            <a:r>
              <a:rPr lang="en-US" b="1" dirty="0" err="1" smtClean="0"/>
              <a:t>starbursting</a:t>
            </a:r>
            <a:r>
              <a:rPr lang="en-US" b="1" dirty="0" smtClean="0"/>
              <a:t>  focuses on</a:t>
            </a:r>
          </a:p>
          <a:p>
            <a:r>
              <a:rPr lang="en-US" b="1" dirty="0" err="1" smtClean="0"/>
              <a:t>Creating</a:t>
            </a:r>
            <a:r>
              <a:rPr lang="en-US" dirty="0" err="1" smtClean="0"/>
              <a:t>unique</a:t>
            </a:r>
            <a:r>
              <a:rPr lang="en-US" dirty="0" smtClean="0"/>
              <a:t> </a:t>
            </a:r>
            <a:r>
              <a:rPr lang="en-US" dirty="0" err="1" smtClean="0"/>
              <a:t>memods</a:t>
            </a:r>
            <a:endParaRPr lang="en-US" b="1" dirty="0" smtClean="0"/>
          </a:p>
          <a:p>
            <a:r>
              <a:rPr lang="en-US" b="1" dirty="0" smtClean="0"/>
              <a:t>Evaluating the Solutions</a:t>
            </a:r>
          </a:p>
          <a:p>
            <a:r>
              <a:rPr lang="en-US" b="1" dirty="0" smtClean="0"/>
              <a:t> </a:t>
            </a:r>
            <a:r>
              <a:rPr lang="en-US" dirty="0" smtClean="0"/>
              <a:t>Generating questions rather than answers</a:t>
            </a:r>
            <a:endParaRPr lang="en-US" b="1" dirty="0" smtClean="0"/>
          </a:p>
          <a:p>
            <a:r>
              <a:rPr lang="en-US" dirty="0" smtClean="0"/>
              <a:t>Evaluating  </a:t>
            </a:r>
            <a:r>
              <a:rPr lang="en-US" b="1" dirty="0"/>
              <a:t>the Ideas </a:t>
            </a:r>
            <a:br>
              <a:rPr lang="en-US" b="1" dirty="0"/>
            </a:br>
            <a:r>
              <a:rPr lang="en-US" b="1" dirty="0"/>
              <a:t/>
            </a:r>
            <a:br>
              <a:rPr lang="en-US" b="1" dirty="0"/>
            </a:br>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Why </a:t>
            </a:r>
            <a:r>
              <a:rPr lang="en-US" dirty="0"/>
              <a:t>Is </a:t>
            </a:r>
            <a:r>
              <a:rPr lang="en-US" dirty="0" err="1"/>
              <a:t>starburstinq</a:t>
            </a:r>
            <a:r>
              <a:rPr lang="en-US" dirty="0"/>
              <a:t> </a:t>
            </a:r>
            <a:r>
              <a:rPr lang="en-US" dirty="0" smtClean="0"/>
              <a:t>method </a:t>
            </a:r>
            <a:r>
              <a:rPr lang="en-US" dirty="0"/>
              <a:t>used? </a:t>
            </a:r>
            <a:br>
              <a:rPr lang="en-US" dirty="0"/>
            </a:br>
            <a:r>
              <a:rPr lang="en-US" dirty="0"/>
              <a:t>Choices:. </a:t>
            </a:r>
          </a:p>
          <a:p>
            <a:r>
              <a:rPr lang="en-US" dirty="0" smtClean="0"/>
              <a:t>To obtain </a:t>
            </a:r>
            <a:r>
              <a:rPr lang="en-US" dirty="0"/>
              <a:t>suggestions easily </a:t>
            </a:r>
            <a:endParaRPr lang="en-US" dirty="0" smtClean="0"/>
          </a:p>
          <a:p>
            <a:r>
              <a:rPr lang="en-US" dirty="0" smtClean="0"/>
              <a:t>To </a:t>
            </a:r>
            <a:r>
              <a:rPr lang="en-US" dirty="0"/>
              <a:t>explain a </a:t>
            </a:r>
            <a:r>
              <a:rPr lang="en-US" dirty="0" smtClean="0"/>
              <a:t>project easily </a:t>
            </a:r>
            <a:r>
              <a:rPr lang="en-US" dirty="0"/>
              <a:t>using </a:t>
            </a:r>
            <a:r>
              <a:rPr lang="en-US" dirty="0" smtClean="0"/>
              <a:t>simplification</a:t>
            </a:r>
          </a:p>
          <a:p>
            <a:r>
              <a:rPr lang="en-US" dirty="0" smtClean="0"/>
              <a:t>To </a:t>
            </a:r>
            <a:r>
              <a:rPr lang="en-US" dirty="0"/>
              <a:t>discuss a topic in </a:t>
            </a:r>
            <a:r>
              <a:rPr lang="en-US" dirty="0" smtClean="0"/>
              <a:t>detail</a:t>
            </a:r>
          </a:p>
          <a:p>
            <a:r>
              <a:rPr lang="en-US" dirty="0" smtClean="0"/>
              <a:t> </a:t>
            </a:r>
            <a:r>
              <a:rPr lang="en-US" dirty="0"/>
              <a:t>To evaluate </a:t>
            </a:r>
            <a:r>
              <a:rPr lang="en-US" dirty="0" smtClean="0"/>
              <a:t>ideas </a:t>
            </a:r>
            <a:r>
              <a:rPr lang="en-US" dirty="0"/>
              <a:t>based on answering </a:t>
            </a:r>
            <a:br>
              <a:rPr lang="en-US" dirty="0"/>
            </a:br>
            <a:r>
              <a:rPr lang="en-US" dirty="0"/>
              <a:t/>
            </a:r>
            <a:br>
              <a:rPr lang="en-US" dirty="0"/>
            </a:br>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Identify the situation where Crawford’s slip writing method does NOT help? </a:t>
            </a:r>
            <a:endParaRPr lang="en-US" dirty="0" smtClean="0"/>
          </a:p>
          <a:p>
            <a:r>
              <a:rPr lang="en-US" dirty="0" smtClean="0"/>
              <a:t>Choices</a:t>
            </a:r>
            <a:r>
              <a:rPr lang="en-US" dirty="0"/>
              <a:t>: </a:t>
            </a:r>
            <a:endParaRPr lang="en-US" dirty="0" smtClean="0"/>
          </a:p>
          <a:p>
            <a:r>
              <a:rPr lang="en-US" dirty="0" smtClean="0"/>
              <a:t>When </a:t>
            </a:r>
            <a:r>
              <a:rPr lang="en-US" dirty="0"/>
              <a:t>you want to get ideas from less number of </a:t>
            </a:r>
            <a:r>
              <a:rPr lang="en-US" dirty="0" smtClean="0"/>
              <a:t>people.</a:t>
            </a:r>
          </a:p>
          <a:p>
            <a:r>
              <a:rPr lang="en-US" dirty="0" smtClean="0"/>
              <a:t>When </a:t>
            </a:r>
            <a:r>
              <a:rPr lang="en-US" dirty="0"/>
              <a:t>you want </a:t>
            </a:r>
            <a:r>
              <a:rPr lang="en-US" dirty="0" smtClean="0"/>
              <a:t>engage the </a:t>
            </a:r>
            <a:r>
              <a:rPr lang="en-US" dirty="0"/>
              <a:t>audience, giving them a sense of involvement </a:t>
            </a:r>
            <a:endParaRPr lang="en-US" dirty="0" smtClean="0"/>
          </a:p>
          <a:p>
            <a:r>
              <a:rPr lang="en-US" dirty="0" smtClean="0"/>
              <a:t>When </a:t>
            </a:r>
            <a:r>
              <a:rPr lang="en-US" dirty="0"/>
              <a:t>you encourage people voice their </a:t>
            </a:r>
            <a:r>
              <a:rPr lang="en-US" dirty="0" smtClean="0"/>
              <a:t>ideas</a:t>
            </a:r>
          </a:p>
          <a:p>
            <a:r>
              <a:rPr lang="en-US" dirty="0" smtClean="0"/>
              <a:t>Use </a:t>
            </a:r>
            <a:r>
              <a:rPr lang="en-US" dirty="0"/>
              <a:t>it to enhance thinking environment </a:t>
            </a:r>
            <a:br>
              <a:rPr lang="en-US" dirty="0"/>
            </a:br>
            <a:r>
              <a:rPr lang="en-US" dirty="0"/>
              <a:t/>
            </a:r>
            <a:br>
              <a:rPr lang="en-US" dirty="0"/>
            </a:br>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Which emotional intelligence skill </a:t>
            </a:r>
            <a:r>
              <a:rPr lang="en-US" dirty="0"/>
              <a:t>Is most beneficial when using the Crawford Slip Writing method? </a:t>
            </a:r>
            <a:endParaRPr lang="en-US" dirty="0" smtClean="0"/>
          </a:p>
          <a:p>
            <a:pPr>
              <a:buNone/>
            </a:pPr>
            <a:r>
              <a:rPr lang="en-US" dirty="0" smtClean="0"/>
              <a:t>Choices:</a:t>
            </a:r>
          </a:p>
          <a:p>
            <a:pPr>
              <a:buNone/>
            </a:pPr>
            <a:endParaRPr lang="en-US" dirty="0" smtClean="0"/>
          </a:p>
          <a:p>
            <a:r>
              <a:rPr lang="en-US" b="1" dirty="0" smtClean="0"/>
              <a:t> </a:t>
            </a:r>
            <a:r>
              <a:rPr lang="en-US" b="1" dirty="0"/>
              <a:t>Empathy </a:t>
            </a:r>
            <a:endParaRPr lang="en-US" b="1" dirty="0" smtClean="0"/>
          </a:p>
          <a:p>
            <a:r>
              <a:rPr lang="en-US" b="1" dirty="0" smtClean="0"/>
              <a:t>Self-</a:t>
            </a:r>
            <a:r>
              <a:rPr lang="en-US" b="1" dirty="0" err="1" smtClean="0"/>
              <a:t>regulatIon</a:t>
            </a:r>
            <a:r>
              <a:rPr lang="en-US" b="1" dirty="0" smtClean="0"/>
              <a:t> </a:t>
            </a:r>
          </a:p>
          <a:p>
            <a:r>
              <a:rPr lang="en-US" b="1" dirty="0" smtClean="0"/>
              <a:t> </a:t>
            </a:r>
            <a:r>
              <a:rPr lang="en-US" b="1" dirty="0"/>
              <a:t>Motivation </a:t>
            </a:r>
            <a:endParaRPr lang="en-US" b="1" dirty="0" smtClean="0"/>
          </a:p>
          <a:p>
            <a:r>
              <a:rPr lang="en-US" b="1" dirty="0" smtClean="0"/>
              <a:t> Social skills </a:t>
            </a:r>
            <a:r>
              <a:rPr lang="en-US" b="1" dirty="0"/>
              <a:t/>
            </a:r>
            <a:br>
              <a:rPr lang="en-US" b="1" dirty="0"/>
            </a:br>
            <a:r>
              <a:rPr lang="en-US" b="1" dirty="0"/>
              <a:t/>
            </a:r>
            <a:br>
              <a:rPr lang="en-US" b="1" dirty="0"/>
            </a:br>
            <a:endParaRPr lang="en-US" dirty="0" smtClean="0"/>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Question</a:t>
            </a:r>
            <a:r>
              <a:rPr lang="en-US" b="1" dirty="0" smtClean="0"/>
              <a:t>:</a:t>
            </a:r>
          </a:p>
          <a:p>
            <a:r>
              <a:rPr lang="en-US" b="1" dirty="0" smtClean="0"/>
              <a:t>What </a:t>
            </a:r>
            <a:r>
              <a:rPr lang="en-US" b="1" dirty="0"/>
              <a:t>is a key advantage of </a:t>
            </a:r>
            <a:r>
              <a:rPr lang="en-US" dirty="0" err="1" smtClean="0"/>
              <a:t>Crawfords</a:t>
            </a:r>
            <a:r>
              <a:rPr lang="en-US" dirty="0" smtClean="0"/>
              <a:t> </a:t>
            </a:r>
            <a:r>
              <a:rPr lang="en-US" b="1" dirty="0" smtClean="0"/>
              <a:t>Slip </a:t>
            </a:r>
            <a:r>
              <a:rPr lang="en-US" dirty="0" smtClean="0"/>
              <a:t>Writing </a:t>
            </a:r>
            <a:r>
              <a:rPr lang="en-US" b="1" dirty="0"/>
              <a:t>in team settings? </a:t>
            </a:r>
            <a:br>
              <a:rPr lang="en-US" b="1" dirty="0"/>
            </a:br>
            <a:r>
              <a:rPr lang="en-US" b="1" dirty="0" smtClean="0"/>
              <a:t>Choices:</a:t>
            </a:r>
          </a:p>
          <a:p>
            <a:r>
              <a:rPr lang="en-US" b="1" dirty="0" smtClean="0"/>
              <a:t>It </a:t>
            </a:r>
            <a:r>
              <a:rPr lang="en-US" b="1" dirty="0"/>
              <a:t>avoids dominance of louder voices </a:t>
            </a:r>
            <a:endParaRPr lang="en-US" b="1" dirty="0" smtClean="0"/>
          </a:p>
          <a:p>
            <a:r>
              <a:rPr lang="en-US" b="1" dirty="0" smtClean="0"/>
              <a:t>It </a:t>
            </a:r>
            <a:r>
              <a:rPr lang="en-US" dirty="0"/>
              <a:t>focuses </a:t>
            </a:r>
            <a:r>
              <a:rPr lang="en-US" b="1" dirty="0"/>
              <a:t>on personal reflection </a:t>
            </a:r>
            <a:endParaRPr lang="en-US" b="1" dirty="0" smtClean="0"/>
          </a:p>
          <a:p>
            <a:r>
              <a:rPr lang="en-US" b="1" dirty="0" smtClean="0"/>
              <a:t>It </a:t>
            </a:r>
            <a:r>
              <a:rPr lang="en-US" dirty="0"/>
              <a:t>speeds up </a:t>
            </a:r>
            <a:r>
              <a:rPr lang="en-US" dirty="0" smtClean="0"/>
              <a:t>decision-making </a:t>
            </a:r>
          </a:p>
          <a:p>
            <a:r>
              <a:rPr lang="en-US" b="1" dirty="0" smtClean="0"/>
              <a:t>It eliminates </a:t>
            </a:r>
            <a:r>
              <a:rPr lang="en-US" b="1" dirty="0"/>
              <a:t>emotional responses </a:t>
            </a:r>
            <a:br>
              <a:rPr lang="en-US" b="1" dirty="0"/>
            </a:br>
            <a:r>
              <a:rPr lang="en-US" b="1" dirty="0"/>
              <a:t/>
            </a:r>
            <a:br>
              <a:rPr lang="en-US" b="1" dirty="0"/>
            </a:br>
            <a:endParaRPr lang="en-US" dirty="0" smtClean="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571480"/>
            <a:ext cx="10972800" cy="6286520"/>
          </a:xfrm>
        </p:spPr>
        <p:txBody>
          <a:bodyPr>
            <a:normAutofit fontScale="85000" lnSpcReduction="10000"/>
          </a:bodyPr>
          <a:lstStyle/>
          <a:p>
            <a:r>
              <a:rPr lang="en-US" dirty="0"/>
              <a:t>How can the Stepladder Technique enhance the diversity of perspectives in a group decision-making process using emotional Intelligence? </a:t>
            </a:r>
            <a:endParaRPr lang="en-US" dirty="0" smtClean="0"/>
          </a:p>
          <a:p>
            <a:pPr>
              <a:buNone/>
            </a:pPr>
            <a:r>
              <a:rPr lang="en-US" dirty="0"/>
              <a:t/>
            </a:r>
            <a:br>
              <a:rPr lang="en-US" dirty="0"/>
            </a:br>
            <a:r>
              <a:rPr lang="en-US" dirty="0"/>
              <a:t>Choices: - </a:t>
            </a:r>
            <a:endParaRPr lang="en-US" dirty="0" smtClean="0"/>
          </a:p>
          <a:p>
            <a:r>
              <a:rPr lang="en-US" dirty="0" smtClean="0"/>
              <a:t>By </a:t>
            </a:r>
            <a:r>
              <a:rPr lang="en-US" dirty="0"/>
              <a:t>introducing new members one at a time, it allows each individual to present unique perspectives without emotional pressure </a:t>
            </a:r>
            <a:endParaRPr lang="en-US" dirty="0" smtClean="0"/>
          </a:p>
          <a:p>
            <a:r>
              <a:rPr lang="en-US" dirty="0" smtClean="0"/>
              <a:t>By </a:t>
            </a:r>
            <a:r>
              <a:rPr lang="en-US" dirty="0"/>
              <a:t>ensuring all members share their views </a:t>
            </a:r>
            <a:r>
              <a:rPr lang="en-US" dirty="0" smtClean="0"/>
              <a:t>simultaneously</a:t>
            </a:r>
            <a:r>
              <a:rPr lang="en-US" dirty="0"/>
              <a:t>, encouraging emotional connections between </a:t>
            </a:r>
            <a:r>
              <a:rPr lang="en-US" dirty="0" smtClean="0"/>
              <a:t>members. </a:t>
            </a:r>
          </a:p>
          <a:p>
            <a:r>
              <a:rPr lang="en-US" dirty="0" smtClean="0"/>
              <a:t>By </a:t>
            </a:r>
            <a:r>
              <a:rPr lang="en-US" dirty="0"/>
              <a:t>minimizing emotional expression to focus solely on logical reasoning </a:t>
            </a:r>
            <a:endParaRPr lang="en-US" dirty="0" smtClean="0"/>
          </a:p>
          <a:p>
            <a:r>
              <a:rPr lang="en-US" dirty="0" smtClean="0"/>
              <a:t>By </a:t>
            </a:r>
            <a:r>
              <a:rPr lang="en-US" dirty="0"/>
              <a:t>enabling the dominant members to control the conversation, </a:t>
            </a:r>
            <a:r>
              <a:rPr lang="en-US" dirty="0" smtClean="0"/>
              <a:t>ensuring </a:t>
            </a:r>
            <a:r>
              <a:rPr lang="en-US" dirty="0"/>
              <a:t>a uniform perspective </a:t>
            </a:r>
            <a:br>
              <a:rPr lang="en-US" dirty="0"/>
            </a:br>
            <a:r>
              <a:rPr lang="en-US" dirty="0"/>
              <a:t/>
            </a:r>
            <a:br>
              <a:rPr lang="en-US" dirty="0"/>
            </a:br>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What role does emotional Intelligence play in overcoming groupthink during group brainstorming sessions? </a:t>
            </a:r>
            <a:endParaRPr lang="en-US" dirty="0" smtClean="0"/>
          </a:p>
          <a:p>
            <a:pPr>
              <a:buNone/>
            </a:pPr>
            <a:r>
              <a:rPr lang="en-US" dirty="0" smtClean="0"/>
              <a:t>Choices</a:t>
            </a:r>
            <a:r>
              <a:rPr lang="en-US" dirty="0"/>
              <a:t>: - </a:t>
            </a:r>
            <a:endParaRPr lang="en-US" dirty="0" smtClean="0"/>
          </a:p>
          <a:p>
            <a:pPr>
              <a:buNone/>
            </a:pPr>
            <a:endParaRPr lang="en-US" dirty="0" smtClean="0"/>
          </a:p>
          <a:p>
            <a:r>
              <a:rPr lang="en-US" dirty="0" smtClean="0"/>
              <a:t>It </a:t>
            </a:r>
            <a:r>
              <a:rPr lang="en-US" dirty="0"/>
              <a:t>helps individuals recognize and challenge the group’s consensus without conflict avoidance </a:t>
            </a:r>
            <a:endParaRPr lang="en-US" dirty="0" smtClean="0"/>
          </a:p>
          <a:p>
            <a:r>
              <a:rPr lang="en-US" dirty="0" smtClean="0"/>
              <a:t>It </a:t>
            </a:r>
            <a:r>
              <a:rPr lang="en-US" dirty="0"/>
              <a:t>helps suppress dissenting voices to maintain group harmony </a:t>
            </a:r>
            <a:endParaRPr lang="en-US" dirty="0" smtClean="0"/>
          </a:p>
          <a:p>
            <a:r>
              <a:rPr lang="en-US" dirty="0" smtClean="0"/>
              <a:t>It </a:t>
            </a:r>
            <a:r>
              <a:rPr lang="en-US" dirty="0"/>
              <a:t>encourages emotional disengagement from the process to focus on logic </a:t>
            </a:r>
            <a:endParaRPr lang="en-US" dirty="0" smtClean="0"/>
          </a:p>
          <a:p>
            <a:r>
              <a:rPr lang="en-US" dirty="0" smtClean="0"/>
              <a:t>It </a:t>
            </a:r>
            <a:r>
              <a:rPr lang="en-US" dirty="0"/>
              <a:t>enables the group leader to steer the session towards consensus even when emotions are high </a:t>
            </a:r>
            <a:br>
              <a:rPr lang="en-US" dirty="0"/>
            </a:br>
            <a:r>
              <a:rPr lang="en-US" dirty="0"/>
              <a:t/>
            </a:r>
            <a:br>
              <a:rPr lang="en-US" dirty="0"/>
            </a:br>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B95C0E-C2DB-6F34-AB47-CC114A966D66}"/>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C9B509F6-4D81-78F0-A209-7D417A62CC89}"/>
              </a:ext>
            </a:extLst>
          </p:cNvPr>
          <p:cNvSpPr>
            <a:spLocks noGrp="1"/>
          </p:cNvSpPr>
          <p:nvPr>
            <p:ph idx="1"/>
          </p:nvPr>
        </p:nvSpPr>
        <p:spPr/>
        <p:txBody>
          <a:bodyPr/>
          <a:lstStyle/>
          <a:p>
            <a:pPr marL="0" indent="0">
              <a:buNone/>
            </a:pPr>
            <a:r>
              <a:rPr lang="en-IN" dirty="0"/>
              <a:t>Being empathetic means that you..</a:t>
            </a:r>
          </a:p>
          <a:p>
            <a:pPr marL="0" indent="0">
              <a:buNone/>
            </a:pPr>
            <a:endParaRPr lang="en-IN" dirty="0"/>
          </a:p>
          <a:p>
            <a:pPr marL="514350" indent="-514350">
              <a:buFont typeface="+mj-lt"/>
              <a:buAutoNum type="alphaUcPeriod"/>
            </a:pPr>
            <a:r>
              <a:rPr lang="en-IN" dirty="0"/>
              <a:t>Are pathetic</a:t>
            </a:r>
          </a:p>
          <a:p>
            <a:pPr marL="514350" indent="-514350">
              <a:buFont typeface="+mj-lt"/>
              <a:buAutoNum type="alphaUcPeriod"/>
            </a:pPr>
            <a:r>
              <a:rPr lang="en-IN" dirty="0"/>
              <a:t>Are lazy</a:t>
            </a:r>
          </a:p>
          <a:p>
            <a:pPr marL="514350" indent="-514350">
              <a:buFont typeface="+mj-lt"/>
              <a:buAutoNum type="alphaUcPeriod"/>
            </a:pPr>
            <a:r>
              <a:rPr lang="en-IN" dirty="0"/>
              <a:t>Help others</a:t>
            </a:r>
          </a:p>
          <a:p>
            <a:pPr marL="514350" indent="-514350">
              <a:buFont typeface="+mj-lt"/>
              <a:buAutoNum type="alphaUcPeriod"/>
            </a:pPr>
            <a:r>
              <a:rPr lang="en-IN" dirty="0"/>
              <a:t>Understand and share other people’s feelings and emotions</a:t>
            </a:r>
          </a:p>
        </p:txBody>
      </p:sp>
    </p:spTree>
    <p:extLst>
      <p:ext uri="{BB962C8B-B14F-4D97-AF65-F5344CB8AC3E}">
        <p14:creationId xmlns:p14="http://schemas.microsoft.com/office/powerpoint/2010/main" xmlns="" val="2276076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B3EC877-325B-09B7-4192-97CF08487F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431ED1-5D36-7ED5-BD5F-2DBDA471BF62}"/>
              </a:ext>
            </a:extLst>
          </p:cNvPr>
          <p:cNvSpPr>
            <a:spLocks noGrp="1"/>
          </p:cNvSpPr>
          <p:nvPr>
            <p:ph idx="1"/>
          </p:nvPr>
        </p:nvSpPr>
        <p:spPr>
          <a:xfrm>
            <a:off x="838200" y="626165"/>
            <a:ext cx="10515600" cy="5550798"/>
          </a:xfrm>
        </p:spPr>
        <p:txBody>
          <a:bodyPr/>
          <a:lstStyle/>
          <a:p>
            <a:pPr marL="0" indent="0">
              <a:buNone/>
            </a:pPr>
            <a:r>
              <a:rPr lang="en-US" b="1" dirty="0"/>
              <a:t>In individual brainstorming, emotional intelligence helps by..</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Managing emotions to maintain focus and open-mindedness</a:t>
            </a:r>
          </a:p>
          <a:p>
            <a:pPr>
              <a:buFont typeface="Arial" panose="020B0604020202020204" pitchFamily="34" charset="0"/>
              <a:buChar char="•"/>
            </a:pPr>
            <a:r>
              <a:rPr lang="en-US" dirty="0"/>
              <a:t>Ensuring that ideas are not overly optimistic</a:t>
            </a:r>
          </a:p>
          <a:p>
            <a:pPr>
              <a:buFont typeface="Arial" panose="020B0604020202020204" pitchFamily="34" charset="0"/>
              <a:buChar char="•"/>
            </a:pPr>
            <a:r>
              <a:rPr lang="en-US" dirty="0"/>
              <a:t>Encouraging competition with others' ideas</a:t>
            </a:r>
          </a:p>
          <a:p>
            <a:pPr>
              <a:buFont typeface="Arial" panose="020B0604020202020204" pitchFamily="34" charset="0"/>
              <a:buChar char="•"/>
            </a:pPr>
            <a:r>
              <a:rPr lang="en-US" dirty="0"/>
              <a:t>Creating tension to spark creativity</a:t>
            </a:r>
          </a:p>
          <a:p>
            <a:pPr marL="0" indent="0">
              <a:buNone/>
            </a:pPr>
            <a:endParaRPr lang="en-IN" dirty="0"/>
          </a:p>
        </p:txBody>
      </p:sp>
    </p:spTree>
    <p:extLst>
      <p:ext uri="{BB962C8B-B14F-4D97-AF65-F5344CB8AC3E}">
        <p14:creationId xmlns:p14="http://schemas.microsoft.com/office/powerpoint/2010/main" xmlns="" val="9078291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D772551-C507-6269-ECBD-C5566734E3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72911AD-5CD6-E79B-D1A4-F97B3EE80CDE}"/>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38F70A32-FA26-D6B0-4D96-D7A0ADED30CE}"/>
              </a:ext>
            </a:extLst>
          </p:cNvPr>
          <p:cNvSpPr>
            <a:spLocks noGrp="1"/>
          </p:cNvSpPr>
          <p:nvPr>
            <p:ph idx="1"/>
          </p:nvPr>
        </p:nvSpPr>
        <p:spPr/>
        <p:txBody>
          <a:bodyPr/>
          <a:lstStyle/>
          <a:p>
            <a:pPr marL="0" indent="0">
              <a:buNone/>
            </a:pPr>
            <a:r>
              <a:rPr lang="en-IN" dirty="0"/>
              <a:t>Who wrote the very first resume?</a:t>
            </a:r>
          </a:p>
          <a:p>
            <a:pPr marL="0" indent="0">
              <a:buNone/>
            </a:pPr>
            <a:endParaRPr lang="en-IN" dirty="0"/>
          </a:p>
          <a:p>
            <a:pPr marL="514350" indent="-514350">
              <a:buFont typeface="+mj-lt"/>
              <a:buAutoNum type="alphaUcPeriod"/>
            </a:pPr>
            <a:r>
              <a:rPr lang="en-IN" dirty="0"/>
              <a:t>Lydon B. Johnson</a:t>
            </a:r>
          </a:p>
          <a:p>
            <a:pPr marL="514350" indent="-514350">
              <a:buFont typeface="+mj-lt"/>
              <a:buAutoNum type="alphaUcPeriod"/>
            </a:pPr>
            <a:r>
              <a:rPr lang="en-IN" dirty="0"/>
              <a:t>Leonardo da Vinci</a:t>
            </a:r>
          </a:p>
          <a:p>
            <a:pPr marL="514350" indent="-514350">
              <a:buFont typeface="+mj-lt"/>
              <a:buAutoNum type="alphaUcPeriod"/>
            </a:pPr>
            <a:r>
              <a:rPr lang="en-IN" dirty="0"/>
              <a:t>Laurence </a:t>
            </a:r>
            <a:r>
              <a:rPr lang="en-IN" dirty="0" err="1"/>
              <a:t>Hebberd</a:t>
            </a:r>
            <a:endParaRPr lang="en-IN" dirty="0"/>
          </a:p>
          <a:p>
            <a:pPr marL="514350" indent="-514350">
              <a:buFont typeface="+mj-lt"/>
              <a:buAutoNum type="alphaUcPeriod"/>
            </a:pPr>
            <a:r>
              <a:rPr lang="en-IN" dirty="0"/>
              <a:t>Liza Minnelli</a:t>
            </a:r>
          </a:p>
        </p:txBody>
      </p:sp>
    </p:spTree>
    <p:extLst>
      <p:ext uri="{BB962C8B-B14F-4D97-AF65-F5344CB8AC3E}">
        <p14:creationId xmlns:p14="http://schemas.microsoft.com/office/powerpoint/2010/main" xmlns="" val="19773633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Question</a:t>
            </a:r>
          </a:p>
        </p:txBody>
      </p:sp>
      <p:sp>
        <p:nvSpPr>
          <p:cNvPr id="3" name="Text Placeholder 2"/>
          <p:cNvSpPr>
            <a:spLocks noGrp="1"/>
          </p:cNvSpPr>
          <p:nvPr>
            <p:ph type="body" idx="1"/>
          </p:nvPr>
        </p:nvSpPr>
        <p:spPr/>
        <p:txBody>
          <a:bodyPr>
            <a:normAutofit fontScale="92500" lnSpcReduction="20000"/>
          </a:bodyPr>
          <a:lstStyle/>
          <a:p>
            <a:pPr marL="76200" indent="0">
              <a:buNone/>
            </a:pPr>
            <a:r>
              <a:rPr lang="en-IN" altLang="en-US"/>
              <a:t>What is the key difference between brainwritting and brainstorming?</a:t>
            </a:r>
          </a:p>
          <a:p>
            <a:pPr marL="76200" indent="0">
              <a:buNone/>
            </a:pPr>
            <a:endParaRPr lang="en-IN" altLang="en-US"/>
          </a:p>
          <a:p>
            <a:pPr marL="533400" indent="-457200">
              <a:buFont typeface="+mj-lt"/>
              <a:buAutoNum type="alphaUcPeriod"/>
            </a:pPr>
            <a:r>
              <a:rPr lang="en-IN" altLang="en-US"/>
              <a:t>In brainstorming, grouping people together is always more effective then letting participants work in isolation.</a:t>
            </a:r>
          </a:p>
          <a:p>
            <a:pPr marL="533400" indent="-457200">
              <a:buFont typeface="+mj-lt"/>
              <a:buAutoNum type="alphaUcPeriod"/>
            </a:pPr>
            <a:r>
              <a:rPr lang="en-IN" altLang="en-US"/>
              <a:t>In brainwritting, each participants thinks and records their ideas individually and anonymously and without any verbal interaction.</a:t>
            </a:r>
          </a:p>
          <a:p>
            <a:pPr marL="533400" indent="-457200">
              <a:buFont typeface="+mj-lt"/>
              <a:buAutoNum type="alphaUcPeriod"/>
            </a:pPr>
            <a:r>
              <a:rPr lang="en-IN" altLang="en-US"/>
              <a:t>Diversity is a necessary part of effective brainwritting.</a:t>
            </a:r>
          </a:p>
          <a:p>
            <a:pPr marL="533400" indent="-457200">
              <a:buFont typeface="+mj-lt"/>
              <a:buAutoNum type="alphaUcPeriod"/>
            </a:pPr>
            <a:r>
              <a:rPr lang="en-IN" altLang="en-US"/>
              <a:t>In brainstorming everyone sits at a table together to simultaneously tackle a problem.</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2E1AFE9-AB97-D788-AE1F-D000B3913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6074640-5B9F-F4AD-51C5-F3140462403F}"/>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A7FE029B-6924-8046-7EE1-67CC4D01164A}"/>
              </a:ext>
            </a:extLst>
          </p:cNvPr>
          <p:cNvSpPr>
            <a:spLocks noGrp="1"/>
          </p:cNvSpPr>
          <p:nvPr>
            <p:ph idx="1"/>
          </p:nvPr>
        </p:nvSpPr>
        <p:spPr/>
        <p:txBody>
          <a:bodyPr/>
          <a:lstStyle/>
          <a:p>
            <a:pPr marL="0" indent="0">
              <a:buNone/>
            </a:pPr>
            <a:r>
              <a:rPr lang="en-IN" dirty="0"/>
              <a:t>Resumes are given by</a:t>
            </a:r>
          </a:p>
          <a:p>
            <a:pPr marL="0" indent="0">
              <a:buNone/>
            </a:pPr>
            <a:endParaRPr lang="en-IN" dirty="0"/>
          </a:p>
          <a:p>
            <a:pPr marL="514350" indent="-514350">
              <a:buFont typeface="+mj-lt"/>
              <a:buAutoNum type="alphaUcPeriod"/>
            </a:pPr>
            <a:r>
              <a:rPr lang="en-IN" dirty="0"/>
              <a:t>Fresher</a:t>
            </a:r>
          </a:p>
          <a:p>
            <a:pPr marL="514350" indent="-514350">
              <a:buFont typeface="+mj-lt"/>
              <a:buAutoNum type="alphaUcPeriod"/>
            </a:pPr>
            <a:r>
              <a:rPr lang="en-IN" dirty="0"/>
              <a:t>Sophomores</a:t>
            </a:r>
          </a:p>
          <a:p>
            <a:pPr marL="514350" indent="-514350">
              <a:buFont typeface="+mj-lt"/>
              <a:buAutoNum type="alphaUcPeriod"/>
            </a:pPr>
            <a:r>
              <a:rPr lang="en-IN" dirty="0"/>
              <a:t>Experienced person</a:t>
            </a:r>
          </a:p>
          <a:p>
            <a:pPr marL="514350" indent="-514350">
              <a:buFont typeface="+mj-lt"/>
              <a:buAutoNum type="alphaUcPeriod"/>
            </a:pPr>
            <a:r>
              <a:rPr lang="en-IN" dirty="0"/>
              <a:t>Military personnel</a:t>
            </a:r>
          </a:p>
        </p:txBody>
      </p:sp>
    </p:spTree>
    <p:extLst>
      <p:ext uri="{BB962C8B-B14F-4D97-AF65-F5344CB8AC3E}">
        <p14:creationId xmlns:p14="http://schemas.microsoft.com/office/powerpoint/2010/main" xmlns="" val="18260135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2610213-6344-F4C8-A84B-B2694A6E8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5AAF7BE-80A8-DB60-BC3D-D2168AC868F6}"/>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59D39725-A400-DA13-E570-451A2BEE2C8C}"/>
              </a:ext>
            </a:extLst>
          </p:cNvPr>
          <p:cNvSpPr>
            <a:spLocks noGrp="1"/>
          </p:cNvSpPr>
          <p:nvPr>
            <p:ph idx="1"/>
          </p:nvPr>
        </p:nvSpPr>
        <p:spPr/>
        <p:txBody>
          <a:bodyPr/>
          <a:lstStyle/>
          <a:p>
            <a:pPr marL="0" indent="0">
              <a:buNone/>
            </a:pPr>
            <a:r>
              <a:rPr lang="en-IN" dirty="0"/>
              <a:t>What is the optimal group size for applying the Crawford Slip Writing technique?</a:t>
            </a:r>
          </a:p>
          <a:p>
            <a:pPr marL="0" indent="0">
              <a:buNone/>
            </a:pPr>
            <a:endParaRPr lang="en-IN" dirty="0"/>
          </a:p>
          <a:p>
            <a:pPr marL="514350" indent="-514350">
              <a:buFont typeface="+mj-lt"/>
              <a:buAutoNum type="alphaUcPeriod"/>
            </a:pPr>
            <a:r>
              <a:rPr lang="en-IN" dirty="0"/>
              <a:t>2-5 participants</a:t>
            </a:r>
          </a:p>
          <a:p>
            <a:pPr marL="514350" indent="-514350">
              <a:buFont typeface="+mj-lt"/>
              <a:buAutoNum type="alphaUcPeriod"/>
            </a:pPr>
            <a:r>
              <a:rPr lang="en-IN" dirty="0"/>
              <a:t>6-10 participants</a:t>
            </a:r>
          </a:p>
          <a:p>
            <a:pPr marL="514350" indent="-514350">
              <a:buFont typeface="+mj-lt"/>
              <a:buAutoNum type="alphaUcPeriod"/>
            </a:pPr>
            <a:r>
              <a:rPr lang="en-IN" dirty="0"/>
              <a:t>10-20 participants</a:t>
            </a:r>
          </a:p>
          <a:p>
            <a:pPr marL="514350" indent="-514350">
              <a:buFont typeface="+mj-lt"/>
              <a:buAutoNum type="alphaUcPeriod"/>
            </a:pPr>
            <a:r>
              <a:rPr lang="en-IN" dirty="0"/>
              <a:t>20+ participants</a:t>
            </a:r>
          </a:p>
          <a:p>
            <a:pPr marL="0" indent="0">
              <a:buNone/>
            </a:pPr>
            <a:endParaRPr lang="en-IN" dirty="0"/>
          </a:p>
        </p:txBody>
      </p:sp>
    </p:spTree>
    <p:extLst>
      <p:ext uri="{BB962C8B-B14F-4D97-AF65-F5344CB8AC3E}">
        <p14:creationId xmlns:p14="http://schemas.microsoft.com/office/powerpoint/2010/main" xmlns="" val="26169123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DAB8509-AD37-BC1E-B5D4-527CE14DAB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0D7B398-90A9-34D0-B946-4CD6D4AEFC52}"/>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506D11A2-3FCA-0671-4B42-BA5F3BE4BA1C}"/>
              </a:ext>
            </a:extLst>
          </p:cNvPr>
          <p:cNvSpPr>
            <a:spLocks noGrp="1"/>
          </p:cNvSpPr>
          <p:nvPr>
            <p:ph idx="1"/>
          </p:nvPr>
        </p:nvSpPr>
        <p:spPr/>
        <p:txBody>
          <a:bodyPr>
            <a:normAutofit lnSpcReduction="10000"/>
          </a:bodyPr>
          <a:lstStyle/>
          <a:p>
            <a:pPr marL="0" indent="0">
              <a:buNone/>
            </a:pPr>
            <a:r>
              <a:rPr lang="en-IN" dirty="0"/>
              <a:t>Organize the steps involved in step ladder technique</a:t>
            </a:r>
          </a:p>
          <a:p>
            <a:pPr marL="514350" indent="-514350">
              <a:buFont typeface="+mj-lt"/>
              <a:buAutoNum type="alphaUcPeriod"/>
            </a:pPr>
            <a:r>
              <a:rPr lang="en-IN" dirty="0"/>
              <a:t>1. Core group 2. present tasks 3. loop the process 4. increment member 5. conclude writing</a:t>
            </a:r>
          </a:p>
          <a:p>
            <a:pPr marL="514350" indent="-514350">
              <a:buFont typeface="+mj-lt"/>
              <a:buAutoNum type="alphaUcPeriod"/>
            </a:pPr>
            <a:r>
              <a:rPr lang="en-IN" dirty="0"/>
              <a:t>1. Core group 2. present tasks 3. increment member 4. loop the process  5. conclude writing</a:t>
            </a:r>
          </a:p>
          <a:p>
            <a:pPr marL="514350" indent="-514350">
              <a:buFont typeface="+mj-lt"/>
              <a:buAutoNum type="alphaUcPeriod"/>
            </a:pPr>
            <a:r>
              <a:rPr lang="en-IN" dirty="0"/>
              <a:t>1. Core group 2. increment member  3. loop the process 4. present tasks 5. conclude writing</a:t>
            </a:r>
          </a:p>
          <a:p>
            <a:pPr marL="514350" indent="-514350">
              <a:buFont typeface="+mj-lt"/>
              <a:buAutoNum type="alphaUcPeriod"/>
            </a:pPr>
            <a:r>
              <a:rPr lang="en-IN" dirty="0"/>
              <a:t>1. present tasks 2. Core group  3. increment member 4. loop the process 5. conclude writing</a:t>
            </a:r>
          </a:p>
          <a:p>
            <a:pPr marL="514350" indent="-514350">
              <a:buAutoNum type="alphaUcPeriod"/>
            </a:pPr>
            <a:endParaRPr lang="en-IN" dirty="0"/>
          </a:p>
        </p:txBody>
      </p:sp>
    </p:spTree>
    <p:extLst>
      <p:ext uri="{BB962C8B-B14F-4D97-AF65-F5344CB8AC3E}">
        <p14:creationId xmlns:p14="http://schemas.microsoft.com/office/powerpoint/2010/main" xmlns="" val="35052716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6E4E5AB-74FA-34A2-0488-44F2AB2224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8BD67B3-E13B-C3A9-7598-DDE75BDF1F63}"/>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FEDF6E0E-933A-C1EA-46D7-0DC83BFE6D57}"/>
              </a:ext>
            </a:extLst>
          </p:cNvPr>
          <p:cNvSpPr>
            <a:spLocks noGrp="1"/>
          </p:cNvSpPr>
          <p:nvPr>
            <p:ph idx="1"/>
          </p:nvPr>
        </p:nvSpPr>
        <p:spPr/>
        <p:txBody>
          <a:bodyPr/>
          <a:lstStyle/>
          <a:p>
            <a:pPr marL="0" indent="0">
              <a:buNone/>
            </a:pPr>
            <a:r>
              <a:rPr lang="en-IN" dirty="0"/>
              <a:t>The Transactional Analysis “Okay Corral” can be linked to________ for which Jim Davis TSTA developed the simple and helpful model.</a:t>
            </a:r>
          </a:p>
          <a:p>
            <a:pPr marL="0" indent="0">
              <a:buNone/>
            </a:pPr>
            <a:endParaRPr lang="en-IN" dirty="0"/>
          </a:p>
          <a:p>
            <a:pPr marL="514350" indent="-514350">
              <a:buFont typeface="+mj-lt"/>
              <a:buAutoNum type="alphaUcPeriod"/>
            </a:pPr>
            <a:r>
              <a:rPr lang="en-IN" dirty="0"/>
              <a:t>Blame</a:t>
            </a:r>
          </a:p>
          <a:p>
            <a:pPr marL="514350" indent="-514350">
              <a:buFont typeface="+mj-lt"/>
              <a:buAutoNum type="alphaUcPeriod"/>
            </a:pPr>
            <a:r>
              <a:rPr lang="en-IN" dirty="0"/>
              <a:t>Game</a:t>
            </a:r>
          </a:p>
          <a:p>
            <a:pPr marL="514350" indent="-514350">
              <a:buFont typeface="+mj-lt"/>
              <a:buAutoNum type="alphaUcPeriod"/>
            </a:pPr>
            <a:r>
              <a:rPr lang="en-IN" dirty="0"/>
              <a:t>Shame</a:t>
            </a:r>
          </a:p>
          <a:p>
            <a:pPr marL="514350" indent="-514350">
              <a:buFont typeface="+mj-lt"/>
              <a:buAutoNum type="alphaUcPeriod"/>
            </a:pPr>
            <a:r>
              <a:rPr lang="en-IN" dirty="0"/>
              <a:t>Name</a:t>
            </a:r>
          </a:p>
          <a:p>
            <a:pPr marL="0" indent="0">
              <a:buNone/>
            </a:pPr>
            <a:endParaRPr lang="en-IN" dirty="0"/>
          </a:p>
        </p:txBody>
      </p:sp>
    </p:spTree>
    <p:extLst>
      <p:ext uri="{BB962C8B-B14F-4D97-AF65-F5344CB8AC3E}">
        <p14:creationId xmlns:p14="http://schemas.microsoft.com/office/powerpoint/2010/main" xmlns="" val="7193436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78DD5BF-7A6A-76DF-6C04-3B2A0B9BEB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3C2E36E-A0EB-D281-8AEC-B0447489C5EC}"/>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695C7054-C67A-BBD0-40F7-697E8F8846E5}"/>
              </a:ext>
            </a:extLst>
          </p:cNvPr>
          <p:cNvSpPr>
            <a:spLocks noGrp="1"/>
          </p:cNvSpPr>
          <p:nvPr>
            <p:ph idx="1"/>
          </p:nvPr>
        </p:nvSpPr>
        <p:spPr/>
        <p:txBody>
          <a:bodyPr/>
          <a:lstStyle/>
          <a:p>
            <a:pPr marL="0" indent="0">
              <a:buNone/>
            </a:pPr>
            <a:r>
              <a:rPr lang="en-IN" dirty="0"/>
              <a:t>The two versions of the Ego state model are I. Structured model II. Functional model.</a:t>
            </a:r>
          </a:p>
          <a:p>
            <a:pPr marL="0" indent="0">
              <a:buNone/>
            </a:pPr>
            <a:endParaRPr lang="en-IN" dirty="0"/>
          </a:p>
          <a:p>
            <a:pPr marL="514350" indent="-514350">
              <a:buFont typeface="+mj-lt"/>
              <a:buAutoNum type="alphaUcPeriod"/>
            </a:pPr>
            <a:r>
              <a:rPr lang="en-IN" dirty="0"/>
              <a:t>I True II True</a:t>
            </a:r>
          </a:p>
          <a:p>
            <a:pPr marL="514350" indent="-514350">
              <a:buFont typeface="+mj-lt"/>
              <a:buAutoNum type="alphaUcPeriod"/>
            </a:pPr>
            <a:r>
              <a:rPr lang="en-IN" dirty="0"/>
              <a:t>I True II False</a:t>
            </a:r>
          </a:p>
          <a:p>
            <a:pPr marL="514350" indent="-514350">
              <a:buFont typeface="+mj-lt"/>
              <a:buAutoNum type="alphaUcPeriod"/>
            </a:pPr>
            <a:r>
              <a:rPr lang="en-IN" dirty="0"/>
              <a:t>I False II True</a:t>
            </a:r>
          </a:p>
          <a:p>
            <a:pPr marL="514350" indent="-514350">
              <a:buFont typeface="+mj-lt"/>
              <a:buAutoNum type="alphaUcPeriod"/>
            </a:pPr>
            <a:r>
              <a:rPr lang="en-IN" dirty="0"/>
              <a:t>I False II False</a:t>
            </a:r>
          </a:p>
        </p:txBody>
      </p:sp>
    </p:spTree>
    <p:extLst>
      <p:ext uri="{BB962C8B-B14F-4D97-AF65-F5344CB8AC3E}">
        <p14:creationId xmlns:p14="http://schemas.microsoft.com/office/powerpoint/2010/main" xmlns="" val="33910133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4FC7D-2922-2DEE-4380-F38F8A733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BD99934-3390-F4EB-D654-FA59F1E1852B}"/>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0A4B521A-CF57-C55A-EDE5-4B92BCED8CF9}"/>
              </a:ext>
            </a:extLst>
          </p:cNvPr>
          <p:cNvSpPr>
            <a:spLocks noGrp="1"/>
          </p:cNvSpPr>
          <p:nvPr>
            <p:ph idx="1"/>
          </p:nvPr>
        </p:nvSpPr>
        <p:spPr/>
        <p:txBody>
          <a:bodyPr/>
          <a:lstStyle/>
          <a:p>
            <a:pPr marL="0" indent="0">
              <a:buNone/>
            </a:pPr>
            <a:r>
              <a:rPr lang="en-IN" dirty="0"/>
              <a:t>What is called a psychoanalytic process wherein the interpersonal behaviours are studied?</a:t>
            </a:r>
          </a:p>
          <a:p>
            <a:pPr marL="0" indent="0">
              <a:buNone/>
            </a:pPr>
            <a:endParaRPr lang="en-IN" dirty="0"/>
          </a:p>
          <a:p>
            <a:pPr marL="514350" indent="-514350">
              <a:buFont typeface="+mj-lt"/>
              <a:buAutoNum type="alphaUcPeriod"/>
            </a:pPr>
            <a:r>
              <a:rPr lang="en-IN" dirty="0"/>
              <a:t>Transactional Analysis</a:t>
            </a:r>
          </a:p>
          <a:p>
            <a:pPr marL="514350" indent="-514350">
              <a:buFont typeface="+mj-lt"/>
              <a:buAutoNum type="alphaUcPeriod"/>
            </a:pPr>
            <a:r>
              <a:rPr lang="en-IN" dirty="0"/>
              <a:t>Neurolysis Process</a:t>
            </a:r>
          </a:p>
          <a:p>
            <a:pPr marL="514350" indent="-514350">
              <a:buFont typeface="+mj-lt"/>
              <a:buAutoNum type="alphaUcPeriod"/>
            </a:pPr>
            <a:r>
              <a:rPr lang="en-IN" dirty="0"/>
              <a:t>Deformative Stage</a:t>
            </a:r>
          </a:p>
          <a:p>
            <a:pPr marL="514350" indent="-514350">
              <a:buFont typeface="+mj-lt"/>
              <a:buAutoNum type="alphaUcPeriod"/>
            </a:pPr>
            <a:r>
              <a:rPr lang="en-IN" dirty="0"/>
              <a:t>Verbal Manifestation</a:t>
            </a:r>
          </a:p>
        </p:txBody>
      </p:sp>
    </p:spTree>
    <p:extLst>
      <p:ext uri="{BB962C8B-B14F-4D97-AF65-F5344CB8AC3E}">
        <p14:creationId xmlns:p14="http://schemas.microsoft.com/office/powerpoint/2010/main" xmlns="" val="27983450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0B0341-D809-94DC-256D-CAF3C4E079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364313F-0AC3-FB61-095C-FB3E1674EE46}"/>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3BF8D1C0-AFCB-FD6F-5C26-141D72E39179}"/>
              </a:ext>
            </a:extLst>
          </p:cNvPr>
          <p:cNvSpPr>
            <a:spLocks noGrp="1"/>
          </p:cNvSpPr>
          <p:nvPr>
            <p:ph idx="1"/>
          </p:nvPr>
        </p:nvSpPr>
        <p:spPr/>
        <p:txBody>
          <a:bodyPr/>
          <a:lstStyle/>
          <a:p>
            <a:pPr marL="0" indent="0">
              <a:buNone/>
            </a:pPr>
            <a:r>
              <a:rPr lang="en-IN" dirty="0"/>
              <a:t>Which of the following is not correct in terms of Round Robin Brain storming?</a:t>
            </a:r>
          </a:p>
          <a:p>
            <a:pPr marL="0" indent="0">
              <a:buNone/>
            </a:pPr>
            <a:endParaRPr lang="en-IN" dirty="0"/>
          </a:p>
          <a:p>
            <a:pPr marL="514350" indent="-514350">
              <a:buFont typeface="+mj-lt"/>
              <a:buAutoNum type="alphaUcPeriod"/>
            </a:pPr>
            <a:r>
              <a:rPr lang="en-IN" dirty="0"/>
              <a:t>Other people’s ideas will help to generate more ideas</a:t>
            </a:r>
          </a:p>
          <a:p>
            <a:pPr marL="514350" indent="-514350">
              <a:buFont typeface="+mj-lt"/>
              <a:buAutoNum type="alphaUcPeriod"/>
            </a:pPr>
            <a:r>
              <a:rPr lang="en-IN" dirty="0"/>
              <a:t>Shy people will come out of their inhibitions</a:t>
            </a:r>
          </a:p>
          <a:p>
            <a:pPr marL="514350" indent="-514350">
              <a:buFont typeface="+mj-lt"/>
              <a:buAutoNum type="alphaUcPeriod"/>
            </a:pPr>
            <a:r>
              <a:rPr lang="en-IN" dirty="0"/>
              <a:t>Low confidence people will over come the fear</a:t>
            </a:r>
          </a:p>
          <a:p>
            <a:pPr marL="514350" indent="-514350">
              <a:buFont typeface="+mj-lt"/>
              <a:buAutoNum type="alphaUcPeriod"/>
            </a:pPr>
            <a:r>
              <a:rPr lang="en-IN" dirty="0"/>
              <a:t>Low confidence members will not get the chance to participate</a:t>
            </a:r>
          </a:p>
        </p:txBody>
      </p:sp>
    </p:spTree>
    <p:extLst>
      <p:ext uri="{BB962C8B-B14F-4D97-AF65-F5344CB8AC3E}">
        <p14:creationId xmlns:p14="http://schemas.microsoft.com/office/powerpoint/2010/main" xmlns="" val="1825521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2AE9386-AB3E-0BE8-044B-C7ECCD3C4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D165A0D-5F28-EF9D-4B0B-0F3E8ACFB823}"/>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xmlns="" id="{BC41CA39-51ED-A931-D4C3-F6122BA6C739}"/>
              </a:ext>
            </a:extLst>
          </p:cNvPr>
          <p:cNvSpPr>
            <a:spLocks noGrp="1"/>
          </p:cNvSpPr>
          <p:nvPr>
            <p:ph idx="1"/>
          </p:nvPr>
        </p:nvSpPr>
        <p:spPr/>
        <p:txBody>
          <a:bodyPr/>
          <a:lstStyle/>
          <a:p>
            <a:pPr marL="0" indent="0">
              <a:buNone/>
            </a:pPr>
            <a:r>
              <a:rPr lang="en-IN" dirty="0"/>
              <a:t>What are the hallmarks of Empathy?</a:t>
            </a:r>
          </a:p>
          <a:p>
            <a:pPr marL="0" indent="0">
              <a:buNone/>
            </a:pPr>
            <a:endParaRPr lang="en-IN" dirty="0"/>
          </a:p>
          <a:p>
            <a:pPr marL="514350" indent="-514350">
              <a:buFont typeface="+mj-lt"/>
              <a:buAutoNum type="alphaUcPeriod"/>
            </a:pPr>
            <a:r>
              <a:rPr lang="en-IN" dirty="0"/>
              <a:t>Expertise in building human relationships by understanding others</a:t>
            </a:r>
          </a:p>
          <a:p>
            <a:pPr marL="514350" indent="-514350">
              <a:buFont typeface="+mj-lt"/>
              <a:buAutoNum type="alphaUcPeriod"/>
            </a:pPr>
            <a:r>
              <a:rPr lang="en-IN" dirty="0"/>
              <a:t>Optimism even in the face of failure</a:t>
            </a:r>
          </a:p>
          <a:p>
            <a:pPr marL="514350" indent="-514350">
              <a:buFont typeface="+mj-lt"/>
              <a:buAutoNum type="alphaUcPeriod"/>
            </a:pPr>
            <a:r>
              <a:rPr lang="en-IN" dirty="0"/>
              <a:t>Persuasiveness</a:t>
            </a:r>
          </a:p>
          <a:p>
            <a:pPr marL="514350" indent="-514350">
              <a:buFont typeface="+mj-lt"/>
              <a:buAutoNum type="alphaUcPeriod"/>
            </a:pPr>
            <a:r>
              <a:rPr lang="en-IN" dirty="0"/>
              <a:t>Self-deprecating sense of humour</a:t>
            </a:r>
          </a:p>
          <a:p>
            <a:pPr marL="0" indent="0">
              <a:buNone/>
            </a:pPr>
            <a:endParaRPr lang="en-IN" dirty="0"/>
          </a:p>
        </p:txBody>
      </p:sp>
    </p:spTree>
    <p:extLst>
      <p:ext uri="{BB962C8B-B14F-4D97-AF65-F5344CB8AC3E}">
        <p14:creationId xmlns:p14="http://schemas.microsoft.com/office/powerpoint/2010/main" xmlns="" val="794820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C4882D3-97C3-C100-4F4F-DFE44FD356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71FEB5-E340-C4D5-4853-1B9CE1DA4AC6}"/>
              </a:ext>
            </a:extLst>
          </p:cNvPr>
          <p:cNvSpPr>
            <a:spLocks noGrp="1"/>
          </p:cNvSpPr>
          <p:nvPr>
            <p:ph idx="1"/>
          </p:nvPr>
        </p:nvSpPr>
        <p:spPr>
          <a:xfrm>
            <a:off x="838200" y="626165"/>
            <a:ext cx="10515600" cy="5550798"/>
          </a:xfrm>
        </p:spPr>
        <p:txBody>
          <a:bodyPr/>
          <a:lstStyle/>
          <a:p>
            <a:pPr marL="0" indent="0">
              <a:buNone/>
            </a:pPr>
            <a:r>
              <a:rPr lang="en-US" b="1" dirty="0"/>
              <a:t>Which among the following is wrong about mock interviews?</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Should carry hard copy of resume</a:t>
            </a:r>
          </a:p>
          <a:p>
            <a:pPr>
              <a:buFont typeface="Arial" panose="020B0604020202020204" pitchFamily="34" charset="0"/>
              <a:buChar char="•"/>
            </a:pPr>
            <a:r>
              <a:rPr lang="en-US" dirty="0"/>
              <a:t>Should carry pen and paper</a:t>
            </a:r>
          </a:p>
          <a:p>
            <a:pPr>
              <a:buFont typeface="Arial" panose="020B0604020202020204" pitchFamily="34" charset="0"/>
              <a:buChar char="•"/>
            </a:pPr>
            <a:r>
              <a:rPr lang="en-US" dirty="0"/>
              <a:t>Since it is a mock interview, the dress code is not important</a:t>
            </a:r>
          </a:p>
          <a:p>
            <a:pPr>
              <a:buFont typeface="Arial" panose="020B0604020202020204" pitchFamily="34" charset="0"/>
              <a:buChar char="•"/>
            </a:pPr>
            <a:r>
              <a:rPr lang="en-US" dirty="0"/>
              <a:t>Can correct the mistakes without any loss</a:t>
            </a:r>
          </a:p>
          <a:p>
            <a:pPr marL="0" indent="0">
              <a:buNone/>
            </a:pPr>
            <a:endParaRPr lang="en-IN" dirty="0"/>
          </a:p>
        </p:txBody>
      </p:sp>
    </p:spTree>
    <p:extLst>
      <p:ext uri="{BB962C8B-B14F-4D97-AF65-F5344CB8AC3E}">
        <p14:creationId xmlns:p14="http://schemas.microsoft.com/office/powerpoint/2010/main" xmlns="" val="28767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EB4F844-B4DC-EDA1-8AAE-14EF66249D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B3B4AA1-41C6-D6C7-4CBD-ED1184113670}"/>
              </a:ext>
            </a:extLst>
          </p:cNvPr>
          <p:cNvSpPr>
            <a:spLocks noGrp="1"/>
          </p:cNvSpPr>
          <p:nvPr>
            <p:ph idx="1"/>
          </p:nvPr>
        </p:nvSpPr>
        <p:spPr>
          <a:xfrm>
            <a:off x="838200" y="626165"/>
            <a:ext cx="10515600" cy="5550798"/>
          </a:xfrm>
        </p:spPr>
        <p:txBody>
          <a:bodyPr/>
          <a:lstStyle/>
          <a:p>
            <a:pPr marL="0" indent="0">
              <a:buNone/>
            </a:pPr>
            <a:r>
              <a:rPr lang="en-US" b="1" dirty="0"/>
              <a:t>In telephone interview interviewer looks for _________</a:t>
            </a:r>
            <a:endParaRPr lang="en-US" dirty="0"/>
          </a:p>
          <a:p>
            <a:pPr marL="0" indent="0">
              <a:buNone/>
            </a:pPr>
            <a:endParaRPr lang="en-US" dirty="0"/>
          </a:p>
          <a:p>
            <a:pPr>
              <a:buFont typeface="Arial" panose="020B0604020202020204" pitchFamily="34" charset="0"/>
              <a:buChar char="•"/>
            </a:pPr>
            <a:r>
              <a:rPr lang="en-US" dirty="0"/>
              <a:t>Writing skills</a:t>
            </a:r>
          </a:p>
          <a:p>
            <a:pPr>
              <a:buFont typeface="Arial" panose="020B0604020202020204" pitchFamily="34" charset="0"/>
              <a:buChar char="•"/>
            </a:pPr>
            <a:r>
              <a:rPr lang="en-US" dirty="0"/>
              <a:t>Substantial answer</a:t>
            </a:r>
          </a:p>
          <a:p>
            <a:pPr>
              <a:buFont typeface="Arial" panose="020B0604020202020204" pitchFamily="34" charset="0"/>
              <a:buChar char="•"/>
            </a:pPr>
            <a:r>
              <a:rPr lang="en-US" dirty="0"/>
              <a:t>Appearance</a:t>
            </a:r>
          </a:p>
          <a:p>
            <a:pPr>
              <a:buFont typeface="Arial" panose="020B0604020202020204" pitchFamily="34" charset="0"/>
              <a:buChar char="•"/>
            </a:pPr>
            <a:r>
              <a:rPr lang="en-US" dirty="0"/>
              <a:t>None of these</a:t>
            </a:r>
          </a:p>
          <a:p>
            <a:pPr marL="0" indent="0">
              <a:buNone/>
            </a:pPr>
            <a:endParaRPr lang="en-IN" dirty="0"/>
          </a:p>
        </p:txBody>
      </p:sp>
    </p:spTree>
    <p:extLst>
      <p:ext uri="{BB962C8B-B14F-4D97-AF65-F5344CB8AC3E}">
        <p14:creationId xmlns:p14="http://schemas.microsoft.com/office/powerpoint/2010/main" xmlns="" val="61268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96D64BD-2711-DE1D-41B8-3FD02A05B2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7D87CF-3E55-CAAE-9F1C-EF7D09C21292}"/>
              </a:ext>
            </a:extLst>
          </p:cNvPr>
          <p:cNvSpPr>
            <a:spLocks noGrp="1"/>
          </p:cNvSpPr>
          <p:nvPr>
            <p:ph idx="1"/>
          </p:nvPr>
        </p:nvSpPr>
        <p:spPr>
          <a:xfrm>
            <a:off x="838200" y="626165"/>
            <a:ext cx="10515600" cy="5550798"/>
          </a:xfrm>
        </p:spPr>
        <p:txBody>
          <a:bodyPr/>
          <a:lstStyle/>
          <a:p>
            <a:pPr marL="0" indent="0">
              <a:buNone/>
            </a:pPr>
            <a:r>
              <a:rPr lang="en-US" b="1" dirty="0"/>
              <a:t>What is the purpose of a case interview?</a:t>
            </a:r>
            <a:endParaRPr lang="en-US" dirty="0"/>
          </a:p>
          <a:p>
            <a:pPr marL="0" indent="0">
              <a:buNone/>
            </a:pPr>
            <a:endParaRPr lang="en-US" dirty="0"/>
          </a:p>
          <a:p>
            <a:pPr>
              <a:buFont typeface="Arial" panose="020B0604020202020204" pitchFamily="34" charset="0"/>
              <a:buChar char="•"/>
            </a:pPr>
            <a:r>
              <a:rPr lang="en-US" dirty="0"/>
              <a:t>To discuss your personal experiences</a:t>
            </a:r>
          </a:p>
          <a:p>
            <a:pPr>
              <a:buFont typeface="Arial" panose="020B0604020202020204" pitchFamily="34" charset="0"/>
              <a:buChar char="•"/>
            </a:pPr>
            <a:r>
              <a:rPr lang="en-US" dirty="0"/>
              <a:t>To analyze and solve a business problem</a:t>
            </a:r>
          </a:p>
          <a:p>
            <a:pPr>
              <a:buFont typeface="Arial" panose="020B0604020202020204" pitchFamily="34" charset="0"/>
              <a:buChar char="•"/>
            </a:pPr>
            <a:r>
              <a:rPr lang="en-US" dirty="0"/>
              <a:t>To evaluate your technical skills</a:t>
            </a:r>
          </a:p>
          <a:p>
            <a:pPr>
              <a:buFont typeface="Arial" panose="020B0604020202020204" pitchFamily="34" charset="0"/>
              <a:buChar char="•"/>
            </a:pPr>
            <a:r>
              <a:rPr lang="en-US" dirty="0"/>
              <a:t>To focus on hypothetical scenarios</a:t>
            </a:r>
          </a:p>
          <a:p>
            <a:pPr marL="0" indent="0">
              <a:buNone/>
            </a:pPr>
            <a:endParaRPr lang="en-IN" dirty="0"/>
          </a:p>
        </p:txBody>
      </p:sp>
    </p:spTree>
    <p:extLst>
      <p:ext uri="{BB962C8B-B14F-4D97-AF65-F5344CB8AC3E}">
        <p14:creationId xmlns:p14="http://schemas.microsoft.com/office/powerpoint/2010/main" xmlns="" val="511119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1854</TotalTime>
  <Words>2971</Words>
  <Application>Microsoft Office PowerPoint</Application>
  <PresentationFormat>Custom</PresentationFormat>
  <Paragraphs>556</Paragraphs>
  <Slides>69</Slides>
  <Notes>54</Notes>
  <HiddenSlides>0</HiddenSlides>
  <MMClips>0</MMClips>
  <ScaleCrop>false</ScaleCrop>
  <HeadingPairs>
    <vt:vector size="4" baseType="variant">
      <vt:variant>
        <vt:lpstr>Theme</vt:lpstr>
      </vt:variant>
      <vt:variant>
        <vt:i4>2</vt:i4>
      </vt:variant>
      <vt:variant>
        <vt:lpstr>Slide Titles</vt:lpstr>
      </vt:variant>
      <vt:variant>
        <vt:i4>69</vt:i4>
      </vt:variant>
    </vt:vector>
  </HeadingPairs>
  <TitlesOfParts>
    <vt:vector size="71" baseType="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Question </vt:lpstr>
      <vt:lpstr>Question </vt:lpstr>
      <vt:lpstr>Question</vt:lpstr>
      <vt:lpstr>Question </vt:lpstr>
      <vt:lpstr>Question </vt:lpstr>
      <vt:lpstr>Question </vt:lpstr>
      <vt:lpstr>Question </vt:lpstr>
      <vt:lpstr>Question </vt:lpstr>
      <vt:lpstr>Question </vt:lpstr>
      <vt:lpstr>Question </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Loner 03</dc:creator>
  <cp:lastModifiedBy>Zechariah</cp:lastModifiedBy>
  <cp:revision>4</cp:revision>
  <dcterms:created xsi:type="dcterms:W3CDTF">2025-01-22T21:44:21Z</dcterms:created>
  <dcterms:modified xsi:type="dcterms:W3CDTF">2025-01-31T18:58:04Z</dcterms:modified>
</cp:coreProperties>
</file>