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95" r:id="rId2"/>
    <p:sldId id="296" r:id="rId3"/>
    <p:sldId id="373" r:id="rId4"/>
    <p:sldId id="385" r:id="rId5"/>
    <p:sldId id="387" r:id="rId6"/>
    <p:sldId id="386" r:id="rId7"/>
    <p:sldId id="388" r:id="rId8"/>
    <p:sldId id="389" r:id="rId9"/>
    <p:sldId id="390" r:id="rId10"/>
    <p:sldId id="393" r:id="rId11"/>
    <p:sldId id="394" r:id="rId12"/>
    <p:sldId id="395" r:id="rId13"/>
    <p:sldId id="396" r:id="rId14"/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93" r:id="rId29"/>
    <p:sldId id="294" r:id="rId30"/>
    <p:sldId id="270" r:id="rId31"/>
    <p:sldId id="298" r:id="rId32"/>
    <p:sldId id="299" r:id="rId33"/>
    <p:sldId id="300" r:id="rId34"/>
    <p:sldId id="301" r:id="rId35"/>
    <p:sldId id="302" r:id="rId36"/>
    <p:sldId id="297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3A04DB-DE55-443D-954D-A43EA5D01D43}" v="2" dt="2025-03-16T10:38:53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958" autoAdjust="0"/>
  </p:normalViewPr>
  <p:slideViewPr>
    <p:cSldViewPr snapToGrid="0" snapToObjects="1">
      <p:cViewPr varScale="1">
        <p:scale>
          <a:sx n="34" d="100"/>
          <a:sy n="34" d="100"/>
        </p:scale>
        <p:origin x="43" y="4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er 03" userId="146907e377e94744" providerId="LiveId" clId="{F93A04DB-DE55-443D-954D-A43EA5D01D43}"/>
    <pc:docChg chg="custSel addSld modSld">
      <pc:chgData name="Loner 03" userId="146907e377e94744" providerId="LiveId" clId="{F93A04DB-DE55-443D-954D-A43EA5D01D43}" dt="2025-03-16T10:39:36.105" v="13" actId="478"/>
      <pc:docMkLst>
        <pc:docMk/>
      </pc:docMkLst>
      <pc:sldChg chg="modSp add mod">
        <pc:chgData name="Loner 03" userId="146907e377e94744" providerId="LiveId" clId="{F93A04DB-DE55-443D-954D-A43EA5D01D43}" dt="2025-03-16T10:36:10.528" v="1" actId="1076"/>
        <pc:sldMkLst>
          <pc:docMk/>
          <pc:sldMk cId="4228172239" sldId="373"/>
        </pc:sldMkLst>
        <pc:spChg chg="mod">
          <ac:chgData name="Loner 03" userId="146907e377e94744" providerId="LiveId" clId="{F93A04DB-DE55-443D-954D-A43EA5D01D43}" dt="2025-03-16T10:36:10.528" v="1" actId="1076"/>
          <ac:spMkLst>
            <pc:docMk/>
            <pc:sldMk cId="4228172239" sldId="373"/>
            <ac:spMk id="6" creationId="{C752825C-1E0E-74DB-BB09-B21C6B47AD72}"/>
          </ac:spMkLst>
        </pc:spChg>
      </pc:sldChg>
      <pc:sldChg chg="addSp delSp modSp add mod">
        <pc:chgData name="Loner 03" userId="146907e377e94744" providerId="LiveId" clId="{F93A04DB-DE55-443D-954D-A43EA5D01D43}" dt="2025-03-16T10:39:01.608" v="7" actId="478"/>
        <pc:sldMkLst>
          <pc:docMk/>
          <pc:sldMk cId="3036421256" sldId="385"/>
        </pc:sldMkLst>
        <pc:spChg chg="mod">
          <ac:chgData name="Loner 03" userId="146907e377e94744" providerId="LiveId" clId="{F93A04DB-DE55-443D-954D-A43EA5D01D43}" dt="2025-03-16T10:38:53.106" v="3" actId="27636"/>
          <ac:spMkLst>
            <pc:docMk/>
            <pc:sldMk cId="3036421256" sldId="385"/>
            <ac:spMk id="3" creationId="{4FE382F0-C2E6-8122-0A7D-061C67E64163}"/>
          </ac:spMkLst>
        </pc:spChg>
        <pc:spChg chg="del">
          <ac:chgData name="Loner 03" userId="146907e377e94744" providerId="LiveId" clId="{F93A04DB-DE55-443D-954D-A43EA5D01D43}" dt="2025-03-16T10:38:56.976" v="6" actId="478"/>
          <ac:spMkLst>
            <pc:docMk/>
            <pc:sldMk cId="3036421256" sldId="385"/>
            <ac:spMk id="4" creationId="{57BC9260-01E9-9CAC-8047-2C6ED2802DB9}"/>
          </ac:spMkLst>
        </pc:spChg>
        <pc:spChg chg="add del mod">
          <ac:chgData name="Loner 03" userId="146907e377e94744" providerId="LiveId" clId="{F93A04DB-DE55-443D-954D-A43EA5D01D43}" dt="2025-03-16T10:39:01.608" v="7" actId="478"/>
          <ac:spMkLst>
            <pc:docMk/>
            <pc:sldMk cId="3036421256" sldId="385"/>
            <ac:spMk id="5" creationId="{2098B69C-1A29-B39F-A0A9-EC662CE3F4A4}"/>
          </ac:spMkLst>
        </pc:spChg>
      </pc:sldChg>
      <pc:sldChg chg="addSp delSp modSp add mod">
        <pc:chgData name="Loner 03" userId="146907e377e94744" providerId="LiveId" clId="{F93A04DB-DE55-443D-954D-A43EA5D01D43}" dt="2025-03-16T10:39:08.424" v="8" actId="478"/>
        <pc:sldMkLst>
          <pc:docMk/>
          <pc:sldMk cId="475766925" sldId="386"/>
        </pc:sldMkLst>
        <pc:spChg chg="mod">
          <ac:chgData name="Loner 03" userId="146907e377e94744" providerId="LiveId" clId="{F93A04DB-DE55-443D-954D-A43EA5D01D43}" dt="2025-03-16T10:38:53.115" v="4" actId="27636"/>
          <ac:spMkLst>
            <pc:docMk/>
            <pc:sldMk cId="475766925" sldId="386"/>
            <ac:spMk id="3" creationId="{A86F894E-A85F-1300-8E2E-C3BD1E476E7C}"/>
          </ac:spMkLst>
        </pc:spChg>
        <pc:spChg chg="del">
          <ac:chgData name="Loner 03" userId="146907e377e94744" providerId="LiveId" clId="{F93A04DB-DE55-443D-954D-A43EA5D01D43}" dt="2025-03-16T10:39:08.424" v="8" actId="478"/>
          <ac:spMkLst>
            <pc:docMk/>
            <pc:sldMk cId="475766925" sldId="386"/>
            <ac:spMk id="4" creationId="{D6AF2C23-2733-98E9-A614-D985F1C8A670}"/>
          </ac:spMkLst>
        </pc:spChg>
        <pc:spChg chg="add mod">
          <ac:chgData name="Loner 03" userId="146907e377e94744" providerId="LiveId" clId="{F93A04DB-DE55-443D-954D-A43EA5D01D43}" dt="2025-03-16T10:39:08.424" v="8" actId="478"/>
          <ac:spMkLst>
            <pc:docMk/>
            <pc:sldMk cId="475766925" sldId="386"/>
            <ac:spMk id="5" creationId="{BF53398F-4E39-05C7-8BAE-174B78F3C8BA}"/>
          </ac:spMkLst>
        </pc:spChg>
      </pc:sldChg>
      <pc:sldChg chg="add">
        <pc:chgData name="Loner 03" userId="146907e377e94744" providerId="LiveId" clId="{F93A04DB-DE55-443D-954D-A43EA5D01D43}" dt="2025-03-16T10:38:53.031" v="2"/>
        <pc:sldMkLst>
          <pc:docMk/>
          <pc:sldMk cId="887399626" sldId="387"/>
        </pc:sldMkLst>
      </pc:sldChg>
      <pc:sldChg chg="add">
        <pc:chgData name="Loner 03" userId="146907e377e94744" providerId="LiveId" clId="{F93A04DB-DE55-443D-954D-A43EA5D01D43}" dt="2025-03-16T10:38:53.031" v="2"/>
        <pc:sldMkLst>
          <pc:docMk/>
          <pc:sldMk cId="2347949963" sldId="388"/>
        </pc:sldMkLst>
      </pc:sldChg>
      <pc:sldChg chg="addSp delSp modSp add mod">
        <pc:chgData name="Loner 03" userId="146907e377e94744" providerId="LiveId" clId="{F93A04DB-DE55-443D-954D-A43EA5D01D43}" dt="2025-03-16T10:39:13.004" v="9" actId="478"/>
        <pc:sldMkLst>
          <pc:docMk/>
          <pc:sldMk cId="3373882336" sldId="389"/>
        </pc:sldMkLst>
        <pc:spChg chg="mod">
          <ac:chgData name="Loner 03" userId="146907e377e94744" providerId="LiveId" clId="{F93A04DB-DE55-443D-954D-A43EA5D01D43}" dt="2025-03-16T10:38:53.124" v="5" actId="27636"/>
          <ac:spMkLst>
            <pc:docMk/>
            <pc:sldMk cId="3373882336" sldId="389"/>
            <ac:spMk id="3" creationId="{BAE6807D-C7C2-7A46-44A5-6AB0F345A17D}"/>
          </ac:spMkLst>
        </pc:spChg>
        <pc:spChg chg="del">
          <ac:chgData name="Loner 03" userId="146907e377e94744" providerId="LiveId" clId="{F93A04DB-DE55-443D-954D-A43EA5D01D43}" dt="2025-03-16T10:39:13.004" v="9" actId="478"/>
          <ac:spMkLst>
            <pc:docMk/>
            <pc:sldMk cId="3373882336" sldId="389"/>
            <ac:spMk id="4" creationId="{27ED817F-F9F2-F371-EF9F-D9647C3AA99F}"/>
          </ac:spMkLst>
        </pc:spChg>
        <pc:spChg chg="add mod">
          <ac:chgData name="Loner 03" userId="146907e377e94744" providerId="LiveId" clId="{F93A04DB-DE55-443D-954D-A43EA5D01D43}" dt="2025-03-16T10:39:13.004" v="9" actId="478"/>
          <ac:spMkLst>
            <pc:docMk/>
            <pc:sldMk cId="3373882336" sldId="389"/>
            <ac:spMk id="5" creationId="{8B21A28B-BE3D-A81F-BADB-7D6E71865D26}"/>
          </ac:spMkLst>
        </pc:spChg>
      </pc:sldChg>
      <pc:sldChg chg="add">
        <pc:chgData name="Loner 03" userId="146907e377e94744" providerId="LiveId" clId="{F93A04DB-DE55-443D-954D-A43EA5D01D43}" dt="2025-03-16T10:38:53.031" v="2"/>
        <pc:sldMkLst>
          <pc:docMk/>
          <pc:sldMk cId="3292916775" sldId="390"/>
        </pc:sldMkLst>
      </pc:sldChg>
      <pc:sldChg chg="addSp delSp modSp add mod">
        <pc:chgData name="Loner 03" userId="146907e377e94744" providerId="LiveId" clId="{F93A04DB-DE55-443D-954D-A43EA5D01D43}" dt="2025-03-16T10:39:23.272" v="10" actId="478"/>
        <pc:sldMkLst>
          <pc:docMk/>
          <pc:sldMk cId="4244774925" sldId="393"/>
        </pc:sldMkLst>
        <pc:spChg chg="del">
          <ac:chgData name="Loner 03" userId="146907e377e94744" providerId="LiveId" clId="{F93A04DB-DE55-443D-954D-A43EA5D01D43}" dt="2025-03-16T10:39:23.272" v="10" actId="478"/>
          <ac:spMkLst>
            <pc:docMk/>
            <pc:sldMk cId="4244774925" sldId="393"/>
            <ac:spMk id="4" creationId="{5F0C5AB5-8DD3-484B-DEA7-B64CCE2244FB}"/>
          </ac:spMkLst>
        </pc:spChg>
        <pc:spChg chg="add mod">
          <ac:chgData name="Loner 03" userId="146907e377e94744" providerId="LiveId" clId="{F93A04DB-DE55-443D-954D-A43EA5D01D43}" dt="2025-03-16T10:39:23.272" v="10" actId="478"/>
          <ac:spMkLst>
            <pc:docMk/>
            <pc:sldMk cId="4244774925" sldId="393"/>
            <ac:spMk id="5" creationId="{B360402C-5289-253E-51BC-41FD07A5BAD3}"/>
          </ac:spMkLst>
        </pc:spChg>
      </pc:sldChg>
      <pc:sldChg chg="addSp delSp modSp add mod">
        <pc:chgData name="Loner 03" userId="146907e377e94744" providerId="LiveId" clId="{F93A04DB-DE55-443D-954D-A43EA5D01D43}" dt="2025-03-16T10:39:27.321" v="11" actId="478"/>
        <pc:sldMkLst>
          <pc:docMk/>
          <pc:sldMk cId="1660629418" sldId="394"/>
        </pc:sldMkLst>
        <pc:spChg chg="del">
          <ac:chgData name="Loner 03" userId="146907e377e94744" providerId="LiveId" clId="{F93A04DB-DE55-443D-954D-A43EA5D01D43}" dt="2025-03-16T10:39:27.321" v="11" actId="478"/>
          <ac:spMkLst>
            <pc:docMk/>
            <pc:sldMk cId="1660629418" sldId="394"/>
            <ac:spMk id="4" creationId="{F744E727-816D-5829-EF69-56F027887DD1}"/>
          </ac:spMkLst>
        </pc:spChg>
        <pc:spChg chg="add mod">
          <ac:chgData name="Loner 03" userId="146907e377e94744" providerId="LiveId" clId="{F93A04DB-DE55-443D-954D-A43EA5D01D43}" dt="2025-03-16T10:39:27.321" v="11" actId="478"/>
          <ac:spMkLst>
            <pc:docMk/>
            <pc:sldMk cId="1660629418" sldId="394"/>
            <ac:spMk id="5" creationId="{D34F08BE-6727-0215-2AC8-95F2BFC454F4}"/>
          </ac:spMkLst>
        </pc:spChg>
      </pc:sldChg>
      <pc:sldChg chg="add">
        <pc:chgData name="Loner 03" userId="146907e377e94744" providerId="LiveId" clId="{F93A04DB-DE55-443D-954D-A43EA5D01D43}" dt="2025-03-16T10:38:53.031" v="2"/>
        <pc:sldMkLst>
          <pc:docMk/>
          <pc:sldMk cId="3886319808" sldId="395"/>
        </pc:sldMkLst>
      </pc:sldChg>
      <pc:sldChg chg="addSp delSp modSp add mod">
        <pc:chgData name="Loner 03" userId="146907e377e94744" providerId="LiveId" clId="{F93A04DB-DE55-443D-954D-A43EA5D01D43}" dt="2025-03-16T10:39:36.105" v="13" actId="478"/>
        <pc:sldMkLst>
          <pc:docMk/>
          <pc:sldMk cId="854828995" sldId="396"/>
        </pc:sldMkLst>
        <pc:spChg chg="del mod">
          <ac:chgData name="Loner 03" userId="146907e377e94744" providerId="LiveId" clId="{F93A04DB-DE55-443D-954D-A43EA5D01D43}" dt="2025-03-16T10:39:36.105" v="13" actId="478"/>
          <ac:spMkLst>
            <pc:docMk/>
            <pc:sldMk cId="854828995" sldId="396"/>
            <ac:spMk id="4" creationId="{3C0814CD-E628-57B0-CB70-4E6D918A1D89}"/>
          </ac:spMkLst>
        </pc:spChg>
        <pc:spChg chg="add mod">
          <ac:chgData name="Loner 03" userId="146907e377e94744" providerId="LiveId" clId="{F93A04DB-DE55-443D-954D-A43EA5D01D43}" dt="2025-03-16T10:39:36.105" v="13" actId="478"/>
          <ac:spMkLst>
            <pc:docMk/>
            <pc:sldMk cId="854828995" sldId="396"/>
            <ac:spMk id="5" creationId="{51883EA6-E1EA-9AAD-4C4E-758949B50B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38F92-A27A-4D5A-8A6D-8D67D7ECA3F4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C88AD-F4F1-47A8-9B5E-630BB3B55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860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B)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88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Answer: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4-digit numbers less than 2000 are formed by the digits 1, 2, 3, and 4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where none of the digits is repeated are 1234, 1243, 1324, 1342, 1423, and 1432.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Adding these numbers together gives the sum: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1234 + 1243 + 1324 + 1342 + 1423 + 1432 = 7998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C88AD-F4F1-47A8-9B5E-630BB3B5535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85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Answer: 4</a:t>
            </a:r>
          </a:p>
          <a:p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in circular permutation,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if  we need to select 'n' number of things in a circle then the number of selection whatever number it may be that number will be the answer 'n' .              Since there are 12 things in the circle, there are 12 possible starting points.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Therefore, there are 12 different ways to select 10 consecutive things out of 12 things in a circle.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C88AD-F4F1-47A8-9B5E-630BB3B5535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60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Answer: 1</a:t>
            </a:r>
          </a:p>
          <a:p>
            <a:endParaRPr lang="en-IN" dirty="0"/>
          </a:p>
          <a:p>
            <a:r>
              <a:rPr lang="en-US" dirty="0"/>
              <a:t>circular permutation = (n-1)!</a:t>
            </a:r>
          </a:p>
          <a:p>
            <a:r>
              <a:rPr lang="en-US" dirty="0"/>
              <a:t>= 3 delegates always sits together = 1 group</a:t>
            </a:r>
          </a:p>
          <a:p>
            <a:r>
              <a:rPr lang="en-US" dirty="0"/>
              <a:t>= out of 20, 3 delegates gone remaining = 17 people</a:t>
            </a:r>
          </a:p>
          <a:p>
            <a:r>
              <a:rPr lang="en-US" dirty="0"/>
              <a:t>= total =&gt; 1+17 =&gt; 18 entities</a:t>
            </a:r>
          </a:p>
          <a:p>
            <a:r>
              <a:rPr lang="en-US" dirty="0"/>
              <a:t>= 3 delegates can arrange in = 3! ways</a:t>
            </a:r>
          </a:p>
          <a:p>
            <a:r>
              <a:rPr lang="en-US" dirty="0"/>
              <a:t>= (18-1)! * 3!</a:t>
            </a:r>
          </a:p>
          <a:p>
            <a:r>
              <a:rPr lang="en-US" dirty="0"/>
              <a:t>= 17! * 3!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C88AD-F4F1-47A8-9B5E-630BB3B5535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256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Answer: 2</a:t>
            </a:r>
          </a:p>
          <a:p>
            <a:endParaRPr lang="en-IN" dirty="0"/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Digits available: 2,2,3,3,3 (two 2’s and three 3’s)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Number must be &gt; 30000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First digit must be 3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1: Organize possible cases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Case 1: First two digits are 33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Remaining digits: 2,2,3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Possible arrangements: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1. 33223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2. 33232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3. 33322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Case 2: First digit 3, second digit 2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Remaining digits: 2,3,3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Possible arrangements: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4. 32233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5. 32323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6. 32332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2: List all numbers in ascending order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1. 32233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2. 32323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3. 32332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4. 33223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5. 33232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6. 33322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C88AD-F4F1-47A8-9B5E-630BB3B5535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930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Ans: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 _  _  _  _   </a:t>
            </a:r>
            <a:r>
              <a:rPr lang="en-IN" dirty="0">
                <a:sym typeface="Wingdings" panose="05000000000000000000" pitchFamily="2" charset="2"/>
              </a:rPr>
              <a:t> 3*2*1*2 = </a:t>
            </a:r>
            <a:r>
              <a:rPr lang="en-IN" b="1" dirty="0">
                <a:sym typeface="Wingdings" panose="05000000000000000000" pitchFamily="2" charset="2"/>
              </a:rPr>
              <a:t>12 ways</a:t>
            </a:r>
            <a:endParaRPr lang="en-IN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place </a:t>
            </a:r>
            <a:r>
              <a:rPr lang="en-IN" dirty="0">
                <a:sym typeface="Wingdings" panose="05000000000000000000" pitchFamily="2" charset="2"/>
              </a:rPr>
              <a:t> 3 </a:t>
            </a:r>
            <a:r>
              <a:rPr lang="en-IN" dirty="0"/>
              <a:t>Possibility – (the last digit holds either 2 or 8, then the remaining </a:t>
            </a:r>
            <a:r>
              <a:rPr lang="en-IN" b="1" dirty="0"/>
              <a:t>3</a:t>
            </a:r>
            <a:r>
              <a:rPr lang="en-IN" dirty="0"/>
              <a:t> no. are the possibility)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place </a:t>
            </a:r>
            <a:r>
              <a:rPr lang="en-IN" dirty="0">
                <a:sym typeface="Wingdings" panose="05000000000000000000" pitchFamily="2" charset="2"/>
              </a:rPr>
              <a:t> 2 Possibility – (1</a:t>
            </a:r>
            <a:r>
              <a:rPr lang="en-IN" baseline="30000" dirty="0">
                <a:sym typeface="Wingdings" panose="05000000000000000000" pitchFamily="2" charset="2"/>
              </a:rPr>
              <a:t>st</a:t>
            </a:r>
            <a:r>
              <a:rPr lang="en-IN" dirty="0">
                <a:sym typeface="Wingdings" panose="05000000000000000000" pitchFamily="2" charset="2"/>
              </a:rPr>
              <a:t> holds 1 no. and last place holds 1 no. remaining </a:t>
            </a:r>
            <a:r>
              <a:rPr lang="en-IN" b="1" dirty="0">
                <a:sym typeface="Wingdings" panose="05000000000000000000" pitchFamily="2" charset="2"/>
              </a:rPr>
              <a:t>2 </a:t>
            </a:r>
            <a:r>
              <a:rPr lang="en-IN" dirty="0">
                <a:sym typeface="Wingdings" panose="05000000000000000000" pitchFamily="2" charset="2"/>
              </a:rPr>
              <a:t>possibility)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3</a:t>
            </a:r>
            <a:r>
              <a:rPr lang="en-IN" baseline="30000" dirty="0"/>
              <a:t>rd</a:t>
            </a:r>
            <a:r>
              <a:rPr lang="en-IN" dirty="0"/>
              <a:t> place </a:t>
            </a:r>
            <a:r>
              <a:rPr lang="en-IN" dirty="0">
                <a:sym typeface="Wingdings" panose="05000000000000000000" pitchFamily="2" charset="2"/>
              </a:rPr>
              <a:t> 1 Possibility – (other places hold each number then remaining no. will be possibility - </a:t>
            </a:r>
            <a:r>
              <a:rPr lang="en-IN" b="1" dirty="0">
                <a:sym typeface="Wingdings" panose="05000000000000000000" pitchFamily="2" charset="2"/>
              </a:rPr>
              <a:t>1</a:t>
            </a:r>
            <a:r>
              <a:rPr lang="en-IN" dirty="0">
                <a:sym typeface="Wingdings" panose="05000000000000000000" pitchFamily="2" charset="2"/>
              </a:rPr>
              <a:t>)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Last place </a:t>
            </a:r>
            <a:r>
              <a:rPr lang="en-IN" dirty="0">
                <a:sym typeface="Wingdings" panose="05000000000000000000" pitchFamily="2" charset="2"/>
              </a:rPr>
              <a:t> </a:t>
            </a:r>
            <a:r>
              <a:rPr lang="en-IN" dirty="0"/>
              <a:t>2 (last no. even – 2,8 – so, </a:t>
            </a:r>
            <a:r>
              <a:rPr lang="en-IN" b="1" dirty="0"/>
              <a:t>2 </a:t>
            </a:r>
            <a:r>
              <a:rPr lang="en-IN" dirty="0"/>
              <a:t>possibility)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C88AD-F4F1-47A8-9B5E-630BB3B55350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687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Answer: 2</a:t>
            </a:r>
          </a:p>
          <a:p>
            <a:endParaRPr lang="en-IN" dirty="0"/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The possible cases of (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b,r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) draw are (6,2) (5,3) (4,4)</a:t>
            </a:r>
            <a:br>
              <a:rPr lang="en-US" dirty="0"/>
            </a:b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6 2----&gt;7c6*5c2---&gt;7*10=70</a:t>
            </a:r>
            <a:br>
              <a:rPr lang="en-US" dirty="0"/>
            </a:b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5 3----&gt;7c5*5c3---&gt;21*10=210</a:t>
            </a:r>
            <a:br>
              <a:rPr lang="en-US" dirty="0"/>
            </a:b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4 4----&gt;7c4*5c4---&gt;35*5=175</a:t>
            </a:r>
            <a:br>
              <a:rPr lang="en-US" dirty="0"/>
            </a:b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70+210+175=455</a:t>
            </a:r>
            <a:endParaRPr lang="en-IN" dirty="0"/>
          </a:p>
          <a:p>
            <a:endParaRPr lang="en-IN" b="1" dirty="0"/>
          </a:p>
          <a:p>
            <a:r>
              <a:rPr lang="en-IN" b="1" dirty="0"/>
              <a:t>or</a:t>
            </a:r>
          </a:p>
          <a:p>
            <a:b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 (4R,4B) or (3R,5B) or (2R,6B) =&gt; ncr = n! / r! * (n-r)!</a:t>
            </a:r>
            <a:b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 5c4 * 7c4 + 5c3 * 7c5 + 5c2 * 7c6</a:t>
            </a:r>
            <a:b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 5*4!/4!*1! * 7*6*5*4!/4!*3! + 5*4*3!/3!*2! * 7*6*5!/5!*2! + 5*4*3*2!/2!*3! * 7*6!/6!*1!</a:t>
            </a:r>
            <a:b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 5 * 35 + 10 * 21 + 10 * 7</a:t>
            </a:r>
            <a:b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 175 + 210 + 70</a:t>
            </a:r>
            <a:b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 455</a:t>
            </a:r>
            <a:r>
              <a:rPr lang="pt-BR" dirty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C88AD-F4F1-47A8-9B5E-630BB3B55350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126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Answer: 4</a:t>
            </a:r>
          </a:p>
          <a:p>
            <a:endParaRPr lang="en-IN" dirty="0"/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of ways of selecting 3 consonants from 7= 7C3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of ways of selecting 2 vowels from 4= 4C2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of ways of selecting 3 consonants from 7 and 2 vowels from 4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 7C3 × 4C2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=(7×6×5/3×2×1)×(4×3/2×1)=210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means we can have 210 groups where each group contains total 5 letters (3 consonants and 2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vowels).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of ways of arranging 5 letters among themselves=5!=5×4×3×2×1=120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Hence, required number of ways=210×120=25200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C88AD-F4F1-47A8-9B5E-630BB3B55350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522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Answer: 3</a:t>
            </a:r>
          </a:p>
          <a:p>
            <a:endParaRPr lang="en-IN" dirty="0"/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 the total possible code = 9 * 9 = 81 ways (1st never start with zero &amp; for 2nd only remaining 9 option out of 10 option ).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 eliminating confusing code (1,6,8,9) = 4 * 3 = 12 ways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 12 - 2 = 10 ways (here 69 &amp; 96 will never create confusion) 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 81 - 10 = 71 are non-confusing codes.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C88AD-F4F1-47A8-9B5E-630BB3B55350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891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Answer: 2</a:t>
            </a:r>
          </a:p>
          <a:p>
            <a:endParaRPr lang="en-IN" dirty="0"/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Let x = singles, y = fours, z = sixes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need to find integer solutions to: x + 4y + 6z = 25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Approach: Systematically consider possible values for z (sixes) from maximum to minimum.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Solutions: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 = 4: (1,0,4) → 1 way (four sixes and one single)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 = 3: (7,0,3), (3,1,3) → 2 ways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 = 2: (13,0,2), (9,1,2), (5,2,2), (1,3,2) → 4 ways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 = 1: (19,0,1), (15,1,1), (11,2,1), (7,3,1), (3,4,1) → 5 ways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 = 0: (25,0,0), (21,1,0), (17,2,0), (13,3,0), (9,4,0), (5,5,0), (1,6,0) → 7 ways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Each tuple represents (singles, fours, sixes).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Total number of ways: 1 + 2 + 4 + 5 + 7 = 19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C88AD-F4F1-47A8-9B5E-630BB3B55350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478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Answer: 4</a:t>
            </a:r>
          </a:p>
          <a:p>
            <a:endParaRPr lang="en-IN" dirty="0"/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case 1: max. Rs. 50 =&gt; 1 ways (50 + 50 + 7  = 107).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case 2 : 1_ Rs. 50 =&gt; 6 ways ( [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] : 50 + 0 + 57 , [ ii ] : 50 + 1 + 47 , [ iii ] : 50 + 2 + 37 , [ iv ] : 50 + 3 + 27 , [ v ] : 50 + 4 +17 , [ vi ] : 50 + 5 + 7).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case 3 : max of Rs.10 =&gt; 11 ways.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therefore total number of ways is 1 + 6 + 11 = 18 ways.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C88AD-F4F1-47A8-9B5E-630BB3B55350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03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A) 625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36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Answer: 1</a:t>
            </a:r>
          </a:p>
          <a:p>
            <a:endParaRPr lang="en-IN" dirty="0"/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 we have 4 unique digits, the total number of permutations is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4! = 24.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 Each digit will appear in each position (thousands, hundreds, tens, and units) exactly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24/4 = 6 times.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 Sum of Digits: 3 + 4 + 5 + 6 = 18.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 Contribution to Each Place Value: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=&gt; For thousands place: 18×1000×6=108000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=&gt; For hundreds place: 18×100×6=10800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=&gt; For tens place: 18×10×6=1080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=&gt; For units place: 18×1×6=108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 Sum of All Contributions: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 Total sum: 108000 + 10800 + 1080 + 108 = 119988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C88AD-F4F1-47A8-9B5E-630BB3B55350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42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Answer: 3</a:t>
            </a:r>
          </a:p>
          <a:p>
            <a:endParaRPr lang="en-IN" dirty="0"/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 the number of lines that can be formed from 15 points is equal to the number of distinct pairs of points that can be formed from these 15 points.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 There are 15 points in total so the number of ways to select 2 points out of 15.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  15C2 = (15×14)/(2×1) = 105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 However, 6 of these points are collinear, meaning that any pair of points selected from this group of 6 points will not form a unique line. We must therefore subtract the number of pairs of points that can be formed from these 6 collinear points.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*There are 6 points in this group, so the number of ways to select 2 points out of 6 is given by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 6C2 = (6×5)/(2×1) = 15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 Since these 6 points form only 1 line, we subtract the 14 extra lines: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 105 - 14 = 91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C88AD-F4F1-47A8-9B5E-630BB3B55350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156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79FF6-A9EC-6A95-322A-D692BAF89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CB6C87-79A5-9163-2C34-0156B43D70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F58EF8-6D7C-242D-6492-92FC78A5E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c</a:t>
            </a:r>
          </a:p>
          <a:p>
            <a:endParaRPr lang="en-IN" dirty="0"/>
          </a:p>
          <a:p>
            <a:r>
              <a:rPr lang="en-IN" dirty="0"/>
              <a:t>Total favourable condition = 30c2</a:t>
            </a:r>
          </a:p>
          <a:p>
            <a:r>
              <a:rPr lang="en-IN" dirty="0"/>
              <a:t>P(a) = 20c2/30c2</a:t>
            </a:r>
          </a:p>
          <a:p>
            <a:r>
              <a:rPr lang="en-IN" dirty="0"/>
              <a:t>P(b) = 22c2/30c2</a:t>
            </a:r>
          </a:p>
          <a:p>
            <a:r>
              <a:rPr lang="en-IN" dirty="0"/>
              <a:t>P(a b) = 15c2/30c2</a:t>
            </a:r>
          </a:p>
          <a:p>
            <a:r>
              <a:rPr lang="en-IN" dirty="0"/>
              <a:t>P(a b) = p(a)+p(b)-p(a b)</a:t>
            </a:r>
          </a:p>
          <a:p>
            <a:r>
              <a:rPr lang="en-IN" dirty="0"/>
              <a:t>          = 20c2/30c2  + 22c2/30c2 -  15c2/30c2</a:t>
            </a:r>
          </a:p>
          <a:p>
            <a:r>
              <a:rPr lang="en-IN" dirty="0"/>
              <a:t>          = 190 / 435 + 231/435 – 105/435</a:t>
            </a:r>
          </a:p>
          <a:p>
            <a:r>
              <a:rPr lang="en-IN" dirty="0"/>
              <a:t>          = 316/435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CCE44-DB77-4670-E9A9-272E328006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7C5C-E38E-4D08-B118-63D455B81868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7930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5FF90-59CC-06DD-8890-188FCFD2A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249CE1-9161-A12F-C59D-19EEBC14EF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FCFE19-C3D3-0AE3-38EE-967B4FCE4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</a:t>
            </a:r>
          </a:p>
          <a:p>
            <a:endParaRPr lang="en-IN" dirty="0"/>
          </a:p>
          <a:p>
            <a:r>
              <a:rPr lang="en-IN" dirty="0"/>
              <a:t>Total no. of books = 5+4+2 =11</a:t>
            </a:r>
          </a:p>
          <a:p>
            <a:endParaRPr lang="en-IN" dirty="0"/>
          </a:p>
          <a:p>
            <a:r>
              <a:rPr lang="en-IN" dirty="0"/>
              <a:t>11 books arranged in 11! Ways</a:t>
            </a:r>
          </a:p>
          <a:p>
            <a:endParaRPr lang="en-IN" dirty="0"/>
          </a:p>
          <a:p>
            <a:r>
              <a:rPr lang="en-IN" dirty="0"/>
              <a:t>If we want to keep same subject books together, then no. ways of arranging them subject wise = 3!</a:t>
            </a:r>
          </a:p>
          <a:p>
            <a:endParaRPr lang="en-IN" dirty="0"/>
          </a:p>
          <a:p>
            <a:r>
              <a:rPr lang="en-IN" dirty="0"/>
              <a:t>Maths = 5!</a:t>
            </a:r>
          </a:p>
          <a:p>
            <a:r>
              <a:rPr lang="en-IN" dirty="0"/>
              <a:t>Physics = 4!</a:t>
            </a:r>
          </a:p>
          <a:p>
            <a:r>
              <a:rPr lang="en-IN" dirty="0"/>
              <a:t>Chemistry = 2!</a:t>
            </a:r>
          </a:p>
          <a:p>
            <a:endParaRPr lang="en-IN" dirty="0"/>
          </a:p>
          <a:p>
            <a:r>
              <a:rPr lang="en-IN" dirty="0"/>
              <a:t>Total no. of desired event = 2!*3!*4!*5!</a:t>
            </a:r>
          </a:p>
          <a:p>
            <a:endParaRPr lang="en-IN" dirty="0"/>
          </a:p>
          <a:p>
            <a:r>
              <a:rPr lang="en-IN" dirty="0"/>
              <a:t>Required probability,</a:t>
            </a:r>
          </a:p>
          <a:p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2!*3!*4!*5! / 11! =1/ 1155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00AD0-FD48-81B9-DAC4-EAD1FA8386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7C5C-E38E-4D08-B118-63D455B81868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9997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Answer: 1</a:t>
            </a:r>
          </a:p>
          <a:p>
            <a:endParaRPr lang="en-IN" dirty="0"/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first digit is 1000, a 4 digit number.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the last digit = 4000.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only 4-digit numbers to start with 4.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Therefore there are four digits in each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integer,and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first digit can be 1,2 and 3.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Second, third and fourth can be 0,1,2,3 and 4 i.e. ways.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 total ways = 3×5×5×5 = 375+1 for 4000 = 376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C88AD-F4F1-47A8-9B5E-630BB3B55350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5194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ANS: 728</a:t>
            </a:r>
          </a:p>
          <a:p>
            <a:r>
              <a:rPr lang="en-US" altLang="en-US" dirty="0"/>
              <a:t>Possible Digit Counts:</a:t>
            </a:r>
          </a:p>
          <a:p>
            <a:endParaRPr lang="en-US" altLang="en-US" dirty="0"/>
          </a:p>
          <a:p>
            <a:r>
              <a:rPr lang="en-US" altLang="en-US" dirty="0"/>
              <a:t>Since the numbers must be less than a million, they can have 1, 2, 3, 4, 5, or 6 digits.</a:t>
            </a:r>
          </a:p>
          <a:p>
            <a:r>
              <a:rPr lang="en-US" altLang="en-US" dirty="0"/>
              <a:t>Number of Choices per Digit:</a:t>
            </a:r>
          </a:p>
          <a:p>
            <a:endParaRPr lang="en-US" altLang="en-US" dirty="0"/>
          </a:p>
          <a:p>
            <a:r>
              <a:rPr lang="en-US" altLang="en-US" dirty="0"/>
              <a:t>For the first digit, we can only use 5 or 7 (2 choices).</a:t>
            </a:r>
          </a:p>
          <a:p>
            <a:r>
              <a:rPr lang="en-US" altLang="en-US" dirty="0"/>
              <a:t>For all other digits, we can use 0, 5, or 7 (3 choices).</a:t>
            </a:r>
          </a:p>
          <a:p>
            <a:r>
              <a:rPr lang="en-US" altLang="en-US" dirty="0"/>
              <a:t>Calculation:</a:t>
            </a:r>
          </a:p>
          <a:p>
            <a:endParaRPr lang="en-US" altLang="en-US" dirty="0"/>
          </a:p>
          <a:p>
            <a:r>
              <a:rPr lang="en-US" altLang="en-US" dirty="0"/>
              <a:t>1-digit numbers: 2</a:t>
            </a:r>
          </a:p>
          <a:p>
            <a:r>
              <a:rPr lang="en-US" altLang="en-US" dirty="0"/>
              <a:t>2-digit numbers: 2 * 3 = 6</a:t>
            </a:r>
          </a:p>
          <a:p>
            <a:r>
              <a:rPr lang="en-US" altLang="en-US" dirty="0"/>
              <a:t>3-digit numbers: 2 * 3 * 3 = 18</a:t>
            </a:r>
          </a:p>
          <a:p>
            <a:r>
              <a:rPr lang="en-US" altLang="en-US" dirty="0"/>
              <a:t>4-digit numbers: 2 * 3 * 3 * 3 = 54</a:t>
            </a:r>
          </a:p>
          <a:p>
            <a:r>
              <a:rPr lang="en-US" altLang="en-US" dirty="0"/>
              <a:t>5-digit numbers: 2 * 3 * 3 * 3 * 3 = 162</a:t>
            </a:r>
          </a:p>
          <a:p>
            <a:r>
              <a:rPr lang="en-US" altLang="en-US" dirty="0"/>
              <a:t>6-digit numbers: 2 * 3 * 3 * 3 * 3 * 3 = 486</a:t>
            </a:r>
          </a:p>
          <a:p>
            <a:r>
              <a:rPr lang="en-US" altLang="en-US" dirty="0"/>
              <a:t>Total:</a:t>
            </a:r>
          </a:p>
          <a:p>
            <a:endParaRPr lang="en-US" altLang="en-US" dirty="0"/>
          </a:p>
          <a:p>
            <a:r>
              <a:rPr lang="en-US" altLang="en-US" dirty="0"/>
              <a:t>2 + 6 + 18 + 54 + 162 + 486 = 728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ANS: 10</a:t>
            </a:r>
            <a:br>
              <a:rPr lang="en-US" dirty="0"/>
            </a:br>
            <a:endParaRPr lang="en-US" dirty="0"/>
          </a:p>
          <a:p>
            <a:r>
              <a:rPr lang="en-US" altLang="en-US" dirty="0"/>
              <a:t>P to Q: You have 5 different train choices.</a:t>
            </a:r>
          </a:p>
          <a:p>
            <a:r>
              <a:rPr lang="en-US" altLang="en-US" dirty="0"/>
              <a:t>Q to R: You have 2 different train choices.</a:t>
            </a:r>
          </a:p>
          <a:p>
            <a:r>
              <a:rPr lang="en-US" altLang="en-US" dirty="0"/>
              <a:t>To travel from P to R, you need to:</a:t>
            </a:r>
          </a:p>
          <a:p>
            <a:r>
              <a:rPr lang="en-US" altLang="en-US" dirty="0"/>
              <a:t>Choose a train from P to Q.</a:t>
            </a:r>
          </a:p>
          <a:p>
            <a:r>
              <a:rPr lang="en-US" altLang="en-US" dirty="0"/>
              <a:t>Choose a train from Q to R.</a:t>
            </a:r>
          </a:p>
          <a:p>
            <a:r>
              <a:rPr lang="en-US" altLang="en-US" dirty="0"/>
              <a:t>Since these choices are independent, you multiply the number of options together:</a:t>
            </a:r>
          </a:p>
          <a:p>
            <a:r>
              <a:rPr lang="en-US" altLang="en-US" dirty="0"/>
              <a:t>Total ways = (Number of trains from P to Q) * (Number of trains from Q to R)</a:t>
            </a:r>
          </a:p>
          <a:p>
            <a:r>
              <a:rPr lang="en-US" altLang="en-US" dirty="0"/>
              <a:t>Total ways = 5 * 2 = 10</a:t>
            </a:r>
          </a:p>
          <a:p>
            <a:r>
              <a:rPr lang="en-US" altLang="en-US" dirty="0"/>
              <a:t>Therefore, there are 10 ways to travel from P to R by train.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ANS: 2^7</a:t>
            </a:r>
          </a:p>
          <a:p>
            <a:endParaRPr lang="en-US" dirty="0"/>
          </a:p>
          <a:p>
            <a:r>
              <a:rPr lang="en-US" altLang="en-US" dirty="0"/>
              <a:t>Each fan has 2 states: It can be either "on" or "off".</a:t>
            </a:r>
          </a:p>
          <a:p>
            <a:r>
              <a:rPr lang="en-US" altLang="en-US" dirty="0"/>
              <a:t>Independent Fans: Since each fan can be switched on independently, the state of one fan doesn't affect the others.</a:t>
            </a:r>
          </a:p>
          <a:p>
            <a:r>
              <a:rPr lang="en-US" altLang="en-US" dirty="0"/>
              <a:t>Total Possibilities: For each fan, there are 2 possibilities. Since there are 7 fans, the total number of ways is 2 multiplied by itself 7 times.</a:t>
            </a:r>
          </a:p>
          <a:p>
            <a:r>
              <a:rPr lang="en-US" altLang="en-US" dirty="0"/>
              <a:t>Total ways = 2 * 2 * 2 * 2 * 2 * 2 * 2 = 2⁷ = 128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ANS: 720</a:t>
            </a:r>
          </a:p>
          <a:p>
            <a:endParaRPr lang="en-US" dirty="0"/>
          </a:p>
          <a:p>
            <a:r>
              <a:rPr lang="en-US" altLang="en-US" dirty="0"/>
              <a:t>Wheel 1: You have 10 choices (0 through 9).</a:t>
            </a:r>
          </a:p>
          <a:p>
            <a:r>
              <a:rPr lang="en-US" altLang="en-US" dirty="0"/>
              <a:t>Wheel 2: Since you can't repeat digits, you have 9 choices left.</a:t>
            </a:r>
          </a:p>
          <a:p>
            <a:r>
              <a:rPr lang="en-US" altLang="en-US" dirty="0"/>
              <a:t>Wheel 3: You now have 8 choices left.</a:t>
            </a:r>
          </a:p>
          <a:p>
            <a:r>
              <a:rPr lang="en-US" altLang="en-US" dirty="0"/>
              <a:t>To find the total number of possible sequences, you multiply the number of choices for each wheel:</a:t>
            </a:r>
          </a:p>
          <a:p>
            <a:endParaRPr lang="en-US" altLang="en-US" dirty="0"/>
          </a:p>
          <a:p>
            <a:r>
              <a:rPr lang="en-US" altLang="en-US" dirty="0"/>
              <a:t>Total sequences = 10 * 9 * 8 = 720</a:t>
            </a:r>
          </a:p>
          <a:p>
            <a:r>
              <a:rPr lang="en-US" altLang="en-US" dirty="0"/>
              <a:t>There are 720 possible sequences.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ANS: 2^15</a:t>
            </a:r>
          </a:p>
          <a:p>
            <a:r>
              <a:rPr lang="en-US" altLang="en-US"/>
              <a:t>Each question has 2 options: True or False.</a:t>
            </a:r>
          </a:p>
          <a:p>
            <a:r>
              <a:rPr lang="en-US" altLang="en-US"/>
              <a:t>Independent Questions: The answer to one question doesn't affect the others.</a:t>
            </a:r>
          </a:p>
          <a:p>
            <a:r>
              <a:rPr lang="en-US" altLang="en-US"/>
              <a:t>Total Possibilities: For each question, there are 2 possibilities. Since there are 15 questions, the total number of ways is 2 multiplied by itself 15 times.</a:t>
            </a:r>
          </a:p>
          <a:p>
            <a:r>
              <a:rPr lang="en-US" altLang="en-US"/>
              <a:t>Total ways = 2 * 2 * 2 * ... (15 times) = 2¹⁵ = 32768</a:t>
            </a:r>
          </a:p>
          <a:p>
            <a:r>
              <a:rPr lang="en-US" altLang="en-US"/>
              <a:t>There are 32,768 ways a candidate can answer the paper.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00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D) 192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32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A) 720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38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 : A) 180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48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B) 10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!/2!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86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Answer: 3</a:t>
            </a:r>
          </a:p>
          <a:p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given word is </a:t>
            </a:r>
            <a:r>
              <a:rPr lang="en-US" dirty="0" err="1"/>
              <a:t>INCOMPREHENSIBILITIES.On</a:t>
            </a:r>
            <a:r>
              <a:rPr lang="en-US" dirty="0"/>
              <a:t> arranging its letters alphabetically in reverse order,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will get: TSSRPONNMLIIIIIHEEECB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I, I are at same position.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C88AD-F4F1-47A8-9B5E-630BB3B5535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354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Answer: 3</a:t>
            </a:r>
          </a:p>
          <a:p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number 11223344 has 4 odd digits (1,1,3,3) and 4 even digits (2,2,4,4).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an 8-digit number, there are 4 odd positions (1st, 3rd, 5th, 7th) and 4 even positions (2nd, 4th, 6th, 8th).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4 odd digits can be arranged in the 4 odd positions in 4!/2!2! = 6 ways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Similarly, the 4 even digits can be arranged in the 4 even positions in 4!/2!2! = 6 ways.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Therefore, the total number of distinct 8-digit numbers is 6 * 6 = 36.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So, the correct answer is (c) 36.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C88AD-F4F1-47A8-9B5E-630BB3B5535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0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>
            <a:extLst>
              <a:ext uri="{FF2B5EF4-FFF2-40B4-BE49-F238E27FC236}">
                <a16:creationId xmlns:a16="http://schemas.microsoft.com/office/drawing/2014/main" id="{9DF0D1AA-6998-3489-0022-5259F881DE7B}"/>
              </a:ext>
            </a:extLst>
          </p:cNvPr>
          <p:cNvSpPr/>
          <p:nvPr/>
        </p:nvSpPr>
        <p:spPr>
          <a:xfrm>
            <a:off x="1341120" y="0"/>
            <a:ext cx="646176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2197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21668-691A-D5AA-86DF-204208FED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words can be framed by the letter of the word MANISH?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5763" indent="-385763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720</a:t>
            </a:r>
          </a:p>
          <a:p>
            <a:pPr marL="385763" indent="-385763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480</a:t>
            </a:r>
          </a:p>
          <a:p>
            <a:pPr marL="385763" indent="-385763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360</a:t>
            </a:r>
          </a:p>
          <a:p>
            <a:pPr marL="385763" indent="-385763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240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60402C-5289-253E-51BC-41FD07A5B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774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B218A-6DC6-E019-8FA2-8D257232A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how many ways letters of the word RUMOUR can be arranged?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5763" indent="-385763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</a:t>
            </a:r>
          </a:p>
          <a:p>
            <a:pPr marL="385763" indent="-385763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720</a:t>
            </a:r>
          </a:p>
          <a:p>
            <a:pPr marL="385763" indent="-385763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360</a:t>
            </a:r>
          </a:p>
          <a:p>
            <a:pPr marL="385763" indent="-385763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4F08BE-6727-0215-2AC8-95F2BFC4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629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C0FE06-EEA4-F35B-2304-C1D6B7330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2228851"/>
            <a:ext cx="2618684" cy="3196445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E184907-B795-1C83-9D7E-317DCBBC4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63229"/>
            <a:ext cx="8229600" cy="857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IN" sz="27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319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5B0D8-5213-A286-1437-73FBA5B03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how many ways can the letters of the word PERMUTATIONS be arranged if the words start with P and end with S?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5763" indent="-385763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/ 2!</a:t>
            </a:r>
          </a:p>
          <a:p>
            <a:pPr marL="385763" indent="-385763">
              <a:buAutoNum type="alphaU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10! / 2!</a:t>
            </a:r>
          </a:p>
          <a:p>
            <a:pPr marL="385763" indent="-385763">
              <a:buAutoNum type="alphaU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8!</a:t>
            </a:r>
          </a:p>
          <a:p>
            <a:pPr marL="385763" indent="-385763">
              <a:buAutoNum type="alphaU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883EA6-E1EA-9AAD-4C4E-758949B5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828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57200"/>
            <a:ext cx="8152616" cy="53553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>
                <a:latin typeface="Times New Roman"/>
              </a:defRPr>
            </a:pPr>
            <a:r>
              <a:rPr dirty="0"/>
              <a:t>Q1</a:t>
            </a:r>
            <a:endParaRPr lang="en-US" dirty="0"/>
          </a:p>
          <a:p>
            <a:pPr>
              <a:defRPr sz="3200">
                <a:latin typeface="Times New Roman"/>
              </a:defRPr>
            </a:pPr>
            <a:endParaRPr dirty="0"/>
          </a:p>
          <a:p>
            <a:pPr>
              <a:defRPr sz="2800">
                <a:latin typeface="Times New Roman"/>
              </a:defRPr>
            </a:pPr>
            <a:r>
              <a:rPr dirty="0"/>
              <a:t>The letters of the word 'INCOMPREHENSIBILITIES' </a:t>
            </a:r>
            <a:endParaRPr lang="en-US" dirty="0"/>
          </a:p>
          <a:p>
            <a:pPr>
              <a:defRPr sz="2800">
                <a:latin typeface="Times New Roman"/>
              </a:defRPr>
            </a:pPr>
            <a:r>
              <a:rPr dirty="0"/>
              <a:t>are arranged alphabetically in reverse order. How many</a:t>
            </a:r>
            <a:endParaRPr lang="en-US" dirty="0"/>
          </a:p>
          <a:p>
            <a:pPr>
              <a:defRPr sz="2800">
                <a:latin typeface="Times New Roman"/>
              </a:defRPr>
            </a:pPr>
            <a:r>
              <a:rPr dirty="0"/>
              <a:t> positions of the letter(s) will remain unchanged?</a:t>
            </a:r>
            <a:endParaRPr lang="en-US" dirty="0"/>
          </a:p>
          <a:p>
            <a:pPr>
              <a:defRPr sz="2800">
                <a:latin typeface="Times New Roman"/>
              </a:defRPr>
            </a:pPr>
            <a:endParaRPr dirty="0"/>
          </a:p>
          <a:p>
            <a:pPr>
              <a:defRPr sz="2800">
                <a:latin typeface="Times New Roman"/>
              </a:defRPr>
            </a:pPr>
            <a:r>
              <a:rPr dirty="0"/>
              <a:t>1. none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2. one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3. two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4. three</a:t>
            </a:r>
          </a:p>
          <a:p>
            <a:br>
              <a:rPr dirty="0"/>
            </a:br>
            <a:endParaRPr dirty="0"/>
          </a:p>
        </p:txBody>
      </p:sp>
      <p:pic>
        <p:nvPicPr>
          <p:cNvPr id="2" name="Google Shape;60;p14">
            <a:extLst>
              <a:ext uri="{FF2B5EF4-FFF2-40B4-BE49-F238E27FC236}">
                <a16:creationId xmlns:a16="http://schemas.microsoft.com/office/drawing/2014/main" id="{5A30F1E5-DCC0-E73F-6823-5B29B5A511C7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369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57200"/>
            <a:ext cx="8242449" cy="57861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>
                <a:latin typeface="Times New Roman"/>
              </a:defRPr>
            </a:pPr>
            <a:r>
              <a:rPr dirty="0"/>
              <a:t>Q2</a:t>
            </a:r>
            <a:endParaRPr lang="en-US" dirty="0"/>
          </a:p>
          <a:p>
            <a:pPr>
              <a:defRPr sz="3200">
                <a:latin typeface="Times New Roman"/>
              </a:defRPr>
            </a:pPr>
            <a:endParaRPr dirty="0"/>
          </a:p>
          <a:p>
            <a:pPr>
              <a:defRPr sz="2800">
                <a:latin typeface="Times New Roman"/>
              </a:defRPr>
            </a:pPr>
            <a:r>
              <a:rPr dirty="0"/>
              <a:t>How many distinct 8-digit numbers can be formed by </a:t>
            </a:r>
            <a:endParaRPr lang="en-US" dirty="0"/>
          </a:p>
          <a:p>
            <a:pPr>
              <a:defRPr sz="2800">
                <a:latin typeface="Times New Roman"/>
              </a:defRPr>
            </a:pPr>
            <a:r>
              <a:rPr dirty="0"/>
              <a:t>rearranging the digits of the number 11223344 such that</a:t>
            </a:r>
            <a:endParaRPr lang="en-US" dirty="0"/>
          </a:p>
          <a:p>
            <a:pPr>
              <a:defRPr sz="2800">
                <a:latin typeface="Times New Roman"/>
              </a:defRPr>
            </a:pPr>
            <a:r>
              <a:rPr dirty="0"/>
              <a:t>odd digits occupy odd positions and even digits occupy</a:t>
            </a:r>
            <a:endParaRPr lang="en-US" dirty="0"/>
          </a:p>
          <a:p>
            <a:pPr>
              <a:defRPr sz="2800">
                <a:latin typeface="Times New Roman"/>
              </a:defRPr>
            </a:pPr>
            <a:r>
              <a:rPr dirty="0"/>
              <a:t>even positions?</a:t>
            </a:r>
            <a:endParaRPr lang="en-US" dirty="0"/>
          </a:p>
          <a:p>
            <a:pPr>
              <a:defRPr sz="2800">
                <a:latin typeface="Times New Roman"/>
              </a:defRPr>
            </a:pPr>
            <a:endParaRPr dirty="0"/>
          </a:p>
          <a:p>
            <a:pPr>
              <a:defRPr sz="2800">
                <a:latin typeface="Times New Roman"/>
              </a:defRPr>
            </a:pPr>
            <a:r>
              <a:rPr dirty="0"/>
              <a:t>1. 12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2. 18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3. 36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4. 72</a:t>
            </a:r>
          </a:p>
          <a:p>
            <a:br>
              <a:rPr dirty="0"/>
            </a:br>
            <a:endParaRPr dirty="0"/>
          </a:p>
        </p:txBody>
      </p:sp>
      <p:pic>
        <p:nvPicPr>
          <p:cNvPr id="2" name="Google Shape;60;p14">
            <a:extLst>
              <a:ext uri="{FF2B5EF4-FFF2-40B4-BE49-F238E27FC236}">
                <a16:creationId xmlns:a16="http://schemas.microsoft.com/office/drawing/2014/main" id="{9D70440F-7BEE-8B50-E3A8-E01A73245572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369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57200"/>
            <a:ext cx="7944804" cy="48013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>
                <a:latin typeface="Times New Roman"/>
              </a:defRPr>
            </a:pPr>
            <a:r>
              <a:rPr dirty="0"/>
              <a:t>Q3</a:t>
            </a:r>
            <a:endParaRPr lang="en-US" dirty="0"/>
          </a:p>
          <a:p>
            <a:pPr>
              <a:defRPr sz="3200">
                <a:latin typeface="Times New Roman"/>
              </a:defRPr>
            </a:pPr>
            <a:endParaRPr dirty="0"/>
          </a:p>
          <a:p>
            <a:pPr>
              <a:defRPr sz="2800">
                <a:latin typeface="Times New Roman"/>
              </a:defRPr>
            </a:pPr>
            <a:r>
              <a:rPr dirty="0"/>
              <a:t>What is the sum of all 4-digit numbers less than 2000 </a:t>
            </a:r>
            <a:endParaRPr lang="en-US" dirty="0"/>
          </a:p>
          <a:p>
            <a:pPr>
              <a:defRPr sz="2800">
                <a:latin typeface="Times New Roman"/>
              </a:defRPr>
            </a:pPr>
            <a:r>
              <a:rPr dirty="0"/>
              <a:t>formed by the digits 1, 2, 3, and 4, where none of the </a:t>
            </a:r>
            <a:endParaRPr lang="en-US" dirty="0"/>
          </a:p>
          <a:p>
            <a:pPr>
              <a:defRPr sz="2800">
                <a:latin typeface="Times New Roman"/>
              </a:defRPr>
            </a:pPr>
            <a:r>
              <a:rPr dirty="0"/>
              <a:t>digits is repeated?</a:t>
            </a:r>
            <a:endParaRPr lang="en-US" dirty="0"/>
          </a:p>
          <a:p>
            <a:pPr>
              <a:defRPr sz="2800">
                <a:latin typeface="Times New Roman"/>
              </a:defRPr>
            </a:pPr>
            <a:endParaRPr dirty="0"/>
          </a:p>
          <a:p>
            <a:pPr>
              <a:defRPr sz="2800">
                <a:latin typeface="Times New Roman"/>
              </a:defRPr>
            </a:pPr>
            <a:r>
              <a:rPr dirty="0"/>
              <a:t>1. 7998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2. 8028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3. 8878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4. 9238</a:t>
            </a:r>
          </a:p>
        </p:txBody>
      </p:sp>
      <p:pic>
        <p:nvPicPr>
          <p:cNvPr id="2" name="Google Shape;60;p14">
            <a:extLst>
              <a:ext uri="{FF2B5EF4-FFF2-40B4-BE49-F238E27FC236}">
                <a16:creationId xmlns:a16="http://schemas.microsoft.com/office/drawing/2014/main" id="{EE6DD154-1E0D-38E3-52B8-873EE80523B5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369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57200"/>
            <a:ext cx="799854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200">
                <a:latin typeface="Times New Roman"/>
              </a:defRPr>
            </a:pPr>
            <a:r>
              <a:rPr dirty="0"/>
              <a:t>Q4</a:t>
            </a:r>
            <a:endParaRPr lang="en-US" dirty="0"/>
          </a:p>
          <a:p>
            <a:pPr>
              <a:defRPr sz="3200">
                <a:latin typeface="Times New Roman"/>
              </a:defRPr>
            </a:pPr>
            <a:endParaRPr dirty="0"/>
          </a:p>
          <a:p>
            <a:pPr algn="just">
              <a:defRPr sz="2800">
                <a:latin typeface="Times New Roman"/>
              </a:defRPr>
            </a:pPr>
            <a:r>
              <a:rPr dirty="0"/>
              <a:t>What is the number of selections of 10 consecutive</a:t>
            </a:r>
            <a:endParaRPr lang="en-US" dirty="0"/>
          </a:p>
          <a:p>
            <a:pPr algn="just">
              <a:defRPr sz="2800">
                <a:latin typeface="Times New Roman"/>
              </a:defRPr>
            </a:pPr>
            <a:r>
              <a:rPr dirty="0"/>
              <a:t> things out of 12 things in a circle taken in the clockwise direction?</a:t>
            </a:r>
            <a:endParaRPr lang="en-US" dirty="0"/>
          </a:p>
          <a:p>
            <a:pPr algn="just">
              <a:defRPr sz="2800">
                <a:latin typeface="Times New Roman"/>
              </a:defRPr>
            </a:pPr>
            <a:endParaRPr dirty="0"/>
          </a:p>
          <a:p>
            <a:pPr>
              <a:defRPr sz="2800">
                <a:latin typeface="Times New Roman"/>
              </a:defRPr>
            </a:pPr>
            <a:r>
              <a:rPr dirty="0"/>
              <a:t>1. 3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2. 11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3. 66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4. 12</a:t>
            </a:r>
          </a:p>
        </p:txBody>
      </p:sp>
      <p:pic>
        <p:nvPicPr>
          <p:cNvPr id="2" name="Google Shape;60;p14">
            <a:extLst>
              <a:ext uri="{FF2B5EF4-FFF2-40B4-BE49-F238E27FC236}">
                <a16:creationId xmlns:a16="http://schemas.microsoft.com/office/drawing/2014/main" id="{7A7421DB-EDA4-0DE4-D42C-AE13218366E1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369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5187" y="565355"/>
            <a:ext cx="8228535" cy="52322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>
                <a:latin typeface="Times New Roman"/>
              </a:defRPr>
            </a:pPr>
            <a:r>
              <a:rPr dirty="0"/>
              <a:t>Q5</a:t>
            </a:r>
            <a:endParaRPr lang="en-US" dirty="0"/>
          </a:p>
          <a:p>
            <a:pPr algn="just">
              <a:defRPr sz="3200">
                <a:latin typeface="Times New Roman"/>
              </a:defRPr>
            </a:pPr>
            <a:endParaRPr dirty="0"/>
          </a:p>
          <a:p>
            <a:pPr algn="just">
              <a:defRPr sz="2800">
                <a:latin typeface="Times New Roman"/>
              </a:defRPr>
            </a:pPr>
            <a:r>
              <a:rPr dirty="0"/>
              <a:t>There is a meeting of 20 delegates that is to be held in a</a:t>
            </a:r>
            <a:endParaRPr lang="en-US" dirty="0"/>
          </a:p>
          <a:p>
            <a:pPr algn="just">
              <a:defRPr sz="2800">
                <a:latin typeface="Times New Roman"/>
              </a:defRPr>
            </a:pPr>
            <a:r>
              <a:rPr dirty="0"/>
              <a:t> hotel. In how many ways can these delegates be seated </a:t>
            </a:r>
            <a:endParaRPr lang="en-US" dirty="0"/>
          </a:p>
          <a:p>
            <a:pPr algn="just">
              <a:defRPr sz="2800">
                <a:latin typeface="Times New Roman"/>
              </a:defRPr>
            </a:pPr>
            <a:r>
              <a:rPr dirty="0"/>
              <a:t>along a round table, if three particular delegates always </a:t>
            </a:r>
            <a:endParaRPr lang="en-US" dirty="0"/>
          </a:p>
          <a:p>
            <a:pPr algn="just">
              <a:defRPr sz="2800">
                <a:latin typeface="Times New Roman"/>
              </a:defRPr>
            </a:pPr>
            <a:r>
              <a:rPr dirty="0"/>
              <a:t>sit together?</a:t>
            </a:r>
            <a:endParaRPr lang="en-US" dirty="0"/>
          </a:p>
          <a:p>
            <a:pPr>
              <a:defRPr sz="2800">
                <a:latin typeface="Times New Roman"/>
              </a:defRPr>
            </a:pPr>
            <a:endParaRPr dirty="0"/>
          </a:p>
          <a:p>
            <a:pPr>
              <a:defRPr sz="2800">
                <a:latin typeface="Times New Roman"/>
              </a:defRPr>
            </a:pPr>
            <a:r>
              <a:rPr dirty="0"/>
              <a:t>1. 17! * 3!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2. 18! * 3!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3. 17! * 4!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4. 18! * 4!</a:t>
            </a:r>
          </a:p>
        </p:txBody>
      </p:sp>
      <p:pic>
        <p:nvPicPr>
          <p:cNvPr id="2" name="Google Shape;60;p14">
            <a:extLst>
              <a:ext uri="{FF2B5EF4-FFF2-40B4-BE49-F238E27FC236}">
                <a16:creationId xmlns:a16="http://schemas.microsoft.com/office/drawing/2014/main" id="{764DB2C7-ECAA-D3C8-24FE-E37860048CB4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369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57200"/>
            <a:ext cx="8267007" cy="43704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>
                <a:latin typeface="Times New Roman"/>
              </a:defRPr>
            </a:pPr>
            <a:r>
              <a:rPr dirty="0"/>
              <a:t>Q6</a:t>
            </a:r>
            <a:endParaRPr lang="en-US" dirty="0"/>
          </a:p>
          <a:p>
            <a:pPr>
              <a:defRPr sz="3200">
                <a:latin typeface="Times New Roman"/>
              </a:defRPr>
            </a:pPr>
            <a:endParaRPr dirty="0"/>
          </a:p>
          <a:p>
            <a:pPr algn="just">
              <a:defRPr sz="2800">
                <a:latin typeface="Times New Roman"/>
              </a:defRPr>
            </a:pPr>
            <a:r>
              <a:rPr dirty="0"/>
              <a:t>Using 2, 2, 3, 3, 3 as digits, how many distinct numbers </a:t>
            </a:r>
            <a:endParaRPr lang="en-US" dirty="0"/>
          </a:p>
          <a:p>
            <a:pPr algn="just">
              <a:defRPr sz="2800">
                <a:latin typeface="Times New Roman"/>
              </a:defRPr>
            </a:pPr>
            <a:r>
              <a:rPr dirty="0"/>
              <a:t>greater than 30000 can be formed?</a:t>
            </a:r>
            <a:endParaRPr lang="en-US" dirty="0"/>
          </a:p>
          <a:p>
            <a:pPr>
              <a:defRPr sz="2800">
                <a:latin typeface="Times New Roman"/>
              </a:defRPr>
            </a:pPr>
            <a:endParaRPr dirty="0"/>
          </a:p>
          <a:p>
            <a:pPr>
              <a:defRPr sz="2800">
                <a:latin typeface="Times New Roman"/>
              </a:defRPr>
            </a:pPr>
            <a:r>
              <a:rPr dirty="0"/>
              <a:t>1. 3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2. 6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3. 9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4. 12</a:t>
            </a:r>
          </a:p>
        </p:txBody>
      </p:sp>
      <p:pic>
        <p:nvPicPr>
          <p:cNvPr id="2" name="Google Shape;60;p14">
            <a:extLst>
              <a:ext uri="{FF2B5EF4-FFF2-40B4-BE49-F238E27FC236}">
                <a16:creationId xmlns:a16="http://schemas.microsoft.com/office/drawing/2014/main" id="{2AAE87DC-5420-B5B7-B7F6-0F2C7F224ABC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369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1D31-6858-7A28-7CDA-B1797658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PERMUTATION AND COMBINATION 1.2</a:t>
            </a:r>
          </a:p>
        </p:txBody>
      </p:sp>
      <p:pic>
        <p:nvPicPr>
          <p:cNvPr id="5" name="Google Shape;60;p14">
            <a:extLst>
              <a:ext uri="{FF2B5EF4-FFF2-40B4-BE49-F238E27FC236}">
                <a16:creationId xmlns:a16="http://schemas.microsoft.com/office/drawing/2014/main" id="{A3A06161-E05E-E753-2493-A05D3CE3646A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69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313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2004" y="621724"/>
            <a:ext cx="84901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>
                <a:latin typeface="Times New Roman"/>
              </a:defRPr>
            </a:pPr>
            <a:r>
              <a:rPr sz="2400" dirty="0"/>
              <a:t>Q7</a:t>
            </a:r>
            <a:endParaRPr lang="en-US" sz="2400" dirty="0"/>
          </a:p>
          <a:p>
            <a:pPr algn="just">
              <a:defRPr sz="3200">
                <a:latin typeface="Times New Roman"/>
              </a:defRPr>
            </a:pPr>
            <a:endParaRPr sz="2400" dirty="0"/>
          </a:p>
          <a:p>
            <a:pPr algn="just">
              <a:defRPr sz="2800">
                <a:latin typeface="Times New Roman"/>
              </a:defRPr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How many ways can a four-digit even number be formed by using the digit 2,3,5,8 exactly once?</a:t>
            </a:r>
          </a:p>
          <a:p>
            <a:pPr algn="just">
              <a:defRPr sz="2800">
                <a:latin typeface="Times New Roman"/>
              </a:defRPr>
            </a:pPr>
            <a:endParaRPr sz="2400" dirty="0"/>
          </a:p>
          <a:p>
            <a:pPr>
              <a:defRPr sz="2800">
                <a:latin typeface="Times New Roman"/>
              </a:defRPr>
            </a:pPr>
            <a:r>
              <a:rPr sz="2400" dirty="0"/>
              <a:t>1. </a:t>
            </a:r>
            <a:r>
              <a:rPr lang="en-IN" sz="2400" dirty="0"/>
              <a:t>24</a:t>
            </a:r>
            <a:endParaRPr sz="2400" dirty="0"/>
          </a:p>
          <a:p>
            <a:pPr>
              <a:defRPr sz="2800">
                <a:latin typeface="Times New Roman"/>
              </a:defRPr>
            </a:pPr>
            <a:r>
              <a:rPr sz="2400" dirty="0"/>
              <a:t>2. </a:t>
            </a:r>
            <a:r>
              <a:rPr lang="en-IN" sz="2400" dirty="0"/>
              <a:t>12</a:t>
            </a:r>
            <a:endParaRPr sz="2400" dirty="0"/>
          </a:p>
          <a:p>
            <a:pPr>
              <a:defRPr sz="2800">
                <a:latin typeface="Times New Roman"/>
              </a:defRPr>
            </a:pPr>
            <a:r>
              <a:rPr sz="2400" dirty="0"/>
              <a:t>3. </a:t>
            </a:r>
            <a:r>
              <a:rPr lang="en-IN" sz="2400" dirty="0"/>
              <a:t>6</a:t>
            </a:r>
            <a:endParaRPr sz="2400" dirty="0"/>
          </a:p>
          <a:p>
            <a:pPr>
              <a:defRPr sz="2800">
                <a:latin typeface="Times New Roman"/>
              </a:defRPr>
            </a:pPr>
            <a:r>
              <a:rPr sz="2400" dirty="0"/>
              <a:t>4. </a:t>
            </a:r>
            <a:r>
              <a:rPr lang="en-IN" sz="2400" dirty="0"/>
              <a:t>18</a:t>
            </a:r>
            <a:endParaRPr sz="2400" dirty="0"/>
          </a:p>
        </p:txBody>
      </p:sp>
      <p:pic>
        <p:nvPicPr>
          <p:cNvPr id="2" name="Google Shape;60;p14">
            <a:extLst>
              <a:ext uri="{FF2B5EF4-FFF2-40B4-BE49-F238E27FC236}">
                <a16:creationId xmlns:a16="http://schemas.microsoft.com/office/drawing/2014/main" id="{8B49145A-3BE9-5FD3-27D6-EBDBA13ECD74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369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57200"/>
            <a:ext cx="846065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200">
                <a:latin typeface="Times New Roman"/>
              </a:defRPr>
            </a:pPr>
            <a:r>
              <a:rPr dirty="0"/>
              <a:t>Q8</a:t>
            </a:r>
            <a:endParaRPr lang="en-US" dirty="0"/>
          </a:p>
          <a:p>
            <a:pPr>
              <a:defRPr sz="3200">
                <a:latin typeface="Times New Roman"/>
              </a:defRPr>
            </a:pPr>
            <a:endParaRPr dirty="0"/>
          </a:p>
          <a:p>
            <a:pPr algn="just">
              <a:defRPr sz="2800">
                <a:latin typeface="Times New Roman"/>
              </a:defRPr>
            </a:pPr>
            <a:r>
              <a:rPr dirty="0"/>
              <a:t>If a refrigerator contains 12 cans such that 7 are blue and 5 are red, in how many ways can we remove 8 cans so that at</a:t>
            </a:r>
            <a:r>
              <a:rPr lang="en-US" dirty="0"/>
              <a:t> </a:t>
            </a:r>
            <a:r>
              <a:rPr dirty="0"/>
              <a:t>least 1 blue and 1 red remain in the refrigerator?</a:t>
            </a:r>
            <a:endParaRPr lang="en-US" dirty="0"/>
          </a:p>
          <a:p>
            <a:pPr>
              <a:defRPr sz="2800">
                <a:latin typeface="Times New Roman"/>
              </a:defRPr>
            </a:pPr>
            <a:endParaRPr dirty="0"/>
          </a:p>
          <a:p>
            <a:pPr>
              <a:defRPr sz="2800">
                <a:latin typeface="Times New Roman"/>
              </a:defRPr>
            </a:pPr>
            <a:r>
              <a:rPr dirty="0"/>
              <a:t>1. 513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2. 455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3. 627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4. 369</a:t>
            </a:r>
          </a:p>
        </p:txBody>
      </p:sp>
      <p:pic>
        <p:nvPicPr>
          <p:cNvPr id="2" name="Google Shape;60;p14">
            <a:extLst>
              <a:ext uri="{FF2B5EF4-FFF2-40B4-BE49-F238E27FC236}">
                <a16:creationId xmlns:a16="http://schemas.microsoft.com/office/drawing/2014/main" id="{7B293806-713C-8612-8CA5-2DCE456760A6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369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22671"/>
            <a:ext cx="8359981" cy="43704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>
                <a:latin typeface="Times New Roman"/>
              </a:defRPr>
            </a:pPr>
            <a:r>
              <a:rPr dirty="0"/>
              <a:t>Q9</a:t>
            </a:r>
            <a:endParaRPr lang="en-US" dirty="0"/>
          </a:p>
          <a:p>
            <a:pPr>
              <a:defRPr sz="3200">
                <a:latin typeface="Times New Roman"/>
              </a:defRPr>
            </a:pPr>
            <a:endParaRPr dirty="0"/>
          </a:p>
          <a:p>
            <a:pPr algn="just">
              <a:defRPr sz="2800">
                <a:latin typeface="Times New Roman"/>
              </a:defRPr>
            </a:pPr>
            <a:r>
              <a:rPr dirty="0"/>
              <a:t>Out of 7 consonants and 4 vowels, how many words of 3</a:t>
            </a:r>
            <a:endParaRPr lang="en-US" dirty="0"/>
          </a:p>
          <a:p>
            <a:pPr algn="just">
              <a:defRPr sz="2800">
                <a:latin typeface="Times New Roman"/>
              </a:defRPr>
            </a:pPr>
            <a:r>
              <a:rPr dirty="0"/>
              <a:t> consonants and 2 vowels can be formed?</a:t>
            </a:r>
            <a:endParaRPr lang="en-US" dirty="0"/>
          </a:p>
          <a:p>
            <a:pPr>
              <a:defRPr sz="2800">
                <a:latin typeface="Times New Roman"/>
              </a:defRPr>
            </a:pPr>
            <a:endParaRPr dirty="0"/>
          </a:p>
          <a:p>
            <a:pPr>
              <a:defRPr sz="2800">
                <a:latin typeface="Times New Roman"/>
              </a:defRPr>
            </a:pPr>
            <a:r>
              <a:rPr dirty="0"/>
              <a:t>1. 24400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2. 21300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3. 210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4. 25200</a:t>
            </a:r>
          </a:p>
        </p:txBody>
      </p:sp>
      <p:pic>
        <p:nvPicPr>
          <p:cNvPr id="2" name="Google Shape;60;p14">
            <a:extLst>
              <a:ext uri="{FF2B5EF4-FFF2-40B4-BE49-F238E27FC236}">
                <a16:creationId xmlns:a16="http://schemas.microsoft.com/office/drawing/2014/main" id="{A61DB6C4-AD6A-95AD-2774-F74EDBD40831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369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1" y="457200"/>
            <a:ext cx="8313174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dirty="0"/>
          </a:p>
          <a:p>
            <a:pPr algn="just">
              <a:defRPr sz="3200">
                <a:latin typeface="Times New Roman"/>
              </a:defRPr>
            </a:pPr>
            <a:r>
              <a:rPr dirty="0"/>
              <a:t>Q10</a:t>
            </a:r>
            <a:endParaRPr lang="en-US" dirty="0"/>
          </a:p>
          <a:p>
            <a:pPr algn="just">
              <a:defRPr sz="3200">
                <a:latin typeface="Times New Roman"/>
              </a:defRPr>
            </a:pPr>
            <a:endParaRPr dirty="0"/>
          </a:p>
          <a:p>
            <a:pPr algn="just">
              <a:defRPr sz="2800">
                <a:latin typeface="Times New Roman"/>
              </a:defRPr>
            </a:pPr>
            <a:r>
              <a:rPr dirty="0"/>
              <a:t>An intelligence agency forms a code of two distinct digits selected from 0-9 such that the first digit of the code is nonzero. The code, handwritten on a slip, can create confusion when read upside down (e.g., 91 may appear as 16). How many codes are there for which no such confusion can arise?</a:t>
            </a:r>
            <a:endParaRPr lang="en-US" dirty="0"/>
          </a:p>
          <a:p>
            <a:pPr algn="just">
              <a:defRPr sz="2800">
                <a:latin typeface="Times New Roman"/>
              </a:defRPr>
            </a:pPr>
            <a:endParaRPr dirty="0"/>
          </a:p>
          <a:p>
            <a:pPr algn="just">
              <a:defRPr sz="2800">
                <a:latin typeface="Times New Roman"/>
              </a:defRPr>
            </a:pPr>
            <a:r>
              <a:rPr dirty="0"/>
              <a:t>1. 80</a:t>
            </a:r>
          </a:p>
          <a:p>
            <a:pPr algn="just">
              <a:defRPr sz="2800">
                <a:latin typeface="Times New Roman"/>
              </a:defRPr>
            </a:pPr>
            <a:r>
              <a:rPr dirty="0"/>
              <a:t>2. 78</a:t>
            </a:r>
          </a:p>
          <a:p>
            <a:pPr algn="just">
              <a:defRPr sz="2800">
                <a:latin typeface="Times New Roman"/>
              </a:defRPr>
            </a:pPr>
            <a:r>
              <a:rPr dirty="0"/>
              <a:t>3. 71</a:t>
            </a:r>
          </a:p>
          <a:p>
            <a:pPr algn="just">
              <a:defRPr sz="2800">
                <a:latin typeface="Times New Roman"/>
              </a:defRPr>
            </a:pPr>
            <a:r>
              <a:rPr dirty="0"/>
              <a:t>4. 69</a:t>
            </a:r>
          </a:p>
        </p:txBody>
      </p:sp>
      <p:pic>
        <p:nvPicPr>
          <p:cNvPr id="2" name="Google Shape;60;p14">
            <a:extLst>
              <a:ext uri="{FF2B5EF4-FFF2-40B4-BE49-F238E27FC236}">
                <a16:creationId xmlns:a16="http://schemas.microsoft.com/office/drawing/2014/main" id="{6A7E564A-BCE1-8919-2F78-E7B9DD4A00D0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369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57200"/>
            <a:ext cx="840166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200">
                <a:latin typeface="Times New Roman"/>
              </a:defRPr>
            </a:pPr>
            <a:r>
              <a:rPr dirty="0"/>
              <a:t>Q11</a:t>
            </a:r>
            <a:endParaRPr lang="en-US" dirty="0"/>
          </a:p>
          <a:p>
            <a:pPr>
              <a:defRPr sz="3200">
                <a:latin typeface="Times New Roman"/>
              </a:defRPr>
            </a:pPr>
            <a:endParaRPr dirty="0"/>
          </a:p>
          <a:p>
            <a:pPr algn="just">
              <a:defRPr sz="2800">
                <a:latin typeface="Times New Roman"/>
              </a:defRPr>
            </a:pPr>
            <a:r>
              <a:rPr dirty="0"/>
              <a:t>In how many ways can a batsman score exactly 25 runs by scoring singles, fours, and sixes only, irrespective of the</a:t>
            </a:r>
            <a:r>
              <a:rPr lang="en-US" dirty="0"/>
              <a:t> </a:t>
            </a:r>
            <a:r>
              <a:rPr dirty="0"/>
              <a:t> sequence?</a:t>
            </a:r>
            <a:endParaRPr lang="en-US" dirty="0"/>
          </a:p>
          <a:p>
            <a:pPr>
              <a:defRPr sz="2800">
                <a:latin typeface="Times New Roman"/>
              </a:defRPr>
            </a:pPr>
            <a:endParaRPr dirty="0"/>
          </a:p>
          <a:p>
            <a:pPr>
              <a:defRPr sz="2800">
                <a:latin typeface="Times New Roman"/>
              </a:defRPr>
            </a:pPr>
            <a:r>
              <a:rPr dirty="0"/>
              <a:t>1. 18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2. 19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3. 20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4. 21</a:t>
            </a:r>
          </a:p>
        </p:txBody>
      </p:sp>
      <p:pic>
        <p:nvPicPr>
          <p:cNvPr id="2" name="Google Shape;60;p14">
            <a:extLst>
              <a:ext uri="{FF2B5EF4-FFF2-40B4-BE49-F238E27FC236}">
                <a16:creationId xmlns:a16="http://schemas.microsoft.com/office/drawing/2014/main" id="{00E6A624-0E90-DC3B-79C8-D7F06EDB8641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369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57200"/>
            <a:ext cx="831317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200">
                <a:latin typeface="Times New Roman"/>
              </a:defRPr>
            </a:pPr>
            <a:r>
              <a:rPr dirty="0"/>
              <a:t>Q12</a:t>
            </a:r>
            <a:endParaRPr lang="en-US" dirty="0"/>
          </a:p>
          <a:p>
            <a:pPr>
              <a:defRPr sz="3200">
                <a:latin typeface="Times New Roman"/>
              </a:defRPr>
            </a:pPr>
            <a:endParaRPr dirty="0"/>
          </a:p>
          <a:p>
            <a:pPr algn="just">
              <a:defRPr sz="2800">
                <a:latin typeface="Times New Roman"/>
              </a:defRPr>
            </a:pPr>
            <a:r>
              <a:rPr dirty="0"/>
              <a:t>Suppose you have a sufficient amount of rupee currency in three denominations: Rs.1, Rs.10, and Rs.50. In how many</a:t>
            </a:r>
            <a:r>
              <a:rPr lang="en-US" dirty="0"/>
              <a:t> </a:t>
            </a:r>
            <a:r>
              <a:rPr dirty="0"/>
              <a:t>different ways can you pay a bill of Rs.107?</a:t>
            </a:r>
            <a:endParaRPr lang="en-US" dirty="0"/>
          </a:p>
          <a:p>
            <a:pPr algn="just">
              <a:defRPr sz="2800">
                <a:latin typeface="Times New Roman"/>
              </a:defRPr>
            </a:pPr>
            <a:endParaRPr dirty="0"/>
          </a:p>
          <a:p>
            <a:pPr>
              <a:defRPr sz="2800">
                <a:latin typeface="Times New Roman"/>
              </a:defRPr>
            </a:pPr>
            <a:r>
              <a:rPr dirty="0"/>
              <a:t>1. 15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2. 16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3. 17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4. 18</a:t>
            </a:r>
          </a:p>
        </p:txBody>
      </p:sp>
      <p:pic>
        <p:nvPicPr>
          <p:cNvPr id="2" name="Google Shape;60;p14">
            <a:extLst>
              <a:ext uri="{FF2B5EF4-FFF2-40B4-BE49-F238E27FC236}">
                <a16:creationId xmlns:a16="http://schemas.microsoft.com/office/drawing/2014/main" id="{9FCF6BA9-9CAC-917E-C95E-1957FEE96A6A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369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1" y="457200"/>
            <a:ext cx="8382000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200">
                <a:latin typeface="Times New Roman"/>
              </a:defRPr>
            </a:pPr>
            <a:r>
              <a:rPr dirty="0"/>
              <a:t>Q13</a:t>
            </a:r>
            <a:endParaRPr lang="en-US" dirty="0"/>
          </a:p>
          <a:p>
            <a:pPr>
              <a:defRPr sz="3200">
                <a:latin typeface="Times New Roman"/>
              </a:defRPr>
            </a:pPr>
            <a:endParaRPr dirty="0"/>
          </a:p>
          <a:p>
            <a:pPr algn="just">
              <a:defRPr sz="2800">
                <a:latin typeface="Times New Roman"/>
              </a:defRPr>
            </a:pPr>
            <a:r>
              <a:rPr dirty="0"/>
              <a:t>Find the sum of all the 4-digit numbers that can be formed with the digits 3, 4, 5, and 6.</a:t>
            </a:r>
            <a:endParaRPr lang="en-US" dirty="0"/>
          </a:p>
          <a:p>
            <a:pPr>
              <a:defRPr sz="2800">
                <a:latin typeface="Times New Roman"/>
              </a:defRPr>
            </a:pPr>
            <a:endParaRPr dirty="0"/>
          </a:p>
          <a:p>
            <a:pPr>
              <a:defRPr sz="2800">
                <a:latin typeface="Times New Roman"/>
              </a:defRPr>
            </a:pPr>
            <a:r>
              <a:rPr dirty="0"/>
              <a:t>1. 119988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2. 11988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3. 191988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4. 198198</a:t>
            </a:r>
          </a:p>
        </p:txBody>
      </p:sp>
      <p:pic>
        <p:nvPicPr>
          <p:cNvPr id="2" name="Google Shape;60;p14">
            <a:extLst>
              <a:ext uri="{FF2B5EF4-FFF2-40B4-BE49-F238E27FC236}">
                <a16:creationId xmlns:a16="http://schemas.microsoft.com/office/drawing/2014/main" id="{210A003E-65E9-2304-B9DF-5E75D167D15C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369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0664" y="1194620"/>
            <a:ext cx="83426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200">
                <a:latin typeface="Times New Roman"/>
              </a:defRPr>
            </a:pPr>
            <a:r>
              <a:rPr dirty="0"/>
              <a:t>Q14</a:t>
            </a:r>
            <a:endParaRPr lang="en-US" dirty="0"/>
          </a:p>
          <a:p>
            <a:pPr>
              <a:defRPr sz="3200">
                <a:latin typeface="Times New Roman"/>
              </a:defRPr>
            </a:pPr>
            <a:endParaRPr dirty="0"/>
          </a:p>
          <a:p>
            <a:pPr algn="just">
              <a:defRPr sz="2800">
                <a:latin typeface="Times New Roman"/>
              </a:defRPr>
            </a:pPr>
            <a:r>
              <a:rPr dirty="0"/>
              <a:t>There are 15 points in a plane, out of which 6 are</a:t>
            </a:r>
            <a:r>
              <a:rPr lang="en-US" dirty="0"/>
              <a:t> </a:t>
            </a:r>
            <a:r>
              <a:rPr dirty="0"/>
              <a:t>collinear.</a:t>
            </a:r>
            <a:r>
              <a:rPr lang="en-US" dirty="0"/>
              <a:t> </a:t>
            </a:r>
            <a:r>
              <a:rPr dirty="0"/>
              <a:t>Find the number of lines that can be formed from these 15 points.</a:t>
            </a:r>
            <a:endParaRPr lang="en-US" dirty="0"/>
          </a:p>
          <a:p>
            <a:pPr>
              <a:defRPr sz="2800">
                <a:latin typeface="Times New Roman"/>
              </a:defRPr>
            </a:pPr>
            <a:endParaRPr dirty="0"/>
          </a:p>
          <a:p>
            <a:pPr>
              <a:defRPr sz="2800">
                <a:latin typeface="Times New Roman"/>
              </a:defRPr>
            </a:pPr>
            <a:r>
              <a:rPr dirty="0"/>
              <a:t>1. 105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2. 90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3. 91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4. 95</a:t>
            </a:r>
          </a:p>
        </p:txBody>
      </p:sp>
      <p:pic>
        <p:nvPicPr>
          <p:cNvPr id="2" name="Google Shape;60;p14">
            <a:extLst>
              <a:ext uri="{FF2B5EF4-FFF2-40B4-BE49-F238E27FC236}">
                <a16:creationId xmlns:a16="http://schemas.microsoft.com/office/drawing/2014/main" id="{2FFCDFD9-C4FE-58DD-9B3B-D156C346EE03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369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D217E-4A4B-2287-50A2-12683845E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6A15B7-4152-97A2-D4F3-CFA029AD5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58861"/>
            <a:ext cx="7886700" cy="413328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: </a:t>
            </a:r>
          </a:p>
          <a:p>
            <a:pPr marL="0" indent="0" algn="just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basket contains 10 apples and 20 oranges out of which 3 apples and 5 oranges are defective. If we choose two fruits at random, what is the probability that either both are oranges or both are non-defective?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○ 127/327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○ 217/483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○ 316/435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○ 217/258</a:t>
            </a:r>
          </a:p>
          <a:p>
            <a:pPr marL="0" indent="0" algn="just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Google Shape;60;p14">
            <a:extLst>
              <a:ext uri="{FF2B5EF4-FFF2-40B4-BE49-F238E27FC236}">
                <a16:creationId xmlns:a16="http://schemas.microsoft.com/office/drawing/2014/main" id="{2223EA26-7BDE-9BE6-BB9F-2BBF20C6FE11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369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7397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DD780-5D7B-1A0E-426F-E1A70B599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13AA39-D97E-B727-1DBF-3DC4F9D7D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86671"/>
            <a:ext cx="7886700" cy="413328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:</a:t>
            </a:r>
          </a:p>
          <a:p>
            <a:pPr marL="0" indent="0" algn="just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Eleven books, consisting of five Engineering books, four Mathematics books, and two Physics books, are arranged on a shelf at random. What is the probability that the books of each kind are all together?</a:t>
            </a:r>
          </a:p>
          <a:p>
            <a:pPr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○ 5/1155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○ 3/1155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○ 2/1155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○ 1/1155</a:t>
            </a:r>
          </a:p>
          <a:p>
            <a:pPr marL="0" indent="0" algn="just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Google Shape;60;p14">
            <a:extLst>
              <a:ext uri="{FF2B5EF4-FFF2-40B4-BE49-F238E27FC236}">
                <a16:creationId xmlns:a16="http://schemas.microsoft.com/office/drawing/2014/main" id="{16D7D947-1AD8-B17F-0D8C-BA9B9D59B0DE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369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270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52825C-1E0E-74DB-BB09-B21C6B47AD72}"/>
              </a:ext>
            </a:extLst>
          </p:cNvPr>
          <p:cNvSpPr/>
          <p:nvPr/>
        </p:nvSpPr>
        <p:spPr>
          <a:xfrm>
            <a:off x="0" y="0"/>
            <a:ext cx="9144000" cy="8000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IN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FORMULA </a:t>
            </a:r>
          </a:p>
        </p:txBody>
      </p:sp>
      <p:sp>
        <p:nvSpPr>
          <p:cNvPr id="2" name="Rectangle 1"/>
          <p:cNvSpPr/>
          <p:nvPr/>
        </p:nvSpPr>
        <p:spPr>
          <a:xfrm>
            <a:off x="2514600" y="1905505"/>
            <a:ext cx="4572000" cy="36435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30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30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n! /(n-r)!</a:t>
            </a: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object is “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 is “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selection of object to be “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172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57200"/>
            <a:ext cx="841549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200">
                <a:latin typeface="Times New Roman"/>
              </a:defRPr>
            </a:pPr>
            <a:r>
              <a:rPr dirty="0"/>
              <a:t>Q15</a:t>
            </a:r>
            <a:endParaRPr lang="en-US" dirty="0"/>
          </a:p>
          <a:p>
            <a:pPr>
              <a:defRPr sz="3200">
                <a:latin typeface="Times New Roman"/>
              </a:defRPr>
            </a:pPr>
            <a:endParaRPr lang="en-IN" dirty="0"/>
          </a:p>
          <a:p>
            <a:pPr algn="just">
              <a:defRPr sz="2800">
                <a:latin typeface="Times New Roman"/>
              </a:defRPr>
            </a:pPr>
            <a:r>
              <a:rPr dirty="0"/>
              <a:t>How many integers greater than 999 but not greater than 4000 can be formed with the digits 0, 1, 2, 3, and 4, if repetition of digits is allowed?</a:t>
            </a:r>
            <a:endParaRPr lang="en-US" dirty="0"/>
          </a:p>
          <a:p>
            <a:pPr algn="just">
              <a:defRPr sz="2800">
                <a:latin typeface="Times New Roman"/>
              </a:defRPr>
            </a:pPr>
            <a:endParaRPr dirty="0"/>
          </a:p>
          <a:p>
            <a:pPr>
              <a:defRPr sz="2800">
                <a:latin typeface="Times New Roman"/>
              </a:defRPr>
            </a:pPr>
            <a:r>
              <a:rPr dirty="0"/>
              <a:t>1. 376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2. 360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3. 420</a:t>
            </a:r>
          </a:p>
          <a:p>
            <a:pPr>
              <a:defRPr sz="2800">
                <a:latin typeface="Times New Roman"/>
              </a:defRPr>
            </a:pPr>
            <a:r>
              <a:rPr dirty="0"/>
              <a:t>4. data inadequate</a:t>
            </a:r>
          </a:p>
          <a:p>
            <a:br>
              <a:rPr dirty="0"/>
            </a:br>
            <a:endParaRPr dirty="0"/>
          </a:p>
        </p:txBody>
      </p:sp>
      <p:pic>
        <p:nvPicPr>
          <p:cNvPr id="2" name="Google Shape;60;p14">
            <a:extLst>
              <a:ext uri="{FF2B5EF4-FFF2-40B4-BE49-F238E27FC236}">
                <a16:creationId xmlns:a16="http://schemas.microsoft.com/office/drawing/2014/main" id="{8309DF00-133E-BFD0-3FBB-C7D033360586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369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ym typeface="+mn-ea"/>
              </a:rPr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many numbers greater than 0 and less than a million can be formed with the digits of 0, 5, and 7? (repetition allowed)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○ 486</a:t>
            </a:r>
          </a:p>
          <a:p>
            <a:pPr marL="0" indent="0">
              <a:buNone/>
            </a:pPr>
            <a:r>
              <a:rPr lang="en-US" dirty="0"/>
              <a:t>○ 1086</a:t>
            </a:r>
          </a:p>
          <a:p>
            <a:pPr marL="0" indent="0">
              <a:buNone/>
            </a:pPr>
            <a:r>
              <a:rPr lang="en-US" dirty="0"/>
              <a:t>○ 728</a:t>
            </a:r>
          </a:p>
          <a:p>
            <a:pPr marL="0" indent="0">
              <a:buNone/>
            </a:pPr>
            <a:r>
              <a:rPr lang="en-US" dirty="0"/>
              <a:t>○ 568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ym typeface="+mn-ea"/>
              </a:rPr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If there are five trains from P to Q and 2 trains from Q to R, in how many ways can one travel from P to R by train? (assume there are no direct trains from P to 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○ 5</a:t>
            </a:r>
          </a:p>
          <a:p>
            <a:pPr marL="0" indent="0">
              <a:buNone/>
            </a:pPr>
            <a:r>
              <a:rPr lang="en-US" dirty="0"/>
              <a:t>○ 8</a:t>
            </a:r>
          </a:p>
          <a:p>
            <a:pPr marL="0" indent="0">
              <a:buNone/>
            </a:pPr>
            <a:r>
              <a:rPr lang="en-US" dirty="0"/>
              <a:t>○ 10</a:t>
            </a:r>
          </a:p>
          <a:p>
            <a:pPr marL="0" indent="0">
              <a:buNone/>
            </a:pPr>
            <a:r>
              <a:rPr lang="en-US" dirty="0"/>
              <a:t>○ 15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ym typeface="+mn-ea"/>
              </a:rPr>
              <a:t>Question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There are 7 fans in a hall and each one of them can be switched on independently. Find the total number of ways in which the fans can be turned on.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○ 2^7</a:t>
            </a:r>
          </a:p>
          <a:p>
            <a:pPr marL="0" indent="0">
              <a:buNone/>
            </a:pPr>
            <a:r>
              <a:rPr lang="en-US" sz="2800" dirty="0"/>
              <a:t>○ 127</a:t>
            </a:r>
          </a:p>
          <a:p>
            <a:pPr marL="0" indent="0">
              <a:buNone/>
            </a:pPr>
            <a:r>
              <a:rPr lang="en-US" sz="2800" dirty="0"/>
              <a:t>○ 10^7</a:t>
            </a:r>
          </a:p>
          <a:p>
            <a:pPr marL="0" indent="0">
              <a:buNone/>
            </a:pPr>
            <a:r>
              <a:rPr lang="en-US" sz="2800" dirty="0"/>
              <a:t>○ 7^2</a:t>
            </a:r>
          </a:p>
          <a:p>
            <a:pPr marL="0" indent="0">
              <a:buNone/>
            </a:pPr>
            <a:br>
              <a:rPr lang="en-US" sz="2800" dirty="0"/>
            </a:br>
            <a:endParaRPr lang="en-US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ym typeface="+mn-ea"/>
              </a:rPr>
              <a:t>Question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number lock on a suitcase has 3 wheels each labeled with 10 digits from 0 to 9. If the opening of the lock requires a particular sequence of three digits with no repeats, how many such sequences will be possible?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○ 4224</a:t>
            </a:r>
          </a:p>
          <a:p>
            <a:pPr marL="0" indent="0">
              <a:buNone/>
            </a:pPr>
            <a:r>
              <a:rPr lang="en-US" dirty="0"/>
              <a:t>○ 720</a:t>
            </a:r>
          </a:p>
          <a:p>
            <a:pPr marL="0" indent="0">
              <a:buNone/>
            </a:pPr>
            <a:r>
              <a:rPr lang="en-US" dirty="0"/>
              <a:t>○ 560</a:t>
            </a:r>
          </a:p>
          <a:p>
            <a:pPr marL="0" indent="0">
              <a:buNone/>
            </a:pPr>
            <a:r>
              <a:rPr lang="en-US" dirty="0"/>
              <a:t>○ 5040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ym typeface="+mn-ea"/>
              </a:rPr>
              <a:t>Question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question paper contains 15 'true or false' questions. In how many ways can a candidate answer the entire paper? Assume that the candidate answers all the questions.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○ 2^10</a:t>
            </a:r>
          </a:p>
          <a:p>
            <a:pPr marL="0" indent="0">
              <a:buNone/>
            </a:pPr>
            <a:r>
              <a:rPr lang="en-US" dirty="0"/>
              <a:t>○ 3^15</a:t>
            </a:r>
          </a:p>
          <a:p>
            <a:pPr marL="0" indent="0">
              <a:buNone/>
            </a:pPr>
            <a:r>
              <a:rPr lang="en-US" dirty="0"/>
              <a:t>○ 2^15</a:t>
            </a:r>
          </a:p>
          <a:p>
            <a:pPr marL="0" indent="0">
              <a:buNone/>
            </a:pPr>
            <a:r>
              <a:rPr lang="en-US" dirty="0"/>
              <a:t>○ 3^15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B7C1-F4C4-49AE-ABAD-F109FFEAB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pic>
        <p:nvPicPr>
          <p:cNvPr id="3" name="Google Shape;60;p14">
            <a:extLst>
              <a:ext uri="{FF2B5EF4-FFF2-40B4-BE49-F238E27FC236}">
                <a16:creationId xmlns:a16="http://schemas.microsoft.com/office/drawing/2014/main" id="{3F95B33E-992D-1F88-5A79-B791D5907F8E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69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223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382F0-C2E6-8122-0A7D-061C67E64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057401"/>
            <a:ext cx="8572500" cy="42290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numbers can be made with the digits 3, 4, 5, 6, 7, 8 lying between 3000 and 4000 which are divisible by 5 while repetition of any digit is not allowed in any number?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5763" indent="-385763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  <a:p>
            <a:pPr marL="385763" indent="-385763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pPr marL="385763" indent="-385763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</a:p>
          <a:p>
            <a:pPr marL="385763" indent="-385763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2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427B18-4FAD-A906-D4CC-B20BE45D8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647" y="2400301"/>
            <a:ext cx="6290706" cy="267491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DF6695D-2B93-AC4B-9B52-9B9E2E26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63229"/>
            <a:ext cx="8229600" cy="857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IN" sz="27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39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F894E-A85F-1300-8E2E-C3BD1E47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2000251"/>
            <a:ext cx="8515350" cy="38861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5 digit numbers which are divisible by 4, with digits from the set{1,2,3,4,5} and the repetition of digits is allowed, is ________?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5763" indent="-385763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625</a:t>
            </a:r>
          </a:p>
          <a:p>
            <a:pPr marL="385763" indent="-385763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  <a:p>
            <a:pPr marL="385763" indent="-385763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</a:p>
          <a:p>
            <a:pPr marL="385763" indent="-385763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525</a:t>
            </a:r>
          </a:p>
          <a:p>
            <a:pPr marL="385763" indent="-385763">
              <a:buAutoNum type="alphaU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53398F-4E39-05C7-8BAE-174B78F3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76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1B6857-9F79-27C7-698F-73F3E4AF3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1" y="2000250"/>
            <a:ext cx="5601098" cy="36576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46725D-D88B-0F02-DFE8-50F28371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63229"/>
            <a:ext cx="8229600" cy="857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IN" sz="27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94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6807D-C7C2-7A46-44A5-6AB0F345A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41" y="2057401"/>
            <a:ext cx="8229600" cy="37373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is the total number of 5-digit numbers which are divisible by 4 and the numbers are formed using the digits 1, 2, 3, 4, 5 and 6. No digit is repeated in the number. What is the value of N?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5763" indent="-385763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144</a:t>
            </a:r>
          </a:p>
          <a:p>
            <a:pPr marL="385763" indent="-385763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162</a:t>
            </a:r>
          </a:p>
          <a:p>
            <a:pPr marL="385763" indent="-385763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</a:p>
          <a:p>
            <a:pPr marL="385763" indent="-385763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21A28B-BE3D-A81F-BADB-7D6E7186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88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707C29-DBC2-6857-D45C-4F85E2C30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54" y="2114551"/>
            <a:ext cx="5262493" cy="380421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66824D3-5204-914E-0D7E-09A53E6F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63229"/>
            <a:ext cx="8229600" cy="857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IN" sz="27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91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3612</Words>
  <Application>Microsoft Office PowerPoint</Application>
  <PresentationFormat>On-screen Show (4:3)</PresentationFormat>
  <Paragraphs>435</Paragraphs>
  <Slides>36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Aptos</vt:lpstr>
      <vt:lpstr>Arial</vt:lpstr>
      <vt:lpstr>Calibri</vt:lpstr>
      <vt:lpstr>system-ui</vt:lpstr>
      <vt:lpstr>Times New Roman</vt:lpstr>
      <vt:lpstr>Wingdings</vt:lpstr>
      <vt:lpstr>Office Theme</vt:lpstr>
      <vt:lpstr>PowerPoint Presentation</vt:lpstr>
      <vt:lpstr>PERMUTATION AND COMBINATION 1.2</vt:lpstr>
      <vt:lpstr>PowerPoint Presentation</vt:lpstr>
      <vt:lpstr>PowerPoint Presentation</vt:lpstr>
      <vt:lpstr>Answer</vt:lpstr>
      <vt:lpstr>PowerPoint Presentation</vt:lpstr>
      <vt:lpstr>Answer</vt:lpstr>
      <vt:lpstr>PowerPoint Presentation</vt:lpstr>
      <vt:lpstr>Answer</vt:lpstr>
      <vt:lpstr>PowerPoint Presentation</vt:lpstr>
      <vt:lpstr>PowerPoint Presentation</vt:lpstr>
      <vt:lpstr>Answer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</vt:lpstr>
      <vt:lpstr>Question</vt:lpstr>
      <vt:lpstr>Question </vt:lpstr>
      <vt:lpstr>Question </vt:lpstr>
      <vt:lpstr>Question 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Loner 03</cp:lastModifiedBy>
  <cp:revision>1</cp:revision>
  <dcterms:created xsi:type="dcterms:W3CDTF">2013-01-27T09:14:16Z</dcterms:created>
  <dcterms:modified xsi:type="dcterms:W3CDTF">2025-03-16T10:39:39Z</dcterms:modified>
  <cp:category/>
</cp:coreProperties>
</file>