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321" r:id="rId2"/>
    <p:sldId id="256" r:id="rId3"/>
    <p:sldId id="322" r:id="rId4"/>
    <p:sldId id="346" r:id="rId5"/>
    <p:sldId id="347" r:id="rId6"/>
    <p:sldId id="398" r:id="rId7"/>
    <p:sldId id="397" r:id="rId8"/>
    <p:sldId id="399" r:id="rId9"/>
    <p:sldId id="386" r:id="rId10"/>
    <p:sldId id="368" r:id="rId11"/>
    <p:sldId id="387" r:id="rId12"/>
    <p:sldId id="395" r:id="rId13"/>
    <p:sldId id="370" r:id="rId14"/>
    <p:sldId id="396" r:id="rId15"/>
    <p:sldId id="375" r:id="rId16"/>
    <p:sldId id="376" r:id="rId17"/>
    <p:sldId id="377" r:id="rId18"/>
    <p:sldId id="378" r:id="rId19"/>
    <p:sldId id="379" r:id="rId20"/>
    <p:sldId id="380" r:id="rId21"/>
    <p:sldId id="381" r:id="rId22"/>
    <p:sldId id="384" r:id="rId23"/>
    <p:sldId id="385" r:id="rId24"/>
    <p:sldId id="382" r:id="rId25"/>
    <p:sldId id="383" r:id="rId26"/>
    <p:sldId id="388" r:id="rId27"/>
    <p:sldId id="389" r:id="rId28"/>
    <p:sldId id="390" r:id="rId29"/>
    <p:sldId id="391" r:id="rId30"/>
    <p:sldId id="277" r:id="rId31"/>
  </p:sldIdLst>
  <p:sldSz cx="12192000" cy="6858000"/>
  <p:notesSz cx="6858000" cy="9144000"/>
  <p:embeddedFontLst>
    <p:embeddedFont>
      <p:font typeface="georgia" panose="02040502050405020303" pitchFamily="18"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trebuchet ms" panose="020B0603020202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79505" autoAdjust="0"/>
  </p:normalViewPr>
  <p:slideViewPr>
    <p:cSldViewPr snapToGrid="0">
      <p:cViewPr varScale="1">
        <p:scale>
          <a:sx n="65" d="100"/>
          <a:sy n="65" d="100"/>
        </p:scale>
        <p:origin x="63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er 03" userId="146907e377e94744" providerId="LiveId" clId="{30F11E00-ABB0-42DA-A858-35418CF43377}"/>
    <pc:docChg chg="modSld">
      <pc:chgData name="Loner 03" userId="146907e377e94744" providerId="LiveId" clId="{30F11E00-ABB0-42DA-A858-35418CF43377}" dt="2025-02-11T04:58:50.113" v="0" actId="20577"/>
      <pc:docMkLst>
        <pc:docMk/>
      </pc:docMkLst>
      <pc:sldChg chg="modSp mod">
        <pc:chgData name="Loner 03" userId="146907e377e94744" providerId="LiveId" clId="{30F11E00-ABB0-42DA-A858-35418CF43377}" dt="2025-02-11T04:58:50.113" v="0" actId="20577"/>
        <pc:sldMkLst>
          <pc:docMk/>
          <pc:sldMk cId="580863662" sldId="399"/>
        </pc:sldMkLst>
        <pc:spChg chg="mod">
          <ac:chgData name="Loner 03" userId="146907e377e94744" providerId="LiveId" clId="{30F11E00-ABB0-42DA-A858-35418CF43377}" dt="2025-02-11T04:58:50.113" v="0" actId="20577"/>
          <ac:spMkLst>
            <pc:docMk/>
            <pc:sldMk cId="580863662" sldId="399"/>
            <ac:spMk id="3" creationId="{0B5A5BBA-3445-6A6A-6CC1-EEDF20C12AE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tabLst/>
              <a:defRPr/>
            </a:pPr>
            <a:r>
              <a:rPr lang="en-IN" dirty="0"/>
              <a:t>Ans : 5. b) 1/3</a:t>
            </a:r>
            <a:endParaRPr lang="en-US" b="1" i="0" dirty="0">
              <a:solidFill>
                <a:srgbClr val="333333"/>
              </a:solidFill>
              <a:effectLst/>
              <a:latin typeface="trebuchet ms" panose="020B0603020202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tabLst/>
              <a:defRPr/>
            </a:pPr>
            <a:r>
              <a:rPr lang="en-IN" dirty="0"/>
              <a:t>6. b) 3/11</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tabLst/>
              <a:defRPr/>
            </a:pPr>
            <a:endParaRPr lang="en-IN" dirty="0"/>
          </a:p>
          <a:p>
            <a:pPr algn="l" fontAlgn="base"/>
            <a:r>
              <a:rPr lang="en-US" b="0" i="0" dirty="0">
                <a:solidFill>
                  <a:srgbClr val="000000"/>
                </a:solidFill>
                <a:effectLst/>
                <a:latin typeface="Open Sans" panose="020B0606030504020204" pitchFamily="34" charset="0"/>
              </a:rPr>
              <a:t>   5) Number of divisible by 4 = 7</a:t>
            </a:r>
            <a:br>
              <a:rPr lang="en-US" dirty="0"/>
            </a:br>
            <a:r>
              <a:rPr lang="en-US" b="0" i="0" dirty="0">
                <a:solidFill>
                  <a:srgbClr val="000000"/>
                </a:solidFill>
                <a:effectLst/>
                <a:latin typeface="Open Sans" panose="020B0606030504020204" pitchFamily="34" charset="0"/>
              </a:rPr>
              <a:t>Number of divisible by 6 = 5</a:t>
            </a:r>
            <a:br>
              <a:rPr lang="en-US" dirty="0"/>
            </a:br>
            <a:r>
              <a:rPr lang="en-US" b="0" i="0" dirty="0">
                <a:solidFill>
                  <a:srgbClr val="000000"/>
                </a:solidFill>
                <a:effectLst/>
                <a:latin typeface="Open Sans" panose="020B0606030504020204" pitchFamily="34" charset="0"/>
              </a:rPr>
              <a:t>Number of divisible by (4 &amp; 6) = 2</a:t>
            </a:r>
            <a:br>
              <a:rPr lang="en-US" dirty="0"/>
            </a:br>
            <a:r>
              <a:rPr lang="en-US" b="0" i="0" dirty="0">
                <a:solidFill>
                  <a:srgbClr val="000000"/>
                </a:solidFill>
                <a:effectLst/>
                <a:latin typeface="Open Sans" panose="020B0606030504020204" pitchFamily="34" charset="0"/>
              </a:rPr>
              <a:t>Total number = 7 + 5 - 2 = 10</a:t>
            </a:r>
            <a:br>
              <a:rPr lang="en-US" dirty="0"/>
            </a:br>
            <a:r>
              <a:rPr lang="en-US" b="0" i="0" dirty="0">
                <a:solidFill>
                  <a:srgbClr val="000000"/>
                </a:solidFill>
                <a:effectLst/>
                <a:latin typeface="Open Sans" panose="020B0606030504020204" pitchFamily="34" charset="0"/>
              </a:rPr>
              <a:t>Probability = </a:t>
            </a:r>
            <a:r>
              <a:rPr lang="en-US" b="0" i="0" u="none" strike="noStrike" dirty="0">
                <a:solidFill>
                  <a:srgbClr val="000000"/>
                </a:solidFill>
                <a:effectLst/>
                <a:latin typeface="MathJax_Main"/>
              </a:rPr>
              <a:t>10/30 </a:t>
            </a:r>
            <a:r>
              <a:rPr lang="en-US" b="0" i="0" u="none" strike="noStrike" dirty="0">
                <a:solidFill>
                  <a:srgbClr val="000000"/>
                </a:solidFill>
                <a:effectLst/>
                <a:latin typeface="MathJax_Main"/>
                <a:sym typeface="Wingdings" panose="05000000000000000000" pitchFamily="2" charset="2"/>
              </a:rPr>
              <a:t> </a:t>
            </a:r>
            <a:r>
              <a:rPr lang="en-US" b="0" i="0" u="none" strike="noStrike" dirty="0">
                <a:solidFill>
                  <a:srgbClr val="000000"/>
                </a:solidFill>
                <a:effectLst/>
                <a:latin typeface="inherit"/>
              </a:rPr>
              <a:t>1/3</a:t>
            </a:r>
          </a:p>
          <a:p>
            <a:pPr algn="l" fontAlgn="base"/>
            <a:endParaRPr lang="en-US" b="0" i="0" u="none" strike="noStrike" dirty="0">
              <a:solidFill>
                <a:srgbClr val="000000"/>
              </a:solidFill>
              <a:effectLst/>
              <a:latin typeface="inherit"/>
            </a:endParaRPr>
          </a:p>
          <a:p>
            <a:pPr algn="l">
              <a:lnSpc>
                <a:spcPts val="2100"/>
              </a:lnSpc>
              <a:spcAft>
                <a:spcPts val="375"/>
              </a:spcAft>
            </a:pPr>
            <a:r>
              <a:rPr lang="en-US" b="0" i="0" u="none" strike="noStrike" dirty="0">
                <a:solidFill>
                  <a:srgbClr val="000000"/>
                </a:solidFill>
                <a:effectLst/>
                <a:latin typeface="inherit"/>
              </a:rPr>
              <a:t>6) </a:t>
            </a:r>
            <a:r>
              <a:rPr lang="en-IN" b="0" i="0" dirty="0">
                <a:solidFill>
                  <a:srgbClr val="000000"/>
                </a:solidFill>
                <a:effectLst/>
                <a:latin typeface="georgia" panose="02040502050405020303" pitchFamily="18" charset="0"/>
              </a:rPr>
              <a:t>The odd numbers</a:t>
            </a:r>
            <a:r>
              <a:rPr lang="en-IN" b="0" i="0" dirty="0">
                <a:solidFill>
                  <a:srgbClr val="000000"/>
                </a:solidFill>
                <a:effectLst/>
                <a:latin typeface="inherit"/>
              </a:rPr>
              <a:t>=1,3,5,7,9,11</a:t>
            </a:r>
            <a:endParaRPr lang="en-IN" b="0" i="0" dirty="0">
              <a:solidFill>
                <a:srgbClr val="000000"/>
              </a:solidFill>
              <a:effectLst/>
              <a:latin typeface="georgia" panose="02040502050405020303" pitchFamily="18" charset="0"/>
            </a:endParaRPr>
          </a:p>
          <a:p>
            <a:pPr algn="l">
              <a:lnSpc>
                <a:spcPts val="2100"/>
              </a:lnSpc>
              <a:spcAft>
                <a:spcPts val="375"/>
              </a:spcAft>
            </a:pPr>
            <a:r>
              <a:rPr lang="en-IN" b="0" i="0" dirty="0">
                <a:solidFill>
                  <a:srgbClr val="000000"/>
                </a:solidFill>
                <a:effectLst/>
                <a:latin typeface="georgia" panose="02040502050405020303" pitchFamily="18" charset="0"/>
              </a:rPr>
              <a:t>     </a:t>
            </a:r>
            <a:r>
              <a:rPr lang="en-US" b="0" i="0" dirty="0">
                <a:solidFill>
                  <a:srgbClr val="000000"/>
                </a:solidFill>
                <a:effectLst/>
                <a:latin typeface="georgia" panose="02040502050405020303" pitchFamily="18" charset="0"/>
              </a:rPr>
              <a:t>Probability of selecting two odd numbers </a:t>
            </a:r>
            <a:r>
              <a:rPr lang="en-US" b="0" i="0" dirty="0">
                <a:solidFill>
                  <a:srgbClr val="000000"/>
                </a:solidFill>
                <a:effectLst/>
                <a:latin typeface="inherit"/>
              </a:rPr>
              <a:t>=6C2 / 11C2 = 6×5 / 11×10 = 3 / 11</a:t>
            </a:r>
            <a:br>
              <a:rPr lang="en-IN" b="0" i="0" dirty="0">
                <a:solidFill>
                  <a:srgbClr val="000000"/>
                </a:solidFill>
                <a:effectLst/>
                <a:latin typeface="georgia" panose="02040502050405020303" pitchFamily="18" charset="0"/>
              </a:rPr>
            </a:br>
            <a:endParaRPr lang="en-IN" b="0" i="0" dirty="0">
              <a:solidFill>
                <a:srgbClr val="000000"/>
              </a:solidFill>
              <a:effectLst/>
              <a:latin typeface="georgia" panose="02040502050405020303" pitchFamily="18" charset="0"/>
            </a:endParaRPr>
          </a:p>
          <a:p>
            <a:pPr algn="l" fontAlgn="base"/>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11</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794451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Ans: 7. c) 2/29</a:t>
            </a:r>
            <a:endParaRPr lang="en-US" b="1" i="0" dirty="0">
              <a:solidFill>
                <a:srgbClr val="333333"/>
              </a:solidFill>
              <a:effectLst/>
              <a:latin typeface="trebuchet ms" panose="020B0603020202020204" pitchFamily="34" charset="0"/>
            </a:endParaRPr>
          </a:p>
          <a:p>
            <a:pPr marL="0" lvl="0" indent="0" algn="l" rtl="0">
              <a:lnSpc>
                <a:spcPct val="100000"/>
              </a:lnSpc>
              <a:spcBef>
                <a:spcPts val="0"/>
              </a:spcBef>
              <a:spcAft>
                <a:spcPts val="0"/>
              </a:spcAft>
              <a:buSzPts val="1400"/>
              <a:buNone/>
            </a:pPr>
            <a:r>
              <a:rPr lang="en-US" b="0" i="0" dirty="0">
                <a:solidFill>
                  <a:srgbClr val="333333"/>
                </a:solidFill>
                <a:effectLst/>
                <a:latin typeface="trebuchet ms" panose="020B0603020202020204" pitchFamily="34" charset="0"/>
              </a:rPr>
              <a:t>8. b) 2/9 </a:t>
            </a:r>
          </a:p>
          <a:p>
            <a:pPr marL="0" lvl="0" indent="0" algn="l" rtl="0">
              <a:lnSpc>
                <a:spcPct val="100000"/>
              </a:lnSpc>
              <a:spcBef>
                <a:spcPts val="0"/>
              </a:spcBef>
              <a:spcAft>
                <a:spcPts val="0"/>
              </a:spcAft>
              <a:buSzPts val="1400"/>
              <a:buNone/>
            </a:pPr>
            <a:endParaRPr lang="en-US" b="0" i="0" dirty="0">
              <a:solidFill>
                <a:srgbClr val="333333"/>
              </a:solidFill>
              <a:effectLst/>
              <a:latin typeface="trebuchet ms" panose="020B0603020202020204" pitchFamily="34" charset="0"/>
            </a:endParaRPr>
          </a:p>
          <a:p>
            <a:pPr marL="0" lvl="0" indent="0" algn="l" rtl="0">
              <a:lnSpc>
                <a:spcPct val="100000"/>
              </a:lnSpc>
              <a:spcBef>
                <a:spcPts val="0"/>
              </a:spcBef>
              <a:spcAft>
                <a:spcPts val="0"/>
              </a:spcAft>
              <a:buSzPts val="1400"/>
              <a:buNone/>
            </a:pPr>
            <a:r>
              <a:rPr lang="en-US" b="0" i="0" dirty="0">
                <a:solidFill>
                  <a:srgbClr val="333333"/>
                </a:solidFill>
                <a:effectLst/>
                <a:latin typeface="trebuchet ms" panose="020B0603020202020204" pitchFamily="34" charset="0"/>
                <a:sym typeface="Wingdings" panose="05000000000000000000" pitchFamily="2" charset="2"/>
              </a:rPr>
              <a:t>Total 10 people in circular  n-1!  10-1 !  9! </a:t>
            </a:r>
          </a:p>
          <a:p>
            <a:pPr marL="0" lvl="0" indent="0" algn="l" rtl="0">
              <a:lnSpc>
                <a:spcPct val="100000"/>
              </a:lnSpc>
              <a:spcBef>
                <a:spcPts val="0"/>
              </a:spcBef>
              <a:spcAft>
                <a:spcPts val="0"/>
              </a:spcAft>
              <a:buSzPts val="1400"/>
              <a:buNone/>
            </a:pPr>
            <a:r>
              <a:rPr lang="en-US" b="0" i="0" dirty="0">
                <a:solidFill>
                  <a:srgbClr val="333333"/>
                </a:solidFill>
                <a:effectLst/>
                <a:latin typeface="trebuchet ms" panose="020B0603020202020204" pitchFamily="34" charset="0"/>
                <a:sym typeface="Wingdings" panose="05000000000000000000" pitchFamily="2" charset="2"/>
              </a:rPr>
              <a:t>2 People Sits Together Means Take 2 People As Single Entity</a:t>
            </a:r>
          </a:p>
          <a:p>
            <a:pPr marL="0" lvl="0" indent="0" algn="l" rtl="0">
              <a:lnSpc>
                <a:spcPct val="100000"/>
              </a:lnSpc>
              <a:spcBef>
                <a:spcPts val="0"/>
              </a:spcBef>
              <a:spcAft>
                <a:spcPts val="0"/>
              </a:spcAft>
              <a:buSzPts val="1400"/>
              <a:buNone/>
            </a:pPr>
            <a:r>
              <a:rPr lang="en-US" b="0" i="0" dirty="0">
                <a:solidFill>
                  <a:srgbClr val="333333"/>
                </a:solidFill>
                <a:effectLst/>
                <a:latin typeface="trebuchet ms" panose="020B0603020202020204" pitchFamily="34" charset="0"/>
                <a:sym typeface="Wingdings" panose="05000000000000000000" pitchFamily="2" charset="2"/>
              </a:rPr>
              <a:t>Total 9 Peoples  circular = (9-1)! = 8! </a:t>
            </a:r>
          </a:p>
          <a:p>
            <a:pPr marL="0" lvl="0" indent="0" algn="l" rtl="0">
              <a:lnSpc>
                <a:spcPct val="100000"/>
              </a:lnSpc>
              <a:spcBef>
                <a:spcPts val="0"/>
              </a:spcBef>
              <a:spcAft>
                <a:spcPts val="0"/>
              </a:spcAft>
              <a:buSzPts val="1400"/>
              <a:buNone/>
            </a:pPr>
            <a:r>
              <a:rPr lang="en-US" b="0" i="0" dirty="0">
                <a:solidFill>
                  <a:srgbClr val="333333"/>
                </a:solidFill>
                <a:effectLst/>
                <a:latin typeface="trebuchet ms" panose="020B0603020202020204" pitchFamily="34" charset="0"/>
                <a:sym typeface="Wingdings" panose="05000000000000000000" pitchFamily="2" charset="2"/>
              </a:rPr>
              <a:t>2 people can arrange 2 ways  2! </a:t>
            </a:r>
          </a:p>
          <a:p>
            <a:pPr marL="0" lvl="0" indent="0" algn="l" rtl="0">
              <a:lnSpc>
                <a:spcPct val="100000"/>
              </a:lnSpc>
              <a:spcBef>
                <a:spcPts val="0"/>
              </a:spcBef>
              <a:spcAft>
                <a:spcPts val="0"/>
              </a:spcAft>
              <a:buSzPts val="1400"/>
              <a:buNone/>
            </a:pPr>
            <a:r>
              <a:rPr lang="en-US" b="0" i="0" dirty="0">
                <a:solidFill>
                  <a:srgbClr val="333333"/>
                </a:solidFill>
                <a:effectLst/>
                <a:latin typeface="trebuchet ms" panose="020B0603020202020204" pitchFamily="34" charset="0"/>
                <a:sym typeface="Wingdings" panose="05000000000000000000" pitchFamily="2" charset="2"/>
              </a:rPr>
              <a:t> 8! * 2! / 9! =&gt; 2/9</a:t>
            </a:r>
          </a:p>
          <a:p>
            <a:pPr marL="0" lvl="0" indent="0" algn="l" rtl="0">
              <a:lnSpc>
                <a:spcPct val="100000"/>
              </a:lnSpc>
              <a:spcBef>
                <a:spcPts val="0"/>
              </a:spcBef>
              <a:spcAft>
                <a:spcPts val="0"/>
              </a:spcAft>
              <a:buSzPts val="1400"/>
              <a:buNone/>
            </a:pPr>
            <a:endParaRPr b="0" dirty="0"/>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7727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N" b="1" i="0" dirty="0">
              <a:solidFill>
                <a:srgbClr val="333333"/>
              </a:solidFill>
              <a:effectLst/>
              <a:latin typeface="trebuchet ms" panose="020B0603020202020204" pitchFamily="34" charset="0"/>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6745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Ans: a) 12</a:t>
            </a:r>
          </a:p>
          <a:p>
            <a:pPr marL="0" lvl="0" indent="0" algn="l" rtl="0">
              <a:lnSpc>
                <a:spcPct val="100000"/>
              </a:lnSpc>
              <a:spcBef>
                <a:spcPts val="0"/>
              </a:spcBef>
              <a:spcAft>
                <a:spcPts val="0"/>
              </a:spcAft>
              <a:buSzPts val="1400"/>
              <a:buNone/>
            </a:pPr>
            <a:endParaRPr lang="en-IN" dirty="0"/>
          </a:p>
          <a:p>
            <a:pPr marL="0" lvl="0" indent="0" algn="l" rtl="0">
              <a:lnSpc>
                <a:spcPct val="100000"/>
              </a:lnSpc>
              <a:spcBef>
                <a:spcPts val="0"/>
              </a:spcBef>
              <a:spcAft>
                <a:spcPts val="0"/>
              </a:spcAft>
              <a:buSzPts val="1400"/>
              <a:buNone/>
            </a:pPr>
            <a:r>
              <a:rPr lang="en-IN" dirty="0"/>
              <a:t>Coin = H,T</a:t>
            </a:r>
          </a:p>
          <a:p>
            <a:pPr marL="0" lvl="0" indent="0" algn="l" rtl="0">
              <a:lnSpc>
                <a:spcPct val="100000"/>
              </a:lnSpc>
              <a:spcBef>
                <a:spcPts val="0"/>
              </a:spcBef>
              <a:spcAft>
                <a:spcPts val="0"/>
              </a:spcAft>
              <a:buSzPts val="1400"/>
              <a:buNone/>
            </a:pPr>
            <a:r>
              <a:rPr lang="en-IN" dirty="0"/>
              <a:t>DICE = 1,2,3,4,5,6</a:t>
            </a:r>
          </a:p>
          <a:p>
            <a:pPr marL="0" lvl="0" indent="0" algn="l" rtl="0">
              <a:lnSpc>
                <a:spcPct val="100000"/>
              </a:lnSpc>
              <a:spcBef>
                <a:spcPts val="0"/>
              </a:spcBef>
              <a:spcAft>
                <a:spcPts val="0"/>
              </a:spcAft>
              <a:buSzPts val="1400"/>
              <a:buNone/>
            </a:pPr>
            <a:endParaRPr lang="en-IN" dirty="0"/>
          </a:p>
          <a:p>
            <a:pPr marL="0" lvl="0" indent="0" algn="l" rtl="0">
              <a:lnSpc>
                <a:spcPct val="100000"/>
              </a:lnSpc>
              <a:spcBef>
                <a:spcPts val="0"/>
              </a:spcBef>
              <a:spcAft>
                <a:spcPts val="0"/>
              </a:spcAft>
              <a:buSzPts val="1400"/>
              <a:buNone/>
            </a:pPr>
            <a:r>
              <a:rPr lang="en-IN" dirty="0"/>
              <a:t>H1,H2,H3,H4,H5,H6,T1,T2,T3,T4,T5,T6 = 12</a:t>
            </a: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6283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IN" dirty="0"/>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41129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9597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Ans: b) 3/8</a:t>
            </a:r>
          </a:p>
          <a:p>
            <a:pPr marL="0" lvl="0" indent="0" algn="l" rtl="0">
              <a:lnSpc>
                <a:spcPct val="100000"/>
              </a:lnSpc>
              <a:spcBef>
                <a:spcPts val="0"/>
              </a:spcBef>
              <a:spcAft>
                <a:spcPts val="0"/>
              </a:spcAft>
              <a:buSzPts val="1400"/>
              <a:buNone/>
            </a:pPr>
            <a:r>
              <a:rPr lang="en-IN" dirty="0"/>
              <a:t>b) 7/8</a:t>
            </a:r>
          </a:p>
          <a:p>
            <a:pPr marL="0" lvl="0" indent="0" algn="l" rtl="0">
              <a:lnSpc>
                <a:spcPct val="100000"/>
              </a:lnSpc>
              <a:spcBef>
                <a:spcPts val="0"/>
              </a:spcBef>
              <a:spcAft>
                <a:spcPts val="0"/>
              </a:spcAft>
              <a:buSzPts val="1400"/>
              <a:buNone/>
            </a:pPr>
            <a:r>
              <a:rPr lang="en-IN" dirty="0"/>
              <a:t>a) 1/2</a:t>
            </a:r>
            <a:endParaRPr dirty="0"/>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7121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Ans: 35/64</a:t>
            </a:r>
            <a:endParaRPr dirty="0"/>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8880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Ans: C) LAUNNCH</a:t>
            </a:r>
            <a:endParaRPr dirty="0"/>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474419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Ans: a) 15/16</a:t>
            </a:r>
            <a:endParaRPr dirty="0"/>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6243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2691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Ans: c) ½</a:t>
            </a:r>
          </a:p>
          <a:p>
            <a:pPr marL="0" lvl="0" indent="0" algn="l" rtl="0">
              <a:lnSpc>
                <a:spcPct val="100000"/>
              </a:lnSpc>
              <a:spcBef>
                <a:spcPts val="0"/>
              </a:spcBef>
              <a:spcAft>
                <a:spcPts val="0"/>
              </a:spcAft>
              <a:buSzPts val="1400"/>
              <a:buNone/>
            </a:pPr>
            <a:endParaRPr dirty="0"/>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7262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Ans: b) 11/32</a:t>
            </a:r>
            <a:endParaRPr dirty="0"/>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8968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Ans: b) ¼</a:t>
            </a:r>
          </a:p>
          <a:p>
            <a:pPr marL="0" lvl="0" indent="0" algn="l" rtl="0">
              <a:lnSpc>
                <a:spcPct val="100000"/>
              </a:lnSpc>
              <a:spcBef>
                <a:spcPts val="0"/>
              </a:spcBef>
              <a:spcAft>
                <a:spcPts val="0"/>
              </a:spcAft>
              <a:buSzPts val="1400"/>
              <a:buNone/>
            </a:pPr>
            <a:endParaRPr dirty="0"/>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31274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a) ½</a:t>
            </a:r>
          </a:p>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26</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037150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a) 3/8</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27</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393751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 b) 55/2048</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28</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305882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24e5d5c537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86" name="Google Shape;286;g224e5d5c537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4589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6887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6</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485669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tabLst/>
              <a:defRPr/>
            </a:pPr>
            <a:r>
              <a:rPr lang="en-IN" dirty="0"/>
              <a:t>Ans: a) </a:t>
            </a:r>
            <a:r>
              <a:rPr lang="en-US" dirty="0"/>
              <a:t>-, 26/52 = ½</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panose="020B0604020202020204"/>
              <a:buNone/>
              <a:tabLst/>
              <a:defRPr/>
            </a:pPr>
            <a:r>
              <a:rPr lang="en-US" dirty="0"/>
              <a:t>        b) 13/52 = 1/4</a:t>
            </a:r>
          </a:p>
          <a:p>
            <a:r>
              <a:rPr lang="en-IN" dirty="0"/>
              <a:t>        c) </a:t>
            </a:r>
            <a:r>
              <a:rPr lang="en-US" dirty="0"/>
              <a:t>18/52 =9/26</a:t>
            </a:r>
          </a:p>
          <a:p>
            <a:r>
              <a:rPr lang="en-US" dirty="0"/>
              <a:t>        d) 6/52 =3/26</a:t>
            </a:r>
          </a:p>
          <a:p>
            <a:r>
              <a:rPr lang="en-US" dirty="0"/>
              <a:t>        e) 2 to 8 =&gt; 6*4(house)/total =&gt;24/52 =6/13</a:t>
            </a:r>
          </a:p>
          <a:p>
            <a:r>
              <a:rPr lang="en-IN" dirty="0"/>
              <a:t>        f) 9/52 </a:t>
            </a:r>
          </a:p>
          <a:p>
            <a:r>
              <a:rPr lang="en-IN" dirty="0"/>
              <a:t>        g) 2/52 =&gt;1/26</a:t>
            </a:r>
          </a:p>
          <a:p>
            <a:r>
              <a:rPr lang="en-IN" dirty="0"/>
              <a:t>        h) (2,4) =&gt; only black =4/52 =1/13</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7</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4054556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a:t>
            </a:r>
          </a:p>
          <a:p>
            <a:pPr>
              <a:buAutoNum type="alphaLcParenR"/>
            </a:pPr>
            <a:r>
              <a:rPr lang="en-IN" dirty="0"/>
              <a:t>4C2 / 52C2 </a:t>
            </a:r>
            <a:r>
              <a:rPr lang="en-IN" dirty="0">
                <a:sym typeface="Wingdings" panose="05000000000000000000" pitchFamily="2" charset="2"/>
              </a:rPr>
              <a:t> 4*3 / 52*51  1 / 221</a:t>
            </a:r>
          </a:p>
          <a:p>
            <a:pPr>
              <a:buAutoNum type="alphaLcParenR"/>
            </a:pPr>
            <a:r>
              <a:rPr lang="en-IN" dirty="0">
                <a:sym typeface="Wingdings" panose="05000000000000000000" pitchFamily="2" charset="2"/>
              </a:rPr>
              <a:t>40C2 / 52C2  40*39 / 52*51  10 / 17</a:t>
            </a:r>
          </a:p>
          <a:p>
            <a:pPr>
              <a:buAutoNum type="alphaLcParenR"/>
            </a:pPr>
            <a:r>
              <a:rPr lang="en-IN" dirty="0">
                <a:sym typeface="Wingdings" panose="05000000000000000000" pitchFamily="2" charset="2"/>
              </a:rPr>
              <a:t>16C2 / 52C2  16*15 / 52*51  20/221</a:t>
            </a:r>
          </a:p>
          <a:p>
            <a:pPr>
              <a:buAutoNum type="alphaLcParenR"/>
            </a:pPr>
            <a:r>
              <a:rPr lang="en-IN" dirty="0">
                <a:sym typeface="Wingdings" panose="05000000000000000000" pitchFamily="2" charset="2"/>
              </a:rPr>
              <a:t>4C1 * 48C1 / 52C2 </a:t>
            </a:r>
          </a:p>
          <a:p>
            <a:pPr>
              <a:buAutoNum type="alphaLcParenR"/>
            </a:pPr>
            <a:r>
              <a:rPr lang="en-IN" dirty="0">
                <a:sym typeface="Wingdings" panose="05000000000000000000" pitchFamily="2" charset="2"/>
              </a:rPr>
              <a:t>4C1 * 4C1 / 52C2</a:t>
            </a:r>
          </a:p>
          <a:p>
            <a:pPr>
              <a:buAutoNum type="alphaLcParenR"/>
            </a:pP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8</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3261067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333333"/>
                </a:solidFill>
                <a:effectLst/>
                <a:latin typeface="trebuchet ms" panose="020B0603020202020204" pitchFamily="34" charset="0"/>
              </a:rPr>
              <a:t>Ans: 1. c) 2/7</a:t>
            </a:r>
          </a:p>
          <a:p>
            <a:r>
              <a:rPr lang="en-US" b="1" i="0" dirty="0">
                <a:solidFill>
                  <a:srgbClr val="333333"/>
                </a:solidFill>
                <a:effectLst/>
                <a:latin typeface="trebuchet ms" panose="020B0603020202020204" pitchFamily="34" charset="0"/>
              </a:rPr>
              <a:t>2. a) 5/26</a:t>
            </a:r>
          </a:p>
          <a:p>
            <a:endParaRPr lang="en-US" b="1" i="0" dirty="0">
              <a:solidFill>
                <a:srgbClr val="333333"/>
              </a:solidFill>
              <a:effectLst/>
              <a:latin typeface="trebuchet ms" panose="020B0603020202020204" pitchFamily="34" charset="0"/>
            </a:endParaRPr>
          </a:p>
          <a:p>
            <a:pPr algn="l">
              <a:lnSpc>
                <a:spcPts val="2100"/>
              </a:lnSpc>
            </a:pPr>
            <a:r>
              <a:rPr lang="en-US" b="0" i="0" dirty="0">
                <a:solidFill>
                  <a:srgbClr val="000000"/>
                </a:solidFill>
                <a:effectLst/>
                <a:latin typeface="georgia" panose="02040502050405020303" pitchFamily="18" charset="0"/>
              </a:rPr>
              <a:t>Total no. of lottery tickets is </a:t>
            </a:r>
            <a:r>
              <a:rPr lang="en-US" b="0" i="0" dirty="0">
                <a:solidFill>
                  <a:srgbClr val="000000"/>
                </a:solidFill>
                <a:effectLst/>
                <a:latin typeface="inherit"/>
              </a:rPr>
              <a:t>35</a:t>
            </a:r>
            <a:r>
              <a:rPr lang="en-US" b="0" i="0" dirty="0">
                <a:solidFill>
                  <a:srgbClr val="000000"/>
                </a:solidFill>
                <a:effectLst/>
                <a:latin typeface="georgia" panose="02040502050405020303" pitchFamily="18" charset="0"/>
              </a:rPr>
              <a:t> </a:t>
            </a:r>
            <a:r>
              <a:rPr lang="en-US" b="0" i="0" dirty="0">
                <a:solidFill>
                  <a:srgbClr val="000000"/>
                </a:solidFill>
                <a:effectLst/>
                <a:latin typeface="inherit"/>
              </a:rPr>
              <a:t>(10</a:t>
            </a:r>
            <a:r>
              <a:rPr lang="en-US" b="0" i="0" dirty="0">
                <a:solidFill>
                  <a:srgbClr val="000000"/>
                </a:solidFill>
                <a:effectLst/>
                <a:latin typeface="georgia" panose="02040502050405020303" pitchFamily="18" charset="0"/>
              </a:rPr>
              <a:t> prize and </a:t>
            </a:r>
            <a:r>
              <a:rPr lang="en-US" b="0" i="0" dirty="0">
                <a:solidFill>
                  <a:srgbClr val="000000"/>
                </a:solidFill>
                <a:effectLst/>
                <a:latin typeface="inherit"/>
              </a:rPr>
              <a:t>25</a:t>
            </a:r>
            <a:r>
              <a:rPr lang="en-US" b="0" i="0" dirty="0">
                <a:solidFill>
                  <a:srgbClr val="000000"/>
                </a:solidFill>
                <a:effectLst/>
                <a:latin typeface="georgia" panose="02040502050405020303" pitchFamily="18" charset="0"/>
              </a:rPr>
              <a:t> blank</a:t>
            </a:r>
            <a:r>
              <a:rPr lang="en-US" b="0" i="0" dirty="0">
                <a:solidFill>
                  <a:srgbClr val="000000"/>
                </a:solidFill>
                <a:effectLst/>
                <a:latin typeface="inherit"/>
              </a:rPr>
              <a:t>)</a:t>
            </a:r>
            <a:r>
              <a:rPr lang="en-US" b="0" i="0" dirty="0">
                <a:solidFill>
                  <a:srgbClr val="000000"/>
                </a:solidFill>
                <a:effectLst/>
                <a:latin typeface="georgia" panose="02040502050405020303" pitchFamily="18" charset="0"/>
              </a:rPr>
              <a:t>No. of prizes is </a:t>
            </a:r>
            <a:r>
              <a:rPr lang="en-US" b="0" i="0" dirty="0">
                <a:solidFill>
                  <a:srgbClr val="000000"/>
                </a:solidFill>
                <a:effectLst/>
                <a:latin typeface="inherit"/>
              </a:rPr>
              <a:t>10</a:t>
            </a:r>
            <a:endParaRPr lang="en-US" b="0" i="0" dirty="0">
              <a:solidFill>
                <a:srgbClr val="000000"/>
              </a:solidFill>
              <a:effectLst/>
              <a:latin typeface="georgia" panose="02040502050405020303" pitchFamily="18" charset="0"/>
            </a:endParaRPr>
          </a:p>
          <a:p>
            <a:pPr algn="l">
              <a:lnSpc>
                <a:spcPts val="2100"/>
              </a:lnSpc>
            </a:pPr>
            <a:r>
              <a:rPr lang="en-US" b="0" i="0" dirty="0">
                <a:solidFill>
                  <a:srgbClr val="000000"/>
                </a:solidFill>
                <a:effectLst/>
                <a:latin typeface="georgia" panose="02040502050405020303" pitchFamily="18" charset="0"/>
              </a:rPr>
              <a:t>Therefore, </a:t>
            </a:r>
            <a:r>
              <a:rPr lang="en-US" b="0" i="0" dirty="0">
                <a:solidFill>
                  <a:srgbClr val="000000"/>
                </a:solidFill>
                <a:effectLst/>
                <a:latin typeface="inherit"/>
              </a:rPr>
              <a:t>10</a:t>
            </a:r>
            <a:r>
              <a:rPr lang="en-US" b="0" i="0" dirty="0">
                <a:solidFill>
                  <a:srgbClr val="000000"/>
                </a:solidFill>
                <a:effectLst/>
                <a:latin typeface="georgia" panose="02040502050405020303" pitchFamily="18" charset="0"/>
              </a:rPr>
              <a:t> times out </a:t>
            </a:r>
            <a:r>
              <a:rPr lang="en-US" b="0" i="0" dirty="0">
                <a:solidFill>
                  <a:srgbClr val="000000"/>
                </a:solidFill>
                <a:effectLst/>
                <a:latin typeface="inherit"/>
              </a:rPr>
              <a:t>35</a:t>
            </a:r>
            <a:r>
              <a:rPr lang="en-US" b="0" i="0" dirty="0">
                <a:solidFill>
                  <a:srgbClr val="000000"/>
                </a:solidFill>
                <a:effectLst/>
                <a:latin typeface="georgia" panose="02040502050405020303" pitchFamily="18" charset="0"/>
              </a:rPr>
              <a:t> a prize is won.</a:t>
            </a:r>
          </a:p>
          <a:p>
            <a:pPr algn="l">
              <a:lnSpc>
                <a:spcPts val="2100"/>
              </a:lnSpc>
            </a:pPr>
            <a:r>
              <a:rPr lang="en-US" b="0" i="0" dirty="0">
                <a:solidFill>
                  <a:srgbClr val="000000"/>
                </a:solidFill>
                <a:effectLst/>
                <a:latin typeface="georgia" panose="02040502050405020303" pitchFamily="18" charset="0"/>
              </a:rPr>
              <a:t>Let </a:t>
            </a:r>
            <a:r>
              <a:rPr lang="en-US" b="0" i="0" dirty="0">
                <a:solidFill>
                  <a:srgbClr val="000000"/>
                </a:solidFill>
                <a:effectLst/>
                <a:latin typeface="inherit"/>
              </a:rPr>
              <a:t>E</a:t>
            </a:r>
            <a:r>
              <a:rPr lang="en-US" b="0" i="0" dirty="0">
                <a:solidFill>
                  <a:srgbClr val="000000"/>
                </a:solidFill>
                <a:effectLst/>
                <a:latin typeface="georgia" panose="02040502050405020303" pitchFamily="18" charset="0"/>
              </a:rPr>
              <a:t> be the event of drawing a lottery ticket</a:t>
            </a:r>
          </a:p>
          <a:p>
            <a:pPr algn="l">
              <a:lnSpc>
                <a:spcPts val="2100"/>
              </a:lnSpc>
            </a:pPr>
            <a:r>
              <a:rPr lang="en-US" b="0" i="0" dirty="0">
                <a:solidFill>
                  <a:srgbClr val="000000"/>
                </a:solidFill>
                <a:effectLst/>
                <a:latin typeface="georgia" panose="02040502050405020303" pitchFamily="18" charset="0"/>
              </a:rPr>
              <a:t>We know that, Probability </a:t>
            </a:r>
            <a:r>
              <a:rPr lang="en-US" b="0" i="0" dirty="0">
                <a:solidFill>
                  <a:srgbClr val="000000"/>
                </a:solidFill>
                <a:effectLst/>
                <a:latin typeface="inherit"/>
              </a:rPr>
              <a:t>P(E)</a:t>
            </a:r>
            <a:r>
              <a:rPr lang="en-US" b="0" i="0" dirty="0">
                <a:solidFill>
                  <a:srgbClr val="000000"/>
                </a:solidFill>
                <a:effectLst/>
                <a:latin typeface="georgia" panose="02040502050405020303" pitchFamily="18" charset="0"/>
              </a:rPr>
              <a:t> </a:t>
            </a:r>
            <a:r>
              <a:rPr lang="en-US" b="0" i="0" dirty="0">
                <a:solidFill>
                  <a:srgbClr val="000000"/>
                </a:solidFill>
                <a:effectLst/>
                <a:latin typeface="inherit"/>
              </a:rPr>
              <a:t>=(</a:t>
            </a:r>
            <a:r>
              <a:rPr lang="en-US" b="0" i="0" dirty="0" err="1">
                <a:solidFill>
                  <a:srgbClr val="000000"/>
                </a:solidFill>
                <a:effectLst/>
                <a:latin typeface="inherit"/>
              </a:rPr>
              <a:t>No.of</a:t>
            </a:r>
            <a:r>
              <a:rPr lang="en-US" b="0" i="0" dirty="0">
                <a:solidFill>
                  <a:srgbClr val="000000"/>
                </a:solidFill>
                <a:effectLst/>
                <a:latin typeface="inherit"/>
              </a:rPr>
              <a:t> favorable outcomes)/(Total </a:t>
            </a:r>
            <a:r>
              <a:rPr lang="en-US" b="0" i="0" dirty="0" err="1">
                <a:solidFill>
                  <a:srgbClr val="000000"/>
                </a:solidFill>
                <a:effectLst/>
                <a:latin typeface="inherit"/>
              </a:rPr>
              <a:t>no.of</a:t>
            </a:r>
            <a:r>
              <a:rPr lang="en-US" b="0" i="0" dirty="0">
                <a:solidFill>
                  <a:srgbClr val="000000"/>
                </a:solidFill>
                <a:effectLst/>
                <a:latin typeface="inherit"/>
              </a:rPr>
              <a:t> possible outcomes)=10/35=2/7</a:t>
            </a:r>
            <a:endParaRPr lang="en-US" b="0" i="0" dirty="0">
              <a:solidFill>
                <a:srgbClr val="000000"/>
              </a:solidFill>
              <a:effectLst/>
              <a:latin typeface="georgia" panose="02040502050405020303" pitchFamily="18" charset="0"/>
            </a:endParaRPr>
          </a:p>
          <a:p>
            <a:br>
              <a:rPr lang="en-US" dirty="0"/>
            </a:br>
            <a:endParaRPr lang="en-US" b="1" i="0" dirty="0">
              <a:solidFill>
                <a:srgbClr val="333333"/>
              </a:solidFill>
              <a:effectLst/>
              <a:latin typeface="trebuchet ms" panose="020B0603020202020204" pitchFamily="34" charset="0"/>
            </a:endParaRP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9</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extLst>
      <p:ext uri="{BB962C8B-B14F-4D97-AF65-F5344CB8AC3E}">
        <p14:creationId xmlns:p14="http://schemas.microsoft.com/office/powerpoint/2010/main" val="18950421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Ans: 3. c) 4/11</a:t>
            </a:r>
            <a:endParaRPr lang="en-US" b="1" i="0" dirty="0">
              <a:solidFill>
                <a:srgbClr val="333333"/>
              </a:solidFill>
              <a:effectLst/>
              <a:latin typeface="trebuchet ms" panose="020B0603020202020204" pitchFamily="34" charset="0"/>
            </a:endParaRPr>
          </a:p>
          <a:p>
            <a:pPr marL="0" lvl="0" indent="0" algn="l" rtl="0">
              <a:lnSpc>
                <a:spcPct val="100000"/>
              </a:lnSpc>
              <a:spcBef>
                <a:spcPts val="0"/>
              </a:spcBef>
              <a:spcAft>
                <a:spcPts val="0"/>
              </a:spcAft>
              <a:buSzPts val="1400"/>
              <a:buNone/>
            </a:pPr>
            <a:r>
              <a:rPr lang="en-IN" dirty="0"/>
              <a:t>4. b) 1/7</a:t>
            </a:r>
          </a:p>
          <a:p>
            <a:pPr marL="0" lvl="0" indent="0" algn="l" rtl="0">
              <a:lnSpc>
                <a:spcPct val="100000"/>
              </a:lnSpc>
              <a:spcBef>
                <a:spcPts val="0"/>
              </a:spcBef>
              <a:spcAft>
                <a:spcPts val="0"/>
              </a:spcAft>
              <a:buSzPts val="1400"/>
              <a:buNone/>
            </a:pPr>
            <a:endParaRPr lang="en-IN" dirty="0"/>
          </a:p>
          <a:p>
            <a:pPr algn="l">
              <a:lnSpc>
                <a:spcPts val="2100"/>
              </a:lnSpc>
              <a:spcAft>
                <a:spcPts val="375"/>
              </a:spcAft>
            </a:pPr>
            <a:r>
              <a:rPr lang="en-US" b="0" i="0" dirty="0">
                <a:solidFill>
                  <a:srgbClr val="000000"/>
                </a:solidFill>
                <a:effectLst/>
                <a:latin typeface="georgia" panose="02040502050405020303" pitchFamily="18" charset="0"/>
              </a:rPr>
              <a:t>A non-leap year has 365 days</a:t>
            </a:r>
          </a:p>
          <a:p>
            <a:pPr algn="l">
              <a:lnSpc>
                <a:spcPts val="2100"/>
              </a:lnSpc>
              <a:spcAft>
                <a:spcPts val="375"/>
              </a:spcAft>
            </a:pPr>
            <a:r>
              <a:rPr lang="en-US" b="0" i="0" dirty="0">
                <a:solidFill>
                  <a:srgbClr val="000000"/>
                </a:solidFill>
                <a:effectLst/>
                <a:latin typeface="georgia" panose="02040502050405020303" pitchFamily="18" charset="0"/>
              </a:rPr>
              <a:t>A year has 52 weeks. Hence there will be 52 Sundays for sure.</a:t>
            </a:r>
          </a:p>
          <a:p>
            <a:pPr algn="l">
              <a:lnSpc>
                <a:spcPts val="2100"/>
              </a:lnSpc>
              <a:spcAft>
                <a:spcPts val="375"/>
              </a:spcAft>
            </a:pPr>
            <a:r>
              <a:rPr lang="en-US" b="0" i="0" dirty="0">
                <a:solidFill>
                  <a:srgbClr val="000000"/>
                </a:solidFill>
                <a:effectLst/>
                <a:latin typeface="georgia" panose="02040502050405020303" pitchFamily="18" charset="0"/>
              </a:rPr>
              <a:t>52 weeks = 52 x 7 = 364 days .</a:t>
            </a:r>
          </a:p>
          <a:p>
            <a:pPr algn="l">
              <a:lnSpc>
                <a:spcPts val="2100"/>
              </a:lnSpc>
              <a:spcAft>
                <a:spcPts val="375"/>
              </a:spcAft>
            </a:pPr>
            <a:r>
              <a:rPr lang="en-US" b="0" i="0" dirty="0">
                <a:solidFill>
                  <a:srgbClr val="000000"/>
                </a:solidFill>
                <a:effectLst/>
                <a:latin typeface="georgia" panose="02040502050405020303" pitchFamily="18" charset="0"/>
              </a:rPr>
              <a:t>365– 364 = 1 day extra.</a:t>
            </a:r>
          </a:p>
          <a:p>
            <a:pPr algn="l">
              <a:lnSpc>
                <a:spcPts val="2100"/>
              </a:lnSpc>
              <a:spcAft>
                <a:spcPts val="375"/>
              </a:spcAft>
            </a:pPr>
            <a:r>
              <a:rPr lang="en-US" b="0" i="0" dirty="0">
                <a:solidFill>
                  <a:srgbClr val="000000"/>
                </a:solidFill>
                <a:effectLst/>
                <a:latin typeface="georgia" panose="02040502050405020303" pitchFamily="18" charset="0"/>
              </a:rPr>
              <a:t>In a non-leap year there will be 52 Sundays and 1day will be left.</a:t>
            </a:r>
          </a:p>
          <a:p>
            <a:pPr algn="l">
              <a:lnSpc>
                <a:spcPts val="2100"/>
              </a:lnSpc>
              <a:spcAft>
                <a:spcPts val="375"/>
              </a:spcAft>
            </a:pPr>
            <a:r>
              <a:rPr lang="en-US" b="0" i="0" dirty="0">
                <a:solidFill>
                  <a:srgbClr val="000000"/>
                </a:solidFill>
                <a:effectLst/>
                <a:latin typeface="georgia" panose="02040502050405020303" pitchFamily="18" charset="0"/>
              </a:rPr>
              <a:t>This 1 day can be Sunday, Monday, Tuesday, Wednesday, Thursday, </a:t>
            </a:r>
            <a:r>
              <a:rPr lang="en-US" b="0" i="0" dirty="0" err="1">
                <a:solidFill>
                  <a:srgbClr val="000000"/>
                </a:solidFill>
                <a:effectLst/>
                <a:latin typeface="georgia" panose="02040502050405020303" pitchFamily="18" charset="0"/>
              </a:rPr>
              <a:t>friday</a:t>
            </a:r>
            <a:r>
              <a:rPr lang="en-US" b="0" i="0" dirty="0">
                <a:solidFill>
                  <a:srgbClr val="000000"/>
                </a:solidFill>
                <a:effectLst/>
                <a:latin typeface="georgia" panose="02040502050405020303" pitchFamily="18" charset="0"/>
              </a:rPr>
              <a:t>, Saturday, Sunday.</a:t>
            </a:r>
          </a:p>
          <a:p>
            <a:pPr algn="l">
              <a:lnSpc>
                <a:spcPts val="2100"/>
              </a:lnSpc>
              <a:spcAft>
                <a:spcPts val="375"/>
              </a:spcAft>
            </a:pPr>
            <a:r>
              <a:rPr lang="en-US" b="0" i="0" dirty="0">
                <a:solidFill>
                  <a:srgbClr val="000000"/>
                </a:solidFill>
                <a:effectLst/>
                <a:latin typeface="georgia" panose="02040502050405020303" pitchFamily="18" charset="0"/>
              </a:rPr>
              <a:t>Of these total 7 outcomes, the </a:t>
            </a:r>
            <a:r>
              <a:rPr lang="en-US" b="0" i="0" dirty="0" err="1">
                <a:solidFill>
                  <a:srgbClr val="000000"/>
                </a:solidFill>
                <a:effectLst/>
                <a:latin typeface="georgia" panose="02040502050405020303" pitchFamily="18" charset="0"/>
              </a:rPr>
              <a:t>favourable</a:t>
            </a:r>
            <a:r>
              <a:rPr lang="en-US" b="0" i="0" dirty="0">
                <a:solidFill>
                  <a:srgbClr val="000000"/>
                </a:solidFill>
                <a:effectLst/>
                <a:latin typeface="georgia" panose="02040502050405020303" pitchFamily="18" charset="0"/>
              </a:rPr>
              <a:t> outcomes are 1.</a:t>
            </a:r>
          </a:p>
          <a:p>
            <a:pPr algn="l">
              <a:lnSpc>
                <a:spcPts val="2100"/>
              </a:lnSpc>
              <a:spcAft>
                <a:spcPts val="375"/>
              </a:spcAft>
            </a:pPr>
            <a:r>
              <a:rPr lang="en-US" b="0" i="0" dirty="0">
                <a:solidFill>
                  <a:srgbClr val="000000"/>
                </a:solidFill>
                <a:effectLst/>
                <a:latin typeface="georgia" panose="02040502050405020303" pitchFamily="18" charset="0"/>
              </a:rPr>
              <a:t>Hence the probability of getting 53 </a:t>
            </a:r>
            <a:r>
              <a:rPr lang="en-US" b="0" i="0" dirty="0" err="1">
                <a:solidFill>
                  <a:srgbClr val="000000"/>
                </a:solidFill>
                <a:effectLst/>
                <a:latin typeface="georgia" panose="02040502050405020303" pitchFamily="18" charset="0"/>
              </a:rPr>
              <a:t>sundays</a:t>
            </a:r>
            <a:r>
              <a:rPr lang="en-US" b="0" i="0" dirty="0">
                <a:solidFill>
                  <a:srgbClr val="000000"/>
                </a:solidFill>
                <a:effectLst/>
                <a:latin typeface="georgia" panose="02040502050405020303" pitchFamily="18" charset="0"/>
              </a:rPr>
              <a:t> = 1 / 7.</a:t>
            </a:r>
          </a:p>
          <a:p>
            <a:pPr marL="0" lvl="0" indent="0" algn="l" rtl="0">
              <a:lnSpc>
                <a:spcPct val="100000"/>
              </a:lnSpc>
              <a:spcBef>
                <a:spcPts val="0"/>
              </a:spcBef>
              <a:spcAft>
                <a:spcPts val="0"/>
              </a:spcAft>
              <a:buSzPts val="1400"/>
              <a:buNone/>
            </a:pPr>
            <a:endParaRPr lang="en-IN" dirty="0"/>
          </a:p>
        </p:txBody>
      </p:sp>
      <p:sp>
        <p:nvSpPr>
          <p:cNvPr id="107" name="Google Shape;10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4680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
        <p:cNvGrpSpPr/>
        <p:nvPr/>
      </p:nvGrpSpPr>
      <p:grpSpPr>
        <a:xfrm>
          <a:off x="0" y="0"/>
          <a:ext cx="0" cy="0"/>
          <a:chOff x="0" y="0"/>
          <a:chExt cx="0" cy="0"/>
        </a:xfrm>
      </p:grpSpPr>
      <p:sp>
        <p:nvSpPr>
          <p:cNvPr id="14" name="Google Shape;14;g224e5d5c537_0_12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15" name="Google Shape;15;g224e5d5c537_0_12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0"/>
        <p:cNvGrpSpPr/>
        <p:nvPr/>
      </p:nvGrpSpPr>
      <p:grpSpPr>
        <a:xfrm>
          <a:off x="0" y="0"/>
          <a:ext cx="0" cy="0"/>
          <a:chOff x="0" y="0"/>
          <a:chExt cx="0" cy="0"/>
        </a:xfrm>
      </p:grpSpPr>
      <p:sp>
        <p:nvSpPr>
          <p:cNvPr id="51" name="Google Shape;51;g224e5d5c537_0_142"/>
          <p:cNvSpPr txBox="1">
            <a:spLocks noGrp="1"/>
          </p:cNvSpPr>
          <p:nvPr>
            <p:ph type="title" hasCustomPrompt="1"/>
          </p:nvPr>
        </p:nvSpPr>
        <p:spPr>
          <a:xfrm>
            <a:off x="415600" y="1474833"/>
            <a:ext cx="11360700" cy="26181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16000"/>
              <a:buNone/>
              <a:defRPr sz="16000"/>
            </a:lvl1pPr>
            <a:lvl2pPr lvl="1" algn="ctr">
              <a:lnSpc>
                <a:spcPct val="100000"/>
              </a:lnSpc>
              <a:spcBef>
                <a:spcPts val="0"/>
              </a:spcBef>
              <a:spcAft>
                <a:spcPts val="0"/>
              </a:spcAft>
              <a:buSzPts val="16000"/>
              <a:buNone/>
              <a:defRPr sz="16000"/>
            </a:lvl2pPr>
            <a:lvl3pPr lvl="2" algn="ctr">
              <a:lnSpc>
                <a:spcPct val="100000"/>
              </a:lnSpc>
              <a:spcBef>
                <a:spcPts val="0"/>
              </a:spcBef>
              <a:spcAft>
                <a:spcPts val="0"/>
              </a:spcAft>
              <a:buSzPts val="16000"/>
              <a:buNone/>
              <a:defRPr sz="16000"/>
            </a:lvl3pPr>
            <a:lvl4pPr lvl="3" algn="ctr">
              <a:lnSpc>
                <a:spcPct val="100000"/>
              </a:lnSpc>
              <a:spcBef>
                <a:spcPts val="0"/>
              </a:spcBef>
              <a:spcAft>
                <a:spcPts val="0"/>
              </a:spcAft>
              <a:buSzPts val="16000"/>
              <a:buNone/>
              <a:defRPr sz="16000"/>
            </a:lvl4pPr>
            <a:lvl5pPr lvl="4" algn="ctr">
              <a:lnSpc>
                <a:spcPct val="100000"/>
              </a:lnSpc>
              <a:spcBef>
                <a:spcPts val="0"/>
              </a:spcBef>
              <a:spcAft>
                <a:spcPts val="0"/>
              </a:spcAft>
              <a:buSzPts val="16000"/>
              <a:buNone/>
              <a:defRPr sz="16000"/>
            </a:lvl5pPr>
            <a:lvl6pPr lvl="5" algn="ctr">
              <a:lnSpc>
                <a:spcPct val="100000"/>
              </a:lnSpc>
              <a:spcBef>
                <a:spcPts val="0"/>
              </a:spcBef>
              <a:spcAft>
                <a:spcPts val="0"/>
              </a:spcAft>
              <a:buSzPts val="16000"/>
              <a:buNone/>
              <a:defRPr sz="16000"/>
            </a:lvl6pPr>
            <a:lvl7pPr lvl="6" algn="ctr">
              <a:lnSpc>
                <a:spcPct val="100000"/>
              </a:lnSpc>
              <a:spcBef>
                <a:spcPts val="0"/>
              </a:spcBef>
              <a:spcAft>
                <a:spcPts val="0"/>
              </a:spcAft>
              <a:buSzPts val="16000"/>
              <a:buNone/>
              <a:defRPr sz="16000"/>
            </a:lvl7pPr>
            <a:lvl8pPr lvl="7" algn="ctr">
              <a:lnSpc>
                <a:spcPct val="100000"/>
              </a:lnSpc>
              <a:spcBef>
                <a:spcPts val="0"/>
              </a:spcBef>
              <a:spcAft>
                <a:spcPts val="0"/>
              </a:spcAft>
              <a:buSzPts val="16000"/>
              <a:buNone/>
              <a:defRPr sz="16000"/>
            </a:lvl8pPr>
            <a:lvl9pPr lvl="8" algn="ctr">
              <a:lnSpc>
                <a:spcPct val="100000"/>
              </a:lnSpc>
              <a:spcBef>
                <a:spcPts val="0"/>
              </a:spcBef>
              <a:spcAft>
                <a:spcPts val="0"/>
              </a:spcAft>
              <a:buSzPts val="16000"/>
              <a:buNone/>
              <a:defRPr sz="16000"/>
            </a:lvl9pPr>
          </a:lstStyle>
          <a:p>
            <a:r>
              <a:t>xx%</a:t>
            </a:r>
          </a:p>
        </p:txBody>
      </p:sp>
      <p:sp>
        <p:nvSpPr>
          <p:cNvPr id="52" name="Google Shape;52;g224e5d5c537_0_142"/>
          <p:cNvSpPr txBox="1">
            <a:spLocks noGrp="1"/>
          </p:cNvSpPr>
          <p:nvPr>
            <p:ph type="body" idx="1"/>
          </p:nvPr>
        </p:nvSpPr>
        <p:spPr>
          <a:xfrm>
            <a:off x="415600" y="4202967"/>
            <a:ext cx="11360700" cy="1734300"/>
          </a:xfrm>
          <a:prstGeom prst="rect">
            <a:avLst/>
          </a:prstGeom>
          <a:noFill/>
          <a:ln>
            <a:noFill/>
          </a:ln>
        </p:spPr>
        <p:txBody>
          <a:bodyPr spcFirstLastPara="1" wrap="square" lIns="121900" tIns="121900" rIns="121900" bIns="121900" anchor="t" anchorCtr="0">
            <a:normAutofit/>
          </a:bodyPr>
          <a:lstStyle>
            <a:lvl1pPr marL="457200" lvl="0" indent="-381000" algn="ctr">
              <a:lnSpc>
                <a:spcPct val="115000"/>
              </a:lnSpc>
              <a:spcBef>
                <a:spcPts val="0"/>
              </a:spcBef>
              <a:spcAft>
                <a:spcPts val="0"/>
              </a:spcAft>
              <a:buSzPts val="2400"/>
              <a:buChar char="●"/>
              <a:defRPr/>
            </a:lvl1pPr>
            <a:lvl2pPr marL="914400" lvl="1" indent="-349250" algn="ctr">
              <a:lnSpc>
                <a:spcPct val="115000"/>
              </a:lnSpc>
              <a:spcBef>
                <a:spcPts val="0"/>
              </a:spcBef>
              <a:spcAft>
                <a:spcPts val="0"/>
              </a:spcAft>
              <a:buSzPts val="1900"/>
              <a:buChar char="○"/>
              <a:defRPr/>
            </a:lvl2pPr>
            <a:lvl3pPr marL="1371600" lvl="2" indent="-349250" algn="ctr">
              <a:lnSpc>
                <a:spcPct val="115000"/>
              </a:lnSpc>
              <a:spcBef>
                <a:spcPts val="0"/>
              </a:spcBef>
              <a:spcAft>
                <a:spcPts val="0"/>
              </a:spcAft>
              <a:buSzPts val="1900"/>
              <a:buChar char="■"/>
              <a:defRPr/>
            </a:lvl3pPr>
            <a:lvl4pPr marL="1828800" lvl="3" indent="-349250" algn="ctr">
              <a:lnSpc>
                <a:spcPct val="115000"/>
              </a:lnSpc>
              <a:spcBef>
                <a:spcPts val="0"/>
              </a:spcBef>
              <a:spcAft>
                <a:spcPts val="0"/>
              </a:spcAft>
              <a:buSzPts val="1900"/>
              <a:buChar char="●"/>
              <a:defRPr/>
            </a:lvl4pPr>
            <a:lvl5pPr marL="2286000" lvl="4" indent="-349250" algn="ctr">
              <a:lnSpc>
                <a:spcPct val="115000"/>
              </a:lnSpc>
              <a:spcBef>
                <a:spcPts val="0"/>
              </a:spcBef>
              <a:spcAft>
                <a:spcPts val="0"/>
              </a:spcAft>
              <a:buSzPts val="1900"/>
              <a:buChar char="○"/>
              <a:defRPr/>
            </a:lvl5pPr>
            <a:lvl6pPr marL="2743200" lvl="5" indent="-349250" algn="ctr">
              <a:lnSpc>
                <a:spcPct val="115000"/>
              </a:lnSpc>
              <a:spcBef>
                <a:spcPts val="0"/>
              </a:spcBef>
              <a:spcAft>
                <a:spcPts val="0"/>
              </a:spcAft>
              <a:buSzPts val="1900"/>
              <a:buChar char="■"/>
              <a:defRPr/>
            </a:lvl6pPr>
            <a:lvl7pPr marL="3200400" lvl="6" indent="-349250" algn="ctr">
              <a:lnSpc>
                <a:spcPct val="115000"/>
              </a:lnSpc>
              <a:spcBef>
                <a:spcPts val="0"/>
              </a:spcBef>
              <a:spcAft>
                <a:spcPts val="0"/>
              </a:spcAft>
              <a:buSzPts val="1900"/>
              <a:buChar char="●"/>
              <a:defRPr/>
            </a:lvl7pPr>
            <a:lvl8pPr marL="3657600" lvl="7" indent="-349250" algn="ctr">
              <a:lnSpc>
                <a:spcPct val="115000"/>
              </a:lnSpc>
              <a:spcBef>
                <a:spcPts val="0"/>
              </a:spcBef>
              <a:spcAft>
                <a:spcPts val="0"/>
              </a:spcAft>
              <a:buSzPts val="1900"/>
              <a:buChar char="○"/>
              <a:defRPr/>
            </a:lvl8pPr>
            <a:lvl9pPr marL="4114800" lvl="8" indent="-349250" algn="ctr">
              <a:lnSpc>
                <a:spcPct val="115000"/>
              </a:lnSpc>
              <a:spcBef>
                <a:spcPts val="0"/>
              </a:spcBef>
              <a:spcAft>
                <a:spcPts val="0"/>
              </a:spcAft>
              <a:buSzPts val="1900"/>
              <a:buChar char="■"/>
              <a:defRPr/>
            </a:lvl9pPr>
          </a:lstStyle>
          <a:p>
            <a:endParaRPr/>
          </a:p>
        </p:txBody>
      </p:sp>
      <p:sp>
        <p:nvSpPr>
          <p:cNvPr id="53" name="Google Shape;53;g224e5d5c537_0_142"/>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g224e5d5c537_0_107"/>
          <p:cNvSpPr txBox="1">
            <a:spLocks noGrp="1"/>
          </p:cNvSpPr>
          <p:nvPr>
            <p:ph type="ctrTitle"/>
          </p:nvPr>
        </p:nvSpPr>
        <p:spPr>
          <a:xfrm>
            <a:off x="415611" y="992767"/>
            <a:ext cx="11360700" cy="27369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6900"/>
              <a:buNone/>
              <a:defRPr sz="6900"/>
            </a:lvl1pPr>
            <a:lvl2pPr lvl="1" algn="ctr">
              <a:lnSpc>
                <a:spcPct val="100000"/>
              </a:lnSpc>
              <a:spcBef>
                <a:spcPts val="0"/>
              </a:spcBef>
              <a:spcAft>
                <a:spcPts val="0"/>
              </a:spcAft>
              <a:buSzPts val="6900"/>
              <a:buNone/>
              <a:defRPr sz="6900"/>
            </a:lvl2pPr>
            <a:lvl3pPr lvl="2" algn="ctr">
              <a:lnSpc>
                <a:spcPct val="100000"/>
              </a:lnSpc>
              <a:spcBef>
                <a:spcPts val="0"/>
              </a:spcBef>
              <a:spcAft>
                <a:spcPts val="0"/>
              </a:spcAft>
              <a:buSzPts val="6900"/>
              <a:buNone/>
              <a:defRPr sz="6900"/>
            </a:lvl3pPr>
            <a:lvl4pPr lvl="3" algn="ctr">
              <a:lnSpc>
                <a:spcPct val="100000"/>
              </a:lnSpc>
              <a:spcBef>
                <a:spcPts val="0"/>
              </a:spcBef>
              <a:spcAft>
                <a:spcPts val="0"/>
              </a:spcAft>
              <a:buSzPts val="6900"/>
              <a:buNone/>
              <a:defRPr sz="6900"/>
            </a:lvl4pPr>
            <a:lvl5pPr lvl="4" algn="ctr">
              <a:lnSpc>
                <a:spcPct val="100000"/>
              </a:lnSpc>
              <a:spcBef>
                <a:spcPts val="0"/>
              </a:spcBef>
              <a:spcAft>
                <a:spcPts val="0"/>
              </a:spcAft>
              <a:buSzPts val="6900"/>
              <a:buNone/>
              <a:defRPr sz="6900"/>
            </a:lvl5pPr>
            <a:lvl6pPr lvl="5" algn="ctr">
              <a:lnSpc>
                <a:spcPct val="100000"/>
              </a:lnSpc>
              <a:spcBef>
                <a:spcPts val="0"/>
              </a:spcBef>
              <a:spcAft>
                <a:spcPts val="0"/>
              </a:spcAft>
              <a:buSzPts val="6900"/>
              <a:buNone/>
              <a:defRPr sz="6900"/>
            </a:lvl6pPr>
            <a:lvl7pPr lvl="6" algn="ctr">
              <a:lnSpc>
                <a:spcPct val="100000"/>
              </a:lnSpc>
              <a:spcBef>
                <a:spcPts val="0"/>
              </a:spcBef>
              <a:spcAft>
                <a:spcPts val="0"/>
              </a:spcAft>
              <a:buSzPts val="6900"/>
              <a:buNone/>
              <a:defRPr sz="6900"/>
            </a:lvl7pPr>
            <a:lvl8pPr lvl="7" algn="ctr">
              <a:lnSpc>
                <a:spcPct val="100000"/>
              </a:lnSpc>
              <a:spcBef>
                <a:spcPts val="0"/>
              </a:spcBef>
              <a:spcAft>
                <a:spcPts val="0"/>
              </a:spcAft>
              <a:buSzPts val="6900"/>
              <a:buNone/>
              <a:defRPr sz="6900"/>
            </a:lvl8pPr>
            <a:lvl9pPr lvl="8" algn="ctr">
              <a:lnSpc>
                <a:spcPct val="100000"/>
              </a:lnSpc>
              <a:spcBef>
                <a:spcPts val="0"/>
              </a:spcBef>
              <a:spcAft>
                <a:spcPts val="0"/>
              </a:spcAft>
              <a:buSzPts val="6900"/>
              <a:buNone/>
              <a:defRPr sz="6900"/>
            </a:lvl9pPr>
          </a:lstStyle>
          <a:p>
            <a:endParaRPr/>
          </a:p>
        </p:txBody>
      </p:sp>
      <p:sp>
        <p:nvSpPr>
          <p:cNvPr id="20" name="Google Shape;20;g224e5d5c537_0_107"/>
          <p:cNvSpPr txBox="1">
            <a:spLocks noGrp="1"/>
          </p:cNvSpPr>
          <p:nvPr>
            <p:ph type="subTitle" idx="1"/>
          </p:nvPr>
        </p:nvSpPr>
        <p:spPr>
          <a:xfrm>
            <a:off x="415600" y="3778833"/>
            <a:ext cx="11360700" cy="10569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21" name="Google Shape;21;g224e5d5c537_0_107"/>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g224e5d5c537_0_111"/>
          <p:cNvSpPr txBox="1">
            <a:spLocks noGrp="1"/>
          </p:cNvSpPr>
          <p:nvPr>
            <p:ph type="title"/>
          </p:nvPr>
        </p:nvSpPr>
        <p:spPr>
          <a:xfrm>
            <a:off x="415600" y="2867800"/>
            <a:ext cx="11360700" cy="1122300"/>
          </a:xfrm>
          <a:prstGeom prst="rect">
            <a:avLst/>
          </a:prstGeom>
          <a:noFill/>
          <a:ln>
            <a:noFill/>
          </a:ln>
        </p:spPr>
        <p:txBody>
          <a:bodyPr spcFirstLastPara="1" wrap="square" lIns="121900" tIns="121900" rIns="121900" bIns="121900" anchor="ctr"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24" name="Google Shape;24;g224e5d5c537_0_111"/>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g224e5d5c537_0_114"/>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27" name="Google Shape;27;g224e5d5c537_0_114"/>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28" name="Google Shape;28;g224e5d5c537_0_114"/>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g224e5d5c537_0_118"/>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lgn="l">
              <a:lnSpc>
                <a:spcPct val="100000"/>
              </a:lnSpc>
              <a:spcBef>
                <a:spcPts val="0"/>
              </a:spcBef>
              <a:spcAft>
                <a:spcPts val="0"/>
              </a:spcAft>
              <a:buSzPts val="3700"/>
              <a:buNone/>
              <a:defRPr/>
            </a:lvl1pPr>
            <a:lvl2pPr lvl="1" algn="l">
              <a:lnSpc>
                <a:spcPct val="100000"/>
              </a:lnSpc>
              <a:spcBef>
                <a:spcPts val="0"/>
              </a:spcBef>
              <a:spcAft>
                <a:spcPts val="0"/>
              </a:spcAft>
              <a:buSzPts val="3700"/>
              <a:buNone/>
              <a:defRPr/>
            </a:lvl2pPr>
            <a:lvl3pPr lvl="2" algn="l">
              <a:lnSpc>
                <a:spcPct val="100000"/>
              </a:lnSpc>
              <a:spcBef>
                <a:spcPts val="0"/>
              </a:spcBef>
              <a:spcAft>
                <a:spcPts val="0"/>
              </a:spcAft>
              <a:buSzPts val="3700"/>
              <a:buNone/>
              <a:defRPr/>
            </a:lvl3pPr>
            <a:lvl4pPr lvl="3" algn="l">
              <a:lnSpc>
                <a:spcPct val="100000"/>
              </a:lnSpc>
              <a:spcBef>
                <a:spcPts val="0"/>
              </a:spcBef>
              <a:spcAft>
                <a:spcPts val="0"/>
              </a:spcAft>
              <a:buSzPts val="3700"/>
              <a:buNone/>
              <a:defRPr/>
            </a:lvl4pPr>
            <a:lvl5pPr lvl="4" algn="l">
              <a:lnSpc>
                <a:spcPct val="100000"/>
              </a:lnSpc>
              <a:spcBef>
                <a:spcPts val="0"/>
              </a:spcBef>
              <a:spcAft>
                <a:spcPts val="0"/>
              </a:spcAft>
              <a:buSzPts val="3700"/>
              <a:buNone/>
              <a:defRPr/>
            </a:lvl5pPr>
            <a:lvl6pPr lvl="5" algn="l">
              <a:lnSpc>
                <a:spcPct val="100000"/>
              </a:lnSpc>
              <a:spcBef>
                <a:spcPts val="0"/>
              </a:spcBef>
              <a:spcAft>
                <a:spcPts val="0"/>
              </a:spcAft>
              <a:buSzPts val="3700"/>
              <a:buNone/>
              <a:defRPr/>
            </a:lvl6pPr>
            <a:lvl7pPr lvl="6" algn="l">
              <a:lnSpc>
                <a:spcPct val="100000"/>
              </a:lnSpc>
              <a:spcBef>
                <a:spcPts val="0"/>
              </a:spcBef>
              <a:spcAft>
                <a:spcPts val="0"/>
              </a:spcAft>
              <a:buSzPts val="3700"/>
              <a:buNone/>
              <a:defRPr/>
            </a:lvl7pPr>
            <a:lvl8pPr lvl="7" algn="l">
              <a:lnSpc>
                <a:spcPct val="100000"/>
              </a:lnSpc>
              <a:spcBef>
                <a:spcPts val="0"/>
              </a:spcBef>
              <a:spcAft>
                <a:spcPts val="0"/>
              </a:spcAft>
              <a:buSzPts val="3700"/>
              <a:buNone/>
              <a:defRPr/>
            </a:lvl8pPr>
            <a:lvl9pPr lvl="8" algn="l">
              <a:lnSpc>
                <a:spcPct val="100000"/>
              </a:lnSpc>
              <a:spcBef>
                <a:spcPts val="0"/>
              </a:spcBef>
              <a:spcAft>
                <a:spcPts val="0"/>
              </a:spcAft>
              <a:buSzPts val="3700"/>
              <a:buNone/>
              <a:defRPr/>
            </a:lvl9pPr>
          </a:lstStyle>
          <a:p>
            <a:endParaRPr/>
          </a:p>
        </p:txBody>
      </p:sp>
      <p:sp>
        <p:nvSpPr>
          <p:cNvPr id="31" name="Google Shape;31;g224e5d5c537_0_118"/>
          <p:cNvSpPr txBox="1">
            <a:spLocks noGrp="1"/>
          </p:cNvSpPr>
          <p:nvPr>
            <p:ph type="body" idx="1"/>
          </p:nvPr>
        </p:nvSpPr>
        <p:spPr>
          <a:xfrm>
            <a:off x="4156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2" name="Google Shape;32;g224e5d5c537_0_118"/>
          <p:cNvSpPr txBox="1">
            <a:spLocks noGrp="1"/>
          </p:cNvSpPr>
          <p:nvPr>
            <p:ph type="body" idx="2"/>
          </p:nvPr>
        </p:nvSpPr>
        <p:spPr>
          <a:xfrm>
            <a:off x="6443200" y="1536633"/>
            <a:ext cx="5333100" cy="4555200"/>
          </a:xfrm>
          <a:prstGeom prst="rect">
            <a:avLst/>
          </a:prstGeom>
          <a:noFill/>
          <a:ln>
            <a:noFill/>
          </a:ln>
        </p:spPr>
        <p:txBody>
          <a:bodyPr spcFirstLastPara="1" wrap="square" lIns="121900" tIns="121900" rIns="121900" bIns="121900" anchor="t" anchorCtr="0">
            <a:normAutofit/>
          </a:bodyPr>
          <a:lstStyle>
            <a:lvl1pPr marL="457200" lvl="0" indent="-349250" algn="l">
              <a:lnSpc>
                <a:spcPct val="115000"/>
              </a:lnSpc>
              <a:spcBef>
                <a:spcPts val="0"/>
              </a:spcBef>
              <a:spcAft>
                <a:spcPts val="0"/>
              </a:spcAft>
              <a:buSzPts val="1900"/>
              <a:buChar char="●"/>
              <a:defRPr sz="19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3" name="Google Shape;33;g224e5d5c537_0_118"/>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224e5d5c537_0_126"/>
          <p:cNvSpPr txBox="1">
            <a:spLocks noGrp="1"/>
          </p:cNvSpPr>
          <p:nvPr>
            <p:ph type="title"/>
          </p:nvPr>
        </p:nvSpPr>
        <p:spPr>
          <a:xfrm>
            <a:off x="415600" y="740800"/>
            <a:ext cx="3744000" cy="1007700"/>
          </a:xfrm>
          <a:prstGeom prst="rect">
            <a:avLst/>
          </a:prstGeom>
          <a:noFill/>
          <a:ln>
            <a:noFill/>
          </a:ln>
        </p:spPr>
        <p:txBody>
          <a:bodyPr spcFirstLastPara="1" wrap="square" lIns="121900" tIns="121900" rIns="121900" bIns="121900" anchor="b" anchorCtr="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a:endParaRPr/>
          </a:p>
        </p:txBody>
      </p:sp>
      <p:sp>
        <p:nvSpPr>
          <p:cNvPr id="36" name="Google Shape;36;g224e5d5c537_0_126"/>
          <p:cNvSpPr txBox="1">
            <a:spLocks noGrp="1"/>
          </p:cNvSpPr>
          <p:nvPr>
            <p:ph type="body" idx="1"/>
          </p:nvPr>
        </p:nvSpPr>
        <p:spPr>
          <a:xfrm>
            <a:off x="415600" y="1852800"/>
            <a:ext cx="3744000" cy="4239300"/>
          </a:xfrm>
          <a:prstGeom prst="rect">
            <a:avLst/>
          </a:prstGeom>
          <a:noFill/>
          <a:ln>
            <a:noFill/>
          </a:ln>
        </p:spPr>
        <p:txBody>
          <a:bodyPr spcFirstLastPara="1" wrap="square" lIns="121900" tIns="121900" rIns="121900" bIns="121900" anchor="t" anchorCtr="0">
            <a:normAutofit/>
          </a:bodyPr>
          <a:lstStyle>
            <a:lvl1pPr marL="457200" lvl="0" indent="-330200" algn="l">
              <a:lnSpc>
                <a:spcPct val="115000"/>
              </a:lnSpc>
              <a:spcBef>
                <a:spcPts val="0"/>
              </a:spcBef>
              <a:spcAft>
                <a:spcPts val="0"/>
              </a:spcAft>
              <a:buSzPts val="1600"/>
              <a:buChar char="●"/>
              <a:defRPr sz="1600"/>
            </a:lvl1pPr>
            <a:lvl2pPr marL="914400" lvl="1" indent="-330200" algn="l">
              <a:lnSpc>
                <a:spcPct val="115000"/>
              </a:lnSpc>
              <a:spcBef>
                <a:spcPts val="0"/>
              </a:spcBef>
              <a:spcAft>
                <a:spcPts val="0"/>
              </a:spcAft>
              <a:buSzPts val="1600"/>
              <a:buChar char="○"/>
              <a:defRPr sz="1600"/>
            </a:lvl2pPr>
            <a:lvl3pPr marL="1371600" lvl="2" indent="-330200" algn="l">
              <a:lnSpc>
                <a:spcPct val="115000"/>
              </a:lnSpc>
              <a:spcBef>
                <a:spcPts val="0"/>
              </a:spcBef>
              <a:spcAft>
                <a:spcPts val="0"/>
              </a:spcAft>
              <a:buSzPts val="1600"/>
              <a:buChar char="■"/>
              <a:defRPr sz="1600"/>
            </a:lvl3pPr>
            <a:lvl4pPr marL="1828800" lvl="3" indent="-330200" algn="l">
              <a:lnSpc>
                <a:spcPct val="115000"/>
              </a:lnSpc>
              <a:spcBef>
                <a:spcPts val="0"/>
              </a:spcBef>
              <a:spcAft>
                <a:spcPts val="0"/>
              </a:spcAft>
              <a:buSzPts val="1600"/>
              <a:buChar char="●"/>
              <a:defRPr sz="1600"/>
            </a:lvl4pPr>
            <a:lvl5pPr marL="2286000" lvl="4" indent="-330200" algn="l">
              <a:lnSpc>
                <a:spcPct val="115000"/>
              </a:lnSpc>
              <a:spcBef>
                <a:spcPts val="0"/>
              </a:spcBef>
              <a:spcAft>
                <a:spcPts val="0"/>
              </a:spcAft>
              <a:buSzPts val="1600"/>
              <a:buChar char="○"/>
              <a:defRPr sz="1600"/>
            </a:lvl5pPr>
            <a:lvl6pPr marL="2743200" lvl="5" indent="-330200" algn="l">
              <a:lnSpc>
                <a:spcPct val="115000"/>
              </a:lnSpc>
              <a:spcBef>
                <a:spcPts val="0"/>
              </a:spcBef>
              <a:spcAft>
                <a:spcPts val="0"/>
              </a:spcAft>
              <a:buSzPts val="1600"/>
              <a:buChar char="■"/>
              <a:defRPr sz="1600"/>
            </a:lvl6pPr>
            <a:lvl7pPr marL="3200400" lvl="6" indent="-330200" algn="l">
              <a:lnSpc>
                <a:spcPct val="115000"/>
              </a:lnSpc>
              <a:spcBef>
                <a:spcPts val="0"/>
              </a:spcBef>
              <a:spcAft>
                <a:spcPts val="0"/>
              </a:spcAft>
              <a:buSzPts val="1600"/>
              <a:buChar char="●"/>
              <a:defRPr sz="1600"/>
            </a:lvl7pPr>
            <a:lvl8pPr marL="3657600" lvl="7" indent="-330200" algn="l">
              <a:lnSpc>
                <a:spcPct val="115000"/>
              </a:lnSpc>
              <a:spcBef>
                <a:spcPts val="0"/>
              </a:spcBef>
              <a:spcAft>
                <a:spcPts val="0"/>
              </a:spcAft>
              <a:buSzPts val="1600"/>
              <a:buChar char="○"/>
              <a:defRPr sz="1600"/>
            </a:lvl8pPr>
            <a:lvl9pPr marL="4114800" lvl="8" indent="-330200" algn="l">
              <a:lnSpc>
                <a:spcPct val="115000"/>
              </a:lnSpc>
              <a:spcBef>
                <a:spcPts val="0"/>
              </a:spcBef>
              <a:spcAft>
                <a:spcPts val="0"/>
              </a:spcAft>
              <a:buSzPts val="1600"/>
              <a:buChar char="■"/>
              <a:defRPr sz="1600"/>
            </a:lvl9pPr>
          </a:lstStyle>
          <a:p>
            <a:endParaRPr/>
          </a:p>
        </p:txBody>
      </p:sp>
      <p:sp>
        <p:nvSpPr>
          <p:cNvPr id="37" name="Google Shape;37;g224e5d5c537_0_126"/>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8"/>
        <p:cNvGrpSpPr/>
        <p:nvPr/>
      </p:nvGrpSpPr>
      <p:grpSpPr>
        <a:xfrm>
          <a:off x="0" y="0"/>
          <a:ext cx="0" cy="0"/>
          <a:chOff x="0" y="0"/>
          <a:chExt cx="0" cy="0"/>
        </a:xfrm>
      </p:grpSpPr>
      <p:sp>
        <p:nvSpPr>
          <p:cNvPr id="39" name="Google Shape;39;g224e5d5c537_0_130"/>
          <p:cNvSpPr txBox="1">
            <a:spLocks noGrp="1"/>
          </p:cNvSpPr>
          <p:nvPr>
            <p:ph type="title"/>
          </p:nvPr>
        </p:nvSpPr>
        <p:spPr>
          <a:xfrm>
            <a:off x="653667" y="600200"/>
            <a:ext cx="8490300" cy="5454300"/>
          </a:xfrm>
          <a:prstGeom prst="rect">
            <a:avLst/>
          </a:prstGeom>
          <a:noFill/>
          <a:ln>
            <a:noFill/>
          </a:ln>
        </p:spPr>
        <p:txBody>
          <a:bodyPr spcFirstLastPara="1" wrap="square" lIns="121900" tIns="121900" rIns="121900" bIns="121900" anchor="ctr" anchorCtr="0">
            <a:normAutofit/>
          </a:bodyPr>
          <a:lstStyle>
            <a:lvl1pPr lvl="0" algn="l">
              <a:lnSpc>
                <a:spcPct val="100000"/>
              </a:lnSpc>
              <a:spcBef>
                <a:spcPts val="0"/>
              </a:spcBef>
              <a:spcAft>
                <a:spcPts val="0"/>
              </a:spcAft>
              <a:buSzPts val="6400"/>
              <a:buNone/>
              <a:defRPr sz="6400"/>
            </a:lvl1pPr>
            <a:lvl2pPr lvl="1" algn="l">
              <a:lnSpc>
                <a:spcPct val="100000"/>
              </a:lnSpc>
              <a:spcBef>
                <a:spcPts val="0"/>
              </a:spcBef>
              <a:spcAft>
                <a:spcPts val="0"/>
              </a:spcAft>
              <a:buSzPts val="6400"/>
              <a:buNone/>
              <a:defRPr sz="6400"/>
            </a:lvl2pPr>
            <a:lvl3pPr lvl="2" algn="l">
              <a:lnSpc>
                <a:spcPct val="100000"/>
              </a:lnSpc>
              <a:spcBef>
                <a:spcPts val="0"/>
              </a:spcBef>
              <a:spcAft>
                <a:spcPts val="0"/>
              </a:spcAft>
              <a:buSzPts val="6400"/>
              <a:buNone/>
              <a:defRPr sz="6400"/>
            </a:lvl3pPr>
            <a:lvl4pPr lvl="3" algn="l">
              <a:lnSpc>
                <a:spcPct val="100000"/>
              </a:lnSpc>
              <a:spcBef>
                <a:spcPts val="0"/>
              </a:spcBef>
              <a:spcAft>
                <a:spcPts val="0"/>
              </a:spcAft>
              <a:buSzPts val="6400"/>
              <a:buNone/>
              <a:defRPr sz="6400"/>
            </a:lvl4pPr>
            <a:lvl5pPr lvl="4" algn="l">
              <a:lnSpc>
                <a:spcPct val="100000"/>
              </a:lnSpc>
              <a:spcBef>
                <a:spcPts val="0"/>
              </a:spcBef>
              <a:spcAft>
                <a:spcPts val="0"/>
              </a:spcAft>
              <a:buSzPts val="6400"/>
              <a:buNone/>
              <a:defRPr sz="6400"/>
            </a:lvl5pPr>
            <a:lvl6pPr lvl="5" algn="l">
              <a:lnSpc>
                <a:spcPct val="100000"/>
              </a:lnSpc>
              <a:spcBef>
                <a:spcPts val="0"/>
              </a:spcBef>
              <a:spcAft>
                <a:spcPts val="0"/>
              </a:spcAft>
              <a:buSzPts val="6400"/>
              <a:buNone/>
              <a:defRPr sz="6400"/>
            </a:lvl6pPr>
            <a:lvl7pPr lvl="6" algn="l">
              <a:lnSpc>
                <a:spcPct val="100000"/>
              </a:lnSpc>
              <a:spcBef>
                <a:spcPts val="0"/>
              </a:spcBef>
              <a:spcAft>
                <a:spcPts val="0"/>
              </a:spcAft>
              <a:buSzPts val="6400"/>
              <a:buNone/>
              <a:defRPr sz="6400"/>
            </a:lvl7pPr>
            <a:lvl8pPr lvl="7" algn="l">
              <a:lnSpc>
                <a:spcPct val="100000"/>
              </a:lnSpc>
              <a:spcBef>
                <a:spcPts val="0"/>
              </a:spcBef>
              <a:spcAft>
                <a:spcPts val="0"/>
              </a:spcAft>
              <a:buSzPts val="6400"/>
              <a:buNone/>
              <a:defRPr sz="6400"/>
            </a:lvl8pPr>
            <a:lvl9pPr lvl="8" algn="l">
              <a:lnSpc>
                <a:spcPct val="100000"/>
              </a:lnSpc>
              <a:spcBef>
                <a:spcPts val="0"/>
              </a:spcBef>
              <a:spcAft>
                <a:spcPts val="0"/>
              </a:spcAft>
              <a:buSzPts val="6400"/>
              <a:buNone/>
              <a:defRPr sz="6400"/>
            </a:lvl9pPr>
          </a:lstStyle>
          <a:p>
            <a:endParaRPr/>
          </a:p>
        </p:txBody>
      </p:sp>
      <p:sp>
        <p:nvSpPr>
          <p:cNvPr id="40" name="Google Shape;40;g224e5d5c537_0_13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g224e5d5c537_0_1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43" name="Google Shape;43;g224e5d5c537_0_133"/>
          <p:cNvSpPr txBox="1">
            <a:spLocks noGrp="1"/>
          </p:cNvSpPr>
          <p:nvPr>
            <p:ph type="title"/>
          </p:nvPr>
        </p:nvSpPr>
        <p:spPr>
          <a:xfrm>
            <a:off x="354000" y="1644233"/>
            <a:ext cx="5393700" cy="1976400"/>
          </a:xfrm>
          <a:prstGeom prst="rect">
            <a:avLst/>
          </a:prstGeom>
          <a:noFill/>
          <a:ln>
            <a:noFill/>
          </a:ln>
        </p:spPr>
        <p:txBody>
          <a:bodyPr spcFirstLastPara="1" wrap="square" lIns="121900" tIns="121900" rIns="121900" bIns="121900" anchor="b"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44" name="Google Shape;44;g224e5d5c537_0_133"/>
          <p:cNvSpPr txBox="1">
            <a:spLocks noGrp="1"/>
          </p:cNvSpPr>
          <p:nvPr>
            <p:ph type="subTitle" idx="1"/>
          </p:nvPr>
        </p:nvSpPr>
        <p:spPr>
          <a:xfrm>
            <a:off x="354000" y="3737433"/>
            <a:ext cx="5393700" cy="1646700"/>
          </a:xfrm>
          <a:prstGeom prst="rect">
            <a:avLst/>
          </a:prstGeom>
          <a:noFill/>
          <a:ln>
            <a:noFill/>
          </a:ln>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5" name="Google Shape;45;g224e5d5c537_0_133"/>
          <p:cNvSpPr txBox="1">
            <a:spLocks noGrp="1"/>
          </p:cNvSpPr>
          <p:nvPr>
            <p:ph type="body" idx="2"/>
          </p:nvPr>
        </p:nvSpPr>
        <p:spPr>
          <a:xfrm>
            <a:off x="6586000" y="965433"/>
            <a:ext cx="5115900" cy="4926900"/>
          </a:xfrm>
          <a:prstGeom prst="rect">
            <a:avLst/>
          </a:prstGeom>
          <a:noFill/>
          <a:ln>
            <a:noFill/>
          </a:ln>
        </p:spPr>
        <p:txBody>
          <a:bodyPr spcFirstLastPara="1" wrap="square" lIns="121900" tIns="121900" rIns="121900" bIns="121900" anchor="ctr" anchorCtr="0">
            <a:normAutofit/>
          </a:bodyPr>
          <a:lstStyle>
            <a:lvl1pPr marL="457200" lvl="0" indent="-381000" algn="l">
              <a:lnSpc>
                <a:spcPct val="115000"/>
              </a:lnSpc>
              <a:spcBef>
                <a:spcPts val="0"/>
              </a:spcBef>
              <a:spcAft>
                <a:spcPts val="0"/>
              </a:spcAft>
              <a:buSzPts val="2400"/>
              <a:buChar char="●"/>
              <a:defRPr/>
            </a:lvl1pPr>
            <a:lvl2pPr marL="914400" lvl="1" indent="-349250" algn="l">
              <a:lnSpc>
                <a:spcPct val="115000"/>
              </a:lnSpc>
              <a:spcBef>
                <a:spcPts val="0"/>
              </a:spcBef>
              <a:spcAft>
                <a:spcPts val="0"/>
              </a:spcAft>
              <a:buSzPts val="1900"/>
              <a:buChar char="○"/>
              <a:defRPr/>
            </a:lvl2pPr>
            <a:lvl3pPr marL="1371600" lvl="2" indent="-349250" algn="l">
              <a:lnSpc>
                <a:spcPct val="115000"/>
              </a:lnSpc>
              <a:spcBef>
                <a:spcPts val="0"/>
              </a:spcBef>
              <a:spcAft>
                <a:spcPts val="0"/>
              </a:spcAft>
              <a:buSzPts val="1900"/>
              <a:buChar char="■"/>
              <a:defRPr/>
            </a:lvl3pPr>
            <a:lvl4pPr marL="1828800" lvl="3" indent="-349250" algn="l">
              <a:lnSpc>
                <a:spcPct val="115000"/>
              </a:lnSpc>
              <a:spcBef>
                <a:spcPts val="0"/>
              </a:spcBef>
              <a:spcAft>
                <a:spcPts val="0"/>
              </a:spcAft>
              <a:buSzPts val="1900"/>
              <a:buChar char="●"/>
              <a:defRPr/>
            </a:lvl4pPr>
            <a:lvl5pPr marL="2286000" lvl="4" indent="-349250" algn="l">
              <a:lnSpc>
                <a:spcPct val="115000"/>
              </a:lnSpc>
              <a:spcBef>
                <a:spcPts val="0"/>
              </a:spcBef>
              <a:spcAft>
                <a:spcPts val="0"/>
              </a:spcAft>
              <a:buSzPts val="1900"/>
              <a:buChar char="○"/>
              <a:defRPr/>
            </a:lvl5pPr>
            <a:lvl6pPr marL="2743200" lvl="5" indent="-349250" algn="l">
              <a:lnSpc>
                <a:spcPct val="115000"/>
              </a:lnSpc>
              <a:spcBef>
                <a:spcPts val="0"/>
              </a:spcBef>
              <a:spcAft>
                <a:spcPts val="0"/>
              </a:spcAft>
              <a:buSzPts val="1900"/>
              <a:buChar char="■"/>
              <a:defRPr/>
            </a:lvl6pPr>
            <a:lvl7pPr marL="3200400" lvl="6" indent="-349250" algn="l">
              <a:lnSpc>
                <a:spcPct val="115000"/>
              </a:lnSpc>
              <a:spcBef>
                <a:spcPts val="0"/>
              </a:spcBef>
              <a:spcAft>
                <a:spcPts val="0"/>
              </a:spcAft>
              <a:buSzPts val="1900"/>
              <a:buChar char="●"/>
              <a:defRPr/>
            </a:lvl7pPr>
            <a:lvl8pPr marL="3657600" lvl="7" indent="-349250" algn="l">
              <a:lnSpc>
                <a:spcPct val="115000"/>
              </a:lnSpc>
              <a:spcBef>
                <a:spcPts val="0"/>
              </a:spcBef>
              <a:spcAft>
                <a:spcPts val="0"/>
              </a:spcAft>
              <a:buSzPts val="1900"/>
              <a:buChar char="○"/>
              <a:defRPr/>
            </a:lvl8pPr>
            <a:lvl9pPr marL="4114800" lvl="8" indent="-349250" algn="l">
              <a:lnSpc>
                <a:spcPct val="115000"/>
              </a:lnSpc>
              <a:spcBef>
                <a:spcPts val="0"/>
              </a:spcBef>
              <a:spcAft>
                <a:spcPts val="0"/>
              </a:spcAft>
              <a:buSzPts val="1900"/>
              <a:buChar char="■"/>
              <a:defRPr/>
            </a:lvl9pPr>
          </a:lstStyle>
          <a:p>
            <a:endParaRPr/>
          </a:p>
        </p:txBody>
      </p:sp>
      <p:sp>
        <p:nvSpPr>
          <p:cNvPr id="46" name="Google Shape;46;g224e5d5c537_0_13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7"/>
        <p:cNvGrpSpPr/>
        <p:nvPr/>
      </p:nvGrpSpPr>
      <p:grpSpPr>
        <a:xfrm>
          <a:off x="0" y="0"/>
          <a:ext cx="0" cy="0"/>
          <a:chOff x="0" y="0"/>
          <a:chExt cx="0" cy="0"/>
        </a:xfrm>
      </p:grpSpPr>
      <p:sp>
        <p:nvSpPr>
          <p:cNvPr id="48" name="Google Shape;48;g224e5d5c537_0_139"/>
          <p:cNvSpPr txBox="1">
            <a:spLocks noGrp="1"/>
          </p:cNvSpPr>
          <p:nvPr>
            <p:ph type="body" idx="1"/>
          </p:nvPr>
        </p:nvSpPr>
        <p:spPr>
          <a:xfrm>
            <a:off x="415600" y="5640767"/>
            <a:ext cx="7998300" cy="806700"/>
          </a:xfrm>
          <a:prstGeom prst="rect">
            <a:avLst/>
          </a:prstGeom>
          <a:noFill/>
          <a:ln>
            <a:noFill/>
          </a:ln>
        </p:spPr>
        <p:txBody>
          <a:bodyPr spcFirstLastPara="1" wrap="square" lIns="121900" tIns="121900" rIns="121900" bIns="121900" anchor="ctr" anchorCtr="0">
            <a:normAutofit/>
          </a:bodyPr>
          <a:lstStyle>
            <a:lvl1pPr marL="457200" lvl="0" indent="-228600" algn="l">
              <a:lnSpc>
                <a:spcPct val="100000"/>
              </a:lnSpc>
              <a:spcBef>
                <a:spcPts val="0"/>
              </a:spcBef>
              <a:spcAft>
                <a:spcPts val="0"/>
              </a:spcAft>
              <a:buSzPts val="2400"/>
              <a:buNone/>
              <a:defRPr/>
            </a:lvl1pPr>
          </a:lstStyle>
          <a:p>
            <a:endParaRPr/>
          </a:p>
        </p:txBody>
      </p:sp>
      <p:sp>
        <p:nvSpPr>
          <p:cNvPr id="49" name="Google Shape;49;g224e5d5c537_0_13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g224e5d5c537_0_103"/>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marR="0" lvl="0"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3700"/>
              <a:buFont typeface="Arial" panose="020B0604020202020204"/>
              <a:buNone/>
              <a:defRPr sz="37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g224e5d5c537_0_103"/>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marR="0" lvl="0" indent="-381000" algn="l" rtl="0">
              <a:lnSpc>
                <a:spcPct val="115000"/>
              </a:lnSpc>
              <a:spcBef>
                <a:spcPts val="0"/>
              </a:spcBef>
              <a:spcAft>
                <a:spcPts val="0"/>
              </a:spcAft>
              <a:buClr>
                <a:schemeClr val="dk2"/>
              </a:buClr>
              <a:buSzPts val="2400"/>
              <a:buFont typeface="Arial" panose="020B0604020202020204"/>
              <a:buChar char="●"/>
              <a:defRPr sz="24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49250" algn="l" rtl="0">
              <a:lnSpc>
                <a:spcPct val="115000"/>
              </a:lnSpc>
              <a:spcBef>
                <a:spcPts val="0"/>
              </a:spcBef>
              <a:spcAft>
                <a:spcPts val="0"/>
              </a:spcAft>
              <a:buClr>
                <a:schemeClr val="dk2"/>
              </a:buClr>
              <a:buSzPts val="1900"/>
              <a:buFont typeface="Arial" panose="020B0604020202020204"/>
              <a:buChar char="■"/>
              <a:defRPr sz="19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12" name="Google Shape;12;g224e5d5c537_0_103"/>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marL="0" marR="0" lvl="0"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300"/>
              <a:buFont typeface="Arial" panose="020B0604020202020204"/>
              <a:buNone/>
              <a:defRPr sz="13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EB0EE21-18EC-75D7-BEC1-E60053385D87}"/>
              </a:ext>
            </a:extLst>
          </p:cNvPr>
          <p:cNvPicPr>
            <a:picLocks noChangeAspect="1"/>
          </p:cNvPicPr>
          <p:nvPr/>
        </p:nvPicPr>
        <p:blipFill>
          <a:blip r:embed="rId2"/>
          <a:stretch>
            <a:fillRect/>
          </a:stretch>
        </p:blipFill>
        <p:spPr>
          <a:xfrm>
            <a:off x="3961753" y="2165526"/>
            <a:ext cx="4268493" cy="2526947"/>
          </a:xfrm>
          <a:prstGeom prst="rect">
            <a:avLst/>
          </a:prstGeom>
        </p:spPr>
      </p:pic>
    </p:spTree>
    <p:extLst>
      <p:ext uri="{BB962C8B-B14F-4D97-AF65-F5344CB8AC3E}">
        <p14:creationId xmlns:p14="http://schemas.microsoft.com/office/powerpoint/2010/main" val="1347740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r>
              <a:rPr lang="en-US" sz="4000" b="1" i="0" dirty="0">
                <a:solidFill>
                  <a:srgbClr val="374151"/>
                </a:solidFill>
                <a:effectLst/>
                <a:latin typeface="+mj-lt"/>
              </a:rPr>
              <a:t>PRAC</a:t>
            </a:r>
            <a:r>
              <a:rPr lang="en-US" sz="4000" b="1" dirty="0">
                <a:solidFill>
                  <a:srgbClr val="374151"/>
                </a:solidFill>
                <a:latin typeface="+mj-lt"/>
              </a:rPr>
              <a:t>TICE QUESTIONS</a:t>
            </a:r>
            <a:r>
              <a:rPr lang="en-US" sz="4000" b="1" i="0" dirty="0">
                <a:solidFill>
                  <a:srgbClr val="374151"/>
                </a:solidFill>
                <a:effectLst/>
                <a:latin typeface="+mj-lt"/>
              </a:rPr>
              <a:t>:</a:t>
            </a:r>
            <a:endParaRPr lang="en-IN" sz="4000" dirty="0">
              <a:latin typeface="+mj-lt"/>
              <a:ea typeface="Arial" panose="020B0604020202020204"/>
              <a:cs typeface="Arial" panose="020B0604020202020204"/>
              <a:sym typeface="Arial" panose="020B0604020202020204"/>
            </a:endParaRPr>
          </a:p>
        </p:txBody>
      </p:sp>
      <p:sp>
        <p:nvSpPr>
          <p:cNvPr id="2" name="Text Placeholder 1">
            <a:extLst>
              <a:ext uri="{FF2B5EF4-FFF2-40B4-BE49-F238E27FC236}">
                <a16:creationId xmlns:a16="http://schemas.microsoft.com/office/drawing/2014/main" id="{E4F64A47-9DAF-CAE5-8653-1EB63E296C16}"/>
              </a:ext>
            </a:extLst>
          </p:cNvPr>
          <p:cNvSpPr>
            <a:spLocks noGrp="1"/>
          </p:cNvSpPr>
          <p:nvPr>
            <p:ph type="body" idx="1"/>
          </p:nvPr>
        </p:nvSpPr>
        <p:spPr>
          <a:xfrm>
            <a:off x="245097" y="1356866"/>
            <a:ext cx="11531203" cy="5251323"/>
          </a:xfrm>
        </p:spPr>
        <p:txBody>
          <a:bodyPr>
            <a:normAutofit lnSpcReduction="10000"/>
          </a:bodyPr>
          <a:lstStyle/>
          <a:p>
            <a:pPr marL="76200" indent="0" algn="l">
              <a:buNone/>
            </a:pPr>
            <a:r>
              <a:rPr lang="en-US" sz="2800" dirty="0">
                <a:solidFill>
                  <a:srgbClr val="374151"/>
                </a:solidFill>
                <a:latin typeface="Times New Roman" panose="02020603050405020304" pitchFamily="18" charset="0"/>
                <a:cs typeface="Times New Roman" panose="02020603050405020304" pitchFamily="18" charset="0"/>
              </a:rPr>
              <a:t>3. </a:t>
            </a:r>
            <a:r>
              <a:rPr lang="en-US" dirty="0">
                <a:solidFill>
                  <a:srgbClr val="374151"/>
                </a:solidFill>
                <a:latin typeface="Times New Roman" panose="02020603050405020304" pitchFamily="18" charset="0"/>
                <a:cs typeface="Times New Roman" panose="02020603050405020304" pitchFamily="18" charset="0"/>
              </a:rPr>
              <a:t>A single letter is selected at random from the word ‘PROBABILITY’. The probability</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that the selected letter is vowel is?</a:t>
            </a:r>
          </a:p>
          <a:p>
            <a:pPr marL="533400" indent="-457200" algn="l">
              <a:buAutoNum type="alphaLcParenR"/>
            </a:pPr>
            <a:r>
              <a:rPr lang="en-US" dirty="0">
                <a:solidFill>
                  <a:srgbClr val="374151"/>
                </a:solidFill>
                <a:latin typeface="Times New Roman" panose="02020603050405020304" pitchFamily="18" charset="0"/>
                <a:cs typeface="Times New Roman" panose="02020603050405020304" pitchFamily="18" charset="0"/>
              </a:rPr>
              <a:t>2/11</a:t>
            </a:r>
          </a:p>
          <a:p>
            <a:pPr marL="533400" indent="-457200" algn="l">
              <a:buAutoNum type="alphaLcParenR"/>
            </a:pPr>
            <a:r>
              <a:rPr lang="en-US" dirty="0">
                <a:solidFill>
                  <a:srgbClr val="374151"/>
                </a:solidFill>
                <a:latin typeface="Times New Roman" panose="02020603050405020304" pitchFamily="18" charset="0"/>
                <a:cs typeface="Times New Roman" panose="02020603050405020304" pitchFamily="18" charset="0"/>
              </a:rPr>
              <a:t>3/11</a:t>
            </a:r>
          </a:p>
          <a:p>
            <a:pPr marL="533400" indent="-457200" algn="l">
              <a:buAutoNum type="alphaLcParenR"/>
            </a:pPr>
            <a:r>
              <a:rPr lang="en-US" dirty="0">
                <a:solidFill>
                  <a:srgbClr val="374151"/>
                </a:solidFill>
                <a:latin typeface="Times New Roman" panose="02020603050405020304" pitchFamily="18" charset="0"/>
                <a:cs typeface="Times New Roman" panose="02020603050405020304" pitchFamily="18" charset="0"/>
              </a:rPr>
              <a:t>4/11</a:t>
            </a:r>
          </a:p>
          <a:p>
            <a:pPr marL="533400" indent="-457200" algn="l">
              <a:buAutoNum type="alphaLcParenR"/>
            </a:pPr>
            <a:r>
              <a:rPr lang="en-US" dirty="0">
                <a:solidFill>
                  <a:srgbClr val="374151"/>
                </a:solidFill>
                <a:latin typeface="Times New Roman" panose="02020603050405020304" pitchFamily="18" charset="0"/>
                <a:cs typeface="Times New Roman" panose="02020603050405020304" pitchFamily="18" charset="0"/>
              </a:rPr>
              <a:t>5/11</a:t>
            </a:r>
          </a:p>
          <a:p>
            <a:pPr marL="76200" indent="0" algn="l">
              <a:buNone/>
            </a:pPr>
            <a:endParaRPr lang="en-US" dirty="0">
              <a:solidFill>
                <a:srgbClr val="374151"/>
              </a:solidFill>
              <a:latin typeface="Times New Roman" panose="02020603050405020304" pitchFamily="18" charset="0"/>
              <a:cs typeface="Times New Roman" panose="02020603050405020304" pitchFamily="18" charset="0"/>
            </a:endParaRP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4. The probability that an ordinary or a non-leap year has 53 Sunday, is?</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a) 2/7</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b) 1/7</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c) 3/7</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d) None</a:t>
            </a:r>
          </a:p>
          <a:p>
            <a:pPr marL="533400" indent="-457200" algn="l">
              <a:buAutoNum type="alphaLcParenR"/>
            </a:pPr>
            <a:endParaRPr lang="en-US" dirty="0">
              <a:solidFill>
                <a:srgbClr val="374151"/>
              </a:solidFill>
              <a:latin typeface="Times New Roman" panose="02020603050405020304" pitchFamily="18" charset="0"/>
              <a:cs typeface="Times New Roman" panose="02020603050405020304" pitchFamily="18" charset="0"/>
            </a:endParaRPr>
          </a:p>
          <a:p>
            <a:pPr marL="76200" indent="0" algn="l">
              <a:buNone/>
            </a:pPr>
            <a:endParaRPr lang="en-US" sz="2800" i="0" dirty="0">
              <a:solidFill>
                <a:srgbClr val="37415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Tree>
    <p:extLst>
      <p:ext uri="{BB962C8B-B14F-4D97-AF65-F5344CB8AC3E}">
        <p14:creationId xmlns:p14="http://schemas.microsoft.com/office/powerpoint/2010/main" val="2067522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A152A-5394-15AC-FEC5-314ECC572158}"/>
              </a:ext>
            </a:extLst>
          </p:cNvPr>
          <p:cNvSpPr>
            <a:spLocks noGrp="1"/>
          </p:cNvSpPr>
          <p:nvPr>
            <p:ph type="title"/>
          </p:nvPr>
        </p:nvSpPr>
        <p:spPr/>
        <p:txBody>
          <a:bodyPr>
            <a:noAutofit/>
          </a:bodyPr>
          <a:lstStyle/>
          <a:p>
            <a:r>
              <a:rPr lang="en-US" sz="4000" b="1" i="0" dirty="0">
                <a:solidFill>
                  <a:srgbClr val="374151"/>
                </a:solidFill>
                <a:effectLst/>
                <a:latin typeface="+mj-lt"/>
              </a:rPr>
              <a:t>PRAC</a:t>
            </a:r>
            <a:r>
              <a:rPr lang="en-US" sz="4000" b="1" dirty="0">
                <a:solidFill>
                  <a:srgbClr val="374151"/>
                </a:solidFill>
                <a:latin typeface="+mj-lt"/>
              </a:rPr>
              <a:t>TICE QUESTIONS</a:t>
            </a:r>
            <a:r>
              <a:rPr lang="en-US" sz="4000" b="1" i="0" dirty="0">
                <a:solidFill>
                  <a:srgbClr val="374151"/>
                </a:solidFill>
                <a:effectLst/>
                <a:latin typeface="+mj-lt"/>
              </a:rPr>
              <a:t>:</a:t>
            </a:r>
            <a:endParaRPr lang="en-IN" sz="4000" b="1" dirty="0"/>
          </a:p>
        </p:txBody>
      </p:sp>
      <p:sp>
        <p:nvSpPr>
          <p:cNvPr id="3" name="Text Placeholder 2">
            <a:extLst>
              <a:ext uri="{FF2B5EF4-FFF2-40B4-BE49-F238E27FC236}">
                <a16:creationId xmlns:a16="http://schemas.microsoft.com/office/drawing/2014/main" id="{5A55B674-550E-89E9-E1F0-4CB552F47A61}"/>
              </a:ext>
            </a:extLst>
          </p:cNvPr>
          <p:cNvSpPr>
            <a:spLocks noGrp="1"/>
          </p:cNvSpPr>
          <p:nvPr>
            <p:ph type="body" idx="1"/>
          </p:nvPr>
        </p:nvSpPr>
        <p:spPr/>
        <p:txBody>
          <a:bodyPr>
            <a:normAutofit fontScale="77500" lnSpcReduction="20000"/>
          </a:bodyPr>
          <a:lstStyle/>
          <a:p>
            <a:pPr marL="76200" indent="0">
              <a:buNone/>
            </a:pPr>
            <a:r>
              <a:rPr lang="en-IN" sz="2800" dirty="0">
                <a:latin typeface="Times New Roman" panose="02020603050405020304" pitchFamily="18" charset="0"/>
                <a:cs typeface="Times New Roman" panose="02020603050405020304" pitchFamily="18" charset="0"/>
              </a:rPr>
              <a:t>5. </a:t>
            </a:r>
            <a:r>
              <a:rPr lang="en-US" sz="2800" dirty="0">
                <a:latin typeface="Times New Roman" panose="02020603050405020304" pitchFamily="18" charset="0"/>
                <a:cs typeface="Times New Roman" panose="02020603050405020304" pitchFamily="18" charset="0"/>
              </a:rPr>
              <a:t>A bag contains balls numbered 1, 2, 3……. 30. One ball is drawn from the bag at random. What is the probability that the number on the ball drawn is divisible by 4 or 6?</a:t>
            </a:r>
          </a:p>
          <a:p>
            <a:pPr marL="76200" indent="0">
              <a:buNone/>
            </a:pPr>
            <a:r>
              <a:rPr lang="en-US" sz="2800" dirty="0">
                <a:latin typeface="Times New Roman" panose="02020603050405020304" pitchFamily="18" charset="0"/>
                <a:cs typeface="Times New Roman" panose="02020603050405020304" pitchFamily="18" charset="0"/>
              </a:rPr>
              <a:t>a) 1/5</a:t>
            </a:r>
          </a:p>
          <a:p>
            <a:pPr marL="76200" indent="0">
              <a:buNone/>
            </a:pPr>
            <a:r>
              <a:rPr lang="en-US" sz="2800" dirty="0">
                <a:latin typeface="Times New Roman" panose="02020603050405020304" pitchFamily="18" charset="0"/>
                <a:cs typeface="Times New Roman" panose="02020603050405020304" pitchFamily="18" charset="0"/>
              </a:rPr>
              <a:t>b) 1/3</a:t>
            </a:r>
          </a:p>
          <a:p>
            <a:pPr marL="76200" indent="0">
              <a:buNone/>
            </a:pPr>
            <a:r>
              <a:rPr lang="en-US" sz="2800" dirty="0">
                <a:latin typeface="Times New Roman" panose="02020603050405020304" pitchFamily="18" charset="0"/>
                <a:cs typeface="Times New Roman" panose="02020603050405020304" pitchFamily="18" charset="0"/>
              </a:rPr>
              <a:t>c) 3/10</a:t>
            </a:r>
          </a:p>
          <a:p>
            <a:pPr marL="76200" indent="0">
              <a:buNone/>
            </a:pPr>
            <a:r>
              <a:rPr lang="en-IN" sz="2800" dirty="0">
                <a:latin typeface="Times New Roman" panose="02020603050405020304" pitchFamily="18" charset="0"/>
                <a:cs typeface="Times New Roman" panose="02020603050405020304" pitchFamily="18" charset="0"/>
              </a:rPr>
              <a:t>d) 2/5</a:t>
            </a:r>
          </a:p>
          <a:p>
            <a:pPr marL="76200" indent="0">
              <a:buNone/>
            </a:pPr>
            <a:endParaRPr lang="en-IN" sz="2800" dirty="0">
              <a:latin typeface="Times New Roman" panose="02020603050405020304" pitchFamily="18" charset="0"/>
              <a:cs typeface="Times New Roman" panose="02020603050405020304" pitchFamily="18" charset="0"/>
            </a:endParaRPr>
          </a:p>
          <a:p>
            <a:pPr marL="76200" indent="0">
              <a:buNone/>
            </a:pPr>
            <a:r>
              <a:rPr lang="en-IN" sz="2800" dirty="0">
                <a:latin typeface="Times New Roman" panose="02020603050405020304" pitchFamily="18" charset="0"/>
                <a:cs typeface="Times New Roman" panose="02020603050405020304" pitchFamily="18" charset="0"/>
              </a:rPr>
              <a:t>6. </a:t>
            </a:r>
            <a:r>
              <a:rPr lang="en-US" sz="2800" dirty="0">
                <a:latin typeface="Times New Roman" panose="02020603050405020304" pitchFamily="18" charset="0"/>
                <a:cs typeface="Times New Roman" panose="02020603050405020304" pitchFamily="18" charset="0"/>
              </a:rPr>
              <a:t>Two integers are selected at random from the first 11 natural numbers. If the sum of the integers is even, then the probability that both the numbers are odd is?</a:t>
            </a:r>
          </a:p>
          <a:p>
            <a:pPr marL="590550" indent="-514350">
              <a:buAutoNum type="alphaLcParenR"/>
            </a:pPr>
            <a:r>
              <a:rPr lang="en-US" sz="2800" dirty="0">
                <a:latin typeface="Times New Roman" panose="02020603050405020304" pitchFamily="18" charset="0"/>
                <a:cs typeface="Times New Roman" panose="02020603050405020304" pitchFamily="18" charset="0"/>
              </a:rPr>
              <a:t>13/121</a:t>
            </a:r>
          </a:p>
          <a:p>
            <a:pPr marL="590550" indent="-514350">
              <a:buAutoNum type="alphaLcParenR"/>
            </a:pPr>
            <a:r>
              <a:rPr lang="en-US" sz="2800" dirty="0">
                <a:latin typeface="Times New Roman" panose="02020603050405020304" pitchFamily="18" charset="0"/>
                <a:cs typeface="Times New Roman" panose="02020603050405020304" pitchFamily="18" charset="0"/>
              </a:rPr>
              <a:t>3/11</a:t>
            </a:r>
          </a:p>
          <a:p>
            <a:pPr marL="590550" indent="-514350">
              <a:buAutoNum type="alphaLcParenR"/>
            </a:pPr>
            <a:r>
              <a:rPr lang="en-US" sz="2800" dirty="0">
                <a:latin typeface="Times New Roman" panose="02020603050405020304" pitchFamily="18" charset="0"/>
                <a:cs typeface="Times New Roman" panose="02020603050405020304" pitchFamily="18" charset="0"/>
              </a:rPr>
              <a:t>4/9</a:t>
            </a:r>
          </a:p>
          <a:p>
            <a:pPr marL="590550" indent="-514350">
              <a:buAutoNum type="alphaLcParenR"/>
            </a:pPr>
            <a:r>
              <a:rPr lang="en-US" sz="2800" dirty="0">
                <a:latin typeface="Times New Roman" panose="02020603050405020304" pitchFamily="18" charset="0"/>
                <a:cs typeface="Times New Roman" panose="02020603050405020304" pitchFamily="18" charset="0"/>
              </a:rPr>
              <a:t>5/11</a:t>
            </a:r>
          </a:p>
          <a:p>
            <a:pPr marL="76200" indent="0">
              <a:buNone/>
            </a:pPr>
            <a:endParaRPr lang="en-US" sz="2800" dirty="0">
              <a:latin typeface="Times New Roman" panose="02020603050405020304" pitchFamily="18" charset="0"/>
              <a:cs typeface="Times New Roman" panose="02020603050405020304" pitchFamily="18" charset="0"/>
            </a:endParaRPr>
          </a:p>
          <a:p>
            <a:pPr marL="7620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6051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D74EC-0F04-FF44-E411-44AA8CDF22DF}"/>
              </a:ext>
            </a:extLst>
          </p:cNvPr>
          <p:cNvSpPr>
            <a:spLocks noGrp="1"/>
          </p:cNvSpPr>
          <p:nvPr>
            <p:ph type="title"/>
          </p:nvPr>
        </p:nvSpPr>
        <p:spPr/>
        <p:txBody>
          <a:bodyPr>
            <a:normAutofit fontScale="90000"/>
          </a:bodyPr>
          <a:lstStyle/>
          <a:p>
            <a:r>
              <a:rPr lang="en-IN" b="1" dirty="0"/>
              <a:t>ANSWER:</a:t>
            </a:r>
          </a:p>
        </p:txBody>
      </p:sp>
      <p:pic>
        <p:nvPicPr>
          <p:cNvPr id="4" name="Picture 3">
            <a:extLst>
              <a:ext uri="{FF2B5EF4-FFF2-40B4-BE49-F238E27FC236}">
                <a16:creationId xmlns:a16="http://schemas.microsoft.com/office/drawing/2014/main" id="{36AC4EB7-DCFD-500C-6A10-E25DE1863284}"/>
              </a:ext>
            </a:extLst>
          </p:cNvPr>
          <p:cNvPicPr>
            <a:picLocks noChangeAspect="1"/>
          </p:cNvPicPr>
          <p:nvPr/>
        </p:nvPicPr>
        <p:blipFill>
          <a:blip r:embed="rId2"/>
          <a:stretch>
            <a:fillRect/>
          </a:stretch>
        </p:blipFill>
        <p:spPr>
          <a:xfrm>
            <a:off x="837422" y="1684848"/>
            <a:ext cx="10517155" cy="3829832"/>
          </a:xfrm>
          <a:prstGeom prst="rect">
            <a:avLst/>
          </a:prstGeom>
        </p:spPr>
      </p:pic>
    </p:spTree>
    <p:extLst>
      <p:ext uri="{BB962C8B-B14F-4D97-AF65-F5344CB8AC3E}">
        <p14:creationId xmlns:p14="http://schemas.microsoft.com/office/powerpoint/2010/main" val="3650427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xfrm>
            <a:off x="415600" y="387900"/>
            <a:ext cx="11360700" cy="763500"/>
          </a:xfrm>
          <a:prstGeom prst="rect">
            <a:avLst/>
          </a:prstGeom>
          <a:noFill/>
          <a:ln>
            <a:noFill/>
          </a:ln>
        </p:spPr>
        <p:txBody>
          <a:bodyPr spcFirstLastPara="1" wrap="square" lIns="0" tIns="8875" rIns="0" bIns="0" anchor="ctr" anchorCtr="0">
            <a:noAutofit/>
          </a:bodyPr>
          <a:lstStyle/>
          <a:p>
            <a:r>
              <a:rPr lang="en-US" sz="4400" b="1" i="0" dirty="0">
                <a:solidFill>
                  <a:srgbClr val="374151"/>
                </a:solidFill>
                <a:effectLst/>
                <a:latin typeface="+mj-lt"/>
              </a:rPr>
              <a:t>PRAC</a:t>
            </a:r>
            <a:r>
              <a:rPr lang="en-US" sz="4400" b="1" dirty="0">
                <a:solidFill>
                  <a:srgbClr val="374151"/>
                </a:solidFill>
                <a:latin typeface="+mj-lt"/>
              </a:rPr>
              <a:t>TICE QUESTIONS</a:t>
            </a:r>
            <a:r>
              <a:rPr lang="en-US" sz="4400" b="1" i="0" dirty="0">
                <a:solidFill>
                  <a:srgbClr val="374151"/>
                </a:solidFill>
                <a:effectLst/>
                <a:latin typeface="+mj-lt"/>
              </a:rPr>
              <a:t>:</a:t>
            </a:r>
            <a:endParaRPr lang="en-IN" sz="4400" dirty="0">
              <a:latin typeface="+mj-lt"/>
              <a:ea typeface="Arial" panose="020B0604020202020204"/>
              <a:cs typeface="Arial" panose="020B0604020202020204"/>
              <a:sym typeface="Arial" panose="020B0604020202020204"/>
            </a:endParaRPr>
          </a:p>
        </p:txBody>
      </p:sp>
      <p:sp>
        <p:nvSpPr>
          <p:cNvPr id="2" name="Text Placeholder 1">
            <a:extLst>
              <a:ext uri="{FF2B5EF4-FFF2-40B4-BE49-F238E27FC236}">
                <a16:creationId xmlns:a16="http://schemas.microsoft.com/office/drawing/2014/main" id="{E4F64A47-9DAF-CAE5-8653-1EB63E296C16}"/>
              </a:ext>
            </a:extLst>
          </p:cNvPr>
          <p:cNvSpPr>
            <a:spLocks noGrp="1"/>
          </p:cNvSpPr>
          <p:nvPr>
            <p:ph type="body" idx="1"/>
          </p:nvPr>
        </p:nvSpPr>
        <p:spPr>
          <a:xfrm>
            <a:off x="415600" y="1151400"/>
            <a:ext cx="10990833" cy="5706600"/>
          </a:xfrm>
        </p:spPr>
        <p:txBody>
          <a:bodyPr>
            <a:noAutofit/>
          </a:bodyPr>
          <a:lstStyle/>
          <a:p>
            <a:pPr marL="76200" indent="0" algn="l">
              <a:buNone/>
            </a:pPr>
            <a:r>
              <a:rPr lang="en-US" dirty="0">
                <a:solidFill>
                  <a:srgbClr val="374151"/>
                </a:solidFill>
                <a:latin typeface="Times New Roman" panose="02020603050405020304" pitchFamily="18" charset="0"/>
                <a:cs typeface="Times New Roman" panose="02020603050405020304" pitchFamily="18" charset="0"/>
              </a:rPr>
              <a:t>7. A bag contains cards numbered between 33 and 92. If one card is drawn from the bag, the probability that the number on the drawn card is a perfect square is?</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a) 5/59</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b) 4/59</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c) 2/29</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d) 1/12</a:t>
            </a:r>
          </a:p>
          <a:p>
            <a:pPr marL="76200" indent="0" algn="l">
              <a:buNone/>
            </a:pPr>
            <a:endParaRPr lang="en-US" dirty="0">
              <a:solidFill>
                <a:srgbClr val="374151"/>
              </a:solidFill>
              <a:latin typeface="Times New Roman" panose="02020603050405020304" pitchFamily="18" charset="0"/>
              <a:cs typeface="Times New Roman" panose="02020603050405020304" pitchFamily="18" charset="0"/>
            </a:endParaRP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8. 10 persons are seated at a round table. The probability that two particular persons sit</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together is?</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a) 1/5</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b) 2/9</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c) 3/7</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d) 4/9 </a:t>
            </a:r>
          </a:p>
          <a:p>
            <a:pPr marL="76200" indent="0" algn="l">
              <a:buNone/>
            </a:pPr>
            <a:endParaRPr lang="en-US" b="0" i="0" dirty="0">
              <a:solidFill>
                <a:srgbClr val="374151"/>
              </a:solidFill>
              <a:effectLst/>
              <a:latin typeface="Times New Roman" panose="02020603050405020304" pitchFamily="18" charset="0"/>
              <a:cs typeface="Times New Roman" panose="02020603050405020304" pitchFamily="18" charset="0"/>
            </a:endParaRPr>
          </a:p>
          <a:p>
            <a:pPr marL="76200" indent="0" algn="l">
              <a:buNone/>
            </a:pPr>
            <a:endParaRPr lang="en-US" b="0" i="0" dirty="0">
              <a:solidFill>
                <a:srgbClr val="37415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Tree>
    <p:extLst>
      <p:ext uri="{BB962C8B-B14F-4D97-AF65-F5344CB8AC3E}">
        <p14:creationId xmlns:p14="http://schemas.microsoft.com/office/powerpoint/2010/main" val="3173955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D9F1-318F-7962-4CD9-A09FEE9AED31}"/>
              </a:ext>
            </a:extLst>
          </p:cNvPr>
          <p:cNvSpPr>
            <a:spLocks noGrp="1"/>
          </p:cNvSpPr>
          <p:nvPr>
            <p:ph type="title"/>
          </p:nvPr>
        </p:nvSpPr>
        <p:spPr/>
        <p:txBody>
          <a:bodyPr>
            <a:normAutofit fontScale="90000"/>
          </a:bodyPr>
          <a:lstStyle/>
          <a:p>
            <a:r>
              <a:rPr lang="en-IN" b="1" dirty="0"/>
              <a:t>ANSWER:</a:t>
            </a:r>
          </a:p>
        </p:txBody>
      </p:sp>
      <p:pic>
        <p:nvPicPr>
          <p:cNvPr id="4" name="Picture 3">
            <a:extLst>
              <a:ext uri="{FF2B5EF4-FFF2-40B4-BE49-F238E27FC236}">
                <a16:creationId xmlns:a16="http://schemas.microsoft.com/office/drawing/2014/main" id="{B2374C53-55AA-4B23-735A-9799681DAB4F}"/>
              </a:ext>
            </a:extLst>
          </p:cNvPr>
          <p:cNvPicPr>
            <a:picLocks noChangeAspect="1"/>
          </p:cNvPicPr>
          <p:nvPr/>
        </p:nvPicPr>
        <p:blipFill>
          <a:blip r:embed="rId2"/>
          <a:stretch>
            <a:fillRect/>
          </a:stretch>
        </p:blipFill>
        <p:spPr>
          <a:xfrm>
            <a:off x="3112629" y="822319"/>
            <a:ext cx="5560210" cy="2684452"/>
          </a:xfrm>
          <a:prstGeom prst="rect">
            <a:avLst/>
          </a:prstGeom>
        </p:spPr>
      </p:pic>
      <p:pic>
        <p:nvPicPr>
          <p:cNvPr id="6" name="Picture 5">
            <a:extLst>
              <a:ext uri="{FF2B5EF4-FFF2-40B4-BE49-F238E27FC236}">
                <a16:creationId xmlns:a16="http://schemas.microsoft.com/office/drawing/2014/main" id="{452D7822-A5B6-EA28-A3A7-F0BE40362A6C}"/>
              </a:ext>
            </a:extLst>
          </p:cNvPr>
          <p:cNvPicPr>
            <a:picLocks noChangeAspect="1"/>
          </p:cNvPicPr>
          <p:nvPr/>
        </p:nvPicPr>
        <p:blipFill>
          <a:blip r:embed="rId3"/>
          <a:stretch>
            <a:fillRect/>
          </a:stretch>
        </p:blipFill>
        <p:spPr>
          <a:xfrm>
            <a:off x="4108298" y="4245229"/>
            <a:ext cx="3975304" cy="2019404"/>
          </a:xfrm>
          <a:prstGeom prst="rect">
            <a:avLst/>
          </a:prstGeom>
        </p:spPr>
      </p:pic>
    </p:spTree>
    <p:extLst>
      <p:ext uri="{BB962C8B-B14F-4D97-AF65-F5344CB8AC3E}">
        <p14:creationId xmlns:p14="http://schemas.microsoft.com/office/powerpoint/2010/main" val="149349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r>
              <a:rPr lang="en-US" sz="4400" b="1" i="0" dirty="0">
                <a:solidFill>
                  <a:srgbClr val="374151"/>
                </a:solidFill>
                <a:effectLst/>
                <a:latin typeface="+mj-lt"/>
              </a:rPr>
              <a:t>Mutually Exclusive Events:</a:t>
            </a:r>
            <a:endParaRPr lang="en-IN" sz="4400" dirty="0">
              <a:latin typeface="+mj-lt"/>
              <a:ea typeface="Arial" panose="020B0604020202020204"/>
              <a:cs typeface="Arial" panose="020B0604020202020204"/>
              <a:sym typeface="Arial" panose="020B0604020202020204"/>
            </a:endParaRPr>
          </a:p>
        </p:txBody>
      </p:sp>
      <p:sp>
        <p:nvSpPr>
          <p:cNvPr id="2" name="Text Placeholder 1">
            <a:extLst>
              <a:ext uri="{FF2B5EF4-FFF2-40B4-BE49-F238E27FC236}">
                <a16:creationId xmlns:a16="http://schemas.microsoft.com/office/drawing/2014/main" id="{E4F64A47-9DAF-CAE5-8653-1EB63E296C16}"/>
              </a:ext>
            </a:extLst>
          </p:cNvPr>
          <p:cNvSpPr>
            <a:spLocks noGrp="1"/>
          </p:cNvSpPr>
          <p:nvPr>
            <p:ph type="body" idx="1"/>
          </p:nvPr>
        </p:nvSpPr>
        <p:spPr>
          <a:xfrm>
            <a:off x="415600" y="1272681"/>
            <a:ext cx="11360700" cy="5146971"/>
          </a:xfrm>
        </p:spPr>
        <p:txBody>
          <a:bodyPr>
            <a:noAutofit/>
          </a:bodyPr>
          <a:lstStyle/>
          <a:p>
            <a:pPr marL="76200" indent="0" algn="l">
              <a:buNone/>
            </a:pPr>
            <a:r>
              <a:rPr lang="en-US" dirty="0">
                <a:solidFill>
                  <a:srgbClr val="374151"/>
                </a:solidFill>
                <a:latin typeface="Times New Roman" panose="02020603050405020304" pitchFamily="18" charset="0"/>
                <a:cs typeface="Times New Roman" panose="02020603050405020304" pitchFamily="18" charset="0"/>
              </a:rPr>
              <a:t>If two or more events have no point in common i.e. if they cannot occur</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simultaneously the events are said to be mutually exclusive.</a:t>
            </a:r>
          </a:p>
          <a:p>
            <a:pPr algn="l">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Then probability of two events A &amp; B is P(A) + P(B).</a:t>
            </a:r>
          </a:p>
          <a:p>
            <a:pPr marL="76200" indent="0" algn="l">
              <a:buNone/>
            </a:pPr>
            <a:endParaRPr lang="en-US" dirty="0">
              <a:solidFill>
                <a:srgbClr val="374151"/>
              </a:solidFill>
              <a:latin typeface="Times New Roman" panose="02020603050405020304" pitchFamily="18" charset="0"/>
              <a:cs typeface="Times New Roman" panose="02020603050405020304" pitchFamily="18" charset="0"/>
            </a:endParaRPr>
          </a:p>
          <a:p>
            <a:pPr marL="76200" indent="0" algn="l">
              <a:buNone/>
            </a:pPr>
            <a:r>
              <a:rPr lang="en-US" sz="3600" b="1" dirty="0">
                <a:solidFill>
                  <a:srgbClr val="374151"/>
                </a:solidFill>
                <a:latin typeface="Times New Roman" panose="02020603050405020304" pitchFamily="18" charset="0"/>
                <a:cs typeface="Times New Roman" panose="02020603050405020304" pitchFamily="18" charset="0"/>
              </a:rPr>
              <a:t>Independent Events:</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Two events are said to be independent if the occurrence or non- occurrence of one</a:t>
            </a:r>
          </a:p>
          <a:p>
            <a:pPr marL="76200" indent="0" algn="l">
              <a:buNone/>
            </a:pPr>
            <a:r>
              <a:rPr lang="en-US" dirty="0">
                <a:solidFill>
                  <a:srgbClr val="374151"/>
                </a:solidFill>
                <a:latin typeface="Times New Roman" panose="02020603050405020304" pitchFamily="18" charset="0"/>
                <a:cs typeface="Times New Roman" panose="02020603050405020304" pitchFamily="18" charset="0"/>
              </a:rPr>
              <a:t>event does not influence the occurrence or non occurrence of the other event.</a:t>
            </a:r>
          </a:p>
          <a:p>
            <a:pPr algn="l">
              <a:buFont typeface="Arial" panose="020B0604020202020204" pitchFamily="34" charset="0"/>
              <a:buChar char="•"/>
            </a:pPr>
            <a:r>
              <a:rPr lang="en-US" dirty="0">
                <a:solidFill>
                  <a:srgbClr val="374151"/>
                </a:solidFill>
                <a:latin typeface="Times New Roman" panose="02020603050405020304" pitchFamily="18" charset="0"/>
                <a:cs typeface="Times New Roman" panose="02020603050405020304" pitchFamily="18" charset="0"/>
              </a:rPr>
              <a:t>Then probability of two events A &amp; B is P(A)*P(B).</a:t>
            </a:r>
          </a:p>
          <a:p>
            <a:pPr marL="76200" indent="0" algn="l">
              <a:buNone/>
            </a:pPr>
            <a:endParaRPr lang="en-US" dirty="0">
              <a:solidFill>
                <a:srgbClr val="374151"/>
              </a:solidFill>
              <a:latin typeface="Times New Roman" panose="02020603050405020304" pitchFamily="18" charset="0"/>
              <a:cs typeface="Times New Roman" panose="02020603050405020304" pitchFamily="18" charset="0"/>
            </a:endParaRPr>
          </a:p>
          <a:p>
            <a:pPr marL="590550" indent="-514350" algn="l">
              <a:buAutoNum type="alphaLcParenR"/>
            </a:pPr>
            <a:endParaRPr lang="en-US" dirty="0">
              <a:solidFill>
                <a:srgbClr val="374151"/>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Tree>
    <p:extLst>
      <p:ext uri="{BB962C8B-B14F-4D97-AF65-F5344CB8AC3E}">
        <p14:creationId xmlns:p14="http://schemas.microsoft.com/office/powerpoint/2010/main" val="3654030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pPr algn="l"/>
            <a:r>
              <a:rPr lang="en-US" sz="4400" b="1" i="0" dirty="0">
                <a:solidFill>
                  <a:srgbClr val="374151"/>
                </a:solidFill>
                <a:effectLst/>
                <a:latin typeface="+mj-lt"/>
              </a:rPr>
              <a:t>PRAC</a:t>
            </a:r>
            <a:r>
              <a:rPr lang="en-US" sz="4400" b="1" dirty="0">
                <a:solidFill>
                  <a:srgbClr val="374151"/>
                </a:solidFill>
                <a:latin typeface="+mj-lt"/>
              </a:rPr>
              <a:t>TICE QUESTIONS</a:t>
            </a:r>
            <a:r>
              <a:rPr lang="en-US" sz="4400" b="1" i="0" dirty="0">
                <a:solidFill>
                  <a:srgbClr val="374151"/>
                </a:solidFill>
                <a:effectLst/>
                <a:latin typeface="+mj-lt"/>
              </a:rPr>
              <a:t>:</a:t>
            </a:r>
            <a:endParaRPr lang="en-US" sz="4400" b="0" i="0" dirty="0">
              <a:solidFill>
                <a:srgbClr val="374151"/>
              </a:solidFill>
              <a:effectLst/>
              <a:latin typeface="+mj-lt"/>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2" name="TextBox 1">
            <a:extLst>
              <a:ext uri="{FF2B5EF4-FFF2-40B4-BE49-F238E27FC236}">
                <a16:creationId xmlns:a16="http://schemas.microsoft.com/office/drawing/2014/main" id="{377FB304-492D-4920-E26B-FE2BB1C8A856}"/>
              </a:ext>
            </a:extLst>
          </p:cNvPr>
          <p:cNvSpPr txBox="1"/>
          <p:nvPr/>
        </p:nvSpPr>
        <p:spPr>
          <a:xfrm>
            <a:off x="327206" y="1356867"/>
            <a:ext cx="11537588" cy="267765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Example:</a:t>
            </a:r>
          </a:p>
          <a:p>
            <a:r>
              <a:rPr lang="en-US" sz="2400" dirty="0">
                <a:latin typeface="Times New Roman" panose="02020603050405020304" pitchFamily="18" charset="0"/>
                <a:cs typeface="Times New Roman" panose="02020603050405020304" pitchFamily="18" charset="0"/>
              </a:rPr>
              <a:t>Describe the sample space for the experiment in which a coin is tossed and a dice is</a:t>
            </a:r>
          </a:p>
          <a:p>
            <a:r>
              <a:rPr lang="en-US" sz="2400" dirty="0">
                <a:latin typeface="Times New Roman" panose="02020603050405020304" pitchFamily="18" charset="0"/>
                <a:cs typeface="Times New Roman" panose="02020603050405020304" pitchFamily="18" charset="0"/>
              </a:rPr>
              <a:t>thrown.</a:t>
            </a:r>
          </a:p>
          <a:p>
            <a:pPr marL="457200" indent="-457200">
              <a:buAutoNum type="alphaLcParenR"/>
            </a:pPr>
            <a:r>
              <a:rPr lang="en-US" sz="2400" dirty="0">
                <a:latin typeface="Times New Roman" panose="02020603050405020304" pitchFamily="18" charset="0"/>
                <a:cs typeface="Times New Roman" panose="02020603050405020304" pitchFamily="18" charset="0"/>
              </a:rPr>
              <a:t>12</a:t>
            </a:r>
          </a:p>
          <a:p>
            <a:pPr marL="457200" indent="-457200">
              <a:buAutoNum type="alphaLcParenR"/>
            </a:pPr>
            <a:r>
              <a:rPr lang="en-US" sz="2400" dirty="0">
                <a:latin typeface="Times New Roman" panose="02020603050405020304" pitchFamily="18" charset="0"/>
                <a:cs typeface="Times New Roman" panose="02020603050405020304" pitchFamily="18" charset="0"/>
              </a:rPr>
              <a:t>14</a:t>
            </a:r>
          </a:p>
          <a:p>
            <a:pPr marL="457200" indent="-457200">
              <a:buAutoNum type="alphaLcParenR"/>
            </a:pPr>
            <a:r>
              <a:rPr lang="en-US" sz="2400" dirty="0">
                <a:latin typeface="Times New Roman" panose="02020603050405020304" pitchFamily="18" charset="0"/>
                <a:cs typeface="Times New Roman" panose="02020603050405020304" pitchFamily="18" charset="0"/>
              </a:rPr>
              <a:t>16</a:t>
            </a:r>
          </a:p>
          <a:p>
            <a:pPr marL="457200" indent="-457200">
              <a:buAutoNum type="alphaLcParenR"/>
            </a:pPr>
            <a:r>
              <a:rPr lang="en-US" sz="2400" dirty="0">
                <a:latin typeface="Times New Roman" panose="02020603050405020304" pitchFamily="18" charset="0"/>
                <a:cs typeface="Times New Roman" panose="02020603050405020304" pitchFamily="18" charset="0"/>
              </a:rPr>
              <a:t>None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0508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pPr algn="l"/>
            <a:r>
              <a:rPr lang="en-US" sz="4400" b="1" dirty="0">
                <a:solidFill>
                  <a:srgbClr val="374151"/>
                </a:solidFill>
                <a:latin typeface="+mj-lt"/>
              </a:rPr>
              <a:t>COIN BASED</a:t>
            </a:r>
            <a:r>
              <a:rPr lang="en-US" sz="4400" b="1" i="0" dirty="0">
                <a:solidFill>
                  <a:srgbClr val="374151"/>
                </a:solidFill>
                <a:effectLst/>
                <a:latin typeface="+mj-lt"/>
              </a:rPr>
              <a:t>:</a:t>
            </a:r>
            <a:endParaRPr lang="en-US" sz="4400" b="0" i="0" dirty="0">
              <a:solidFill>
                <a:srgbClr val="374151"/>
              </a:solidFill>
              <a:effectLst/>
              <a:latin typeface="+mj-lt"/>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2" name="TextBox 1">
            <a:extLst>
              <a:ext uri="{FF2B5EF4-FFF2-40B4-BE49-F238E27FC236}">
                <a16:creationId xmlns:a16="http://schemas.microsoft.com/office/drawing/2014/main" id="{827F9F5E-CA81-7099-DEB7-39D3CFC34B37}"/>
              </a:ext>
            </a:extLst>
          </p:cNvPr>
          <p:cNvSpPr txBox="1"/>
          <p:nvPr/>
        </p:nvSpPr>
        <p:spPr>
          <a:xfrm>
            <a:off x="329938" y="1383812"/>
            <a:ext cx="11557262" cy="464742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For 1 coin</a:t>
            </a:r>
          </a:p>
          <a:p>
            <a:r>
              <a:rPr lang="en-IN" sz="2400" dirty="0">
                <a:latin typeface="Times New Roman" panose="02020603050405020304" pitchFamily="18" charset="0"/>
                <a:cs typeface="Times New Roman" panose="02020603050405020304" pitchFamily="18" charset="0"/>
              </a:rPr>
              <a:t>Total ways = 𝒇𝒂𝒄𝒆 ^ 𝟏 = 𝟐 ^ 𝟏</a:t>
            </a:r>
          </a:p>
          <a:p>
            <a:r>
              <a:rPr lang="en-IN" sz="2400" dirty="0">
                <a:latin typeface="Times New Roman" panose="02020603050405020304" pitchFamily="18" charset="0"/>
                <a:cs typeface="Times New Roman" panose="02020603050405020304" pitchFamily="18" charset="0"/>
              </a:rPr>
              <a:t>For 2 coin – </a:t>
            </a:r>
          </a:p>
          <a:p>
            <a:r>
              <a:rPr lang="en-IN" sz="2400" dirty="0">
                <a:latin typeface="Times New Roman" panose="02020603050405020304" pitchFamily="18" charset="0"/>
                <a:cs typeface="Times New Roman" panose="02020603050405020304" pitchFamily="18" charset="0"/>
              </a:rPr>
              <a:t>Total ways = 𝒇𝒂𝒄𝒆 ^ 𝟐 = 𝟐 ^ 𝟐 </a:t>
            </a:r>
          </a:p>
          <a:p>
            <a:r>
              <a:rPr lang="en-US" sz="2400" dirty="0">
                <a:latin typeface="Times New Roman" panose="02020603050405020304" pitchFamily="18" charset="0"/>
                <a:cs typeface="Times New Roman" panose="02020603050405020304" pitchFamily="18" charset="0"/>
              </a:rPr>
              <a:t>Probability of getting at least one head when 2 coins are tossed = 𝟑 / 4</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For 3 coin –</a:t>
            </a:r>
          </a:p>
          <a:p>
            <a:r>
              <a:rPr lang="en-IN" sz="2400" dirty="0">
                <a:latin typeface="Times New Roman" panose="02020603050405020304" pitchFamily="18" charset="0"/>
                <a:cs typeface="Times New Roman" panose="02020603050405020304" pitchFamily="18" charset="0"/>
              </a:rPr>
              <a:t>Total ways = 𝒇𝒂𝒄𝒆 ^ 3 = 𝟐 ^ 3 </a:t>
            </a:r>
          </a:p>
          <a:p>
            <a:r>
              <a:rPr lang="en-US" sz="2400" dirty="0">
                <a:latin typeface="Times New Roman" panose="02020603050405020304" pitchFamily="18" charset="0"/>
                <a:cs typeface="Times New Roman" panose="02020603050405020304" pitchFamily="18" charset="0"/>
              </a:rPr>
              <a:t>Probability of getting 2 head when 3 coins are tossed = 𝟑 / 8</a:t>
            </a:r>
          </a:p>
          <a:p>
            <a:r>
              <a:rPr lang="en-US" sz="2400" dirty="0">
                <a:latin typeface="Times New Roman" panose="02020603050405020304" pitchFamily="18" charset="0"/>
                <a:cs typeface="Times New Roman" panose="02020603050405020304" pitchFamily="18" charset="0"/>
              </a:rPr>
              <a:t>Probability of getting at least 2 head when 3 coins are tossed = ½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Probability of getting at least 1 tail when 3 coins are tossed = 7/8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Probability of getting at most 2 head when 3 coins are tossed = 2/8</a:t>
            </a:r>
          </a:p>
          <a:p>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6396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pPr algn="l"/>
            <a:r>
              <a:rPr lang="en-US" sz="4400" b="1" dirty="0">
                <a:solidFill>
                  <a:srgbClr val="374151"/>
                </a:solidFill>
                <a:latin typeface="+mj-lt"/>
              </a:rPr>
              <a:t>COIN BASED</a:t>
            </a:r>
            <a:r>
              <a:rPr lang="en-US" sz="4400" b="1" i="0" dirty="0">
                <a:solidFill>
                  <a:srgbClr val="374151"/>
                </a:solidFill>
                <a:effectLst/>
                <a:latin typeface="+mj-lt"/>
              </a:rPr>
              <a:t>:</a:t>
            </a:r>
            <a:endParaRPr lang="en-US" sz="4400" b="0" i="0" dirty="0">
              <a:solidFill>
                <a:srgbClr val="374151"/>
              </a:solidFill>
              <a:effectLst/>
              <a:latin typeface="+mj-lt"/>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2" name="TextBox 1">
            <a:extLst>
              <a:ext uri="{FF2B5EF4-FFF2-40B4-BE49-F238E27FC236}">
                <a16:creationId xmlns:a16="http://schemas.microsoft.com/office/drawing/2014/main" id="{AFF06080-C6C5-3DE4-8F82-416C8BDA0DAA}"/>
              </a:ext>
            </a:extLst>
          </p:cNvPr>
          <p:cNvSpPr txBox="1"/>
          <p:nvPr/>
        </p:nvSpPr>
        <p:spPr>
          <a:xfrm>
            <a:off x="415600" y="1356867"/>
            <a:ext cx="11360700" cy="5355312"/>
          </a:xfrm>
          <a:prstGeom prst="rect">
            <a:avLst/>
          </a:prstGeom>
          <a:noFill/>
        </p:spPr>
        <p:txBody>
          <a:bodyPr wrap="square" rtlCol="0">
            <a:spAutoFit/>
          </a:bodyPr>
          <a:lstStyle/>
          <a:p>
            <a:pPr marL="342900" indent="-342900">
              <a:buAutoNum type="arabicPeriod"/>
            </a:pPr>
            <a:r>
              <a:rPr lang="en-IN" sz="1800" dirty="0">
                <a:latin typeface="Times New Roman" panose="02020603050405020304" pitchFamily="18" charset="0"/>
                <a:cs typeface="Times New Roman" panose="02020603050405020304" pitchFamily="18" charset="0"/>
              </a:rPr>
              <a:t>2 COINS 𝑪𝒂𝒔𝒆𝒔 = 4 ,[𝑯𝑯,𝑯𝑻, 𝑻𝑯,𝑻𝑻].</a:t>
            </a:r>
          </a:p>
          <a:p>
            <a:r>
              <a:rPr lang="en-IN" sz="1800" dirty="0">
                <a:latin typeface="Times New Roman" panose="02020603050405020304" pitchFamily="18" charset="0"/>
                <a:cs typeface="Times New Roman" panose="02020603050405020304" pitchFamily="18" charset="0"/>
              </a:rPr>
              <a:t>A) 𝑷(𝟏𝑯) =𝟐/𝟒</a:t>
            </a:r>
          </a:p>
          <a:p>
            <a:r>
              <a:rPr lang="en-IN" sz="1800" dirty="0">
                <a:latin typeface="Times New Roman" panose="02020603050405020304" pitchFamily="18" charset="0"/>
                <a:cs typeface="Times New Roman" panose="02020603050405020304" pitchFamily="18" charset="0"/>
              </a:rPr>
              <a:t>B) 𝑷(𝟐𝑯) =𝟏/𝟒</a:t>
            </a:r>
          </a:p>
          <a:p>
            <a:r>
              <a:rPr lang="en-IN" sz="1800" dirty="0">
                <a:latin typeface="Times New Roman" panose="02020603050405020304" pitchFamily="18" charset="0"/>
                <a:cs typeface="Times New Roman" panose="02020603050405020304" pitchFamily="18" charset="0"/>
              </a:rPr>
              <a:t>C) 𝑷(𝟑𝑯) = 𝟎</a:t>
            </a:r>
          </a:p>
          <a:p>
            <a:r>
              <a:rPr lang="en-IN" sz="1800" dirty="0">
                <a:latin typeface="Times New Roman" panose="02020603050405020304" pitchFamily="18" charset="0"/>
                <a:cs typeface="Times New Roman" panose="02020603050405020304" pitchFamily="18" charset="0"/>
              </a:rPr>
              <a:t>D) 𝑷(𝒂𝒕𝒍𝒆𝒂𝒔𝒕 𝟏𝑯) =𝟑/𝟒</a:t>
            </a:r>
          </a:p>
          <a:p>
            <a:r>
              <a:rPr lang="en-IN" sz="1800" dirty="0">
                <a:latin typeface="Times New Roman" panose="02020603050405020304" pitchFamily="18" charset="0"/>
                <a:cs typeface="Times New Roman" panose="02020603050405020304" pitchFamily="18" charset="0"/>
              </a:rPr>
              <a:t>E) 𝑷(𝒂𝒕𝒎𝒐𝒔𝒕 𝟏𝑯) =𝟑/𝟒</a:t>
            </a:r>
          </a:p>
          <a:p>
            <a:r>
              <a:rPr lang="en-IN" sz="1800" dirty="0">
                <a:latin typeface="Times New Roman" panose="02020603050405020304" pitchFamily="18" charset="0"/>
                <a:cs typeface="Times New Roman" panose="02020603050405020304" pitchFamily="18" charset="0"/>
              </a:rPr>
              <a:t>F) 𝑷( 𝒏𝒐 𝑯) =𝟏/𝟒</a:t>
            </a: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2. 3 COINS 𝟐 ^ 𝟑 = 𝟖 𝒄𝒂𝒔𝒆𝒔,[𝑯𝑯𝑯,𝑯𝑯𝑻,𝑯𝑻𝑯,𝑯𝑻𝑻,𝑯𝑻𝑻, 𝑻𝑯𝑯,𝑻𝑯𝑻,𝑻𝑻𝑯, 𝑻𝑻𝑻], 𝒏(𝑺) = 𝟖.</a:t>
            </a:r>
          </a:p>
          <a:p>
            <a:pPr marL="342900" indent="-342900">
              <a:buAutoNum type="alphaUcParenR"/>
            </a:pPr>
            <a:r>
              <a:rPr lang="en-IN" sz="1800" dirty="0">
                <a:latin typeface="Times New Roman" panose="02020603050405020304" pitchFamily="18" charset="0"/>
                <a:cs typeface="Times New Roman" panose="02020603050405020304" pitchFamily="18" charset="0"/>
              </a:rPr>
              <a:t>𝑷(𝟏𝑯) = 𝟑/𝟖 </a:t>
            </a:r>
          </a:p>
          <a:p>
            <a:r>
              <a:rPr lang="en-IN" sz="1800" dirty="0">
                <a:latin typeface="Times New Roman" panose="02020603050405020304" pitchFamily="18" charset="0"/>
                <a:cs typeface="Times New Roman" panose="02020603050405020304" pitchFamily="18" charset="0"/>
              </a:rPr>
              <a:t>B) 𝑷(𝟐𝑯) = 𝟑/𝟖 </a:t>
            </a:r>
          </a:p>
          <a:p>
            <a:r>
              <a:rPr lang="en-IN" sz="1800" dirty="0">
                <a:latin typeface="Times New Roman" panose="02020603050405020304" pitchFamily="18" charset="0"/>
                <a:cs typeface="Times New Roman" panose="02020603050405020304" pitchFamily="18" charset="0"/>
              </a:rPr>
              <a:t>C) 𝑷(𝟑𝑯) = 𝟏/𝟖 </a:t>
            </a:r>
          </a:p>
          <a:p>
            <a:r>
              <a:rPr lang="en-IN" sz="1800" dirty="0">
                <a:latin typeface="Times New Roman" panose="02020603050405020304" pitchFamily="18" charset="0"/>
                <a:cs typeface="Times New Roman" panose="02020603050405020304" pitchFamily="18" charset="0"/>
              </a:rPr>
              <a:t>D) 𝑷(𝟒𝑯) = 𝟎 </a:t>
            </a:r>
          </a:p>
          <a:p>
            <a:r>
              <a:rPr lang="en-IN" sz="1800" dirty="0">
                <a:latin typeface="Times New Roman" panose="02020603050405020304" pitchFamily="18" charset="0"/>
                <a:cs typeface="Times New Roman" panose="02020603050405020304" pitchFamily="18" charset="0"/>
              </a:rPr>
              <a:t>E) 𝑷(𝟎𝑯) = 𝑷(𝒂𝒍𝒍 𝑻) = 𝟏/𝟖 </a:t>
            </a:r>
          </a:p>
          <a:p>
            <a:r>
              <a:rPr lang="en-IN" sz="1800" dirty="0">
                <a:latin typeface="Times New Roman" panose="02020603050405020304" pitchFamily="18" charset="0"/>
                <a:cs typeface="Times New Roman" panose="02020603050405020304" pitchFamily="18" charset="0"/>
              </a:rPr>
              <a:t>F) 𝑷(𝒂𝒕𝒎𝒐𝒔𝒕 𝟏𝑯) = 𝟒/𝟖 </a:t>
            </a:r>
          </a:p>
          <a:p>
            <a:r>
              <a:rPr lang="en-IN" sz="1800" dirty="0">
                <a:latin typeface="Times New Roman" panose="02020603050405020304" pitchFamily="18" charset="0"/>
                <a:cs typeface="Times New Roman" panose="02020603050405020304" pitchFamily="18" charset="0"/>
              </a:rPr>
              <a:t>G) 𝑷(𝒂𝒕𝒎𝒐𝒔𝒕 𝟐𝑯) = 𝟕/𝟖 </a:t>
            </a:r>
          </a:p>
          <a:p>
            <a:r>
              <a:rPr lang="en-IN" sz="1800" dirty="0">
                <a:latin typeface="Times New Roman" panose="02020603050405020304" pitchFamily="18" charset="0"/>
                <a:cs typeface="Times New Roman" panose="02020603050405020304" pitchFamily="18" charset="0"/>
              </a:rPr>
              <a:t>H) 𝑷(𝒂𝒕𝒍𝒆𝒂𝒔𝒕 𝟏𝑯) = 𝟕/𝟖 </a:t>
            </a:r>
          </a:p>
          <a:p>
            <a:r>
              <a:rPr lang="en-IN" sz="1800" dirty="0">
                <a:latin typeface="Times New Roman" panose="02020603050405020304" pitchFamily="18" charset="0"/>
                <a:cs typeface="Times New Roman" panose="02020603050405020304" pitchFamily="18" charset="0"/>
              </a:rPr>
              <a:t>I) 𝑷(𝒂𝒕𝒍𝒆𝒂𝒔𝒕 𝟐𝑯) = 𝟒 / 8</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9356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pPr algn="l"/>
            <a:r>
              <a:rPr lang="en-US" sz="4400" b="1" i="0" dirty="0">
                <a:solidFill>
                  <a:srgbClr val="374151"/>
                </a:solidFill>
                <a:effectLst/>
                <a:latin typeface="+mj-lt"/>
              </a:rPr>
              <a:t>PRAC</a:t>
            </a:r>
            <a:r>
              <a:rPr lang="en-US" sz="4400" b="1" dirty="0">
                <a:solidFill>
                  <a:srgbClr val="374151"/>
                </a:solidFill>
                <a:latin typeface="+mj-lt"/>
              </a:rPr>
              <a:t>TICE QUESTIONS</a:t>
            </a:r>
            <a:r>
              <a:rPr lang="en-US" sz="4400" b="1" i="0" dirty="0">
                <a:solidFill>
                  <a:srgbClr val="374151"/>
                </a:solidFill>
                <a:effectLst/>
                <a:latin typeface="+mj-lt"/>
              </a:rPr>
              <a:t>:</a:t>
            </a:r>
            <a:endParaRPr lang="en-US" sz="4400" b="0" i="0" dirty="0">
              <a:solidFill>
                <a:srgbClr val="374151"/>
              </a:solidFill>
              <a:effectLst/>
              <a:latin typeface="+mj-lt"/>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2" name="TextBox 1">
            <a:extLst>
              <a:ext uri="{FF2B5EF4-FFF2-40B4-BE49-F238E27FC236}">
                <a16:creationId xmlns:a16="http://schemas.microsoft.com/office/drawing/2014/main" id="{CCB6CADB-3122-09E5-142B-474B7BBEE2A4}"/>
              </a:ext>
            </a:extLst>
          </p:cNvPr>
          <p:cNvSpPr txBox="1"/>
          <p:nvPr/>
        </p:nvSpPr>
        <p:spPr>
          <a:xfrm>
            <a:off x="289089" y="1196612"/>
            <a:ext cx="11360700" cy="6001643"/>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A coin is tossed 3 times. Find the probability of getting-</a:t>
            </a:r>
          </a:p>
          <a:p>
            <a:r>
              <a:rPr lang="en-US" sz="2400" dirty="0">
                <a:latin typeface="Times New Roman" panose="02020603050405020304" pitchFamily="18" charset="0"/>
                <a:cs typeface="Times New Roman" panose="02020603050405020304" pitchFamily="18" charset="0"/>
              </a:rPr>
              <a:t>A) Exactly one head</a:t>
            </a:r>
          </a:p>
          <a:p>
            <a:pPr marL="457200" indent="-457200">
              <a:buAutoNum type="alphaLcParenR"/>
            </a:pPr>
            <a:r>
              <a:rPr lang="en-IN" sz="2400" dirty="0">
                <a:latin typeface="Times New Roman" panose="02020603050405020304" pitchFamily="18" charset="0"/>
                <a:cs typeface="Times New Roman" panose="02020603050405020304" pitchFamily="18" charset="0"/>
              </a:rPr>
              <a:t>1/8</a:t>
            </a:r>
          </a:p>
          <a:p>
            <a:pPr marL="457200" indent="-457200">
              <a:buAutoNum type="alphaLcParenR"/>
            </a:pPr>
            <a:r>
              <a:rPr lang="en-IN" sz="2400" dirty="0">
                <a:latin typeface="Times New Roman" panose="02020603050405020304" pitchFamily="18" charset="0"/>
                <a:cs typeface="Times New Roman" panose="02020603050405020304" pitchFamily="18" charset="0"/>
              </a:rPr>
              <a:t>3/8</a:t>
            </a:r>
          </a:p>
          <a:p>
            <a:pPr marL="457200" indent="-457200">
              <a:buAutoNum type="alphaLcParenR"/>
            </a:pPr>
            <a:r>
              <a:rPr lang="en-IN" sz="2400" dirty="0">
                <a:latin typeface="Times New Roman" panose="02020603050405020304" pitchFamily="18" charset="0"/>
                <a:cs typeface="Times New Roman" panose="02020603050405020304" pitchFamily="18" charset="0"/>
              </a:rPr>
              <a:t>7/8</a:t>
            </a:r>
          </a:p>
          <a:p>
            <a:pPr marL="457200" indent="-457200">
              <a:buAutoNum type="alphaLcParenR"/>
            </a:pPr>
            <a:r>
              <a:rPr lang="en-IN" sz="2400" dirty="0">
                <a:latin typeface="Times New Roman" panose="02020603050405020304" pitchFamily="18" charset="0"/>
                <a:cs typeface="Times New Roman" panose="02020603050405020304" pitchFamily="18" charset="0"/>
              </a:rPr>
              <a:t>5/8</a:t>
            </a:r>
          </a:p>
          <a:p>
            <a:r>
              <a:rPr lang="en-IN" sz="2400" dirty="0">
                <a:latin typeface="Times New Roman" panose="02020603050405020304" pitchFamily="18" charset="0"/>
                <a:cs typeface="Times New Roman" panose="02020603050405020304" pitchFamily="18" charset="0"/>
              </a:rPr>
              <a:t>B) No head</a:t>
            </a:r>
          </a:p>
          <a:p>
            <a:pPr marL="457200" indent="-457200">
              <a:buAutoNum type="alphaLcParenR"/>
            </a:pPr>
            <a:r>
              <a:rPr lang="en-IN" sz="2400" dirty="0">
                <a:latin typeface="Times New Roman" panose="02020603050405020304" pitchFamily="18" charset="0"/>
                <a:cs typeface="Times New Roman" panose="02020603050405020304" pitchFamily="18" charset="0"/>
              </a:rPr>
              <a:t>1/8</a:t>
            </a:r>
          </a:p>
          <a:p>
            <a:pPr marL="457200" indent="-457200">
              <a:buAutoNum type="alphaLcParenR"/>
            </a:pPr>
            <a:r>
              <a:rPr lang="en-IN" sz="2400" dirty="0">
                <a:latin typeface="Times New Roman" panose="02020603050405020304" pitchFamily="18" charset="0"/>
                <a:cs typeface="Times New Roman" panose="02020603050405020304" pitchFamily="18" charset="0"/>
              </a:rPr>
              <a:t>7/8</a:t>
            </a:r>
          </a:p>
          <a:p>
            <a:pPr marL="457200" indent="-457200">
              <a:buAutoNum type="alphaLcParenR"/>
            </a:pPr>
            <a:r>
              <a:rPr lang="en-IN" sz="2400" dirty="0">
                <a:latin typeface="Times New Roman" panose="02020603050405020304" pitchFamily="18" charset="0"/>
                <a:cs typeface="Times New Roman" panose="02020603050405020304" pitchFamily="18" charset="0"/>
              </a:rPr>
              <a:t>1/6</a:t>
            </a:r>
          </a:p>
          <a:p>
            <a:pPr marL="457200" indent="-457200">
              <a:buAutoNum type="alphaLcParenR"/>
            </a:pPr>
            <a:r>
              <a:rPr lang="en-IN" sz="2400" dirty="0">
                <a:latin typeface="Times New Roman" panose="02020603050405020304" pitchFamily="18" charset="0"/>
                <a:cs typeface="Times New Roman" panose="02020603050405020304" pitchFamily="18" charset="0"/>
              </a:rPr>
              <a:t>None</a:t>
            </a:r>
          </a:p>
          <a:p>
            <a:r>
              <a:rPr lang="en-IN" sz="2400" dirty="0">
                <a:latin typeface="Times New Roman" panose="02020603050405020304" pitchFamily="18" charset="0"/>
                <a:cs typeface="Times New Roman" panose="02020603050405020304" pitchFamily="18" charset="0"/>
              </a:rPr>
              <a:t>C) </a:t>
            </a:r>
            <a:r>
              <a:rPr lang="en-IN" sz="2400" dirty="0" err="1">
                <a:latin typeface="Times New Roman" panose="02020603050405020304" pitchFamily="18" charset="0"/>
                <a:cs typeface="Times New Roman" panose="02020603050405020304" pitchFamily="18" charset="0"/>
              </a:rPr>
              <a:t>Atleast</a:t>
            </a:r>
            <a:r>
              <a:rPr lang="en-IN" sz="2400" dirty="0">
                <a:latin typeface="Times New Roman" panose="02020603050405020304" pitchFamily="18" charset="0"/>
                <a:cs typeface="Times New Roman" panose="02020603050405020304" pitchFamily="18" charset="0"/>
              </a:rPr>
              <a:t> 2 heads</a:t>
            </a:r>
          </a:p>
          <a:p>
            <a:pPr marL="457200" indent="-457200">
              <a:buAutoNum type="alphaLcParenR"/>
            </a:pPr>
            <a:r>
              <a:rPr lang="en-IN" sz="2400" dirty="0">
                <a:latin typeface="Times New Roman" panose="02020603050405020304" pitchFamily="18" charset="0"/>
                <a:cs typeface="Times New Roman" panose="02020603050405020304" pitchFamily="18" charset="0"/>
              </a:rPr>
              <a:t>½</a:t>
            </a:r>
          </a:p>
          <a:p>
            <a:pPr marL="457200" indent="-457200">
              <a:buAutoNum type="alphaLcParenR"/>
            </a:pPr>
            <a:r>
              <a:rPr lang="en-IN" sz="2400" dirty="0">
                <a:latin typeface="Times New Roman" panose="02020603050405020304" pitchFamily="18" charset="0"/>
                <a:cs typeface="Times New Roman" panose="02020603050405020304" pitchFamily="18" charset="0"/>
              </a:rPr>
              <a:t>7/8</a:t>
            </a:r>
          </a:p>
          <a:p>
            <a:pPr marL="457200" indent="-457200">
              <a:buAutoNum type="alphaLcParenR"/>
            </a:pPr>
            <a:r>
              <a:rPr lang="en-IN" sz="2400" dirty="0">
                <a:latin typeface="Times New Roman" panose="02020603050405020304" pitchFamily="18" charset="0"/>
                <a:cs typeface="Times New Roman" panose="02020603050405020304" pitchFamily="18" charset="0"/>
              </a:rPr>
              <a:t>1/8</a:t>
            </a:r>
          </a:p>
          <a:p>
            <a:pPr marL="457200" indent="-457200">
              <a:buAutoNum type="alphaLcParenR"/>
            </a:pPr>
            <a:r>
              <a:rPr lang="en-IN" sz="2400" dirty="0">
                <a:latin typeface="Times New Roman" panose="02020603050405020304" pitchFamily="18" charset="0"/>
                <a:cs typeface="Times New Roman" panose="02020603050405020304" pitchFamily="18" charset="0"/>
              </a:rPr>
              <a:t>None</a:t>
            </a:r>
          </a:p>
        </p:txBody>
      </p:sp>
    </p:spTree>
    <p:extLst>
      <p:ext uri="{BB962C8B-B14F-4D97-AF65-F5344CB8AC3E}">
        <p14:creationId xmlns:p14="http://schemas.microsoft.com/office/powerpoint/2010/main" val="308742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xfrm>
            <a:off x="394091" y="2417862"/>
            <a:ext cx="11403817" cy="1626350"/>
          </a:xfrm>
          <a:prstGeom prst="rect">
            <a:avLst/>
          </a:prstGeom>
          <a:noFill/>
          <a:ln>
            <a:noFill/>
          </a:ln>
        </p:spPr>
        <p:txBody>
          <a:bodyPr spcFirstLastPara="1" wrap="square" lIns="0" tIns="8875" rIns="0" bIns="0" anchor="ctr" anchorCtr="0">
            <a:noAutofit/>
          </a:bodyPr>
          <a:lstStyle/>
          <a:p>
            <a:pPr marL="0" lvl="0" indent="0" algn="ctr" rtl="0">
              <a:lnSpc>
                <a:spcPct val="114000"/>
              </a:lnSpc>
              <a:spcBef>
                <a:spcPts val="0"/>
              </a:spcBef>
              <a:spcAft>
                <a:spcPts val="0"/>
              </a:spcAft>
              <a:buClr>
                <a:srgbClr val="0C1512"/>
              </a:buClr>
              <a:buSzPts val="6400"/>
              <a:buFont typeface="Arial" panose="020B0604020202020204"/>
              <a:buNone/>
            </a:pPr>
            <a:r>
              <a:rPr lang="en-IN" sz="4400" b="1" dirty="0">
                <a:solidFill>
                  <a:srgbClr val="374151"/>
                </a:solidFill>
                <a:latin typeface="+mn-lt"/>
                <a:ea typeface="Arial" panose="020B0604020202020204"/>
                <a:cs typeface="Arial" panose="020B0604020202020204"/>
                <a:sym typeface="Arial" panose="020B0604020202020204"/>
              </a:rPr>
              <a:t>PROBABILITY</a:t>
            </a:r>
            <a:r>
              <a:rPr lang="en-IN" sz="4400" b="1" dirty="0">
                <a:solidFill>
                  <a:srgbClr val="374151"/>
                </a:solidFill>
                <a:latin typeface="+mn-lt"/>
              </a:rPr>
              <a:t>-1</a:t>
            </a:r>
            <a:r>
              <a:rPr lang="en-IN" sz="4400" b="1" dirty="0">
                <a:solidFill>
                  <a:srgbClr val="374151"/>
                </a:solidFill>
                <a:latin typeface="+mn-lt"/>
                <a:ea typeface="Arial" panose="020B0604020202020204"/>
                <a:cs typeface="Arial" panose="020B0604020202020204"/>
                <a:sym typeface="Arial" panose="020B0604020202020204"/>
              </a:rPr>
              <a:t> </a:t>
            </a:r>
            <a:endParaRPr lang="en-IN" sz="4400" b="1" dirty="0">
              <a:latin typeface="+mn-lt"/>
              <a:ea typeface="Arial" panose="020B0604020202020204"/>
              <a:cs typeface="Arial" panose="020B0604020202020204"/>
              <a:sym typeface="Arial" panose="020B0604020202020204"/>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33462" y="5810895"/>
            <a:ext cx="1774036" cy="10502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pPr algn="l"/>
            <a:r>
              <a:rPr lang="en-US" sz="4400" b="1" i="0" dirty="0">
                <a:solidFill>
                  <a:srgbClr val="374151"/>
                </a:solidFill>
                <a:effectLst/>
                <a:latin typeface="+mj-lt"/>
              </a:rPr>
              <a:t>PRACTICE QUESTION:</a:t>
            </a:r>
            <a:endParaRPr lang="en-US" sz="4400" b="0" i="0" dirty="0">
              <a:solidFill>
                <a:srgbClr val="374151"/>
              </a:solidFill>
              <a:effectLst/>
              <a:latin typeface="+mj-lt"/>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2" name="TextBox 1">
            <a:extLst>
              <a:ext uri="{FF2B5EF4-FFF2-40B4-BE49-F238E27FC236}">
                <a16:creationId xmlns:a16="http://schemas.microsoft.com/office/drawing/2014/main" id="{9F63F101-991F-5F2D-BFFE-85EE7C93033C}"/>
              </a:ext>
            </a:extLst>
          </p:cNvPr>
          <p:cNvSpPr txBox="1"/>
          <p:nvPr/>
        </p:nvSpPr>
        <p:spPr>
          <a:xfrm>
            <a:off x="415600" y="1327252"/>
            <a:ext cx="11471600" cy="2677656"/>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The probability of getting 4 heads in 8 throws of a coin, is?</a:t>
            </a:r>
          </a:p>
          <a:p>
            <a:pPr marL="342900" indent="-342900">
              <a:buAutoNum type="alphaLcParenR"/>
            </a:pPr>
            <a:r>
              <a:rPr lang="en-US" sz="2400" dirty="0">
                <a:latin typeface="Times New Roman" panose="02020603050405020304" pitchFamily="18" charset="0"/>
                <a:cs typeface="Times New Roman" panose="02020603050405020304" pitchFamily="18" charset="0"/>
              </a:rPr>
              <a:t>½</a:t>
            </a:r>
          </a:p>
          <a:p>
            <a:pPr marL="342900" indent="-342900">
              <a:buAutoNum type="alphaLcParenR"/>
            </a:pPr>
            <a:r>
              <a:rPr lang="en-US" sz="2400" dirty="0">
                <a:latin typeface="Times New Roman" panose="02020603050405020304" pitchFamily="18" charset="0"/>
                <a:cs typeface="Times New Roman" panose="02020603050405020304" pitchFamily="18" charset="0"/>
              </a:rPr>
              <a:t>1/64</a:t>
            </a:r>
          </a:p>
          <a:p>
            <a:pPr marL="342900" indent="-342900">
              <a:buAutoNum type="alphaLcParenR"/>
            </a:pPr>
            <a:r>
              <a:rPr lang="en-US" sz="2400" dirty="0">
                <a:latin typeface="Times New Roman" panose="02020603050405020304" pitchFamily="18" charset="0"/>
                <a:cs typeface="Times New Roman" panose="02020603050405020304" pitchFamily="18" charset="0"/>
              </a:rPr>
              <a:t>35/64</a:t>
            </a:r>
          </a:p>
          <a:p>
            <a:pPr marL="342900" indent="-342900">
              <a:buAutoNum type="alphaLcParenR"/>
            </a:pPr>
            <a:r>
              <a:rPr lang="en-US" sz="2400" dirty="0">
                <a:latin typeface="Times New Roman" panose="02020603050405020304" pitchFamily="18" charset="0"/>
                <a:cs typeface="Times New Roman" panose="02020603050405020304" pitchFamily="18" charset="0"/>
              </a:rPr>
              <a:t>51/ 2^8</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376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pPr algn="l"/>
            <a:r>
              <a:rPr lang="en-US" sz="4400" b="1" dirty="0">
                <a:solidFill>
                  <a:srgbClr val="374151"/>
                </a:solidFill>
                <a:latin typeface="+mj-lt"/>
              </a:rPr>
              <a:t>ANSWER</a:t>
            </a:r>
            <a:r>
              <a:rPr lang="en-US" sz="4400" b="1" i="0" dirty="0">
                <a:solidFill>
                  <a:srgbClr val="374151"/>
                </a:solidFill>
                <a:effectLst/>
                <a:latin typeface="+mj-lt"/>
              </a:rPr>
              <a:t>:</a:t>
            </a:r>
            <a:endParaRPr lang="en-US" sz="4400" b="0" i="0" dirty="0">
              <a:solidFill>
                <a:srgbClr val="374151"/>
              </a:solidFill>
              <a:effectLst/>
              <a:latin typeface="+mj-lt"/>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pic>
        <p:nvPicPr>
          <p:cNvPr id="5" name="Picture 4">
            <a:extLst>
              <a:ext uri="{FF2B5EF4-FFF2-40B4-BE49-F238E27FC236}">
                <a16:creationId xmlns:a16="http://schemas.microsoft.com/office/drawing/2014/main" id="{51DEFCBC-1F33-2005-8C55-1068E70274BA}"/>
              </a:ext>
            </a:extLst>
          </p:cNvPr>
          <p:cNvPicPr>
            <a:picLocks noChangeAspect="1"/>
          </p:cNvPicPr>
          <p:nvPr/>
        </p:nvPicPr>
        <p:blipFill>
          <a:blip r:embed="rId4"/>
          <a:stretch>
            <a:fillRect/>
          </a:stretch>
        </p:blipFill>
        <p:spPr>
          <a:xfrm>
            <a:off x="1712267" y="1606456"/>
            <a:ext cx="9149206" cy="4201315"/>
          </a:xfrm>
          <a:prstGeom prst="rect">
            <a:avLst/>
          </a:prstGeom>
        </p:spPr>
      </p:pic>
    </p:spTree>
    <p:extLst>
      <p:ext uri="{BB962C8B-B14F-4D97-AF65-F5344CB8AC3E}">
        <p14:creationId xmlns:p14="http://schemas.microsoft.com/office/powerpoint/2010/main" val="284692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pPr algn="l"/>
            <a:r>
              <a:rPr lang="en-US" sz="4400" b="1" i="0" dirty="0">
                <a:solidFill>
                  <a:srgbClr val="374151"/>
                </a:solidFill>
                <a:effectLst/>
                <a:latin typeface="+mj-lt"/>
              </a:rPr>
              <a:t>PRAC</a:t>
            </a:r>
            <a:r>
              <a:rPr lang="en-US" sz="4400" b="1" dirty="0">
                <a:solidFill>
                  <a:srgbClr val="374151"/>
                </a:solidFill>
                <a:latin typeface="+mj-lt"/>
              </a:rPr>
              <a:t>TICE QUESTIONS</a:t>
            </a:r>
            <a:r>
              <a:rPr lang="en-US" sz="4400" b="1" i="0" dirty="0">
                <a:solidFill>
                  <a:srgbClr val="374151"/>
                </a:solidFill>
                <a:effectLst/>
                <a:latin typeface="+mj-lt"/>
              </a:rPr>
              <a:t>:</a:t>
            </a:r>
            <a:endParaRPr lang="en-US" sz="4400" b="0" i="0" dirty="0">
              <a:solidFill>
                <a:srgbClr val="374151"/>
              </a:solidFill>
              <a:effectLst/>
              <a:latin typeface="+mj-lt"/>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2" name="TextBox 1">
            <a:extLst>
              <a:ext uri="{FF2B5EF4-FFF2-40B4-BE49-F238E27FC236}">
                <a16:creationId xmlns:a16="http://schemas.microsoft.com/office/drawing/2014/main" id="{45BF18CB-FDD4-F366-BC80-12666AB469FA}"/>
              </a:ext>
            </a:extLst>
          </p:cNvPr>
          <p:cNvSpPr txBox="1"/>
          <p:nvPr/>
        </p:nvSpPr>
        <p:spPr>
          <a:xfrm>
            <a:off x="415599" y="1356867"/>
            <a:ext cx="11462173"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probability of getting at least one tail in 4 throws of a coin is? </a:t>
            </a:r>
            <a:endParaRPr lang="en-IN" sz="2400" dirty="0">
              <a:latin typeface="Times New Roman" panose="02020603050405020304" pitchFamily="18" charset="0"/>
              <a:cs typeface="Times New Roman" panose="02020603050405020304" pitchFamily="18" charset="0"/>
            </a:endParaRPr>
          </a:p>
          <a:p>
            <a:pPr marL="342900" indent="-342900">
              <a:buAutoNum type="alphaLcParenR"/>
            </a:pPr>
            <a:r>
              <a:rPr lang="en-IN" sz="2400" dirty="0">
                <a:latin typeface="Times New Roman" panose="02020603050405020304" pitchFamily="18" charset="0"/>
                <a:cs typeface="Times New Roman" panose="02020603050405020304" pitchFamily="18" charset="0"/>
              </a:rPr>
              <a:t>15/16</a:t>
            </a:r>
          </a:p>
          <a:p>
            <a:pPr marL="342900" indent="-342900">
              <a:buAutoNum type="alphaLcParenR"/>
            </a:pPr>
            <a:r>
              <a:rPr lang="en-IN" sz="2400" dirty="0">
                <a:latin typeface="Times New Roman" panose="02020603050405020304" pitchFamily="18" charset="0"/>
                <a:cs typeface="Times New Roman" panose="02020603050405020304" pitchFamily="18" charset="0"/>
              </a:rPr>
              <a:t>1/16</a:t>
            </a:r>
          </a:p>
          <a:p>
            <a:pPr marL="342900" indent="-342900">
              <a:buAutoNum type="alphaLcParenR"/>
            </a:pPr>
            <a:r>
              <a:rPr lang="en-IN" sz="2400" dirty="0">
                <a:latin typeface="Times New Roman" panose="02020603050405020304" pitchFamily="18" charset="0"/>
                <a:cs typeface="Times New Roman" panose="02020603050405020304" pitchFamily="18" charset="0"/>
              </a:rPr>
              <a:t>¼</a:t>
            </a:r>
          </a:p>
          <a:p>
            <a:pPr marL="342900" indent="-342900">
              <a:buAutoNum type="alphaLcParenR"/>
            </a:pPr>
            <a:r>
              <a:rPr lang="en-IN" sz="2400" dirty="0">
                <a:latin typeface="Times New Roman" panose="02020603050405020304" pitchFamily="18" charset="0"/>
                <a:cs typeface="Times New Roman" panose="02020603050405020304" pitchFamily="18" charset="0"/>
              </a:rPr>
              <a:t>None of these</a:t>
            </a:r>
          </a:p>
        </p:txBody>
      </p:sp>
    </p:spTree>
    <p:extLst>
      <p:ext uri="{BB962C8B-B14F-4D97-AF65-F5344CB8AC3E}">
        <p14:creationId xmlns:p14="http://schemas.microsoft.com/office/powerpoint/2010/main" val="226876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pPr algn="l"/>
            <a:r>
              <a:rPr lang="en-US" sz="4400" b="1" i="0" dirty="0">
                <a:solidFill>
                  <a:srgbClr val="374151"/>
                </a:solidFill>
                <a:effectLst/>
                <a:latin typeface="+mj-lt"/>
              </a:rPr>
              <a:t>PRAC</a:t>
            </a:r>
            <a:r>
              <a:rPr lang="en-US" sz="4400" b="1" dirty="0">
                <a:solidFill>
                  <a:srgbClr val="374151"/>
                </a:solidFill>
                <a:latin typeface="+mj-lt"/>
              </a:rPr>
              <a:t>TICE QUESTIONS</a:t>
            </a:r>
            <a:r>
              <a:rPr lang="en-US" sz="4400" b="1" i="0" dirty="0">
                <a:solidFill>
                  <a:srgbClr val="374151"/>
                </a:solidFill>
                <a:effectLst/>
                <a:latin typeface="+mj-lt"/>
              </a:rPr>
              <a:t>:</a:t>
            </a:r>
            <a:endParaRPr lang="en-US" sz="4400" b="0" i="0" dirty="0">
              <a:solidFill>
                <a:srgbClr val="374151"/>
              </a:solidFill>
              <a:effectLst/>
              <a:latin typeface="+mj-lt"/>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2" name="TextBox 1">
            <a:extLst>
              <a:ext uri="{FF2B5EF4-FFF2-40B4-BE49-F238E27FC236}">
                <a16:creationId xmlns:a16="http://schemas.microsoft.com/office/drawing/2014/main" id="{43FD646A-F27B-42DE-E8C7-15B60A0533C7}"/>
              </a:ext>
            </a:extLst>
          </p:cNvPr>
          <p:cNvSpPr txBox="1"/>
          <p:nvPr/>
        </p:nvSpPr>
        <p:spPr>
          <a:xfrm>
            <a:off x="415600" y="1356867"/>
            <a:ext cx="114716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coin is tossed 5 times one after the other. Find the probability of getting at least 3 heads? </a:t>
            </a:r>
            <a:endParaRPr lang="en-IN" sz="2400" dirty="0">
              <a:latin typeface="Times New Roman" panose="02020603050405020304" pitchFamily="18" charset="0"/>
              <a:cs typeface="Times New Roman" panose="02020603050405020304" pitchFamily="18" charset="0"/>
            </a:endParaRPr>
          </a:p>
          <a:p>
            <a:pPr marL="342900" indent="-342900">
              <a:buAutoNum type="alphaLcParenR"/>
            </a:pPr>
            <a:r>
              <a:rPr lang="en-IN" sz="2400" dirty="0">
                <a:latin typeface="Times New Roman" panose="02020603050405020304" pitchFamily="18" charset="0"/>
                <a:cs typeface="Times New Roman" panose="02020603050405020304" pitchFamily="18" charset="0"/>
              </a:rPr>
              <a:t>¼</a:t>
            </a:r>
          </a:p>
          <a:p>
            <a:pPr marL="342900" indent="-342900">
              <a:buAutoNum type="alphaLcParenR"/>
            </a:pPr>
            <a:r>
              <a:rPr lang="en-IN" sz="2400" dirty="0">
                <a:latin typeface="Times New Roman" panose="02020603050405020304" pitchFamily="18" charset="0"/>
                <a:cs typeface="Times New Roman" panose="02020603050405020304" pitchFamily="18" charset="0"/>
              </a:rPr>
              <a:t>3/32 </a:t>
            </a:r>
          </a:p>
          <a:p>
            <a:pPr marL="342900" indent="-342900">
              <a:buAutoNum type="alphaLcParenR"/>
            </a:pPr>
            <a:r>
              <a:rPr lang="en-IN" sz="2400" dirty="0">
                <a:latin typeface="Times New Roman" panose="02020603050405020304" pitchFamily="18" charset="0"/>
                <a:cs typeface="Times New Roman" panose="02020603050405020304" pitchFamily="18" charset="0"/>
              </a:rPr>
              <a:t>½ </a:t>
            </a:r>
          </a:p>
          <a:p>
            <a:pPr marL="342900" indent="-342900">
              <a:buAutoNum type="alphaLcParenR"/>
            </a:pPr>
            <a:r>
              <a:rPr lang="en-IN" sz="2400" dirty="0">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4144227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pPr algn="l"/>
            <a:r>
              <a:rPr lang="en-US" sz="4400" b="1" i="0" dirty="0">
                <a:solidFill>
                  <a:srgbClr val="374151"/>
                </a:solidFill>
                <a:effectLst/>
                <a:latin typeface="+mj-lt"/>
              </a:rPr>
              <a:t>PRAC</a:t>
            </a:r>
            <a:r>
              <a:rPr lang="en-US" sz="4400" b="1" dirty="0">
                <a:solidFill>
                  <a:srgbClr val="374151"/>
                </a:solidFill>
                <a:latin typeface="+mj-lt"/>
              </a:rPr>
              <a:t>TICE QUESTIONS</a:t>
            </a:r>
            <a:r>
              <a:rPr lang="en-US" sz="4400" b="1" i="0" dirty="0">
                <a:solidFill>
                  <a:srgbClr val="374151"/>
                </a:solidFill>
                <a:effectLst/>
                <a:latin typeface="+mj-lt"/>
              </a:rPr>
              <a:t>:</a:t>
            </a:r>
            <a:endParaRPr lang="en-US" sz="4400" b="0" i="0" dirty="0">
              <a:solidFill>
                <a:srgbClr val="374151"/>
              </a:solidFill>
              <a:effectLst/>
              <a:latin typeface="+mj-lt"/>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2" name="TextBox 1">
            <a:extLst>
              <a:ext uri="{FF2B5EF4-FFF2-40B4-BE49-F238E27FC236}">
                <a16:creationId xmlns:a16="http://schemas.microsoft.com/office/drawing/2014/main" id="{E33C3F21-8F0C-449C-E715-94DB7B9D7079}"/>
              </a:ext>
            </a:extLst>
          </p:cNvPr>
          <p:cNvSpPr txBox="1"/>
          <p:nvPr/>
        </p:nvSpPr>
        <p:spPr>
          <a:xfrm>
            <a:off x="415600" y="1432874"/>
            <a:ext cx="11360700"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6 coins are thrown together. What is the probability of getting at least 4 heads? </a:t>
            </a:r>
          </a:p>
          <a:p>
            <a:pPr marL="342900" indent="-342900">
              <a:buAutoNum type="alphaLcParenR"/>
            </a:pPr>
            <a:r>
              <a:rPr lang="en-US" sz="2400" dirty="0">
                <a:latin typeface="Times New Roman" panose="02020603050405020304" pitchFamily="18" charset="0"/>
                <a:cs typeface="Times New Roman" panose="02020603050405020304" pitchFamily="18" charset="0"/>
              </a:rPr>
              <a:t>21/32</a:t>
            </a:r>
          </a:p>
          <a:p>
            <a:pPr marL="342900" indent="-342900">
              <a:buAutoNum type="alphaLcParenR"/>
            </a:pPr>
            <a:r>
              <a:rPr lang="en-US" sz="2400" dirty="0">
                <a:latin typeface="Times New Roman" panose="02020603050405020304" pitchFamily="18" charset="0"/>
                <a:cs typeface="Times New Roman" panose="02020603050405020304" pitchFamily="18" charset="0"/>
              </a:rPr>
              <a:t>11/32</a:t>
            </a:r>
          </a:p>
          <a:p>
            <a:pPr marL="342900" indent="-342900">
              <a:buAutoNum type="alphaLcParenR"/>
            </a:pPr>
            <a:r>
              <a:rPr lang="en-US" sz="2400" dirty="0">
                <a:latin typeface="Times New Roman" panose="02020603050405020304" pitchFamily="18" charset="0"/>
                <a:cs typeface="Times New Roman" panose="02020603050405020304" pitchFamily="18" charset="0"/>
              </a:rPr>
              <a:t>11/64</a:t>
            </a:r>
          </a:p>
          <a:p>
            <a:pPr marL="342900" indent="-342900">
              <a:buAutoNum type="alphaLcParenR"/>
            </a:pPr>
            <a:r>
              <a:rPr lang="en-US" sz="2400" dirty="0">
                <a:latin typeface="Times New Roman" panose="02020603050405020304" pitchFamily="18" charset="0"/>
                <a:cs typeface="Times New Roman" panose="02020603050405020304" pitchFamily="18" charset="0"/>
              </a:rPr>
              <a:t>None of these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252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pPr algn="l"/>
            <a:r>
              <a:rPr lang="en-US" sz="4400" b="1" dirty="0">
                <a:solidFill>
                  <a:srgbClr val="374151"/>
                </a:solidFill>
                <a:latin typeface="+mj-lt"/>
              </a:rPr>
              <a:t>PRACTISE QUESTION</a:t>
            </a:r>
            <a:r>
              <a:rPr lang="en-US" sz="4400" b="1" i="0" dirty="0">
                <a:solidFill>
                  <a:srgbClr val="374151"/>
                </a:solidFill>
                <a:effectLst/>
                <a:latin typeface="+mj-lt"/>
              </a:rPr>
              <a:t>:</a:t>
            </a:r>
            <a:endParaRPr lang="en-US" sz="4400" b="0" i="0" dirty="0">
              <a:solidFill>
                <a:srgbClr val="374151"/>
              </a:solidFill>
              <a:effectLst/>
              <a:latin typeface="+mj-lt"/>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2" name="TextBox 1">
            <a:extLst>
              <a:ext uri="{FF2B5EF4-FFF2-40B4-BE49-F238E27FC236}">
                <a16:creationId xmlns:a16="http://schemas.microsoft.com/office/drawing/2014/main" id="{29405A17-B846-DA72-D75E-9A55972ADFF2}"/>
              </a:ext>
            </a:extLst>
          </p:cNvPr>
          <p:cNvSpPr txBox="1"/>
          <p:nvPr/>
        </p:nvSpPr>
        <p:spPr>
          <a:xfrm>
            <a:off x="415600" y="1356867"/>
            <a:ext cx="113607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probability of getting head and tail alternately in three throws of a coin (or throw of three coins) is? </a:t>
            </a:r>
            <a:endParaRPr lang="en-IN" sz="2400" dirty="0">
              <a:latin typeface="Times New Roman" panose="02020603050405020304" pitchFamily="18" charset="0"/>
              <a:cs typeface="Times New Roman" panose="02020603050405020304" pitchFamily="18" charset="0"/>
            </a:endParaRPr>
          </a:p>
          <a:p>
            <a:pPr marL="342900" indent="-342900">
              <a:buAutoNum type="alphaLcParenR"/>
            </a:pPr>
            <a:r>
              <a:rPr lang="en-IN" sz="2400" dirty="0">
                <a:latin typeface="Times New Roman" panose="02020603050405020304" pitchFamily="18" charset="0"/>
                <a:cs typeface="Times New Roman" panose="02020603050405020304" pitchFamily="18" charset="0"/>
              </a:rPr>
              <a:t>1/8</a:t>
            </a:r>
          </a:p>
          <a:p>
            <a:pPr marL="342900" indent="-342900">
              <a:buAutoNum type="alphaLcParenR"/>
            </a:pPr>
            <a:r>
              <a:rPr lang="en-IN" sz="2400" dirty="0">
                <a:latin typeface="Times New Roman" panose="02020603050405020304" pitchFamily="18" charset="0"/>
                <a:cs typeface="Times New Roman" panose="02020603050405020304" pitchFamily="18" charset="0"/>
              </a:rPr>
              <a:t>¼</a:t>
            </a:r>
          </a:p>
          <a:p>
            <a:pPr marL="342900" indent="-342900">
              <a:buAutoNum type="alphaLcParenR"/>
            </a:pPr>
            <a:r>
              <a:rPr lang="en-IN" sz="2400" dirty="0">
                <a:latin typeface="Times New Roman" panose="02020603050405020304" pitchFamily="18" charset="0"/>
                <a:cs typeface="Times New Roman" panose="02020603050405020304" pitchFamily="18" charset="0"/>
              </a:rPr>
              <a:t>1/3</a:t>
            </a:r>
          </a:p>
          <a:p>
            <a:pPr marL="342900" indent="-342900">
              <a:buAutoNum type="alphaLcParenR"/>
            </a:pPr>
            <a:r>
              <a:rPr lang="en-IN" sz="2400" dirty="0">
                <a:latin typeface="Times New Roman" panose="02020603050405020304" pitchFamily="18" charset="0"/>
                <a:cs typeface="Times New Roman" panose="02020603050405020304" pitchFamily="18" charset="0"/>
              </a:rPr>
              <a:t>3/8</a:t>
            </a:r>
          </a:p>
        </p:txBody>
      </p:sp>
    </p:spTree>
    <p:extLst>
      <p:ext uri="{BB962C8B-B14F-4D97-AF65-F5344CB8AC3E}">
        <p14:creationId xmlns:p14="http://schemas.microsoft.com/office/powerpoint/2010/main" val="9901181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2D9D-ADB3-786E-1B3D-75EFC11FBA64}"/>
              </a:ext>
            </a:extLst>
          </p:cNvPr>
          <p:cNvSpPr>
            <a:spLocks noGrp="1"/>
          </p:cNvSpPr>
          <p:nvPr>
            <p:ph type="title"/>
          </p:nvPr>
        </p:nvSpPr>
        <p:spPr/>
        <p:txBody>
          <a:bodyPr>
            <a:normAutofit fontScale="90000"/>
          </a:bodyPr>
          <a:lstStyle/>
          <a:p>
            <a:r>
              <a:rPr lang="en-US" sz="4000" b="1" i="0" dirty="0">
                <a:solidFill>
                  <a:srgbClr val="374151"/>
                </a:solidFill>
                <a:effectLst/>
                <a:latin typeface="+mj-lt"/>
              </a:rPr>
              <a:t>PRAC</a:t>
            </a:r>
            <a:r>
              <a:rPr lang="en-US" sz="4000" b="1" dirty="0">
                <a:solidFill>
                  <a:srgbClr val="374151"/>
                </a:solidFill>
                <a:latin typeface="+mj-lt"/>
              </a:rPr>
              <a:t>TICE QUESTIONS</a:t>
            </a:r>
            <a:r>
              <a:rPr lang="en-US" sz="4000" b="1" i="0" dirty="0">
                <a:solidFill>
                  <a:srgbClr val="374151"/>
                </a:solidFill>
                <a:effectLst/>
                <a:latin typeface="+mj-lt"/>
              </a:rPr>
              <a:t>:</a:t>
            </a:r>
            <a:endParaRPr lang="en-IN" dirty="0"/>
          </a:p>
        </p:txBody>
      </p:sp>
      <p:pic>
        <p:nvPicPr>
          <p:cNvPr id="3" name="Picture 2">
            <a:extLst>
              <a:ext uri="{FF2B5EF4-FFF2-40B4-BE49-F238E27FC236}">
                <a16:creationId xmlns:a16="http://schemas.microsoft.com/office/drawing/2014/main" id="{A6FE7DE6-FA7B-4AC7-9DFD-AC99E9C1A4AC}"/>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4" name="TextBox 3">
            <a:extLst>
              <a:ext uri="{FF2B5EF4-FFF2-40B4-BE49-F238E27FC236}">
                <a16:creationId xmlns:a16="http://schemas.microsoft.com/office/drawing/2014/main" id="{2E9DF6E6-B299-51AE-EB26-F4F8BACFAA87}"/>
              </a:ext>
            </a:extLst>
          </p:cNvPr>
          <p:cNvSpPr txBox="1"/>
          <p:nvPr/>
        </p:nvSpPr>
        <p:spPr>
          <a:xfrm>
            <a:off x="511269" y="1211866"/>
            <a:ext cx="11168541"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fair coin is tossed repeatedly. If tail appears on first four tosses then the probability of head appearing on fifth toss equals?</a:t>
            </a:r>
          </a:p>
          <a:p>
            <a:pPr marL="342900" indent="-342900">
              <a:buAutoNum type="alphaLcParenR"/>
            </a:pPr>
            <a:r>
              <a:rPr lang="en-US" sz="2400" dirty="0">
                <a:latin typeface="Times New Roman" panose="02020603050405020304" pitchFamily="18" charset="0"/>
                <a:cs typeface="Times New Roman" panose="02020603050405020304" pitchFamily="18" charset="0"/>
              </a:rPr>
              <a:t>½</a:t>
            </a:r>
          </a:p>
          <a:p>
            <a:pPr marL="342900" indent="-342900">
              <a:buAutoNum type="alphaLcParenR"/>
            </a:pPr>
            <a:r>
              <a:rPr lang="en-US" sz="2400" dirty="0">
                <a:latin typeface="Times New Roman" panose="02020603050405020304" pitchFamily="18" charset="0"/>
                <a:cs typeface="Times New Roman" panose="02020603050405020304" pitchFamily="18" charset="0"/>
              </a:rPr>
              <a:t>1/32</a:t>
            </a:r>
          </a:p>
          <a:p>
            <a:pPr marL="342900" indent="-342900">
              <a:buAutoNum type="alphaLcParenR"/>
            </a:pPr>
            <a:r>
              <a:rPr lang="en-US" sz="2400" dirty="0">
                <a:latin typeface="Times New Roman" panose="02020603050405020304" pitchFamily="18" charset="0"/>
                <a:cs typeface="Times New Roman" panose="02020603050405020304" pitchFamily="18" charset="0"/>
              </a:rPr>
              <a:t>31/32</a:t>
            </a:r>
          </a:p>
          <a:p>
            <a:pPr marL="342900" indent="-342900">
              <a:buAutoNum type="alphaLcParenR"/>
            </a:pPr>
            <a:r>
              <a:rPr lang="en-US" sz="2400" dirty="0">
                <a:latin typeface="Times New Roman" panose="02020603050405020304" pitchFamily="18" charset="0"/>
                <a:cs typeface="Times New Roman" panose="02020603050405020304" pitchFamily="18" charset="0"/>
              </a:rPr>
              <a:t>1/5</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4837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6180-A4CD-5B63-BCFA-696F7880EF96}"/>
              </a:ext>
            </a:extLst>
          </p:cNvPr>
          <p:cNvSpPr>
            <a:spLocks noGrp="1"/>
          </p:cNvSpPr>
          <p:nvPr>
            <p:ph type="title"/>
          </p:nvPr>
        </p:nvSpPr>
        <p:spPr/>
        <p:txBody>
          <a:bodyPr>
            <a:normAutofit fontScale="90000"/>
          </a:bodyPr>
          <a:lstStyle/>
          <a:p>
            <a:r>
              <a:rPr lang="en-US" sz="4000" b="1" i="0" dirty="0">
                <a:solidFill>
                  <a:srgbClr val="374151"/>
                </a:solidFill>
                <a:effectLst/>
                <a:latin typeface="+mj-lt"/>
              </a:rPr>
              <a:t>PR</a:t>
            </a:r>
            <a:r>
              <a:rPr lang="en-US" sz="4000" b="1" dirty="0">
                <a:solidFill>
                  <a:srgbClr val="374151"/>
                </a:solidFill>
                <a:latin typeface="+mj-lt"/>
              </a:rPr>
              <a:t>ACTISE QUESTION</a:t>
            </a:r>
            <a:r>
              <a:rPr lang="en-US" sz="4000" b="1" i="0" dirty="0">
                <a:solidFill>
                  <a:srgbClr val="374151"/>
                </a:solidFill>
                <a:effectLst/>
                <a:latin typeface="+mj-lt"/>
              </a:rPr>
              <a:t>:</a:t>
            </a:r>
            <a:endParaRPr lang="en-IN" dirty="0"/>
          </a:p>
        </p:txBody>
      </p:sp>
      <p:pic>
        <p:nvPicPr>
          <p:cNvPr id="3" name="Picture 2">
            <a:extLst>
              <a:ext uri="{FF2B5EF4-FFF2-40B4-BE49-F238E27FC236}">
                <a16:creationId xmlns:a16="http://schemas.microsoft.com/office/drawing/2014/main" id="{18A44394-1043-48DB-20BE-44B8D7C77F7F}"/>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6" name="TextBox 5">
            <a:extLst>
              <a:ext uri="{FF2B5EF4-FFF2-40B4-BE49-F238E27FC236}">
                <a16:creationId xmlns:a16="http://schemas.microsoft.com/office/drawing/2014/main" id="{9DB69F84-DEA4-58CC-4580-F2E6F3C01313}"/>
              </a:ext>
            </a:extLst>
          </p:cNvPr>
          <p:cNvSpPr txBox="1"/>
          <p:nvPr/>
        </p:nvSpPr>
        <p:spPr>
          <a:xfrm>
            <a:off x="511269" y="1356867"/>
            <a:ext cx="11265031" cy="2677656"/>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Three fair coins are tossed. If both heads and tails appears, then the probability that exactly one head appears, is?</a:t>
            </a:r>
          </a:p>
          <a:p>
            <a:pPr marL="342900" indent="-342900">
              <a:buAutoNum type="alphaLcParenR"/>
            </a:pPr>
            <a:r>
              <a:rPr lang="en-US" sz="2400" dirty="0">
                <a:latin typeface="Times New Roman" panose="02020603050405020304" pitchFamily="18" charset="0"/>
                <a:cs typeface="Times New Roman" panose="02020603050405020304" pitchFamily="18" charset="0"/>
              </a:rPr>
              <a:t>3/8</a:t>
            </a:r>
          </a:p>
          <a:p>
            <a:pPr marL="342900" indent="-342900">
              <a:buAutoNum type="alphaLcParenR"/>
            </a:pPr>
            <a:r>
              <a:rPr lang="en-US" sz="2400" dirty="0">
                <a:latin typeface="Times New Roman" panose="02020603050405020304" pitchFamily="18" charset="0"/>
                <a:cs typeface="Times New Roman" panose="02020603050405020304" pitchFamily="18" charset="0"/>
              </a:rPr>
              <a:t>1/6</a:t>
            </a:r>
          </a:p>
          <a:p>
            <a:pPr marL="342900" indent="-342900">
              <a:buAutoNum type="alphaLcParenR"/>
            </a:pPr>
            <a:r>
              <a:rPr lang="en-US" sz="2400" dirty="0">
                <a:latin typeface="Times New Roman" panose="02020603050405020304" pitchFamily="18" charset="0"/>
                <a:cs typeface="Times New Roman" panose="02020603050405020304" pitchFamily="18" charset="0"/>
              </a:rPr>
              <a:t>½</a:t>
            </a:r>
          </a:p>
          <a:p>
            <a:pPr marL="342900" indent="-342900">
              <a:buAutoNum type="alphaLcParenR"/>
            </a:pPr>
            <a:r>
              <a:rPr lang="en-US" sz="2400" dirty="0">
                <a:latin typeface="Times New Roman" panose="02020603050405020304" pitchFamily="18" charset="0"/>
                <a:cs typeface="Times New Roman" panose="02020603050405020304" pitchFamily="18" charset="0"/>
              </a:rPr>
              <a:t>1/3</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47224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D5E1-B793-3168-B8A2-1A6A039E1BA7}"/>
              </a:ext>
            </a:extLst>
          </p:cNvPr>
          <p:cNvSpPr>
            <a:spLocks noGrp="1"/>
          </p:cNvSpPr>
          <p:nvPr>
            <p:ph type="title"/>
          </p:nvPr>
        </p:nvSpPr>
        <p:spPr/>
        <p:txBody>
          <a:bodyPr>
            <a:normAutofit fontScale="90000"/>
          </a:bodyPr>
          <a:lstStyle/>
          <a:p>
            <a:r>
              <a:rPr lang="en-US" sz="3600" b="1" i="0" dirty="0">
                <a:solidFill>
                  <a:srgbClr val="374151"/>
                </a:solidFill>
                <a:effectLst/>
                <a:latin typeface="+mj-lt"/>
              </a:rPr>
              <a:t>PRAC</a:t>
            </a:r>
            <a:r>
              <a:rPr lang="en-US" sz="3600" b="1" dirty="0">
                <a:solidFill>
                  <a:srgbClr val="374151"/>
                </a:solidFill>
                <a:latin typeface="+mj-lt"/>
              </a:rPr>
              <a:t>TICE QUESTIONS</a:t>
            </a:r>
            <a:r>
              <a:rPr lang="en-US" sz="3600" b="1" i="0" dirty="0">
                <a:solidFill>
                  <a:srgbClr val="374151"/>
                </a:solidFill>
                <a:effectLst/>
                <a:latin typeface="+mj-lt"/>
              </a:rPr>
              <a:t>:</a:t>
            </a:r>
            <a:endParaRPr lang="en-IN" dirty="0"/>
          </a:p>
        </p:txBody>
      </p:sp>
      <p:pic>
        <p:nvPicPr>
          <p:cNvPr id="3" name="Picture 2">
            <a:extLst>
              <a:ext uri="{FF2B5EF4-FFF2-40B4-BE49-F238E27FC236}">
                <a16:creationId xmlns:a16="http://schemas.microsoft.com/office/drawing/2014/main" id="{2F5957A8-1491-691C-E442-22B1975F4B87}"/>
              </a:ext>
            </a:extLst>
          </p:cNvPr>
          <p:cNvPicPr>
            <a:picLocks noChangeAspect="1"/>
          </p:cNvPicPr>
          <p:nvPr/>
        </p:nvPicPr>
        <p:blipFill>
          <a:blip r:embed="rId3"/>
          <a:stretch>
            <a:fillRect/>
          </a:stretch>
        </p:blipFill>
        <p:spPr>
          <a:xfrm>
            <a:off x="10417964" y="5807771"/>
            <a:ext cx="1774036" cy="1050229"/>
          </a:xfrm>
          <a:prstGeom prst="rect">
            <a:avLst/>
          </a:prstGeom>
        </p:spPr>
      </p:pic>
      <p:sp>
        <p:nvSpPr>
          <p:cNvPr id="4" name="TextBox 3">
            <a:extLst>
              <a:ext uri="{FF2B5EF4-FFF2-40B4-BE49-F238E27FC236}">
                <a16:creationId xmlns:a16="http://schemas.microsoft.com/office/drawing/2014/main" id="{4CEF7015-4A7F-F4A8-DDD5-2388122C2394}"/>
              </a:ext>
            </a:extLst>
          </p:cNvPr>
          <p:cNvSpPr txBox="1"/>
          <p:nvPr/>
        </p:nvSpPr>
        <p:spPr>
          <a:xfrm>
            <a:off x="509457" y="1185257"/>
            <a:ext cx="1136070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A coin is tossed a fixed number of times. If the probability of getting 4 heads equals the probability of getting 7 heads, then the probability of getting 2 heads is?</a:t>
            </a:r>
            <a:endParaRPr lang="en-IN" sz="2400" dirty="0">
              <a:latin typeface="Times New Roman" panose="02020603050405020304" pitchFamily="18" charset="0"/>
              <a:cs typeface="Times New Roman" panose="02020603050405020304" pitchFamily="18" charset="0"/>
            </a:endParaRPr>
          </a:p>
          <a:p>
            <a:pPr marL="342900" indent="-342900">
              <a:buAutoNum type="alphaLcParenR"/>
            </a:pPr>
            <a:r>
              <a:rPr lang="en-IN" sz="2400" dirty="0">
                <a:latin typeface="Times New Roman" panose="02020603050405020304" pitchFamily="18" charset="0"/>
                <a:cs typeface="Times New Roman" panose="02020603050405020304" pitchFamily="18" charset="0"/>
              </a:rPr>
              <a:t>1/2024</a:t>
            </a:r>
          </a:p>
          <a:p>
            <a:pPr marL="342900" indent="-342900">
              <a:buAutoNum type="alphaLcParenR"/>
            </a:pPr>
            <a:r>
              <a:rPr lang="en-IN" sz="2400" dirty="0">
                <a:latin typeface="Times New Roman" panose="02020603050405020304" pitchFamily="18" charset="0"/>
                <a:cs typeface="Times New Roman" panose="02020603050405020304" pitchFamily="18" charset="0"/>
              </a:rPr>
              <a:t>55/2048</a:t>
            </a:r>
          </a:p>
          <a:p>
            <a:r>
              <a:rPr lang="en-IN" sz="2400" dirty="0">
                <a:latin typeface="Times New Roman" panose="02020603050405020304" pitchFamily="18" charset="0"/>
                <a:cs typeface="Times New Roman" panose="02020603050405020304" pitchFamily="18" charset="0"/>
              </a:rPr>
              <a:t>c) 3/4096</a:t>
            </a:r>
          </a:p>
          <a:p>
            <a:r>
              <a:rPr lang="en-IN" sz="2400" dirty="0">
                <a:latin typeface="Times New Roman" panose="02020603050405020304" pitchFamily="18" charset="0"/>
                <a:cs typeface="Times New Roman" panose="02020603050405020304" pitchFamily="18" charset="0"/>
              </a:rPr>
              <a:t>d) None</a:t>
            </a:r>
          </a:p>
        </p:txBody>
      </p:sp>
    </p:spTree>
    <p:extLst>
      <p:ext uri="{BB962C8B-B14F-4D97-AF65-F5344CB8AC3E}">
        <p14:creationId xmlns:p14="http://schemas.microsoft.com/office/powerpoint/2010/main" val="19851567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538D1-DD89-3387-CE3C-072657DAE6D7}"/>
              </a:ext>
            </a:extLst>
          </p:cNvPr>
          <p:cNvSpPr>
            <a:spLocks noGrp="1"/>
          </p:cNvSpPr>
          <p:nvPr>
            <p:ph type="title"/>
          </p:nvPr>
        </p:nvSpPr>
        <p:spPr/>
        <p:txBody>
          <a:bodyPr>
            <a:normAutofit fontScale="90000"/>
          </a:bodyPr>
          <a:lstStyle/>
          <a:p>
            <a:r>
              <a:rPr lang="en-US" sz="3600" b="1" dirty="0">
                <a:solidFill>
                  <a:srgbClr val="374151"/>
                </a:solidFill>
                <a:latin typeface="+mj-lt"/>
              </a:rPr>
              <a:t>ANSWER</a:t>
            </a:r>
            <a:r>
              <a:rPr lang="en-US" sz="3600" b="1" i="0" dirty="0">
                <a:solidFill>
                  <a:srgbClr val="374151"/>
                </a:solidFill>
                <a:effectLst/>
                <a:latin typeface="+mj-lt"/>
              </a:rPr>
              <a:t>:</a:t>
            </a:r>
            <a:endParaRPr lang="en-IN" dirty="0"/>
          </a:p>
        </p:txBody>
      </p:sp>
      <p:pic>
        <p:nvPicPr>
          <p:cNvPr id="3" name="Picture 2">
            <a:extLst>
              <a:ext uri="{FF2B5EF4-FFF2-40B4-BE49-F238E27FC236}">
                <a16:creationId xmlns:a16="http://schemas.microsoft.com/office/drawing/2014/main" id="{DBA49D43-1A87-6AEA-9FC2-9BB4145669DF}"/>
              </a:ext>
            </a:extLst>
          </p:cNvPr>
          <p:cNvPicPr>
            <a:picLocks noChangeAspect="1"/>
          </p:cNvPicPr>
          <p:nvPr/>
        </p:nvPicPr>
        <p:blipFill>
          <a:blip r:embed="rId2"/>
          <a:stretch>
            <a:fillRect/>
          </a:stretch>
        </p:blipFill>
        <p:spPr>
          <a:xfrm>
            <a:off x="10417964" y="5807771"/>
            <a:ext cx="1774036" cy="1050229"/>
          </a:xfrm>
          <a:prstGeom prst="rect">
            <a:avLst/>
          </a:prstGeom>
        </p:spPr>
      </p:pic>
      <p:pic>
        <p:nvPicPr>
          <p:cNvPr id="6" name="Picture 5">
            <a:extLst>
              <a:ext uri="{FF2B5EF4-FFF2-40B4-BE49-F238E27FC236}">
                <a16:creationId xmlns:a16="http://schemas.microsoft.com/office/drawing/2014/main" id="{1493F497-92D1-F262-DC14-8D9D832A87AB}"/>
              </a:ext>
            </a:extLst>
          </p:cNvPr>
          <p:cNvPicPr>
            <a:picLocks noChangeAspect="1"/>
          </p:cNvPicPr>
          <p:nvPr/>
        </p:nvPicPr>
        <p:blipFill>
          <a:blip r:embed="rId3"/>
          <a:stretch>
            <a:fillRect/>
          </a:stretch>
        </p:blipFill>
        <p:spPr>
          <a:xfrm>
            <a:off x="2097987" y="1145529"/>
            <a:ext cx="7995925" cy="3111433"/>
          </a:xfrm>
          <a:prstGeom prst="rect">
            <a:avLst/>
          </a:prstGeom>
        </p:spPr>
      </p:pic>
      <p:pic>
        <p:nvPicPr>
          <p:cNvPr id="8" name="Picture 7">
            <a:extLst>
              <a:ext uri="{FF2B5EF4-FFF2-40B4-BE49-F238E27FC236}">
                <a16:creationId xmlns:a16="http://schemas.microsoft.com/office/drawing/2014/main" id="{EE9D3F7E-08AE-4565-0382-BBAAC2B36CE9}"/>
              </a:ext>
            </a:extLst>
          </p:cNvPr>
          <p:cNvPicPr>
            <a:picLocks noChangeAspect="1"/>
          </p:cNvPicPr>
          <p:nvPr/>
        </p:nvPicPr>
        <p:blipFill>
          <a:blip r:embed="rId4"/>
          <a:stretch>
            <a:fillRect/>
          </a:stretch>
        </p:blipFill>
        <p:spPr>
          <a:xfrm>
            <a:off x="3644723" y="4089258"/>
            <a:ext cx="4902452" cy="2768742"/>
          </a:xfrm>
          <a:prstGeom prst="rect">
            <a:avLst/>
          </a:prstGeom>
        </p:spPr>
      </p:pic>
    </p:spTree>
    <p:extLst>
      <p:ext uri="{BB962C8B-B14F-4D97-AF65-F5344CB8AC3E}">
        <p14:creationId xmlns:p14="http://schemas.microsoft.com/office/powerpoint/2010/main" val="316205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xfrm>
            <a:off x="415599" y="593367"/>
            <a:ext cx="11360700" cy="763500"/>
          </a:xfrm>
          <a:prstGeom prst="rect">
            <a:avLst/>
          </a:prstGeom>
          <a:noFill/>
          <a:ln>
            <a:noFill/>
          </a:ln>
        </p:spPr>
        <p:txBody>
          <a:bodyPr spcFirstLastPara="1" wrap="square" lIns="0" tIns="8875" rIns="0" bIns="0" anchor="ctr" anchorCtr="0">
            <a:noAutofit/>
          </a:bodyPr>
          <a:lstStyle/>
          <a:p>
            <a:r>
              <a:rPr lang="en-IN" sz="4000" b="1" dirty="0">
                <a:solidFill>
                  <a:srgbClr val="374151"/>
                </a:solidFill>
                <a:latin typeface="+mn-lt"/>
                <a:ea typeface="Arial" panose="020B0604020202020204"/>
                <a:cs typeface="Arial" panose="020B0604020202020204"/>
                <a:sym typeface="Arial" panose="020B0604020202020204"/>
              </a:rPr>
              <a:t>PROBABILITY:</a:t>
            </a:r>
            <a:endParaRPr lang="en-IN" sz="4000" dirty="0">
              <a:latin typeface="+mj-lt"/>
              <a:ea typeface="Arial" panose="020B0604020202020204"/>
              <a:cs typeface="Arial" panose="020B0604020202020204"/>
              <a:sym typeface="Arial" panose="020B0604020202020204"/>
            </a:endParaRPr>
          </a:p>
        </p:txBody>
      </p:sp>
      <p:sp>
        <p:nvSpPr>
          <p:cNvPr id="2" name="Text Placeholder 1">
            <a:extLst>
              <a:ext uri="{FF2B5EF4-FFF2-40B4-BE49-F238E27FC236}">
                <a16:creationId xmlns:a16="http://schemas.microsoft.com/office/drawing/2014/main" id="{E4F64A47-9DAF-CAE5-8653-1EB63E296C16}"/>
              </a:ext>
            </a:extLst>
          </p:cNvPr>
          <p:cNvSpPr>
            <a:spLocks noGrp="1"/>
          </p:cNvSpPr>
          <p:nvPr>
            <p:ph type="body" idx="1"/>
          </p:nvPr>
        </p:nvSpPr>
        <p:spPr>
          <a:xfrm>
            <a:off x="415599" y="1536633"/>
            <a:ext cx="10777333" cy="4555200"/>
          </a:xfrm>
        </p:spPr>
        <p:txBody>
          <a:bodyPr>
            <a:normAutofit/>
          </a:bodyPr>
          <a:lstStyle/>
          <a:p>
            <a:pPr marL="342900" marR="0" lvl="0" indent="-342900">
              <a:lnSpc>
                <a:spcPct val="107000"/>
              </a:lnSpc>
              <a:spcBef>
                <a:spcPts val="0"/>
              </a:spcBef>
              <a:spcAft>
                <a:spcPts val="0"/>
              </a:spcAft>
              <a:buFont typeface="Wingdings" panose="05000000000000000000" pitchFamily="2" charset="2"/>
              <a:buChar char="q"/>
              <a:tabLst>
                <a:tab pos="457200" algn="l"/>
              </a:tabLst>
            </a:pPr>
            <a:r>
              <a:rPr lang="en-US"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Probability is a measure of the likelihood that a specific event will occur. It is expressed as a number between 0 and 1, where 0 indicates that the event will not occur, and 1 indicates that the event will certainly occur. The probability of an event A is denoted as P(A).</a:t>
            </a:r>
          </a:p>
          <a:p>
            <a:pPr marL="0" marR="0" lvl="0" indent="0">
              <a:lnSpc>
                <a:spcPct val="107000"/>
              </a:lnSpc>
              <a:spcBef>
                <a:spcPts val="0"/>
              </a:spcBef>
              <a:spcAft>
                <a:spcPts val="0"/>
              </a:spcAft>
              <a:buNone/>
              <a:tabLst>
                <a:tab pos="457200" algn="l"/>
              </a:tabLst>
            </a:pPr>
            <a:endParaRPr lang="en-US"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3600" b="1"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SAMPLE SPACE:</a:t>
            </a:r>
          </a:p>
          <a:p>
            <a:pPr marL="0" marR="0" lvl="0" indent="0">
              <a:lnSpc>
                <a:spcPct val="107000"/>
              </a:lnSpc>
              <a:spcBef>
                <a:spcPts val="0"/>
              </a:spcBef>
              <a:spcAft>
                <a:spcPts val="0"/>
              </a:spcAft>
              <a:buNone/>
              <a:tabLst>
                <a:tab pos="457200" algn="l"/>
              </a:tabLst>
            </a:pPr>
            <a:endParaRPr lang="en-US"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v"/>
              <a:tabLst>
                <a:tab pos="457200" algn="l"/>
              </a:tabLst>
            </a:pPr>
            <a:r>
              <a:rPr lang="en-US"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The sample space is the set of all possible outcomes of a random experiment. For example, if you roll a six-sided die, the sample space is {1, 2, 3, 4, 5, 6}.</a:t>
            </a:r>
            <a:endParaRPr lang="en-IN"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Tree>
    <p:extLst>
      <p:ext uri="{BB962C8B-B14F-4D97-AF65-F5344CB8AC3E}">
        <p14:creationId xmlns:p14="http://schemas.microsoft.com/office/powerpoint/2010/main" val="1340804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24e5d5c537_0_0"/>
          <p:cNvSpPr txBox="1"/>
          <p:nvPr/>
        </p:nvSpPr>
        <p:spPr>
          <a:xfrm>
            <a:off x="2946750" y="3021750"/>
            <a:ext cx="6298500" cy="814500"/>
          </a:xfrm>
          <a:prstGeom prst="rect">
            <a:avLst/>
          </a:prstGeom>
          <a:noFill/>
          <a:ln>
            <a:noFill/>
          </a:ln>
        </p:spPr>
        <p:txBody>
          <a:bodyPr spcFirstLastPara="1" wrap="square" lIns="0" tIns="0" rIns="0" bIns="0" anchor="t" anchorCtr="0">
            <a:spAutoFit/>
          </a:bodyPr>
          <a:lstStyle/>
          <a:p>
            <a:pPr marL="0" marR="0" lvl="0" indent="0" algn="ctr" rtl="0">
              <a:lnSpc>
                <a:spcPct val="83000"/>
              </a:lnSpc>
              <a:spcBef>
                <a:spcPts val="0"/>
              </a:spcBef>
              <a:spcAft>
                <a:spcPts val="0"/>
              </a:spcAft>
              <a:buClr>
                <a:srgbClr val="000000"/>
              </a:buClr>
              <a:buSzPts val="6400"/>
              <a:buFont typeface="Arial" panose="020B0604020202020204"/>
              <a:buNone/>
            </a:pPr>
            <a:r>
              <a:rPr lang="en-US" sz="6400" b="1" i="0" u="none" strike="noStrike" cap="none" dirty="0">
                <a:solidFill>
                  <a:srgbClr val="002060"/>
                </a:solidFill>
                <a:latin typeface="Times New Roman" panose="02020603050405020304"/>
                <a:ea typeface="Times New Roman" panose="02020603050405020304"/>
                <a:cs typeface="Times New Roman" panose="02020603050405020304"/>
                <a:sym typeface="Times New Roman" panose="02020603050405020304"/>
              </a:rPr>
              <a:t>Thank You</a:t>
            </a:r>
            <a:endParaRPr sz="6400" b="0"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2" name="Picture 1">
            <a:extLst>
              <a:ext uri="{FF2B5EF4-FFF2-40B4-BE49-F238E27FC236}">
                <a16:creationId xmlns:a16="http://schemas.microsoft.com/office/drawing/2014/main" id="{AF5B1CB5-48DA-8AAF-E79F-999F1E328E07}"/>
              </a:ext>
            </a:extLst>
          </p:cNvPr>
          <p:cNvPicPr>
            <a:picLocks noChangeAspect="1"/>
          </p:cNvPicPr>
          <p:nvPr/>
        </p:nvPicPr>
        <p:blipFill>
          <a:blip r:embed="rId3"/>
          <a:stretch>
            <a:fillRect/>
          </a:stretch>
        </p:blipFill>
        <p:spPr>
          <a:xfrm>
            <a:off x="10417964" y="5807771"/>
            <a:ext cx="1774036" cy="105022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r>
              <a:rPr lang="en-US" sz="4000" b="1" dirty="0">
                <a:solidFill>
                  <a:srgbClr val="374151"/>
                </a:solidFill>
                <a:latin typeface="+mj-lt"/>
                <a:cs typeface="Arial" panose="020B0604020202020204" pitchFamily="34" charset="0"/>
              </a:rPr>
              <a:t>RANDOM EXPERIMENT :</a:t>
            </a:r>
            <a:endParaRPr lang="en-IN" sz="4000" dirty="0">
              <a:latin typeface="+mj-lt"/>
              <a:ea typeface="Arial" panose="020B0604020202020204"/>
              <a:cs typeface="Arial" panose="020B0604020202020204"/>
              <a:sym typeface="Arial" panose="020B0604020202020204"/>
            </a:endParaRPr>
          </a:p>
        </p:txBody>
      </p:sp>
      <p:sp>
        <p:nvSpPr>
          <p:cNvPr id="2" name="Text Placeholder 1">
            <a:extLst>
              <a:ext uri="{FF2B5EF4-FFF2-40B4-BE49-F238E27FC236}">
                <a16:creationId xmlns:a16="http://schemas.microsoft.com/office/drawing/2014/main" id="{E4F64A47-9DAF-CAE5-8653-1EB63E296C16}"/>
              </a:ext>
            </a:extLst>
          </p:cNvPr>
          <p:cNvSpPr>
            <a:spLocks noGrp="1"/>
          </p:cNvSpPr>
          <p:nvPr>
            <p:ph type="body" idx="1"/>
          </p:nvPr>
        </p:nvSpPr>
        <p:spPr/>
        <p:txBody>
          <a:bodyPr>
            <a:normAutofit/>
          </a:bodyPr>
          <a:lstStyle/>
          <a:p>
            <a:pPr marL="0" marR="0" lvl="0" indent="0">
              <a:lnSpc>
                <a:spcPct val="107000"/>
              </a:lnSpc>
              <a:spcBef>
                <a:spcPts val="0"/>
              </a:spcBef>
              <a:spcAft>
                <a:spcPts val="0"/>
              </a:spcAft>
              <a:buNone/>
              <a:tabLst>
                <a:tab pos="457200" algn="l"/>
              </a:tabLst>
            </a:pPr>
            <a:r>
              <a:rPr lang="en-US"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An experiment in which all possible outcomes are known and the exact output cannot</a:t>
            </a:r>
          </a:p>
          <a:p>
            <a:pPr marL="0" marR="0" lvl="0" indent="0">
              <a:lnSpc>
                <a:spcPct val="107000"/>
              </a:lnSpc>
              <a:spcBef>
                <a:spcPts val="0"/>
              </a:spcBef>
              <a:spcAft>
                <a:spcPts val="0"/>
              </a:spcAft>
              <a:buNone/>
              <a:tabLst>
                <a:tab pos="457200" algn="l"/>
              </a:tabLst>
            </a:pPr>
            <a:r>
              <a:rPr lang="en-US"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be </a:t>
            </a:r>
            <a:r>
              <a:rPr lang="en-US" kern="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be</a:t>
            </a:r>
            <a:r>
              <a:rPr lang="en-US"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predicted in advance- tossing coins, rolling dice.</a:t>
            </a:r>
          </a:p>
          <a:p>
            <a:pPr marL="0" marR="0" lvl="0" indent="0">
              <a:lnSpc>
                <a:spcPct val="107000"/>
              </a:lnSpc>
              <a:spcBef>
                <a:spcPts val="0"/>
              </a:spcBef>
              <a:spcAft>
                <a:spcPts val="0"/>
              </a:spcAft>
              <a:buNone/>
              <a:tabLst>
                <a:tab pos="457200" algn="l"/>
              </a:tabLst>
            </a:pPr>
            <a:endParaRPr lang="en-US" kern="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sz="3600" b="1" dirty="0">
                <a:solidFill>
                  <a:schemeClr val="accent5">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EXAMPLE OF SAMPLE SPACE:</a:t>
            </a:r>
          </a:p>
          <a:p>
            <a:pPr marL="0" marR="0" lvl="0" indent="0">
              <a:lnSpc>
                <a:spcPct val="107000"/>
              </a:lnSpc>
              <a:spcBef>
                <a:spcPts val="0"/>
              </a:spcBef>
              <a:spcAft>
                <a:spcPts val="0"/>
              </a:spcAft>
              <a:buNone/>
              <a:tabLst>
                <a:tab pos="457200" algn="l"/>
              </a:tabLst>
            </a:pPr>
            <a:endParaRPr lang="en-US" sz="3600" b="1" kern="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nSpc>
                <a:spcPct val="107000"/>
              </a:lnSpc>
              <a:spcBef>
                <a:spcPts val="0"/>
              </a:spcBef>
              <a:spcAft>
                <a:spcPts val="0"/>
              </a:spcAft>
              <a:buNone/>
              <a:tabLst>
                <a:tab pos="457200" algn="l"/>
              </a:tabLst>
            </a:pPr>
            <a:r>
              <a:rPr lang="en-US" kern="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 coin {H, T} = 2</a:t>
            </a:r>
          </a:p>
          <a:p>
            <a:pPr marL="0" marR="0" lvl="0" indent="0">
              <a:lnSpc>
                <a:spcPct val="107000"/>
              </a:lnSpc>
              <a:spcBef>
                <a:spcPts val="0"/>
              </a:spcBef>
              <a:spcAft>
                <a:spcPts val="0"/>
              </a:spcAft>
              <a:buNone/>
              <a:tabLst>
                <a:tab pos="457200" algn="l"/>
              </a:tabLst>
            </a:pPr>
            <a:r>
              <a:rPr lang="en-US" kern="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coin {HH, TT, HT, TH} = 4</a:t>
            </a:r>
          </a:p>
          <a:p>
            <a:pPr marL="0" marR="0" lvl="0" indent="0">
              <a:lnSpc>
                <a:spcPct val="107000"/>
              </a:lnSpc>
              <a:spcBef>
                <a:spcPts val="0"/>
              </a:spcBef>
              <a:spcAft>
                <a:spcPts val="0"/>
              </a:spcAft>
              <a:buNone/>
              <a:tabLst>
                <a:tab pos="457200" algn="l"/>
              </a:tabLst>
            </a:pPr>
            <a:r>
              <a:rPr lang="en-US" kern="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 dice {1, 2, 3, 4, 5, 6} = 6</a:t>
            </a:r>
          </a:p>
          <a:p>
            <a:pPr marL="0" marR="0" lvl="0" indent="0">
              <a:lnSpc>
                <a:spcPct val="107000"/>
              </a:lnSpc>
              <a:spcBef>
                <a:spcPts val="0"/>
              </a:spcBef>
              <a:spcAft>
                <a:spcPts val="0"/>
              </a:spcAft>
              <a:buNone/>
              <a:tabLst>
                <a:tab pos="457200" algn="l"/>
              </a:tabLst>
            </a:pPr>
            <a:endParaRPr lang="en-US" sz="3600" b="1" kern="0" dirty="0">
              <a:solidFill>
                <a:schemeClr val="accent5">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spTree>
    <p:extLst>
      <p:ext uri="{BB962C8B-B14F-4D97-AF65-F5344CB8AC3E}">
        <p14:creationId xmlns:p14="http://schemas.microsoft.com/office/powerpoint/2010/main" val="123172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8"/>
        <p:cNvGrpSpPr/>
        <p:nvPr/>
      </p:nvGrpSpPr>
      <p:grpSpPr>
        <a:xfrm>
          <a:off x="0" y="0"/>
          <a:ext cx="0" cy="0"/>
          <a:chOff x="0" y="0"/>
          <a:chExt cx="0" cy="0"/>
        </a:xfrm>
      </p:grpSpPr>
      <p:sp>
        <p:nvSpPr>
          <p:cNvPr id="111" name="Google Shape;111;p1"/>
          <p:cNvSpPr txBox="1">
            <a:spLocks noGrp="1"/>
          </p:cNvSpPr>
          <p:nvPr>
            <p:ph type="title"/>
          </p:nvPr>
        </p:nvSpPr>
        <p:spPr>
          <a:prstGeom prst="rect">
            <a:avLst/>
          </a:prstGeom>
          <a:noFill/>
          <a:ln>
            <a:noFill/>
          </a:ln>
        </p:spPr>
        <p:txBody>
          <a:bodyPr spcFirstLastPara="1" wrap="square" lIns="0" tIns="8875" rIns="0" bIns="0" anchor="ctr" anchorCtr="0">
            <a:noAutofit/>
          </a:bodyPr>
          <a:lstStyle/>
          <a:p>
            <a:r>
              <a:rPr lang="en-IN" sz="4000" b="1" dirty="0">
                <a:latin typeface="+mj-lt"/>
              </a:rPr>
              <a:t>SOME IMPORTANT POINTS OF PROBABILITY:</a:t>
            </a:r>
            <a:endParaRPr lang="en-IN" sz="4000" dirty="0">
              <a:latin typeface="+mj-lt"/>
              <a:ea typeface="Arial" panose="020B0604020202020204"/>
              <a:cs typeface="Arial" panose="020B0604020202020204"/>
              <a:sym typeface="Arial" panose="020B0604020202020204"/>
            </a:endParaRPr>
          </a:p>
        </p:txBody>
      </p:sp>
      <p:sp>
        <p:nvSpPr>
          <p:cNvPr id="2" name="Text Placeholder 1">
            <a:extLst>
              <a:ext uri="{FF2B5EF4-FFF2-40B4-BE49-F238E27FC236}">
                <a16:creationId xmlns:a16="http://schemas.microsoft.com/office/drawing/2014/main" id="{E4F64A47-9DAF-CAE5-8653-1EB63E296C16}"/>
              </a:ext>
            </a:extLst>
          </p:cNvPr>
          <p:cNvSpPr>
            <a:spLocks noGrp="1"/>
          </p:cNvSpPr>
          <p:nvPr>
            <p:ph type="body" idx="1"/>
          </p:nvPr>
        </p:nvSpPr>
        <p:spPr/>
        <p:txBody>
          <a:bodyPr>
            <a:normAutofit/>
          </a:bodyPr>
          <a:lstStyle/>
          <a:p>
            <a:pPr marL="76200" indent="0">
              <a:buNone/>
            </a:pPr>
            <a:endParaRPr lang="en-US" i="0" dirty="0">
              <a:solidFill>
                <a:srgbClr val="374151"/>
              </a:solidFill>
              <a:effectLst/>
              <a:latin typeface="Times New Roman" panose="02020603050405020304" pitchFamily="18" charset="0"/>
              <a:cs typeface="Times New Roman" panose="02020603050405020304" pitchFamily="18" charset="0"/>
            </a:endParaRPr>
          </a:p>
          <a:p>
            <a:pPr marL="76200" indent="0">
              <a:buNone/>
            </a:pPr>
            <a:endParaRPr lang="en-US" dirty="0">
              <a:solidFill>
                <a:srgbClr val="374151"/>
              </a:solidFill>
              <a:latin typeface="Times New Roman" panose="02020603050405020304" pitchFamily="18" charset="0"/>
              <a:cs typeface="Times New Roman" panose="02020603050405020304" pitchFamily="18" charset="0"/>
            </a:endParaRPr>
          </a:p>
          <a:p>
            <a:pPr marL="76200" indent="0">
              <a:buNone/>
            </a:pPr>
            <a:endParaRPr lang="en-US" dirty="0">
              <a:solidFill>
                <a:srgbClr val="374151"/>
              </a:solidFill>
              <a:latin typeface="Times New Roman" panose="02020603050405020304" pitchFamily="18" charset="0"/>
              <a:cs typeface="Times New Roman" panose="02020603050405020304" pitchFamily="18" charset="0"/>
            </a:endParaRPr>
          </a:p>
          <a:p>
            <a:pPr marL="76200" indent="0">
              <a:buNone/>
            </a:pPr>
            <a:endParaRPr lang="en-IN" i="0" dirty="0">
              <a:solidFill>
                <a:srgbClr val="374151"/>
              </a:solidFill>
              <a:effectLst/>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i="0" dirty="0">
                <a:solidFill>
                  <a:srgbClr val="374151"/>
                </a:solidFill>
                <a:effectLst/>
                <a:latin typeface="Times New Roman" panose="02020603050405020304" pitchFamily="18" charset="0"/>
                <a:cs typeface="Times New Roman" panose="02020603050405020304" pitchFamily="18" charset="0"/>
              </a:rPr>
              <a:t>Probability of sure event is 1.</a:t>
            </a:r>
          </a:p>
          <a:p>
            <a:pPr>
              <a:buFont typeface="Courier New" panose="02070309020205020404" pitchFamily="49" charset="0"/>
              <a:buChar char="o"/>
            </a:pPr>
            <a:r>
              <a:rPr lang="en-US" i="0" dirty="0">
                <a:solidFill>
                  <a:srgbClr val="374151"/>
                </a:solidFill>
                <a:effectLst/>
                <a:latin typeface="Times New Roman" panose="02020603050405020304" pitchFamily="18" charset="0"/>
                <a:cs typeface="Times New Roman" panose="02020603050405020304" pitchFamily="18" charset="0"/>
              </a:rPr>
              <a:t>Probability of impossible event is 0.</a:t>
            </a:r>
          </a:p>
          <a:p>
            <a:pPr>
              <a:buFont typeface="Courier New" panose="02070309020205020404" pitchFamily="49" charset="0"/>
              <a:buChar char="o"/>
            </a:pPr>
            <a:r>
              <a:rPr lang="en-US" i="0" dirty="0">
                <a:solidFill>
                  <a:srgbClr val="374151"/>
                </a:solidFill>
                <a:effectLst/>
                <a:latin typeface="Times New Roman" panose="02020603050405020304" pitchFamily="18" charset="0"/>
                <a:cs typeface="Times New Roman" panose="02020603050405020304" pitchFamily="18" charset="0"/>
              </a:rPr>
              <a:t>Any event 𝟎 ≤ 𝑷 ≤ 𝟏.</a:t>
            </a:r>
          </a:p>
          <a:p>
            <a:pPr>
              <a:buFont typeface="Courier New" panose="02070309020205020404" pitchFamily="49" charset="0"/>
              <a:buChar char="o"/>
            </a:pPr>
            <a:r>
              <a:rPr lang="en-US" i="0" dirty="0">
                <a:solidFill>
                  <a:srgbClr val="374151"/>
                </a:solidFill>
                <a:effectLst/>
                <a:latin typeface="Times New Roman" panose="02020603050405020304" pitchFamily="18" charset="0"/>
                <a:cs typeface="Times New Roman" panose="02020603050405020304" pitchFamily="18" charset="0"/>
              </a:rPr>
              <a:t>The probability of any event varies from 0 to 1</a:t>
            </a:r>
          </a:p>
          <a:p>
            <a:pPr>
              <a:buFont typeface="Courier New" panose="02070309020205020404" pitchFamily="49" charset="0"/>
              <a:buChar char="o"/>
            </a:pPr>
            <a:r>
              <a:rPr lang="en-US" i="0" dirty="0">
                <a:solidFill>
                  <a:srgbClr val="374151"/>
                </a:solidFill>
                <a:effectLst/>
                <a:latin typeface="Times New Roman" panose="02020603050405020304" pitchFamily="18" charset="0"/>
                <a:cs typeface="Times New Roman" panose="02020603050405020304" pitchFamily="18" charset="0"/>
              </a:rPr>
              <a:t>P(no event occur) = 1- P( at least one event occur)</a:t>
            </a:r>
          </a:p>
          <a:p>
            <a:pPr>
              <a:buFont typeface="Courier New" panose="02070309020205020404" pitchFamily="49" charset="0"/>
              <a:buChar char="o"/>
            </a:pPr>
            <a:endParaRPr lang="en-US" i="0" dirty="0">
              <a:solidFill>
                <a:srgbClr val="374151"/>
              </a:solidFill>
              <a:effectLst/>
              <a:latin typeface="Times New Roman" panose="02020603050405020304" pitchFamily="18" charset="0"/>
              <a:cs typeface="Times New Roman" panose="02020603050405020304" pitchFamily="18" charset="0"/>
            </a:endParaRPr>
          </a:p>
          <a:p>
            <a:pPr marL="76200" indent="0">
              <a:buNone/>
            </a:pPr>
            <a:endParaRPr lang="en-US" i="0" dirty="0">
              <a:solidFill>
                <a:srgbClr val="374151"/>
              </a:solidFill>
              <a:effectLst/>
              <a:latin typeface="Times New Roman" panose="02020603050405020304" pitchFamily="18" charset="0"/>
              <a:cs typeface="Times New Roman" panose="02020603050405020304" pitchFamily="18" charset="0"/>
            </a:endParaRPr>
          </a:p>
          <a:p>
            <a:pPr marL="76200" indent="0">
              <a:buNone/>
            </a:pPr>
            <a:endParaRPr lang="en-US" dirty="0">
              <a:solidFill>
                <a:srgbClr val="374151"/>
              </a:solidFill>
              <a:latin typeface="Times New Roman" panose="02020603050405020304" pitchFamily="18" charset="0"/>
              <a:cs typeface="Times New Roman" panose="02020603050405020304" pitchFamily="18" charset="0"/>
            </a:endParaRPr>
          </a:p>
          <a:p>
            <a:pPr marL="76200" indent="0">
              <a:buNone/>
            </a:pPr>
            <a:endParaRPr lang="en-US" i="0" dirty="0">
              <a:solidFill>
                <a:srgbClr val="374151"/>
              </a:solidFill>
              <a:effectLst/>
              <a:latin typeface="Times New Roman" panose="02020603050405020304" pitchFamily="18" charset="0"/>
              <a:cs typeface="Times New Roman" panose="02020603050405020304" pitchFamily="18" charset="0"/>
            </a:endParaRPr>
          </a:p>
          <a:p>
            <a:pPr marL="76200" indent="0">
              <a:buNone/>
            </a:pPr>
            <a:endParaRPr lang="en-US" dirty="0">
              <a:solidFill>
                <a:srgbClr val="374151"/>
              </a:solidFill>
              <a:latin typeface="Times New Roman" panose="02020603050405020304" pitchFamily="18" charset="0"/>
              <a:cs typeface="Times New Roman" panose="02020603050405020304" pitchFamily="18" charset="0"/>
            </a:endParaRPr>
          </a:p>
          <a:p>
            <a:pPr marL="76200" indent="0">
              <a:buNone/>
            </a:pPr>
            <a:endParaRPr lang="en-US" i="0" dirty="0">
              <a:solidFill>
                <a:srgbClr val="37415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AC8D2B33-7E1E-5C15-06DA-2006B8C39ECD}"/>
              </a:ext>
            </a:extLst>
          </p:cNvPr>
          <p:cNvPicPr>
            <a:picLocks noChangeAspect="1"/>
          </p:cNvPicPr>
          <p:nvPr/>
        </p:nvPicPr>
        <p:blipFill>
          <a:blip r:embed="rId3"/>
          <a:stretch>
            <a:fillRect/>
          </a:stretch>
        </p:blipFill>
        <p:spPr>
          <a:xfrm>
            <a:off x="10417964" y="5807771"/>
            <a:ext cx="1774036" cy="1050229"/>
          </a:xfrm>
          <a:prstGeom prst="rect">
            <a:avLst/>
          </a:prstGeom>
        </p:spPr>
      </p:pic>
      <p:pic>
        <p:nvPicPr>
          <p:cNvPr id="5" name="Picture 4">
            <a:extLst>
              <a:ext uri="{FF2B5EF4-FFF2-40B4-BE49-F238E27FC236}">
                <a16:creationId xmlns:a16="http://schemas.microsoft.com/office/drawing/2014/main" id="{A78DBA0F-1D23-3112-2BA0-413F78FA92C6}"/>
              </a:ext>
            </a:extLst>
          </p:cNvPr>
          <p:cNvPicPr>
            <a:picLocks noChangeAspect="1"/>
          </p:cNvPicPr>
          <p:nvPr/>
        </p:nvPicPr>
        <p:blipFill>
          <a:blip r:embed="rId4"/>
          <a:stretch>
            <a:fillRect/>
          </a:stretch>
        </p:blipFill>
        <p:spPr>
          <a:xfrm>
            <a:off x="1480143" y="1637826"/>
            <a:ext cx="7622069" cy="1312764"/>
          </a:xfrm>
          <a:prstGeom prst="rect">
            <a:avLst/>
          </a:prstGeom>
        </p:spPr>
      </p:pic>
    </p:spTree>
    <p:extLst>
      <p:ext uri="{BB962C8B-B14F-4D97-AF65-F5344CB8AC3E}">
        <p14:creationId xmlns:p14="http://schemas.microsoft.com/office/powerpoint/2010/main" val="1174539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FDDC-6516-8328-0F3D-0729CABBB9A0}"/>
              </a:ext>
            </a:extLst>
          </p:cNvPr>
          <p:cNvSpPr>
            <a:spLocks noGrp="1"/>
          </p:cNvSpPr>
          <p:nvPr>
            <p:ph type="title"/>
          </p:nvPr>
        </p:nvSpPr>
        <p:spPr>
          <a:xfrm>
            <a:off x="310092" y="80562"/>
            <a:ext cx="11360700" cy="763500"/>
          </a:xfrm>
        </p:spPr>
        <p:txBody>
          <a:bodyPr>
            <a:normAutofit fontScale="90000"/>
          </a:bodyPr>
          <a:lstStyle/>
          <a:p>
            <a:r>
              <a:rPr lang="en-IN" dirty="0"/>
              <a:t>cards</a:t>
            </a:r>
          </a:p>
        </p:txBody>
      </p:sp>
      <p:sp>
        <p:nvSpPr>
          <p:cNvPr id="3" name="Text Placeholder 2">
            <a:extLst>
              <a:ext uri="{FF2B5EF4-FFF2-40B4-BE49-F238E27FC236}">
                <a16:creationId xmlns:a16="http://schemas.microsoft.com/office/drawing/2014/main" id="{9BC333A0-37FC-55E3-BB67-A527B9A9AC08}"/>
              </a:ext>
            </a:extLst>
          </p:cNvPr>
          <p:cNvSpPr>
            <a:spLocks noGrp="1"/>
          </p:cNvSpPr>
          <p:nvPr>
            <p:ph type="body" idx="1"/>
          </p:nvPr>
        </p:nvSpPr>
        <p:spPr>
          <a:xfrm>
            <a:off x="415600" y="844062"/>
            <a:ext cx="11360700" cy="5247771"/>
          </a:xfrm>
        </p:spPr>
        <p:txBody>
          <a:bodyPr>
            <a:normAutofit lnSpcReduction="10000"/>
          </a:bodyPr>
          <a:lstStyle/>
          <a:p>
            <a:pPr marL="76200" indent="0">
              <a:buNone/>
            </a:pPr>
            <a:r>
              <a:rPr lang="en-IN" dirty="0"/>
              <a:t>                                                   Paying cards (52)</a:t>
            </a:r>
          </a:p>
          <a:p>
            <a:pPr marL="76200" indent="0">
              <a:buNone/>
            </a:pPr>
            <a:r>
              <a:rPr lang="en-IN" dirty="0"/>
              <a:t>                            Red (26)                                            Black (26)</a:t>
            </a:r>
          </a:p>
          <a:p>
            <a:pPr marL="76200" indent="0">
              <a:buNone/>
            </a:pPr>
            <a:r>
              <a:rPr lang="en-IN" dirty="0"/>
              <a:t>             Heart (13)         Diamond (13)        Spade (13)          Club (13)</a:t>
            </a:r>
          </a:p>
          <a:p>
            <a:pPr marL="76200" indent="0">
              <a:buNone/>
            </a:pPr>
            <a:endParaRPr lang="en-IN" dirty="0"/>
          </a:p>
          <a:p>
            <a:pPr marL="76200" indent="0">
              <a:buNone/>
            </a:pPr>
            <a:r>
              <a:rPr lang="en-IN" dirty="0"/>
              <a:t>Total cards : (</a:t>
            </a:r>
            <a:r>
              <a:rPr lang="en-IN" dirty="0" err="1"/>
              <a:t>Acc</a:t>
            </a:r>
            <a:r>
              <a:rPr lang="en-IN" dirty="0"/>
              <a:t>), (2,3,4,5,6,7,8,9,10),(Jack, Queen, king)</a:t>
            </a:r>
          </a:p>
          <a:p>
            <a:pPr marL="76200" indent="0">
              <a:buNone/>
            </a:pPr>
            <a:endParaRPr lang="en-IN" dirty="0"/>
          </a:p>
          <a:p>
            <a:pPr>
              <a:buFont typeface="Wingdings" panose="05000000000000000000" pitchFamily="2" charset="2"/>
              <a:buChar char="§"/>
            </a:pPr>
            <a:r>
              <a:rPr lang="en-IN" dirty="0"/>
              <a:t>face card _ (J / Q / K) </a:t>
            </a:r>
            <a:r>
              <a:rPr lang="en-IN" dirty="0">
                <a:sym typeface="Wingdings" panose="05000000000000000000" pitchFamily="2" charset="2"/>
              </a:rPr>
              <a:t> </a:t>
            </a:r>
            <a:r>
              <a:rPr lang="en-IN" dirty="0"/>
              <a:t>3 (in 1 particular house)</a:t>
            </a:r>
          </a:p>
          <a:p>
            <a:pPr>
              <a:buFont typeface="Wingdings" panose="05000000000000000000" pitchFamily="2" charset="2"/>
              <a:buChar char="§"/>
            </a:pPr>
            <a:r>
              <a:rPr lang="en-IN" dirty="0"/>
              <a:t>Honour card _ (ACC / J / Q / K) </a:t>
            </a:r>
            <a:r>
              <a:rPr lang="en-IN" dirty="0">
                <a:sym typeface="Wingdings" panose="05000000000000000000" pitchFamily="2" charset="2"/>
              </a:rPr>
              <a:t></a:t>
            </a:r>
            <a:r>
              <a:rPr lang="en-IN" dirty="0"/>
              <a:t> 4 </a:t>
            </a:r>
          </a:p>
          <a:p>
            <a:pPr>
              <a:buFont typeface="Wingdings" panose="05000000000000000000" pitchFamily="2" charset="2"/>
              <a:buChar char="§"/>
            </a:pPr>
            <a:r>
              <a:rPr lang="en-IN" dirty="0" err="1"/>
              <a:t>ordinarey</a:t>
            </a:r>
            <a:r>
              <a:rPr lang="en-IN" dirty="0"/>
              <a:t> (no. cards) - 2 to 10 </a:t>
            </a:r>
            <a:r>
              <a:rPr lang="en-IN" dirty="0">
                <a:sym typeface="Wingdings" panose="05000000000000000000" pitchFamily="2" charset="2"/>
              </a:rPr>
              <a:t> 9</a:t>
            </a:r>
          </a:p>
          <a:p>
            <a:pPr marL="76200" indent="0">
              <a:buNone/>
            </a:pPr>
            <a:endParaRPr lang="en-IN" dirty="0"/>
          </a:p>
          <a:p>
            <a:pPr marL="533400" indent="-457200">
              <a:buAutoNum type="arabicParenR"/>
            </a:pPr>
            <a:r>
              <a:rPr lang="en-IN" dirty="0"/>
              <a:t>Total face card =) 12 (3x4 house)            -   red (6)     ;  black (6)</a:t>
            </a:r>
          </a:p>
          <a:p>
            <a:pPr marL="533400" indent="-457200">
              <a:buAutoNum type="arabicParenR"/>
            </a:pPr>
            <a:r>
              <a:rPr lang="en-IN" dirty="0"/>
              <a:t>Total honour card =) 16(4x4 house)         -   red (8)     ;  black (8)</a:t>
            </a:r>
          </a:p>
          <a:p>
            <a:pPr marL="533400" indent="-457200">
              <a:buAutoNum type="arabicParenR"/>
            </a:pPr>
            <a:r>
              <a:rPr lang="en-IN" dirty="0"/>
              <a:t>Total ordinary card ⇒ 36 (9x4 house)      -   red (18)     ;  black (18)</a:t>
            </a:r>
          </a:p>
        </p:txBody>
      </p:sp>
    </p:spTree>
    <p:extLst>
      <p:ext uri="{BB962C8B-B14F-4D97-AF65-F5344CB8AC3E}">
        <p14:creationId xmlns:p14="http://schemas.microsoft.com/office/powerpoint/2010/main" val="41087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6FB3B-F58A-224A-7EFB-F6C9947EFC6F}"/>
              </a:ext>
            </a:extLst>
          </p:cNvPr>
          <p:cNvSpPr>
            <a:spLocks noGrp="1"/>
          </p:cNvSpPr>
          <p:nvPr>
            <p:ph type="title"/>
          </p:nvPr>
        </p:nvSpPr>
        <p:spPr>
          <a:xfrm>
            <a:off x="415600" y="259735"/>
            <a:ext cx="11360700" cy="763500"/>
          </a:xfrm>
        </p:spPr>
        <p:txBody>
          <a:bodyPr>
            <a:normAutofit fontScale="90000"/>
          </a:bodyPr>
          <a:lstStyle/>
          <a:p>
            <a:r>
              <a:rPr lang="en-IN" dirty="0"/>
              <a:t>Cards:</a:t>
            </a:r>
          </a:p>
        </p:txBody>
      </p:sp>
      <p:sp>
        <p:nvSpPr>
          <p:cNvPr id="3" name="Text Placeholder 2">
            <a:extLst>
              <a:ext uri="{FF2B5EF4-FFF2-40B4-BE49-F238E27FC236}">
                <a16:creationId xmlns:a16="http://schemas.microsoft.com/office/drawing/2014/main" id="{7BE42935-7C92-6CFF-0D84-1A54CF9AD8E6}"/>
              </a:ext>
            </a:extLst>
          </p:cNvPr>
          <p:cNvSpPr>
            <a:spLocks noGrp="1"/>
          </p:cNvSpPr>
          <p:nvPr>
            <p:ph type="body" idx="1"/>
          </p:nvPr>
        </p:nvSpPr>
        <p:spPr>
          <a:xfrm>
            <a:off x="415600" y="1383957"/>
            <a:ext cx="11360700" cy="4707876"/>
          </a:xfrm>
        </p:spPr>
        <p:txBody>
          <a:bodyPr/>
          <a:lstStyle/>
          <a:p>
            <a:pPr marL="76200" indent="0">
              <a:buNone/>
            </a:pPr>
            <a:r>
              <a:rPr lang="en-US" dirty="0"/>
              <a:t>A card is drawn from a pack of </a:t>
            </a:r>
            <a:r>
              <a:rPr lang="en-US" dirty="0" err="1"/>
              <a:t>cards.What</a:t>
            </a:r>
            <a:r>
              <a:rPr lang="en-US" dirty="0"/>
              <a:t> is the probability that it is:</a:t>
            </a:r>
          </a:p>
          <a:p>
            <a:pPr>
              <a:buFont typeface="Wingdings" panose="05000000000000000000" pitchFamily="2" charset="2"/>
              <a:buChar char="§"/>
            </a:pPr>
            <a:r>
              <a:rPr lang="en-US" dirty="0"/>
              <a:t>a) A red card </a:t>
            </a:r>
          </a:p>
          <a:p>
            <a:pPr>
              <a:buFont typeface="Wingdings" panose="05000000000000000000" pitchFamily="2" charset="2"/>
              <a:buChar char="§"/>
            </a:pPr>
            <a:r>
              <a:rPr lang="en-US" dirty="0"/>
              <a:t>b) A club card </a:t>
            </a:r>
          </a:p>
          <a:p>
            <a:pPr>
              <a:buFont typeface="Wingdings" panose="05000000000000000000" pitchFamily="2" charset="2"/>
              <a:buChar char="§"/>
            </a:pPr>
            <a:r>
              <a:rPr lang="en-US" dirty="0"/>
              <a:t>c) An ordinary black card </a:t>
            </a:r>
          </a:p>
          <a:p>
            <a:pPr>
              <a:buFont typeface="Wingdings" panose="05000000000000000000" pitchFamily="2" charset="2"/>
              <a:buChar char="§"/>
            </a:pPr>
            <a:r>
              <a:rPr lang="en-US" dirty="0"/>
              <a:t>d) A face card but not of red </a:t>
            </a:r>
            <a:r>
              <a:rPr lang="en-US" dirty="0" err="1"/>
              <a:t>colour</a:t>
            </a:r>
            <a:endParaRPr lang="en-US" dirty="0"/>
          </a:p>
          <a:p>
            <a:pPr>
              <a:buFont typeface="Wingdings" panose="05000000000000000000" pitchFamily="2" charset="2"/>
              <a:buChar char="§"/>
            </a:pPr>
            <a:r>
              <a:rPr lang="en-US" dirty="0"/>
              <a:t>e) A card having the number less than 8</a:t>
            </a:r>
          </a:p>
          <a:p>
            <a:pPr>
              <a:buFont typeface="Wingdings" panose="05000000000000000000" pitchFamily="2" charset="2"/>
              <a:buChar char="§"/>
            </a:pPr>
            <a:r>
              <a:rPr lang="en-US" dirty="0"/>
              <a:t>f) An ordinary card of heart </a:t>
            </a:r>
          </a:p>
          <a:p>
            <a:pPr>
              <a:buFont typeface="Wingdings" panose="05000000000000000000" pitchFamily="2" charset="2"/>
              <a:buChar char="§"/>
            </a:pPr>
            <a:r>
              <a:rPr lang="en-US" dirty="0"/>
              <a:t>g) An ace of red </a:t>
            </a:r>
            <a:r>
              <a:rPr lang="en-US" dirty="0" err="1"/>
              <a:t>colour</a:t>
            </a:r>
            <a:endParaRPr lang="en-US" dirty="0"/>
          </a:p>
          <a:p>
            <a:pPr>
              <a:buFont typeface="Wingdings" panose="05000000000000000000" pitchFamily="2" charset="2"/>
              <a:buChar char="§"/>
            </a:pPr>
            <a:r>
              <a:rPr lang="en-US" dirty="0"/>
              <a:t>h) A black card having the number a multiple of 4</a:t>
            </a:r>
            <a:endParaRPr lang="en-IN" dirty="0"/>
          </a:p>
        </p:txBody>
      </p:sp>
    </p:spTree>
    <p:extLst>
      <p:ext uri="{BB962C8B-B14F-4D97-AF65-F5344CB8AC3E}">
        <p14:creationId xmlns:p14="http://schemas.microsoft.com/office/powerpoint/2010/main" val="182414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5A5BBA-3445-6A6A-6CC1-EEDF20C12AE6}"/>
              </a:ext>
            </a:extLst>
          </p:cNvPr>
          <p:cNvSpPr>
            <a:spLocks noGrp="1"/>
          </p:cNvSpPr>
          <p:nvPr>
            <p:ph type="body" idx="1"/>
          </p:nvPr>
        </p:nvSpPr>
        <p:spPr/>
        <p:txBody>
          <a:bodyPr/>
          <a:lstStyle/>
          <a:p>
            <a:pPr marL="76200" indent="0">
              <a:buNone/>
            </a:pPr>
            <a:r>
              <a:rPr lang="en-US" dirty="0"/>
              <a:t>From a deck of 52 playing cards</a:t>
            </a:r>
            <a:r>
              <a:rPr lang="en-US"/>
              <a:t>, 2 </a:t>
            </a:r>
            <a:r>
              <a:rPr lang="en-US" dirty="0"/>
              <a:t>cards are drawn. What is the probability that it has</a:t>
            </a:r>
          </a:p>
          <a:p>
            <a:pPr marL="76200" indent="0">
              <a:buNone/>
            </a:pPr>
            <a:endParaRPr lang="en-US" dirty="0"/>
          </a:p>
          <a:p>
            <a:pPr marL="533400" indent="-457200">
              <a:buAutoNum type="alphaLcParenR"/>
            </a:pPr>
            <a:r>
              <a:rPr lang="en-US" dirty="0"/>
              <a:t>Two Jacks</a:t>
            </a:r>
          </a:p>
          <a:p>
            <a:pPr marL="533400" indent="-457200">
              <a:buAutoNum type="alphaLcParenR"/>
            </a:pPr>
            <a:r>
              <a:rPr lang="en-US" dirty="0"/>
              <a:t>No Face Card</a:t>
            </a:r>
          </a:p>
          <a:p>
            <a:pPr marL="533400" indent="-457200">
              <a:buAutoNum type="alphaLcParenR"/>
            </a:pPr>
            <a:r>
              <a:rPr lang="en-US" dirty="0"/>
              <a:t>No Ordinary card</a:t>
            </a:r>
          </a:p>
          <a:p>
            <a:pPr marL="533400" indent="-457200">
              <a:buAutoNum type="alphaLcParenR"/>
            </a:pPr>
            <a:r>
              <a:rPr lang="en-US" dirty="0"/>
              <a:t>Exactly One King</a:t>
            </a:r>
          </a:p>
          <a:p>
            <a:pPr marL="533400" indent="-457200">
              <a:buAutoNum type="alphaLcParenR"/>
            </a:pPr>
            <a:r>
              <a:rPr lang="en-US" dirty="0"/>
              <a:t>One Ace &amp; One King card</a:t>
            </a:r>
            <a:endParaRPr lang="en-IN" dirty="0"/>
          </a:p>
        </p:txBody>
      </p:sp>
    </p:spTree>
    <p:extLst>
      <p:ext uri="{BB962C8B-B14F-4D97-AF65-F5344CB8AC3E}">
        <p14:creationId xmlns:p14="http://schemas.microsoft.com/office/powerpoint/2010/main" val="580863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8448C-3A44-446E-386B-7287DD3D7864}"/>
              </a:ext>
            </a:extLst>
          </p:cNvPr>
          <p:cNvSpPr>
            <a:spLocks noGrp="1"/>
          </p:cNvSpPr>
          <p:nvPr>
            <p:ph type="title"/>
          </p:nvPr>
        </p:nvSpPr>
        <p:spPr/>
        <p:txBody>
          <a:bodyPr>
            <a:noAutofit/>
          </a:bodyPr>
          <a:lstStyle/>
          <a:p>
            <a:r>
              <a:rPr lang="en-US" sz="4000" b="1" i="0" dirty="0">
                <a:solidFill>
                  <a:srgbClr val="374151"/>
                </a:solidFill>
                <a:effectLst/>
                <a:latin typeface="+mj-lt"/>
              </a:rPr>
              <a:t>PRAC</a:t>
            </a:r>
            <a:r>
              <a:rPr lang="en-US" sz="4000" b="1" dirty="0">
                <a:solidFill>
                  <a:srgbClr val="374151"/>
                </a:solidFill>
                <a:latin typeface="+mj-lt"/>
              </a:rPr>
              <a:t>TICE QUESTIONS</a:t>
            </a:r>
            <a:r>
              <a:rPr lang="en-US" sz="4000" b="1" i="0" dirty="0">
                <a:solidFill>
                  <a:srgbClr val="374151"/>
                </a:solidFill>
                <a:effectLst/>
                <a:latin typeface="+mj-lt"/>
              </a:rPr>
              <a:t>:</a:t>
            </a:r>
            <a:endParaRPr lang="en-IN" sz="4000" b="1" dirty="0"/>
          </a:p>
        </p:txBody>
      </p:sp>
      <p:sp>
        <p:nvSpPr>
          <p:cNvPr id="3" name="TextBox 2">
            <a:extLst>
              <a:ext uri="{FF2B5EF4-FFF2-40B4-BE49-F238E27FC236}">
                <a16:creationId xmlns:a16="http://schemas.microsoft.com/office/drawing/2014/main" id="{FEB6D027-4A87-998A-3D3A-1466919E7724}"/>
              </a:ext>
            </a:extLst>
          </p:cNvPr>
          <p:cNvSpPr txBox="1"/>
          <p:nvPr/>
        </p:nvSpPr>
        <p:spPr>
          <a:xfrm>
            <a:off x="584462" y="1517716"/>
            <a:ext cx="10991653" cy="5262979"/>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 In a lottery, there are 10 prizes and 25 blanks. A lottery is drawn at random. What is</a:t>
            </a:r>
          </a:p>
          <a:p>
            <a:r>
              <a:rPr lang="en-US" sz="2400" dirty="0">
                <a:latin typeface="Times New Roman" panose="02020603050405020304" pitchFamily="18" charset="0"/>
                <a:cs typeface="Times New Roman" panose="02020603050405020304" pitchFamily="18" charset="0"/>
              </a:rPr>
              <a:t>the probability of getting a prize?</a:t>
            </a:r>
          </a:p>
          <a:p>
            <a:r>
              <a:rPr lang="en-US" sz="2400" dirty="0">
                <a:latin typeface="Times New Roman" panose="02020603050405020304" pitchFamily="18" charset="0"/>
                <a:cs typeface="Times New Roman" panose="02020603050405020304" pitchFamily="18" charset="0"/>
              </a:rPr>
              <a:t>a) 1/10</a:t>
            </a:r>
          </a:p>
          <a:p>
            <a:r>
              <a:rPr lang="en-US" sz="2400" dirty="0">
                <a:latin typeface="Times New Roman" panose="02020603050405020304" pitchFamily="18" charset="0"/>
                <a:cs typeface="Times New Roman" panose="02020603050405020304" pitchFamily="18" charset="0"/>
              </a:rPr>
              <a:t>b) 2/5</a:t>
            </a:r>
          </a:p>
          <a:p>
            <a:r>
              <a:rPr lang="en-US" sz="2400" dirty="0">
                <a:latin typeface="Times New Roman" panose="02020603050405020304" pitchFamily="18" charset="0"/>
                <a:cs typeface="Times New Roman" panose="02020603050405020304" pitchFamily="18" charset="0"/>
              </a:rPr>
              <a:t>c) 2/7</a:t>
            </a:r>
          </a:p>
          <a:p>
            <a:r>
              <a:rPr lang="en-IN" sz="2400" dirty="0">
                <a:latin typeface="Times New Roman" panose="02020603050405020304" pitchFamily="18" charset="0"/>
                <a:cs typeface="Times New Roman" panose="02020603050405020304" pitchFamily="18" charset="0"/>
              </a:rPr>
              <a:t>d) 5/2</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 A letter of the English alphabet is chosen at random. Probability of getting a vowel is?</a:t>
            </a:r>
          </a:p>
          <a:p>
            <a:pPr marL="457200" indent="-457200">
              <a:buAutoNum type="alphaLcParenR"/>
            </a:pPr>
            <a:r>
              <a:rPr lang="en-US" sz="2400" dirty="0">
                <a:latin typeface="Times New Roman" panose="02020603050405020304" pitchFamily="18" charset="0"/>
                <a:cs typeface="Times New Roman" panose="02020603050405020304" pitchFamily="18" charset="0"/>
              </a:rPr>
              <a:t>5/26</a:t>
            </a:r>
          </a:p>
          <a:p>
            <a:pPr marL="457200" indent="-457200">
              <a:buAutoNum type="alphaLcParenR"/>
            </a:pPr>
            <a:r>
              <a:rPr lang="en-IN" sz="2400" dirty="0">
                <a:latin typeface="Times New Roman" panose="02020603050405020304" pitchFamily="18" charset="0"/>
                <a:cs typeface="Times New Roman" panose="02020603050405020304" pitchFamily="18" charset="0"/>
              </a:rPr>
              <a:t>6/25</a:t>
            </a:r>
          </a:p>
          <a:p>
            <a:pPr marL="457200" indent="-457200">
              <a:buAutoNum type="alphaLcParenR"/>
            </a:pPr>
            <a:r>
              <a:rPr lang="en-IN" sz="2400" dirty="0">
                <a:latin typeface="Times New Roman" panose="02020603050405020304" pitchFamily="18" charset="0"/>
                <a:cs typeface="Times New Roman" panose="02020603050405020304" pitchFamily="18" charset="0"/>
              </a:rPr>
              <a:t>¼</a:t>
            </a:r>
          </a:p>
          <a:p>
            <a:pPr marL="457200" indent="-457200">
              <a:buAutoNum type="alphaLcParenR"/>
            </a:pPr>
            <a:r>
              <a:rPr lang="en-IN" sz="2400" dirty="0">
                <a:latin typeface="Times New Roman" panose="02020603050405020304" pitchFamily="18" charset="0"/>
                <a:cs typeface="Times New Roman" panose="02020603050405020304" pitchFamily="18" charset="0"/>
              </a:rPr>
              <a:t>5/21</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04878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2114</Words>
  <Application>Microsoft Office PowerPoint</Application>
  <PresentationFormat>Widescreen</PresentationFormat>
  <Paragraphs>306</Paragraphs>
  <Slides>30</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Wingdings</vt:lpstr>
      <vt:lpstr>Open Sans</vt:lpstr>
      <vt:lpstr>trebuchet ms</vt:lpstr>
      <vt:lpstr>georgia</vt:lpstr>
      <vt:lpstr>Arial</vt:lpstr>
      <vt:lpstr>Times New Roman</vt:lpstr>
      <vt:lpstr>Calibri</vt:lpstr>
      <vt:lpstr>MathJax_Main</vt:lpstr>
      <vt:lpstr>Courier New</vt:lpstr>
      <vt:lpstr>inherit</vt:lpstr>
      <vt:lpstr>Simple Light</vt:lpstr>
      <vt:lpstr>PowerPoint Presentation</vt:lpstr>
      <vt:lpstr>PROBABILITY-1 </vt:lpstr>
      <vt:lpstr>PROBABILITY:</vt:lpstr>
      <vt:lpstr>RANDOM EXPERIMENT :</vt:lpstr>
      <vt:lpstr>SOME IMPORTANT POINTS OF PROBABILITY:</vt:lpstr>
      <vt:lpstr>cards</vt:lpstr>
      <vt:lpstr>Cards:</vt:lpstr>
      <vt:lpstr>PowerPoint Presentation</vt:lpstr>
      <vt:lpstr>PRACTICE QUESTIONS:</vt:lpstr>
      <vt:lpstr>PRACTICE QUESTIONS:</vt:lpstr>
      <vt:lpstr>PRACTICE QUESTIONS:</vt:lpstr>
      <vt:lpstr>ANSWER:</vt:lpstr>
      <vt:lpstr>PRACTICE QUESTIONS:</vt:lpstr>
      <vt:lpstr>ANSWER:</vt:lpstr>
      <vt:lpstr>Mutually Exclusive Events:</vt:lpstr>
      <vt:lpstr>PRACTICE QUESTIONS:</vt:lpstr>
      <vt:lpstr>COIN BASED:</vt:lpstr>
      <vt:lpstr>COIN BASED:</vt:lpstr>
      <vt:lpstr>PRACTICE QUESTIONS:</vt:lpstr>
      <vt:lpstr>PRACTICE QUESTION:</vt:lpstr>
      <vt:lpstr>ANSWER:</vt:lpstr>
      <vt:lpstr>PRACTICE QUESTIONS:</vt:lpstr>
      <vt:lpstr>PRACTICE QUESTIONS:</vt:lpstr>
      <vt:lpstr>PRACTICE QUESTIONS:</vt:lpstr>
      <vt:lpstr>PRACTISE QUESTION:</vt:lpstr>
      <vt:lpstr>PRACTICE QUESTIONS:</vt:lpstr>
      <vt:lpstr>PRACTISE QUESTION:</vt:lpstr>
      <vt:lpstr>PRACTICE QUESTIONS:</vt:lpstr>
      <vt:lpstr>ANSWER: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Dressing Etiquette</dc:title>
  <dc:creator>Janakiraman Selvaraj</dc:creator>
  <cp:lastModifiedBy>Loner 03</cp:lastModifiedBy>
  <cp:revision>58</cp:revision>
  <dcterms:created xsi:type="dcterms:W3CDTF">2022-11-15T12:41:00Z</dcterms:created>
  <dcterms:modified xsi:type="dcterms:W3CDTF">2025-02-11T04:58:55Z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41D974F2AB6E4057A70B3D0D6A9C5F5D_13</vt:lpwstr>
  </property>
  <property fmtid="{D5CDD505-2E9C-101B-9397-08002B2CF9AE}" pid="3" name="KSOProductBuildVer">
    <vt:lpwstr>1033-12.2.0.13110</vt:lpwstr>
  </property>
</Properties>
</file>