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321" r:id="rId2"/>
    <p:sldId id="256" r:id="rId3"/>
    <p:sldId id="397" r:id="rId4"/>
    <p:sldId id="398" r:id="rId5"/>
    <p:sldId id="399" r:id="rId6"/>
    <p:sldId id="386" r:id="rId7"/>
    <p:sldId id="400" r:id="rId8"/>
    <p:sldId id="368" r:id="rId9"/>
    <p:sldId id="387" r:id="rId10"/>
    <p:sldId id="370" r:id="rId11"/>
    <p:sldId id="396" r:id="rId12"/>
    <p:sldId id="376" r:id="rId13"/>
    <p:sldId id="377" r:id="rId14"/>
    <p:sldId id="378" r:id="rId15"/>
    <p:sldId id="401" r:id="rId16"/>
    <p:sldId id="379" r:id="rId17"/>
    <p:sldId id="402" r:id="rId18"/>
    <p:sldId id="380" r:id="rId19"/>
    <p:sldId id="381" r:id="rId20"/>
    <p:sldId id="273" r:id="rId21"/>
    <p:sldId id="274" r:id="rId22"/>
    <p:sldId id="275" r:id="rId23"/>
    <p:sldId id="276" r:id="rId24"/>
    <p:sldId id="278" r:id="rId25"/>
    <p:sldId id="384" r:id="rId26"/>
    <p:sldId id="403" r:id="rId27"/>
    <p:sldId id="385" r:id="rId28"/>
    <p:sldId id="404" r:id="rId29"/>
    <p:sldId id="277" r:id="rId30"/>
  </p:sldIdLst>
  <p:sldSz cx="12192000" cy="6858000"/>
  <p:notesSz cx="6858000" cy="9144000"/>
  <p:embeddedFontLst>
    <p:embeddedFont>
      <p:font typeface="trebuchet ms" panose="020B0603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246DA-AD66-4F62-84BE-84FCA4A47CE4}" v="1" dt="2025-02-09T22:59:39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er 03" userId="146907e377e94744" providerId="LiveId" clId="{10D246DA-AD66-4F62-84BE-84FCA4A47CE4}"/>
    <pc:docChg chg="addSld modSld">
      <pc:chgData name="Loner 03" userId="146907e377e94744" providerId="LiveId" clId="{10D246DA-AD66-4F62-84BE-84FCA4A47CE4}" dt="2025-02-09T23:00:07.019" v="11" actId="6549"/>
      <pc:docMkLst>
        <pc:docMk/>
      </pc:docMkLst>
      <pc:sldChg chg="modSp add mod">
        <pc:chgData name="Loner 03" userId="146907e377e94744" providerId="LiveId" clId="{10D246DA-AD66-4F62-84BE-84FCA4A47CE4}" dt="2025-02-09T22:59:45.157" v="3" actId="20577"/>
        <pc:sldMkLst>
          <pc:docMk/>
          <pc:sldMk cId="0" sldId="273"/>
        </pc:sldMkLst>
        <pc:spChg chg="mod">
          <ac:chgData name="Loner 03" userId="146907e377e94744" providerId="LiveId" clId="{10D246DA-AD66-4F62-84BE-84FCA4A47CE4}" dt="2025-02-09T22:59:45.157" v="3" actId="20577"/>
          <ac:spMkLst>
            <pc:docMk/>
            <pc:sldMk cId="0" sldId="273"/>
            <ac:spMk id="2" creationId="{00000000-0000-0000-0000-000000000000}"/>
          </ac:spMkLst>
        </pc:spChg>
      </pc:sldChg>
      <pc:sldChg chg="modSp add mod">
        <pc:chgData name="Loner 03" userId="146907e377e94744" providerId="LiveId" clId="{10D246DA-AD66-4F62-84BE-84FCA4A47CE4}" dt="2025-02-09T22:59:50.021" v="5" actId="20577"/>
        <pc:sldMkLst>
          <pc:docMk/>
          <pc:sldMk cId="0" sldId="274"/>
        </pc:sldMkLst>
        <pc:spChg chg="mod">
          <ac:chgData name="Loner 03" userId="146907e377e94744" providerId="LiveId" clId="{10D246DA-AD66-4F62-84BE-84FCA4A47CE4}" dt="2025-02-09T22:59:50.021" v="5" actId="20577"/>
          <ac:spMkLst>
            <pc:docMk/>
            <pc:sldMk cId="0" sldId="274"/>
            <ac:spMk id="2" creationId="{00000000-0000-0000-0000-000000000000}"/>
          </ac:spMkLst>
        </pc:spChg>
      </pc:sldChg>
      <pc:sldChg chg="modSp add mod">
        <pc:chgData name="Loner 03" userId="146907e377e94744" providerId="LiveId" clId="{10D246DA-AD66-4F62-84BE-84FCA4A47CE4}" dt="2025-02-09T22:59:54.391" v="7" actId="20577"/>
        <pc:sldMkLst>
          <pc:docMk/>
          <pc:sldMk cId="0" sldId="275"/>
        </pc:sldMkLst>
        <pc:spChg chg="mod">
          <ac:chgData name="Loner 03" userId="146907e377e94744" providerId="LiveId" clId="{10D246DA-AD66-4F62-84BE-84FCA4A47CE4}" dt="2025-02-09T22:59:54.391" v="7" actId="20577"/>
          <ac:spMkLst>
            <pc:docMk/>
            <pc:sldMk cId="0" sldId="275"/>
            <ac:spMk id="2" creationId="{00000000-0000-0000-0000-000000000000}"/>
          </ac:spMkLst>
        </pc:spChg>
      </pc:sldChg>
      <pc:sldChg chg="modSp add mod">
        <pc:chgData name="Loner 03" userId="146907e377e94744" providerId="LiveId" clId="{10D246DA-AD66-4F62-84BE-84FCA4A47CE4}" dt="2025-02-09T23:00:00.440" v="9" actId="6549"/>
        <pc:sldMkLst>
          <pc:docMk/>
          <pc:sldMk cId="0" sldId="276"/>
        </pc:sldMkLst>
        <pc:spChg chg="mod">
          <ac:chgData name="Loner 03" userId="146907e377e94744" providerId="LiveId" clId="{10D246DA-AD66-4F62-84BE-84FCA4A47CE4}" dt="2025-02-09T23:00:00.440" v="9" actId="6549"/>
          <ac:spMkLst>
            <pc:docMk/>
            <pc:sldMk cId="0" sldId="276"/>
            <ac:spMk id="2" creationId="{00000000-0000-0000-0000-000000000000}"/>
          </ac:spMkLst>
        </pc:spChg>
      </pc:sldChg>
      <pc:sldChg chg="modSp add mod">
        <pc:chgData name="Loner 03" userId="146907e377e94744" providerId="LiveId" clId="{10D246DA-AD66-4F62-84BE-84FCA4A47CE4}" dt="2025-02-09T23:00:07.019" v="11" actId="6549"/>
        <pc:sldMkLst>
          <pc:docMk/>
          <pc:sldMk cId="0" sldId="278"/>
        </pc:sldMkLst>
        <pc:spChg chg="mod">
          <ac:chgData name="Loner 03" userId="146907e377e94744" providerId="LiveId" clId="{10D246DA-AD66-4F62-84BE-84FCA4A47CE4}" dt="2025-02-09T23:00:07.019" v="11" actId="6549"/>
          <ac:spMkLst>
            <pc:docMk/>
            <pc:sldMk cId="0" sldId="27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Ans: b) ¾ </a:t>
            </a: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888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Ans: C) LAUNNCH</a:t>
            </a: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7441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Correct Answer: 3/4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46275-905E-4D26-9534-2263FDED43D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568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Correct Answer: 1/3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46275-905E-4D26-9534-2263FDED43D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083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Correct Answer: 5/12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46275-905E-4D26-9534-2263FDED43D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29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Correct Answer: 15/16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46275-905E-4D26-9534-2263FDED43D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196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Correct Answer: 1/4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46275-905E-4D26-9534-2263FDED43D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74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Ans: a) 1/12</a:t>
            </a: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2436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Ans: b) 5/54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72621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4e5d5c5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224e5d5c5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Ans: 1. d) 1296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2. a) 1/6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9504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Ans: 3. b) 1/3</a:t>
            </a:r>
            <a:endParaRPr lang="en-US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4. b) 5/6</a:t>
            </a: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468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tabLst/>
              <a:defRPr/>
            </a:pPr>
            <a:r>
              <a:rPr lang="en-IN" dirty="0"/>
              <a:t>Ans : 5. b) 5/36</a:t>
            </a:r>
            <a:endParaRPr lang="en-US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tabLst/>
              <a:defRPr/>
            </a:pPr>
            <a:r>
              <a:rPr lang="en-IN" dirty="0"/>
              <a:t>6. a) 1/9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445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Ans: 7. a) 5/12</a:t>
            </a:r>
            <a:endParaRPr lang="en-US" b="1" i="0" dirty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8. a) 7/18</a:t>
            </a:r>
            <a:endParaRPr b="0"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7727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Ans: c) 2/5 </a:t>
            </a: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6283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N"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1129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IN" dirty="0"/>
              <a:t>c) 5/6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IN" dirty="0"/>
              <a:t>D) 1/18</a:t>
            </a: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959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Ans: 1. b) 7/36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2. c) 11/12</a:t>
            </a:r>
            <a:endParaRPr dirty="0"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712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4e5d5c537_0_1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224e5d5c537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e5d5c537_0_1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24e5d5c537_0_1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24e5d5c537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3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e5d5c537_0_10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0" name="Google Shape;20;g224e5d5c537_0_10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1" name="Google Shape;21;g224e5d5c537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24e5d5c537_0_1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224e5d5c537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4e5d5c537_0_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24e5d5c537_0_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224e5d5c537_0_1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224e5d5c537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e5d5c537_0_1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224e5d5c537_0_1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224e5d5c537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4e5d5c537_0_1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g224e5d5c537_0_1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4e5d5c537_0_1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g224e5d5c537_0_1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224e5d5c537_0_1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224e5d5c537_0_1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224e5d5c537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e5d5c537_0_1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224e5d5c537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4e5d5c537_0_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g224e5d5c537_0_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g224e5d5c537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B0EE21-18EC-75D7-BEC1-E6005338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753" y="2165526"/>
            <a:ext cx="4268493" cy="25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40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415600" y="387900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PRAC</a:t>
            </a:r>
            <a:r>
              <a:rPr lang="en-US" sz="4400" b="1" dirty="0">
                <a:solidFill>
                  <a:srgbClr val="374151"/>
                </a:solidFill>
                <a:latin typeface="+mj-lt"/>
              </a:rPr>
              <a:t>TICE QUESTIONS</a:t>
            </a:r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:</a:t>
            </a:r>
            <a:endParaRPr lang="en-IN" sz="4400" dirty="0"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64A47-9DAF-CAE5-8653-1EB63E29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51400"/>
            <a:ext cx="10990833" cy="5706600"/>
          </a:xfrm>
        </p:spPr>
        <p:txBody>
          <a:bodyPr>
            <a:noAutofit/>
          </a:bodyPr>
          <a:lstStyle/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Two dice are tossed. The probability that the total score is a prime number is?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5/12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1/6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1/2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7/9</a:t>
            </a:r>
          </a:p>
          <a:p>
            <a:pPr marL="76200" indent="0" algn="l">
              <a:buNone/>
            </a:pP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Two dice are thrown together. What is the probability that the sum of the number on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faces is divided by 4 or 6?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7/18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7/35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5/18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None of these </a:t>
            </a:r>
          </a:p>
          <a:p>
            <a:pPr marL="7620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5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D9F1-318F-7962-4CD9-A09FEE9A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ANSWER: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0BC5-8E01-EAB4-A01A-E4241073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21" y="1222049"/>
            <a:ext cx="9862057" cy="2781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1D6C17-A965-5BEE-B60A-B73B78BD8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203" y="4413000"/>
            <a:ext cx="2691326" cy="193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9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l"/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PRAC</a:t>
            </a:r>
            <a:r>
              <a:rPr lang="en-US" sz="4400" b="1" dirty="0">
                <a:solidFill>
                  <a:srgbClr val="374151"/>
                </a:solidFill>
                <a:latin typeface="+mj-lt"/>
              </a:rPr>
              <a:t>TICE QUESTIONS</a:t>
            </a:r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:</a:t>
            </a:r>
            <a:endParaRPr lang="en-US" sz="44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7FB304-492D-4920-E26B-FE2BB1C8A856}"/>
              </a:ext>
            </a:extLst>
          </p:cNvPr>
          <p:cNvSpPr txBox="1"/>
          <p:nvPr/>
        </p:nvSpPr>
        <p:spPr>
          <a:xfrm>
            <a:off x="327206" y="1356867"/>
            <a:ext cx="115375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dice is thrown twice and the sum of the appearing number is 6. Then the probability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number 4 has appeared at least once is?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¼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2/5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5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l"/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ANSWER:</a:t>
            </a:r>
            <a:endParaRPr lang="en-US" sz="44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3596D3-8CF5-F269-8E1F-EEBAC9459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935" y="1901646"/>
            <a:ext cx="7346057" cy="34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6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l"/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PRACTICE QUESTION:</a:t>
            </a:r>
            <a:endParaRPr lang="en-US" sz="44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F06080-C6C5-3DE4-8F82-416C8BDA0DAA}"/>
              </a:ext>
            </a:extLst>
          </p:cNvPr>
          <p:cNvSpPr txBox="1"/>
          <p:nvPr/>
        </p:nvSpPr>
        <p:spPr>
          <a:xfrm>
            <a:off x="415600" y="1356867"/>
            <a:ext cx="11360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dice are thrown, find the possibility of getting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on first dice is different from second dice.</a:t>
            </a:r>
          </a:p>
          <a:p>
            <a:pPr marL="457200" indent="-4572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1/6</a:t>
            </a:r>
          </a:p>
          <a:p>
            <a:pPr marL="457200" indent="-4572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</a:p>
          <a:p>
            <a:pPr marL="457200" indent="-4572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5/6</a:t>
            </a:r>
          </a:p>
          <a:p>
            <a:pPr marL="457200" indent="-4572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8 when the number on first dice is greater than number on the second dice.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1/36</a:t>
            </a:r>
          </a:p>
          <a:p>
            <a:pPr marL="457200" indent="-4572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3/18</a:t>
            </a:r>
          </a:p>
          <a:p>
            <a:pPr marL="457200" indent="-4572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3/36</a:t>
            </a:r>
          </a:p>
          <a:p>
            <a:pPr marL="457200" indent="-4572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1/18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5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777A-25B9-F2B5-7109-94AA9D73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ANSWER: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905DB3-B225-39D7-0AFC-6DF19403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58" y="1498217"/>
            <a:ext cx="7663955" cy="1537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73E090-3BD1-DBDA-D6A3-6A7C9B21E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96" y="3675763"/>
            <a:ext cx="8501707" cy="18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83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l"/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PRAC</a:t>
            </a:r>
            <a:r>
              <a:rPr lang="en-US" sz="4400" b="1" dirty="0">
                <a:solidFill>
                  <a:srgbClr val="374151"/>
                </a:solidFill>
                <a:latin typeface="+mj-lt"/>
              </a:rPr>
              <a:t>TICE QUESTIONS</a:t>
            </a:r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:</a:t>
            </a:r>
            <a:endParaRPr lang="en-US" sz="44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B6CADB-3122-09E5-142B-474B7BBEE2A4}"/>
              </a:ext>
            </a:extLst>
          </p:cNvPr>
          <p:cNvSpPr txBox="1"/>
          <p:nvPr/>
        </p:nvSpPr>
        <p:spPr>
          <a:xfrm>
            <a:off x="289089" y="1196612"/>
            <a:ext cx="113607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single throw of a pair of dice, the probability of getting the sum a perfect square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is?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1/18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7/36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1/6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2/9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Two dice are thrown simultaneously. What is the probability of obtaining sum of the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less than 11?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1/12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11/12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these </a:t>
            </a:r>
          </a:p>
        </p:txBody>
      </p:sp>
    </p:spTree>
    <p:extLst>
      <p:ext uri="{BB962C8B-B14F-4D97-AF65-F5344CB8AC3E}">
        <p14:creationId xmlns:p14="http://schemas.microsoft.com/office/powerpoint/2010/main" val="30874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8B27-870C-294F-C294-210562C1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ANSWER: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691D96-F27C-DEA8-438E-896659C06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76" y="1290879"/>
            <a:ext cx="6809517" cy="2536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13ED0-23F8-99B2-0CC8-B16C04491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376" y="4062430"/>
            <a:ext cx="7053211" cy="23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3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l"/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PRACTICE QUESTION:</a:t>
            </a:r>
            <a:endParaRPr lang="en-US" sz="44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63F101-991F-5F2D-BFFE-85EE7C93033C}"/>
              </a:ext>
            </a:extLst>
          </p:cNvPr>
          <p:cNvSpPr txBox="1"/>
          <p:nvPr/>
        </p:nvSpPr>
        <p:spPr>
          <a:xfrm>
            <a:off x="415600" y="1327252"/>
            <a:ext cx="11471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dice are thrown simultaneously. What is the probability of getting two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whose product is even?</a:t>
            </a: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3/8</a:t>
            </a: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3/4</a:t>
            </a: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5/16</a:t>
            </a:r>
          </a:p>
          <a:p>
            <a:pPr marL="342900" indent="-3429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76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l"/>
            <a:r>
              <a:rPr lang="en-US" sz="4400" b="1" dirty="0">
                <a:solidFill>
                  <a:srgbClr val="374151"/>
                </a:solidFill>
                <a:latin typeface="+mj-lt"/>
              </a:rPr>
              <a:t>ANSWER</a:t>
            </a:r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:</a:t>
            </a:r>
            <a:endParaRPr lang="en-US" sz="44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A38663-704B-B2DD-50FE-EB814217E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856" y="1478411"/>
            <a:ext cx="8261775" cy="2279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63980-339A-A4E7-0874-183BBB10B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055" y="4266736"/>
            <a:ext cx="3215460" cy="15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2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394091" y="2417862"/>
            <a:ext cx="11403817" cy="162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r>
              <a:rPr lang="en-IN" sz="4400" b="1" dirty="0">
                <a:solidFill>
                  <a:srgbClr val="37415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PROBABILITY</a:t>
            </a:r>
            <a:r>
              <a:rPr lang="en-IN" sz="4400" b="1" dirty="0">
                <a:solidFill>
                  <a:srgbClr val="374151"/>
                </a:solidFill>
                <a:latin typeface="+mn-lt"/>
              </a:rPr>
              <a:t>-2</a:t>
            </a:r>
            <a:r>
              <a:rPr lang="en-IN" sz="4400" b="1" dirty="0">
                <a:solidFill>
                  <a:srgbClr val="374151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IN" sz="4400" b="1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2800" dirty="0"/>
              <a:t>Two unbiased coins are tossed. What is the probability of getting at most one head?</a:t>
            </a:r>
          </a:p>
          <a:p>
            <a:pPr algn="just"/>
            <a:endParaRPr sz="2800" dirty="0"/>
          </a:p>
          <a:p>
            <a:pPr marL="0" indent="0" algn="just">
              <a:buNone/>
            </a:pPr>
            <a:r>
              <a:rPr sz="2800" dirty="0"/>
              <a:t>A) 2/3</a:t>
            </a:r>
          </a:p>
          <a:p>
            <a:pPr marL="0" indent="0" algn="just">
              <a:buNone/>
            </a:pPr>
            <a:r>
              <a:rPr sz="2800" dirty="0"/>
              <a:t>B) 1/2</a:t>
            </a:r>
          </a:p>
          <a:p>
            <a:pPr marL="0" indent="0" algn="just">
              <a:buNone/>
            </a:pPr>
            <a:r>
              <a:rPr sz="2800" dirty="0"/>
              <a:t>C) 3/4</a:t>
            </a:r>
          </a:p>
          <a:p>
            <a:pPr marL="0" indent="0" algn="just">
              <a:buNone/>
            </a:pPr>
            <a:r>
              <a:rPr sz="2800" dirty="0"/>
              <a:t>D) 4/3</a:t>
            </a:r>
          </a:p>
          <a:p>
            <a:pPr algn="just"/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74578-C2F0-674A-AC7E-09BB5320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474" y="6003094"/>
            <a:ext cx="1330527" cy="7876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sz="2800" dirty="0"/>
              <a:t>An unbiased die is tossed. Find the probability of getting a multiple of 3.</a:t>
            </a:r>
          </a:p>
          <a:p>
            <a:pPr algn="just"/>
            <a:endParaRPr sz="2800" dirty="0"/>
          </a:p>
          <a:p>
            <a:pPr marL="0" indent="0" algn="just">
              <a:buNone/>
            </a:pPr>
            <a:r>
              <a:rPr sz="2800" dirty="0"/>
              <a:t>A) 1/4</a:t>
            </a:r>
          </a:p>
          <a:p>
            <a:pPr marL="0" indent="0" algn="just">
              <a:buNone/>
            </a:pPr>
            <a:r>
              <a:rPr sz="2800" dirty="0"/>
              <a:t>B) 1/3</a:t>
            </a:r>
          </a:p>
          <a:p>
            <a:pPr marL="0" indent="0" algn="just">
              <a:buNone/>
            </a:pPr>
            <a:r>
              <a:rPr sz="2800" dirty="0"/>
              <a:t>C) 1/2</a:t>
            </a:r>
          </a:p>
          <a:p>
            <a:pPr marL="0" indent="0" algn="just">
              <a:buNone/>
            </a:pPr>
            <a:r>
              <a:rPr sz="2800" dirty="0"/>
              <a:t>D) 1</a:t>
            </a:r>
          </a:p>
          <a:p>
            <a:pPr marL="0" indent="0" algn="just">
              <a:buNone/>
            </a:pP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FB722-4D62-A193-9EBF-85A8BF05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474" y="6003094"/>
            <a:ext cx="1330527" cy="78767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sz="2800" dirty="0"/>
              <a:t>In a simultaneous throw of a pair of dice, find the probability of getting a total more than 7</a:t>
            </a:r>
          </a:p>
          <a:p>
            <a:pPr algn="just"/>
            <a:endParaRPr sz="2800" dirty="0"/>
          </a:p>
          <a:p>
            <a:pPr marL="0" indent="0" algn="just">
              <a:buNone/>
            </a:pPr>
            <a:r>
              <a:rPr sz="2800" dirty="0"/>
              <a:t>A) 3/2</a:t>
            </a:r>
          </a:p>
          <a:p>
            <a:pPr marL="0" indent="0" algn="just">
              <a:buNone/>
            </a:pPr>
            <a:r>
              <a:rPr sz="2800" dirty="0"/>
              <a:t>B) 4/7</a:t>
            </a:r>
          </a:p>
          <a:p>
            <a:pPr marL="0" indent="0" algn="just">
              <a:buNone/>
            </a:pPr>
            <a:r>
              <a:rPr sz="2800" dirty="0"/>
              <a:t>C) 5/12</a:t>
            </a:r>
          </a:p>
          <a:p>
            <a:pPr marL="0" indent="0" algn="just">
              <a:buNone/>
            </a:pPr>
            <a:r>
              <a:rPr sz="2800" dirty="0"/>
              <a:t>D) 6/13</a:t>
            </a:r>
          </a:p>
          <a:p>
            <a:pPr algn="just"/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4997B-A90E-BE4E-6750-313821C4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474" y="6003094"/>
            <a:ext cx="1330527" cy="7876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sz="2800" dirty="0"/>
              <a:t>The probability of getting at least one tail in 4 throws of a coin is?</a:t>
            </a:r>
          </a:p>
          <a:p>
            <a:pPr algn="just"/>
            <a:endParaRPr sz="2800" dirty="0"/>
          </a:p>
          <a:p>
            <a:pPr marL="0" indent="0" algn="just">
              <a:buNone/>
            </a:pPr>
            <a:r>
              <a:rPr sz="2800" dirty="0"/>
              <a:t>A) 15/16</a:t>
            </a:r>
          </a:p>
          <a:p>
            <a:pPr marL="0" indent="0" algn="just">
              <a:buNone/>
            </a:pPr>
            <a:r>
              <a:rPr sz="2800" dirty="0"/>
              <a:t>B) 1/16</a:t>
            </a:r>
          </a:p>
          <a:p>
            <a:pPr marL="0" indent="0" algn="just">
              <a:buNone/>
            </a:pPr>
            <a:r>
              <a:rPr sz="2800" dirty="0"/>
              <a:t>C) 1/4</a:t>
            </a:r>
          </a:p>
          <a:p>
            <a:pPr marL="0" indent="0" algn="just">
              <a:buNone/>
            </a:pPr>
            <a:r>
              <a:rPr sz="2800" dirty="0"/>
              <a:t>D) None of these</a:t>
            </a:r>
          </a:p>
          <a:p>
            <a:pPr algn="just"/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079F3-BD7F-2BB3-E363-5318F2B0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474" y="6003094"/>
            <a:ext cx="1330527" cy="78767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sz="2800" dirty="0"/>
              <a:t>Two dice are thrown together. What is the probability that the sum of the numbers on the two faces is divisible by 4?</a:t>
            </a:r>
          </a:p>
          <a:p>
            <a:pPr algn="just"/>
            <a:endParaRPr sz="2800" dirty="0"/>
          </a:p>
          <a:p>
            <a:pPr marL="0" indent="0" algn="just">
              <a:buNone/>
            </a:pPr>
            <a:r>
              <a:rPr sz="2800" dirty="0"/>
              <a:t>A) 1/2</a:t>
            </a:r>
          </a:p>
          <a:p>
            <a:pPr marL="0" indent="0" algn="just">
              <a:buNone/>
            </a:pPr>
            <a:r>
              <a:rPr sz="2800" dirty="0"/>
              <a:t>B) 1/4</a:t>
            </a:r>
          </a:p>
          <a:p>
            <a:pPr marL="0" indent="0" algn="just">
              <a:buNone/>
            </a:pPr>
            <a:r>
              <a:rPr sz="2800" dirty="0"/>
              <a:t>C) 1/36</a:t>
            </a:r>
          </a:p>
          <a:p>
            <a:pPr marL="0" indent="0" algn="just">
              <a:buNone/>
            </a:pPr>
            <a:r>
              <a:rPr sz="2800" dirty="0"/>
              <a:t>D) None</a:t>
            </a:r>
          </a:p>
          <a:p>
            <a:pPr algn="just"/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9BE97-21B9-FF29-6450-B130B542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474" y="6003094"/>
            <a:ext cx="1330527" cy="78767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l"/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PRAC</a:t>
            </a:r>
            <a:r>
              <a:rPr lang="en-US" sz="4400" b="1" dirty="0">
                <a:solidFill>
                  <a:srgbClr val="374151"/>
                </a:solidFill>
                <a:latin typeface="+mj-lt"/>
              </a:rPr>
              <a:t>TICE QUESTIONS</a:t>
            </a:r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:</a:t>
            </a:r>
            <a:endParaRPr lang="en-US" sz="44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BF18CB-FDD4-F366-BC80-12666AB469FA}"/>
              </a:ext>
            </a:extLst>
          </p:cNvPr>
          <p:cNvSpPr txBox="1"/>
          <p:nvPr/>
        </p:nvSpPr>
        <p:spPr>
          <a:xfrm>
            <a:off x="415599" y="1356867"/>
            <a:ext cx="11462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dice are thrown, probability of getting prime number on first dice, composite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on second dice &amp; odd number on 3rd dice?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1/12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268767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DFE7-ABC9-DAE3-D043-D34A604E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ANSWER: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2ECC-A28F-6944-32B0-B76FA48E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18" y="1862953"/>
            <a:ext cx="7312974" cy="40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28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l"/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PRAC</a:t>
            </a:r>
            <a:r>
              <a:rPr lang="en-US" sz="4400" b="1" dirty="0">
                <a:solidFill>
                  <a:srgbClr val="374151"/>
                </a:solidFill>
                <a:latin typeface="+mj-lt"/>
              </a:rPr>
              <a:t>TICE QUESTIONS</a:t>
            </a:r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:</a:t>
            </a:r>
            <a:endParaRPr lang="en-US" sz="44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FD646A-F27B-42DE-E8C7-15B60A0533C7}"/>
              </a:ext>
            </a:extLst>
          </p:cNvPr>
          <p:cNvSpPr txBox="1"/>
          <p:nvPr/>
        </p:nvSpPr>
        <p:spPr>
          <a:xfrm>
            <a:off x="415600" y="1356867"/>
            <a:ext cx="1147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dice are thrown. If A appears on the first dice, B appears on the second dice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 appear on the third dice. Find the probability of getting A&lt;B&lt;C?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10/27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5/54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19/216</a:t>
            </a:r>
          </a:p>
          <a:p>
            <a:pPr marL="342900" indent="-3429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7/105</a:t>
            </a:r>
          </a:p>
        </p:txBody>
      </p:sp>
    </p:spTree>
    <p:extLst>
      <p:ext uri="{BB962C8B-B14F-4D97-AF65-F5344CB8AC3E}">
        <p14:creationId xmlns:p14="http://schemas.microsoft.com/office/powerpoint/2010/main" val="4144227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B2FE-2612-4EF0-7EA7-4B42B01D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ANSWER: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709B5-61F2-7CF9-C97D-F90E5043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612" y="72470"/>
            <a:ext cx="6915505" cy="3753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C8BAC3-461B-A535-7F72-B8729DE23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611" y="3825512"/>
            <a:ext cx="4139625" cy="3008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7F6DBF-7198-9E4C-B250-397D55E34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618" y="4129592"/>
            <a:ext cx="1700959" cy="251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23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e5d5c537_0_0"/>
          <p:cNvSpPr txBox="1"/>
          <p:nvPr/>
        </p:nvSpPr>
        <p:spPr>
          <a:xfrm>
            <a:off x="2946750" y="3021750"/>
            <a:ext cx="6298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/>
              <a:buNone/>
            </a:pPr>
            <a:r>
              <a:rPr lang="en-US" sz="6400" b="1" i="0" u="none" strike="noStrike" cap="none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64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5B1CB5-48DA-8AAF-E79F-999F1E32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6416-C66C-F96E-488C-6593F2F9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DICE BASED QUESTION: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EE7BF-5BB3-2A16-3972-3888DD47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87" y="1638864"/>
            <a:ext cx="9633426" cy="452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1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37A443-607D-E3B3-0B5D-5D3B3430E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81" y="53130"/>
            <a:ext cx="5283489" cy="68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3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A1A97C-4C0D-C6CC-D4FD-CE6606B7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37" y="75414"/>
            <a:ext cx="9571280" cy="5410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D9C09-2EEC-D94F-EC74-C429D4BD3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337" y="5515429"/>
            <a:ext cx="6141679" cy="13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53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8448C-3A44-446E-386B-7287DD3D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374151"/>
                </a:solidFill>
                <a:effectLst/>
                <a:latin typeface="+mj-lt"/>
              </a:rPr>
              <a:t>PRAC</a:t>
            </a:r>
            <a:r>
              <a:rPr lang="en-US" sz="4000" b="1" dirty="0">
                <a:solidFill>
                  <a:srgbClr val="374151"/>
                </a:solidFill>
                <a:latin typeface="+mj-lt"/>
              </a:rPr>
              <a:t>TICE QUESTIONS</a:t>
            </a:r>
            <a:r>
              <a:rPr lang="en-US" sz="4000" b="1" i="0" dirty="0">
                <a:solidFill>
                  <a:srgbClr val="374151"/>
                </a:solidFill>
                <a:effectLst/>
                <a:latin typeface="+mj-lt"/>
              </a:rPr>
              <a:t>: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6D027-4A87-998A-3D3A-1466919E7724}"/>
              </a:ext>
            </a:extLst>
          </p:cNvPr>
          <p:cNvSpPr txBox="1"/>
          <p:nvPr/>
        </p:nvSpPr>
        <p:spPr>
          <a:xfrm>
            <a:off x="584462" y="1517716"/>
            <a:ext cx="109916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 dice is tossed 4 times and the outcomes are recorded. How many possible outcomes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216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24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1024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1296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single throw of 2 dice, find the probability of getting a total of 3 or 5?</a:t>
            </a:r>
          </a:p>
          <a:p>
            <a:pPr marL="457200" indent="-457200">
              <a:buAutoNum type="alphaL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1/6</a:t>
            </a:r>
          </a:p>
          <a:p>
            <a:pPr marL="457200" indent="-4572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4/6</a:t>
            </a:r>
          </a:p>
          <a:p>
            <a:pPr marL="457200" indent="-4572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1/36</a:t>
            </a:r>
          </a:p>
          <a:p>
            <a:pPr marL="457200" indent="-457200">
              <a:buAutoNum type="alphaLcParenR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these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48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FAD1-C4EF-5AFC-E204-B4C91D6C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ANSWER: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12B51-3547-521D-D15B-ED0EF301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18" y="1844100"/>
            <a:ext cx="5069081" cy="37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8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4000" b="1" i="0" dirty="0">
                <a:solidFill>
                  <a:srgbClr val="374151"/>
                </a:solidFill>
                <a:effectLst/>
                <a:latin typeface="+mj-lt"/>
              </a:rPr>
              <a:t>PRAC</a:t>
            </a:r>
            <a:r>
              <a:rPr lang="en-US" sz="4000" b="1" dirty="0">
                <a:solidFill>
                  <a:srgbClr val="374151"/>
                </a:solidFill>
                <a:latin typeface="+mj-lt"/>
              </a:rPr>
              <a:t>TICE QUESTIONS</a:t>
            </a:r>
            <a:r>
              <a:rPr lang="en-US" sz="4000" b="1" i="0" dirty="0">
                <a:solidFill>
                  <a:srgbClr val="374151"/>
                </a:solidFill>
                <a:effectLst/>
                <a:latin typeface="+mj-lt"/>
              </a:rPr>
              <a:t>:</a:t>
            </a:r>
            <a:endParaRPr lang="en-IN" sz="4000" dirty="0"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F64A47-9DAF-CAE5-8653-1EB63E296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097" y="1356866"/>
            <a:ext cx="11531203" cy="5251323"/>
          </a:xfrm>
        </p:spPr>
        <p:txBody>
          <a:bodyPr>
            <a:normAutofit lnSpcReduction="10000"/>
          </a:bodyPr>
          <a:lstStyle/>
          <a:p>
            <a:pPr marL="76200" indent="0" algn="l">
              <a:buNone/>
            </a:pPr>
            <a:r>
              <a:rPr lang="en-US" sz="2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 dice is thrown, find the probability of getting-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composite number</a:t>
            </a:r>
          </a:p>
          <a:p>
            <a:pPr marL="533400" indent="-457200" algn="l">
              <a:buAutoNum type="alphaLcParenR"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</a:p>
          <a:p>
            <a:pPr marL="533400" indent="-457200" algn="l">
              <a:buAutoNum type="alphaLcParenR"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</a:p>
          <a:p>
            <a:pPr marL="533400" indent="-457200" algn="l">
              <a:buAutoNum type="alphaLcParenR"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1/4</a:t>
            </a:r>
          </a:p>
          <a:p>
            <a:pPr marL="533400" indent="-457200" algn="l">
              <a:buAutoNum type="alphaLcParenR"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1/5</a:t>
            </a:r>
          </a:p>
          <a:p>
            <a:pPr marL="76200" indent="0" algn="l">
              <a:buNone/>
            </a:pP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 number not divisible by 5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1/6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5/6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1/2</a:t>
            </a:r>
          </a:p>
          <a:p>
            <a:pPr marL="76200" indent="0" algn="l">
              <a:buNone/>
            </a:pPr>
            <a:r>
              <a:rPr lang="en-US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d) None</a:t>
            </a:r>
          </a:p>
          <a:p>
            <a:pPr marL="533400" indent="-457200" algn="l">
              <a:buAutoNum type="alphaLcParenR"/>
            </a:pP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l">
              <a:buNone/>
            </a:pPr>
            <a:endParaRPr lang="en-US" sz="28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8D2B33-7E1E-5C15-06DA-2006B8C3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2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152A-5394-15AC-FEC5-314ECC57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i="0" dirty="0">
                <a:solidFill>
                  <a:srgbClr val="374151"/>
                </a:solidFill>
                <a:effectLst/>
                <a:latin typeface="+mj-lt"/>
              </a:rPr>
              <a:t>PRAC</a:t>
            </a:r>
            <a:r>
              <a:rPr lang="en-US" sz="4000" b="1" dirty="0">
                <a:solidFill>
                  <a:srgbClr val="374151"/>
                </a:solidFill>
                <a:latin typeface="+mj-lt"/>
              </a:rPr>
              <a:t>TICE QUESTIONS</a:t>
            </a:r>
            <a:r>
              <a:rPr lang="en-US" sz="4000" b="1" i="0" dirty="0">
                <a:solidFill>
                  <a:srgbClr val="374151"/>
                </a:solidFill>
                <a:effectLst/>
                <a:latin typeface="+mj-lt"/>
              </a:rPr>
              <a:t>: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5B674-550E-89E9-E1F0-4CB552F47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7620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single throw of 2 dice, find the probability of getting a total of 8?</a:t>
            </a:r>
          </a:p>
          <a:p>
            <a:pPr marL="762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1/36</a:t>
            </a:r>
          </a:p>
          <a:p>
            <a:pPr marL="762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5/36</a:t>
            </a:r>
          </a:p>
          <a:p>
            <a:pPr marL="7620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3/36</a:t>
            </a:r>
          </a:p>
          <a:p>
            <a:pPr marL="7620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7/36</a:t>
            </a:r>
          </a:p>
          <a:p>
            <a:pPr marL="7620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of getting a sum 9 when a dice is thrown two times?</a:t>
            </a:r>
          </a:p>
          <a:p>
            <a:pPr marL="590550" indent="-514350"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1/9</a:t>
            </a:r>
          </a:p>
          <a:p>
            <a:pPr marL="590550" indent="-514350"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1/8</a:t>
            </a:r>
          </a:p>
          <a:p>
            <a:pPr marL="590550" indent="-514350"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1/10</a:t>
            </a:r>
          </a:p>
          <a:p>
            <a:pPr marL="590550" indent="-514350"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these</a:t>
            </a:r>
          </a:p>
          <a:p>
            <a:pPr marL="7620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0518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799</Words>
  <Application>Microsoft Office PowerPoint</Application>
  <PresentationFormat>Widescreen</PresentationFormat>
  <Paragraphs>182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Times New Roman</vt:lpstr>
      <vt:lpstr>trebuchet ms</vt:lpstr>
      <vt:lpstr>Calibri</vt:lpstr>
      <vt:lpstr>Simple Light</vt:lpstr>
      <vt:lpstr>PowerPoint Presentation</vt:lpstr>
      <vt:lpstr>PROBABILITY-2 </vt:lpstr>
      <vt:lpstr>DICE BASED QUESTION:</vt:lpstr>
      <vt:lpstr>PowerPoint Presentation</vt:lpstr>
      <vt:lpstr>PowerPoint Presentation</vt:lpstr>
      <vt:lpstr>PRACTICE QUESTIONS:</vt:lpstr>
      <vt:lpstr>ANSWER:</vt:lpstr>
      <vt:lpstr>PRACTICE QUESTIONS:</vt:lpstr>
      <vt:lpstr>PRACTICE QUESTIONS:</vt:lpstr>
      <vt:lpstr>PRACTICE QUESTIONS:</vt:lpstr>
      <vt:lpstr>ANSWER:</vt:lpstr>
      <vt:lpstr>PRACTICE QUESTIONS:</vt:lpstr>
      <vt:lpstr>ANSWER:</vt:lpstr>
      <vt:lpstr>PRACTICE QUESTION:</vt:lpstr>
      <vt:lpstr>ANSWER:</vt:lpstr>
      <vt:lpstr>PRACTICE QUESTIONS:</vt:lpstr>
      <vt:lpstr>ANSWER:</vt:lpstr>
      <vt:lpstr>PRACTICE QUESTION:</vt:lpstr>
      <vt:lpstr>ANSWER:</vt:lpstr>
      <vt:lpstr>QUESTION</vt:lpstr>
      <vt:lpstr>QUESTION </vt:lpstr>
      <vt:lpstr>QUESTION </vt:lpstr>
      <vt:lpstr>QUESTION </vt:lpstr>
      <vt:lpstr>QUESTION </vt:lpstr>
      <vt:lpstr>PRACTICE QUESTIONS:</vt:lpstr>
      <vt:lpstr>ANSWER:</vt:lpstr>
      <vt:lpstr>PRACTICE QUESTIONS:</vt:lpstr>
      <vt:lpstr>ANSWER: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Etiquette</dc:title>
  <dc:creator>Janakiraman Selvaraj</dc:creator>
  <cp:lastModifiedBy>Loner 03</cp:lastModifiedBy>
  <cp:revision>59</cp:revision>
  <dcterms:created xsi:type="dcterms:W3CDTF">2022-11-15T12:41:00Z</dcterms:created>
  <dcterms:modified xsi:type="dcterms:W3CDTF">2025-02-09T23:00:11Z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41D974F2AB6E4057A70B3D0D6A9C5F5D_13</vt:lpwstr>
  </property>
  <property fmtid="{D5CDD505-2E9C-101B-9397-08002B2CF9AE}" pid="3" name="KSOProductBuildVer">
    <vt:lpwstr>1033-12.2.0.13110</vt:lpwstr>
  </property>
</Properties>
</file>