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262" r:id="rId16"/>
    <p:sldId id="263" r:id="rId17"/>
    <p:sldId id="264" r:id="rId18"/>
    <p:sldId id="265" r:id="rId19"/>
    <p:sldId id="462" r:id="rId20"/>
    <p:sldId id="280" r:id="rId21"/>
    <p:sldId id="450" r:id="rId22"/>
    <p:sldId id="452" r:id="rId23"/>
    <p:sldId id="451" r:id="rId24"/>
    <p:sldId id="453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295" r:id="rId33"/>
    <p:sldId id="296" r:id="rId34"/>
    <p:sldId id="297" r:id="rId35"/>
    <p:sldId id="298" r:id="rId36"/>
    <p:sldId id="299" r:id="rId37"/>
    <p:sldId id="316" r:id="rId38"/>
    <p:sldId id="461" r:id="rId39"/>
    <p:sldId id="27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8EAD8-C955-4C08-8530-71EDDE3CBC35}" v="2" dt="2025-03-16T08:56:34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7366" autoAdjust="0"/>
  </p:normalViewPr>
  <p:slideViewPr>
    <p:cSldViewPr snapToGrid="0">
      <p:cViewPr varScale="1">
        <p:scale>
          <a:sx n="25" d="100"/>
          <a:sy n="25" d="100"/>
        </p:scale>
        <p:origin x="29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1C18EAD8-C955-4C08-8530-71EDDE3CBC35}"/>
    <pc:docChg chg="undo custSel addSld modSld">
      <pc:chgData name="Loner 03" userId="146907e377e94744" providerId="LiveId" clId="{1C18EAD8-C955-4C08-8530-71EDDE3CBC35}" dt="2025-03-16T08:56:39.634" v="46" actId="20577"/>
      <pc:docMkLst>
        <pc:docMk/>
      </pc:docMkLst>
      <pc:sldChg chg="modSp add mod">
        <pc:chgData name="Loner 03" userId="146907e377e94744" providerId="LiveId" clId="{1C18EAD8-C955-4C08-8530-71EDDE3CBC35}" dt="2025-03-16T08:56:39.634" v="46" actId="20577"/>
        <pc:sldMkLst>
          <pc:docMk/>
          <pc:sldMk cId="0" sldId="280"/>
        </pc:sldMkLst>
        <pc:spChg chg="mod">
          <ac:chgData name="Loner 03" userId="146907e377e94744" providerId="LiveId" clId="{1C18EAD8-C955-4C08-8530-71EDDE3CBC35}" dt="2025-03-16T08:56:39.634" v="46" actId="20577"/>
          <ac:spMkLst>
            <pc:docMk/>
            <pc:sldMk cId="0" sldId="280"/>
            <ac:spMk id="2" creationId="{00000000-0000-0000-0000-000000000000}"/>
          </ac:spMkLst>
        </pc:spChg>
      </pc:sldChg>
      <pc:sldChg chg="modNotesTx">
        <pc:chgData name="Loner 03" userId="146907e377e94744" providerId="LiveId" clId="{1C18EAD8-C955-4C08-8530-71EDDE3CBC35}" dt="2025-03-16T08:53:20.756" v="5" actId="20577"/>
        <pc:sldMkLst>
          <pc:docMk/>
          <pc:sldMk cId="90502029" sldId="417"/>
        </pc:sldMkLst>
      </pc:sldChg>
      <pc:sldChg chg="modNotesTx">
        <pc:chgData name="Loner 03" userId="146907e377e94744" providerId="LiveId" clId="{1C18EAD8-C955-4C08-8530-71EDDE3CBC35}" dt="2025-03-16T08:54:23.828" v="42" actId="20577"/>
        <pc:sldMkLst>
          <pc:docMk/>
          <pc:sldMk cId="1051780438" sldId="424"/>
        </pc:sldMkLst>
      </pc:sldChg>
      <pc:sldChg chg="modSp add mod">
        <pc:chgData name="Loner 03" userId="146907e377e94744" providerId="LiveId" clId="{1C18EAD8-C955-4C08-8530-71EDDE3CBC35}" dt="2025-03-16T08:55:56.483" v="44" actId="20577"/>
        <pc:sldMkLst>
          <pc:docMk/>
          <pc:sldMk cId="0" sldId="462"/>
        </pc:sldMkLst>
        <pc:spChg chg="mod">
          <ac:chgData name="Loner 03" userId="146907e377e94744" providerId="LiveId" clId="{1C18EAD8-C955-4C08-8530-71EDDE3CBC35}" dt="2025-03-16T08:55:56.483" v="44" actId="20577"/>
          <ac:spMkLst>
            <pc:docMk/>
            <pc:sldMk cId="0" sldId="46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F02DB-44F1-42CF-A8D9-8897A398EBD9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3874A-24D2-4D22-8F8C-8F6EFF8E15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41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70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ANS:902</a:t>
            </a:r>
          </a:p>
          <a:p>
            <a:endParaRPr lang="en-US" dirty="0"/>
          </a:p>
          <a:p>
            <a:r>
              <a:rPr lang="en-US" altLang="en-US" dirty="0"/>
              <a:t>The number of diagonals in a polygon with n sides is given by the formula: Diagonals = n(n - 3) / 2</a:t>
            </a:r>
          </a:p>
          <a:p>
            <a:r>
              <a:rPr lang="en-US" altLang="en-US" dirty="0"/>
              <a:t>In this case, the polygon has 44 sides (n = 44). So:</a:t>
            </a:r>
          </a:p>
          <a:p>
            <a:r>
              <a:rPr lang="en-US" altLang="en-US" dirty="0"/>
              <a:t>Diagonals = 44(44 - 3) / 2</a:t>
            </a:r>
          </a:p>
          <a:p>
            <a:r>
              <a:rPr lang="en-US" altLang="en-US" dirty="0"/>
              <a:t>Diagonals = 44(41) / 2</a:t>
            </a:r>
          </a:p>
          <a:p>
            <a:r>
              <a:rPr lang="en-US" altLang="en-US" dirty="0"/>
              <a:t>Diagonals = 1804 / 2</a:t>
            </a:r>
          </a:p>
          <a:p>
            <a:r>
              <a:rPr lang="en-US" altLang="en-US" dirty="0"/>
              <a:t>Diagonals = 902</a:t>
            </a:r>
          </a:p>
          <a:p>
            <a:r>
              <a:rPr lang="en-US" altLang="en-US" dirty="0"/>
              <a:t>Answer: 902</a:t>
            </a:r>
          </a:p>
          <a:p>
            <a:endParaRPr lang="en-US" altLang="en-US" dirty="0"/>
          </a:p>
          <a:p>
            <a:r>
              <a:rPr lang="en-US" altLang="en-US" dirty="0"/>
              <a:t>A polygon with 44 sides has 902 diagonals.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ANS: 1620</a:t>
            </a:r>
          </a:p>
          <a:p>
            <a:r>
              <a:rPr lang="en-US" altLang="en-US"/>
              <a:t>To find the sum of the interior angles of an 11-gon, divide it up into triangles... There are nine triangles...  Because the sum of the angles of each triangle is 180 degrees...  We get 11 hexagons</a:t>
            </a:r>
          </a:p>
          <a:p>
            <a:r>
              <a:rPr lang="en-US" altLang="en-US"/>
              <a:t>So, the sum of the interior angles of an 11-gon is 1620 degrees.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0492-8259-9CCF-499F-B1DB7A4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10A60-6D60-E5DA-77B5-3308F9AE9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36AA04-CEED-520D-9DDF-402E3D1B7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 </a:t>
            </a:r>
          </a:p>
          <a:p>
            <a:endParaRPr lang="en-IN" dirty="0"/>
          </a:p>
          <a:p>
            <a:pPr>
              <a:buNone/>
            </a:pPr>
            <a:r>
              <a:rPr lang="en-US" b="1" dirty="0"/>
              <a:t>Solution:</a:t>
            </a:r>
          </a:p>
          <a:p>
            <a:pPr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the volume of the cube, V=27</a:t>
            </a:r>
          </a:p>
          <a:p>
            <a:pPr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The volume of a cube is given by V = a^3, where a is the side length of the cube. </a:t>
            </a:r>
          </a:p>
          <a:p>
            <a:pPr>
              <a:buNone/>
            </a:pPr>
            <a:r>
              <a:rPr lang="en-US" dirty="0"/>
              <a:t>a^3 = 27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a = 3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The surface area of a cube is given by 6a^2.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Substituting a = 3:</a:t>
            </a: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Surface Area=6×3^2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6×9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54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52743-E05F-ED9F-37FA-493A9B12C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1379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C15F2-0DD2-451C-22A9-EF400522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9E569-D258-E1C9-D337-6BC1ECD2A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13B2E-3AB8-308C-3A68-903B37FC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pPr>
              <a:buNone/>
            </a:pPr>
            <a:r>
              <a:rPr lang="en-US" dirty="0"/>
              <a:t>The total length of the rope is the sum of the sides of the triangle:</a:t>
            </a:r>
          </a:p>
          <a:p>
            <a:pPr>
              <a:buNone/>
            </a:pPr>
            <a:r>
              <a:rPr lang="en-US" dirty="0"/>
              <a:t>21+15+32=68 cm.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0" i="0" dirty="0">
                <a:solidFill>
                  <a:srgbClr val="2F3542"/>
                </a:solidFill>
                <a:effectLst/>
                <a:latin typeface="ProximaNova"/>
              </a:rPr>
              <a:t>This total length of 68 cm will be the perimeter of the square. The formula for the perimeter of a square is:</a:t>
            </a:r>
          </a:p>
          <a:p>
            <a:pPr>
              <a:buNone/>
            </a:pPr>
            <a:endParaRPr lang="en-US" b="0" i="0" dirty="0">
              <a:solidFill>
                <a:srgbClr val="2F3542"/>
              </a:solidFill>
              <a:effectLst/>
              <a:latin typeface="ProximaNova"/>
            </a:endParaRPr>
          </a:p>
          <a:p>
            <a:pPr>
              <a:buNone/>
            </a:pPr>
            <a:r>
              <a:rPr lang="en-US" b="0" i="0" dirty="0">
                <a:solidFill>
                  <a:srgbClr val="2F3542"/>
                </a:solidFill>
                <a:effectLst/>
                <a:latin typeface="ProximaNova"/>
              </a:rPr>
              <a:t>4* side length = perimeter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the rope is reshaped into a square, each side of the square will be: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Side of the square=68/4=17 cm.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area of the square is:</a:t>
            </a:r>
          </a:p>
          <a:p>
            <a:pPr>
              <a:buNone/>
            </a:pPr>
            <a:r>
              <a:rPr lang="en-US" dirty="0"/>
              <a:t>Area=(Side)^2=17^2=289 cm^2.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the correct answer is </a:t>
            </a:r>
            <a:r>
              <a:rPr lang="en-US" b="1" dirty="0"/>
              <a:t>289</a:t>
            </a:r>
            <a:r>
              <a:rPr lang="en-US" dirty="0"/>
              <a:t>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5086A-B228-CB04-A857-F61B89E8A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030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9B0EA-CF9D-7835-2AF0-4C6DFD6A1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89106-9EAE-4588-B6B8-E23E8BFFA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49C64-F0E5-6B11-9AAB-331E95EC6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</a:t>
            </a:r>
            <a:r>
              <a:rPr lang="en-IN"/>
              <a:t>: b</a:t>
            </a:r>
            <a:endParaRPr lang="en-IN" dirty="0"/>
          </a:p>
          <a:p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Circle:</a:t>
            </a:r>
            <a:r>
              <a:rPr lang="en-IN" dirty="0"/>
              <a:t> The circumference of the circle is 396/3=132 cm. Using the formula for circumference:</a:t>
            </a:r>
          </a:p>
          <a:p>
            <a:pPr>
              <a:buNone/>
            </a:pPr>
            <a:r>
              <a:rPr lang="en-IN" dirty="0"/>
              <a:t>C=2</a:t>
            </a:r>
            <a:r>
              <a:rPr lang="el-GR" dirty="0"/>
              <a:t>π</a:t>
            </a:r>
            <a:r>
              <a:rPr lang="en-IN" dirty="0"/>
              <a:t>r</a:t>
            </a:r>
          </a:p>
          <a:p>
            <a:pPr>
              <a:buNone/>
            </a:pPr>
            <a:r>
              <a:rPr lang="en-IN" dirty="0"/>
              <a:t>⇒r=C/2</a:t>
            </a:r>
            <a:r>
              <a:rPr lang="el-GR" dirty="0"/>
              <a:t>π</a:t>
            </a:r>
            <a:endParaRPr lang="en-IN" dirty="0"/>
          </a:p>
          <a:p>
            <a:pPr>
              <a:buNone/>
            </a:pPr>
            <a:r>
              <a:rPr lang="en-IN" dirty="0"/>
              <a:t>     </a:t>
            </a:r>
            <a:r>
              <a:rPr lang="el-GR" dirty="0"/>
              <a:t>=132</a:t>
            </a:r>
            <a:r>
              <a:rPr lang="en-IN" dirty="0"/>
              <a:t>/</a:t>
            </a:r>
            <a:r>
              <a:rPr lang="el-GR" dirty="0"/>
              <a:t>2π</a:t>
            </a:r>
            <a:endParaRPr lang="en-IN" dirty="0"/>
          </a:p>
          <a:p>
            <a:pPr>
              <a:buNone/>
            </a:pPr>
            <a:r>
              <a:rPr lang="en-IN" dirty="0"/>
              <a:t>     </a:t>
            </a:r>
            <a:r>
              <a:rPr lang="el-GR" dirty="0"/>
              <a:t>=66</a:t>
            </a:r>
            <a:r>
              <a:rPr lang="en-IN" dirty="0"/>
              <a:t>/</a:t>
            </a:r>
            <a:r>
              <a:rPr lang="el-GR" dirty="0"/>
              <a:t>π </a:t>
            </a:r>
            <a:r>
              <a:rPr lang="en-IN" dirty="0"/>
              <a:t>cm.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The area of the circle is:</a:t>
            </a:r>
          </a:p>
          <a:p>
            <a:pPr>
              <a:buNone/>
            </a:pPr>
            <a:r>
              <a:rPr lang="en-IN" dirty="0"/>
              <a:t>Area of circle=</a:t>
            </a:r>
            <a:r>
              <a:rPr lang="el-GR" dirty="0"/>
              <a:t>π</a:t>
            </a:r>
            <a:r>
              <a:rPr lang="en-IN" dirty="0"/>
              <a:t>r^2</a:t>
            </a:r>
          </a:p>
          <a:p>
            <a:pPr>
              <a:buNone/>
            </a:pPr>
            <a:r>
              <a:rPr lang="en-IN" dirty="0"/>
              <a:t>                 =</a:t>
            </a:r>
            <a:r>
              <a:rPr lang="el-GR" dirty="0"/>
              <a:t>π(66</a:t>
            </a:r>
            <a:r>
              <a:rPr lang="en-IN" dirty="0"/>
              <a:t>/</a:t>
            </a:r>
            <a:r>
              <a:rPr lang="el-GR" dirty="0"/>
              <a:t>π)</a:t>
            </a:r>
            <a:r>
              <a:rPr lang="en-IN" dirty="0"/>
              <a:t>^</a:t>
            </a:r>
            <a:r>
              <a:rPr lang="el-GR" dirty="0"/>
              <a:t>2</a:t>
            </a:r>
            <a:endParaRPr lang="en-IN" dirty="0"/>
          </a:p>
          <a:p>
            <a:pPr>
              <a:buNone/>
            </a:pPr>
            <a:r>
              <a:rPr lang="en-IN" dirty="0"/>
              <a:t>                 </a:t>
            </a:r>
            <a:r>
              <a:rPr lang="el-GR" dirty="0"/>
              <a:t>=4356</a:t>
            </a:r>
            <a:r>
              <a:rPr lang="en-IN" dirty="0"/>
              <a:t>/</a:t>
            </a:r>
            <a:r>
              <a:rPr lang="el-GR" dirty="0"/>
              <a:t>π </a:t>
            </a:r>
            <a:r>
              <a:rPr lang="en-IN" dirty="0"/>
              <a:t>cm2.</a:t>
            </a:r>
          </a:p>
          <a:p>
            <a:pPr>
              <a:buFont typeface="+mj-lt"/>
              <a:buAutoNum type="arabicPeriod" startAt="2"/>
            </a:pPr>
            <a:r>
              <a:rPr lang="en-IN" b="1" dirty="0"/>
              <a:t>Square:</a:t>
            </a:r>
            <a:r>
              <a:rPr lang="en-IN" dirty="0"/>
              <a:t> The perimeter of the square is 132 cm. Each side of the square is:</a:t>
            </a:r>
          </a:p>
          <a:p>
            <a:pPr>
              <a:buNone/>
            </a:pPr>
            <a:r>
              <a:rPr lang="en-IN" dirty="0"/>
              <a:t>Side=132/4=33 cm.</a:t>
            </a:r>
          </a:p>
          <a:p>
            <a:r>
              <a:rPr lang="en-IN" dirty="0"/>
              <a:t>The area of the square is:</a:t>
            </a:r>
          </a:p>
          <a:p>
            <a:pPr>
              <a:buNone/>
            </a:pPr>
            <a:r>
              <a:rPr lang="en-IN" dirty="0"/>
              <a:t>Area of square=Side^2</a:t>
            </a:r>
          </a:p>
          <a:p>
            <a:pPr>
              <a:buNone/>
            </a:pPr>
            <a:r>
              <a:rPr lang="en-IN" dirty="0"/>
              <a:t>                       =33^2</a:t>
            </a:r>
          </a:p>
          <a:p>
            <a:pPr>
              <a:buNone/>
            </a:pPr>
            <a:r>
              <a:rPr lang="en-IN" dirty="0"/>
              <a:t>                       =1089 cm2.</a:t>
            </a:r>
          </a:p>
          <a:p>
            <a:pPr>
              <a:buFont typeface="+mj-lt"/>
              <a:buAutoNum type="arabicPeriod" startAt="3"/>
            </a:pPr>
            <a:r>
              <a:rPr lang="en-IN" b="1" dirty="0"/>
              <a:t>Triangle:</a:t>
            </a:r>
            <a:r>
              <a:rPr lang="en-IN" dirty="0"/>
              <a:t> The perimeter of the triangle is 132 . Each side of the equilateral triangle is:</a:t>
            </a:r>
          </a:p>
          <a:p>
            <a:pPr>
              <a:buNone/>
            </a:pPr>
            <a:r>
              <a:rPr lang="en-IN" dirty="0"/>
              <a:t>Side=132/3=44 cm.</a:t>
            </a:r>
          </a:p>
          <a:p>
            <a:pPr>
              <a:buNone/>
            </a:pPr>
            <a:r>
              <a:rPr lang="en-IN" dirty="0"/>
              <a:t>Using the formula for the area of an equilateral triangle:</a:t>
            </a:r>
          </a:p>
          <a:p>
            <a:r>
              <a:rPr lang="en-IN" dirty="0"/>
              <a:t>Area of triangle=</a:t>
            </a: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√3</a:t>
            </a:r>
            <a:r>
              <a:rPr lang="en-IN" dirty="0"/>
              <a:t>/×Side^2</a:t>
            </a:r>
          </a:p>
          <a:p>
            <a:r>
              <a:rPr lang="en-IN" dirty="0"/>
              <a:t>                      =</a:t>
            </a: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√</a:t>
            </a:r>
            <a:r>
              <a:rPr lang="en-IN" dirty="0"/>
              <a:t>3/4×44^2</a:t>
            </a:r>
          </a:p>
          <a:p>
            <a:r>
              <a:rPr lang="en-IN" dirty="0"/>
              <a:t>                      =</a:t>
            </a: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√</a:t>
            </a:r>
            <a:r>
              <a:rPr lang="en-IN" dirty="0"/>
              <a:t>3/4×1936</a:t>
            </a:r>
          </a:p>
          <a:p>
            <a:r>
              <a:rPr lang="en-IN" dirty="0"/>
              <a:t>                      ≈1674.38 cm2.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EFB3E-3DC0-D288-ABF7-581295FA5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79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BF9A-BBCD-3F27-5575-7BFE13EC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E1F7FE-916A-6BB1-A1FC-BF726428F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71982-4A8D-135E-0B0C-3B6BE7830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Ans: b </a:t>
            </a:r>
            <a:r>
              <a:rPr lang="en-US" b="1" dirty="0"/>
              <a:t>(but answer 38.57 )</a:t>
            </a:r>
          </a:p>
          <a:p>
            <a:endParaRPr lang="en-US" dirty="0"/>
          </a:p>
          <a:p>
            <a:r>
              <a:rPr lang="en-US" dirty="0"/>
              <a:t>Let side of the square be a.</a:t>
            </a:r>
          </a:p>
          <a:p>
            <a:r>
              <a:rPr lang="en-US" dirty="0"/>
              <a:t>Perimeter of square = perimeter of rectangle</a:t>
            </a:r>
          </a:p>
          <a:p>
            <a:r>
              <a:rPr lang="en-US" dirty="0"/>
              <a:t>4a = 2(L + B)</a:t>
            </a:r>
          </a:p>
          <a:p>
            <a:r>
              <a:rPr lang="en-US" dirty="0"/>
              <a:t>4a = 2 (16 + 14) = 60</a:t>
            </a:r>
          </a:p>
          <a:p>
            <a:r>
              <a:rPr lang="en-US" dirty="0"/>
              <a:t>a = 15 cm</a:t>
            </a:r>
          </a:p>
          <a:p>
            <a:r>
              <a:rPr lang="en-US" dirty="0"/>
              <a:t>Diameter of the semicircle = d = 15cm</a:t>
            </a:r>
          </a:p>
          <a:p>
            <a:r>
              <a:rPr lang="en-US" dirty="0"/>
              <a:t>Circumference of semicircle = pi*d/2 + d </a:t>
            </a:r>
          </a:p>
          <a:p>
            <a:r>
              <a:rPr lang="en-US" dirty="0"/>
              <a:t>                                         = (1/2 x 22/7 x 15)+15 </a:t>
            </a:r>
          </a:p>
          <a:p>
            <a:r>
              <a:rPr lang="en-US" dirty="0"/>
              <a:t>                                         = 38.57 cm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EC2B-2D3F-7AAB-92EC-C6E043FAD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0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D6DE-2270-2475-B576-E8921BB11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1C6CB3-C415-A6AC-42CE-B0B9BC74C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D4453D-E2C6-783D-4192-60E3772B8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</a:t>
            </a:r>
          </a:p>
          <a:p>
            <a:endParaRPr lang="en-IN" dirty="0"/>
          </a:p>
          <a:p>
            <a:r>
              <a:rPr lang="es-ES" dirty="0" err="1"/>
              <a:t>Area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triangle</a:t>
            </a:r>
            <a:r>
              <a:rPr lang="es-ES" dirty="0"/>
              <a:t> = 1/2</a:t>
            </a:r>
            <a:r>
              <a:rPr lang="en-IN" b="0" i="0" dirty="0">
                <a:solidFill>
                  <a:srgbClr val="2F3542"/>
                </a:solidFill>
                <a:effectLst/>
                <a:latin typeface="inherit"/>
              </a:rPr>
              <a:t>​*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 </a:t>
            </a:r>
            <a:r>
              <a:rPr lang="es-ES" dirty="0"/>
              <a:t>x1*(y2-y3)+X2*(y3-y1) +X3*(y1-y2)</a:t>
            </a:r>
            <a:r>
              <a:rPr lang="en-IN" b="0" i="0" dirty="0">
                <a:solidFill>
                  <a:srgbClr val="2F3542"/>
                </a:solidFill>
                <a:effectLst/>
                <a:latin typeface="inherit"/>
              </a:rPr>
              <a:t> ​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</a:t>
            </a:r>
            <a:endParaRPr lang="es-ES" dirty="0"/>
          </a:p>
          <a:p>
            <a:r>
              <a:rPr lang="es-ES" dirty="0"/>
              <a:t>            = ½ * </a:t>
            </a:r>
            <a:r>
              <a:rPr lang="en-IN" b="0" i="0" dirty="0">
                <a:solidFill>
                  <a:srgbClr val="2F3542"/>
                </a:solidFill>
                <a:effectLst/>
                <a:latin typeface="inherit"/>
              </a:rPr>
              <a:t> ​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 </a:t>
            </a:r>
            <a:r>
              <a:rPr lang="es-ES" dirty="0"/>
              <a:t>2*(5-3) + 4*(3-3) + 6*(3-5)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</a:t>
            </a:r>
            <a:endParaRPr lang="es-ES" dirty="0"/>
          </a:p>
          <a:p>
            <a:r>
              <a:rPr lang="es-ES" dirty="0"/>
              <a:t>            = ½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 </a:t>
            </a:r>
            <a:r>
              <a:rPr lang="es-ES" dirty="0"/>
              <a:t>4 + 0 -12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</a:t>
            </a:r>
          </a:p>
          <a:p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            = ½ * ∣-8</a:t>
            </a:r>
            <a:r>
              <a:rPr lang="en-IN" b="0" i="0" dirty="0">
                <a:solidFill>
                  <a:srgbClr val="2F3542"/>
                </a:solidFill>
                <a:effectLst/>
                <a:latin typeface="inherit"/>
              </a:rPr>
              <a:t>​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∣</a:t>
            </a:r>
          </a:p>
          <a:p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            = 4</a:t>
            </a:r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37894-1701-6526-FEA4-18B7C13E0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7866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29F45-A800-7958-D6BE-5AB716B0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69FD64-41AD-DF0C-E64C-AE55A399A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3EBB6A-36E3-C81A-3188-6D02AD39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Let's assume the length of the rectangular field to be 4x and its breadth to be 3x.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Then, the perimeter of the rectangular field can be calculated as: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Perimeter = 2(Length + Breadth)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21 = 2(4x + 3x)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21 = 14x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x = 1.5 m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Therefore, the length of the rectangular field is 6 m and its breadth is 4.5 m.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Number of poles required = Perimeter / Distance between any two adjacent poles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Number of poles required = 21 / 1.5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Number of poles required = 14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Hence, the correct answer is option A, which is 14 poles.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96D4A-F6F2-0AE3-5599-9AF997DBF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3568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B0DB-DD0C-BBD2-4DAA-F51BF33AD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7D9AF-8318-475E-EE20-41AF0410B8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074F6-661D-949D-16E5-4BD94946E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IN" dirty="0"/>
              <a:t>Original, L= 100 </a:t>
            </a:r>
          </a:p>
          <a:p>
            <a:r>
              <a:rPr lang="en-IN" dirty="0"/>
              <a:t>Original length Reduced by 30 </a:t>
            </a:r>
          </a:p>
          <a:p>
            <a:r>
              <a:rPr lang="en-IN" dirty="0"/>
              <a:t>New  length = 70</a:t>
            </a:r>
          </a:p>
          <a:p>
            <a:endParaRPr lang="en-IN" dirty="0"/>
          </a:p>
          <a:p>
            <a:r>
              <a:rPr lang="en-IN" dirty="0"/>
              <a:t>Breadth % = 30/70 * 100</a:t>
            </a:r>
          </a:p>
          <a:p>
            <a:r>
              <a:rPr lang="en-IN" dirty="0"/>
              <a:t>                  = 300/7</a:t>
            </a:r>
          </a:p>
          <a:p>
            <a:r>
              <a:rPr lang="en-IN" dirty="0"/>
              <a:t>                  = 42.85 %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287A2-F19B-7C41-FF5A-AD8B9A06F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760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73959-FBC4-CFA1-F438-25F7A622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3B1D8-F84D-9473-B3DE-4D607511E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982794-A92A-B0E9-AF3B-DD08C05D3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US" dirty="0"/>
              <a:t>In a right-angled triangle PQR, </a:t>
            </a:r>
          </a:p>
          <a:p>
            <a:r>
              <a:rPr lang="en-US" dirty="0"/>
              <a:t>PQ^2 + QR^2 = PR^2 </a:t>
            </a:r>
          </a:p>
          <a:p>
            <a:endParaRPr lang="en-US" dirty="0"/>
          </a:p>
          <a:p>
            <a:r>
              <a:rPr lang="en-US" dirty="0"/>
              <a:t>The possible values of PQ, QR, and PR are 3, 4, </a:t>
            </a:r>
          </a:p>
          <a:p>
            <a:r>
              <a:rPr lang="en-US" dirty="0"/>
              <a:t>and 5 </a:t>
            </a:r>
          </a:p>
          <a:p>
            <a:endParaRPr lang="en-US" dirty="0"/>
          </a:p>
          <a:p>
            <a:r>
              <a:rPr lang="en-US" dirty="0"/>
              <a:t>The area of the triangle = 1/2 × base × height                	              = ½ * 3 × 4 = 6 m^2</a:t>
            </a:r>
          </a:p>
          <a:p>
            <a:endParaRPr lang="en-US" dirty="0"/>
          </a:p>
          <a:p>
            <a:r>
              <a:rPr lang="en-US" dirty="0"/>
              <a:t> The cost of sowing flower seeds in the park at the rate of Rs. 25 per sq. m = 25 × 6 = Rs. 150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4362E-E868-4573-1E45-60F83C3C3D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18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3874A-24D2-4D22-8F8C-8F6EFF8E15D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88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D1110-A172-3E25-0DA5-7C1EEC5A9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240D71-13EE-9386-8822-2140F894B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F449F-65C2-3D42-EBA0-46287719F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IN" dirty="0"/>
              <a:t>Let the number of sides of two regular polygons be x and 2x. Then,</a:t>
            </a:r>
          </a:p>
          <a:p>
            <a:endParaRPr lang="en-IN" dirty="0"/>
          </a:p>
          <a:p>
            <a:r>
              <a:rPr lang="en-IN" dirty="0"/>
              <a:t>(180 </a:t>
            </a:r>
            <a:r>
              <a:rPr lang="en-IN" dirty="0" err="1"/>
              <a:t>deg</a:t>
            </a:r>
            <a:r>
              <a:rPr lang="en-IN" dirty="0"/>
              <a:t> – 360 </a:t>
            </a:r>
            <a:r>
              <a:rPr lang="en-IN" dirty="0" err="1"/>
              <a:t>deg</a:t>
            </a:r>
            <a:r>
              <a:rPr lang="en-IN" dirty="0"/>
              <a:t>/x) : ( 180 – 260/2x) = 2:3</a:t>
            </a:r>
          </a:p>
          <a:p>
            <a:endParaRPr lang="en-IN" dirty="0"/>
          </a:p>
          <a:p>
            <a:r>
              <a:rPr lang="en-IN" dirty="0"/>
              <a:t>((180 * x – 360) / x ) : ((180*2x - 360) / 2x) = 2 : 3</a:t>
            </a:r>
          </a:p>
          <a:p>
            <a:endParaRPr lang="en-IN" dirty="0"/>
          </a:p>
          <a:p>
            <a:r>
              <a:rPr lang="en-IN" dirty="0"/>
              <a:t>(180(x-2)) / x : (360(x-1)) / 2x = 2 : 3</a:t>
            </a:r>
          </a:p>
          <a:p>
            <a:endParaRPr lang="en-IN" dirty="0"/>
          </a:p>
          <a:p>
            <a:r>
              <a:rPr lang="en-IN" dirty="0"/>
              <a:t>180(x-2)/x * 2x / 360(x-1) = 2/3</a:t>
            </a:r>
          </a:p>
          <a:p>
            <a:endParaRPr lang="en-IN" dirty="0"/>
          </a:p>
          <a:p>
            <a:r>
              <a:rPr lang="en-IN" dirty="0"/>
              <a:t>X-2/x-1 = 2/3</a:t>
            </a:r>
          </a:p>
          <a:p>
            <a:endParaRPr lang="en-IN" dirty="0"/>
          </a:p>
          <a:p>
            <a:r>
              <a:rPr lang="en-IN" dirty="0"/>
              <a:t>3x -6 = 2x -2</a:t>
            </a:r>
          </a:p>
          <a:p>
            <a:endParaRPr lang="en-IN" dirty="0"/>
          </a:p>
          <a:p>
            <a:r>
              <a:rPr lang="en-IN" b="1" dirty="0"/>
              <a:t>X = 4</a:t>
            </a:r>
          </a:p>
          <a:p>
            <a:endParaRPr lang="en-IN" dirty="0"/>
          </a:p>
          <a:p>
            <a:r>
              <a:rPr lang="en-IN" b="1" dirty="0"/>
              <a:t>2x = 2* 4 = 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B03D8-6096-1A9B-0FF1-B4ED269A9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9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07D8-058E-85D3-B99D-034D1685E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8D0D75-7C69-F889-FD0F-0AFFDE5C4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5651D-737C-7459-AB19-5F3AD01FD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US" dirty="0"/>
              <a:t>Area of trapezium = 1586 cm^2</a:t>
            </a:r>
          </a:p>
          <a:p>
            <a:r>
              <a:rPr lang="en-US" dirty="0"/>
              <a:t>Perpendicular distance = 26 cm</a:t>
            </a:r>
          </a:p>
          <a:p>
            <a:r>
              <a:rPr lang="en-US" dirty="0"/>
              <a:t>Length of one side = 84 cm</a:t>
            </a:r>
          </a:p>
          <a:p>
            <a:endParaRPr lang="en-US" dirty="0"/>
          </a:p>
          <a:p>
            <a:r>
              <a:rPr lang="en-US" dirty="0"/>
              <a:t>Area of trapezium = 1/2 x (Sum of parallel sides) x (Height)</a:t>
            </a:r>
          </a:p>
          <a:p>
            <a:endParaRPr lang="en-US" dirty="0"/>
          </a:p>
          <a:p>
            <a:r>
              <a:rPr lang="en-US" dirty="0"/>
              <a:t> assume that another side is 'a’ cm</a:t>
            </a:r>
          </a:p>
          <a:p>
            <a:endParaRPr lang="en-US" dirty="0"/>
          </a:p>
          <a:p>
            <a:r>
              <a:rPr lang="en-US" dirty="0"/>
              <a:t>Area of trapezium = 1/2 x (Sum of parallel sides) x (Height)=1586</a:t>
            </a:r>
          </a:p>
          <a:p>
            <a:endParaRPr lang="en-US" dirty="0"/>
          </a:p>
          <a:p>
            <a:r>
              <a:rPr lang="en-US" dirty="0"/>
              <a:t>=1/2×(a +84)x 26</a:t>
            </a:r>
          </a:p>
          <a:p>
            <a:r>
              <a:rPr lang="en-US" dirty="0"/>
              <a:t>= 122 = 84 + a</a:t>
            </a:r>
          </a:p>
          <a:p>
            <a:r>
              <a:rPr lang="en-US" dirty="0"/>
              <a:t>= a = 38 cm.</a:t>
            </a:r>
          </a:p>
          <a:p>
            <a:endParaRPr lang="en-US" dirty="0"/>
          </a:p>
          <a:p>
            <a:r>
              <a:rPr lang="en-US" dirty="0"/>
              <a:t> The another side is 38 cm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E66D6-AB06-4671-BB6E-979ACF9FA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989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D7745-FC56-B6B7-2CE1-0CAAD024B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84C-8EFF-4D91-C611-980056B23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0F4DFA-81AF-ED2B-A662-1C0226E6D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</a:t>
            </a:r>
          </a:p>
          <a:p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sides of the rectangle be a and </a:t>
            </a:r>
            <a:r>
              <a:rPr lang="en-IN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  <a:p>
            <a:r>
              <a:rPr lang="en-IN" dirty="0"/>
              <a:t>Perimeter = 28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2(l + b) = 28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dirty="0"/>
              <a:t>L + b = 14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of the rectangle is A = ab. The area of the square on the diagonal is (a^2 + b^2)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Given that,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of square on diagonal = area of rectangle + 108(1/3) % of area of rectangle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a^2 + b^2 = ab +108.33/100 ab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a^2 + b^2 = 2.0833 ab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identity,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a^2 + b^2 = 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)^2 - 2ab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(14)^2 - 2ab = 2.0833ab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196 - 2ab = 2.0833ab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196 = 4.0833ab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​≈ 48.0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 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a+b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14 and ab ≈ 48 using x^2 - 14x + 48 = 0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roots are x = 6 and 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=8.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difference |8 - 6| = 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AD28F-DD40-0120-A118-811C890E9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83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97FA-18E7-8437-4CFE-3C0D6C74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640B4-7D8D-7C0F-47F6-E5C3E09DC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CC7E9-11D5-E585-3D56-079A488FA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en-US" dirty="0"/>
              <a:t>ab = 9 cm, </a:t>
            </a:r>
            <a:r>
              <a:rPr lang="en-US" dirty="0" err="1"/>
              <a:t>bc</a:t>
            </a:r>
            <a:r>
              <a:rPr lang="en-US" dirty="0"/>
              <a:t> = 14 cm, cd = 13 cm, da= 12 cm and  ∠dab = 90°</a:t>
            </a:r>
          </a:p>
          <a:p>
            <a:endParaRPr lang="en-US" dirty="0"/>
          </a:p>
          <a:p>
            <a:r>
              <a:rPr lang="en-US" dirty="0"/>
              <a:t>DB^2 = DA^2 + AB^2</a:t>
            </a:r>
          </a:p>
          <a:p>
            <a:r>
              <a:rPr lang="en-US" dirty="0"/>
              <a:t>=&gt; DB^2 = 12^2 + 9^2 = 225</a:t>
            </a:r>
          </a:p>
          <a:p>
            <a:r>
              <a:rPr lang="en-US" dirty="0"/>
              <a:t>=&gt; DB = 15 cm</a:t>
            </a:r>
          </a:p>
          <a:p>
            <a:endParaRPr lang="en-US" dirty="0"/>
          </a:p>
          <a:p>
            <a:r>
              <a:rPr lang="en-US" dirty="0"/>
              <a:t>Area of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△</a:t>
            </a:r>
            <a:r>
              <a:rPr lang="en-US" dirty="0"/>
              <a:t> ABD = (1/2) x 12 x 9 = 54cm^2</a:t>
            </a:r>
          </a:p>
          <a:p>
            <a:endParaRPr lang="en-US" dirty="0"/>
          </a:p>
          <a:p>
            <a:r>
              <a:rPr lang="en-US" dirty="0"/>
              <a:t>In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△</a:t>
            </a:r>
            <a:r>
              <a:rPr lang="en-US" dirty="0"/>
              <a:t> CBD</a:t>
            </a:r>
          </a:p>
          <a:p>
            <a:r>
              <a:rPr lang="en-US" dirty="0"/>
              <a:t>s = (13 + 14 + 15)/2 = 21</a:t>
            </a:r>
          </a:p>
          <a:p>
            <a:endParaRPr lang="en-US" dirty="0"/>
          </a:p>
          <a:p>
            <a:r>
              <a:rPr lang="en-US" dirty="0"/>
              <a:t>Area of </a:t>
            </a:r>
            <a:r>
              <a:rPr lang="en-IN" b="0" i="0" dirty="0">
                <a:solidFill>
                  <a:srgbClr val="2F3542"/>
                </a:solidFill>
                <a:effectLst/>
                <a:latin typeface="KaTeX_Main"/>
              </a:rPr>
              <a:t>△</a:t>
            </a:r>
            <a:r>
              <a:rPr lang="en-US" dirty="0"/>
              <a:t> CBD = </a:t>
            </a: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√</a:t>
            </a:r>
            <a:r>
              <a:rPr lang="en-US" dirty="0"/>
              <a:t>[21 x (21-13) x(21-14)x(21-15)]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√ </a:t>
            </a:r>
            <a:r>
              <a:rPr lang="en-US" dirty="0"/>
              <a:t>[21×8×7x6]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IN" b="0" i="0" dirty="0">
                <a:solidFill>
                  <a:srgbClr val="ECECEC"/>
                </a:solidFill>
                <a:effectLst/>
                <a:latin typeface="Google Sans"/>
              </a:rPr>
              <a:t>√</a:t>
            </a:r>
            <a:r>
              <a:rPr lang="en-US" dirty="0"/>
              <a:t>7056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84 cm^2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Area of quadrilateral ABCD = 54 + 84 = 138 cm^2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Area of the base = 138 cm^2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Since volume of the prism is 2070 cm3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2070 = 138 x height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Height = 2070/138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15 cm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So, Lateral surface area of the prism = (Base perimeter) x height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(9 + 12 +13+14) * 15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720 cm^2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DD082-CECC-8132-C363-354B3EF68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3682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26884-75E5-F3F0-5693-828E98633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F19E90-2C9B-647F-4C8B-A56D36169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DDB57-FE56-3E6F-15E2-999DD796C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</a:t>
            </a:r>
          </a:p>
          <a:p>
            <a:endParaRPr lang="en-IN" dirty="0"/>
          </a:p>
          <a:p>
            <a:r>
              <a:rPr lang="pt-BR" dirty="0"/>
              <a:t>XZ =r + 9</a:t>
            </a:r>
          </a:p>
          <a:p>
            <a:r>
              <a:rPr lang="pt-BR" dirty="0"/>
              <a:t>:. XY^2 = xz^2 + ZY^2</a:t>
            </a:r>
          </a:p>
          <a:p>
            <a:r>
              <a:rPr lang="pt-BR" dirty="0"/>
              <a:t> 17^2 = (r+9)^2 + (r + 2)^2</a:t>
            </a:r>
          </a:p>
          <a:p>
            <a:r>
              <a:rPr lang="pt-BR" dirty="0"/>
              <a:t> 289 = r^2 + 18r + 81 + r^2 + 4r + 4</a:t>
            </a:r>
          </a:p>
          <a:p>
            <a:r>
              <a:rPr lang="pt-BR" dirty="0"/>
              <a:t>2r^2 + 22r + 85 - 289 = 0</a:t>
            </a:r>
          </a:p>
          <a:p>
            <a:r>
              <a:rPr lang="pt-BR" dirty="0"/>
              <a:t>2r^2 +22r - 204 = 0</a:t>
            </a:r>
          </a:p>
          <a:p>
            <a:r>
              <a:rPr lang="pt-BR" dirty="0"/>
              <a:t>R^2 + 11r - 102 = 0</a:t>
            </a:r>
          </a:p>
          <a:p>
            <a:r>
              <a:rPr lang="pt-BR" dirty="0"/>
              <a:t>R^2 + 17r -6r-102 = 0</a:t>
            </a:r>
          </a:p>
          <a:p>
            <a:r>
              <a:rPr lang="pt-BR" dirty="0"/>
              <a:t> r(r+ 17) -6(r+ 17) = 0</a:t>
            </a:r>
          </a:p>
          <a:p>
            <a:r>
              <a:rPr lang="pt-BR" dirty="0"/>
              <a:t>(r - 6) (r+17) = 0</a:t>
            </a:r>
          </a:p>
          <a:p>
            <a:r>
              <a:rPr lang="pt-BR" dirty="0"/>
              <a:t>r = 6 cm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D588-7B61-35A9-764E-E8E2BA395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147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BC379-AB97-22C3-19CE-9CFF4489C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BC14D5-4647-642D-D858-05B282C63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DBE2D-58DA-215C-1212-CC6A34C91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US" dirty="0"/>
              <a:t>In one resolution, the distance covered by the wheel is its own circumference. Distance covered in 500 resolutions.</a:t>
            </a:r>
          </a:p>
          <a:p>
            <a:r>
              <a:rPr lang="en-US" dirty="0"/>
              <a:t>= 500 * 2 * 22/7 * 22.4</a:t>
            </a:r>
          </a:p>
          <a:p>
            <a:r>
              <a:rPr lang="en-US" dirty="0"/>
              <a:t> = 70400 cm </a:t>
            </a:r>
          </a:p>
          <a:p>
            <a:r>
              <a:rPr lang="en-US" dirty="0"/>
              <a:t>= 704 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3276C-0251-E9EE-7E98-2DF162B3C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2209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CF17-9945-8EF3-F766-95CC3D289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15D84-3D09-6A83-74FC-E422FE376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EB619-86E4-7B13-868F-E900780CA1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</a:t>
            </a:r>
          </a:p>
          <a:p>
            <a:endParaRPr lang="en-IN" dirty="0"/>
          </a:p>
          <a:p>
            <a:r>
              <a:rPr lang="en-US" dirty="0"/>
              <a:t>Let the length and the breadth of the floor be L and B respectively.</a:t>
            </a:r>
          </a:p>
          <a:p>
            <a:endParaRPr lang="en-US" dirty="0"/>
          </a:p>
          <a:p>
            <a:r>
              <a:rPr lang="en-US" dirty="0"/>
              <a:t>L = B + 200% of B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 = B + 2B = 3B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Area of the floor = 324/3 = 108 sq m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L*B = 108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i.e., L * L/3 = 108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L^2 = 324 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 L = 18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3A292-C41C-7148-E3F3-42478525F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569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EA390-CE71-FD68-EB83-8BF6C9CC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F133A-BDD5-9548-4177-86EF0873B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F7A63-5C4F-795D-6B69-E0D362A28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endParaRPr lang="en-IN" dirty="0"/>
          </a:p>
          <a:p>
            <a:r>
              <a:rPr lang="en-US" dirty="0"/>
              <a:t>Length and breadth of a rectangle are I cm and b cm.</a:t>
            </a:r>
          </a:p>
          <a:p>
            <a:endParaRPr lang="en-US" dirty="0"/>
          </a:p>
          <a:p>
            <a:r>
              <a:rPr lang="en-US" dirty="0"/>
              <a:t>given that the radius of the circle and the breadth of the rectangle are 19X and 2X respectively.</a:t>
            </a:r>
          </a:p>
          <a:p>
            <a:br>
              <a:rPr lang="en-US" dirty="0"/>
            </a:br>
            <a:r>
              <a:rPr lang="en-US" dirty="0"/>
              <a:t>According to the question,</a:t>
            </a:r>
          </a:p>
          <a:p>
            <a:endParaRPr lang="en-US" dirty="0"/>
          </a:p>
          <a:p>
            <a:r>
              <a:rPr lang="en-US" dirty="0"/>
              <a:t>Length * breadth = 168</a:t>
            </a:r>
            <a:br>
              <a:rPr lang="en-US" dirty="0"/>
            </a:br>
            <a:r>
              <a:rPr lang="en-US" dirty="0"/>
              <a:t>L x 2X = 168</a:t>
            </a:r>
          </a:p>
          <a:p>
            <a:r>
              <a:rPr lang="en-US" dirty="0"/>
              <a:t>L = 84/X cm</a:t>
            </a:r>
          </a:p>
          <a:p>
            <a:endParaRPr lang="en-US" dirty="0"/>
          </a:p>
          <a:p>
            <a:r>
              <a:rPr lang="en-US" dirty="0"/>
              <a:t>2TTr + 2(l + b) = 480</a:t>
            </a:r>
            <a:br>
              <a:rPr lang="en-US" dirty="0"/>
            </a:br>
            <a:endParaRPr lang="en-US" dirty="0"/>
          </a:p>
          <a:p>
            <a:r>
              <a:rPr lang="en-US" dirty="0"/>
              <a:t>22/7 x (19X) + (84/X+2X)=240</a:t>
            </a:r>
          </a:p>
          <a:p>
            <a:endParaRPr lang="en-US" dirty="0"/>
          </a:p>
          <a:p>
            <a:r>
              <a:rPr lang="en-US" dirty="0"/>
              <a:t>36X^2 -140X +49 = 0</a:t>
            </a:r>
          </a:p>
          <a:p>
            <a:endParaRPr lang="en-US" dirty="0"/>
          </a:p>
          <a:p>
            <a:r>
              <a:rPr lang="en-US" dirty="0"/>
              <a:t>X= 7/2</a:t>
            </a:r>
          </a:p>
          <a:p>
            <a:endParaRPr lang="en-US" dirty="0"/>
          </a:p>
          <a:p>
            <a:r>
              <a:rPr lang="en-US" dirty="0"/>
              <a:t>So, the length and breadth of the rectangle are 24cm and 7 cm.</a:t>
            </a:r>
          </a:p>
          <a:p>
            <a:endParaRPr lang="en-US" dirty="0"/>
          </a:p>
          <a:p>
            <a:r>
              <a:rPr lang="en-US" dirty="0"/>
              <a:t>So, diagonal of the rectangle = </a:t>
            </a:r>
            <a:r>
              <a:rPr lang="en-IN" b="0" i="0" dirty="0">
                <a:solidFill>
                  <a:srgbClr val="FFFFFF"/>
                </a:solidFill>
                <a:effectLst/>
                <a:latin typeface="Google Sans"/>
              </a:rPr>
              <a:t>√</a:t>
            </a:r>
            <a:r>
              <a:rPr lang="en-US" dirty="0"/>
              <a:t>24^2+7^2</a:t>
            </a:r>
          </a:p>
          <a:p>
            <a:r>
              <a:rPr lang="en-US" dirty="0"/>
              <a:t>                                                =25 cm. </a:t>
            </a:r>
          </a:p>
          <a:p>
            <a:endParaRPr lang="en-US" dirty="0"/>
          </a:p>
          <a:p>
            <a:r>
              <a:rPr lang="en-US" dirty="0"/>
              <a:t>Radius (R) of new circle which is 28% diagonal of rectangle = 25 x (28/100) = 7 cm</a:t>
            </a:r>
          </a:p>
          <a:p>
            <a:endParaRPr lang="en-US" dirty="0"/>
          </a:p>
          <a:p>
            <a:r>
              <a:rPr lang="en-US" dirty="0"/>
              <a:t>Area of circle = TTr2= 22/7 ×7×7 = 154 cm^2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01CF8-636B-58CC-C120-502387D6E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107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Ans”: b</a:t>
            </a:r>
          </a:p>
          <a:p>
            <a:endParaRPr lang="en-IN" dirty="0">
              <a:effectLst/>
            </a:endParaRPr>
          </a:p>
          <a:p>
            <a:r>
              <a:rPr lang="en-US" dirty="0">
                <a:effectLst/>
              </a:rPr>
              <a:t>Radius </a:t>
            </a:r>
            <a:r>
              <a:rPr lang="en-US" b="0" i="0" dirty="0">
                <a:effectLst/>
                <a:latin typeface="inherit"/>
              </a:rPr>
              <a:t>r=10</a:t>
            </a:r>
            <a:r>
              <a:rPr lang="en-US" i="1" dirty="0">
                <a:effectLst/>
                <a:latin typeface="KaTeX_Math"/>
              </a:rPr>
              <a:t>r</a:t>
            </a:r>
            <a:r>
              <a:rPr lang="en-US" dirty="0">
                <a:effectLst/>
                <a:latin typeface="KaTeX_Main"/>
              </a:rPr>
              <a:t>=10</a:t>
            </a:r>
            <a:r>
              <a:rPr lang="en-US" dirty="0">
                <a:effectLst/>
              </a:rPr>
              <a:t> cm</a:t>
            </a:r>
          </a:p>
          <a:p>
            <a:r>
              <a:rPr lang="en-US" dirty="0">
                <a:effectLst/>
              </a:rPr>
              <a:t>Ratio of CSA to TSA = 4:5</a:t>
            </a:r>
          </a:p>
          <a:p>
            <a:pPr fontAlgn="base">
              <a:buFont typeface="+mj-lt"/>
              <a:buNone/>
            </a:pPr>
            <a:endParaRPr lang="en-US" b="1" dirty="0">
              <a:effectLst/>
              <a:latin typeface="inherit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F3542"/>
                </a:solidFill>
                <a:effectLst/>
                <a:latin typeface="ProximaNova"/>
              </a:rPr>
              <a:t>Curved Surface Area </a:t>
            </a:r>
            <a:r>
              <a:rPr lang="en-US" b="1" i="0" dirty="0">
                <a:solidFill>
                  <a:srgbClr val="2F3542"/>
                </a:solidFill>
                <a:effectLst/>
                <a:latin typeface="ProximaNova"/>
              </a:rPr>
              <a:t>(CSA) </a:t>
            </a:r>
            <a:r>
              <a:rPr lang="en-US" b="0" i="0" dirty="0">
                <a:solidFill>
                  <a:srgbClr val="2F3542"/>
                </a:solidFill>
                <a:effectLst/>
                <a:latin typeface="ProximaNova"/>
              </a:rPr>
              <a:t>of a cone: </a:t>
            </a:r>
            <a:r>
              <a:rPr lang="en-US" b="1" i="0" dirty="0">
                <a:solidFill>
                  <a:srgbClr val="2F3542"/>
                </a:solidFill>
                <a:effectLst/>
                <a:latin typeface="inherit"/>
              </a:rPr>
              <a:t>π</a:t>
            </a:r>
            <a:r>
              <a:rPr lang="en-US" b="1" i="0" dirty="0" err="1">
                <a:solidFill>
                  <a:srgbClr val="2F3542"/>
                </a:solidFill>
                <a:effectLst/>
                <a:latin typeface="inherit"/>
              </a:rPr>
              <a:t>rl</a:t>
            </a:r>
            <a:endParaRPr lang="en-US" b="1" i="0" dirty="0">
              <a:solidFill>
                <a:srgbClr val="2F3542"/>
              </a:solidFill>
              <a:effectLst/>
              <a:latin typeface="ProximaNova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F3542"/>
                </a:solidFill>
                <a:effectLst/>
                <a:latin typeface="ProximaNova"/>
              </a:rPr>
              <a:t>Total Surface Area </a:t>
            </a:r>
            <a:r>
              <a:rPr lang="en-US" b="1" i="0" dirty="0">
                <a:solidFill>
                  <a:srgbClr val="2F3542"/>
                </a:solidFill>
                <a:effectLst/>
                <a:latin typeface="ProximaNova"/>
              </a:rPr>
              <a:t>(TSA)</a:t>
            </a:r>
            <a:r>
              <a:rPr lang="en-US" b="0" i="0" dirty="0">
                <a:solidFill>
                  <a:srgbClr val="2F3542"/>
                </a:solidFill>
                <a:effectLst/>
                <a:latin typeface="ProximaNova"/>
              </a:rPr>
              <a:t> of a cone: </a:t>
            </a:r>
            <a:r>
              <a:rPr lang="en-US" b="1" i="0" dirty="0">
                <a:solidFill>
                  <a:srgbClr val="2F3542"/>
                </a:solidFill>
                <a:effectLst/>
                <a:latin typeface="inherit"/>
              </a:rPr>
              <a:t>π</a:t>
            </a:r>
            <a:r>
              <a:rPr lang="en-US" b="1" i="0" dirty="0" err="1">
                <a:solidFill>
                  <a:srgbClr val="2F3542"/>
                </a:solidFill>
                <a:effectLst/>
                <a:latin typeface="inherit"/>
              </a:rPr>
              <a:t>rl</a:t>
            </a:r>
            <a:r>
              <a:rPr lang="en-US" b="1" i="0" dirty="0">
                <a:solidFill>
                  <a:srgbClr val="2F3542"/>
                </a:solidFill>
                <a:effectLst/>
                <a:latin typeface="inherit"/>
              </a:rPr>
              <a:t>+πr^2</a:t>
            </a:r>
            <a:endParaRPr lang="en-US" b="1" i="0" dirty="0">
              <a:solidFill>
                <a:srgbClr val="2F3542"/>
              </a:solidFill>
              <a:effectLst/>
              <a:latin typeface="ProximaNova"/>
            </a:endParaRPr>
          </a:p>
          <a:p>
            <a:pPr fontAlgn="base">
              <a:buFont typeface="+mj-lt"/>
              <a:buNone/>
            </a:pPr>
            <a:endParaRPr lang="en-US" b="1" dirty="0">
              <a:effectLst/>
              <a:latin typeface="inherit"/>
            </a:endParaRPr>
          </a:p>
          <a:p>
            <a:pPr fontAlgn="base">
              <a:buFont typeface="+mj-lt"/>
              <a:buNone/>
            </a:pPr>
            <a:endParaRPr lang="en-US" b="1" dirty="0">
              <a:effectLst/>
              <a:latin typeface="inherit"/>
            </a:endParaRPr>
          </a:p>
          <a:p>
            <a:pPr fontAlgn="base">
              <a:buFont typeface="+mj-lt"/>
              <a:buNone/>
            </a:pPr>
            <a:r>
              <a:rPr lang="en-US" i="1" dirty="0">
                <a:effectLst/>
                <a:latin typeface="KaTeX_Math"/>
              </a:rPr>
              <a:t>π</a:t>
            </a:r>
            <a:r>
              <a:rPr lang="en-US" i="1" dirty="0" err="1">
                <a:effectLst/>
                <a:latin typeface="KaTeX_Math"/>
              </a:rPr>
              <a:t>rl</a:t>
            </a:r>
            <a:r>
              <a:rPr lang="en-US" i="1" dirty="0">
                <a:effectLst/>
                <a:latin typeface="KaTeX_Math"/>
              </a:rPr>
              <a:t> / π</a:t>
            </a:r>
            <a:r>
              <a:rPr lang="en-US" i="1" dirty="0" err="1">
                <a:effectLst/>
                <a:latin typeface="KaTeX_Math"/>
              </a:rPr>
              <a:t>rl</a:t>
            </a:r>
            <a:r>
              <a:rPr lang="en-US" i="1" dirty="0">
                <a:effectLst/>
                <a:latin typeface="KaTeX_Math"/>
              </a:rPr>
              <a:t> </a:t>
            </a:r>
            <a:r>
              <a:rPr lang="en-US" dirty="0">
                <a:effectLst/>
                <a:latin typeface="KaTeX_Main"/>
              </a:rPr>
              <a:t>+</a:t>
            </a:r>
            <a:r>
              <a:rPr lang="en-US" i="1" dirty="0">
                <a:effectLst/>
                <a:latin typeface="KaTeX_Math"/>
              </a:rPr>
              <a:t>πr^</a:t>
            </a:r>
            <a:r>
              <a:rPr lang="en-US" dirty="0">
                <a:effectLst/>
                <a:latin typeface="inherit"/>
              </a:rPr>
              <a:t>2​</a:t>
            </a:r>
            <a:r>
              <a:rPr lang="en-US" dirty="0">
                <a:effectLst/>
                <a:latin typeface="KaTeX_Main"/>
              </a:rPr>
              <a:t>= 4/5</a:t>
            </a:r>
            <a:r>
              <a:rPr lang="en-US" dirty="0">
                <a:effectLst/>
                <a:latin typeface="inherit"/>
              </a:rPr>
              <a:t>​</a:t>
            </a:r>
            <a:endParaRPr lang="en-US" dirty="0">
              <a:effectLst/>
            </a:endParaRPr>
          </a:p>
          <a:p>
            <a:pPr fontAlgn="base">
              <a:buFont typeface="+mj-lt"/>
              <a:buNone/>
            </a:pPr>
            <a:endParaRPr lang="en-US" b="1" i="1" dirty="0">
              <a:effectLst/>
              <a:latin typeface="KaTeX_Math"/>
            </a:endParaRPr>
          </a:p>
          <a:p>
            <a:pPr fontAlgn="base">
              <a:buFont typeface="+mj-lt"/>
              <a:buNone/>
            </a:pPr>
            <a:r>
              <a:rPr lang="en-US" b="1" i="1" dirty="0">
                <a:effectLst/>
                <a:latin typeface="KaTeX_Math"/>
              </a:rPr>
              <a:t>r</a:t>
            </a:r>
            <a:r>
              <a:rPr lang="en-US" b="1" dirty="0">
                <a:effectLst/>
                <a:latin typeface="KaTeX_Main"/>
              </a:rPr>
              <a:t>=10</a:t>
            </a:r>
            <a:r>
              <a:rPr lang="en-US" b="1" dirty="0">
                <a:effectLst/>
                <a:latin typeface="inherit"/>
              </a:rPr>
              <a:t> cm:</a:t>
            </a:r>
            <a:endParaRPr lang="en-US" dirty="0">
              <a:effectLst/>
            </a:endParaRPr>
          </a:p>
          <a:p>
            <a:pPr fontAlgn="base">
              <a:buFont typeface="+mj-lt"/>
              <a:buNone/>
            </a:pPr>
            <a:endParaRPr lang="en-US" i="1" dirty="0">
              <a:effectLst/>
              <a:latin typeface="KaTeX_Math"/>
            </a:endParaRPr>
          </a:p>
          <a:p>
            <a:pPr fontAlgn="base">
              <a:buFont typeface="+mj-lt"/>
              <a:buNone/>
            </a:pPr>
            <a:r>
              <a:rPr lang="en-US" i="1" dirty="0">
                <a:effectLst/>
                <a:latin typeface="KaTeX_Math"/>
              </a:rPr>
              <a:t>π</a:t>
            </a:r>
            <a:r>
              <a:rPr lang="en-US" dirty="0">
                <a:effectLst/>
                <a:latin typeface="KaTeX_Main"/>
              </a:rPr>
              <a:t>×10×</a:t>
            </a:r>
            <a:r>
              <a:rPr lang="en-US" i="1" dirty="0">
                <a:effectLst/>
                <a:latin typeface="KaTeX_Math"/>
              </a:rPr>
              <a:t>l /π</a:t>
            </a:r>
            <a:r>
              <a:rPr lang="en-US" dirty="0">
                <a:effectLst/>
                <a:latin typeface="KaTeX_Main"/>
              </a:rPr>
              <a:t>×10×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inherit"/>
              </a:rPr>
              <a:t>​</a:t>
            </a:r>
            <a:r>
              <a:rPr lang="en-US" dirty="0">
                <a:effectLst/>
                <a:latin typeface="KaTeX_Main"/>
              </a:rPr>
              <a:t>+</a:t>
            </a:r>
            <a:r>
              <a:rPr lang="en-US" i="1" dirty="0">
                <a:effectLst/>
                <a:latin typeface="KaTeX_Math"/>
              </a:rPr>
              <a:t>π</a:t>
            </a:r>
            <a:r>
              <a:rPr lang="en-US" dirty="0">
                <a:effectLst/>
                <a:latin typeface="KaTeX_Main"/>
              </a:rPr>
              <a:t>×10^</a:t>
            </a:r>
            <a:r>
              <a:rPr lang="en-US" dirty="0">
                <a:effectLst/>
                <a:latin typeface="inherit"/>
              </a:rPr>
              <a:t>2</a:t>
            </a:r>
            <a:r>
              <a:rPr lang="en-US" dirty="0">
                <a:effectLst/>
                <a:latin typeface="KaTeX_Main"/>
              </a:rPr>
              <a:t>=4/5</a:t>
            </a:r>
            <a:r>
              <a:rPr lang="en-US" dirty="0">
                <a:effectLst/>
                <a:latin typeface="inherit"/>
              </a:rPr>
              <a:t>​</a:t>
            </a:r>
            <a:endParaRPr lang="en-US" dirty="0">
              <a:effectLst/>
            </a:endParaRPr>
          </a:p>
          <a:p>
            <a:pPr fontAlgn="base">
              <a:buFont typeface="+mj-lt"/>
              <a:buNone/>
            </a:pPr>
            <a:endParaRPr lang="en-US" dirty="0">
              <a:effectLst/>
              <a:latin typeface="KaTeX_Main"/>
            </a:endParaRP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KaTeX_Main"/>
              </a:rPr>
              <a:t>10</a:t>
            </a:r>
            <a:r>
              <a:rPr lang="en-US" i="1" dirty="0">
                <a:effectLst/>
                <a:latin typeface="KaTeX_Math"/>
              </a:rPr>
              <a:t>l / 10l</a:t>
            </a:r>
            <a:r>
              <a:rPr lang="en-US" dirty="0">
                <a:effectLst/>
                <a:latin typeface="KaTeX_Main"/>
              </a:rPr>
              <a:t>+100 = 4/5</a:t>
            </a: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inherit"/>
              </a:rPr>
              <a:t>​</a:t>
            </a:r>
            <a:endParaRPr lang="en-US" dirty="0">
              <a:effectLst/>
              <a:latin typeface="+mn-lt"/>
            </a:endParaRP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+mn-lt"/>
              </a:rPr>
              <a:t> </a:t>
            </a:r>
            <a:r>
              <a:rPr lang="en-US" dirty="0">
                <a:effectLst/>
                <a:latin typeface="KaTeX_Main"/>
              </a:rPr>
              <a:t>5×10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=4×(10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+100)</a:t>
            </a:r>
          </a:p>
          <a:p>
            <a:pPr fontAlgn="base">
              <a:buFont typeface="+mj-lt"/>
              <a:buNone/>
            </a:pPr>
            <a:endParaRPr lang="en-US" dirty="0">
              <a:effectLst/>
              <a:latin typeface="KaTeX_Main"/>
            </a:endParaRP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KaTeX_Main"/>
              </a:rPr>
              <a:t> 50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=40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+400</a:t>
            </a:r>
            <a:endParaRPr lang="en-US" dirty="0">
              <a:effectLst/>
              <a:latin typeface="+mn-lt"/>
            </a:endParaRPr>
          </a:p>
          <a:p>
            <a:pPr fontAlgn="base">
              <a:buFont typeface="+mj-lt"/>
              <a:buNone/>
            </a:pPr>
            <a:endParaRPr lang="en-US" dirty="0">
              <a:effectLst/>
              <a:latin typeface="+mn-lt"/>
            </a:endParaRP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KaTeX_Main"/>
              </a:rPr>
              <a:t>50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−40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=400</a:t>
            </a: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KaTeX_Main"/>
              </a:rPr>
              <a:t> </a:t>
            </a:r>
          </a:p>
          <a:p>
            <a:pPr fontAlgn="base">
              <a:buFont typeface="+mj-lt"/>
              <a:buNone/>
            </a:pPr>
            <a:r>
              <a:rPr lang="en-US" dirty="0">
                <a:effectLst/>
                <a:latin typeface="KaTeX_Main"/>
              </a:rPr>
              <a:t>10</a:t>
            </a: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=400</a:t>
            </a:r>
          </a:p>
          <a:p>
            <a:pPr fontAlgn="base">
              <a:buFont typeface="+mj-lt"/>
              <a:buNone/>
            </a:pPr>
            <a:endParaRPr lang="en-US" i="1" dirty="0">
              <a:effectLst/>
              <a:latin typeface="KaTeX_Main"/>
            </a:endParaRPr>
          </a:p>
          <a:p>
            <a:pPr fontAlgn="base">
              <a:buFont typeface="+mj-lt"/>
              <a:buNone/>
            </a:pPr>
            <a:r>
              <a:rPr lang="en-US" i="1" dirty="0">
                <a:effectLst/>
                <a:latin typeface="KaTeX_Math"/>
              </a:rPr>
              <a:t>l</a:t>
            </a:r>
            <a:r>
              <a:rPr lang="en-US" dirty="0">
                <a:effectLst/>
                <a:latin typeface="KaTeX_Main"/>
              </a:rPr>
              <a:t>=40</a:t>
            </a:r>
          </a:p>
          <a:p>
            <a:pPr fontAlgn="base">
              <a:buFont typeface="+mj-lt"/>
              <a:buNone/>
            </a:pPr>
            <a:endParaRPr lang="en-US" dirty="0">
              <a:effectLst/>
              <a:latin typeface="KaTeX_Main"/>
            </a:endParaRPr>
          </a:p>
          <a:p>
            <a:pPr fontAlgn="base">
              <a:buFont typeface="+mj-lt"/>
              <a:buNone/>
            </a:pPr>
            <a:r>
              <a:rPr lang="en-US" dirty="0">
                <a:effectLst/>
              </a:rPr>
              <a:t>The slant height of the cone is </a:t>
            </a:r>
            <a:r>
              <a:rPr lang="en-US" b="1" dirty="0">
                <a:effectLst/>
                <a:latin typeface="KaTeX_Main"/>
              </a:rPr>
              <a:t>40</a:t>
            </a:r>
            <a:r>
              <a:rPr lang="en-US" dirty="0">
                <a:effectLst/>
                <a:latin typeface="KaTeX_Main"/>
              </a:rPr>
              <a:t>cm</a:t>
            </a:r>
            <a:r>
              <a:rPr lang="en-US" dirty="0">
                <a:effectLst/>
              </a:rPr>
              <a:t>.</a:t>
            </a:r>
          </a:p>
          <a:p>
            <a:pPr>
              <a:buNone/>
            </a:pPr>
            <a:br>
              <a:rPr lang="en-US" b="1" i="0" dirty="0">
                <a:solidFill>
                  <a:srgbClr val="2F3542"/>
                </a:solidFill>
                <a:effectLst/>
                <a:latin typeface="ProximaNova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9684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14DF-15E7-6256-AB9D-82E0D6F0F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40CCD3-88DC-6570-C518-E482C824E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EEE86-0075-7D3C-D1EC-53E7AD7BB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</a:t>
            </a:r>
          </a:p>
          <a:p>
            <a:endParaRPr lang="en-IN" dirty="0"/>
          </a:p>
          <a:p>
            <a:r>
              <a:rPr lang="pt-BR" dirty="0"/>
              <a:t>R^2=6^2+5^2 </a:t>
            </a:r>
          </a:p>
          <a:p>
            <a:r>
              <a:rPr lang="pt-BR" dirty="0"/>
              <a:t>r^2 = 61</a:t>
            </a:r>
          </a:p>
          <a:p>
            <a:r>
              <a:rPr lang="pt-BR" b="0" i="0" dirty="0">
                <a:solidFill>
                  <a:srgbClr val="333333"/>
                </a:solidFill>
                <a:effectLst/>
                <a:latin typeface="Untitled Sans"/>
              </a:rPr>
              <a:t>R = </a:t>
            </a:r>
            <a:r>
              <a:rPr lang="en-IN" b="0" i="0" dirty="0">
                <a:solidFill>
                  <a:srgbClr val="333333"/>
                </a:solidFill>
                <a:effectLst/>
                <a:latin typeface="Untitled Sans"/>
              </a:rPr>
              <a:t>√</a:t>
            </a:r>
            <a:r>
              <a:rPr lang="pt-BR" dirty="0"/>
              <a:t>61</a:t>
            </a:r>
          </a:p>
          <a:p>
            <a:r>
              <a:rPr lang="pt-BR" dirty="0"/>
              <a:t>R =7.82</a:t>
            </a:r>
          </a:p>
          <a:p>
            <a:r>
              <a:rPr lang="pt-BR"/>
              <a:t>R =~8</a:t>
            </a:r>
            <a:endParaRPr lang="pt-BR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1ACD-DFC0-36CD-3542-263DED5FC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84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1)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41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48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5) None of the above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41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3) 1440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84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1) 53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1800</a:t>
            </a:r>
          </a:p>
          <a:p>
            <a:endParaRPr lang="en-IN" dirty="0"/>
          </a:p>
          <a:p>
            <a:r>
              <a:rPr lang="en-IN" dirty="0"/>
              <a:t>(N-2)*180</a:t>
            </a:r>
          </a:p>
          <a:p>
            <a:r>
              <a:rPr lang="en-IN" dirty="0"/>
              <a:t>(12-2)*180</a:t>
            </a:r>
          </a:p>
          <a:p>
            <a:r>
              <a:rPr lang="en-IN" dirty="0"/>
              <a:t>10*180</a:t>
            </a:r>
          </a:p>
          <a:p>
            <a:r>
              <a:rPr lang="en-IN" dirty="0"/>
              <a:t>1800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Sum of interior of a polygon = (2n - 4) * 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Sum of interior of a polygon with 12 sides = (2*12- 4) * 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=1800 degree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12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3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84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66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5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568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66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1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68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02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0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53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5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FF803-B06B-4D44-8D63-4723947C86F4}" type="datetimeFigureOut">
              <a:rPr lang="en-IN" smtClean="0"/>
              <a:t>16-03-2025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4F160-EA12-43FC-946A-03DF2F08F5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4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6" y="1998021"/>
            <a:ext cx="4834388" cy="28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17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CB37A3-E8EF-CCC8-4512-DAC41B3ED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17638"/>
            <a:ext cx="6512328" cy="5227638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7E260FB-539E-F52D-1376-7D31E2BA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AD7B83-110B-A28E-73E1-0A6F97CDA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429000"/>
            <a:ext cx="6400800" cy="337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451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2088F6-C868-5F40-73CE-7AC7EB17F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524000"/>
            <a:ext cx="7676915" cy="521133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B16DEA3-E5C9-92A5-0F38-7BF6BDE00F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056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99C6986-512A-F41E-E6F9-314EE7ECD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600200"/>
            <a:ext cx="4949204" cy="49831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29C784D-A2E1-632B-BF87-12132439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5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4E2067-DE4E-5003-99AC-913433D9A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4" y="1905000"/>
            <a:ext cx="11870911" cy="358482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E14523-187B-FF5F-84DA-FE3504FD5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8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1F60E3-95BD-8887-5F3E-5562F60B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1" y="2743200"/>
            <a:ext cx="11201400" cy="154970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0F74A6-8CA6-5B49-15A5-20CEBB5B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959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A0E2A1-4DD2-4EA5-F43B-561D7126C590}"/>
              </a:ext>
            </a:extLst>
          </p:cNvPr>
          <p:cNvSpPr/>
          <p:nvPr/>
        </p:nvSpPr>
        <p:spPr>
          <a:xfrm>
            <a:off x="16998" y="1"/>
            <a:ext cx="12175002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908807-C312-3C5E-F372-968DB18B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" y="43489"/>
            <a:ext cx="12175001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.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Sum of the angles of a triangle is 180°.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2.Sum of any two sides of a triangle is greater than the third side.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3.Area of a rectangle = length * breadth.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4.Area of a square = side^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2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= 1/2(diagonal)^</a:t>
            </a:r>
            <a:r>
              <a:rPr kumimoji="0" lang="en-US" altLang="en-US" sz="2800" b="1" i="0" u="none" strike="noStrike" cap="none" normalizeH="0" baseline="3000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2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5.Area of a circle = π * r*r ; r = radius and π / PI = 22/7 or 3.14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6.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Helvetica Neue"/>
              </a:rPr>
              <a:t>Area of a kite: 1/2 *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(d)</a:t>
            </a:r>
            <a:r>
              <a:rPr lang="en-US" sz="28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1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 × (d)</a:t>
            </a:r>
            <a:r>
              <a:rPr lang="en-US" sz="28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2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. Here (d)</a:t>
            </a:r>
            <a:r>
              <a:rPr lang="en-US" sz="28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1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 and (d)</a:t>
            </a:r>
            <a:r>
              <a:rPr lang="en-US" sz="28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2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</a:rPr>
              <a:t> are long and short diagonals of a kite.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7.Area of a semi circle = π * r * r / 2 ; Circumference = π * 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8.To find the area of a parallelogram, just multiply the base length (b) times the height (h): Area = b * h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DFA9A-1D16-B4CB-C84B-350666DA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7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3D78DD-1E5B-9402-5349-3890E42C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A0E2A1-4DD2-4EA5-F43B-561D7126C590}"/>
              </a:ext>
            </a:extLst>
          </p:cNvPr>
          <p:cNvSpPr/>
          <p:nvPr/>
        </p:nvSpPr>
        <p:spPr>
          <a:xfrm>
            <a:off x="16998" y="0"/>
            <a:ext cx="12175002" cy="1066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Volume and Surface Area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E57DB0-4FA9-4DBC-0DA4-5D9F26EF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066800"/>
            <a:ext cx="7991475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8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3D78DD-1E5B-9402-5349-3890E42C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A0E2A1-4DD2-4EA5-F43B-561D7126C590}"/>
              </a:ext>
            </a:extLst>
          </p:cNvPr>
          <p:cNvSpPr/>
          <p:nvPr/>
        </p:nvSpPr>
        <p:spPr>
          <a:xfrm>
            <a:off x="16998" y="0"/>
            <a:ext cx="12175002" cy="13791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Important Formulas</a:t>
            </a:r>
            <a:endParaRPr lang="en-IN" sz="6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3366273B-D24F-1E4F-F78E-35371E16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92964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06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3D78DD-1E5B-9402-5349-3890E42CC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A0E2A1-4DD2-4EA5-F43B-561D7126C590}"/>
              </a:ext>
            </a:extLst>
          </p:cNvPr>
          <p:cNvSpPr/>
          <p:nvPr/>
        </p:nvSpPr>
        <p:spPr>
          <a:xfrm>
            <a:off x="16998" y="0"/>
            <a:ext cx="12175002" cy="137918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chemeClr val="accent1">
                    <a:lumMod val="75000"/>
                  </a:schemeClr>
                </a:solidFill>
              </a:rPr>
              <a:t>ANGLES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71C7D-647A-A0C7-6B7C-3A031307E722}"/>
              </a:ext>
            </a:extLst>
          </p:cNvPr>
          <p:cNvSpPr txBox="1"/>
          <p:nvPr/>
        </p:nvSpPr>
        <p:spPr>
          <a:xfrm>
            <a:off x="16998" y="1449521"/>
            <a:ext cx="121750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Angles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 angle is defined as the shape created by two rays intersecting at a common endpoint. The symbol is used to </a:t>
            </a:r>
            <a:r>
              <a:rPr lang="en-US" sz="32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symbolise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angle is “∠” and it is measured in degrees (°).Angles can be categorized based on their measurements. They are:</a:t>
            </a:r>
          </a:p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Acute Angle: Angle &lt; 90°</a:t>
            </a:r>
          </a:p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Angle: Angle = 90°</a:t>
            </a:r>
          </a:p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Obtuse Angle: Angle &gt; 90°</a:t>
            </a:r>
          </a:p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Straight Angle: Angle = 180°</a:t>
            </a:r>
          </a:p>
          <a:p>
            <a:pPr algn="l"/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Reflex Angle: Angle &gt; 180° and &lt; 360°</a:t>
            </a:r>
          </a:p>
          <a:p>
            <a:pPr algn="l"/>
            <a:r>
              <a:rPr lang="en-US" sz="36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Complete Angle: Angle = 360° </a:t>
            </a:r>
          </a:p>
        </p:txBody>
      </p:sp>
    </p:spTree>
    <p:extLst>
      <p:ext uri="{BB962C8B-B14F-4D97-AF65-F5344CB8AC3E}">
        <p14:creationId xmlns:p14="http://schemas.microsoft.com/office/powerpoint/2010/main" val="1682618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polygon has 44 sides, then the number of its diagonals are ______.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850</a:t>
            </a:r>
          </a:p>
          <a:p>
            <a:pPr marL="0" indent="0">
              <a:buNone/>
            </a:pPr>
            <a:r>
              <a:rPr lang="en-US" dirty="0"/>
              <a:t>○ 877</a:t>
            </a:r>
          </a:p>
          <a:p>
            <a:pPr marL="0" indent="0">
              <a:buNone/>
            </a:pPr>
            <a:r>
              <a:rPr lang="en-US" dirty="0"/>
              <a:t>○ 902</a:t>
            </a:r>
          </a:p>
          <a:p>
            <a:pPr marL="0" indent="0">
              <a:buNone/>
            </a:pPr>
            <a:r>
              <a:rPr lang="en-US" dirty="0"/>
              <a:t>○ None of these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90800" y="2362200"/>
            <a:ext cx="7010400" cy="1828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3851385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 the sum of all the angles (in degrees) if the polygon has 11 sides.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1620</a:t>
            </a:r>
          </a:p>
          <a:p>
            <a:pPr marL="0" indent="0">
              <a:buNone/>
            </a:pPr>
            <a:r>
              <a:rPr lang="en-US" dirty="0"/>
              <a:t>○ 1540</a:t>
            </a:r>
          </a:p>
          <a:p>
            <a:pPr marL="0" indent="0">
              <a:buNone/>
            </a:pPr>
            <a:r>
              <a:rPr lang="en-US" dirty="0"/>
              <a:t>○ 1230</a:t>
            </a:r>
          </a:p>
          <a:p>
            <a:pPr marL="0" indent="0">
              <a:buNone/>
            </a:pPr>
            <a:r>
              <a:rPr lang="en-US" dirty="0"/>
              <a:t>○ 1830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5403A-7129-FD4E-43A2-E08091330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7F48A7-F412-6AF2-1B9C-8F45C6392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6444C-5F7B-F6CF-555A-448273A7937B}"/>
              </a:ext>
            </a:extLst>
          </p:cNvPr>
          <p:cNvSpPr txBox="1"/>
          <p:nvPr/>
        </p:nvSpPr>
        <p:spPr>
          <a:xfrm>
            <a:off x="838200" y="1667116"/>
            <a:ext cx="105156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surface area of a cube whose volume is 27, is ______?</a:t>
            </a:r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F28D17-02CE-3609-23BF-5EC772949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2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78A51-FA72-C34E-964A-9F8A32FB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CB09E0-396A-59F0-2850-7FCF48CB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F3E4F3-C822-F954-717E-B922EB1A8314}"/>
              </a:ext>
            </a:extLst>
          </p:cNvPr>
          <p:cNvSpPr txBox="1"/>
          <p:nvPr/>
        </p:nvSpPr>
        <p:spPr>
          <a:xfrm>
            <a:off x="838200" y="2274838"/>
            <a:ext cx="105156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triangle is made from a rope. The sides of the triangle are 21 cm, 15 cm, and 32 cm. What will be the area of the square made from the rope? (in cm²)</a:t>
            </a:r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289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324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2472F8-6E5C-E8F9-F656-2756182F5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8527E-78F9-EC6C-434B-00768B7E1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2CBB78-5A65-3C23-AEC0-42C63C9B9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E56FB-8CFA-C82E-BAEB-D44F92569D3D}"/>
              </a:ext>
            </a:extLst>
          </p:cNvPr>
          <p:cNvSpPr txBox="1"/>
          <p:nvPr/>
        </p:nvSpPr>
        <p:spPr>
          <a:xfrm>
            <a:off x="838200" y="2028825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rope, length 396 cm, is cut into three equal pieces and each piece is used to make a circle, an equilateral triangle, and a square. Which shape has the largest area?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  <a:p>
            <a:pPr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equal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EAEA7F-35E0-A7CD-3F3C-129299E89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72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063C3-801C-F20E-64A4-3A91B877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5BBC79-27D5-2D5D-EACE-F8AC664DA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04A8A-297A-D0A9-7C9A-9FF02D30D053}"/>
              </a:ext>
            </a:extLst>
          </p:cNvPr>
          <p:cNvSpPr txBox="1"/>
          <p:nvPr/>
        </p:nvSpPr>
        <p:spPr>
          <a:xfrm>
            <a:off x="838200" y="1459523"/>
            <a:ext cx="105156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perimeter of a square is equal to the perimeter of a rectangle with a length of 16 cm and a breadth of 14 cm. Find the circumference of a semicircle whose diameter equals the side of the square. (Round off your answer to two decimal places)</a:t>
            </a:r>
          </a:p>
          <a:p>
            <a:pPr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77.14 cm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23.57 cm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84.92 cm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94.94 cm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436797-8F37-0C07-F082-815B6743F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9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5F73-5147-7288-4C73-5C2212BC4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98EC4-43EA-D010-E8EA-0437E5BD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D49D6-76FE-CB84-FB2C-F7CE74DBE36A}"/>
              </a:ext>
            </a:extLst>
          </p:cNvPr>
          <p:cNvSpPr txBox="1"/>
          <p:nvPr/>
        </p:nvSpPr>
        <p:spPr>
          <a:xfrm>
            <a:off x="838200" y="1828800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area of the triangle formed by the points (2, 3), (4, 5), and (6, 3)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sq. units</a:t>
            </a:r>
          </a:p>
          <a:p>
            <a:pPr marL="342900" indent="-342900">
              <a:buFontTx/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sq. units</a:t>
            </a:r>
          </a:p>
          <a:p>
            <a:pPr marL="342900" indent="-342900">
              <a:buFontTx/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sq. units</a:t>
            </a:r>
          </a:p>
          <a:p>
            <a:pPr marL="342900" indent="-342900">
              <a:buFontTx/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sq. units</a:t>
            </a:r>
          </a:p>
          <a:p>
            <a:pPr marL="342900" indent="-342900">
              <a:buAutoNum type="alphaLcParenR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0ED4F3-7AA8-99D0-F954-C0F2CB3FC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6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115FE-5510-A8C1-C985-59EB6CFE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42172D-1F6F-CE33-831F-3698424AB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473C98-E10B-21D1-E39D-505828F198D9}"/>
              </a:ext>
            </a:extLst>
          </p:cNvPr>
          <p:cNvSpPr txBox="1"/>
          <p:nvPr/>
        </p:nvSpPr>
        <p:spPr>
          <a:xfrm>
            <a:off x="492369" y="1477108"/>
            <a:ext cx="1086143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Poles are to be created along the boundary of a rectangular field in such a way that the distance between any two adjacent poles is 1.5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perimeter of the field is 21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length and the breadth are in the ratio of 4:3 respectively. How many poles will be required?</a:t>
            </a:r>
          </a:p>
          <a:p>
            <a:pPr algn="just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  <a:p>
            <a:pPr marL="342900" indent="-342900" algn="just"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marL="342900" indent="-342900" algn="just"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  <a:p>
            <a:pPr marL="342900" indent="-342900" algn="just">
              <a:buAutoNum type="alphaLcParenR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1DBAAB-1AB1-6D03-FAE5-024DD80071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24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8B97-8116-69FB-0889-926A9F7F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2115BB-568E-8429-7EF4-32263CFC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E391F7-590F-6E46-06DA-CA9A891D8418}"/>
              </a:ext>
            </a:extLst>
          </p:cNvPr>
          <p:cNvSpPr txBox="1"/>
          <p:nvPr/>
        </p:nvSpPr>
        <p:spPr>
          <a:xfrm>
            <a:off x="838199" y="1781908"/>
            <a:ext cx="1068805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 length of a rectangle is reduced by 30%. By what percent would the width have to be increased to maintain the original </a:t>
            </a:r>
          </a:p>
          <a:p>
            <a:pPr algn="just">
              <a:buNone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area?</a:t>
            </a:r>
          </a:p>
          <a:p>
            <a:pPr algn="just">
              <a:buNone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3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42.86%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32.76%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35.5%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77C015-1294-A68F-7F77-7CE464B8C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30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5CCE-9A64-2E4A-565D-9A77CA411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4B1131-700F-DAB5-41D0-88A819164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5FD67-3B34-9AB8-8B21-AFE34143C537}"/>
              </a:ext>
            </a:extLst>
          </p:cNvPr>
          <p:cNvSpPr txBox="1"/>
          <p:nvPr/>
        </p:nvSpPr>
        <p:spPr>
          <a:xfrm>
            <a:off x="515815" y="1500554"/>
            <a:ext cx="1083798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park is in the shape of a right-angled triangle. If the sides (in meters) of that right-angled triangle are three consecutive integers, find the cost of sowing flower seeds in the park at the rate of Rs. 25 per sq. m.</a:t>
            </a:r>
          </a:p>
          <a:p>
            <a:pPr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150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125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300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250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538B6-8E53-1EC2-533C-50FE8F87B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686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2D86-BD53-73AC-26E7-AD5B23332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8D753-E3AF-5065-1844-D9F3ED92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058C8-851E-33DD-6CE4-7820A65BB019}"/>
              </a:ext>
            </a:extLst>
          </p:cNvPr>
          <p:cNvSpPr txBox="1"/>
          <p:nvPr/>
        </p:nvSpPr>
        <p:spPr>
          <a:xfrm>
            <a:off x="656492" y="1992923"/>
            <a:ext cx="1069730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between the number of sides of two regular polygons is 1:2, and the ratio between their interior angles is 2:3. The number of sides of these polygons is, respectively:</a:t>
            </a:r>
          </a:p>
          <a:p>
            <a:pPr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4, 8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7, 14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6, 12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5, 10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894039-05D9-2706-767F-3B562CAD8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8A09-9B69-8238-4FFA-4C1393683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 is a branch of mathematics that deals with the study of shapes, sizes, relative positions of figures, and the properties of space.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fundamental part of mathematics with applications in various fields including engineering, architecture, art, physics, and even computer graphics.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35304F-F034-2702-355A-2930E92A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83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0CA94-3A22-22D7-694B-BBD6EA89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4164F-2CC2-5B58-DB59-9E64989EB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CD88C-308E-18A7-4415-350B53FD7F39}"/>
              </a:ext>
            </a:extLst>
          </p:cNvPr>
          <p:cNvSpPr txBox="1"/>
          <p:nvPr/>
        </p:nvSpPr>
        <p:spPr>
          <a:xfrm>
            <a:off x="838200" y="1805354"/>
            <a:ext cx="106880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a trapezium is 1586 cm², and the distance between its parallel sides is 26 cm. If one of the parallel sides is 84 cm, find the other.</a:t>
            </a:r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02F3B7-3AF0-35A2-8675-153085BA1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59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6312-41BF-B0D5-3683-6F863D27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86EE67-E7B8-7150-6698-902145E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C3FB4-64FF-C1BC-3AFA-6CA02C4A9F51}"/>
              </a:ext>
            </a:extLst>
          </p:cNvPr>
          <p:cNvSpPr txBox="1"/>
          <p:nvPr/>
        </p:nvSpPr>
        <p:spPr>
          <a:xfrm>
            <a:off x="838199" y="1946032"/>
            <a:ext cx="105155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area of the square formed on the diagonal of a rectangle as its side is 108 1/3 % more than the area of the rectangle. If the perimeter of the rectangle is 28 units, find the difference between the sides of the rectangle.</a:t>
            </a:r>
          </a:p>
          <a:p>
            <a:pPr algn="just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F2D5BA-F241-C2C6-9739-FFDCAE40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27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44085-A987-77B9-3591-5A51CE536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279E40-E964-ABD8-25A7-670631695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base of a right prism is a quadrilateral ABCD, given that AB=9cm,BC=14 cm, CD=13 cm, DA=12 cm, and ∠DAB=90∘. If the volume of the prism is 2070 cm^3, then what is the area of the lateral surface?</a:t>
            </a: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 cm^2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810 cm^2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1260 cm^2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2070 cm^2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DB3531-6728-390F-E170-615C8E051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3016405"/>
            <a:ext cx="5305883" cy="35063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FF1ECC-295A-0339-63D5-CA988D2BF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4042" y="5961154"/>
            <a:ext cx="1507958" cy="8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28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78158-0986-46B5-341A-F2771EE0B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267EF-4ED9-E60E-1EF8-B0AAEB9B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and Y are centers of circles of radii 9 cm and 2 cm respectively. 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=17 cm. Z is the center of a circle with a radius of ‘r’ cm that touches the above circles externally. Given that ∠XZY=90∘, the value of ‘r’ is:</a:t>
            </a: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cm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cm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 cm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 cm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0F55F-1D14-642D-C874-DAC4755B7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48001"/>
            <a:ext cx="4754879" cy="35356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3DCDB3-CBDA-7214-A6CD-73F70DF60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3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C517F-CE23-1C46-C00F-0D334218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FBA5CE-4BCF-99A7-F7DB-458DA3F91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of a wheel is 22.4 cm. What is the distance covered by the wheel in making 500 revolutions?</a:t>
            </a:r>
          </a:p>
          <a:p>
            <a:pPr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 m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704 m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352 m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 m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AD8AC6-54D7-2D11-36B9-DA0F51E3C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58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44781-BDB8-C22B-6C43-285297D8B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A1816-DD33-9796-5018-AC7E6510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a rectangular floor is more than its breadth by 200%. If ₹324 is required to paint the floor at the rate of ₹3 per sq. meter, then what would be the length of the floor?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21m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56E605-FBCC-3078-A8E5-13EB5B7D3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09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794D9-982B-392B-2528-59456D01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8F4E1F-A869-69E7-3571-6EC5EE2F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circumference of a circle and the perimeter of a rectangle is 480 cm. If the area of the rectangle is 168 cm² and the ratio of the radius of the circle to the breadth of the rectangle is 19:2, find the area of another circle whose radius is 28% of the diagonal of the rectangle. (Note: Length and Breadth of the rectangle must be integers.)</a:t>
            </a:r>
          </a:p>
          <a:p>
            <a:pPr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343 cm²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154 cm²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 cm²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 cm²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6D86A4-118A-E5D9-54C6-D7F16DFF6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25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D4F0A-7DF1-6D0D-3906-40C60A56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radius of the cone is 10 cm. The ratio of the curved surface area to the total surface area of the cone is 4:5. Find the slant height of the cone.</a:t>
            </a:r>
          </a:p>
          <a:p>
            <a:pPr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 cm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57CDA4-ACF3-05E8-F733-033A75F0D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06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E98B-7437-EBBB-3241-FFC63DB0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77D517-2AC4-DB66-D4A6-5E7FF44F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922"/>
            <a:ext cx="10515600" cy="551104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  <a:p>
            <a:pPr marL="0" indent="0">
              <a:buNone/>
            </a:pPr>
            <a:endParaRPr lang="en-IN" dirty="0"/>
          </a:p>
          <a:p>
            <a:pPr>
              <a:buNone/>
            </a:pPr>
            <a:r>
              <a:rPr lang="en-US" dirty="0"/>
              <a:t>In a circle, a chord of length 10 cm is 6 cm away from the center. Find the radius.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8 cm</a:t>
            </a:r>
          </a:p>
          <a:p>
            <a:pPr marL="0" indent="0">
              <a:buNone/>
            </a:pPr>
            <a:r>
              <a:rPr lang="en-US" dirty="0"/>
              <a:t>b) 10 cm</a:t>
            </a:r>
          </a:p>
          <a:p>
            <a:pPr marL="0" indent="0">
              <a:buNone/>
            </a:pPr>
            <a:r>
              <a:rPr lang="en-US" dirty="0"/>
              <a:t>c) 12 cm</a:t>
            </a:r>
          </a:p>
          <a:p>
            <a:pPr marL="0" indent="0">
              <a:buNone/>
            </a:pPr>
            <a:r>
              <a:rPr lang="en-US" dirty="0"/>
              <a:t>d) 14 cm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148ECB-EDCE-1045-78AC-5D6940683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35884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584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966969" y="2289411"/>
            <a:ext cx="4225031" cy="4615403"/>
            <a:chOff x="7966969" y="2260887"/>
            <a:chExt cx="4225031" cy="4615403"/>
          </a:xfrm>
        </p:grpSpPr>
        <p:sp>
          <p:nvSpPr>
            <p:cNvPr id="3" name="Isosceles Triangle 2"/>
            <p:cNvSpPr/>
            <p:nvPr/>
          </p:nvSpPr>
          <p:spPr>
            <a:xfrm>
              <a:off x="8807355" y="4597114"/>
              <a:ext cx="3384645" cy="227917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Isosceles Triangle 3"/>
            <p:cNvSpPr/>
            <p:nvPr/>
          </p:nvSpPr>
          <p:spPr>
            <a:xfrm rot="16200000">
              <a:off x="7780928" y="2446928"/>
              <a:ext cx="4597113" cy="4225031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603733"/>
            <a:ext cx="205740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387C-636B-6800-C69A-7BAB1011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Closed figure of 3 or more sides.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"polygon" comes from Greek, where "poly" means "many" and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means "angles" or "sides." Therefore, a polygon is a shape with many angles or sides.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D5FEDB-7B18-273C-8B1E-31D124D7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E7574-59AD-6EF7-41D8-05698DED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05" y="4267200"/>
            <a:ext cx="664699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B2CFA-C835-4073-B285-407691FD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638"/>
            <a:ext cx="10515600" cy="47593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interior angles are equal.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exterior angles are equal.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exterior angles is always 360</a:t>
            </a: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°.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400" dirty="0"/>
              <a:t>Sum of interior of a polygon = (2n - 4) * 90</a:t>
            </a:r>
          </a:p>
          <a:p>
            <a:pPr marL="0" indent="0">
              <a:buNone/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C7DF8E-93CE-171E-9B4E-2782A612B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Polygon</a:t>
            </a:r>
            <a:endParaRPr lang="en-IN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D781D-D119-13C0-5512-EE4F4786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8" y="4400271"/>
            <a:ext cx="8573885" cy="495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B0E62E-0A60-7531-7618-D392CA3D9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203" y="4400272"/>
            <a:ext cx="2398913" cy="551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382AE-2F2B-D7BD-0F17-7CE26EDEF0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0" y="4838718"/>
            <a:ext cx="10965362" cy="1203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3337B5-73D4-6F26-418B-BE9F7B7834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2" y="5988780"/>
            <a:ext cx="10972799" cy="857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7F05E0-7101-9CED-5B55-2CBA959F0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82" y="3801352"/>
            <a:ext cx="10965362" cy="6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37525B-ED29-B20B-A6C8-6901BC50A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417638"/>
            <a:ext cx="7684024" cy="51816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D536A16-E976-033F-6340-957BF266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762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9658D-F869-13A8-0192-0FC3C21CE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00200"/>
            <a:ext cx="7415743" cy="4983162"/>
          </a:xfr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9C2A2D0E-C37F-7AFF-D2BC-0CCBCA23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Question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BCC53D7-337E-006F-7A77-D5A444085C12}"/>
              </a:ext>
            </a:extLst>
          </p:cNvPr>
          <p:cNvSpPr txBox="1">
            <a:spLocks/>
          </p:cNvSpPr>
          <p:nvPr/>
        </p:nvSpPr>
        <p:spPr>
          <a:xfrm>
            <a:off x="609600" y="258762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86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D6F97-3359-0881-15A9-7C5FC6B7F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524000"/>
            <a:ext cx="4301633" cy="522453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EA0D7A-5730-E423-0013-3869D576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0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31489-96C5-F66D-BDA4-954364F380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653" y="1676400"/>
            <a:ext cx="7262693" cy="498316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F267573-D277-1EEF-8607-A73772A90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5400" cap="flat" cmpd="sng" algn="ctr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360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3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3487</Words>
  <Application>Microsoft Office PowerPoint</Application>
  <PresentationFormat>Widescreen</PresentationFormat>
  <Paragraphs>537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5" baseType="lpstr">
      <vt:lpstr>Arial</vt:lpstr>
      <vt:lpstr>Calibri</vt:lpstr>
      <vt:lpstr>Calibri Light</vt:lpstr>
      <vt:lpstr>Google Sans</vt:lpstr>
      <vt:lpstr>Helvetica Neue</vt:lpstr>
      <vt:lpstr>inherit</vt:lpstr>
      <vt:lpstr>KaTeX_Main</vt:lpstr>
      <vt:lpstr>KaTeX_Math</vt:lpstr>
      <vt:lpstr>Lato</vt:lpstr>
      <vt:lpstr>Nunito Sans</vt:lpstr>
      <vt:lpstr>ProximaNova</vt:lpstr>
      <vt:lpstr>Symbol</vt:lpstr>
      <vt:lpstr>Times New Roman</vt:lpstr>
      <vt:lpstr>Untitled Sans</vt:lpstr>
      <vt:lpstr>Wingdings</vt:lpstr>
      <vt:lpstr>Office Theme</vt:lpstr>
      <vt:lpstr>PowerPoint Presentation</vt:lpstr>
      <vt:lpstr>PowerPoint Presentation</vt:lpstr>
      <vt:lpstr>Introduction</vt:lpstr>
      <vt:lpstr>Polygon</vt:lpstr>
      <vt:lpstr>Regular Polygon</vt:lpstr>
      <vt:lpstr>Question </vt:lpstr>
      <vt:lpstr>Question </vt:lpstr>
      <vt:lpstr>Answer </vt:lpstr>
      <vt:lpstr>Question </vt:lpstr>
      <vt:lpstr>Answer </vt:lpstr>
      <vt:lpstr>Question </vt:lpstr>
      <vt:lpstr>Answer </vt:lpstr>
      <vt:lpstr>Question </vt:lpstr>
      <vt:lpstr>Answer </vt:lpstr>
      <vt:lpstr>PowerPoint Presentation</vt:lpstr>
      <vt:lpstr>PowerPoint Presentation</vt:lpstr>
      <vt:lpstr>PowerPoint Presentation</vt:lpstr>
      <vt:lpstr>PowerPoint Presentation</vt:lpstr>
      <vt:lpstr>Question 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JAYASREE</dc:creator>
  <cp:lastModifiedBy>Loner 03</cp:lastModifiedBy>
  <cp:revision>4</cp:revision>
  <dcterms:created xsi:type="dcterms:W3CDTF">2024-06-12T06:07:02Z</dcterms:created>
  <dcterms:modified xsi:type="dcterms:W3CDTF">2025-03-16T08:56:41Z</dcterms:modified>
</cp:coreProperties>
</file>