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74" r:id="rId2"/>
    <p:sldId id="256" r:id="rId3"/>
    <p:sldId id="278" r:id="rId4"/>
    <p:sldId id="257" r:id="rId5"/>
    <p:sldId id="258" r:id="rId6"/>
    <p:sldId id="259" r:id="rId7"/>
    <p:sldId id="261" r:id="rId8"/>
    <p:sldId id="262" r:id="rId9"/>
    <p:sldId id="260" r:id="rId10"/>
    <p:sldId id="273" r:id="rId11"/>
    <p:sldId id="277" r:id="rId12"/>
    <p:sldId id="263" r:id="rId13"/>
    <p:sldId id="276" r:id="rId14"/>
    <p:sldId id="264" r:id="rId15"/>
    <p:sldId id="265" r:id="rId16"/>
    <p:sldId id="293" r:id="rId17"/>
    <p:sldId id="294" r:id="rId18"/>
    <p:sldId id="295" r:id="rId19"/>
    <p:sldId id="296" r:id="rId20"/>
    <p:sldId id="297" r:id="rId21"/>
    <p:sldId id="298" r:id="rId22"/>
    <p:sldId id="266" r:id="rId23"/>
    <p:sldId id="269" r:id="rId24"/>
    <p:sldId id="272" r:id="rId25"/>
    <p:sldId id="299" r:id="rId26"/>
    <p:sldId id="300" r:id="rId27"/>
    <p:sldId id="275" r:id="rId28"/>
    <p:sldId id="301" r:id="rId29"/>
    <p:sldId id="302" r:id="rId30"/>
    <p:sldId id="303" r:id="rId31"/>
    <p:sldId id="304" r:id="rId32"/>
    <p:sldId id="279"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D7BEE-1B73-4DCB-B30C-F549BCE0BB81}" v="12" dt="2025-03-16T10:22:04.98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3" autoAdjust="0"/>
    <p:restoredTop sz="59216" autoAdjust="0"/>
  </p:normalViewPr>
  <p:slideViewPr>
    <p:cSldViewPr snapToGrid="0" showGuides="1">
      <p:cViewPr varScale="1">
        <p:scale>
          <a:sx n="24" d="100"/>
          <a:sy n="24" d="100"/>
        </p:scale>
        <p:origin x="72" y="58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er 03" userId="146907e377e94744" providerId="LiveId" clId="{F5DD7BEE-1B73-4DCB-B30C-F549BCE0BB81}"/>
    <pc:docChg chg="undo custSel addSld delSld modSld">
      <pc:chgData name="Loner 03" userId="146907e377e94744" providerId="LiveId" clId="{F5DD7BEE-1B73-4DCB-B30C-F549BCE0BB81}" dt="2025-03-16T10:22:08.993" v="64" actId="20577"/>
      <pc:docMkLst>
        <pc:docMk/>
      </pc:docMkLst>
      <pc:sldChg chg="modSp add mod">
        <pc:chgData name="Loner 03" userId="146907e377e94744" providerId="LiveId" clId="{F5DD7BEE-1B73-4DCB-B30C-F549BCE0BB81}" dt="2025-03-16T09:17:51.319" v="12" actId="20577"/>
        <pc:sldMkLst>
          <pc:docMk/>
          <pc:sldMk cId="0" sldId="266"/>
        </pc:sldMkLst>
        <pc:spChg chg="mod">
          <ac:chgData name="Loner 03" userId="146907e377e94744" providerId="LiveId" clId="{F5DD7BEE-1B73-4DCB-B30C-F549BCE0BB81}" dt="2025-03-16T09:17:51.319" v="12" actId="20577"/>
          <ac:spMkLst>
            <pc:docMk/>
            <pc:sldMk cId="0" sldId="266"/>
            <ac:spMk id="2" creationId="{00000000-0000-0000-0000-000000000000}"/>
          </ac:spMkLst>
        </pc:spChg>
        <pc:spChg chg="mod">
          <ac:chgData name="Loner 03" userId="146907e377e94744" providerId="LiveId" clId="{F5DD7BEE-1B73-4DCB-B30C-F549BCE0BB81}" dt="2025-03-16T09:17:48.019" v="11" actId="27636"/>
          <ac:spMkLst>
            <pc:docMk/>
            <pc:sldMk cId="0" sldId="266"/>
            <ac:spMk id="3" creationId="{00000000-0000-0000-0000-000000000000}"/>
          </ac:spMkLst>
        </pc:spChg>
      </pc:sldChg>
      <pc:sldChg chg="addSp delSp modSp add mod">
        <pc:chgData name="Loner 03" userId="146907e377e94744" providerId="LiveId" clId="{F5DD7BEE-1B73-4DCB-B30C-F549BCE0BB81}" dt="2025-03-16T09:42:13.032" v="27" actId="22"/>
        <pc:sldMkLst>
          <pc:docMk/>
          <pc:sldMk cId="0" sldId="269"/>
        </pc:sldMkLst>
        <pc:spChg chg="mod">
          <ac:chgData name="Loner 03" userId="146907e377e94744" providerId="LiveId" clId="{F5DD7BEE-1B73-4DCB-B30C-F549BCE0BB81}" dt="2025-03-16T09:35:01.369" v="17" actId="20577"/>
          <ac:spMkLst>
            <pc:docMk/>
            <pc:sldMk cId="0" sldId="269"/>
            <ac:spMk id="2" creationId="{00000000-0000-0000-0000-000000000000}"/>
          </ac:spMkLst>
        </pc:spChg>
        <pc:spChg chg="add del">
          <ac:chgData name="Loner 03" userId="146907e377e94744" providerId="LiveId" clId="{F5DD7BEE-1B73-4DCB-B30C-F549BCE0BB81}" dt="2025-03-16T09:42:04.748" v="23" actId="22"/>
          <ac:spMkLst>
            <pc:docMk/>
            <pc:sldMk cId="0" sldId="269"/>
            <ac:spMk id="6" creationId="{6A023A8E-FABF-9CB4-B507-2A2923BBDFEC}"/>
          </ac:spMkLst>
        </pc:spChg>
        <pc:spChg chg="add del">
          <ac:chgData name="Loner 03" userId="146907e377e94744" providerId="LiveId" clId="{F5DD7BEE-1B73-4DCB-B30C-F549BCE0BB81}" dt="2025-03-16T09:42:08.653" v="25" actId="22"/>
          <ac:spMkLst>
            <pc:docMk/>
            <pc:sldMk cId="0" sldId="269"/>
            <ac:spMk id="8" creationId="{D0FB5907-4C19-64D4-564F-8A7666FCC180}"/>
          </ac:spMkLst>
        </pc:spChg>
        <pc:spChg chg="add del">
          <ac:chgData name="Loner 03" userId="146907e377e94744" providerId="LiveId" clId="{F5DD7BEE-1B73-4DCB-B30C-F549BCE0BB81}" dt="2025-03-16T09:42:13.032" v="27" actId="22"/>
          <ac:spMkLst>
            <pc:docMk/>
            <pc:sldMk cId="0" sldId="269"/>
            <ac:spMk id="10" creationId="{E23E1E0F-C2CF-78E9-5B4F-0D2685EC61EC}"/>
          </ac:spMkLst>
        </pc:spChg>
        <pc:picChg chg="add mod">
          <ac:chgData name="Loner 03" userId="146907e377e94744" providerId="LiveId" clId="{F5DD7BEE-1B73-4DCB-B30C-F549BCE0BB81}" dt="2025-03-16T09:36:20.407" v="21" actId="1076"/>
          <ac:picMkLst>
            <pc:docMk/>
            <pc:sldMk cId="0" sldId="269"/>
            <ac:picMk id="4" creationId="{2E94C5FC-B57C-3019-9E4B-B8D1C8A677F4}"/>
          </ac:picMkLst>
        </pc:picChg>
      </pc:sldChg>
      <pc:sldChg chg="modSp add mod">
        <pc:chgData name="Loner 03" userId="146907e377e94744" providerId="LiveId" clId="{F5DD7BEE-1B73-4DCB-B30C-F549BCE0BB81}" dt="2025-03-16T09:42:31.596" v="30" actId="20577"/>
        <pc:sldMkLst>
          <pc:docMk/>
          <pc:sldMk cId="0" sldId="272"/>
        </pc:sldMkLst>
        <pc:spChg chg="mod">
          <ac:chgData name="Loner 03" userId="146907e377e94744" providerId="LiveId" clId="{F5DD7BEE-1B73-4DCB-B30C-F549BCE0BB81}" dt="2025-03-16T09:42:31.596" v="30" actId="20577"/>
          <ac:spMkLst>
            <pc:docMk/>
            <pc:sldMk cId="0" sldId="272"/>
            <ac:spMk id="2" creationId="{00000000-0000-0000-0000-000000000000}"/>
          </ac:spMkLst>
        </pc:spChg>
      </pc:sldChg>
      <pc:sldChg chg="modSp add mod modNotes">
        <pc:chgData name="Loner 03" userId="146907e377e94744" providerId="LiveId" clId="{F5DD7BEE-1B73-4DCB-B30C-F549BCE0BB81}" dt="2025-03-16T09:54:17.793" v="43" actId="20577"/>
        <pc:sldMkLst>
          <pc:docMk/>
          <pc:sldMk cId="0" sldId="275"/>
        </pc:sldMkLst>
        <pc:spChg chg="mod">
          <ac:chgData name="Loner 03" userId="146907e377e94744" providerId="LiveId" clId="{F5DD7BEE-1B73-4DCB-B30C-F549BCE0BB81}" dt="2025-03-16T09:54:17.793" v="43" actId="20577"/>
          <ac:spMkLst>
            <pc:docMk/>
            <pc:sldMk cId="0" sldId="275"/>
            <ac:spMk id="2" creationId="{00000000-0000-0000-0000-000000000000}"/>
          </ac:spMkLst>
        </pc:spChg>
        <pc:spChg chg="mod">
          <ac:chgData name="Loner 03" userId="146907e377e94744" providerId="LiveId" clId="{F5DD7BEE-1B73-4DCB-B30C-F549BCE0BB81}" dt="2025-03-16T09:54:06.380" v="41" actId="27636"/>
          <ac:spMkLst>
            <pc:docMk/>
            <pc:sldMk cId="0" sldId="275"/>
            <ac:spMk id="3" creationId="{00000000-0000-0000-0000-000000000000}"/>
          </ac:spMkLst>
        </pc:spChg>
      </pc:sldChg>
      <pc:sldChg chg="modNotes">
        <pc:chgData name="Loner 03" userId="146907e377e94744" providerId="LiveId" clId="{F5DD7BEE-1B73-4DCB-B30C-F549BCE0BB81}" dt="2025-03-16T09:15:17.542" v="2" actId="27636"/>
        <pc:sldMkLst>
          <pc:docMk/>
          <pc:sldMk cId="0" sldId="293"/>
        </pc:sldMkLst>
      </pc:sldChg>
      <pc:sldChg chg="modSp add mod modNotesTx">
        <pc:chgData name="Loner 03" userId="146907e377e94744" providerId="LiveId" clId="{F5DD7BEE-1B73-4DCB-B30C-F549BCE0BB81}" dt="2025-03-16T09:15:52.728" v="9" actId="20577"/>
        <pc:sldMkLst>
          <pc:docMk/>
          <pc:sldMk cId="0" sldId="298"/>
        </pc:sldMkLst>
        <pc:spChg chg="mod">
          <ac:chgData name="Loner 03" userId="146907e377e94744" providerId="LiveId" clId="{F5DD7BEE-1B73-4DCB-B30C-F549BCE0BB81}" dt="2025-03-16T09:15:20.548" v="3" actId="20577"/>
          <ac:spMkLst>
            <pc:docMk/>
            <pc:sldMk cId="0" sldId="298"/>
            <ac:spMk id="2" creationId="{00000000-0000-0000-0000-000000000000}"/>
          </ac:spMkLst>
        </pc:spChg>
      </pc:sldChg>
      <pc:sldChg chg="del">
        <pc:chgData name="Loner 03" userId="146907e377e94744" providerId="LiveId" clId="{F5DD7BEE-1B73-4DCB-B30C-F549BCE0BB81}" dt="2025-03-16T09:06:54.465" v="0" actId="47"/>
        <pc:sldMkLst>
          <pc:docMk/>
          <pc:sldMk cId="3709044668" sldId="298"/>
        </pc:sldMkLst>
      </pc:sldChg>
      <pc:sldChg chg="modSp add mod">
        <pc:chgData name="Loner 03" userId="146907e377e94744" providerId="LiveId" clId="{F5DD7BEE-1B73-4DCB-B30C-F549BCE0BB81}" dt="2025-03-16T09:43:21.242" v="33" actId="20577"/>
        <pc:sldMkLst>
          <pc:docMk/>
          <pc:sldMk cId="0" sldId="299"/>
        </pc:sldMkLst>
        <pc:spChg chg="mod">
          <ac:chgData name="Loner 03" userId="146907e377e94744" providerId="LiveId" clId="{F5DD7BEE-1B73-4DCB-B30C-F549BCE0BB81}" dt="2025-03-16T09:43:21.242" v="33" actId="20577"/>
          <ac:spMkLst>
            <pc:docMk/>
            <pc:sldMk cId="0" sldId="299"/>
            <ac:spMk id="2" creationId="{00000000-0000-0000-0000-000000000000}"/>
          </ac:spMkLst>
        </pc:spChg>
      </pc:sldChg>
      <pc:sldChg chg="addSp delSp modSp add mod">
        <pc:chgData name="Loner 03" userId="146907e377e94744" providerId="LiveId" clId="{F5DD7BEE-1B73-4DCB-B30C-F549BCE0BB81}" dt="2025-03-16T09:53:55.133" v="39" actId="22"/>
        <pc:sldMkLst>
          <pc:docMk/>
          <pc:sldMk cId="0" sldId="300"/>
        </pc:sldMkLst>
        <pc:spChg chg="mod">
          <ac:chgData name="Loner 03" userId="146907e377e94744" providerId="LiveId" clId="{F5DD7BEE-1B73-4DCB-B30C-F549BCE0BB81}" dt="2025-03-16T09:45:35.694" v="37" actId="20577"/>
          <ac:spMkLst>
            <pc:docMk/>
            <pc:sldMk cId="0" sldId="300"/>
            <ac:spMk id="2" creationId="{00000000-0000-0000-0000-000000000000}"/>
          </ac:spMkLst>
        </pc:spChg>
        <pc:spChg chg="mod">
          <ac:chgData name="Loner 03" userId="146907e377e94744" providerId="LiveId" clId="{F5DD7BEE-1B73-4DCB-B30C-F549BCE0BB81}" dt="2025-03-16T09:45:32.234" v="35" actId="27636"/>
          <ac:spMkLst>
            <pc:docMk/>
            <pc:sldMk cId="0" sldId="300"/>
            <ac:spMk id="3" creationId="{00000000-0000-0000-0000-000000000000}"/>
          </ac:spMkLst>
        </pc:spChg>
        <pc:spChg chg="add del">
          <ac:chgData name="Loner 03" userId="146907e377e94744" providerId="LiveId" clId="{F5DD7BEE-1B73-4DCB-B30C-F549BCE0BB81}" dt="2025-03-16T09:53:55.133" v="39" actId="22"/>
          <ac:spMkLst>
            <pc:docMk/>
            <pc:sldMk cId="0" sldId="300"/>
            <ac:spMk id="5" creationId="{39396C4D-B62B-8992-B60B-22386EFDD408}"/>
          </ac:spMkLst>
        </pc:spChg>
      </pc:sldChg>
      <pc:sldChg chg="modSp add mod">
        <pc:chgData name="Loner 03" userId="146907e377e94744" providerId="LiveId" clId="{F5DD7BEE-1B73-4DCB-B30C-F549BCE0BB81}" dt="2025-03-16T10:02:31.445" v="50" actId="123"/>
        <pc:sldMkLst>
          <pc:docMk/>
          <pc:sldMk cId="0" sldId="301"/>
        </pc:sldMkLst>
        <pc:spChg chg="mod">
          <ac:chgData name="Loner 03" userId="146907e377e94744" providerId="LiveId" clId="{F5DD7BEE-1B73-4DCB-B30C-F549BCE0BB81}" dt="2025-03-16T10:02:14.974" v="47" actId="20577"/>
          <ac:spMkLst>
            <pc:docMk/>
            <pc:sldMk cId="0" sldId="301"/>
            <ac:spMk id="2" creationId="{00000000-0000-0000-0000-000000000000}"/>
          </ac:spMkLst>
        </pc:spChg>
        <pc:spChg chg="mod">
          <ac:chgData name="Loner 03" userId="146907e377e94744" providerId="LiveId" clId="{F5DD7BEE-1B73-4DCB-B30C-F549BCE0BB81}" dt="2025-03-16T10:02:31.445" v="50" actId="123"/>
          <ac:spMkLst>
            <pc:docMk/>
            <pc:sldMk cId="0" sldId="301"/>
            <ac:spMk id="3" creationId="{00000000-0000-0000-0000-000000000000}"/>
          </ac:spMkLst>
        </pc:spChg>
      </pc:sldChg>
      <pc:sldChg chg="modSp add mod">
        <pc:chgData name="Loner 03" userId="146907e377e94744" providerId="LiveId" clId="{F5DD7BEE-1B73-4DCB-B30C-F549BCE0BB81}" dt="2025-03-16T10:14:49.134" v="57" actId="20577"/>
        <pc:sldMkLst>
          <pc:docMk/>
          <pc:sldMk cId="0" sldId="302"/>
        </pc:sldMkLst>
        <pc:spChg chg="mod">
          <ac:chgData name="Loner 03" userId="146907e377e94744" providerId="LiveId" clId="{F5DD7BEE-1B73-4DCB-B30C-F549BCE0BB81}" dt="2025-03-16T10:14:49.134" v="57" actId="20577"/>
          <ac:spMkLst>
            <pc:docMk/>
            <pc:sldMk cId="0" sldId="302"/>
            <ac:spMk id="2" creationId="{00000000-0000-0000-0000-000000000000}"/>
          </ac:spMkLst>
        </pc:spChg>
        <pc:spChg chg="mod">
          <ac:chgData name="Loner 03" userId="146907e377e94744" providerId="LiveId" clId="{F5DD7BEE-1B73-4DCB-B30C-F549BCE0BB81}" dt="2025-03-16T10:11:20.160" v="52" actId="27636"/>
          <ac:spMkLst>
            <pc:docMk/>
            <pc:sldMk cId="0" sldId="302"/>
            <ac:spMk id="3" creationId="{00000000-0000-0000-0000-000000000000}"/>
          </ac:spMkLst>
        </pc:spChg>
      </pc:sldChg>
      <pc:sldChg chg="modSp add mod">
        <pc:chgData name="Loner 03" userId="146907e377e94744" providerId="LiveId" clId="{F5DD7BEE-1B73-4DCB-B30C-F549BCE0BB81}" dt="2025-03-16T10:16:32.175" v="60" actId="20577"/>
        <pc:sldMkLst>
          <pc:docMk/>
          <pc:sldMk cId="0" sldId="303"/>
        </pc:sldMkLst>
        <pc:spChg chg="mod">
          <ac:chgData name="Loner 03" userId="146907e377e94744" providerId="LiveId" clId="{F5DD7BEE-1B73-4DCB-B30C-F549BCE0BB81}" dt="2025-03-16T10:16:32.175" v="60" actId="20577"/>
          <ac:spMkLst>
            <pc:docMk/>
            <pc:sldMk cId="0" sldId="303"/>
            <ac:spMk id="2" creationId="{00000000-0000-0000-0000-000000000000}"/>
          </ac:spMkLst>
        </pc:spChg>
      </pc:sldChg>
      <pc:sldChg chg="modSp add mod modNotes">
        <pc:chgData name="Loner 03" userId="146907e377e94744" providerId="LiveId" clId="{F5DD7BEE-1B73-4DCB-B30C-F549BCE0BB81}" dt="2025-03-16T10:22:08.993" v="64" actId="20577"/>
        <pc:sldMkLst>
          <pc:docMk/>
          <pc:sldMk cId="0" sldId="304"/>
        </pc:sldMkLst>
        <pc:spChg chg="mod">
          <ac:chgData name="Loner 03" userId="146907e377e94744" providerId="LiveId" clId="{F5DD7BEE-1B73-4DCB-B30C-F549BCE0BB81}" dt="2025-03-16T10:22:08.993" v="64" actId="20577"/>
          <ac:spMkLst>
            <pc:docMk/>
            <pc:sldMk cId="0" sldId="304"/>
            <ac:spMk id="2" creationId="{00000000-0000-0000-0000-000000000000}"/>
          </ac:spMkLst>
        </pc:spChg>
        <pc:spChg chg="mod">
          <ac:chgData name="Loner 03" userId="146907e377e94744" providerId="LiveId" clId="{F5DD7BEE-1B73-4DCB-B30C-F549BCE0BB81}" dt="2025-03-16T10:22:05.050" v="62" actId="27636"/>
          <ac:spMkLst>
            <pc:docMk/>
            <pc:sldMk cId="0" sldId="30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7DAE-61CE-4563-832D-B51F18066EB4}" type="datetimeFigureOut">
              <a:rPr lang="en-US" smtClean="0"/>
              <a:t>3/16/2025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06F3A4-EA16-4E54-8F05-63BF685A8DA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C</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Let sides of the rectangle x and 4x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Now,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2(x + 4x) = 50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5x = 25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x = 5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So, area of the rectangle = 4x^2 = 4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25 = 100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a2 = 100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 10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So,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Perimeter = 4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10 = 40cm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perimeter of the square 40 cm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B</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Given: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Each side of the cube = 8 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rectangular container has a length of 16 cm, breadth of 8 cm, and height of 15 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Formula used: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volume of cube = (Edge)^3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volume of a </a:t>
            </a:r>
            <a:r>
              <a:rPr lang="en-US" sz="1200" kern="1200" dirty="0" err="1">
                <a:solidFill>
                  <a:schemeClr val="tx1"/>
                </a:solidFill>
                <a:latin typeface="+mn-lt"/>
                <a:ea typeface="+mn-ea"/>
                <a:cs typeface="+mn-cs"/>
              </a:rPr>
              <a:t>cuboid</a:t>
            </a:r>
            <a:r>
              <a:rPr lang="en-US" sz="1200" kern="1200" dirty="0">
                <a:solidFill>
                  <a:schemeClr val="tx1"/>
                </a:solidFill>
                <a:latin typeface="+mn-lt"/>
                <a:ea typeface="+mn-ea"/>
                <a:cs typeface="+mn-cs"/>
              </a:rPr>
              <a:t> = Length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Breadth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Height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Calculation: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volume of cube = The volume of the rectangular container with a length of 16 cm, breadth of 8 cm, and height of the water level rise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Let the height of the water level will rise = x 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So, 8^3 = 16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8 </a:t>
            </a:r>
            <a:r>
              <a:rPr lang="en-US" sz="1200" b="1" kern="1200" dirty="0">
                <a:solidFill>
                  <a:schemeClr val="tx1"/>
                </a:solidFill>
                <a:latin typeface="+mn-lt"/>
                <a:ea typeface="+mn-ea"/>
                <a:cs typeface="+mn-cs"/>
              </a:rPr>
              <a:t>x </a:t>
            </a:r>
            <a:r>
              <a:rPr lang="en-US" sz="1200" kern="1200" dirty="0" err="1">
                <a:solidFill>
                  <a:schemeClr val="tx1"/>
                </a:solidFill>
                <a:latin typeface="+mn-lt"/>
                <a:ea typeface="+mn-ea"/>
                <a:cs typeface="+mn-cs"/>
              </a:rPr>
              <a:t>x</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512 = 128 </a:t>
            </a:r>
            <a:r>
              <a:rPr lang="en-US" sz="1200" b="1" kern="1200" dirty="0">
                <a:solidFill>
                  <a:schemeClr val="tx1"/>
                </a:solidFill>
                <a:latin typeface="+mn-lt"/>
                <a:ea typeface="+mn-ea"/>
                <a:cs typeface="+mn-cs"/>
              </a:rPr>
              <a:t>x </a:t>
            </a:r>
            <a:r>
              <a:rPr lang="en-US" sz="1200" kern="1200" dirty="0" err="1">
                <a:solidFill>
                  <a:schemeClr val="tx1"/>
                </a:solidFill>
                <a:latin typeface="+mn-lt"/>
                <a:ea typeface="+mn-ea"/>
                <a:cs typeface="+mn-cs"/>
              </a:rPr>
              <a:t>x</a:t>
            </a:r>
            <a:r>
              <a:rPr lang="en-US" sz="1200" kern="1200" dirty="0">
                <a:solidFill>
                  <a:schemeClr val="tx1"/>
                </a:solidFill>
                <a:latin typeface="+mn-lt"/>
                <a:ea typeface="+mn-ea"/>
                <a:cs typeface="+mn-cs"/>
              </a:rPr>
              <a:t> </a:t>
            </a:r>
            <a:br>
              <a:rPr lang="en-US" sz="1200" kern="1200" dirty="0">
                <a:solidFill>
                  <a:schemeClr val="tx1"/>
                </a:solidFill>
                <a:latin typeface="+mn-lt"/>
                <a:ea typeface="+mn-ea"/>
                <a:cs typeface="+mn-cs"/>
              </a:rPr>
            </a:br>
            <a:r>
              <a:rPr lang="en-US" sz="1200" kern="1200" dirty="0" err="1">
                <a:solidFill>
                  <a:schemeClr val="tx1"/>
                </a:solidFill>
                <a:latin typeface="+mn-lt"/>
                <a:ea typeface="+mn-ea"/>
                <a:cs typeface="+mn-cs"/>
              </a:rPr>
              <a:t>x</a:t>
            </a:r>
            <a:r>
              <a:rPr lang="en-US" sz="1200" kern="1200" dirty="0">
                <a:solidFill>
                  <a:schemeClr val="tx1"/>
                </a:solidFill>
                <a:latin typeface="+mn-lt"/>
                <a:ea typeface="+mn-ea"/>
                <a:cs typeface="+mn-cs"/>
              </a:rPr>
              <a:t>= 512/128=4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rise of water level (in cm) is 4 cm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dirty="0"/>
              <a:t>ANS: D</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"Radius relationship: Let the radius of the sphere be 'r'. Then, the radius of the cylinder is 2r.</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Height of the cylinder: Height of the cylinder = 4r (since it's 100% more than its radius)</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Surface area difference:</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Surface area of sphere = 4πr²</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Surface area of cylinder = 2π(2r)(4r) + 2π(2r)(2r) = 24πr²</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Difference: 4πr² - 24πr² = -20πr² = 770 cm²</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-20πr² = 770</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r² = -770 / (-20π)</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r = √(770 / 20π) ≈ 3.5 cm</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Radius of cylinder = 2r = 2 * 3.5 cm = 7 cm</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Radius of cone = radius of cylinder = 7 cm</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Height of cone = 24 cm</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Slant height (l) = √(radius² + height²) = √(7² + 24²) = √625 = 25 cm</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Therefore, the slant height of the cone is 25 cm."	</a:t>
            </a:r>
          </a:p>
        </p:txBody>
      </p:sp>
      <p:sp>
        <p:nvSpPr>
          <p:cNvPr id="4" name="Slide Number Placeholder 3"/>
          <p:cNvSpPr>
            <a:spLocks noGrp="1"/>
          </p:cNvSpPr>
          <p:nvPr>
            <p:ph type="sldNum" sz="quarter" idx="10"/>
          </p:nvPr>
        </p:nvSpPr>
        <p:spPr/>
        <p:txBody>
          <a:bodyPr/>
          <a:lstStyle/>
          <a:p>
            <a:fld id="{CA06F3A4-EA16-4E54-8F05-63BF685A8DAF}" type="slidenum">
              <a:rPr lang="en-US" smtClean="0"/>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dirty="0"/>
              <a:t>ANS: 1</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"1. Understand the problem:</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We have two right circular cones.</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Their heights are in the ratio 1:9.</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Their base perimeters are in the ratio 9:5.</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We need to find their volumes.</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2. Find the ratio of their radii:</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Let the radii of the two cones be r1 and r2.</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Since the base perimeters are in the ratio 9:5, we have: (2 * π * r1) / (2 * π * r2) = 9/5 r1/r2 = 9/5</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3. Find the ratio of their volumes:</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The volume of a cone is given by: (1/3) * π * r^2 * h</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Let the volumes of the two cones be V1 and V2.</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V1/V2 = [(1/3) * π * r1^2 * h1] / [(1/3) * π * r2^2 * h2]</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V1/V2 = (r1/r2)^2 * (h1/h2)</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Substituting the given ratios: V1/V2 = (9/5)^2 * (1/9) V1/V2 = 81/225 * 1/9 V1/V2 = 9/25</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Therefore, the volumes of the two cones are in the ratio 9:25."	</a:t>
            </a:r>
          </a:p>
        </p:txBody>
      </p:sp>
      <p:sp>
        <p:nvSpPr>
          <p:cNvPr id="4" name="Slide Number Placeholder 3"/>
          <p:cNvSpPr>
            <a:spLocks noGrp="1"/>
          </p:cNvSpPr>
          <p:nvPr>
            <p:ph type="sldNum" sz="quarter" idx="10"/>
          </p:nvPr>
        </p:nvSpPr>
        <p:spPr/>
        <p:txBody>
          <a:bodyPr/>
          <a:lstStyle/>
          <a:p>
            <a:fld id="{CA06F3A4-EA16-4E54-8F05-63BF685A8DAF}" type="slidenum">
              <a:rPr lang="en-US" smtClean="0"/>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dirty="0"/>
              <a:t>ANS: 1</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"1. Set up the ratios:</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Heights: Let the height of the cone be 4x and the height of the cylinder be 3x.</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Radii: Let the radius of the cone be 7y and the radius of the cylinder be 3y.</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2. Find the volume of the cylinder:</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Volume of cylinder = π * (radius of cylinder)² * height of cylinder</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810 = π * (3y)² * 3x</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810 = 27πxy²</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πxy² = 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Volume of cone = 1/3πr²h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1/3 * 49 * 4 * πxy²</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49*4*10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1960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dirty="0"/>
              <a:t>ANS: 4</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"Each cylindrical can has a diameter of 14 cm and while they are kept erect in the box will occupy height of 30 cm</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Number of such cans that can be placed in a row = l/Diameter</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 = 76/14 = 5 (Remaining space will be vacant)</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Number of such rows that can be placed = Width/Diameter</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 = 46/14 = 3</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Thus 5 * 3 = 15 cans can be placed in an erect position.</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However, height of box = 45cm and only 30 cm has been utilized so far</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Remaining height = 15 cm &gt; 14 cm (Diameter of the can)</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So, some cans can be placed horizontally on the base.</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Number of cans in horizontal row = Lengthofbox/Heightofcan</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 = 76/30 = 2</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Number of such rows = Widthofbox/Diameterofcan</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 = 46/14 = 3</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 2 * 3 = 6 cans can be placed horizontally</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 Maximum number of cans = 15+6 = 21</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The question is ""What is the maximum number of cans that can fit in the box?""</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Hence, the answer is 21."	</a:t>
            </a:r>
          </a:p>
        </p:txBody>
      </p:sp>
      <p:sp>
        <p:nvSpPr>
          <p:cNvPr id="4" name="Slide Number Placeholder 3"/>
          <p:cNvSpPr>
            <a:spLocks noGrp="1"/>
          </p:cNvSpPr>
          <p:nvPr>
            <p:ph type="sldNum" sz="quarter" idx="10"/>
          </p:nvPr>
        </p:nvSpPr>
        <p:spPr/>
        <p:txBody>
          <a:bodyPr/>
          <a:lstStyle/>
          <a:p>
            <a:fld id="{CA06F3A4-EA16-4E54-8F05-63BF685A8DAF}" type="slidenum">
              <a:rPr lang="en-US" smtClean="0"/>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US" dirty="0"/>
              <a:t>ANS: 1</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"1. Find the Volume of the Shell:</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Volume of a sphere: (4/3) * π * r³</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Where 'r' is the radius of the sphere</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Volume of the outer sphere: (4/3) * π * (4 cm)³ = 268.08 cm³</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Volume of the inner sphere: (4/3) * π * (2 cm)³ = 33.51 cm³</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Volume of the shell: Volume of outer sphere - Volume of inner sphere</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Volume of the shell = 268.08 cm³ - 33.51 cm³ = 234.57 cm³</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2. Calculate the Mass of the Shell:</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Density: 6 g/cm³</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Mass: Density × Volume</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Mass = 6 g/cm³ × 234.57 cm³ = 1407.42 g</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3. Convert Mass to Kilograms:</a:t>
            </a:r>
          </a:p>
          <a:p>
            <a:pPr marL="0" marR="0" indent="0" algn="l" defTabSz="914400" rtl="0" eaLnBrk="1" fontAlgn="auto" latinLnBrk="0" hangingPunct="1">
              <a:lnSpc>
                <a:spcPct val="100000"/>
              </a:lnSpc>
              <a:spcBef>
                <a:spcPts val="0"/>
              </a:spcBef>
              <a:spcAft>
                <a:spcPts val="0"/>
              </a:spcAft>
              <a:buClrTx/>
              <a:buSzTx/>
              <a:buFontTx/>
              <a:buNone/>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1 kg = 1000 g</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Mass in kg = 1407.42 g / 1000 = 1.40742 kg</a:t>
            </a:r>
          </a:p>
          <a:p>
            <a:pPr marL="0" marR="0" indent="0" algn="l" defTabSz="914400" rtl="0" eaLnBrk="1" fontAlgn="auto" latinLnBrk="0" hangingPunct="1">
              <a:lnSpc>
                <a:spcPct val="100000"/>
              </a:lnSpc>
              <a:spcBef>
                <a:spcPts val="0"/>
              </a:spcBef>
              <a:spcAft>
                <a:spcPts val="0"/>
              </a:spcAft>
              <a:buClrTx/>
              <a:buSzTx/>
              <a:buFontTx/>
              <a:buNone/>
              <a:defRPr/>
            </a:pPr>
            <a:r>
              <a:rPr lang="en-US" altLang="en-US" dirty="0"/>
              <a:t>Therefore, the weight of the hollow spherical shell is approximately 1.408 kg."	</a:t>
            </a:r>
          </a:p>
        </p:txBody>
      </p:sp>
      <p:sp>
        <p:nvSpPr>
          <p:cNvPr id="4" name="Slide Number Placeholder 3"/>
          <p:cNvSpPr>
            <a:spLocks noGrp="1"/>
          </p:cNvSpPr>
          <p:nvPr>
            <p:ph type="sldNum" sz="quarter" idx="10"/>
          </p:nvPr>
        </p:nvSpPr>
        <p:spPr/>
        <p:txBody>
          <a:bodyPr/>
          <a:lstStyle/>
          <a:p>
            <a:fld id="{CA06F3A4-EA16-4E54-8F05-63BF685A8DAF}" type="slidenum">
              <a:rPr lang="en-US" smtClean="0"/>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90 degree</a:t>
            </a:r>
          </a:p>
          <a:p>
            <a:endParaRPr lang="en-US" dirty="0"/>
          </a:p>
          <a:p>
            <a:r>
              <a:rPr lang="en-US" altLang="en-US" dirty="0"/>
              <a:t>Angle in a Semicircle Theorem: An angle inscribed in a semicircle is always a right angle (90 degrees).</a:t>
            </a:r>
          </a:p>
          <a:p>
            <a:endParaRPr lang="en-US" altLang="en-US" dirty="0"/>
          </a:p>
          <a:p>
            <a:r>
              <a:rPr lang="en-US" altLang="en-US" dirty="0"/>
              <a:t>Applying the Theorem</a:t>
            </a:r>
          </a:p>
          <a:p>
            <a:endParaRPr lang="en-US" altLang="en-US" dirty="0"/>
          </a:p>
          <a:p>
            <a:r>
              <a:rPr lang="en-US" altLang="en-US" b="1" dirty="0"/>
              <a:t>Diameter</a:t>
            </a:r>
            <a:r>
              <a:rPr lang="en-US" altLang="en-US" dirty="0"/>
              <a:t>: AB is the diameter of the circle.</a:t>
            </a:r>
          </a:p>
          <a:p>
            <a:r>
              <a:rPr lang="en-US" altLang="en-US" b="1" dirty="0"/>
              <a:t>Inscribed Angle: </a:t>
            </a:r>
            <a:r>
              <a:rPr lang="en-US" altLang="en-US" dirty="0"/>
              <a:t>Point C lies on the circle, and the angle ∠ACB is formed by the points A, C, and B.</a:t>
            </a:r>
          </a:p>
          <a:p>
            <a:r>
              <a:rPr lang="en-US" altLang="en-US" b="1" dirty="0"/>
              <a:t>Semicircle: </a:t>
            </a:r>
            <a:r>
              <a:rPr lang="en-US" altLang="en-US" dirty="0"/>
              <a:t>Since AB is the diameter, the arc ACB forms a semicircle.</a:t>
            </a:r>
          </a:p>
          <a:p>
            <a:r>
              <a:rPr lang="en-US" altLang="en-US" b="1" dirty="0"/>
              <a:t>Right Angle: </a:t>
            </a:r>
            <a:r>
              <a:rPr lang="en-US" altLang="en-US" dirty="0"/>
              <a:t>According to the angle in a semicircle theorem, ∠ACB must be a right angle.</a:t>
            </a:r>
          </a:p>
          <a:p>
            <a:r>
              <a:rPr lang="en-US" altLang="en-US" b="1" dirty="0"/>
              <a:t>The angle measure of C (∠ACB) is 90 degrees.</a:t>
            </a:r>
          </a:p>
          <a:p>
            <a:endParaRPr lang="en-US" altLang="en-US" b="1" dirty="0"/>
          </a:p>
          <a:p>
            <a:endParaRPr lang="en-US" altLang="en-US" dirty="0"/>
          </a:p>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Rs. 4082.40</a:t>
            </a:r>
          </a:p>
          <a:p>
            <a:endParaRPr lang="en-US" dirty="0"/>
          </a:p>
          <a:p>
            <a:r>
              <a:rPr lang="en-US" altLang="en-US" dirty="0"/>
              <a:t>Breadth = 6 meters</a:t>
            </a:r>
          </a:p>
          <a:p>
            <a:r>
              <a:rPr lang="en-US" altLang="en-US" dirty="0"/>
              <a:t>Length = 1.44 * Breadth = 1.44 * 6 = 8.64 meters</a:t>
            </a:r>
          </a:p>
          <a:p>
            <a:endParaRPr lang="en-US" altLang="en-US" dirty="0"/>
          </a:p>
          <a:p>
            <a:r>
              <a:rPr lang="en-US" altLang="en-US" dirty="0"/>
              <a:t>New Length = Initial Length + 40% of Initial Length</a:t>
            </a:r>
          </a:p>
          <a:p>
            <a:r>
              <a:rPr lang="en-US" altLang="en-US" dirty="0"/>
              <a:t>New Length = 8.64 + (0.40 * 8.64) = 8.64 + 3.456 = 12.096 meters</a:t>
            </a:r>
          </a:p>
          <a:p>
            <a:endParaRPr lang="en-US" altLang="en-US" dirty="0"/>
          </a:p>
          <a:p>
            <a:r>
              <a:rPr lang="en-US" altLang="en-US" dirty="0"/>
              <a:t>New Breadth = Initial Breadth + 25% of Initial Breadth</a:t>
            </a:r>
          </a:p>
          <a:p>
            <a:r>
              <a:rPr lang="en-US" altLang="en-US" dirty="0"/>
              <a:t>New Breadth = 6 + (0.25 * 6) = 6 + 1.5 = 7.5 meters</a:t>
            </a:r>
          </a:p>
          <a:p>
            <a:endParaRPr lang="en-US" altLang="en-US" dirty="0"/>
          </a:p>
          <a:p>
            <a:endParaRPr lang="en-US" altLang="en-US" dirty="0"/>
          </a:p>
          <a:p>
            <a:r>
              <a:rPr lang="en-US" altLang="en-US" dirty="0"/>
              <a:t>New Area = New Length * New Breadth</a:t>
            </a:r>
          </a:p>
          <a:p>
            <a:r>
              <a:rPr lang="en-US" altLang="en-US" dirty="0"/>
              <a:t>New Area = 12.096 * 7.5 = 90.72 square meters</a:t>
            </a:r>
          </a:p>
          <a:p>
            <a:endParaRPr lang="en-US" altLang="en-US" dirty="0"/>
          </a:p>
          <a:p>
            <a:r>
              <a:rPr lang="en-US" altLang="en-US" dirty="0"/>
              <a:t>Total Cost = New Area * Cost per square meter</a:t>
            </a:r>
          </a:p>
          <a:p>
            <a:r>
              <a:rPr lang="en-US" altLang="en-US" dirty="0"/>
              <a:t>Total Cost = 90.72 * 45 = 4082.4 rupees</a:t>
            </a:r>
          </a:p>
          <a:p>
            <a:r>
              <a:rPr lang="en-US" altLang="en-US" dirty="0"/>
              <a:t>Therefore, the cost of the new carpet would be Rs. 4082.40.</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150.86</a:t>
            </a:r>
          </a:p>
          <a:p>
            <a:endParaRPr lang="en-US" dirty="0"/>
          </a:p>
          <a:p>
            <a:r>
              <a:rPr lang="en-US" altLang="en-US" dirty="0"/>
              <a:t>In an equilateral triangle with side ‘a’ = 12</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Radius of the circle circumscribing an equilateral triangle = side /√3</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Radius of circle = 12/√3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                         = 4*3/√3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                         =4√3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r>
              <a:rPr lang="en-US" altLang="en-US" dirty="0"/>
              <a:t>The Area of the Circle</a:t>
            </a:r>
          </a:p>
          <a:p>
            <a:endParaRPr lang="en-US" altLang="en-US" dirty="0"/>
          </a:p>
          <a:p>
            <a:r>
              <a:rPr lang="en-US" altLang="en-US" dirty="0"/>
              <a:t>Area of circle = π * R²</a:t>
            </a:r>
          </a:p>
          <a:p>
            <a:r>
              <a:rPr lang="en-US" altLang="en-US" dirty="0"/>
              <a:t>Area = π * (4√3)² = π * (16 * 3) = 48π square units</a:t>
            </a:r>
          </a:p>
          <a:p>
            <a:endParaRPr lang="en-US" altLang="en-US" dirty="0"/>
          </a:p>
          <a:p>
            <a:r>
              <a:rPr lang="en-US" altLang="en-US" dirty="0"/>
              <a:t>Using π ≈ 22/7:</a:t>
            </a:r>
          </a:p>
          <a:p>
            <a:r>
              <a:rPr lang="en-US" altLang="en-US" dirty="0"/>
              <a:t>Area ≈ 48 * 22/7</a:t>
            </a:r>
          </a:p>
          <a:p>
            <a:r>
              <a:rPr lang="en-US" altLang="en-US" dirty="0"/>
              <a:t>Area ≈ 150.8571 square units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5</a:t>
            </a:r>
          </a:p>
          <a:p>
            <a:endParaRPr lang="en-US" altLang="en-US" dirty="0"/>
          </a:p>
          <a:p>
            <a:r>
              <a:rPr lang="en-US" altLang="en-US" dirty="0"/>
              <a:t>Area = π * (radius)²</a:t>
            </a:r>
          </a:p>
          <a:p>
            <a:r>
              <a:rPr lang="en-US" altLang="en-US" dirty="0"/>
              <a:t>Area = π * (3 cm)² = 9π square cm</a:t>
            </a:r>
          </a:p>
          <a:p>
            <a:endParaRPr lang="en-US" altLang="en-US" dirty="0"/>
          </a:p>
          <a:p>
            <a:r>
              <a:rPr lang="en-US" altLang="en-US" dirty="0"/>
              <a:t>Calculate the area of the second circle:</a:t>
            </a:r>
          </a:p>
          <a:p>
            <a:endParaRPr lang="en-US" altLang="en-US" dirty="0"/>
          </a:p>
          <a:p>
            <a:r>
              <a:rPr lang="en-US" altLang="en-US" dirty="0"/>
              <a:t>Area = π * (radius)²</a:t>
            </a:r>
          </a:p>
          <a:p>
            <a:r>
              <a:rPr lang="en-US" altLang="en-US" dirty="0"/>
              <a:t>Area = π * (4 cm)² = 16π square cm</a:t>
            </a:r>
          </a:p>
          <a:p>
            <a:endParaRPr lang="en-US" altLang="en-US" dirty="0"/>
          </a:p>
          <a:p>
            <a:r>
              <a:rPr lang="en-US" altLang="en-US" dirty="0"/>
              <a:t>Calculate the area of the combined circle:</a:t>
            </a:r>
          </a:p>
          <a:p>
            <a:endParaRPr lang="en-US" altLang="en-US" dirty="0"/>
          </a:p>
          <a:p>
            <a:r>
              <a:rPr lang="en-US" altLang="en-US" dirty="0"/>
              <a:t>Combined Area = 9π + 16π = 25π square cm</a:t>
            </a:r>
          </a:p>
          <a:p>
            <a:endParaRPr lang="en-US" altLang="en-US" dirty="0"/>
          </a:p>
          <a:p>
            <a:endParaRPr lang="en-US" altLang="en-US" dirty="0"/>
          </a:p>
          <a:p>
            <a:r>
              <a:rPr lang="en-US" altLang="en-US" dirty="0"/>
              <a:t>Area = π * (radius)²</a:t>
            </a:r>
          </a:p>
          <a:p>
            <a:r>
              <a:rPr lang="en-US" altLang="en-US" dirty="0"/>
              <a:t>25π = π * (radius)²</a:t>
            </a:r>
          </a:p>
          <a:p>
            <a:r>
              <a:rPr lang="en-US" altLang="en-US" dirty="0"/>
              <a:t>25 = (radius)²</a:t>
            </a:r>
          </a:p>
          <a:p>
            <a:r>
              <a:rPr lang="en-US" altLang="en-US" dirty="0"/>
              <a:t>radius = √25 = 5 cm</a:t>
            </a:r>
          </a:p>
          <a:p>
            <a:r>
              <a:rPr lang="en-US" altLang="en-US" dirty="0"/>
              <a:t>The radius of the biggest circle formed is 5 cm.</a:t>
            </a:r>
          </a:p>
          <a:p>
            <a:endParaRPr lang="en-US" altLang="en-US" dirty="0"/>
          </a:p>
          <a:p>
            <a:endParaRPr lang="en-US" altLang="en-US" dirty="0"/>
          </a:p>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C</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Area of the square = a^2 </a:t>
            </a:r>
            <a:br>
              <a:rPr lang="en-US" sz="1200" kern="1200" dirty="0">
                <a:solidFill>
                  <a:schemeClr val="tx1"/>
                </a:solidFill>
                <a:latin typeface="+mn-lt"/>
                <a:ea typeface="+mn-ea"/>
                <a:cs typeface="+mn-cs"/>
              </a:rPr>
            </a:br>
            <a:r>
              <a:rPr lang="en-US" sz="1200" kern="1200" dirty="0" err="1">
                <a:solidFill>
                  <a:schemeClr val="tx1"/>
                </a:solidFill>
                <a:latin typeface="+mn-lt"/>
                <a:ea typeface="+mn-ea"/>
                <a:cs typeface="+mn-cs"/>
              </a:rPr>
              <a:t>a^2</a:t>
            </a:r>
            <a:r>
              <a:rPr lang="en-US" sz="1200" kern="1200" dirty="0">
                <a:solidFill>
                  <a:schemeClr val="tx1"/>
                </a:solidFill>
                <a:latin typeface="+mn-lt"/>
                <a:ea typeface="+mn-ea"/>
                <a:cs typeface="+mn-cs"/>
              </a:rPr>
              <a:t> = 169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 ± 13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Side of the square = 13 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When a wire is bent to form a square and then a circle, the perimeter of both the figures will be equal.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4a = 2pir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4*13 = 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22/7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r </a:t>
            </a:r>
            <a:br>
              <a:rPr lang="en-US" sz="1200" kern="1200" dirty="0">
                <a:solidFill>
                  <a:schemeClr val="tx1"/>
                </a:solidFill>
                <a:latin typeface="+mn-lt"/>
                <a:ea typeface="+mn-ea"/>
                <a:cs typeface="+mn-cs"/>
              </a:rPr>
            </a:br>
            <a:r>
              <a:rPr lang="en-US" sz="1200" kern="1200" dirty="0" err="1">
                <a:solidFill>
                  <a:schemeClr val="tx1"/>
                </a:solidFill>
                <a:latin typeface="+mn-lt"/>
                <a:ea typeface="+mn-ea"/>
                <a:cs typeface="+mn-cs"/>
              </a:rPr>
              <a:t>r</a:t>
            </a:r>
            <a:r>
              <a:rPr lang="en-US" sz="1200" kern="1200" dirty="0">
                <a:solidFill>
                  <a:schemeClr val="tx1"/>
                </a:solidFill>
                <a:latin typeface="+mn-lt"/>
                <a:ea typeface="+mn-ea"/>
                <a:cs typeface="+mn-cs"/>
              </a:rPr>
              <a:t> = (13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7)/11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Area of the circle = pir^2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=22/7x(13x7)/11 x(13x7)/11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=2366/i11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=215.09 cm^2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Area of the circle = 215 cm^2 (nearest to a whole number)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t>Ans: a</a:t>
            </a:r>
          </a:p>
          <a:p>
            <a:endParaRPr lang="en-US" altLang="en-US" dirty="0"/>
          </a:p>
          <a:p>
            <a:r>
              <a:rPr lang="en-US" b="0" i="0" dirty="0">
                <a:solidFill>
                  <a:srgbClr val="52565B"/>
                </a:solidFill>
                <a:effectLst/>
                <a:latin typeface="Poppins" panose="00000500000000000000" pitchFamily="2" charset="0"/>
              </a:rPr>
              <a:t>Given that, the ratio of height to diameter </a:t>
            </a:r>
            <a:r>
              <a:rPr lang="en-US" dirty="0"/>
              <a:t>=1:2</a:t>
            </a:r>
            <a:r>
              <a:rPr lang="en-US" b="0" i="0" dirty="0">
                <a:solidFill>
                  <a:srgbClr val="52565B"/>
                </a:solidFill>
                <a:effectLst/>
                <a:latin typeface="Poppins" panose="00000500000000000000" pitchFamily="2" charset="0"/>
              </a:rPr>
              <a:t>.</a:t>
            </a:r>
            <a:br>
              <a:rPr lang="en-US" dirty="0"/>
            </a:br>
            <a:r>
              <a:rPr lang="en-US" b="0" i="0" dirty="0">
                <a:solidFill>
                  <a:srgbClr val="52565B"/>
                </a:solidFill>
                <a:effectLst/>
                <a:latin typeface="Poppins" panose="00000500000000000000" pitchFamily="2" charset="0"/>
              </a:rPr>
              <a:t>Radius = 1.</a:t>
            </a:r>
            <a:br>
              <a:rPr lang="en-US" dirty="0"/>
            </a:br>
            <a:r>
              <a:rPr lang="en-US" b="0" i="0" dirty="0">
                <a:solidFill>
                  <a:srgbClr val="52565B"/>
                </a:solidFill>
                <a:effectLst/>
                <a:latin typeface="Poppins" panose="00000500000000000000" pitchFamily="2" charset="0"/>
              </a:rPr>
              <a:t>The new ratio of height and radius </a:t>
            </a:r>
            <a:r>
              <a:rPr lang="en-US" dirty="0"/>
              <a:t>=1:1</a:t>
            </a:r>
            <a:r>
              <a:rPr lang="en-US" b="0" i="0" dirty="0">
                <a:solidFill>
                  <a:srgbClr val="52565B"/>
                </a:solidFill>
                <a:effectLst/>
                <a:latin typeface="Poppins" panose="00000500000000000000" pitchFamily="2" charset="0"/>
              </a:rPr>
              <a:t>.</a:t>
            </a:r>
            <a:br>
              <a:rPr lang="en-US" dirty="0"/>
            </a:br>
            <a:r>
              <a:rPr lang="en-US" b="0" i="0" dirty="0">
                <a:solidFill>
                  <a:srgbClr val="52565B"/>
                </a:solidFill>
                <a:effectLst/>
                <a:latin typeface="Poppins" panose="00000500000000000000" pitchFamily="2" charset="0"/>
              </a:rPr>
              <a:t>Curved surface area of a cylinder </a:t>
            </a:r>
            <a:r>
              <a:rPr lang="en-US" dirty="0"/>
              <a:t>=2πrh</a:t>
            </a:r>
            <a:r>
              <a:rPr lang="en-US" b="0" i="0" dirty="0">
                <a:solidFill>
                  <a:srgbClr val="52565B"/>
                </a:solidFill>
                <a:effectLst/>
                <a:latin typeface="Poppins" panose="00000500000000000000" pitchFamily="2" charset="0"/>
              </a:rPr>
              <a:t>.</a:t>
            </a:r>
            <a:br>
              <a:rPr lang="en-US" dirty="0"/>
            </a:br>
            <a:r>
              <a:rPr lang="en-US" b="0" i="0" dirty="0">
                <a:solidFill>
                  <a:srgbClr val="52565B"/>
                </a:solidFill>
                <a:effectLst/>
                <a:latin typeface="Poppins" panose="00000500000000000000" pitchFamily="2" charset="0"/>
              </a:rPr>
              <a:t>Areas of two ends is circle </a:t>
            </a:r>
            <a:r>
              <a:rPr lang="en-US" dirty="0"/>
              <a:t>=2πr^2</a:t>
            </a:r>
            <a:r>
              <a:rPr lang="en-US" b="0" i="0" dirty="0">
                <a:solidFill>
                  <a:srgbClr val="52565B"/>
                </a:solidFill>
                <a:effectLst/>
                <a:latin typeface="Poppins" panose="00000500000000000000" pitchFamily="2" charset="0"/>
              </a:rPr>
              <a:t> </a:t>
            </a:r>
          </a:p>
          <a:p>
            <a:r>
              <a:rPr lang="en-US" b="0" i="0" dirty="0">
                <a:solidFill>
                  <a:srgbClr val="52565B"/>
                </a:solidFill>
                <a:effectLst/>
                <a:latin typeface="Poppins" panose="00000500000000000000" pitchFamily="2" charset="0"/>
              </a:rPr>
              <a:t>The ratio of area be,</a:t>
            </a:r>
            <a:br>
              <a:rPr lang="en-US" dirty="0"/>
            </a:br>
            <a:r>
              <a:rPr lang="en-US" b="0" i="0" dirty="0">
                <a:solidFill>
                  <a:srgbClr val="52565B"/>
                </a:solidFill>
                <a:effectLst/>
                <a:latin typeface="Poppins" panose="00000500000000000000" pitchFamily="2" charset="0"/>
              </a:rPr>
              <a:t>= </a:t>
            </a:r>
            <a:r>
              <a:rPr lang="en-US" dirty="0"/>
              <a:t>2πrh/2πr^2</a:t>
            </a:r>
            <a:br>
              <a:rPr lang="en-US" dirty="0"/>
            </a:br>
            <a:r>
              <a:rPr lang="en-US" dirty="0"/>
              <a:t>=1:1</a:t>
            </a:r>
            <a:r>
              <a:rPr lang="en-US" b="0" i="0" dirty="0">
                <a:solidFill>
                  <a:srgbClr val="52565B"/>
                </a:solidFill>
                <a:effectLst/>
                <a:latin typeface="Poppins" panose="00000500000000000000" pitchFamily="2" charset="0"/>
              </a:rPr>
              <a:t> Therefore, option 1 is correct.</a:t>
            </a:r>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30%</a:t>
            </a:r>
          </a:p>
          <a:p>
            <a:endParaRPr lang="en-US" dirty="0"/>
          </a:p>
          <a:p>
            <a:r>
              <a:rPr lang="en-US" altLang="en-US" dirty="0"/>
              <a:t>Let side of an square be N.</a:t>
            </a:r>
          </a:p>
          <a:p>
            <a:endParaRPr lang="en-US" altLang="en-US" dirty="0"/>
          </a:p>
          <a:p>
            <a:r>
              <a:rPr lang="en-US" altLang="en-US" dirty="0"/>
              <a:t>Diagonal of square = √2 x N = 1.41N</a:t>
            </a:r>
          </a:p>
          <a:p>
            <a:endParaRPr lang="en-US" altLang="en-US" dirty="0"/>
          </a:p>
          <a:p>
            <a:r>
              <a:rPr lang="en-US" altLang="en-US" dirty="0"/>
              <a:t>When u walk on two sides of square = 2N</a:t>
            </a:r>
          </a:p>
          <a:p>
            <a:endParaRPr lang="en-US" altLang="en-US" dirty="0"/>
          </a:p>
          <a:p>
            <a:r>
              <a:rPr lang="en-US" altLang="en-US" dirty="0"/>
              <a:t>When u walk diagonally = 1.41N</a:t>
            </a:r>
          </a:p>
          <a:p>
            <a:endParaRPr lang="en-US" altLang="en-US" dirty="0"/>
          </a:p>
          <a:p>
            <a:r>
              <a:rPr lang="en-US" altLang="en-US" dirty="0"/>
              <a:t>Percentage saving =</a:t>
            </a:r>
          </a:p>
          <a:p>
            <a:endParaRPr lang="en-US" altLang="en-US" dirty="0"/>
          </a:p>
          <a:p>
            <a:r>
              <a:rPr lang="en-US" altLang="en-US" dirty="0"/>
              <a:t>= [(2N -1.41N)/2N] x 100</a:t>
            </a:r>
          </a:p>
          <a:p>
            <a:endParaRPr lang="en-US" altLang="en-US" dirty="0"/>
          </a:p>
          <a:p>
            <a:r>
              <a:rPr lang="en-US" altLang="en-US" dirty="0"/>
              <a:t>= 29.5</a:t>
            </a:r>
          </a:p>
          <a:p>
            <a:endParaRPr lang="en-US" altLang="en-US" dirty="0"/>
          </a:p>
          <a:p>
            <a:r>
              <a:rPr lang="en-US" altLang="en-US" dirty="0"/>
              <a:t>. Percentage saving is 29.5%</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normAutofit fontScale="92500" lnSpcReduction="10000"/>
          </a:bodyPr>
          <a:lstStyle/>
          <a:p>
            <a:r>
              <a:rPr lang="en-US" dirty="0"/>
              <a:t>ANS: 16</a:t>
            </a:r>
          </a:p>
          <a:p>
            <a:endParaRPr lang="en-US" dirty="0"/>
          </a:p>
          <a:p>
            <a:r>
              <a:rPr lang="en-US" altLang="en-US" dirty="0"/>
              <a:t>Volume of a cylinder = π * (radius)² * height</a:t>
            </a:r>
          </a:p>
          <a:p>
            <a:r>
              <a:rPr lang="en-US" altLang="en-US" dirty="0"/>
              <a:t>Radius (r) = 14 cm</a:t>
            </a:r>
          </a:p>
          <a:p>
            <a:r>
              <a:rPr lang="en-US" altLang="en-US" dirty="0"/>
              <a:t>Height (h) = 20 cm</a:t>
            </a:r>
          </a:p>
          <a:p>
            <a:r>
              <a:rPr lang="en-US" altLang="en-US" dirty="0"/>
              <a:t>Volume = π * (14 cm)² * 20 cm</a:t>
            </a:r>
          </a:p>
          <a:p>
            <a:r>
              <a:rPr lang="en-US" altLang="en-US" dirty="0"/>
              <a:t>Volume = π * 196 cm² * 20 cm</a:t>
            </a:r>
          </a:p>
          <a:p>
            <a:r>
              <a:rPr lang="en-US" altLang="en-US" dirty="0"/>
              <a:t>Volume = 3920π cm³</a:t>
            </a:r>
          </a:p>
          <a:p>
            <a:endParaRPr lang="en-US" altLang="en-US" dirty="0"/>
          </a:p>
          <a:p>
            <a:r>
              <a:rPr lang="en-US" altLang="en-US" dirty="0"/>
              <a:t>π ≈ 22/7:</a:t>
            </a:r>
          </a:p>
          <a:p>
            <a:endParaRPr lang="en-US" altLang="en-US" dirty="0"/>
          </a:p>
          <a:p>
            <a:r>
              <a:rPr lang="en-US" altLang="en-US" dirty="0"/>
              <a:t>Volume ≈ 3920 * (22/7) cm³</a:t>
            </a:r>
          </a:p>
          <a:p>
            <a:r>
              <a:rPr lang="en-US" altLang="en-US" dirty="0"/>
              <a:t>Volume ≈ 560 * 22 cm³</a:t>
            </a:r>
          </a:p>
          <a:p>
            <a:r>
              <a:rPr lang="en-US" altLang="en-US" dirty="0"/>
              <a:t>Volume ≈ 12320 cm³</a:t>
            </a:r>
          </a:p>
          <a:p>
            <a:endParaRPr lang="en-US" altLang="en-US" dirty="0"/>
          </a:p>
          <a:p>
            <a:r>
              <a:rPr lang="en-US" altLang="en-US" dirty="0"/>
              <a:t>Convert the volume of the can to milliliters (ml):</a:t>
            </a:r>
          </a:p>
          <a:p>
            <a:endParaRPr lang="en-US" altLang="en-US" dirty="0"/>
          </a:p>
          <a:p>
            <a:r>
              <a:rPr lang="en-US" altLang="en-US" dirty="0"/>
              <a:t>1 cm³ = 1 ml</a:t>
            </a:r>
          </a:p>
          <a:p>
            <a:r>
              <a:rPr lang="en-US" altLang="en-US" dirty="0"/>
              <a:t>Volume ≈ 12320 ml</a:t>
            </a:r>
          </a:p>
          <a:p>
            <a:endParaRPr lang="en-US" altLang="en-US" dirty="0"/>
          </a:p>
          <a:p>
            <a:r>
              <a:rPr lang="en-US" altLang="en-US" dirty="0"/>
              <a:t>Calculate the number of bottles that can be filled:</a:t>
            </a:r>
          </a:p>
          <a:p>
            <a:endParaRPr lang="en-US" altLang="en-US" dirty="0"/>
          </a:p>
          <a:p>
            <a:r>
              <a:rPr lang="en-US" altLang="en-US" dirty="0"/>
              <a:t>Capacity of each bottle = 770 ml</a:t>
            </a:r>
          </a:p>
          <a:p>
            <a:r>
              <a:rPr lang="en-US" altLang="en-US" dirty="0"/>
              <a:t>Number of bottles = (Total volume of milk) / (Capacity of each bottle)</a:t>
            </a:r>
          </a:p>
          <a:p>
            <a:r>
              <a:rPr lang="en-US" altLang="en-US" dirty="0"/>
              <a:t>Number of bottles ≈ 12320 ml / 770 ml</a:t>
            </a:r>
          </a:p>
          <a:p>
            <a:r>
              <a:rPr lang="en-US" altLang="en-US" dirty="0"/>
              <a:t>Number of bottles ≈ 16</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ANS:51 cm</a:t>
            </a:r>
          </a:p>
          <a:p>
            <a:endParaRPr lang="en-US" dirty="0"/>
          </a:p>
          <a:p>
            <a:r>
              <a:rPr lang="en-US" altLang="en-US" dirty="0"/>
              <a:t>Using mid-point theorem,</a:t>
            </a:r>
          </a:p>
          <a:p>
            <a:endParaRPr lang="en-US" altLang="en-US" dirty="0"/>
          </a:p>
          <a:p>
            <a:r>
              <a:rPr lang="en-US" altLang="en-US" dirty="0"/>
              <a:t>Hence, ARPQ is a parallelogram.</a:t>
            </a:r>
          </a:p>
          <a:p>
            <a:endParaRPr lang="en-US" altLang="en-US" dirty="0"/>
          </a:p>
          <a:p>
            <a:r>
              <a:rPr lang="en-US" altLang="en-US" dirty="0"/>
              <a:t>In a parallelogram, Opposite sides are equal,</a:t>
            </a:r>
          </a:p>
          <a:p>
            <a:endParaRPr lang="en-US" altLang="en-US" dirty="0"/>
          </a:p>
          <a:p>
            <a:r>
              <a:rPr lang="en-US" altLang="en-US" b="1" dirty="0"/>
              <a:t>AR = QP =&gt; </a:t>
            </a:r>
            <a:r>
              <a:rPr lang="en-US" altLang="en-US" dirty="0"/>
              <a:t>15 cm </a:t>
            </a:r>
            <a:r>
              <a:rPr lang="en-US" altLang="en-US" dirty="0">
                <a:sym typeface="Wingdings" panose="05000000000000000000" pitchFamily="2" charset="2"/>
              </a:rPr>
              <a:t>    </a:t>
            </a:r>
            <a:r>
              <a:rPr lang="en-US" altLang="en-US" dirty="0"/>
              <a:t>[ AB = 30cm , AR = 15cm]</a:t>
            </a:r>
          </a:p>
          <a:p>
            <a:endParaRPr lang="en-US" altLang="en-US" dirty="0"/>
          </a:p>
          <a:p>
            <a:r>
              <a:rPr lang="en-US" altLang="en-US" b="1" dirty="0"/>
              <a:t>RP = AQ =&gt; </a:t>
            </a:r>
            <a:r>
              <a:rPr lang="en-US" altLang="en-US" b="0" dirty="0"/>
              <a:t>10.5 cm   [AC = 21cm, AQ=10.5cm]</a:t>
            </a:r>
          </a:p>
          <a:p>
            <a:endParaRPr lang="en-US" altLang="en-US" dirty="0"/>
          </a:p>
          <a:p>
            <a:r>
              <a:rPr lang="en-US" altLang="en-US" dirty="0"/>
              <a:t>The perimeter is,</a:t>
            </a:r>
          </a:p>
          <a:p>
            <a:r>
              <a:rPr lang="en-US" altLang="en-US" dirty="0"/>
              <a:t> P = sum of all sides</a:t>
            </a:r>
          </a:p>
          <a:p>
            <a:r>
              <a:rPr lang="en-US" altLang="en-US" dirty="0"/>
              <a:t>Hence the perimeter is </a:t>
            </a:r>
            <a:r>
              <a:rPr lang="en-US" altLang="en-US" b="1" dirty="0"/>
              <a:t>51 cm</a:t>
            </a:r>
          </a:p>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512 sq.cm</a:t>
            </a:r>
          </a:p>
          <a:p>
            <a:endParaRPr lang="en-US" dirty="0"/>
          </a:p>
          <a:p>
            <a:r>
              <a:rPr lang="en-US" altLang="en-US" dirty="0"/>
              <a:t>The side of the first square = a </a:t>
            </a:r>
            <a:r>
              <a:rPr lang="en-US" altLang="en-US" dirty="0">
                <a:sym typeface="Wingdings" panose="05000000000000000000" pitchFamily="2" charset="2"/>
              </a:rPr>
              <a:t> 16 cm</a:t>
            </a:r>
            <a:endParaRPr lang="en-US" altLang="en-US" dirty="0"/>
          </a:p>
          <a:p>
            <a:endParaRPr lang="en-US" altLang="en-US" dirty="0"/>
          </a:p>
          <a:p>
            <a:r>
              <a:rPr lang="en-US" altLang="en-US" dirty="0"/>
              <a:t>Side of the second square =a/√2 </a:t>
            </a:r>
            <a:r>
              <a:rPr lang="en-US" altLang="en-US" dirty="0">
                <a:sym typeface="Wingdings" panose="05000000000000000000" pitchFamily="2" charset="2"/>
              </a:rPr>
              <a:t> 16/</a:t>
            </a:r>
            <a:r>
              <a:rPr lang="en-US" altLang="en-US" dirty="0"/>
              <a:t>√2 =8√2 cm</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Side of third square = 8 cm and so on ...</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Sum of area of squares = (16)^2 + (8√2)^2 + (8)^2 + ....</a:t>
            </a:r>
          </a:p>
          <a:p>
            <a:endParaRPr lang="en-US" altLang="en-US" dirty="0"/>
          </a:p>
          <a:p>
            <a:r>
              <a:rPr lang="en-US" altLang="en-US" dirty="0">
                <a:sym typeface="Wingdings" panose="05000000000000000000" pitchFamily="2" charset="2"/>
              </a:rPr>
              <a:t> 256 +128 =64 +….</a:t>
            </a:r>
            <a:endParaRPr lang="en-US" altLang="en-US" dirty="0"/>
          </a:p>
          <a:p>
            <a:endParaRPr lang="en-US" altLang="en-US" dirty="0"/>
          </a:p>
          <a:p>
            <a:endParaRPr lang="en-US" altLang="en-US" dirty="0"/>
          </a:p>
          <a:p>
            <a:r>
              <a:rPr lang="en-US" altLang="en-US" dirty="0"/>
              <a:t>If the series is in GP with common ratio r and first term a, then the </a:t>
            </a:r>
            <a:r>
              <a:rPr lang="en-US" altLang="en-US" b="1" dirty="0"/>
              <a:t>sum of the infinite = a/1-r</a:t>
            </a:r>
          </a:p>
          <a:p>
            <a:endParaRPr lang="en-US" altLang="en-US" dirty="0"/>
          </a:p>
          <a:p>
            <a:r>
              <a:rPr lang="en-US" altLang="en-US" dirty="0"/>
              <a:t>Sum of the area of squares = 256/1-1/2</a:t>
            </a:r>
          </a:p>
          <a:p>
            <a:endParaRPr lang="en-US" altLang="en-US" dirty="0"/>
          </a:p>
          <a:p>
            <a:r>
              <a:rPr lang="en-US" altLang="en-US" dirty="0"/>
              <a:t>Sum of the area of squares = 512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err="1"/>
              <a:t>ans</a:t>
            </a:r>
            <a:r>
              <a:rPr lang="en-US" dirty="0"/>
              <a:t>: 3cm</a:t>
            </a:r>
          </a:p>
          <a:p>
            <a:endParaRPr lang="en-US" dirty="0"/>
          </a:p>
          <a:p>
            <a:r>
              <a:rPr lang="en-US" altLang="en-US" dirty="0"/>
              <a:t>Volume of sphere = (4/3) Pi*r^3</a:t>
            </a:r>
          </a:p>
          <a:p>
            <a:endParaRPr lang="en-US" altLang="en-US" dirty="0"/>
          </a:p>
          <a:p>
            <a:r>
              <a:rPr lang="en-US" altLang="en-US" dirty="0"/>
              <a:t>Volume of cone = (1/3)pi*r^2h</a:t>
            </a:r>
          </a:p>
          <a:p>
            <a:endParaRPr lang="en-US" altLang="en-US" dirty="0"/>
          </a:p>
          <a:p>
            <a:r>
              <a:rPr lang="en-US" altLang="en-US" dirty="0"/>
              <a:t>Calculation:</a:t>
            </a:r>
          </a:p>
          <a:p>
            <a:endParaRPr lang="en-US" altLang="en-US" dirty="0"/>
          </a:p>
          <a:p>
            <a:r>
              <a:rPr lang="en-US" altLang="en-US" dirty="0"/>
              <a:t>Radius x 2 = Diameter</a:t>
            </a:r>
          </a:p>
          <a:p>
            <a:endParaRPr lang="en-US" altLang="en-US" dirty="0"/>
          </a:p>
          <a:p>
            <a:r>
              <a:rPr lang="en-US" altLang="en-US" dirty="0"/>
              <a:t>Radius of spherical ball = 6/2 = 3 cm</a:t>
            </a:r>
          </a:p>
          <a:p>
            <a:endParaRPr lang="en-US" altLang="en-US" dirty="0"/>
          </a:p>
          <a:p>
            <a:r>
              <a:rPr lang="en-US" altLang="en-US" dirty="0"/>
              <a:t>Radius of cone = 12/2 = 6 cm</a:t>
            </a:r>
          </a:p>
          <a:p>
            <a:endParaRPr lang="en-US" altLang="en-US" dirty="0"/>
          </a:p>
          <a:p>
            <a:r>
              <a:rPr lang="en-US" altLang="en-US" dirty="0"/>
              <a:t>Volume of spherical ball = Volume of cone</a:t>
            </a:r>
          </a:p>
          <a:p>
            <a:endParaRPr lang="en-US" altLang="en-US" dirty="0"/>
          </a:p>
          <a:p>
            <a:r>
              <a:rPr lang="en-US" altLang="en-US" dirty="0"/>
              <a:t>4/3 pi r^3 = 1/3 pi r^2 h</a:t>
            </a:r>
          </a:p>
          <a:p>
            <a:r>
              <a:rPr lang="en-US" altLang="en-US" dirty="0"/>
              <a:t>4/3 * pi *27 = 1/3 * pi *36 * h</a:t>
            </a:r>
          </a:p>
          <a:p>
            <a:r>
              <a:rPr lang="en-US" altLang="en-US" dirty="0"/>
              <a:t>Height = 3cm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normAutofit fontScale="85000" lnSpcReduction="20000"/>
          </a:bodyPr>
          <a:lstStyle/>
          <a:p>
            <a:r>
              <a:rPr lang="en-US" dirty="0"/>
              <a:t>ANS: 75%</a:t>
            </a:r>
          </a:p>
          <a:p>
            <a:endParaRPr lang="en-US" dirty="0"/>
          </a:p>
          <a:p>
            <a:r>
              <a:rPr lang="en-US" altLang="en-US" dirty="0"/>
              <a:t>Radius of the sphere (R) = 9 cm</a:t>
            </a:r>
          </a:p>
          <a:p>
            <a:endParaRPr lang="en-US" altLang="en-US" dirty="0"/>
          </a:p>
          <a:p>
            <a:r>
              <a:rPr lang="en-US" altLang="en-US" dirty="0"/>
              <a:t>Volume of sphere = (4/3) * π * R³</a:t>
            </a:r>
          </a:p>
          <a:p>
            <a:r>
              <a:rPr lang="en-US" altLang="en-US" dirty="0"/>
              <a:t>Volume of sphere = (4/3) * π * (9 cm)³</a:t>
            </a:r>
          </a:p>
          <a:p>
            <a:r>
              <a:rPr lang="en-US" altLang="en-US" dirty="0"/>
              <a:t>Volume of sphere = (4/3) * π * 729 cm³</a:t>
            </a:r>
          </a:p>
          <a:p>
            <a:r>
              <a:rPr lang="en-US" altLang="en-US" b="1" dirty="0"/>
              <a:t>Volume of sphere = 972π cm³</a:t>
            </a:r>
          </a:p>
          <a:p>
            <a:endParaRPr lang="en-US" altLang="en-US" dirty="0"/>
          </a:p>
          <a:p>
            <a:r>
              <a:rPr lang="en-US" altLang="en-US" dirty="0"/>
              <a:t>Height of the cone (h) = 9 cm</a:t>
            </a:r>
          </a:p>
          <a:p>
            <a:r>
              <a:rPr lang="en-US" altLang="en-US" dirty="0"/>
              <a:t>Diameter of the base of the cone = 18 cm</a:t>
            </a:r>
          </a:p>
          <a:p>
            <a:r>
              <a:rPr lang="en-US" altLang="en-US" dirty="0"/>
              <a:t>Radius of the base of the cone (r) = 18 cm / 2 = 9 cm</a:t>
            </a:r>
          </a:p>
          <a:p>
            <a:endParaRPr lang="en-US" altLang="en-US" dirty="0"/>
          </a:p>
          <a:p>
            <a:r>
              <a:rPr lang="en-US" altLang="en-US" dirty="0"/>
              <a:t>Volume of cone = (1/3) * π * r² * h</a:t>
            </a:r>
          </a:p>
          <a:p>
            <a:r>
              <a:rPr lang="en-US" altLang="en-US" dirty="0"/>
              <a:t>Volume of cone = (1/3) * π * (9 cm)² * 9 cm</a:t>
            </a:r>
          </a:p>
          <a:p>
            <a:r>
              <a:rPr lang="en-US" altLang="en-US" dirty="0"/>
              <a:t>Volume of cone = (1/3) * π * 81 cm² * 9 cm</a:t>
            </a:r>
          </a:p>
          <a:p>
            <a:r>
              <a:rPr lang="en-US" altLang="en-US" b="1" dirty="0"/>
              <a:t>Volume of cone = 243π cm³</a:t>
            </a:r>
          </a:p>
          <a:p>
            <a:endParaRPr lang="en-US" altLang="en-US" b="1" dirty="0"/>
          </a:p>
          <a:p>
            <a:r>
              <a:rPr lang="en-US" altLang="en-US" dirty="0"/>
              <a:t>Calculate the Volume of Wood Wasted</a:t>
            </a:r>
          </a:p>
          <a:p>
            <a:endParaRPr lang="en-US" altLang="en-US" dirty="0"/>
          </a:p>
          <a:p>
            <a:r>
              <a:rPr lang="en-US" altLang="en-US" b="1" dirty="0"/>
              <a:t>Volume of wood wasted = Volume of sphere - Volume of cone</a:t>
            </a:r>
          </a:p>
          <a:p>
            <a:r>
              <a:rPr lang="en-US" altLang="en-US" dirty="0"/>
              <a:t>Volume of wood wasted = 972π cm³ - 243π cm³</a:t>
            </a:r>
          </a:p>
          <a:p>
            <a:r>
              <a:rPr lang="en-US" altLang="en-US" b="1" dirty="0"/>
              <a:t>Volume of wood wasted = 729π cm³</a:t>
            </a:r>
          </a:p>
          <a:p>
            <a:endParaRPr lang="en-US" altLang="en-US" dirty="0"/>
          </a:p>
          <a:p>
            <a:r>
              <a:rPr lang="en-US" altLang="en-US" dirty="0"/>
              <a:t> Calculate the Percentage of Wood Wasted</a:t>
            </a:r>
          </a:p>
          <a:p>
            <a:endParaRPr lang="en-US" altLang="en-US" dirty="0"/>
          </a:p>
          <a:p>
            <a:r>
              <a:rPr lang="en-US" altLang="en-US" b="1" dirty="0"/>
              <a:t>Percentage of wood wasted = (Volume of wood wasted / Volume of sphere) * 100%</a:t>
            </a:r>
          </a:p>
          <a:p>
            <a:r>
              <a:rPr lang="en-US" altLang="en-US" dirty="0"/>
              <a:t>Percentage of wood wasted = (729π cm³ / 972π cm³) * 100%</a:t>
            </a:r>
          </a:p>
          <a:p>
            <a:r>
              <a:rPr lang="en-US" altLang="en-US" dirty="0"/>
              <a:t>Percentage of wood wasted = (729 / 972) * 100%</a:t>
            </a:r>
          </a:p>
          <a:p>
            <a:r>
              <a:rPr lang="en-US" altLang="en-US" dirty="0"/>
              <a:t>Percentage of wood wasted = (3 / 4) * 100%</a:t>
            </a:r>
          </a:p>
          <a:p>
            <a:r>
              <a:rPr lang="en-US" altLang="en-US" b="1" dirty="0"/>
              <a:t>Percentage of wood wasted = 75%</a:t>
            </a: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C</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Let the length be 3x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breadth will be 2x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according to the question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Area of rectangle = 864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3x </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2x = 864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6x^2 = 864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x^2= 144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x= 12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Length = 3x = 36 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Breadth = 2x = 24 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Perimeter of the rectangle = 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60 = 120 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Total cost of fencing = 120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15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1800 rupees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C</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Let the bases of the triangles be b1 and b2, and their heights be h1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and h2.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Ratio of areas = (1/2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b1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h1)/(1/2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b2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h2) = 4:3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b1 x h1/b2 x h2=4:3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Given ratio of heights = 3 : 4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=h1/h2 = 3:4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=b1/b2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(3/4)=4:3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=b1 /b2 = (4/3)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(4/3)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bl</a:t>
            </a:r>
            <a:r>
              <a:rPr lang="en-US" sz="1200" kern="1200" dirty="0">
                <a:solidFill>
                  <a:schemeClr val="tx1"/>
                </a:solidFill>
                <a:latin typeface="+mn-lt"/>
                <a:ea typeface="+mn-ea"/>
                <a:cs typeface="+mn-cs"/>
              </a:rPr>
              <a:t>/b2 = 16:9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ratio of their bases is 16:9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1" u="sng" kern="1200" dirty="0">
                <a:solidFill>
                  <a:schemeClr val="tx1"/>
                </a:solidFill>
                <a:latin typeface="+mn-lt"/>
                <a:ea typeface="+mn-ea"/>
                <a:cs typeface="+mn-cs"/>
              </a:rPr>
              <a:t>A</a:t>
            </a:r>
          </a:p>
          <a:p>
            <a:pPr marL="0" marR="0" indent="0" algn="l" defTabSz="914400" rtl="0" eaLnBrk="1" fontAlgn="auto" latinLnBrk="0" hangingPunct="1">
              <a:lnSpc>
                <a:spcPct val="100000"/>
              </a:lnSpc>
              <a:spcBef>
                <a:spcPts val="0"/>
              </a:spcBef>
              <a:spcAft>
                <a:spcPts val="0"/>
              </a:spcAft>
              <a:buClrTx/>
              <a:buSzTx/>
              <a:buFontTx/>
              <a:buNone/>
              <a:defRPr/>
            </a:pPr>
            <a:r>
              <a:rPr lang="en-US" sz="1200" b="1" u="sng" kern="1200" dirty="0">
                <a:solidFill>
                  <a:schemeClr val="tx1"/>
                </a:solidFill>
                <a:latin typeface="+mn-lt"/>
                <a:ea typeface="+mn-ea"/>
                <a:cs typeface="+mn-cs"/>
              </a:rPr>
              <a:t>Shortcut Trick </a:t>
            </a:r>
            <a:br>
              <a:rPr lang="en-US" sz="1200" b="1" kern="1200" dirty="0">
                <a:solidFill>
                  <a:schemeClr val="tx1"/>
                </a:solidFill>
                <a:latin typeface="+mn-lt"/>
                <a:ea typeface="+mn-ea"/>
                <a:cs typeface="+mn-cs"/>
              </a:rPr>
            </a:br>
            <a:r>
              <a:rPr lang="en-US" sz="1200" kern="1200" dirty="0">
                <a:solidFill>
                  <a:schemeClr val="tx1"/>
                </a:solidFill>
                <a:latin typeface="+mn-lt"/>
                <a:ea typeface="+mn-ea"/>
                <a:cs typeface="+mn-cs"/>
              </a:rPr>
              <a:t>Recognize that the given triangle has side lengths in the ratio 10:24:26.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That is it is a triplet, hence it is a right-angle triangle.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Use the formula for the area of a triangle: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Area = (base * height) / 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Given that the area is 480 cm2,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Let’s assume the base is 10x and the height is 24x.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=(10x* 24x)/2=480.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x^2 = 4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x = 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Calculate the perimeter of the triangle by summing the side lengths: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10x + 24x + 26x = 60x.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60*2 = 120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Therefore, the perimeter of the triangle is 120 cm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C</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The radius of the 1st circle R1 = 42/2 = 21 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radius of the 2nd circle R2 = 26/2 = 13 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Total Area of the two small ground = pi(R1^2 + R2^2) = pi(21^2 + 13^2) = pi</a:t>
            </a:r>
            <a:r>
              <a:rPr lang="en-US" sz="1200" kern="1200" baseline="0" dirty="0">
                <a:solidFill>
                  <a:schemeClr val="tx1"/>
                </a:solidFill>
                <a:latin typeface="+mn-lt"/>
                <a:ea typeface="+mn-ea"/>
                <a:cs typeface="+mn-cs"/>
              </a:rPr>
              <a:t>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(441 + 169)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Total area = 610pi m^2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New ground area = 610pi</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610pi =piR^2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=R^2= 610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R=24.63 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radius of the new ground if the new ground has the same area as two small grounds is 24.63 m.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A)</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Volume of smaller cube = (46656/27)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1728cm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Now,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Volume of cube = a^3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1728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a = 12cm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Now,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Surface area of smaller cubes = 6a^2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12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12) cm^2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864 cm^2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The surface area of the smaller cubes is 864 cm^2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B</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According to the question.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volume of the sphere = Volume of the cone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4/3pi12^3 = 1/3pi6^2h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12^3 = n6^2h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48 = h </a:t>
            </a:r>
            <a:br>
              <a:rPr lang="en-US" sz="1200" kern="1200" dirty="0">
                <a:solidFill>
                  <a:schemeClr val="tx1"/>
                </a:solidFill>
                <a:latin typeface="+mn-lt"/>
                <a:ea typeface="+mn-ea"/>
                <a:cs typeface="+mn-cs"/>
              </a:rPr>
            </a:br>
            <a:r>
              <a:rPr lang="en-US" sz="1200" kern="1200" dirty="0" err="1">
                <a:solidFill>
                  <a:schemeClr val="tx1"/>
                </a:solidFill>
                <a:latin typeface="+mn-lt"/>
                <a:ea typeface="+mn-ea"/>
                <a:cs typeface="+mn-cs"/>
              </a:rPr>
              <a:t>h</a:t>
            </a:r>
            <a:r>
              <a:rPr lang="en-US" sz="1200" kern="1200" dirty="0">
                <a:solidFill>
                  <a:schemeClr val="tx1"/>
                </a:solidFill>
                <a:latin typeface="+mn-lt"/>
                <a:ea typeface="+mn-ea"/>
                <a:cs typeface="+mn-cs"/>
              </a:rPr>
              <a:t> = 192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So, height = 192 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height of the cone is 192 cm.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A</a:t>
            </a: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mn-lt"/>
                <a:ea typeface="+mn-ea"/>
                <a:cs typeface="+mn-cs"/>
              </a:rPr>
              <a:t>Inner Diameter = 84 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Inner Radius = 84/2 cm = 42 cm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Curved Surface area of Hemisphere = 2pir^2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22/7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422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22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6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42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=11088 cm^2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cost of tin-plating 100 cm^2 of the bowl = Rs. 21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cost of tin-plating 1 cm^2 of the bowl = Rs. 21/100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The cost of tin-plating 11088 cm2 area of the bowl = (21/100) </a:t>
            </a:r>
            <a:r>
              <a:rPr lang="en-US" sz="1200" b="1" kern="1200" dirty="0">
                <a:solidFill>
                  <a:schemeClr val="tx1"/>
                </a:solidFill>
                <a:latin typeface="+mn-lt"/>
                <a:ea typeface="+mn-ea"/>
                <a:cs typeface="+mn-cs"/>
              </a:rPr>
              <a:t>x </a:t>
            </a:r>
            <a:r>
              <a:rPr lang="en-US" sz="1200" kern="1200" dirty="0">
                <a:solidFill>
                  <a:schemeClr val="tx1"/>
                </a:solidFill>
                <a:latin typeface="+mn-lt"/>
                <a:ea typeface="+mn-ea"/>
                <a:cs typeface="+mn-cs"/>
              </a:rPr>
              <a:t>11088 = Rs. 2,328.48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Thus, the cost of tin-plating is Rs. 2,328.48. </a:t>
            </a: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CA06F3A4-EA16-4E54-8F05-63BF685A8DAF}"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8429757-D189-47C8-85DA-A6C059AF6E91}"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8429757-D189-47C8-85DA-A6C059AF6E91}"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8429757-D189-47C8-85DA-A6C059AF6E91}"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8429757-D189-47C8-85DA-A6C059AF6E91}"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29757-D189-47C8-85DA-A6C059AF6E91}"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8429757-D189-47C8-85DA-A6C059AF6E91}"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8429757-D189-47C8-85DA-A6C059AF6E91}" type="datetimeFigureOut">
              <a:rPr lang="en-IN" smtClean="0"/>
              <a:t>16-03-2025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8429757-D189-47C8-85DA-A6C059AF6E91}" type="datetimeFigureOut">
              <a:rPr lang="en-IN" smtClean="0"/>
              <a:t>16-03-2025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29757-D189-47C8-85DA-A6C059AF6E91}" type="datetimeFigureOut">
              <a:rPr lang="en-IN" smtClean="0"/>
              <a:t>16-03-2025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429757-D189-47C8-85DA-A6C059AF6E91}"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429757-D189-47C8-85DA-A6C059AF6E91}"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23D1-CF3C-4090-8395-0927CF6A87F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29757-D189-47C8-85DA-A6C059AF6E91}" type="datetimeFigureOut">
              <a:rPr lang="en-IN" smtClean="0"/>
              <a:t>16-03-2025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923D1-CF3C-4090-8395-0927CF6A87F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0" y="1971040"/>
            <a:ext cx="5801360" cy="30440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5</a:t>
            </a:r>
            <a:endParaRPr lang="en-IN" dirty="0"/>
          </a:p>
        </p:txBody>
      </p:sp>
      <p:sp>
        <p:nvSpPr>
          <p:cNvPr id="4" name="Rectangle 1"/>
          <p:cNvSpPr>
            <a:spLocks noGrp="1" noChangeArrowheads="1"/>
          </p:cNvSpPr>
          <p:nvPr>
            <p:ph idx="1"/>
          </p:nvPr>
        </p:nvSpPr>
        <p:spPr bwMode="auto">
          <a:xfrm>
            <a:off x="838201" y="1985357"/>
            <a:ext cx="102768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area of a triangle is 480 cm^2 and the ratio of its sides is 10:24:26. What is the perimeter of the triangle? </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120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a:t>
            </a:r>
            <a:r>
              <a:rPr lang="en-US" altLang="en-US" sz="3200" dirty="0">
                <a:latin typeface="Times New Roman" panose="02020603050405020304" pitchFamily="18" charset="0"/>
                <a:cs typeface="Times New Roman" panose="02020603050405020304" pitchFamily="18" charset="0"/>
              </a:rPr>
              <a:t>2</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150 cm </a:t>
            </a:r>
          </a:p>
          <a:p>
            <a:pPr marL="0" marR="0" lvl="0" indent="0" algn="l" defTabSz="914400" rtl="0" eaLnBrk="0" fontAlgn="base" latinLnBrk="0" hangingPunct="0">
              <a:lnSpc>
                <a:spcPct val="100000"/>
              </a:lnSpc>
              <a:spcBef>
                <a:spcPct val="0"/>
              </a:spcBef>
              <a:spcAft>
                <a:spcPct val="0"/>
              </a:spcAft>
              <a:buClrTx/>
              <a:buSzTx/>
              <a:buFontTx/>
              <a:buNone/>
            </a:pPr>
            <a:r>
              <a:rPr lang="en-US" altLang="en-US" sz="3200" dirty="0">
                <a:latin typeface="Times New Roman" panose="02020603050405020304" pitchFamily="18" charset="0"/>
                <a:cs typeface="Times New Roman" panose="02020603050405020304" pitchFamily="18" charset="0"/>
              </a:rPr>
              <a:t>D) 180 cm</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6</a:t>
            </a:r>
            <a:endParaRPr lang="en-IN" dirty="0"/>
          </a:p>
        </p:txBody>
      </p:sp>
      <p:sp>
        <p:nvSpPr>
          <p:cNvPr id="5" name="Rectangle 1"/>
          <p:cNvSpPr>
            <a:spLocks noGrp="1" noChangeArrowheads="1"/>
          </p:cNvSpPr>
          <p:nvPr>
            <p:ph idx="1"/>
          </p:nvPr>
        </p:nvSpPr>
        <p:spPr bwMode="auto">
          <a:xfrm>
            <a:off x="838200" y="1739136"/>
            <a:ext cx="101650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 small circular grounds of diameters 42 m and 26 m are to be replaced by a bigger circular ground. What would be the radius of the new ground if the new ground has the same area as two small grounds?  </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23.65 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25.21 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24.63 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26.73 m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7</a:t>
            </a:r>
            <a:endParaRPr lang="en-IN" dirty="0"/>
          </a:p>
        </p:txBody>
      </p:sp>
      <p:sp>
        <p:nvSpPr>
          <p:cNvPr id="5" name="Rectangle 1"/>
          <p:cNvSpPr>
            <a:spLocks noGrp="1" noChangeArrowheads="1"/>
          </p:cNvSpPr>
          <p:nvPr>
            <p:ph idx="1"/>
          </p:nvPr>
        </p:nvSpPr>
        <p:spPr bwMode="auto">
          <a:xfrm>
            <a:off x="838200" y="1985358"/>
            <a:ext cx="1034796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solid cube having volume 46656 cm^3 is cut into 27 cubes Of equal volume. The surface area (in cm^2) Of the smaller cubes is: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864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756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936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921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8</a:t>
            </a:r>
          </a:p>
        </p:txBody>
      </p:sp>
      <p:sp>
        <p:nvSpPr>
          <p:cNvPr id="4" name="Rectangle 1"/>
          <p:cNvSpPr>
            <a:spLocks noGrp="1" noChangeArrowheads="1"/>
          </p:cNvSpPr>
          <p:nvPr>
            <p:ph idx="1"/>
          </p:nvPr>
        </p:nvSpPr>
        <p:spPr bwMode="auto">
          <a:xfrm>
            <a:off x="838201" y="1985357"/>
            <a:ext cx="1118107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solid metallic sphere of radius 12 cm is melted and recast into a cone having diameter of the base as 12 cm. What is the height of the cone?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A)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258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192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166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224 cm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9</a:t>
            </a:r>
          </a:p>
        </p:txBody>
      </p:sp>
      <p:sp>
        <p:nvSpPr>
          <p:cNvPr id="4" name="Rectangle 1"/>
          <p:cNvSpPr>
            <a:spLocks noGrp="1" noChangeArrowheads="1"/>
          </p:cNvSpPr>
          <p:nvPr>
            <p:ph idx="1"/>
          </p:nvPr>
        </p:nvSpPr>
        <p:spPr bwMode="auto">
          <a:xfrm>
            <a:off x="838200" y="1985357"/>
            <a:ext cx="1044529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hemispherical bowl made of iron has inner diameter 84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 the cost of tin plating it on the inside at the rate of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Rs. 21 per 100 cm^2 correct to two places of decimal.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Rs. 2,328.48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Rs. 2,425.48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Rs. 2,525.60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Rs. 2725.65</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10</a:t>
            </a:r>
          </a:p>
        </p:txBody>
      </p:sp>
      <p:sp>
        <p:nvSpPr>
          <p:cNvPr id="4" name="Rectangle 1"/>
          <p:cNvSpPr>
            <a:spLocks noGrp="1" noChangeArrowheads="1"/>
          </p:cNvSpPr>
          <p:nvPr>
            <p:ph idx="1"/>
          </p:nvPr>
        </p:nvSpPr>
        <p:spPr bwMode="auto">
          <a:xfrm>
            <a:off x="838200" y="1739135"/>
            <a:ext cx="110083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solid cube of side 8 cm is dropped into a rectangular container of length 16 cm, breadth 8 cm and height 15 cm which is partly filled with water. If the cube is completely submerged, then the rise of water level (in cm) is: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A)6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B)4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C)2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D)5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82780" cy="851338"/>
          </a:xfrm>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11</a:t>
            </a:r>
          </a:p>
        </p:txBody>
      </p:sp>
      <p:sp>
        <p:nvSpPr>
          <p:cNvPr id="4" name="Rectangle 1"/>
          <p:cNvSpPr>
            <a:spLocks noGrp="1" noChangeArrowheads="1"/>
          </p:cNvSpPr>
          <p:nvPr>
            <p:ph idx="1"/>
          </p:nvPr>
        </p:nvSpPr>
        <p:spPr bwMode="auto">
          <a:xfrm>
            <a:off x="743607" y="1800489"/>
            <a:ext cx="11008360" cy="415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Ratio of the radius of the cylinder to radius of the sphere is 2: 1 and height of the cylinder is 100% more than that of the radius of the cylinder. Difference between the surface area of the sphere and cylinder is 770 cm2. If the radius of the cylinder is equal to the radius of the cone and the height of the cone is 24 cm, then what is the slanting height of the cone? </a:t>
            </a:r>
          </a:p>
          <a:p>
            <a:pPr marL="0" marR="0" lvl="0" indent="0" defTabSz="914400" rtl="0" eaLnBrk="0" fontAlgn="base" latinLnBrk="0" hangingPunct="0">
              <a:lnSpc>
                <a:spcPct val="100000"/>
              </a:lnSpc>
              <a:spcBef>
                <a:spcPct val="0"/>
              </a:spcBef>
              <a:spcAft>
                <a:spcPct val="0"/>
              </a:spcAft>
              <a:buClrTx/>
              <a:buSzTx/>
              <a:buFontTx/>
              <a:buNone/>
            </a:pP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18 cm</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 cm</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 cm</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 cm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12</a:t>
            </a:r>
          </a:p>
        </p:txBody>
      </p:sp>
      <p:sp>
        <p:nvSpPr>
          <p:cNvPr id="4" name="Rectangle 1"/>
          <p:cNvSpPr>
            <a:spLocks noGrp="1" noChangeArrowheads="1"/>
          </p:cNvSpPr>
          <p:nvPr>
            <p:ph idx="1"/>
          </p:nvPr>
        </p:nvSpPr>
        <p:spPr bwMode="auto">
          <a:xfrm>
            <a:off x="838200" y="1985803"/>
            <a:ext cx="11008360" cy="403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 right circular cones have heights in the ratio 1:9 and their base perimeters are in the ratio 9:5. Determine their volume (use π = 22/7)</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9:25</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25:9</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7:25</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13</a:t>
            </a:r>
          </a:p>
        </p:txBody>
      </p:sp>
      <p:sp>
        <p:nvSpPr>
          <p:cNvPr id="4" name="Rectangle 1"/>
          <p:cNvSpPr>
            <a:spLocks noGrp="1" noChangeArrowheads="1"/>
          </p:cNvSpPr>
          <p:nvPr>
            <p:ph idx="1"/>
          </p:nvPr>
        </p:nvSpPr>
        <p:spPr bwMode="auto">
          <a:xfrm>
            <a:off x="838200" y="1739740"/>
            <a:ext cx="1100836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ratio of the heights of a right circular cone and a right circular cylinder is 4:3 and the ratio of the radii of their bases is 7:3. If the volume of the cylinder is 810 cm3, then the volume (in cm3) of the cone is:</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1960</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1961</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1955</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1966</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14</a:t>
            </a:r>
          </a:p>
        </p:txBody>
      </p:sp>
      <p:sp>
        <p:nvSpPr>
          <p:cNvPr id="4" name="Rectangle 1"/>
          <p:cNvSpPr>
            <a:spLocks noGrp="1" noChangeArrowheads="1"/>
          </p:cNvSpPr>
          <p:nvPr>
            <p:ph idx="1"/>
          </p:nvPr>
        </p:nvSpPr>
        <p:spPr bwMode="auto">
          <a:xfrm>
            <a:off x="838200" y="1739740"/>
            <a:ext cx="1100836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Cylindrical cans of cricket balls are to be packed in a box. Each can has a radius of 7 cm and height of 30 cm. Dimension of the box is l = 76 cm, b = 46 cm, h = 45 cm. What is the maximum number of cans that can fit in the box?</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17</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C)2</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21</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3717"/>
          </a:xfrm>
        </p:spPr>
        <p:txBody>
          <a:bodyPr>
            <a:normAutofit/>
          </a:bodyPr>
          <a:lstStyle/>
          <a:p>
            <a:r>
              <a:rPr lang="en-IN" sz="7200" b="1" dirty="0">
                <a:latin typeface="Times New Roman" panose="02020603050405020304" pitchFamily="18" charset="0"/>
                <a:cs typeface="Times New Roman" panose="02020603050405020304" pitchFamily="18" charset="0"/>
              </a:rPr>
              <a:t>MENSURATION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675" y="5939790"/>
            <a:ext cx="1838325" cy="9182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15</a:t>
            </a:r>
          </a:p>
        </p:txBody>
      </p:sp>
      <p:sp>
        <p:nvSpPr>
          <p:cNvPr id="4" name="Rectangle 1"/>
          <p:cNvSpPr>
            <a:spLocks noGrp="1" noChangeArrowheads="1"/>
          </p:cNvSpPr>
          <p:nvPr>
            <p:ph idx="1"/>
          </p:nvPr>
        </p:nvSpPr>
        <p:spPr bwMode="auto">
          <a:xfrm>
            <a:off x="838200" y="1985803"/>
            <a:ext cx="11008360" cy="403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hollow spherical shell is made of a metal of density 6 g/cm^3. Its internal and external radius are 2 cm and 4 cm, respectively. What is the weight (in kg) of the shell? (Take  π = 22/7)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1.408</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1.592</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C)2</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.73</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en-IN"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3.28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Three points A, B, and C lie on the circle such that AB is the diameter of the circle. Find the angle measure of C.</a:t>
            </a:r>
          </a:p>
          <a:p>
            <a:pPr marL="0" indent="0">
              <a:buNone/>
            </a:pPr>
            <a:endParaRPr lang="en-US" dirty="0"/>
          </a:p>
          <a:p>
            <a:pPr marL="0" indent="0">
              <a:buNone/>
            </a:pPr>
            <a:r>
              <a:rPr lang="en-US" dirty="0"/>
              <a:t>○ 120 deg</a:t>
            </a:r>
          </a:p>
          <a:p>
            <a:pPr marL="0" indent="0">
              <a:buNone/>
            </a:pPr>
            <a:r>
              <a:rPr lang="en-US" dirty="0"/>
              <a:t>○ 270 deg</a:t>
            </a:r>
          </a:p>
          <a:p>
            <a:pPr marL="0" indent="0">
              <a:buNone/>
            </a:pPr>
            <a:r>
              <a:rPr lang="en-US" dirty="0"/>
              <a:t>○ 90 deg</a:t>
            </a:r>
          </a:p>
          <a:p>
            <a:pPr marL="0" indent="0">
              <a:buNone/>
            </a:pPr>
            <a:r>
              <a:rPr lang="en-US" dirty="0"/>
              <a:t>○ 25 deg</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a:t>
            </a:r>
            <a:endParaRPr lang="en-US" dirty="0"/>
          </a:p>
        </p:txBody>
      </p:sp>
      <p:sp>
        <p:nvSpPr>
          <p:cNvPr id="3" name="Content Placeholder 2"/>
          <p:cNvSpPr>
            <a:spLocks noGrp="1"/>
          </p:cNvSpPr>
          <p:nvPr>
            <p:ph idx="1"/>
          </p:nvPr>
        </p:nvSpPr>
        <p:spPr/>
        <p:txBody>
          <a:bodyPr>
            <a:normAutofit fontScale="95000" lnSpcReduction="10000"/>
          </a:bodyPr>
          <a:lstStyle/>
          <a:p>
            <a:pPr marL="0" indent="0" algn="just">
              <a:buNone/>
            </a:pPr>
            <a:r>
              <a:rPr lang="en-US" dirty="0"/>
              <a:t>An order was placed for the supply of a carpet whose breadth was 6 m and length was 1.44 times the breadth. What would be the cost of a carpet whose length and breadth are 40% more and 25% more respectively than the first carpet? Given that the ratio of carpet is Rs. 45 per sq m?</a:t>
            </a:r>
          </a:p>
          <a:p>
            <a:pPr marL="0" indent="0">
              <a:buNone/>
            </a:pPr>
            <a:endParaRPr lang="en-US" dirty="0"/>
          </a:p>
          <a:p>
            <a:pPr marL="0" indent="0">
              <a:buNone/>
            </a:pPr>
            <a:r>
              <a:rPr lang="en-US" dirty="0"/>
              <a:t>○ Rs. 3642.40</a:t>
            </a:r>
          </a:p>
          <a:p>
            <a:pPr marL="0" indent="0">
              <a:buNone/>
            </a:pPr>
            <a:r>
              <a:rPr lang="en-US" dirty="0"/>
              <a:t>○ Rs. 3868.80</a:t>
            </a:r>
          </a:p>
          <a:p>
            <a:pPr marL="0" indent="0">
              <a:buNone/>
            </a:pPr>
            <a:r>
              <a:rPr lang="en-US" dirty="0"/>
              <a:t>○ Rs. 4216.20</a:t>
            </a:r>
          </a:p>
          <a:p>
            <a:pPr marL="0" indent="0">
              <a:buNone/>
            </a:pPr>
            <a:r>
              <a:rPr lang="en-US" dirty="0"/>
              <a:t>○ Rs. 4082.40</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Find the area of the circle circumscribing an equilateral triangle of side 12 units.</a:t>
            </a:r>
          </a:p>
          <a:p>
            <a:pPr marL="0" indent="0">
              <a:buNone/>
            </a:pPr>
            <a:endParaRPr lang="en-US" dirty="0"/>
          </a:p>
          <a:p>
            <a:pPr marL="0" indent="0">
              <a:buNone/>
            </a:pPr>
            <a:r>
              <a:rPr lang="en-US" dirty="0"/>
              <a:t>○ 150.86</a:t>
            </a:r>
          </a:p>
          <a:p>
            <a:pPr marL="0" indent="0">
              <a:buNone/>
            </a:pPr>
            <a:r>
              <a:rPr lang="en-US" dirty="0"/>
              <a:t>○ 170.86</a:t>
            </a:r>
          </a:p>
          <a:p>
            <a:pPr marL="0" indent="0">
              <a:buNone/>
            </a:pPr>
            <a:r>
              <a:rPr lang="en-US" dirty="0"/>
              <a:t>○ 180.86</a:t>
            </a:r>
          </a:p>
          <a:p>
            <a:pPr marL="0" indent="0">
              <a:buNone/>
            </a:pPr>
            <a:r>
              <a:rPr lang="en-US" dirty="0"/>
              <a:t>○ 190.86</a:t>
            </a:r>
          </a:p>
          <a:p>
            <a:endParaRPr lang="en-US" dirty="0"/>
          </a:p>
        </p:txBody>
      </p:sp>
      <p:pic>
        <p:nvPicPr>
          <p:cNvPr id="4" name="Picture 3">
            <a:extLst>
              <a:ext uri="{FF2B5EF4-FFF2-40B4-BE49-F238E27FC236}">
                <a16:creationId xmlns:a16="http://schemas.microsoft.com/office/drawing/2014/main" id="{2E94C5FC-B57C-3019-9E4B-B8D1C8A677F4}"/>
              </a:ext>
            </a:extLst>
          </p:cNvPr>
          <p:cNvPicPr>
            <a:picLocks noChangeAspect="1"/>
          </p:cNvPicPr>
          <p:nvPr/>
        </p:nvPicPr>
        <p:blipFill>
          <a:blip r:embed="rId3"/>
          <a:stretch>
            <a:fillRect/>
          </a:stretch>
        </p:blipFill>
        <p:spPr>
          <a:xfrm>
            <a:off x="6347460" y="3001328"/>
            <a:ext cx="4137660" cy="31756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Two circles of radius 3 cm and 4 cm are combined to form a circle of the largest possible size. What is the radius of the biggest circle?</a:t>
            </a:r>
          </a:p>
          <a:p>
            <a:pPr marL="0" indent="0">
              <a:buNone/>
            </a:pPr>
            <a:endParaRPr lang="en-US" dirty="0"/>
          </a:p>
          <a:p>
            <a:pPr marL="0" indent="0">
              <a:buNone/>
            </a:pPr>
            <a:r>
              <a:rPr lang="en-US" dirty="0"/>
              <a:t>○ 7</a:t>
            </a:r>
          </a:p>
          <a:p>
            <a:pPr marL="0" indent="0">
              <a:buNone/>
            </a:pPr>
            <a:r>
              <a:rPr lang="en-US" dirty="0"/>
              <a:t>○ 3.5</a:t>
            </a:r>
          </a:p>
          <a:p>
            <a:pPr marL="0" indent="0">
              <a:buNone/>
            </a:pPr>
            <a:r>
              <a:rPr lang="en-US" dirty="0"/>
              <a:t>○ 3.74</a:t>
            </a:r>
          </a:p>
          <a:p>
            <a:pPr marL="0" indent="0">
              <a:buNone/>
            </a:pPr>
            <a:r>
              <a:rPr lang="en-US" dirty="0"/>
              <a:t>○ 5</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The height of a cylinder is to the diameter of the base as 1:2. Find the ratio of the area of its surface to the sum of the areas of its two ends.</a:t>
            </a:r>
          </a:p>
          <a:p>
            <a:pPr marL="0" indent="0">
              <a:buNone/>
            </a:pPr>
            <a:endParaRPr lang="en-US" dirty="0"/>
          </a:p>
          <a:p>
            <a:pPr marL="0" indent="0">
              <a:buNone/>
            </a:pPr>
            <a:r>
              <a:rPr lang="en-US" dirty="0"/>
              <a:t>○ 1:1</a:t>
            </a:r>
          </a:p>
          <a:p>
            <a:pPr marL="0" indent="0">
              <a:buNone/>
            </a:pPr>
            <a:r>
              <a:rPr lang="en-US" dirty="0"/>
              <a:t>○ 1:2</a:t>
            </a:r>
          </a:p>
          <a:p>
            <a:pPr marL="0" indent="0">
              <a:buNone/>
            </a:pPr>
            <a:r>
              <a:rPr lang="en-US" dirty="0"/>
              <a:t>○ 2:1</a:t>
            </a:r>
          </a:p>
          <a:p>
            <a:pPr marL="0" indent="0">
              <a:buNone/>
            </a:pPr>
            <a:r>
              <a:rPr lang="en-US" dirty="0"/>
              <a:t>○ 1:3</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a:t>
            </a:r>
            <a:endParaRPr lang="en-US" dirty="0"/>
          </a:p>
        </p:txBody>
      </p:sp>
      <p:sp>
        <p:nvSpPr>
          <p:cNvPr id="3" name="Content Placeholder 2"/>
          <p:cNvSpPr>
            <a:spLocks noGrp="1"/>
          </p:cNvSpPr>
          <p:nvPr>
            <p:ph idx="1"/>
          </p:nvPr>
        </p:nvSpPr>
        <p:spPr/>
        <p:txBody>
          <a:bodyPr>
            <a:normAutofit fontScale="95000"/>
          </a:bodyPr>
          <a:lstStyle/>
          <a:p>
            <a:pPr marL="0" indent="0" algn="just">
              <a:buNone/>
            </a:pPr>
            <a:r>
              <a:rPr lang="en-US" dirty="0"/>
              <a:t>A man walked diagonally across a square plot. Find the percent saved by not walking along the edges approximately.</a:t>
            </a:r>
          </a:p>
          <a:p>
            <a:pPr marL="0" indent="0">
              <a:buNone/>
            </a:pPr>
            <a:endParaRPr lang="en-US" dirty="0"/>
          </a:p>
          <a:p>
            <a:pPr marL="0" indent="0">
              <a:buNone/>
            </a:pPr>
            <a:r>
              <a:rPr lang="en-US" dirty="0"/>
              <a:t>○ 20%</a:t>
            </a:r>
          </a:p>
          <a:p>
            <a:pPr marL="0" indent="0">
              <a:buNone/>
            </a:pPr>
            <a:r>
              <a:rPr lang="en-US" dirty="0"/>
              <a:t>○ 24%</a:t>
            </a:r>
          </a:p>
          <a:p>
            <a:pPr marL="0" indent="0">
              <a:buNone/>
            </a:pPr>
            <a:r>
              <a:rPr lang="en-US" dirty="0"/>
              <a:t>○ 30%</a:t>
            </a:r>
          </a:p>
          <a:p>
            <a:pPr marL="0" indent="0">
              <a:buNone/>
            </a:pPr>
            <a:r>
              <a:rPr lang="en-US" dirty="0"/>
              <a:t>○ 33%</a:t>
            </a:r>
          </a:p>
          <a:p>
            <a:pPr marL="0" indent="0">
              <a:buNone/>
            </a:pP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a:t>
            </a:r>
            <a:endParaRPr lang="en-US" dirty="0"/>
          </a:p>
        </p:txBody>
      </p:sp>
      <p:sp>
        <p:nvSpPr>
          <p:cNvPr id="3" name="Content Placeholder 2"/>
          <p:cNvSpPr>
            <a:spLocks noGrp="1"/>
          </p:cNvSpPr>
          <p:nvPr>
            <p:ph idx="1"/>
          </p:nvPr>
        </p:nvSpPr>
        <p:spPr/>
        <p:txBody>
          <a:bodyPr>
            <a:normAutofit fontScale="87500" lnSpcReduction="10000"/>
          </a:bodyPr>
          <a:lstStyle/>
          <a:p>
            <a:pPr marL="0" indent="0" algn="just">
              <a:buNone/>
            </a:pPr>
            <a:r>
              <a:rPr lang="en-US" dirty="0"/>
              <a:t>A cylindrical can of radius 14 cm and height 20 cm is completely filled with milk. A pipe is opened at the bottom of the can to fill the milk into identical bottles each which has a capacity of 770 ml. How many such bottles can be filled with the milk in the can?</a:t>
            </a:r>
          </a:p>
          <a:p>
            <a:pPr marL="0" indent="0">
              <a:buNone/>
            </a:pPr>
            <a:endParaRPr lang="en-US" dirty="0"/>
          </a:p>
          <a:p>
            <a:pPr marL="0" indent="0">
              <a:buNone/>
            </a:pPr>
            <a:r>
              <a:rPr lang="en-US" dirty="0"/>
              <a:t>○ 4</a:t>
            </a:r>
          </a:p>
          <a:p>
            <a:pPr marL="0" indent="0">
              <a:buNone/>
            </a:pPr>
            <a:r>
              <a:rPr lang="en-US" dirty="0"/>
              <a:t>○ 12</a:t>
            </a:r>
          </a:p>
          <a:p>
            <a:pPr marL="0" indent="0">
              <a:buNone/>
            </a:pPr>
            <a:r>
              <a:rPr lang="en-US" dirty="0"/>
              <a:t>○ 8</a:t>
            </a:r>
          </a:p>
          <a:p>
            <a:pPr marL="0" indent="0">
              <a:buNone/>
            </a:pPr>
            <a:r>
              <a:rPr lang="en-US" dirty="0"/>
              <a:t>○ 16</a:t>
            </a:r>
          </a:p>
          <a:p>
            <a:pPr marL="0" indent="0">
              <a:buNone/>
            </a:pPr>
            <a:br>
              <a:rPr lang="en-US" dirty="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a:t>
            </a:r>
            <a:endParaRPr lang="en-US" dirty="0"/>
          </a:p>
        </p:txBody>
      </p:sp>
      <p:sp>
        <p:nvSpPr>
          <p:cNvPr id="3" name="Content Placeholder 2"/>
          <p:cNvSpPr>
            <a:spLocks noGrp="1"/>
          </p:cNvSpPr>
          <p:nvPr>
            <p:ph idx="1"/>
          </p:nvPr>
        </p:nvSpPr>
        <p:spPr>
          <a:xfrm>
            <a:off x="838200" y="1430215"/>
            <a:ext cx="10896600" cy="4525963"/>
          </a:xfrm>
        </p:spPr>
        <p:txBody>
          <a:bodyPr>
            <a:normAutofit/>
          </a:bodyPr>
          <a:lstStyle/>
          <a:p>
            <a:pPr marL="0" indent="0" algn="just">
              <a:buNone/>
            </a:pPr>
            <a:r>
              <a:rPr lang="en-US" dirty="0"/>
              <a:t>In a ΔABC, P, Q and R are the mid-points of sides BC, CA and AB respectively. If AC = 21 cm, BC = 29 cm and AB = 30 cm. The perimeter of the quadrilateral ARPQ is</a:t>
            </a:r>
          </a:p>
          <a:p>
            <a:pPr marL="0" indent="0">
              <a:buNone/>
            </a:pPr>
            <a:endParaRPr lang="en-US" dirty="0"/>
          </a:p>
          <a:p>
            <a:pPr marL="0" indent="0">
              <a:buNone/>
            </a:pPr>
            <a:r>
              <a:rPr lang="en-US" dirty="0"/>
              <a:t>○ 91cm</a:t>
            </a:r>
          </a:p>
          <a:p>
            <a:pPr marL="0" indent="0">
              <a:buNone/>
            </a:pPr>
            <a:r>
              <a:rPr lang="en-US" dirty="0"/>
              <a:t>○ 60cm</a:t>
            </a:r>
          </a:p>
          <a:p>
            <a:pPr marL="0" indent="0">
              <a:buNone/>
            </a:pPr>
            <a:r>
              <a:rPr lang="en-US" dirty="0"/>
              <a:t>○ 51cm</a:t>
            </a:r>
          </a:p>
          <a:p>
            <a:pPr marL="0" indent="0">
              <a:buNone/>
            </a:pPr>
            <a:r>
              <a:rPr lang="en-US" dirty="0"/>
              <a:t>○ 70cm</a:t>
            </a:r>
          </a:p>
          <a:p>
            <a:endParaRPr lang="en-US" dirty="0"/>
          </a:p>
        </p:txBody>
      </p:sp>
      <p:pic>
        <p:nvPicPr>
          <p:cNvPr id="1026" name="Picture 2">
            <a:extLst>
              <a:ext uri="{FF2B5EF4-FFF2-40B4-BE49-F238E27FC236}">
                <a16:creationId xmlns:a16="http://schemas.microsoft.com/office/drawing/2014/main" id="{A3400963-A8BF-8726-A8EC-3D4C0616D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3284985"/>
            <a:ext cx="3057128" cy="2880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A square is drawn by joining mid-points of the sides of a square. Another square is drawn inside the second square in the same way and the process is continued indefinitely. If the side of the first square is 16 cm, then what is the sum of the areas of all the squares?</a:t>
            </a:r>
          </a:p>
          <a:p>
            <a:pPr marL="0" indent="0">
              <a:buNone/>
            </a:pPr>
            <a:endParaRPr lang="en-US" dirty="0"/>
          </a:p>
          <a:p>
            <a:pPr marL="0" indent="0">
              <a:buNone/>
            </a:pPr>
            <a:r>
              <a:rPr lang="en-US" dirty="0"/>
              <a:t>○ 256 sq. cm</a:t>
            </a:r>
          </a:p>
          <a:p>
            <a:pPr marL="0" indent="0">
              <a:buNone/>
            </a:pPr>
            <a:r>
              <a:rPr lang="en-US" dirty="0"/>
              <a:t>○ 128 sq. cm</a:t>
            </a:r>
          </a:p>
          <a:p>
            <a:pPr marL="0" indent="0">
              <a:buNone/>
            </a:pPr>
            <a:r>
              <a:rPr lang="en-US" dirty="0"/>
              <a:t>○ 512 sq. cm</a:t>
            </a:r>
          </a:p>
          <a:p>
            <a:pPr marL="0" indent="0">
              <a:buNone/>
            </a:pPr>
            <a:r>
              <a:rPr lang="en-US" dirty="0"/>
              <a:t>○ 1024 sq. cm</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613071"/>
          </a:xfrm>
        </p:spPr>
        <p:txBody>
          <a:bodyPr/>
          <a:lstStyle/>
          <a:p>
            <a:r>
              <a:rPr lang="en-US" b="1" dirty="0">
                <a:latin typeface="Times New Roman" panose="02020603050405020304" pitchFamily="18" charset="0"/>
                <a:cs typeface="Times New Roman" panose="02020603050405020304" pitchFamily="18" charset="0"/>
              </a:rPr>
              <a:t>MENSURATION</a:t>
            </a:r>
            <a:r>
              <a:rPr lang="en-US" dirty="0">
                <a:latin typeface="Times New Roman" panose="02020603050405020304" pitchFamily="18" charset="0"/>
                <a:cs typeface="Times New Roman" panose="02020603050405020304" pitchFamily="18" charset="0"/>
              </a:rPr>
              <a:t>- is a mathematical discipline that deals with the measurement of length, volume, or area of various geometric shapes These shapes can exist in either 2-dimensions or 3-dimensions. Let’s examine the differences between these two.</a:t>
            </a:r>
          </a:p>
          <a:p>
            <a:r>
              <a:rPr lang="en-US" b="1" dirty="0">
                <a:latin typeface="Times New Roman" panose="02020603050405020304" pitchFamily="18" charset="0"/>
                <a:cs typeface="Times New Roman" panose="02020603050405020304" pitchFamily="18" charset="0"/>
              </a:rPr>
              <a:t>Difference between 2D shapes and 3D Shapes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947057" y="2220688"/>
          <a:ext cx="10727871" cy="4162045"/>
        </p:xfrm>
        <a:graphic>
          <a:graphicData uri="http://schemas.openxmlformats.org/drawingml/2006/table">
            <a:tbl>
              <a:tblPr firstRow="1" bandRow="1">
                <a:tableStyleId>{7DF18680-E054-41AD-8BC1-D1AEF772440D}</a:tableStyleId>
              </a:tblPr>
              <a:tblGrid>
                <a:gridCol w="5078605">
                  <a:extLst>
                    <a:ext uri="{9D8B030D-6E8A-4147-A177-3AD203B41FA5}">
                      <a16:colId xmlns:a16="http://schemas.microsoft.com/office/drawing/2014/main" val="20000"/>
                    </a:ext>
                  </a:extLst>
                </a:gridCol>
                <a:gridCol w="5649266">
                  <a:extLst>
                    <a:ext uri="{9D8B030D-6E8A-4147-A177-3AD203B41FA5}">
                      <a16:colId xmlns:a16="http://schemas.microsoft.com/office/drawing/2014/main" val="20001"/>
                    </a:ext>
                  </a:extLst>
                </a:gridCol>
              </a:tblGrid>
              <a:tr h="649529">
                <a:tc>
                  <a:txBody>
                    <a:bodyPr/>
                    <a:lstStyle/>
                    <a:p>
                      <a:pPr algn="ctr"/>
                      <a:r>
                        <a:rPr lang="en-US" sz="2800" dirty="0">
                          <a:latin typeface="Times New Roman" panose="02020603050405020304" pitchFamily="18" charset="0"/>
                          <a:cs typeface="Times New Roman" panose="02020603050405020304" pitchFamily="18" charset="0"/>
                        </a:rPr>
                        <a:t>2D SHAPE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latin typeface="Times New Roman" panose="02020603050405020304" pitchFamily="18" charset="0"/>
                          <a:cs typeface="Times New Roman" panose="02020603050405020304" pitchFamily="18" charset="0"/>
                        </a:rPr>
                        <a:t>3D SHAPE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9529">
                <a:tc>
                  <a:txBody>
                    <a:bodyPr/>
                    <a:lstStyle/>
                    <a:p>
                      <a:r>
                        <a:rPr lang="en-US" sz="1800" kern="1200" dirty="0">
                          <a:latin typeface="Times New Roman" panose="02020603050405020304" pitchFamily="18" charset="0"/>
                          <a:cs typeface="Times New Roman" panose="02020603050405020304" pitchFamily="18" charset="0"/>
                        </a:rPr>
                        <a:t>A 2D shape is defined by three or more straight lines on a plane.</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latin typeface="Times New Roman" panose="02020603050405020304" pitchFamily="18" charset="0"/>
                          <a:cs typeface="Times New Roman" panose="02020603050405020304" pitchFamily="18" charset="0"/>
                        </a:rPr>
                        <a:t>A 3D shape is defined by multiple surfaces or planes.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9529">
                <a:tc>
                  <a:txBody>
                    <a:bodyPr/>
                    <a:lstStyle/>
                    <a:p>
                      <a:r>
                        <a:rPr lang="en-US" sz="1800" kern="1200" dirty="0">
                          <a:latin typeface="Times New Roman" panose="02020603050405020304" pitchFamily="18" charset="0"/>
                          <a:cs typeface="Times New Roman" panose="02020603050405020304" pitchFamily="18" charset="0"/>
                        </a:rPr>
                        <a:t>2D shapes lack depth or height.</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latin typeface="Times New Roman" panose="02020603050405020304" pitchFamily="18" charset="0"/>
                          <a:cs typeface="Times New Roman" panose="02020603050405020304" pitchFamily="18" charset="0"/>
                        </a:rPr>
                        <a:t>3D shapes, also known as solid shapes, have height or depth.</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9529">
                <a:tc>
                  <a:txBody>
                    <a:bodyPr/>
                    <a:lstStyle/>
                    <a:p>
                      <a:r>
                        <a:rPr lang="en-US" sz="1800" kern="1200" dirty="0">
                          <a:latin typeface="Times New Roman" panose="02020603050405020304" pitchFamily="18" charset="0"/>
                          <a:cs typeface="Times New Roman" panose="02020603050405020304" pitchFamily="18" charset="0"/>
                        </a:rPr>
                        <a:t>2D shapes only have two dimensions, namely length and breadth.</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latin typeface="Times New Roman" panose="02020603050405020304" pitchFamily="18" charset="0"/>
                          <a:cs typeface="Times New Roman" panose="02020603050405020304" pitchFamily="18" charset="0"/>
                        </a:rPr>
                        <a:t>3D shapes have three dimensions: depth (or height), breadth, and length.</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49529">
                <a:tc>
                  <a:txBody>
                    <a:bodyPr/>
                    <a:lstStyle/>
                    <a:p>
                      <a:r>
                        <a:rPr lang="en-US" sz="1800" kern="1200" dirty="0">
                          <a:latin typeface="Times New Roman" panose="02020603050405020304" pitchFamily="18" charset="0"/>
                          <a:cs typeface="Times New Roman" panose="02020603050405020304" pitchFamily="18" charset="0"/>
                        </a:rPr>
                        <a:t>Their area and Perimeter can be measured.</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latinLnBrk="0"/>
                      <a:r>
                        <a:rPr lang="en-US" dirty="0">
                          <a:latin typeface="Times New Roman" panose="02020603050405020304" pitchFamily="18" charset="0"/>
                          <a:cs typeface="Times New Roman" panose="02020603050405020304" pitchFamily="18" charset="0"/>
                        </a:rPr>
                        <a:t>Their volume, Curved Surface Area (CSA), Lateral Surface Area (LSA), or Total Surface Area (TSA) can be measured.</a:t>
                      </a:r>
                      <a:endParaRPr lang="en-US" b="0" dirty="0">
                        <a:solidFill>
                          <a:srgbClr val="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791">
                <a:tc>
                  <a:txBody>
                    <a:bodyPr/>
                    <a:lstStyle/>
                    <a:p>
                      <a:r>
                        <a:rPr lang="en-US" dirty="0">
                          <a:latin typeface="Times New Roman" panose="02020603050405020304" pitchFamily="18" charset="0"/>
                          <a:cs typeface="Times New Roman" panose="02020603050405020304" pitchFamily="18" charset="0"/>
                        </a:rPr>
                        <a:t>In the drawings,</a:t>
                      </a:r>
                      <a:r>
                        <a:rPr lang="en-US" baseline="0" dirty="0">
                          <a:latin typeface="Times New Roman" panose="02020603050405020304" pitchFamily="18" charset="0"/>
                          <a:cs typeface="Times New Roman" panose="02020603050405020304" pitchFamily="18" charset="0"/>
                        </a:rPr>
                        <a:t> these shapes can be seen clearly. For example, in a square, all the edges may be seen.</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fontAlgn="t" latinLnBrk="0"/>
                      <a:r>
                        <a:rPr lang="en-US" b="0" dirty="0">
                          <a:solidFill>
                            <a:srgbClr val="000000"/>
                          </a:solidFill>
                          <a:latin typeface="Times New Roman" panose="02020603050405020304" pitchFamily="18" charset="0"/>
                          <a:cs typeface="Times New Roman" panose="02020603050405020304" pitchFamily="18" charset="0"/>
                        </a:rPr>
                        <a:t>Due to Overlapping,</a:t>
                      </a:r>
                      <a:r>
                        <a:rPr lang="en-US" b="0" baseline="0" dirty="0">
                          <a:solidFill>
                            <a:srgbClr val="000000"/>
                          </a:solidFill>
                          <a:latin typeface="Times New Roman" panose="02020603050405020304" pitchFamily="18" charset="0"/>
                          <a:cs typeface="Times New Roman" panose="02020603050405020304" pitchFamily="18" charset="0"/>
                        </a:rPr>
                        <a:t> it is not visible completely. Like , in the case of the cube, it is impossible to show all its edges from a particular angle</a:t>
                      </a:r>
                      <a:endParaRPr lang="en-US" b="0" dirty="0">
                        <a:solidFill>
                          <a:srgbClr val="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900" y="6270170"/>
            <a:ext cx="1562099" cy="58782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A solid metallic spherical ball of diameter 6 cm is melted and recast into a cone with diameter of the base 12 cm. Find the height of the cone.</a:t>
            </a:r>
          </a:p>
          <a:p>
            <a:pPr marL="0" indent="0">
              <a:buNone/>
            </a:pPr>
            <a:endParaRPr lang="en-US" dirty="0"/>
          </a:p>
          <a:p>
            <a:pPr marL="0" indent="0">
              <a:buNone/>
            </a:pPr>
            <a:r>
              <a:rPr lang="en-US" dirty="0"/>
              <a:t>○ 2cm</a:t>
            </a:r>
          </a:p>
          <a:p>
            <a:pPr marL="0" indent="0">
              <a:buNone/>
            </a:pPr>
            <a:r>
              <a:rPr lang="en-US" dirty="0"/>
              <a:t>○ 3cm</a:t>
            </a:r>
          </a:p>
          <a:p>
            <a:pPr marL="0" indent="0">
              <a:buNone/>
            </a:pPr>
            <a:r>
              <a:rPr lang="en-US" dirty="0"/>
              <a:t>○ 4cm</a:t>
            </a:r>
          </a:p>
          <a:p>
            <a:pPr marL="0" indent="0">
              <a:buNone/>
            </a:pPr>
            <a:r>
              <a:rPr lang="en-US" dirty="0"/>
              <a:t>○ 5cm</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Question</a:t>
            </a:r>
            <a:endParaRPr lang="en-US" dirty="0"/>
          </a:p>
        </p:txBody>
      </p:sp>
      <p:sp>
        <p:nvSpPr>
          <p:cNvPr id="3" name="Content Placeholder 2"/>
          <p:cNvSpPr>
            <a:spLocks noGrp="1"/>
          </p:cNvSpPr>
          <p:nvPr>
            <p:ph idx="1"/>
          </p:nvPr>
        </p:nvSpPr>
        <p:spPr/>
        <p:txBody>
          <a:bodyPr>
            <a:normAutofit fontScale="95000" lnSpcReduction="10000"/>
          </a:bodyPr>
          <a:lstStyle/>
          <a:p>
            <a:pPr marL="0" indent="0">
              <a:buNone/>
            </a:pPr>
            <a:r>
              <a:rPr lang="en-US" dirty="0"/>
              <a:t>A cone of height 9 cm with diameter of its base 18 cm is carved out from a wooden solid sphere of radius 9 cm. Find the percentage of the wood wasted.</a:t>
            </a:r>
          </a:p>
          <a:p>
            <a:pPr marL="0" indent="0">
              <a:buNone/>
            </a:pPr>
            <a:endParaRPr lang="en-US" dirty="0"/>
          </a:p>
          <a:p>
            <a:pPr marL="0" indent="0">
              <a:buNone/>
            </a:pPr>
            <a:r>
              <a:rPr lang="en-US" dirty="0"/>
              <a:t>○ 25%</a:t>
            </a:r>
          </a:p>
          <a:p>
            <a:pPr marL="0" indent="0">
              <a:buNone/>
            </a:pPr>
            <a:r>
              <a:rPr lang="en-US" dirty="0"/>
              <a:t>○ 35%</a:t>
            </a:r>
          </a:p>
          <a:p>
            <a:pPr marL="0" indent="0">
              <a:buNone/>
            </a:pPr>
            <a:r>
              <a:rPr lang="en-US" dirty="0"/>
              <a:t>○ 50%</a:t>
            </a:r>
          </a:p>
          <a:p>
            <a:pPr marL="0" indent="0">
              <a:buNone/>
            </a:pPr>
            <a:r>
              <a:rPr lang="en-US" dirty="0"/>
              <a:t>○ 75%</a:t>
            </a:r>
          </a:p>
          <a:p>
            <a:pPr marL="0" indent="0">
              <a:buNone/>
            </a:pP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a:xfrm>
            <a:off x="838200" y="1825624"/>
            <a:ext cx="10515600" cy="5652862"/>
          </a:xfrm>
        </p:spPr>
        <p:txBody>
          <a:bodyPr>
            <a:normAutofit fontScale="92500" lnSpcReduction="10000"/>
          </a:bodyPr>
          <a:lstStyle/>
          <a:p>
            <a:pPr marL="514350" indent="-514350">
              <a:buAutoNum type="arabicParenR"/>
            </a:pPr>
            <a:r>
              <a:rPr lang="en-US" sz="3500" dirty="0">
                <a:latin typeface="Times New Roman" panose="02020603050405020304" pitchFamily="18" charset="0"/>
                <a:cs typeface="Times New Roman" panose="02020603050405020304" pitchFamily="18" charset="0"/>
              </a:rPr>
              <a:t>How many revolutions per minute a wheel of car will make to maintain the speed of 132km per hour? If the radius of the wheel of car is 14cm.</a:t>
            </a:r>
          </a:p>
          <a:p>
            <a:pPr marL="514350" indent="-514350">
              <a:buFont typeface="Arial" panose="020B0604020202020204" pitchFamily="34" charset="0"/>
              <a:buAutoNum type="arabicParenR"/>
            </a:pPr>
            <a:r>
              <a:rPr lang="en-US" sz="3500" dirty="0">
                <a:latin typeface="Times New Roman" panose="02020603050405020304" pitchFamily="18" charset="0"/>
                <a:cs typeface="Times New Roman" panose="02020603050405020304" pitchFamily="18" charset="0"/>
              </a:rPr>
              <a:t>A hemispherical bowl of internal diameter 18 cm contains water. This water is to be filled in cylindrical bottles of diameter 6 cm and height 3 cm. The number of bottles required to empty the bowl is?</a:t>
            </a:r>
          </a:p>
          <a:p>
            <a:pPr marL="514350" indent="-514350">
              <a:buFont typeface="Arial" panose="020B0604020202020204" pitchFamily="34" charset="0"/>
              <a:buAutoNum type="arabicParenR"/>
            </a:pPr>
            <a:r>
              <a:rPr lang="en-US" sz="3500" dirty="0">
                <a:latin typeface="Times New Roman" panose="02020603050405020304" pitchFamily="18" charset="0"/>
                <a:cs typeface="Times New Roman" panose="02020603050405020304" pitchFamily="18" charset="0"/>
              </a:rPr>
              <a:t> A </a:t>
            </a:r>
            <a:r>
              <a:rPr lang="en-US" sz="3500" dirty="0" err="1">
                <a:latin typeface="Times New Roman" panose="02020603050405020304" pitchFamily="18" charset="0"/>
                <a:cs typeface="Times New Roman" panose="02020603050405020304" pitchFamily="18" charset="0"/>
              </a:rPr>
              <a:t>cuboidal</a:t>
            </a:r>
            <a:r>
              <a:rPr lang="en-US" sz="3500" dirty="0">
                <a:latin typeface="Times New Roman" panose="02020603050405020304" pitchFamily="18" charset="0"/>
                <a:cs typeface="Times New Roman" panose="02020603050405020304" pitchFamily="18" charset="0"/>
              </a:rPr>
              <a:t> tank has 25000 </a:t>
            </a:r>
            <a:r>
              <a:rPr lang="en-US" sz="3500" dirty="0" err="1">
                <a:latin typeface="Times New Roman" panose="02020603050405020304" pitchFamily="18" charset="0"/>
                <a:cs typeface="Times New Roman" panose="02020603050405020304" pitchFamily="18" charset="0"/>
              </a:rPr>
              <a:t>litres</a:t>
            </a:r>
            <a:r>
              <a:rPr lang="en-US" sz="3500" dirty="0">
                <a:latin typeface="Times New Roman" panose="02020603050405020304" pitchFamily="18" charset="0"/>
                <a:cs typeface="Times New Roman" panose="02020603050405020304" pitchFamily="18" charset="0"/>
              </a:rPr>
              <a:t> of water. If the depth of the </a:t>
            </a:r>
            <a:r>
              <a:rPr lang="en-US" sz="3500" dirty="0" err="1">
                <a:latin typeface="Times New Roman" panose="02020603050405020304" pitchFamily="18" charset="0"/>
                <a:cs typeface="Times New Roman" panose="02020603050405020304" pitchFamily="18" charset="0"/>
              </a:rPr>
              <a:t>cuboid</a:t>
            </a:r>
            <a:r>
              <a:rPr lang="en-US" sz="3500" dirty="0">
                <a:latin typeface="Times New Roman" panose="02020603050405020304" pitchFamily="18" charset="0"/>
                <a:cs typeface="Times New Roman" panose="02020603050405020304" pitchFamily="18" charset="0"/>
              </a:rPr>
              <a:t> is 1/5 of its length and breadth is 1/8 of its length, then the length of the tank is? </a:t>
            </a:r>
            <a:br>
              <a:rPr lang="en-US" sz="35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a:p>
            <a:pPr marL="514350" indent="-514350">
              <a:buAutoNum type="arabicParenR"/>
            </a:pPr>
            <a:endParaRPr lang="en-US" dirty="0"/>
          </a:p>
        </p:txBody>
      </p:sp>
      <p:sp>
        <p:nvSpPr>
          <p:cNvPr id="7" name="Title 1"/>
          <p:cNvSpPr txBox="1"/>
          <p:nvPr/>
        </p:nvSpPr>
        <p:spPr>
          <a:xfrm>
            <a:off x="990600" y="517525"/>
            <a:ext cx="10515600" cy="919389"/>
          </a:xfrm>
          <a:prstGeom prst="rect">
            <a:avLst/>
          </a:prstGeom>
          <a:solidFill>
            <a:schemeClr val="accent1">
              <a:lumMod val="60000"/>
              <a:lumOff val="40000"/>
            </a:schemeClr>
          </a:solidFill>
        </p:spPr>
        <p:txBody>
          <a:bodyPr vert="horz" lIns="91440" tIns="45720" rIns="91440" bIns="45720" rtlCol="0" anchor="ctr">
            <a:normAutofit/>
          </a:bodyPr>
          <a:lstStyle/>
          <a:p>
            <a:pPr marL="0" marR="0" lvl="0" indent="0"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Practice Questions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7200" dirty="0">
              <a:latin typeface="Times New Roman" panose="02020603050405020304" pitchFamily="18" charset="0"/>
              <a:cs typeface="Times New Roman" panose="02020603050405020304" pitchFamily="18" charset="0"/>
            </a:endParaRPr>
          </a:p>
          <a:p>
            <a:pPr algn="ctr">
              <a:buNone/>
            </a:pPr>
            <a:r>
              <a:rPr lang="en-US" sz="7200" b="1" dirty="0">
                <a:latin typeface="Times New Roman" panose="02020603050405020304" pitchFamily="18" charset="0"/>
                <a:cs typeface="Times New Roman" panose="02020603050405020304" pitchFamily="18" charset="0"/>
              </a:rPr>
              <a:t>THANK YOU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5380" y="5578132"/>
            <a:ext cx="2057400" cy="12179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79"/>
            <a:ext cx="10515600" cy="965199"/>
          </a:xfrm>
        </p:spPr>
        <p:txBody>
          <a:bodyPr/>
          <a:lstStyle/>
          <a:p>
            <a:r>
              <a:rPr lang="en-IN" b="1" dirty="0">
                <a:latin typeface="Times New Roman" panose="02020603050405020304" pitchFamily="18" charset="0"/>
                <a:cs typeface="Times New Roman" panose="02020603050405020304" pitchFamily="18" charset="0"/>
              </a:rPr>
              <a:t>FORMULAS FOR 2D SHAPES</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1137920" y="873760"/>
            <a:ext cx="9895839" cy="57200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67972"/>
            <a:ext cx="2057400" cy="1217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039"/>
            <a:ext cx="10515600" cy="1046479"/>
          </a:xfrm>
        </p:spPr>
        <p:txBody>
          <a:bodyPr/>
          <a:lstStyle/>
          <a:p>
            <a:r>
              <a:rPr lang="en-IN" b="1" dirty="0">
                <a:latin typeface="Times New Roman" panose="02020603050405020304" pitchFamily="18" charset="0"/>
                <a:cs typeface="Times New Roman" panose="02020603050405020304" pitchFamily="18" charset="0"/>
              </a:rPr>
              <a:t>FORMULAS FOR 3D SHAPES</a:t>
            </a:r>
          </a:p>
        </p:txBody>
      </p:sp>
      <p:pic>
        <p:nvPicPr>
          <p:cNvPr id="4" name="Content Placeholder 3" descr="Final_Mensuration-edited_Artboard-3-768x770"/>
          <p:cNvPicPr>
            <a:picLocks noGrp="1" noChangeAspect="1"/>
          </p:cNvPicPr>
          <p:nvPr isPhoto="1">
            <p:ph idx="1"/>
          </p:nvPr>
        </p:nvPicPr>
        <p:blipFill>
          <a:blip r:embed="rId2">
            <a:lum/>
            <a:extLst>
              <a:ext uri="{28A0092B-C50C-407E-A947-70E740481C1C}">
                <a14:useLocalDpi xmlns:a14="http://schemas.microsoft.com/office/drawing/2010/main" val="0"/>
              </a:ext>
            </a:extLst>
          </a:blip>
          <a:stretch>
            <a:fillRect/>
          </a:stretch>
        </p:blipFill>
        <p:spPr>
          <a:xfrm>
            <a:off x="1381760" y="701040"/>
            <a:ext cx="9215120" cy="61569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680" y="6055360"/>
            <a:ext cx="1689100" cy="7305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1</a:t>
            </a:r>
          </a:p>
        </p:txBody>
      </p:sp>
      <p:sp>
        <p:nvSpPr>
          <p:cNvPr id="4" name="Rectangle 1"/>
          <p:cNvSpPr>
            <a:spLocks noGrp="1" noChangeArrowheads="1"/>
          </p:cNvSpPr>
          <p:nvPr>
            <p:ph idx="1"/>
          </p:nvPr>
        </p:nvSpPr>
        <p:spPr bwMode="auto">
          <a:xfrm>
            <a:off x="436880" y="1985357"/>
            <a:ext cx="1145032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rectangle with perimeter 50 cm has its sides in the ratio 1:4. What is the perimeter of a square whose area is the same as that of the rectangle?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36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50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40 cm </a:t>
            </a: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45 cm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67972"/>
            <a:ext cx="2057400" cy="1217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013"/>
          </a:xfrm>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2</a:t>
            </a:r>
            <a:endParaRPr lang="en-IN" dirty="0"/>
          </a:p>
        </p:txBody>
      </p:sp>
      <p:sp>
        <p:nvSpPr>
          <p:cNvPr id="4" name="Rectangle 1"/>
          <p:cNvSpPr>
            <a:spLocks noGrp="1" noChangeArrowheads="1"/>
          </p:cNvSpPr>
          <p:nvPr>
            <p:ph idx="1"/>
          </p:nvPr>
        </p:nvSpPr>
        <p:spPr bwMode="auto">
          <a:xfrm>
            <a:off x="345440" y="1462138"/>
            <a:ext cx="1141984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wire is bent to form a square of area 169 cm^2 .</a:t>
            </a:r>
            <a:r>
              <a:rPr kumimoji="0" lang="en-US" altLang="en-US"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lf</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same wire is bent to form a circle, then what is its area (in cm^2 , to the nearest whole number)?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285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a:t>
            </a:r>
            <a:r>
              <a:rPr lang="en-US" altLang="en-US" sz="3600" dirty="0">
                <a:latin typeface="Times New Roman" panose="02020603050405020304" pitchFamily="18" charset="0"/>
                <a:cs typeface="Times New Roman" panose="02020603050405020304" pitchFamily="18" charset="0"/>
              </a:rPr>
              <a:t>275</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215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227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67972"/>
            <a:ext cx="2057400" cy="12179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3</a:t>
            </a:r>
            <a:endParaRPr lang="en-IN" dirty="0"/>
          </a:p>
        </p:txBody>
      </p:sp>
      <p:sp>
        <p:nvSpPr>
          <p:cNvPr id="4" name="Rectangle 1"/>
          <p:cNvSpPr>
            <a:spLocks noGrp="1" noChangeArrowheads="1"/>
          </p:cNvSpPr>
          <p:nvPr>
            <p:ph idx="1"/>
          </p:nvPr>
        </p:nvSpPr>
        <p:spPr bwMode="auto">
          <a:xfrm>
            <a:off x="274320" y="1462138"/>
            <a:ext cx="1126200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breadth of rectangular field is two - thirds of it length. If its area is 864 m^2 then find the cost of fencing it all around at Rs. 15/m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Rs. 2,000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Rs. 1,600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Rs. 1,800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Rs. 2,400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67972"/>
            <a:ext cx="2057400" cy="12179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IN" dirty="0">
                <a:latin typeface="Times New Roman" panose="02020603050405020304" pitchFamily="18" charset="0"/>
                <a:cs typeface="Times New Roman" panose="02020603050405020304" pitchFamily="18" charset="0"/>
              </a:rPr>
              <a:t>QUESTION 4</a:t>
            </a:r>
            <a:endParaRPr lang="en-IN" dirty="0"/>
          </a:p>
        </p:txBody>
      </p:sp>
      <p:sp>
        <p:nvSpPr>
          <p:cNvPr id="4" name="Rectangle 1"/>
          <p:cNvSpPr>
            <a:spLocks noGrp="1" noChangeArrowheads="1"/>
          </p:cNvSpPr>
          <p:nvPr>
            <p:ph idx="1"/>
          </p:nvPr>
        </p:nvSpPr>
        <p:spPr bwMode="auto">
          <a:xfrm>
            <a:off x="746761" y="735234"/>
            <a:ext cx="1043939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3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ratio of the areas of two triangles is 4 : 3 and the ratio of their heights is 3 : 4. The ratio of their bases is</a:t>
            </a:r>
            <a:r>
              <a:rPr lang="en-US" altLang="en-US" sz="3600" dirty="0">
                <a:latin typeface="Times New Roman" panose="02020603050405020304" pitchFamily="18" charset="0"/>
                <a:cs typeface="Times New Roman" panose="02020603050405020304" pitchFamily="18" charset="0"/>
              </a:rPr>
              <a:t>______?</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A)16:3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B)10:4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lang="en-US" altLang="en-US" sz="3600" dirty="0">
                <a:latin typeface="Times New Roman" panose="02020603050405020304" pitchFamily="18" charset="0"/>
                <a:cs typeface="Times New Roman" panose="02020603050405020304" pitchFamily="18" charset="0"/>
              </a:rPr>
              <a:t>16:9</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D)11:15</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5380" y="5567972"/>
            <a:ext cx="2057400" cy="12179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5037</Words>
  <Application>Microsoft Office PowerPoint</Application>
  <PresentationFormat>Widescreen</PresentationFormat>
  <Paragraphs>477</Paragraphs>
  <Slides>33</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Poppins</vt:lpstr>
      <vt:lpstr>Times New Roman</vt:lpstr>
      <vt:lpstr>Wingdings</vt:lpstr>
      <vt:lpstr>Office Theme</vt:lpstr>
      <vt:lpstr>PowerPoint Presentation</vt:lpstr>
      <vt:lpstr>MENSURATION</vt:lpstr>
      <vt:lpstr>PowerPoint Presentation</vt:lpstr>
      <vt:lpstr>FORMULAS FOR 2D SHAPES</vt:lpstr>
      <vt:lpstr>FORMULAS FOR 3D SHAPES</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vt:lpstr>
      <vt:lpstr>Question</vt:lpstr>
      <vt:lpstr>Question </vt:lpstr>
      <vt:lpstr>Question </vt:lpstr>
      <vt:lpstr>Question </vt:lpstr>
      <vt:lpstr>Question </vt:lpstr>
      <vt:lpstr>Question</vt:lpstr>
      <vt:lpstr>Question </vt:lpstr>
      <vt:lpstr>Question </vt:lpstr>
      <vt:lpstr>Question </vt:lpstr>
      <vt:lpstr>Question</vt:lpstr>
      <vt:lpstr>Practice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Mahalackshmi MS</dc:creator>
  <cp:lastModifiedBy>Loner 03</cp:lastModifiedBy>
  <cp:revision>22</cp:revision>
  <dcterms:created xsi:type="dcterms:W3CDTF">2024-09-24T05:31:00Z</dcterms:created>
  <dcterms:modified xsi:type="dcterms:W3CDTF">2025-03-16T10:22:15Z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4B8382C720794A66B92858E5EA00D377_12</vt:lpwstr>
  </property>
  <property fmtid="{D5CDD505-2E9C-101B-9397-08002B2CF9AE}" pid="3" name="KSOProductBuildVer">
    <vt:lpwstr>1033-12.2.0.19805</vt:lpwstr>
  </property>
</Properties>
</file>