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5" r:id="rId38"/>
    <p:sldId id="294" r:id="rId39"/>
    <p:sldId id="290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E170C-9BCD-4E23-B5B6-441520C94ECC}" v="4" dt="2025-03-16T08:14:48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131" autoAdjust="0"/>
  </p:normalViewPr>
  <p:slideViewPr>
    <p:cSldViewPr>
      <p:cViewPr varScale="1">
        <p:scale>
          <a:sx n="34" d="100"/>
          <a:sy n="34" d="100"/>
        </p:scale>
        <p:origin x="43" y="6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er 03" userId="146907e377e94744" providerId="LiveId" clId="{0E6E170C-9BCD-4E23-B5B6-441520C94ECC}"/>
    <pc:docChg chg="custSel addSld modSld">
      <pc:chgData name="Loner 03" userId="146907e377e94744" providerId="LiveId" clId="{0E6E170C-9BCD-4E23-B5B6-441520C94ECC}" dt="2025-03-16T08:14:53.035" v="13" actId="20577"/>
      <pc:docMkLst>
        <pc:docMk/>
      </pc:docMkLst>
      <pc:sldChg chg="modSp add mod modNotes">
        <pc:chgData name="Loner 03" userId="146907e377e94744" providerId="LiveId" clId="{0E6E170C-9BCD-4E23-B5B6-441520C94ECC}" dt="2025-03-16T07:44:49.335" v="2" actId="6549"/>
        <pc:sldMkLst>
          <pc:docMk/>
          <pc:sldMk cId="0" sldId="292"/>
        </pc:sldMkLst>
        <pc:spChg chg="mod">
          <ac:chgData name="Loner 03" userId="146907e377e94744" providerId="LiveId" clId="{0E6E170C-9BCD-4E23-B5B6-441520C94ECC}" dt="2025-03-16T07:44:49.335" v="2" actId="6549"/>
          <ac:spMkLst>
            <pc:docMk/>
            <pc:sldMk cId="0" sldId="292"/>
            <ac:spMk id="2" creationId="{00000000-0000-0000-0000-000000000000}"/>
          </ac:spMkLst>
        </pc:spChg>
      </pc:sldChg>
      <pc:sldChg chg="modSp add mod">
        <pc:chgData name="Loner 03" userId="146907e377e94744" providerId="LiveId" clId="{0E6E170C-9BCD-4E23-B5B6-441520C94ECC}" dt="2025-03-16T07:58:21.167" v="4" actId="20577"/>
        <pc:sldMkLst>
          <pc:docMk/>
          <pc:sldMk cId="0" sldId="293"/>
        </pc:sldMkLst>
        <pc:spChg chg="mod">
          <ac:chgData name="Loner 03" userId="146907e377e94744" providerId="LiveId" clId="{0E6E170C-9BCD-4E23-B5B6-441520C94ECC}" dt="2025-03-16T07:58:21.167" v="4" actId="20577"/>
          <ac:spMkLst>
            <pc:docMk/>
            <pc:sldMk cId="0" sldId="293"/>
            <ac:spMk id="2" creationId="{00000000-0000-0000-0000-000000000000}"/>
          </ac:spMkLst>
        </pc:spChg>
      </pc:sldChg>
      <pc:sldChg chg="modSp add mod modNotesTx">
        <pc:chgData name="Loner 03" userId="146907e377e94744" providerId="LiveId" clId="{0E6E170C-9BCD-4E23-B5B6-441520C94ECC}" dt="2025-03-16T08:12:53.438" v="11" actId="20577"/>
        <pc:sldMkLst>
          <pc:docMk/>
          <pc:sldMk cId="0" sldId="294"/>
        </pc:sldMkLst>
        <pc:spChg chg="mod">
          <ac:chgData name="Loner 03" userId="146907e377e94744" providerId="LiveId" clId="{0E6E170C-9BCD-4E23-B5B6-441520C94ECC}" dt="2025-03-16T08:05:44.702" v="6" actId="20577"/>
          <ac:spMkLst>
            <pc:docMk/>
            <pc:sldMk cId="0" sldId="294"/>
            <ac:spMk id="2" creationId="{00000000-0000-0000-0000-000000000000}"/>
          </ac:spMkLst>
        </pc:spChg>
      </pc:sldChg>
      <pc:sldChg chg="modSp add mod">
        <pc:chgData name="Loner 03" userId="146907e377e94744" providerId="LiveId" clId="{0E6E170C-9BCD-4E23-B5B6-441520C94ECC}" dt="2025-03-16T08:14:53.035" v="13" actId="20577"/>
        <pc:sldMkLst>
          <pc:docMk/>
          <pc:sldMk cId="0" sldId="295"/>
        </pc:sldMkLst>
        <pc:spChg chg="mod">
          <ac:chgData name="Loner 03" userId="146907e377e94744" providerId="LiveId" clId="{0E6E170C-9BCD-4E23-B5B6-441520C94ECC}" dt="2025-03-16T08:14:53.035" v="13" actId="20577"/>
          <ac:spMkLst>
            <pc:docMk/>
            <pc:sldMk cId="0" sldId="29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136C-55E8-4B6C-B1A1-D1C3E39F4DED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EA52B-A99B-495D-AE9D-ECEF40FAF3C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FEA52B-A99B-495D-AE9D-ECEF40FAF3C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B) 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12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D-48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30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C) 39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8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B) 960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43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Ans: B)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5√𝟔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√2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1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c) 600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50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c) 1:3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143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ANS: d</a:t>
            </a:r>
          </a:p>
          <a:p>
            <a:endParaRPr lang="en-US" dirty="0"/>
          </a:p>
          <a:p>
            <a:r>
              <a:rPr lang="en-US" dirty="0"/>
              <a:t>Case 1: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tan(60</a:t>
            </a:r>
            <a:r>
              <a:rPr lang="" altLang="en-US" dirty="0"/>
              <a:t>°</a:t>
            </a:r>
            <a:r>
              <a:rPr lang="en-US" altLang="en-US" dirty="0"/>
              <a:t>) = h / x</a:t>
            </a:r>
          </a:p>
          <a:p>
            <a:r>
              <a:rPr lang="en-US" altLang="en-US" dirty="0"/>
              <a:t>h= x / √3</a:t>
            </a:r>
          </a:p>
          <a:p>
            <a:r>
              <a:rPr lang="en-US" altLang="en-US" dirty="0"/>
              <a:t>Tan 30 deg = h/(10-x)</a:t>
            </a:r>
          </a:p>
          <a:p>
            <a:r>
              <a:rPr lang="en-US" altLang="en-US" dirty="0"/>
              <a:t>h = (10-x)/√3</a:t>
            </a:r>
          </a:p>
          <a:p>
            <a:r>
              <a:rPr lang="en-US" altLang="en-US" dirty="0"/>
              <a:t>h =&gt; 3x-x =10</a:t>
            </a:r>
          </a:p>
          <a:p>
            <a:r>
              <a:rPr lang="en-US" altLang="en-US" dirty="0"/>
              <a:t>X = 5</a:t>
            </a:r>
          </a:p>
          <a:p>
            <a:r>
              <a:rPr lang="en-US" altLang="en-US" dirty="0"/>
              <a:t>H =5√3</a:t>
            </a:r>
          </a:p>
          <a:p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Case 2:</a:t>
            </a:r>
            <a:endParaRPr lang="" altLang="en-US" dirty="0"/>
          </a:p>
          <a:p>
            <a:endParaRPr lang="en-US" altLang="en-US" dirty="0"/>
          </a:p>
          <a:p>
            <a:r>
              <a:rPr lang="en-US" altLang="en-US" dirty="0"/>
              <a:t>Tan 30 deg = h/x</a:t>
            </a:r>
          </a:p>
          <a:p>
            <a:r>
              <a:rPr lang="en-US" altLang="en-US" dirty="0"/>
              <a:t>H = x/√3 </a:t>
            </a:r>
          </a:p>
          <a:p>
            <a:r>
              <a:rPr lang="en-US" altLang="en-US" dirty="0"/>
              <a:t>Tan 60 deg = h/(10-x)</a:t>
            </a:r>
          </a:p>
          <a:p>
            <a:r>
              <a:rPr lang="en-US" altLang="en-US" dirty="0"/>
              <a:t> =&gt; h =(10 – x)√3</a:t>
            </a:r>
          </a:p>
          <a:p>
            <a:r>
              <a:rPr lang="en-US" altLang="en-US" dirty="0"/>
              <a:t>(10-x) √3 = x/√3</a:t>
            </a:r>
          </a:p>
          <a:p>
            <a:r>
              <a:rPr lang="en-US" altLang="en-US" dirty="0"/>
              <a:t>30-3x = x</a:t>
            </a:r>
          </a:p>
          <a:p>
            <a:r>
              <a:rPr lang="en-US" altLang="en-US" dirty="0"/>
              <a:t>4x = 30</a:t>
            </a:r>
          </a:p>
          <a:p>
            <a:r>
              <a:rPr lang="en-US" altLang="en-US" dirty="0"/>
              <a:t>X=15/2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H = 15/(2</a:t>
            </a:r>
            <a:r>
              <a:rPr lang="en-US" altLang="en-US" dirty="0"/>
              <a:t>√3</a:t>
            </a:r>
            <a:r>
              <a:rPr lang="en-US" altLang="en-US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5</a:t>
            </a:r>
            <a:r>
              <a:rPr lang="en-US" altLang="en-US" dirty="0"/>
              <a:t>√3</a:t>
            </a:r>
            <a:r>
              <a:rPr lang="en-US" altLang="en-US" dirty="0">
                <a:sym typeface="Wingdings" panose="05000000000000000000" pitchFamily="2" charset="2"/>
              </a:rPr>
              <a:t>/2</a:t>
            </a:r>
            <a:endParaRPr lang="en-US" altLang="en-US" dirty="0"/>
          </a:p>
          <a:p>
            <a:r>
              <a:rPr lang="en-US" altLang="en-US" dirty="0"/>
              <a:t>h = (10√3) / 4</a:t>
            </a:r>
          </a:p>
          <a:p>
            <a:r>
              <a:rPr lang="en-US" altLang="en-US" dirty="0"/>
              <a:t>h = (5√3) / 2</a:t>
            </a:r>
          </a:p>
          <a:p>
            <a:endParaRPr lang="en-US" altLang="en-US" dirty="0"/>
          </a:p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Hence, the answer is Both A and B</a:t>
            </a:r>
          </a:p>
          <a:p>
            <a:pPr>
              <a:buNone/>
            </a:pPr>
            <a:br>
              <a:rPr lang="en-US" dirty="0"/>
            </a:br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173.2 m</a:t>
            </a:r>
          </a:p>
          <a:p>
            <a:endParaRPr lang="en-US" dirty="0"/>
          </a:p>
          <a:p>
            <a:r>
              <a:rPr lang="en-US" altLang="en-US" dirty="0"/>
              <a:t>Given the height of the temple AB = 75 m.</a:t>
            </a:r>
          </a:p>
          <a:p>
            <a:r>
              <a:rPr lang="en-US" altLang="en-US" dirty="0"/>
              <a:t>Now in a right-angled  triangle ABC,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en-US" dirty="0">
                <a:sym typeface="Wingdings" panose="05000000000000000000" pitchFamily="2" charset="2"/>
              </a:rPr>
              <a:t>BC/AB =cot 30 </a:t>
            </a:r>
          </a:p>
          <a:p>
            <a:r>
              <a:rPr lang="en-US" altLang="en-US" dirty="0">
                <a:sym typeface="Wingdings" panose="05000000000000000000" pitchFamily="2" charset="2"/>
              </a:rPr>
              <a:t>                =</a:t>
            </a:r>
            <a:r>
              <a:rPr lang="en-US" altLang="en-US" dirty="0"/>
              <a:t>√3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sym typeface="Wingdings" panose="05000000000000000000" pitchFamily="2" charset="2"/>
              </a:rPr>
              <a:t> BC/75 = </a:t>
            </a:r>
            <a:r>
              <a:rPr lang="en-US" altLang="en-US" dirty="0"/>
              <a:t>√3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en-US" dirty="0">
                <a:sym typeface="Wingdings" panose="05000000000000000000" pitchFamily="2" charset="2"/>
              </a:rPr>
              <a:t>BC = 75</a:t>
            </a:r>
            <a:r>
              <a:rPr lang="en-US" altLang="en-US" dirty="0"/>
              <a:t>√3  -------</a:t>
            </a:r>
            <a:r>
              <a:rPr lang="en-US" altLang="en-US" dirty="0">
                <a:sym typeface="Wingdings" panose="05000000000000000000" pitchFamily="2" charset="2"/>
              </a:rPr>
              <a:t> (1)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endParaRPr lang="en-US" altLang="en-US" dirty="0">
              <a:sym typeface="Wingdings" panose="05000000000000000000" pitchFamily="2" charset="2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en-US" dirty="0"/>
              <a:t>in a right-angled  triangle ABD,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en-US" dirty="0"/>
              <a:t>BD/AB =cot 60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en-US" dirty="0"/>
              <a:t>BD/75 = 1/√3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en-US" dirty="0"/>
              <a:t>BD = 75/√3  *√3 /√3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r>
              <a:rPr lang="en-US" altLang="en-US" dirty="0"/>
              <a:t>BD = 25√3  ------</a:t>
            </a:r>
            <a:r>
              <a:rPr lang="en-US" altLang="en-US" dirty="0">
                <a:sym typeface="Wingdings" panose="05000000000000000000" pitchFamily="2" charset="2"/>
              </a:rPr>
              <a:t>(2)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è"/>
              <a:tabLst/>
              <a:defRPr/>
            </a:pPr>
            <a:endParaRPr lang="en-US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dirty="0">
                <a:sym typeface="Wingdings" panose="05000000000000000000" pitchFamily="2" charset="2"/>
              </a:rPr>
              <a:t>Now the distance between the two men  = CD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dirty="0">
                <a:sym typeface="Wingdings" panose="05000000000000000000" pitchFamily="2" charset="2"/>
              </a:rPr>
              <a:t>    BC + BD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dirty="0">
                <a:sym typeface="Wingdings" panose="05000000000000000000" pitchFamily="2" charset="2"/>
              </a:rPr>
              <a:t>    75</a:t>
            </a:r>
            <a:r>
              <a:rPr lang="en-US" altLang="en-US" dirty="0"/>
              <a:t>√3 </a:t>
            </a:r>
            <a:r>
              <a:rPr lang="en-US" altLang="en-US" dirty="0">
                <a:sym typeface="Wingdings" panose="05000000000000000000" pitchFamily="2" charset="2"/>
              </a:rPr>
              <a:t>+ 25</a:t>
            </a:r>
            <a:r>
              <a:rPr lang="en-US" altLang="en-US" dirty="0"/>
              <a:t>√3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dirty="0">
                <a:sym typeface="Wingdings" panose="05000000000000000000" pitchFamily="2" charset="2"/>
              </a:rPr>
              <a:t>    100 </a:t>
            </a:r>
            <a:r>
              <a:rPr lang="en-US" altLang="en-US" dirty="0"/>
              <a:t>√3 </a:t>
            </a:r>
            <a:endParaRPr lang="en-US" altLang="en-US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en-US" dirty="0">
                <a:sym typeface="Wingdings" panose="05000000000000000000" pitchFamily="2" charset="2"/>
              </a:rPr>
              <a:t>    173.2 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21.8 m</a:t>
            </a:r>
          </a:p>
          <a:p>
            <a:endParaRPr lang="en-US" altLang="en-US" dirty="0"/>
          </a:p>
          <a:p>
            <a:r>
              <a:rPr lang="en-US" altLang="en-US" dirty="0"/>
              <a:t>Triangle ADE,</a:t>
            </a:r>
          </a:p>
          <a:p>
            <a:r>
              <a:rPr lang="en-US" altLang="en-US" dirty="0"/>
              <a:t>tan(angle) = (opposite side) / (adjacent side)</a:t>
            </a:r>
          </a:p>
          <a:p>
            <a:r>
              <a:rPr lang="en-US" altLang="en-US" dirty="0"/>
              <a:t>tan(30</a:t>
            </a:r>
            <a:r>
              <a:rPr lang="" altLang="en-US" dirty="0"/>
              <a:t>°</a:t>
            </a:r>
            <a:r>
              <a:rPr lang="en-US" altLang="en-US" dirty="0"/>
              <a:t>) = ED/AD</a:t>
            </a:r>
          </a:p>
          <a:p>
            <a:r>
              <a:rPr lang="en-US" altLang="en-US" dirty="0"/>
              <a:t>1/√3   = H /20√3</a:t>
            </a:r>
          </a:p>
          <a:p>
            <a:r>
              <a:rPr lang="en-US" altLang="en-US" dirty="0"/>
              <a:t>H= 20 m</a:t>
            </a:r>
          </a:p>
          <a:p>
            <a:endParaRPr lang="en-US" altLang="en-US" dirty="0"/>
          </a:p>
          <a:p>
            <a:r>
              <a:rPr lang="en-US" altLang="en-US" dirty="0"/>
              <a:t>EC = ED+DC </a:t>
            </a:r>
          </a:p>
          <a:p>
            <a:r>
              <a:rPr lang="en-US" altLang="en-US" dirty="0"/>
              <a:t>     = H+1.8</a:t>
            </a:r>
          </a:p>
          <a:p>
            <a:r>
              <a:rPr lang="en-US" altLang="en-US" dirty="0"/>
              <a:t>      = 21.8 m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Ans: A)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4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dirty="0"/>
              <a:t>ANS: 173 m</a:t>
            </a:r>
          </a:p>
          <a:p>
            <a:endParaRPr lang="en-US" dirty="0"/>
          </a:p>
          <a:p>
            <a:r>
              <a:rPr lang="en-US" altLang="en-US" dirty="0"/>
              <a:t>From a point 'P' on a level ground, the angle of elevation of the top of a</a:t>
            </a:r>
          </a:p>
          <a:p>
            <a:r>
              <a:rPr lang="en-US" altLang="en-US" dirty="0"/>
              <a:t>tower = 30</a:t>
            </a:r>
          </a:p>
          <a:p>
            <a:r>
              <a:rPr lang="en-US" altLang="en-US" dirty="0"/>
              <a:t>Height of the tower = 100 m</a:t>
            </a:r>
          </a:p>
          <a:p>
            <a:r>
              <a:rPr lang="en-US" altLang="en-US" dirty="0"/>
              <a:t>tan A = Perpendicular/Base</a:t>
            </a:r>
          </a:p>
          <a:p>
            <a:r>
              <a:rPr lang="en-US" altLang="en-US" dirty="0"/>
              <a:t>tan 30 = 1/√3</a:t>
            </a:r>
          </a:p>
          <a:p>
            <a:r>
              <a:rPr lang="en-US" altLang="en-US" dirty="0"/>
              <a:t>Let height of tower AB is 100 m.</a:t>
            </a:r>
          </a:p>
          <a:p>
            <a:r>
              <a:rPr lang="en-US" altLang="en-US" dirty="0"/>
              <a:t>The distance between P from foot of tower is PB.</a:t>
            </a:r>
          </a:p>
          <a:p>
            <a:endParaRPr lang="en-US" altLang="en-US" dirty="0"/>
          </a:p>
          <a:p>
            <a:r>
              <a:rPr lang="en-US" altLang="en-US" dirty="0" err="1"/>
              <a:t>Ιη</a:t>
            </a:r>
            <a:r>
              <a:rPr lang="en-US" altLang="en-US" dirty="0"/>
              <a:t> ΔΡΑΒ</a:t>
            </a:r>
          </a:p>
          <a:p>
            <a:endParaRPr lang="en-US" altLang="en-US" dirty="0"/>
          </a:p>
          <a:p>
            <a:r>
              <a:rPr lang="en-US" altLang="en-US" dirty="0"/>
              <a:t>tan 30 = AB/PB</a:t>
            </a:r>
          </a:p>
          <a:p>
            <a:endParaRPr lang="en-US" altLang="en-US" dirty="0"/>
          </a:p>
          <a:p>
            <a:r>
              <a:rPr lang="en-US" altLang="en-US" dirty="0"/>
              <a:t>= 1/√3= 100/PB</a:t>
            </a:r>
          </a:p>
          <a:p>
            <a:endParaRPr lang="en-US" altLang="en-US" dirty="0"/>
          </a:p>
          <a:p>
            <a:r>
              <a:rPr lang="en-US" altLang="en-US" dirty="0"/>
              <a:t>PB = 100√3</a:t>
            </a:r>
          </a:p>
          <a:p>
            <a:r>
              <a:rPr lang="en-US" altLang="en-US" dirty="0"/>
              <a:t>PB = 100 * 1.732</a:t>
            </a:r>
          </a:p>
          <a:p>
            <a:r>
              <a:rPr lang="en-US" altLang="en-US" dirty="0"/>
              <a:t>Approx = 173m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 : B)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3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c) 405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7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b) 7.5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51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A) 31.5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60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A) 330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03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F0E00-9ED2-7D0D-BB24-ECA60436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425C4E-4029-C18A-0B3C-49A6D68DA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E0476-DC5C-7ABF-D9DC-1B5DDD271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b</a:t>
            </a:r>
          </a:p>
          <a:p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The angle of elevation can be calculated using the tangent function: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IN" dirty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IN" dirty="0"/>
              <a:t>tan⁡</a:t>
            </a:r>
            <a:r>
              <a:rPr lang="el-GR" dirty="0"/>
              <a:t>θ</a:t>
            </a:r>
            <a:r>
              <a:rPr lang="en-IN" dirty="0"/>
              <a:t> </a:t>
            </a:r>
            <a:r>
              <a:rPr lang="el-GR" dirty="0"/>
              <a:t>=</a:t>
            </a:r>
            <a:r>
              <a:rPr lang="en-IN" dirty="0"/>
              <a:t>Height of the pole/Length of the shadow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dirty="0"/>
              <a:t>Here, the height of the pole is 18 m and the shadow length is 6√3 m.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IN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IN" dirty="0"/>
              <a:t>Substituting these values: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tan⁡</a:t>
            </a:r>
            <a:r>
              <a:rPr lang="el-GR" dirty="0"/>
              <a:t>θ=18</a:t>
            </a:r>
            <a:r>
              <a:rPr lang="en-IN" dirty="0"/>
              <a:t>/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IN" sz="1200" b="0" i="0" dirty="0">
                <a:effectLst/>
                <a:latin typeface="Google Sans"/>
              </a:rPr>
              <a:t>√3 = </a:t>
            </a:r>
            <a:r>
              <a:rPr lang="el-GR" dirty="0"/>
              <a:t>3</a:t>
            </a:r>
            <a:r>
              <a:rPr lang="en-IN" dirty="0"/>
              <a:t>/</a:t>
            </a:r>
            <a:r>
              <a:rPr lang="en-IN" sz="1200" b="0" i="0" dirty="0">
                <a:effectLst/>
                <a:latin typeface="Google Sans"/>
              </a:rPr>
              <a:t>√3</a:t>
            </a:r>
            <a:r>
              <a:rPr lang="el-GR" dirty="0"/>
              <a:t>=</a:t>
            </a:r>
            <a:r>
              <a:rPr lang="en-IN" sz="1200" b="0" i="0" dirty="0">
                <a:effectLst/>
                <a:latin typeface="Google Sans"/>
              </a:rPr>
              <a:t>√3 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The angle </a:t>
            </a:r>
            <a:r>
              <a:rPr lang="el-GR" dirty="0"/>
              <a:t>θ</a:t>
            </a:r>
            <a:r>
              <a:rPr lang="en-IN" dirty="0"/>
              <a:t> whose tangent is </a:t>
            </a:r>
            <a:r>
              <a:rPr lang="en-IN" sz="1200" b="0" i="0" dirty="0">
                <a:effectLst/>
                <a:latin typeface="Google Sans"/>
              </a:rPr>
              <a:t>√3</a:t>
            </a:r>
            <a:r>
              <a:rPr lang="en-IN" dirty="0"/>
              <a:t> is 60∘.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0EBA-159B-8D15-3474-D165E2D096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B7C5C-E38E-4D08-B118-63D455B8186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48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0600" y="766763"/>
            <a:ext cx="5118100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Ans: C) 31.8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1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F72F4-E9BD-42C1-9094-70E67527AA81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6687C-A2B1-4CA1-B184-67A8AAA34E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953" y="1333499"/>
            <a:ext cx="5322094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3080" y="1"/>
            <a:ext cx="5359791" cy="662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7C27-F17C-A584-78FC-8E248BDB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ladder is bent on the wall and makes an angle θ with the horizontal ground in such a way that cos θ = 𝟓 / 13 . If the height of the top of the ladder from the wall is 18 m, find the distance (in m) of the base (foot) of the ladder from the wall.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6D7705-1B1D-3DE6-EF1B-DFBEDDBC75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3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7487" y="506436"/>
            <a:ext cx="5771270" cy="5950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C189A-EEE0-CDDA-BDB6-A81F15CEA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ladder leaning against a wall makes an angle θ with the horizontal ground such that 𝒄𝒐𝒔𝒆𝒄𝜽 = 37 / 35 . If the foot of the ladder is 10.8 m away from the wall, what is the height of the point where the top of the ladder touches the wall?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20.8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1E53DF-37D8-425E-6269-B1621D13CC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6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8C93C7-22B4-58D3-A4FF-2336E5C7D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891" y="1796447"/>
            <a:ext cx="6174218" cy="4849451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6987D3-46E6-CB60-E103-EBFD618A7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06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61D1-4C26-C61B-7A0E-F79EE4D04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point P on a level ground, the angle of elevation of the top of a tower is 30°. If the tower is 𝟏𝟏𝟎√𝟑 m high, what is the distance (in m) of point P from the foot of the tower?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BE5CF8-8767-D19D-0766-56A5BBB15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55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F22E-BBF2-26FB-33DE-78540F59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64D406-862C-7022-6D54-F01B833D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6692"/>
            <a:ext cx="7886700" cy="413328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Question 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1C58F3-AE67-86AC-179B-BFE4370FE23D}"/>
              </a:ext>
            </a:extLst>
          </p:cNvPr>
          <p:cNvSpPr txBox="1"/>
          <p:nvPr/>
        </p:nvSpPr>
        <p:spPr>
          <a:xfrm>
            <a:off x="628650" y="2205991"/>
            <a:ext cx="80581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sun’s elevation angle when the shadow of a pole of 18 m height is 6</a:t>
            </a:r>
            <a:r>
              <a:rPr lang="en-IN" sz="2100" dirty="0">
                <a:latin typeface="Google Sans"/>
              </a:rPr>
              <a:t>√3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long.</a:t>
            </a:r>
          </a:p>
          <a:p>
            <a:pPr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30∘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60∘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45∘</a:t>
            </a:r>
          </a:p>
          <a:p>
            <a:pPr>
              <a:buFont typeface="+mj-lt"/>
              <a:buAutoNum type="arabicPeriod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75122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1428" y="520505"/>
            <a:ext cx="5813474" cy="6091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69D1F-252D-581B-E510-A75EC1C8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person 1.8 meters tall is 30√3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ways from a tower. If the angle of elevation from his eye to the top of the tower is 30 degree, then what is the height (in m) of the tower?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30.5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37.8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31.8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32.5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1D8BD2-80E7-88A4-EC5C-B087B0C534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6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3081" y="689316"/>
            <a:ext cx="5518052" cy="578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>
          <a:xfrm>
            <a:off x="708518" y="2428868"/>
            <a:ext cx="7886700" cy="1714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Trigonometry 1.1</a:t>
            </a:r>
            <a:b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Heights &amp; Distance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0" y="928670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7553-76DD-01CA-301B-355E6C034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tops of two poles of heights 18m and 30.5m are connected by a wire. If the wire makes an angle of 30° with the horizontal, what is the length (in m) of the wire?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06F153-F0E4-67F3-18A1-A201973D7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8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60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5920" y="450167"/>
            <a:ext cx="6298809" cy="6189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90ED0-224D-98AE-DF1C-BF570716D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distance between the tops of two building of height 38 m and 58 m respectively is 52 m. What will be the distance (in m) between two building?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46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1F93DB-4E1E-CA2A-86D0-597C98BDF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6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3631" y="196949"/>
            <a:ext cx="5254283" cy="6358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FAAD-77D3-EB85-58D8-BF9E2130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pole 23 m long reaches a window which is 𝟑 √𝟓 m above the ground on one side of a street. Keeping its foot at the same point, the pole is turned to the other side of the street to reach a window 𝟒√𝟏𝟓 m high. What is the width (in m) of the street?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0E16A1-A5E3-DF42-23D1-022072E07C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8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0733" y="1"/>
            <a:ext cx="3847750" cy="6625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7351" y="506438"/>
            <a:ext cx="3735467" cy="4825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88B1-626F-7FC2-65DB-22C350FF0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point P, the angle of elevation of a tower is such that its tangent is 3/4. On walking 560m towards the tower the tangent of the angle of elevation of the tower becomes 4/3.what is the height (in m) of the tower?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041EA2-C1B1-EB44-8E83-FB1F35C342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33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1428" y="323558"/>
            <a:ext cx="4389120" cy="630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EB27F-F4BA-C476-F8CE-9AD4F1452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ladder is placed against a wall such that it just reaches the top of the wall. The foot of the ladder is at a distance of 5 m from the wall the angle of elevation of the top of the wall from the base of the ladder is 15°. What is the length (in m) of the ladder?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5√𝟔 – 5√3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5√𝟔 – 5√2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5√𝟐 – 1 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5√𝟑 + 5√2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F2ECBB-373D-4FF3-ED45-015C0008E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68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3485" y="436098"/>
            <a:ext cx="5934808" cy="5964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835617" y="1"/>
            <a:ext cx="78867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AND DISTANCE: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FB792-050B-8D97-1D92-336E4A44D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078" y="1457945"/>
            <a:ext cx="5009845" cy="47920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E1E08-ECAD-7B8C-48DF-B32C91B37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top of a tower, the angles of depression of two objects on the ground on the same side of it, are observed to be 60° and 30° respectively and the distance between the objects is 400√𝟑 m. The height (in m) of the tower is: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800√𝟑 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600√3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1C8BAB7-AF00-FC2D-7DE7-1A7ED54A6A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02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B10EC6-917F-8045-178A-26836421A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029" y="1690689"/>
            <a:ext cx="3299262" cy="501825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A5071D-C3C0-C4BC-1082-B0CFD4612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84A5B5-D520-2FB1-9135-64E1FDD7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90689"/>
            <a:ext cx="3220853" cy="5018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03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7744" y="520506"/>
            <a:ext cx="4431323" cy="596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46AD-1BAA-F5E4-F8B5-9107FCD4E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 point exactly midway between the foot of two towers P and Q, the angles of elevation of their tops are 30° and 60°, respectively. The ratio of the height of P to that of Q is: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2:𝟑√3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1:𝟐√3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1:3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1:2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40F5DD-B7AE-B592-B9EF-00837E61F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029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3544" y="1069146"/>
            <a:ext cx="4726745" cy="5162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10 km apart. They both see a hot air balloon passing in the sky making an angle of 60° and 30° respectively. What is the height at which the balloon could be flying?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5√3/2                                                                </a:t>
            </a:r>
            <a:r>
              <a:rPr lang="en-US" b="1" dirty="0"/>
              <a:t>case 2:</a:t>
            </a:r>
          </a:p>
          <a:p>
            <a:pPr marL="0" indent="0">
              <a:buNone/>
            </a:pPr>
            <a:r>
              <a:rPr lang="en-US" dirty="0"/>
              <a:t>○ 5√3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○ 6√3/2</a:t>
            </a:r>
          </a:p>
          <a:p>
            <a:pPr marL="0" indent="0">
              <a:buNone/>
            </a:pPr>
            <a:r>
              <a:rPr lang="en-US" dirty="0"/>
              <a:t>○ Both A &amp; 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D182F-923C-542F-D8B0-C9B5C4D1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68" y="3590924"/>
            <a:ext cx="3352800" cy="1666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72ED7F-9675-2121-A031-8CFA9F00F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434" y="4561520"/>
            <a:ext cx="23241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Two persons are on either side of a temple, 75 m high, observe the angle of elevation of the top of the temple to be 30∘ and 60∘ respectively. The distance between the persons 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156.8m</a:t>
            </a:r>
          </a:p>
          <a:p>
            <a:pPr marL="0" indent="0">
              <a:buNone/>
            </a:pPr>
            <a:r>
              <a:rPr lang="en-US" dirty="0"/>
              <a:t>○ 173.2m</a:t>
            </a:r>
          </a:p>
          <a:p>
            <a:pPr marL="0" indent="0">
              <a:buNone/>
            </a:pPr>
            <a:r>
              <a:rPr lang="en-US" dirty="0"/>
              <a:t>○ 180.6m</a:t>
            </a:r>
          </a:p>
          <a:p>
            <a:pPr marL="0" indent="0">
              <a:buNone/>
            </a:pPr>
            <a:r>
              <a:rPr lang="en-US" dirty="0"/>
              <a:t>○ 189.5m</a:t>
            </a:r>
          </a:p>
          <a:p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69F8CEE-0BE4-368B-E379-7698F4FF3D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00920-DDC5-FF51-04EC-533D0690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033" y="3276600"/>
            <a:ext cx="4623767" cy="329187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person 1.8m tall is 20√3 away from a tower. The angle of elevation from his eye to the top of the tower is 30∘. Find the height of the tower.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21.8m</a:t>
            </a:r>
          </a:p>
          <a:p>
            <a:pPr marL="0" indent="0">
              <a:buNone/>
            </a:pPr>
            <a:r>
              <a:rPr lang="en-US" dirty="0"/>
              <a:t>○ 35.6m</a:t>
            </a:r>
          </a:p>
          <a:p>
            <a:pPr marL="0" indent="0">
              <a:buNone/>
            </a:pPr>
            <a:r>
              <a:rPr lang="en-US" dirty="0"/>
              <a:t>○ 15.9m</a:t>
            </a:r>
          </a:p>
          <a:p>
            <a:pPr marL="0" indent="0">
              <a:buNone/>
            </a:pPr>
            <a:r>
              <a:rPr lang="en-US" dirty="0"/>
              <a:t>○ 27.8m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13755-77E4-49CF-90C6-48E2A35E4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722440"/>
            <a:ext cx="3024336" cy="2428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0D5522-E8D3-5A93-ADF9-CC0172089BDD}"/>
              </a:ext>
            </a:extLst>
          </p:cNvPr>
          <p:cNvSpPr txBox="1"/>
          <p:nvPr/>
        </p:nvSpPr>
        <p:spPr>
          <a:xfrm>
            <a:off x="5436096" y="5085710"/>
            <a:ext cx="57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ym typeface="+mn-ea"/>
              </a:rPr>
              <a:t>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/>
              <a:t>From a point P on a level ground, the angle of elevation of the top tower is 30∘. If the tower is 100 m high, the distance of point P from the foot of the tower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○ 149 m</a:t>
            </a:r>
          </a:p>
          <a:p>
            <a:pPr marL="0" indent="0">
              <a:buNone/>
            </a:pPr>
            <a:r>
              <a:rPr lang="en-US" dirty="0"/>
              <a:t>○ 156 m</a:t>
            </a:r>
          </a:p>
          <a:p>
            <a:pPr marL="0" indent="0">
              <a:buNone/>
            </a:pPr>
            <a:r>
              <a:rPr lang="en-US" dirty="0"/>
              <a:t>○ 173 m</a:t>
            </a:r>
          </a:p>
          <a:p>
            <a:pPr marL="0" indent="0">
              <a:buNone/>
            </a:pPr>
            <a:r>
              <a:rPr lang="en-US" dirty="0"/>
              <a:t>○ 200 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8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8000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68" y="3857628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0494-8C0E-ABC6-E7C8-4575BE0E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AND DISTANCE: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4E8A9-260B-8C02-E64C-4C0FB2081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426" y="1271805"/>
            <a:ext cx="3485527" cy="5592208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950" y="5640022"/>
            <a:ext cx="1543050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2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27593-3C6C-7709-2DA3-CBE85F212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length of the shadow on the ground of a tall tree of height 45 m is 15√𝟑 m. What is the angle (in degrees) of elevation of the sun?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35°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4A0FDB-F584-46EA-D105-38C7F4332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596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2066" y="393896"/>
            <a:ext cx="5845126" cy="62038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7413-9518-0641-E50D-0A43420B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girl 1.2 m tall can just see the sun over a 3.62 m tall wall which is 2.42 m away from her. The angle of elevation of the sun is: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60°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45°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</a:t>
            </a:r>
          </a:p>
          <a:p>
            <a:pPr marL="514350" indent="-514350">
              <a:buAutoNum type="alphaUcParenR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90°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B4F200-2116-3B4B-7AA9-0B51EB42A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00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1514" y="379828"/>
            <a:ext cx="5929533" cy="647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B823-9B81-5897-A352-9A648DA1F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340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was standing on a road near a mall. He was 1215 m away from the mall and able to see the top of the mall from the road in such a way that the top of a tree, which is in between him and the mall, was exactly in line of sight with the top of the mall. The tree height is 20 m and it is 60 m away from him. How tall (in m) is the mall?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405</a:t>
            </a:r>
          </a:p>
          <a:p>
            <a:pPr marL="514350" indent="-514350">
              <a:buAutoNum type="alphaU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22CF5E-DDE6-B02B-1E92-46090C0736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68" y="5640022"/>
            <a:ext cx="2000232" cy="12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7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1714</Words>
  <Application>Microsoft Office PowerPoint</Application>
  <PresentationFormat>On-screen Show (4:3)</PresentationFormat>
  <Paragraphs>265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Google Sans</vt:lpstr>
      <vt:lpstr>Montserrat</vt:lpstr>
      <vt:lpstr>Times New Roman</vt:lpstr>
      <vt:lpstr>Wingdings</vt:lpstr>
      <vt:lpstr>Office Theme</vt:lpstr>
      <vt:lpstr>PowerPoint Presentation</vt:lpstr>
      <vt:lpstr>Trigonometry 1.1 Heights &amp; Distance</vt:lpstr>
      <vt:lpstr>HEIGHT AND DISTANCE: </vt:lpstr>
      <vt:lpstr>HEIGHT AND DISTANCE:</vt:lpstr>
      <vt:lpstr>QUESTION 1</vt:lpstr>
      <vt:lpstr>PowerPoint Presentation</vt:lpstr>
      <vt:lpstr>QUESTION 2</vt:lpstr>
      <vt:lpstr>PowerPoint Presentation</vt:lpstr>
      <vt:lpstr>QUESTION 3</vt:lpstr>
      <vt:lpstr>PowerPoint Presentation</vt:lpstr>
      <vt:lpstr>QUESTION 4</vt:lpstr>
      <vt:lpstr>PowerPoint Presentation</vt:lpstr>
      <vt:lpstr>QUESTION 5</vt:lpstr>
      <vt:lpstr>ANSWER</vt:lpstr>
      <vt:lpstr>QUESTION 6</vt:lpstr>
      <vt:lpstr>PowerPoint Presentation</vt:lpstr>
      <vt:lpstr>PowerPoint Presentation</vt:lpstr>
      <vt:lpstr>QUESTION 7</vt:lpstr>
      <vt:lpstr>PowerPoint Presentation</vt:lpstr>
      <vt:lpstr>QUESTION 8</vt:lpstr>
      <vt:lpstr>PowerPoint Presentation</vt:lpstr>
      <vt:lpstr>QUESTION 9</vt:lpstr>
      <vt:lpstr>PowerPoint Presentation</vt:lpstr>
      <vt:lpstr>QUESTION 10</vt:lpstr>
      <vt:lpstr>PowerPoint Presentation</vt:lpstr>
      <vt:lpstr>QUESTION 12</vt:lpstr>
      <vt:lpstr>PowerPoint Presentation</vt:lpstr>
      <vt:lpstr>QUESTION 13</vt:lpstr>
      <vt:lpstr>PowerPoint Presentation</vt:lpstr>
      <vt:lpstr>QUESTION 14</vt:lpstr>
      <vt:lpstr>ANSWER</vt:lpstr>
      <vt:lpstr>PowerPoint Presentation</vt:lpstr>
      <vt:lpstr>QUESTION 15</vt:lpstr>
      <vt:lpstr>PowerPoint Presentation</vt:lpstr>
      <vt:lpstr>Question</vt:lpstr>
      <vt:lpstr>Question</vt:lpstr>
      <vt:lpstr>Question</vt:lpstr>
      <vt:lpstr>Question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Zechariah</dc:creator>
  <cp:lastModifiedBy>Loner 03</cp:lastModifiedBy>
  <cp:revision>4</cp:revision>
  <dcterms:created xsi:type="dcterms:W3CDTF">2024-10-06T11:39:11Z</dcterms:created>
  <dcterms:modified xsi:type="dcterms:W3CDTF">2025-03-16T08:14:57Z</dcterms:modified>
</cp:coreProperties>
</file>