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57" r:id="rId19"/>
    <p:sldId id="258" r:id="rId20"/>
    <p:sldId id="259" r:id="rId21"/>
    <p:sldId id="262" r:id="rId22"/>
    <p:sldId id="289" r:id="rId23"/>
    <p:sldId id="261" r:id="rId24"/>
    <p:sldId id="263" r:id="rId25"/>
    <p:sldId id="290" r:id="rId26"/>
    <p:sldId id="291" r:id="rId27"/>
    <p:sldId id="295" r:id="rId28"/>
    <p:sldId id="292" r:id="rId29"/>
    <p:sldId id="296" r:id="rId30"/>
    <p:sldId id="297" r:id="rId31"/>
    <p:sldId id="293" r:id="rId32"/>
    <p:sldId id="294" r:id="rId33"/>
    <p:sldId id="298" r:id="rId34"/>
    <p:sldId id="299" r:id="rId35"/>
    <p:sldId id="300" r:id="rId36"/>
    <p:sldId id="264" r:id="rId37"/>
    <p:sldId id="265" r:id="rId38"/>
    <p:sldId id="266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hmitha Maha Lakshmi" initials="RML" lastIdx="1" clrIdx="0">
    <p:extLst>
      <p:ext uri="{19B8F6BF-5375-455C-9EA6-DF929625EA0E}">
        <p15:presenceInfo xmlns="" xmlns:p15="http://schemas.microsoft.com/office/powerpoint/2012/main" userId="4c1c30163a8832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66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B9FE8-1EAC-67DE-0322-A93FCC83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0AA61DE-C9E3-AF01-3AAA-473AF11E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EA5DAA-E8D3-3CF0-6995-4EA3F16A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23DEF6-D3EB-D7DF-887A-6E4BD122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07DFBE-11BB-5DF8-8FC2-6C8B7A2C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60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A61EF3-9BF2-1257-3E31-07F80A52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D7073A-B072-F4F8-ECE4-CB1AF152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FF76B5-2DED-AA86-2CB9-D2A8551D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661A89-8936-FDD3-B8FB-843962E6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9E507B-5E80-EE81-43F7-41B2C08C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4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2B60D2-9614-A3C4-210D-110E61A5D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7684E3-A22F-2F1F-B58C-DF8C7FCC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4CA38B-07B6-7505-4EE7-9B07BB5F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DB7B81-1405-BEC3-2460-D87E15A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1AB046-D7D2-2AD5-D604-685DAEED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897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09349-E6B0-E243-8EFB-ED5E3930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CF4A64-431C-4ABE-4294-E48851BB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05264A-EBF3-0456-EDF3-64B44FE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BF6C89-3D8F-7A44-794E-6A89557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BF6D17-82F2-0F0C-E34D-9D3A1C43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922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CA8A2-75E2-023C-57FE-53451C7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81E430-C39A-4EE6-0D29-ACD914AE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3C56A0-BAA8-5580-5AF4-0867AE9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FE49F4-DC9F-7D74-7A90-D4CB6929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55B569-5C80-61AE-D952-E989AFE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58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D390E-BED8-1962-E10E-CD47D11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6E8088-2052-C8DB-60DA-E5C8B101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1CA94A-731B-AE70-C533-0C9CA50A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89A5D1-4795-905F-2731-81682D04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E227B9-65F5-4F10-36D2-3C703A4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631100-A111-D2AC-B4AC-7D3181C2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925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04541-DF76-F585-E80A-DBADB53B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B16BB2-9CA1-DD41-9112-BDBF1A28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CC09CD-A2F3-537E-FE37-EA3F1CBA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8CB76A-2847-78C4-B0B2-08B3A8794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5BE89B-058E-3D86-C1EA-70DFE0DF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7651820-02FE-C26E-7D1C-2C424F74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CC34FCF-0C2D-AEFD-7C3E-9999BF2A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C74A3E8-D82D-176C-C01B-743B428F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216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146A9-2D29-48D5-BBD9-8E12DC16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29D085-D580-BBCA-0B17-8EA35EE6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B7EB62-A68E-42FC-46F0-5978B604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A14AC7-A3B2-53AE-C9F3-C053FD89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279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22A0254-3BDC-EAC9-723D-2980C85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69F1FC6-8120-312F-40CC-D19F350F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EBF414-2D40-7646-7F76-D235E79B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406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CB448-DACF-A9FE-3BBA-1FD2E68E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6C2-E12D-FBFA-5FDF-25B091A9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82195E-8012-4C5C-FC5D-80EEA879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D22D91-EE35-E3FE-0784-BADA849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BE336CB-8299-8070-3614-C73CA221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41ABDB-0DE5-15A4-D693-2D2A45ED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502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4C2E3-FD42-BDFD-BFF1-D0432867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0193FF3-EB86-830A-05F9-A022C8629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D2F2A1-93A2-F2E4-16CA-E73AEA43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CFF7B6-99C1-7030-C7D1-05A5B104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F72789-1A3C-593A-01E5-B436AE5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3AAC26-F824-0C87-EFF1-4D904FD6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188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0394D8A-3C64-D741-C9EE-7877C715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DEFFCE-0CB7-1071-53CE-92D6F9CB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FAE016-1C0A-B39B-C8FD-B6C0EB71A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3BEF-3FF3-4122-96E0-2929C5872FAA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9F9D00-12F0-6E60-EB35-004F6C7E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2C3B46-AC14-9549-349E-37BA0E068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B685-CB64-4AC6-A21C-058B6527DF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69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unctions%201.1.pptx" TargetMode="Externa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6C6AA-E94C-7BBC-8461-8F7BCE304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Functions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3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0436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Illustration 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286" y="992164"/>
            <a:ext cx="11698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arrow diagram shows a relationship between the sets P and Q. </a:t>
            </a:r>
          </a:p>
          <a:p>
            <a:r>
              <a:rPr lang="en-US" sz="2400" dirty="0" smtClean="0"/>
              <a:t>Write the relation in 	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 Set builder form </a:t>
            </a:r>
          </a:p>
          <a:p>
            <a:r>
              <a:rPr lang="en-US" sz="2400" b="1" dirty="0" smtClean="0"/>
              <a:t>			(ii) Roster form </a:t>
            </a:r>
          </a:p>
          <a:p>
            <a:r>
              <a:rPr lang="en-US" sz="2400" b="1" dirty="0" smtClean="0"/>
              <a:t>			(iii) What is the domain and range of 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0810" y="764948"/>
            <a:ext cx="2737076" cy="197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1886" y="2648020"/>
            <a:ext cx="76490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Set builder form of R = {(</a:t>
            </a:r>
            <a:r>
              <a:rPr lang="en-US" sz="2400" dirty="0" err="1" smtClean="0"/>
              <a:t>x,y</a:t>
            </a:r>
            <a:r>
              <a:rPr lang="en-US" sz="2400" dirty="0" smtClean="0"/>
              <a:t>) | y = x −2, x</a:t>
            </a:r>
            <a:r>
              <a:rPr lang="en-US" sz="2400" b="1" dirty="0" smtClean="0">
                <a:latin typeface="Cambria"/>
              </a:rPr>
              <a:t> ∈</a:t>
            </a:r>
            <a:r>
              <a:rPr lang="en-US" sz="2400" dirty="0" smtClean="0"/>
              <a:t> P, y </a:t>
            </a:r>
            <a:r>
              <a:rPr lang="en-US" sz="2400" b="1" dirty="0" smtClean="0">
                <a:latin typeface="Cambria"/>
              </a:rPr>
              <a:t>∈ </a:t>
            </a:r>
            <a:r>
              <a:rPr lang="en-US" sz="2400" dirty="0" smtClean="0"/>
              <a:t>Q}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(ii) Roster form R = {(5, 3),(6, 4),(7,5)}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(iii) Domain of R = {5,6,7} and range of R = {3, 4,5}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3829" y="4730207"/>
            <a:ext cx="1168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u="sng" dirty="0" smtClean="0"/>
              <a:t>Note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	1. If n(A) = p , n(B) =q , </a:t>
            </a:r>
            <a:r>
              <a:rPr lang="en-US" sz="2400" dirty="0" smtClean="0"/>
              <a:t>then the total number of relations that exist from A to B is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pq</a:t>
            </a:r>
            <a:r>
              <a:rPr lang="en-US" sz="2400" dirty="0" smtClean="0"/>
              <a:t> 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2. A relation which contains no element is called a “Null relation”.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3763"/>
            <a:ext cx="10515600" cy="648238"/>
          </a:xfrm>
          <a:solidFill>
            <a:srgbClr val="FF0000">
              <a:alpha val="49000"/>
            </a:srgbClr>
          </a:solidFill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199" y="941979"/>
            <a:ext cx="1171302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Q1. Let A={1,2,3,4,...,45} and R be the relation defined as “square is of a number” on A. Write R as a subset of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x A. Also, find the domain and range of R.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7715" y="1965844"/>
            <a:ext cx="1137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Q2. Relation R is given by the set {(</a:t>
            </a:r>
            <a:r>
              <a:rPr lang="en-US" sz="2000" dirty="0" err="1" smtClean="0"/>
              <a:t>x,y</a:t>
            </a:r>
            <a:r>
              <a:rPr lang="en-US" sz="2000" dirty="0" smtClean="0"/>
              <a:t>) | y = x + 3, x  </a:t>
            </a:r>
            <a:r>
              <a:rPr lang="en-US" sz="2000" dirty="0" smtClean="0">
                <a:latin typeface="Cambria"/>
              </a:rPr>
              <a:t>∈ </a:t>
            </a:r>
            <a:r>
              <a:rPr lang="en-US" sz="2000" dirty="0" smtClean="0"/>
              <a:t>{0,1,2, 3, 4,5}}. Determine its domain and range.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7716" y="2487131"/>
            <a:ext cx="11146971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Q3. Represent each of the given relations by (a) an arrow diagram, (b) a graph and (c) a set in roster form,      wherever possible.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(i) {(</a:t>
            </a:r>
            <a:r>
              <a:rPr lang="es-ES" sz="2000" dirty="0" err="1" smtClean="0"/>
              <a:t>x,y</a:t>
            </a:r>
            <a:r>
              <a:rPr lang="es-ES" sz="2000" dirty="0" smtClean="0"/>
              <a:t>)|x = 2y, x ∈ {2,3,4,5}, y ∈ {1,2,3,4}}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(ii) {(</a:t>
            </a:r>
            <a:r>
              <a:rPr lang="en-US" sz="2000" dirty="0" err="1" smtClean="0"/>
              <a:t>x,y</a:t>
            </a:r>
            <a:r>
              <a:rPr lang="en-US" sz="2000" dirty="0" smtClean="0"/>
              <a:t>)|y = x + 3, x, y are natural numbers &lt; 10}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1"/>
            <a:ext cx="10515600" cy="5492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Answers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40304" y="965158"/>
            <a:ext cx="10432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Q1. 	Domain of R - {1,2, 3, 4,5,6}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Range of R - {1, 4,9,16,25, 36}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Q2. 	Domain of R - {0,1,2,3,4,5},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Range of R - {3, 4,5,6,7, 8}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Q3. 	(</a:t>
            </a:r>
            <a:r>
              <a:rPr lang="en-US" sz="2000" dirty="0" err="1" smtClean="0"/>
              <a:t>i</a:t>
            </a:r>
            <a:r>
              <a:rPr lang="en-US" sz="2000" dirty="0" smtClean="0"/>
              <a:t>)    X	         Y		 (ii)				 (ii) {(2,1),(4,2)} 				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601" y="3242482"/>
            <a:ext cx="1590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3552" y="3262171"/>
            <a:ext cx="2527749" cy="18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1" y="69275"/>
            <a:ext cx="10515600" cy="623455"/>
          </a:xfr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Functions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2911" y="781671"/>
            <a:ext cx="11705232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Among several relations that exist between two non-empty sets, some special relations are important for further exploration. Such relations are called “Functions”.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59390" y="1777959"/>
            <a:ext cx="8511655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company has 5 employees in different categories. If we consider their salary distribution for a month as shown by arrow diagram in figure. We see that there is only one salary associated for every employee of the company.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7949" y="1603327"/>
            <a:ext cx="2619944" cy="226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8624" y="3326219"/>
            <a:ext cx="145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Definition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799" y="3907011"/>
            <a:ext cx="113640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cs typeface="Arial" pitchFamily="34" charset="0"/>
              </a:rPr>
              <a:t>A relation f between two non-empty sets X and Y is called a function from X to Y if, for each x ∈ X there exists only one y ∈ Y such that (</a:t>
            </a:r>
            <a:r>
              <a:rPr lang="en-US" sz="2000" dirty="0" err="1" smtClean="0">
                <a:cs typeface="Arial" pitchFamily="34" charset="0"/>
              </a:rPr>
              <a:t>x,y</a:t>
            </a:r>
            <a:r>
              <a:rPr lang="en-US" sz="2000" dirty="0" smtClean="0">
                <a:cs typeface="Arial" pitchFamily="34" charset="0"/>
              </a:rPr>
              <a:t>) ∈ f 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Arial" pitchFamily="34" charset="0"/>
              </a:rPr>
              <a:t>			That is, f ={(</a:t>
            </a:r>
            <a:r>
              <a:rPr lang="en-US" sz="2000" dirty="0" err="1" smtClean="0">
                <a:cs typeface="Arial" pitchFamily="34" charset="0"/>
              </a:rPr>
              <a:t>x,y</a:t>
            </a:r>
            <a:r>
              <a:rPr lang="en-US" sz="2000" dirty="0" smtClean="0">
                <a:cs typeface="Arial" pitchFamily="34" charset="0"/>
              </a:rPr>
              <a:t>)| for all x ∈ X, y ∈Y }.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cs typeface="Arial" pitchFamily="34" charset="0"/>
              </a:rPr>
              <a:t>A function f from X to Y is written as f : X → Y .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447" y="6316807"/>
            <a:ext cx="11873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i="1" dirty="0" smtClean="0"/>
              <a:t>f can be thought as a mechanism </a:t>
            </a:r>
            <a:r>
              <a:rPr lang="en-US" sz="2000" b="1" dirty="0" smtClean="0"/>
              <a:t>(or device)</a:t>
            </a:r>
            <a:r>
              <a:rPr lang="en-US" sz="2000" b="1" i="1" dirty="0" smtClean="0"/>
              <a:t> which gives a unique </a:t>
            </a:r>
            <a:r>
              <a:rPr lang="en-US" sz="2000" b="1" dirty="0" smtClean="0"/>
              <a:t>output </a:t>
            </a:r>
            <a:r>
              <a:rPr lang="en-US" sz="2000" b="1" i="1" dirty="0" smtClean="0"/>
              <a:t>f(x) to every input x.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1" y="69275"/>
            <a:ext cx="10515600" cy="623455"/>
          </a:xfr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Functions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33524" y="910567"/>
            <a:ext cx="2643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/>
              <a:t>POINTS TO REMEMBER</a:t>
            </a:r>
            <a:endParaRPr lang="en-US" sz="2000" u="sng" dirty="0"/>
          </a:p>
        </p:txBody>
      </p:sp>
      <p:sp>
        <p:nvSpPr>
          <p:cNvPr id="6" name="Rectangle 5"/>
          <p:cNvSpPr/>
          <p:nvPr/>
        </p:nvSpPr>
        <p:spPr>
          <a:xfrm>
            <a:off x="513680" y="1429181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If f : X </a:t>
            </a:r>
            <a:r>
              <a:rPr lang="en-US" sz="2000" dirty="0" smtClean="0">
                <a:latin typeface="Cambria"/>
              </a:rPr>
              <a:t>→ </a:t>
            </a:r>
            <a:r>
              <a:rPr lang="en-US" sz="2000" dirty="0" smtClean="0"/>
              <a:t>Y is a function then,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7754" y="1848218"/>
            <a:ext cx="113094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The set X is called the domain of the function f and the set Y is called its co-domain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 smtClean="0"/>
              <a:t>. If </a:t>
            </a:r>
            <a:r>
              <a:rPr lang="en-US" sz="2000" i="1" dirty="0" smtClean="0"/>
              <a:t>f (a) = b, then b is called ‘</a:t>
            </a:r>
            <a:r>
              <a:rPr lang="en-US" sz="2000" b="1" i="1" dirty="0" smtClean="0"/>
              <a:t>image</a:t>
            </a:r>
            <a:r>
              <a:rPr lang="en-US" sz="2000" i="1" dirty="0" smtClean="0"/>
              <a:t>’ of a under f </a:t>
            </a:r>
            <a:r>
              <a:rPr lang="en-US" sz="2000" dirty="0" smtClean="0"/>
              <a:t>and </a:t>
            </a:r>
            <a:r>
              <a:rPr lang="en-US" sz="2000" i="1" dirty="0" smtClean="0"/>
              <a:t>a is called a ‘</a:t>
            </a:r>
            <a:r>
              <a:rPr lang="en-US" sz="2000" b="1" i="1" dirty="0" smtClean="0"/>
              <a:t>pre-image</a:t>
            </a:r>
            <a:r>
              <a:rPr lang="en-US" sz="2000" i="1" dirty="0" smtClean="0"/>
              <a:t>’ of b.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 smtClean="0"/>
              <a:t>all images of the elements of </a:t>
            </a:r>
            <a:r>
              <a:rPr lang="en-US" sz="2000" i="1" dirty="0" smtClean="0"/>
              <a:t>X under f is called the ‘range’ of f.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 smtClean="0"/>
              <a:t>Every element in the domain of </a:t>
            </a:r>
            <a:r>
              <a:rPr lang="en-US" sz="2000" i="1" dirty="0" smtClean="0"/>
              <a:t>f has an image is said that f : X </a:t>
            </a:r>
            <a:r>
              <a:rPr lang="en-US" sz="2000" dirty="0" smtClean="0">
                <a:latin typeface="Cambria"/>
              </a:rPr>
              <a:t>→ </a:t>
            </a:r>
            <a:r>
              <a:rPr lang="en-US" sz="2000" i="1" dirty="0" smtClean="0"/>
              <a:t>Y is a function.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i="1" dirty="0" smtClean="0"/>
              <a:t>If f : X </a:t>
            </a:r>
            <a:r>
              <a:rPr lang="en-US" sz="2000" dirty="0" smtClean="0">
                <a:latin typeface="Cambria"/>
              </a:rPr>
              <a:t>→ </a:t>
            </a:r>
            <a:r>
              <a:rPr lang="en-US" sz="2000" i="1" dirty="0" smtClean="0"/>
              <a:t>Y is a function only if </a:t>
            </a:r>
            <a:r>
              <a:rPr lang="en-US" sz="2000" dirty="0" smtClean="0"/>
              <a:t>the image is unique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 smtClean="0"/>
              <a:t>If </a:t>
            </a:r>
            <a:r>
              <a:rPr lang="en-US" sz="2000" i="1" dirty="0" smtClean="0"/>
              <a:t>A and B are finite sets such that n(A) = p , n(B) = q, then  the total number of </a:t>
            </a:r>
            <a:r>
              <a:rPr lang="en-US" sz="2000" dirty="0" smtClean="0"/>
              <a:t>functions that exist from </a:t>
            </a:r>
            <a:r>
              <a:rPr lang="en-US" sz="2000" i="1" dirty="0" smtClean="0"/>
              <a:t>A to B is </a:t>
            </a:r>
            <a:r>
              <a:rPr lang="en-US" sz="2000" i="1" dirty="0" err="1" smtClean="0"/>
              <a:t>q</a:t>
            </a:r>
            <a:r>
              <a:rPr lang="en-US" sz="2000" i="1" baseline="30000" dirty="0" err="1" smtClean="0"/>
              <a:t>p</a:t>
            </a:r>
            <a:endParaRPr lang="en-US" sz="2000" i="1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994"/>
            <a:ext cx="10515600" cy="55441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Let X = {1,2, 3, 4} and Y = {2, 4,6, 8,10} and R = {(1,2),(2,4),(3,6),(4,8)}. Show that R is a function and find its domain, co-domain and range?</a:t>
            </a:r>
          </a:p>
          <a:p>
            <a:pPr>
              <a:buNone/>
            </a:pPr>
            <a:r>
              <a:rPr lang="en-US" sz="2400" u="sng" dirty="0" smtClean="0"/>
              <a:t>Arrow diagram of given relation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sz="2400" dirty="0" smtClean="0"/>
              <a:t>domain = {1,2, 3, 4} </a:t>
            </a:r>
          </a:p>
          <a:p>
            <a:pPr>
              <a:buNone/>
            </a:pPr>
            <a:r>
              <a:rPr lang="en-US" sz="2400" dirty="0" smtClean="0"/>
              <a:t>						 co-domain = {2, 4,6, 8, 10}</a:t>
            </a:r>
          </a:p>
          <a:p>
            <a:pPr>
              <a:buNone/>
            </a:pPr>
            <a:r>
              <a:rPr lang="en-US" sz="2400" dirty="0" smtClean="0"/>
              <a:t>						 range	=	 {2, 4,6, 8}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0129"/>
            <a:ext cx="10515600" cy="720436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Illustration 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156" y="2790755"/>
            <a:ext cx="2149605" cy="19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59892" y="5030171"/>
            <a:ext cx="8088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All elements in X have only one image in Y. Therefore R is a function.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16537" y="2756846"/>
            <a:ext cx="25521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co-domain of the relation R is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4699" y="1937981"/>
            <a:ext cx="3616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{x </a:t>
            </a:r>
            <a:r>
              <a:rPr lang="en-US" b="1" dirty="0" smtClean="0">
                <a:latin typeface="Cambria"/>
              </a:rPr>
              <a:t>∈ </a:t>
            </a:r>
            <a:r>
              <a:rPr lang="en-US" b="1" dirty="0" smtClean="0"/>
              <a:t>A | </a:t>
            </a:r>
            <a:r>
              <a:rPr lang="en-US" b="1" dirty="0" err="1" smtClean="0"/>
              <a:t>xRy</a:t>
            </a:r>
            <a:r>
              <a:rPr lang="en-US" b="1" dirty="0" smtClean="0"/>
              <a:t>, for some y </a:t>
            </a:r>
            <a:r>
              <a:rPr lang="en-US" b="1" dirty="0" smtClean="0">
                <a:latin typeface="Cambria"/>
              </a:rPr>
              <a:t>∈</a:t>
            </a:r>
            <a:r>
              <a:rPr lang="en-US" b="1" dirty="0" smtClean="0"/>
              <a:t> B}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698544"/>
            <a:ext cx="2961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{y </a:t>
            </a:r>
            <a:r>
              <a:rPr lang="en-US" b="1" dirty="0" smtClean="0">
                <a:latin typeface="Cambria"/>
              </a:rPr>
              <a:t>∈ </a:t>
            </a:r>
            <a:r>
              <a:rPr lang="en-US" b="1" dirty="0" smtClean="0"/>
              <a:t>B | </a:t>
            </a:r>
            <a:r>
              <a:rPr lang="en-US" b="1" dirty="0" err="1" smtClean="0"/>
              <a:t>xRy</a:t>
            </a:r>
            <a:r>
              <a:rPr lang="en-US" b="1" dirty="0" smtClean="0"/>
              <a:t>, for some x</a:t>
            </a:r>
            <a:r>
              <a:rPr lang="en-US" b="1" dirty="0" smtClean="0">
                <a:latin typeface="Cambria"/>
              </a:rPr>
              <a:t> ∈ </a:t>
            </a:r>
            <a:r>
              <a:rPr lang="en-US" b="1" dirty="0" smtClean="0"/>
              <a:t>A}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0129"/>
            <a:ext cx="10515600" cy="720436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Illustration 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0711" y="1083944"/>
            <a:ext cx="10531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If X = {–5,1,3,4} and Y = {</a:t>
            </a:r>
            <a:r>
              <a:rPr lang="en-US" sz="2000" dirty="0" err="1" smtClean="0"/>
              <a:t>a,b,c</a:t>
            </a:r>
            <a:r>
              <a:rPr lang="en-US" sz="2000" dirty="0" smtClean="0"/>
              <a:t>}, then which of the following relations are functions from X to Y 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91653" y="15499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AutoNum type="romanLcParenBoth"/>
            </a:pPr>
            <a:r>
              <a:rPr lang="pt-BR" sz="2000" dirty="0" smtClean="0"/>
              <a:t>R1 = {(–5,a), (1,a), (3,b)}  </a:t>
            </a:r>
          </a:p>
          <a:p>
            <a:pPr marL="400050" indent="-400050">
              <a:lnSpc>
                <a:spcPct val="150000"/>
              </a:lnSpc>
              <a:buAutoNum type="romanLcParenBoth"/>
            </a:pPr>
            <a:r>
              <a:rPr lang="pt-BR" sz="2000" dirty="0" smtClean="0"/>
              <a:t>R2 = {(–5,b), (1,b), (3,a),(4,c)}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(iii) R3 = {(–5,a), (1,a), (3,b),(4,c),(1,b)}</a:t>
            </a:r>
            <a:endParaRPr lang="en-US" sz="2000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875964" y="1705969"/>
            <a:ext cx="286603" cy="327546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5011002" y="2568054"/>
            <a:ext cx="286603" cy="327546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31057" y="2129050"/>
            <a:ext cx="341194" cy="3957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4248" y="3018433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836" y="3891336"/>
            <a:ext cx="10422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Let f (x) = 2x+5. If x </a:t>
            </a:r>
            <a:r>
              <a:rPr lang="en-US" sz="2000" dirty="0" smtClean="0">
                <a:latin typeface="Cambria"/>
              </a:rPr>
              <a:t>≠</a:t>
            </a:r>
            <a:r>
              <a:rPr lang="en-US" sz="2000" dirty="0" smtClean="0"/>
              <a:t> 0 then find (f (x +2) − f(2))/x.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85195" y="4390746"/>
            <a:ext cx="6607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2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4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6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1694597" y="4396854"/>
            <a:ext cx="341194" cy="3957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41685" y="4609110"/>
            <a:ext cx="56092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= (f (x +2) − f(2))/x = ((2 (x +2) + 5  - (2 x 2 + 5) )/x</a:t>
            </a:r>
          </a:p>
          <a:p>
            <a:r>
              <a:rPr lang="en-US" dirty="0" smtClean="0"/>
              <a:t>	= (2x + 4 +5 – 4 - 5 )/ x </a:t>
            </a:r>
          </a:p>
          <a:p>
            <a:r>
              <a:rPr lang="en-US" dirty="0" smtClean="0"/>
              <a:t>	=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784" y="801384"/>
            <a:ext cx="3779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Representation of Functions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1" y="69275"/>
            <a:ext cx="10515600" cy="623455"/>
          </a:xfr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Functions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05302" y="1263388"/>
            <a:ext cx="5304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(a) a set of ordered pairs (b) a table form</a:t>
            </a:r>
          </a:p>
          <a:p>
            <a:r>
              <a:rPr lang="en-US" sz="2000" dirty="0" smtClean="0"/>
              <a:t>(c) an arrow diagram (d) a graphical form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55055" y="2152514"/>
            <a:ext cx="2553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Types of Functions</a:t>
            </a:r>
            <a:endParaRPr lang="en-US" sz="2400" u="sng" dirty="0"/>
          </a:p>
        </p:txBody>
      </p:sp>
      <p:sp>
        <p:nvSpPr>
          <p:cNvPr id="8" name="Rectangle 7"/>
          <p:cNvSpPr/>
          <p:nvPr/>
        </p:nvSpPr>
        <p:spPr>
          <a:xfrm>
            <a:off x="1089558" y="2753015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One – one function - injection.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110017" y="3172052"/>
            <a:ext cx="10490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function </a:t>
            </a:r>
            <a:r>
              <a:rPr lang="en-US" sz="2000" i="1" dirty="0" smtClean="0"/>
              <a:t>f : A </a:t>
            </a:r>
            <a:r>
              <a:rPr lang="en-US" sz="2000" i="1" dirty="0" smtClean="0">
                <a:latin typeface="Cambria"/>
              </a:rPr>
              <a:t>→</a:t>
            </a:r>
            <a:r>
              <a:rPr lang="en-US" sz="2000" i="1" dirty="0" smtClean="0"/>
              <a:t> B is called one – one function if distinct elements of A have distinct </a:t>
            </a:r>
            <a:r>
              <a:rPr lang="en-US" sz="2000" dirty="0" smtClean="0"/>
              <a:t>images in </a:t>
            </a:r>
            <a:r>
              <a:rPr lang="en-US" sz="2000" i="1" dirty="0" smtClean="0"/>
              <a:t>B.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6946" y="1336202"/>
            <a:ext cx="2685054" cy="199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03364" y="4813826"/>
            <a:ext cx="8499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If A = {1,2,3,4} and B = {</a:t>
            </a:r>
            <a:r>
              <a:rPr lang="en-US" sz="2000" i="1" dirty="0" err="1" smtClean="0"/>
              <a:t>a,b,c,d,e</a:t>
            </a:r>
            <a:r>
              <a:rPr lang="en-US" sz="2000" i="1" dirty="0" smtClean="0"/>
              <a:t>}, among the following which one is </a:t>
            </a:r>
            <a:r>
              <a:rPr lang="en-US" sz="2000" b="1" dirty="0" smtClean="0"/>
              <a:t>injection </a:t>
            </a:r>
            <a:r>
              <a:rPr lang="en-US" sz="2000" dirty="0" smtClean="0"/>
              <a:t>function</a:t>
            </a:r>
            <a:r>
              <a:rPr lang="en-US" sz="2000" b="1" dirty="0" smtClean="0"/>
              <a:t>?</a:t>
            </a:r>
            <a:r>
              <a:rPr lang="en-US" sz="2000" i="1" dirty="0" smtClean="0"/>
              <a:t>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90642" y="5659988"/>
            <a:ext cx="3443571" cy="96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lphaLcPeriod"/>
            </a:pPr>
            <a:r>
              <a:rPr lang="en-US" sz="2000" i="1" dirty="0" smtClean="0"/>
              <a:t>f = {(1,a), (2,b), (3,d), (4,c)}</a:t>
            </a:r>
          </a:p>
          <a:p>
            <a:pPr marL="457200" indent="-457200">
              <a:lnSpc>
                <a:spcPct val="150000"/>
              </a:lnSpc>
              <a:buAutoNum type="alphaLcPeriod"/>
            </a:pPr>
            <a:r>
              <a:rPr lang="en-US" sz="2000" i="1" dirty="0" smtClean="0"/>
              <a:t>g = {(1,b), (2,b), (3,c), (4,e)}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4287671" y="5761630"/>
            <a:ext cx="341194" cy="39578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2110" y="3919186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1" grpId="0"/>
      <p:bldP spid="12" grpId="0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811" y="1524716"/>
            <a:ext cx="2827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Many – one function</a:t>
            </a:r>
            <a:endParaRPr lang="en-US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891654" y="2052935"/>
            <a:ext cx="7911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function f : A</a:t>
            </a:r>
            <a:r>
              <a:rPr lang="en-US" sz="2000" dirty="0" smtClean="0">
                <a:latin typeface="Cambria"/>
              </a:rPr>
              <a:t>→</a:t>
            </a:r>
            <a:r>
              <a:rPr lang="en-US" sz="2000" dirty="0" smtClean="0"/>
              <a:t> B is called many-one function if two or more elements of A have same image in B.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876" y="881206"/>
            <a:ext cx="20764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75380" y="2807606"/>
            <a:ext cx="1962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Onto function</a:t>
            </a:r>
            <a:endParaRPr lang="en-US" sz="2400" u="sng" dirty="0"/>
          </a:p>
        </p:txBody>
      </p:sp>
      <p:sp>
        <p:nvSpPr>
          <p:cNvPr id="9" name="Rectangle 8"/>
          <p:cNvSpPr/>
          <p:nvPr/>
        </p:nvSpPr>
        <p:spPr>
          <a:xfrm>
            <a:off x="891656" y="3296903"/>
            <a:ext cx="8143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function f : A</a:t>
            </a:r>
            <a:r>
              <a:rPr lang="en-US" sz="2000" dirty="0" smtClean="0">
                <a:latin typeface="Cambria"/>
              </a:rPr>
              <a:t>→</a:t>
            </a:r>
            <a:r>
              <a:rPr lang="en-US" sz="2000" dirty="0" smtClean="0"/>
              <a:t> B is said to be onto function if the range of f is equal to the co-domain of f.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8454" y="3355360"/>
            <a:ext cx="1800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99837" y="4117791"/>
            <a:ext cx="1836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Into function</a:t>
            </a:r>
            <a:endParaRPr lang="en-US" sz="2400" u="sng" dirty="0"/>
          </a:p>
        </p:txBody>
      </p:sp>
      <p:sp>
        <p:nvSpPr>
          <p:cNvPr id="12" name="Rectangle 11"/>
          <p:cNvSpPr/>
          <p:nvPr/>
        </p:nvSpPr>
        <p:spPr>
          <a:xfrm>
            <a:off x="837061" y="4591419"/>
            <a:ext cx="7897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function f : A</a:t>
            </a:r>
            <a:r>
              <a:rPr lang="en-US" sz="2000" dirty="0" smtClean="0">
                <a:latin typeface="Cambria"/>
              </a:rPr>
              <a:t>→</a:t>
            </a:r>
            <a:r>
              <a:rPr lang="en-US" sz="2000" dirty="0" smtClean="0"/>
              <a:t> B is called an into function if there exists at least one element in B which is not the image of any element of A.</a:t>
            </a:r>
            <a:endParaRPr lang="en-US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6648" y="5471473"/>
            <a:ext cx="1867190" cy="138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856054" y="951510"/>
            <a:ext cx="8894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To check the fn. h(b) = 2  47b + 54  10 is one – one, </a:t>
            </a:r>
            <a:r>
              <a:rPr lang="en-US" sz="2000" b="1" dirty="0" smtClean="0"/>
              <a:t>we assume that h(b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) = h(b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)  .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3988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1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316" y="937862"/>
            <a:ext cx="1308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err="1" smtClean="0"/>
              <a:t>Bijection</a:t>
            </a:r>
            <a:endParaRPr lang="en-US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891653" y="1427160"/>
            <a:ext cx="7419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If a function </a:t>
            </a:r>
            <a:r>
              <a:rPr lang="en-US" sz="2000" i="1" dirty="0" smtClean="0"/>
              <a:t>f : A</a:t>
            </a:r>
            <a:r>
              <a:rPr lang="en-US" sz="2000" i="1" dirty="0" smtClean="0">
                <a:latin typeface="Cambria"/>
              </a:rPr>
              <a:t>→</a:t>
            </a:r>
            <a:r>
              <a:rPr lang="en-US" sz="2000" i="1" dirty="0" smtClean="0"/>
              <a:t> B is both one–one and onto, then f is called a </a:t>
            </a:r>
            <a:r>
              <a:rPr lang="en-US" sz="2000" i="1" dirty="0" err="1" smtClean="0"/>
              <a:t>bijection</a:t>
            </a:r>
            <a:r>
              <a:rPr lang="en-US" sz="2000" i="1" dirty="0" smtClean="0"/>
              <a:t> from A to B.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1171" y="854253"/>
            <a:ext cx="2374000" cy="183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87187" y="2136844"/>
            <a:ext cx="7993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process is widely used in the study of secret codes called </a:t>
            </a:r>
            <a:r>
              <a:rPr lang="en-US" sz="2000" b="1" dirty="0" smtClean="0"/>
              <a:t>cryptography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00240" y="3667583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Vertical line test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Horizontal Line Test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curve drawn in a graph represents a function, if every vertical line intersects the curve at only one point.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“A function represented in a graph is </a:t>
                      </a:r>
                      <a:r>
                        <a:rPr lang="en-US" sz="2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one–one,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every horizontal line intersects the curve at only one point”.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08714" y="271921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for 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8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43" y="127452"/>
            <a:ext cx="11745685" cy="6260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Ordered Pairs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Theatre seat no  - indicating an accurate place</a:t>
            </a:r>
          </a:p>
          <a:p>
            <a:pPr>
              <a:buNone/>
            </a:pPr>
            <a:r>
              <a:rPr lang="en-US" sz="2000" dirty="0" smtClean="0"/>
              <a:t>	Example.	Seat no for person 1 -  (</a:t>
            </a:r>
            <a:r>
              <a:rPr lang="en-US" sz="2000" dirty="0" smtClean="0">
                <a:solidFill>
                  <a:srgbClr val="FF0000"/>
                </a:solidFill>
              </a:rPr>
              <a:t>8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15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		Seat no for person 2 -  (</a:t>
            </a:r>
            <a:r>
              <a:rPr lang="en-US" sz="2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10</a:t>
            </a:r>
            <a:r>
              <a:rPr lang="en-US" sz="2000" dirty="0" smtClean="0"/>
              <a:t>) etc.,</a:t>
            </a:r>
          </a:p>
          <a:p>
            <a:pPr>
              <a:buNone/>
            </a:pPr>
            <a:r>
              <a:rPr lang="en-US" sz="2000" b="1" dirty="0" smtClean="0"/>
              <a:t>Cartesian Product (A × B)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Let take two sets: Set A and set B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Set A has trains. Set B has destinations. </a:t>
            </a:r>
          </a:p>
          <a:p>
            <a:pPr>
              <a:buNone/>
            </a:pPr>
            <a:r>
              <a:rPr lang="en-US" sz="2000" dirty="0" smtClean="0"/>
              <a:t>Then what are the possible ways of choosing trains with destination?</a:t>
            </a:r>
          </a:p>
          <a:p>
            <a:pPr algn="ctr">
              <a:buNone/>
            </a:pPr>
            <a:r>
              <a:rPr lang="en-US" sz="2000" b="1" dirty="0" smtClean="0"/>
              <a:t>(A × B) = {(Train A, PUNE), (Train A, DELHI), (Train A, PATNA), (Train A, CHENNAI), (Train A, KANPUR), … (Train C, KANPUR)} </a:t>
            </a:r>
          </a:p>
          <a:p>
            <a:pPr>
              <a:buNone/>
            </a:pPr>
            <a:r>
              <a:rPr lang="en-US" sz="2000" dirty="0" smtClean="0"/>
              <a:t>There are </a:t>
            </a:r>
            <a:r>
              <a:rPr lang="en-US" sz="2000" b="1" dirty="0" smtClean="0"/>
              <a:t>15 distinct pairs </a:t>
            </a:r>
            <a:r>
              <a:rPr lang="en-US" sz="2000" dirty="0" smtClean="0"/>
              <a:t>are there. The above collections represents the </a:t>
            </a:r>
            <a:r>
              <a:rPr lang="en-US" sz="2000" b="1" dirty="0" smtClean="0"/>
              <a:t>Cartesian Product </a:t>
            </a:r>
            <a:r>
              <a:rPr lang="en-US" sz="2000" dirty="0" smtClean="0"/>
              <a:t>of he set of trains and destinations</a:t>
            </a:r>
          </a:p>
        </p:txBody>
      </p:sp>
      <p:sp>
        <p:nvSpPr>
          <p:cNvPr id="4" name="Oval 3"/>
          <p:cNvSpPr/>
          <p:nvPr/>
        </p:nvSpPr>
        <p:spPr>
          <a:xfrm>
            <a:off x="3814354" y="4310744"/>
            <a:ext cx="1384663" cy="21684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C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788331" y="4293326"/>
            <a:ext cx="1558834" cy="23426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PUNE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DELHI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PATNA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CHENNAI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KANPUR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85508" y="4794069"/>
            <a:ext cx="2286000" cy="20900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37759" y="5016137"/>
            <a:ext cx="2246812" cy="5225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11634" y="5003075"/>
            <a:ext cx="2294709" cy="32221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85508" y="4990012"/>
            <a:ext cx="2203269" cy="62266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2445" y="4976949"/>
            <a:ext cx="2242458" cy="89698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46319" y="4820195"/>
            <a:ext cx="2299063" cy="418011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72445" y="5090161"/>
            <a:ext cx="2412274" cy="1480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98571" y="5238206"/>
            <a:ext cx="2281645" cy="11321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33257" y="5277395"/>
            <a:ext cx="2290353" cy="383177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33257" y="5290457"/>
            <a:ext cx="2290354" cy="63137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1965" y="4859383"/>
            <a:ext cx="2303417" cy="7141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3257" y="5090160"/>
            <a:ext cx="2464525" cy="46155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20194" y="5386252"/>
            <a:ext cx="2473234" cy="17852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59382" y="5525589"/>
            <a:ext cx="2264228" cy="95795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85508" y="5577840"/>
            <a:ext cx="2246810" cy="36576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/>
              <a:t>Special Cases of 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87" y="937862"/>
            <a:ext cx="2462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Constant function</a:t>
            </a:r>
            <a:endParaRPr lang="en-US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932596" y="1397843"/>
            <a:ext cx="8661780" cy="105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 function </a:t>
            </a:r>
            <a:r>
              <a:rPr lang="en-US" sz="2200" i="1" dirty="0" smtClean="0"/>
              <a:t>f : A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B is called a constant function if the range of f contains only one </a:t>
            </a:r>
            <a:r>
              <a:rPr lang="en-US" sz="2200" dirty="0" smtClean="0"/>
              <a:t>element. That is, </a:t>
            </a:r>
            <a:r>
              <a:rPr lang="en-US" sz="2200" i="1" dirty="0" smtClean="0"/>
              <a:t>f (x ) = c , for all x </a:t>
            </a:r>
            <a:r>
              <a:rPr lang="en-US" sz="2200" i="1" dirty="0" smtClean="0">
                <a:latin typeface="Cambria"/>
              </a:rPr>
              <a:t>∈ </a:t>
            </a:r>
            <a:r>
              <a:rPr lang="en-US" sz="2200" i="1" dirty="0" smtClean="0"/>
              <a:t>A and for some fixed c </a:t>
            </a:r>
            <a:r>
              <a:rPr lang="en-US" sz="2200" i="1" dirty="0" smtClean="0">
                <a:latin typeface="Cambria"/>
              </a:rPr>
              <a:t>∈ </a:t>
            </a:r>
            <a:r>
              <a:rPr lang="en-US" sz="2200" i="1" dirty="0" smtClean="0"/>
              <a:t>B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6947" y="1574823"/>
            <a:ext cx="2265053" cy="191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082721" y="2612494"/>
            <a:ext cx="88119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 smtClean="0"/>
              <a:t>A = {</a:t>
            </a:r>
            <a:r>
              <a:rPr lang="en-US" sz="2200" b="1" i="1" dirty="0" err="1" smtClean="0"/>
              <a:t>a,b,c,d</a:t>
            </a:r>
            <a:r>
              <a:rPr lang="en-US" sz="2200" b="1" i="1" dirty="0" smtClean="0"/>
              <a:t>} , B = {1,2, 3} and f = {(a, 3),(b, 3),(c, 3),(d, 3)} . f (x) = 3 ∀  x</a:t>
            </a:r>
            <a:r>
              <a:rPr lang="en-US" sz="2200" b="1" i="1" dirty="0" smtClean="0">
                <a:latin typeface="Cambria"/>
              </a:rPr>
              <a:t>∈</a:t>
            </a:r>
            <a:r>
              <a:rPr lang="en-US" sz="2200" b="1" i="1" dirty="0" smtClean="0"/>
              <a:t> A,</a:t>
            </a:r>
          </a:p>
          <a:p>
            <a:r>
              <a:rPr lang="en-US" sz="2200" b="1" dirty="0" smtClean="0"/>
              <a:t>Range of </a:t>
            </a:r>
            <a:r>
              <a:rPr lang="en-US" sz="2200" b="1" i="1" dirty="0" smtClean="0"/>
              <a:t>f ={3 }, f is a constant function.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36741" y="3612824"/>
            <a:ext cx="2323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Identity function</a:t>
            </a:r>
            <a:endParaRPr lang="en-US" sz="2400" u="sng" dirty="0"/>
          </a:p>
        </p:txBody>
      </p:sp>
      <p:sp>
        <p:nvSpPr>
          <p:cNvPr id="10" name="Rectangle 9"/>
          <p:cNvSpPr/>
          <p:nvPr/>
        </p:nvSpPr>
        <p:spPr>
          <a:xfrm>
            <a:off x="918949" y="4084430"/>
            <a:ext cx="85935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Let </a:t>
            </a:r>
            <a:r>
              <a:rPr lang="en-US" sz="2200" i="1" dirty="0" smtClean="0"/>
              <a:t>A be a non–empty set. Then the function f : A</a:t>
            </a:r>
            <a:r>
              <a:rPr lang="en-US" sz="2200" i="1" dirty="0" smtClean="0">
                <a:latin typeface="Cambria"/>
              </a:rPr>
              <a:t> →</a:t>
            </a:r>
            <a:r>
              <a:rPr lang="en-US" sz="2200" i="1" dirty="0" smtClean="0"/>
              <a:t> A defined by f (x) = x for all x </a:t>
            </a:r>
            <a:r>
              <a:rPr lang="en-US" sz="2200" i="1" dirty="0" smtClean="0">
                <a:latin typeface="Cambria"/>
              </a:rPr>
              <a:t>∈ </a:t>
            </a:r>
            <a:r>
              <a:rPr lang="en-US" sz="2200" i="1" dirty="0" err="1" smtClean="0"/>
              <a:t>Ais</a:t>
            </a:r>
            <a:r>
              <a:rPr lang="en-US" sz="2200" i="1" dirty="0" smtClean="0"/>
              <a:t> called an identity function on A and is denoted </a:t>
            </a:r>
            <a:r>
              <a:rPr lang="en-US" sz="2200" dirty="0" smtClean="0"/>
              <a:t>by </a:t>
            </a:r>
            <a:r>
              <a:rPr lang="en-US" sz="2200" i="1" dirty="0" smtClean="0"/>
              <a:t>I</a:t>
            </a:r>
            <a:r>
              <a:rPr lang="en-US" sz="2200" i="1" baseline="-25000" dirty="0" smtClean="0"/>
              <a:t>A</a:t>
            </a:r>
            <a:r>
              <a:rPr lang="en-US" sz="2200" i="1" dirty="0" smtClean="0"/>
              <a:t>.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3897" y="4960180"/>
            <a:ext cx="2142485" cy="153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946243" y="5466897"/>
            <a:ext cx="88255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If </a:t>
            </a:r>
            <a:r>
              <a:rPr lang="en-US" sz="2200" b="1" i="1" dirty="0" smtClean="0"/>
              <a:t>A = {</a:t>
            </a:r>
            <a:r>
              <a:rPr lang="en-US" sz="2200" b="1" i="1" dirty="0" err="1" smtClean="0"/>
              <a:t>a,b,c</a:t>
            </a:r>
            <a:r>
              <a:rPr lang="en-US" sz="2200" b="1" i="1" dirty="0" smtClean="0"/>
              <a:t>} then f = I</a:t>
            </a:r>
            <a:r>
              <a:rPr lang="en-US" sz="2200" b="1" i="1" baseline="-25000" dirty="0" smtClean="0"/>
              <a:t>A</a:t>
            </a:r>
            <a:r>
              <a:rPr lang="en-US" sz="2200" b="1" i="1" dirty="0" smtClean="0"/>
              <a:t>  = {( a, a ),(b, b ),(c, c )} is an </a:t>
            </a:r>
            <a:r>
              <a:rPr lang="en-US" sz="2200" b="1" dirty="0" smtClean="0"/>
              <a:t>identity function on </a:t>
            </a:r>
            <a:r>
              <a:rPr lang="en-US" sz="2200" b="1" i="1" dirty="0" smtClean="0"/>
              <a:t>A.</a:t>
            </a:r>
            <a:endParaRPr lang="en-US" sz="2200" b="1" dirty="0"/>
          </a:p>
        </p:txBody>
      </p:sp>
    </p:spTree>
    <p:extLst>
      <p:ext uri="{BB962C8B-B14F-4D97-AF65-F5344CB8AC3E}">
        <p14:creationId xmlns="" xmlns:p14="http://schemas.microsoft.com/office/powerpoint/2010/main" val="25994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5096" y="978806"/>
            <a:ext cx="2798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Real valued function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 smtClean="0"/>
              <a:t>Special Cases of 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176" y="1397843"/>
            <a:ext cx="8716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function f : A</a:t>
            </a:r>
            <a:r>
              <a:rPr lang="en-US" sz="2200" dirty="0" smtClean="0">
                <a:latin typeface="Cambria"/>
              </a:rPr>
              <a:t>→</a:t>
            </a:r>
            <a:r>
              <a:rPr lang="en-US" sz="2200" dirty="0" smtClean="0"/>
              <a:t> B is called a real valued function if the range of f is a subset of the set of all real numbers R. That is, f (a) </a:t>
            </a:r>
            <a:r>
              <a:rPr lang="en-US" sz="2200" dirty="0" smtClean="0">
                <a:latin typeface="Cambria"/>
              </a:rPr>
              <a:t>⊆ R</a:t>
            </a:r>
            <a:r>
              <a:rPr lang="en-US" sz="2200" dirty="0" smtClean="0"/>
              <a:t>,  </a:t>
            </a:r>
            <a:r>
              <a:rPr lang="en-US" sz="2200" dirty="0" smtClean="0">
                <a:latin typeface="Cambria"/>
              </a:rPr>
              <a:t>∀  </a:t>
            </a:r>
            <a:r>
              <a:rPr lang="en-US" sz="2200" dirty="0" smtClean="0"/>
              <a:t>a </a:t>
            </a:r>
            <a:r>
              <a:rPr lang="en-US" sz="2200" dirty="0" smtClean="0">
                <a:latin typeface="Cambria"/>
              </a:rPr>
              <a:t>∈</a:t>
            </a:r>
            <a:r>
              <a:rPr lang="en-US" sz="2200" dirty="0" smtClean="0"/>
              <a:t>  A.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37061" y="3335825"/>
            <a:ext cx="92622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Let </a:t>
            </a:r>
            <a:r>
              <a:rPr lang="en-US" sz="2200" b="1" i="1" dirty="0" smtClean="0"/>
              <a:t>f be a function from R to R defined by f (x) = 3x −5 . Find the values </a:t>
            </a:r>
            <a:r>
              <a:rPr lang="en-US" sz="2200" b="1" dirty="0" smtClean="0"/>
              <a:t>of </a:t>
            </a:r>
            <a:r>
              <a:rPr lang="en-US" sz="2200" b="1" i="1" dirty="0" smtClean="0"/>
              <a:t>a and b given that (a, 4) and (1, b) belong to f.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1082720" y="4287124"/>
            <a:ext cx="7624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f (x) = 3x – 5 can be written as f = {(x, 3x – 5) | x </a:t>
            </a:r>
            <a:r>
              <a:rPr lang="en-US" sz="2200" dirty="0" smtClean="0">
                <a:latin typeface="Cambria"/>
              </a:rPr>
              <a:t>∈</a:t>
            </a:r>
            <a:r>
              <a:rPr lang="en-US" sz="2200" i="1" dirty="0" smtClean="0"/>
              <a:t> R}</a:t>
            </a:r>
          </a:p>
          <a:p>
            <a:r>
              <a:rPr lang="en-US" sz="2200" dirty="0" smtClean="0"/>
              <a:t>(</a:t>
            </a:r>
            <a:r>
              <a:rPr lang="en-US" sz="2200" i="1" dirty="0" smtClean="0"/>
              <a:t>a, 4) means the image of a is 4. i.e., f (a ) = 4</a:t>
            </a:r>
          </a:p>
          <a:p>
            <a:r>
              <a:rPr lang="pt-BR" sz="2200" dirty="0" smtClean="0"/>
              <a:t>3a – 5 = 4 </a:t>
            </a:r>
            <a:r>
              <a:rPr lang="pt-BR" sz="2200" i="1" dirty="0" smtClean="0"/>
              <a:t>a = 3</a:t>
            </a:r>
          </a:p>
          <a:p>
            <a:r>
              <a:rPr lang="en-US" sz="2200" dirty="0" smtClean="0"/>
              <a:t>(1, </a:t>
            </a:r>
            <a:r>
              <a:rPr lang="en-US" sz="2200" i="1" dirty="0" smtClean="0"/>
              <a:t>b) means the image of 1 is b. i.e., f (1) =b</a:t>
            </a:r>
          </a:p>
          <a:p>
            <a:r>
              <a:rPr lang="en-US" sz="2200" dirty="0" smtClean="0"/>
              <a:t>3(1) – 5 = </a:t>
            </a:r>
            <a:r>
              <a:rPr lang="en-US" sz="2200" i="1" dirty="0" smtClean="0"/>
              <a:t>b ⇒ b = –2</a:t>
            </a:r>
            <a:endParaRPr lang="en-US" sz="2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7393" y="2363341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5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9531" y="398064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Untitle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3" y="1403089"/>
            <a:ext cx="7077075" cy="1895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5470" y="3330054"/>
            <a:ext cx="488589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10, (ii). 2, (iii). 9, (iv). 31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 10, (ii). 3, (iii). 8, (iv). 31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10, (ii). 2, (iii). 9, (iv). 31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10, (ii). 2, (iii). 8, (iv). 31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63762" y="883271"/>
            <a:ext cx="3171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Composition of Functions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741528" y="1329604"/>
            <a:ext cx="11145672" cy="207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composition of two functions is a kind of ‘chain reaction’, where the functions act upon one after another. If </a:t>
            </a:r>
            <a:r>
              <a:rPr lang="en-US" sz="2200" i="1" dirty="0" smtClean="0"/>
              <a:t>f and g are two functions then the </a:t>
            </a:r>
            <a:r>
              <a:rPr lang="en-US" sz="2200" dirty="0" smtClean="0"/>
              <a:t>composition </a:t>
            </a:r>
            <a:r>
              <a:rPr lang="en-US" sz="2200" i="1" dirty="0" smtClean="0"/>
              <a:t>g(f (x)) </a:t>
            </a:r>
            <a:r>
              <a:rPr lang="en-US" sz="2200" dirty="0" smtClean="0"/>
              <a:t>is formed in two steps.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 Feed an input (say </a:t>
            </a:r>
            <a:r>
              <a:rPr lang="en-US" sz="2200" i="1" dirty="0" smtClean="0"/>
              <a:t>x) to f ;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(ii) Feed the output </a:t>
            </a:r>
            <a:r>
              <a:rPr lang="en-US" sz="2200" i="1" dirty="0" smtClean="0"/>
              <a:t>f(x) to g to get g(f (x)) and call it </a:t>
            </a:r>
            <a:r>
              <a:rPr lang="en-US" sz="2200" i="1" dirty="0" err="1" smtClean="0"/>
              <a:t>gf</a:t>
            </a:r>
            <a:r>
              <a:rPr lang="en-US" sz="2200" i="1" dirty="0" smtClean="0"/>
              <a:t>(x).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055" y="4657725"/>
            <a:ext cx="35337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470" y="3647702"/>
            <a:ext cx="10995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Let </a:t>
            </a:r>
            <a:r>
              <a:rPr lang="en-US" sz="2200" b="1" i="1" dirty="0" smtClean="0"/>
              <a:t>f : A</a:t>
            </a:r>
            <a:r>
              <a:rPr lang="en-US" sz="2200" b="1" i="1" dirty="0" smtClean="0">
                <a:latin typeface="Cambria"/>
              </a:rPr>
              <a:t>→</a:t>
            </a:r>
            <a:r>
              <a:rPr lang="en-US" sz="2200" b="1" i="1" dirty="0" smtClean="0"/>
              <a:t> B and g : B</a:t>
            </a:r>
            <a:r>
              <a:rPr lang="en-US" sz="2200" b="1" i="1" dirty="0" smtClean="0">
                <a:latin typeface="Cambria"/>
              </a:rPr>
              <a:t> → </a:t>
            </a:r>
            <a:r>
              <a:rPr lang="en-US" sz="2200" b="1" i="1" dirty="0" smtClean="0"/>
              <a:t>C be two functions </a:t>
            </a:r>
            <a:r>
              <a:rPr lang="en-US" sz="2200" b="1" dirty="0" smtClean="0"/>
              <a:t>Then the composition of </a:t>
            </a:r>
            <a:r>
              <a:rPr lang="en-US" sz="2200" b="1" i="1" dirty="0" smtClean="0"/>
              <a:t>f and g denoted </a:t>
            </a:r>
            <a:r>
              <a:rPr lang="en-US" sz="2200" b="1" dirty="0" smtClean="0"/>
              <a:t>by </a:t>
            </a:r>
            <a:r>
              <a:rPr lang="en-US" sz="2200" b="1" i="1" dirty="0" smtClean="0"/>
              <a:t>g o f is defined as the function g o f (x) = g(f (x)) </a:t>
            </a:r>
            <a:r>
              <a:rPr lang="en-US" sz="2200" b="1" dirty="0" smtClean="0"/>
              <a:t>∀ </a:t>
            </a:r>
            <a:r>
              <a:rPr lang="en-US" sz="2200" b="1" i="1" dirty="0" smtClean="0"/>
              <a:t>x </a:t>
            </a:r>
            <a:r>
              <a:rPr lang="en-US" sz="2200" b="1" i="1" dirty="0" smtClean="0">
                <a:latin typeface="Cambria"/>
              </a:rPr>
              <a:t>∈</a:t>
            </a:r>
            <a:r>
              <a:rPr lang="en-US" sz="2200" b="1" i="1" dirty="0" smtClean="0"/>
              <a:t> A.</a:t>
            </a:r>
            <a:endParaRPr lang="en-US" sz="2200" b="1" dirty="0"/>
          </a:p>
        </p:txBody>
      </p:sp>
    </p:spTree>
    <p:extLst>
      <p:ext uri="{BB962C8B-B14F-4D97-AF65-F5344CB8AC3E}">
        <p14:creationId xmlns="" xmlns:p14="http://schemas.microsoft.com/office/powerpoint/2010/main" val="20586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99531" y="398064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415" y="1317979"/>
            <a:ext cx="105588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Find f o g and g o f when f (x) = 2x +1 and g(x) = x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−2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991416" y="1811319"/>
            <a:ext cx="55034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f o g(x) = f (g(x)) = f (x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−2) = 2(x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−2)+1 = 2x</a:t>
            </a:r>
            <a:r>
              <a:rPr lang="en-US" sz="2200" baseline="30000" dirty="0" smtClean="0"/>
              <a:t>2 </a:t>
            </a:r>
            <a:r>
              <a:rPr lang="en-US" sz="2200" dirty="0" smtClean="0"/>
              <a:t>−3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981419" y="2411821"/>
            <a:ext cx="62696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 o f (x) = g(f (x)) = g(2x +1) = (2x +1)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−2 = 4x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+ 4x −1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3463579" y="2998674"/>
            <a:ext cx="17908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∴ f  o g ≠ g o f</a:t>
            </a:r>
            <a:endParaRPr lang="en-US" sz="2200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97340" y="3471085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11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1654" y="4497907"/>
            <a:ext cx="105315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If f (x) = 3x −2 , g(x) = 2x +k and if f o g = g o f , then find the value of k.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1059900" y="5059486"/>
            <a:ext cx="60626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f o g(x) = f (g(x)) = f (2x +k) = 3(2x +k)−2 = 6x + 3k −2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1110352" y="5550806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 o </a:t>
            </a:r>
            <a:r>
              <a:rPr lang="en-US" i="1" dirty="0" smtClean="0"/>
              <a:t>f (x) = g(3x −2) = 2(3x −2)+k = </a:t>
            </a:r>
            <a:r>
              <a:rPr lang="en-US" dirty="0" smtClean="0"/>
              <a:t>6</a:t>
            </a:r>
            <a:r>
              <a:rPr lang="en-US" i="1" dirty="0" smtClean="0"/>
              <a:t>x −4 +k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74050" y="6014830"/>
            <a:ext cx="2301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Given, f o g = g o f </a:t>
            </a:r>
          </a:p>
          <a:p>
            <a:r>
              <a:rPr lang="en-US" sz="2200" dirty="0" smtClean="0">
                <a:latin typeface="Cambria"/>
              </a:rPr>
              <a:t>∴</a:t>
            </a:r>
            <a:r>
              <a:rPr lang="en-US" sz="2200" dirty="0" smtClean="0"/>
              <a:t> k = −1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6640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916" y="896919"/>
            <a:ext cx="4156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Composition of three functions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5672" y="1391006"/>
            <a:ext cx="5143927" cy="216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64107" y="3413669"/>
            <a:ext cx="11241206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Let </a:t>
            </a:r>
            <a:r>
              <a:rPr lang="en-US" sz="2200" i="1" dirty="0" smtClean="0"/>
              <a:t>A, B, C, D be four sets and let f : A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B , g : B 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C and h :C 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D be </a:t>
            </a:r>
            <a:r>
              <a:rPr lang="en-US" sz="2200" dirty="0" smtClean="0"/>
              <a:t>three functions (Fig.1.43). Using composite functions </a:t>
            </a:r>
            <a:r>
              <a:rPr lang="en-US" sz="2200" i="1" dirty="0" smtClean="0"/>
              <a:t>f o g and g o h, we get two new </a:t>
            </a:r>
            <a:r>
              <a:rPr lang="en-US" sz="2200" dirty="0" smtClean="0"/>
              <a:t>functions like (</a:t>
            </a:r>
            <a:r>
              <a:rPr lang="en-US" sz="2200" i="1" dirty="0" smtClean="0"/>
              <a:t>f o g) o h and f o (g o h).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7340" y="195622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Illustration 12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1423" y="1115283"/>
            <a:ext cx="67510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Find x if </a:t>
            </a:r>
            <a:r>
              <a:rPr lang="en-US" sz="2200" dirty="0" err="1" smtClean="0"/>
              <a:t>gff</a:t>
            </a:r>
            <a:r>
              <a:rPr lang="en-US" sz="2200" dirty="0" smtClean="0"/>
              <a:t>(x) = </a:t>
            </a:r>
            <a:r>
              <a:rPr lang="en-US" sz="2200" dirty="0" err="1" smtClean="0"/>
              <a:t>fgg</a:t>
            </a:r>
            <a:r>
              <a:rPr lang="en-US" sz="2200" dirty="0" smtClean="0"/>
              <a:t>(x), given f (x) = 3x +1 and g(x) = x + 3 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46243" y="1672315"/>
            <a:ext cx="104359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smtClean="0"/>
              <a:t>   </a:t>
            </a:r>
            <a:r>
              <a:rPr lang="en-US" sz="2200" i="1" dirty="0" err="1" smtClean="0"/>
              <a:t>gff</a:t>
            </a:r>
            <a:r>
              <a:rPr lang="en-US" sz="2200" i="1" dirty="0" smtClean="0"/>
              <a:t>(x) 	= g [f {f (x)}] (This means “g of f of f of x”)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= </a:t>
            </a:r>
            <a:r>
              <a:rPr lang="en-US" sz="2200" i="1" dirty="0" smtClean="0"/>
              <a:t>g [ f (3x +1)] = g [ 3(3x +1)+1] = g (9x + 4)</a:t>
            </a:r>
          </a:p>
          <a:p>
            <a:pPr>
              <a:lnSpc>
                <a:spcPct val="150000"/>
              </a:lnSpc>
            </a:pPr>
            <a:r>
              <a:rPr lang="nn-NO" sz="2200" i="1" dirty="0" smtClean="0"/>
              <a:t>	g (9x + 4) = [ (9x + 4) + 3] = 9x + 7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/>
              <a:t>   </a:t>
            </a:r>
            <a:r>
              <a:rPr lang="en-US" sz="2200" i="1" dirty="0" err="1" smtClean="0"/>
              <a:t>fgg</a:t>
            </a:r>
            <a:r>
              <a:rPr lang="en-US" sz="2200" i="1" dirty="0" smtClean="0"/>
              <a:t>(x) = f [g {g (x)}] (This means “f of g of g of x”)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	= </a:t>
            </a:r>
            <a:r>
              <a:rPr lang="en-US" sz="2200" i="1" dirty="0" smtClean="0"/>
              <a:t>f [ g (x + 3)] = f [ (x + 3) + 3] = f (x + 6)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/>
              <a:t>	f (x + 6) = [ 3(x + 6) + 1 ] = 3x + 19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These two quantities being equal, we get 9</a:t>
            </a:r>
            <a:r>
              <a:rPr lang="en-US" sz="2200" i="1" dirty="0" smtClean="0"/>
              <a:t>x + 7 = 3x + 19. Solving this equation we </a:t>
            </a:r>
            <a:r>
              <a:rPr lang="en-US" sz="2200" dirty="0" smtClean="0"/>
              <a:t>obtain </a:t>
            </a:r>
            <a:r>
              <a:rPr lang="en-US" sz="2200" i="1" dirty="0" smtClean="0"/>
              <a:t>x = 2.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214" y="896920"/>
            <a:ext cx="7748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Graphs of Linear, Quadratic, Cubic and Reciprocal Functions</a:t>
            </a:r>
            <a:endParaRPr lang="en-US" sz="24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860" y="1442830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Linear Function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7062" y="1916457"/>
            <a:ext cx="109682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 function </a:t>
            </a:r>
            <a:r>
              <a:rPr lang="en-US" sz="2200" i="1" dirty="0" smtClean="0"/>
              <a:t>f : R 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R defined by f (x) = </a:t>
            </a:r>
            <a:r>
              <a:rPr lang="en-US" sz="2200" i="1" dirty="0" err="1" smtClean="0"/>
              <a:t>mx</a:t>
            </a:r>
            <a:r>
              <a:rPr lang="en-US" sz="2200" i="1" dirty="0" smtClean="0"/>
              <a:t> +c , m </a:t>
            </a:r>
            <a:r>
              <a:rPr lang="en-US" sz="2200" i="1" dirty="0" smtClean="0">
                <a:latin typeface="Cambria"/>
              </a:rPr>
              <a:t>≠ </a:t>
            </a:r>
            <a:r>
              <a:rPr lang="en-US" sz="2200" i="1" dirty="0" smtClean="0"/>
              <a:t>0 is called a linear function. </a:t>
            </a:r>
            <a:r>
              <a:rPr lang="en-US" sz="2200" dirty="0" smtClean="0"/>
              <a:t>Geometrically this represents a straight line in the graph.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959891" y="2764641"/>
            <a:ext cx="39260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/>
              <a:t>The identity function	</a:t>
            </a:r>
          </a:p>
          <a:p>
            <a:r>
              <a:rPr lang="en-US" sz="2400" b="1" dirty="0" smtClean="0"/>
              <a:t>f : R </a:t>
            </a:r>
            <a:r>
              <a:rPr lang="en-US" sz="2400" b="1" dirty="0" smtClean="0">
                <a:latin typeface="Cambria"/>
              </a:rPr>
              <a:t>→</a:t>
            </a:r>
            <a:r>
              <a:rPr lang="en-US" sz="2400" b="1" dirty="0" smtClean="0"/>
              <a:t> R defined by f (x) = x</a:t>
            </a:r>
            <a:endParaRPr lang="en-US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621" y="3851299"/>
            <a:ext cx="2724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096000" y="2750993"/>
            <a:ext cx="3593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2. Additive inverse function</a:t>
            </a:r>
          </a:p>
          <a:p>
            <a:r>
              <a:rPr lang="en-US" sz="2200" b="1" dirty="0" smtClean="0"/>
              <a:t>f : R </a:t>
            </a:r>
            <a:r>
              <a:rPr lang="en-US" sz="2200" b="1" dirty="0" smtClean="0">
                <a:latin typeface="Cambria"/>
              </a:rPr>
              <a:t>→</a:t>
            </a:r>
            <a:r>
              <a:rPr lang="en-US" sz="2200" b="1" dirty="0" smtClean="0"/>
              <a:t> R defined by f (x) = - x</a:t>
            </a:r>
            <a:endParaRPr lang="en-US" sz="2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8689" y="3663713"/>
            <a:ext cx="27527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483" y="910567"/>
            <a:ext cx="71207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 smtClean="0"/>
              <a:t>Graphs of Linear, Quadratic, Cubic and Reciprocal Functions</a:t>
            </a:r>
            <a:endParaRPr lang="en-US" sz="22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8860" y="1442830"/>
            <a:ext cx="2622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Quadratic Function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37062" y="1916457"/>
            <a:ext cx="10968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 function </a:t>
            </a:r>
            <a:r>
              <a:rPr lang="en-US" sz="2200" i="1" dirty="0" smtClean="0"/>
              <a:t>f : R 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R defined by f (x) = ax</a:t>
            </a:r>
            <a:r>
              <a:rPr lang="en-US" sz="2200" i="1" baseline="30000" dirty="0" smtClean="0"/>
              <a:t>2</a:t>
            </a:r>
            <a:r>
              <a:rPr lang="en-US" sz="2200" i="1" dirty="0" smtClean="0"/>
              <a:t> +</a:t>
            </a:r>
            <a:r>
              <a:rPr lang="en-US" sz="2200" i="1" dirty="0" err="1" smtClean="0"/>
              <a:t>bx</a:t>
            </a:r>
            <a:r>
              <a:rPr lang="en-US" sz="2200" i="1" dirty="0" smtClean="0"/>
              <a:t> + c  , m </a:t>
            </a:r>
            <a:r>
              <a:rPr lang="en-US" sz="2200" i="1" dirty="0" smtClean="0">
                <a:latin typeface="Cambria"/>
              </a:rPr>
              <a:t>≠ </a:t>
            </a:r>
            <a:r>
              <a:rPr lang="en-US" sz="2200" i="1" dirty="0" smtClean="0"/>
              <a:t>0 is called a </a:t>
            </a:r>
            <a:r>
              <a:rPr lang="en-US" sz="2400" dirty="0" smtClean="0"/>
              <a:t>quadratic </a:t>
            </a:r>
            <a:r>
              <a:rPr lang="en-US" sz="2200" i="1" dirty="0" smtClean="0"/>
              <a:t>function. 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959891" y="3010300"/>
            <a:ext cx="3926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 : R </a:t>
            </a:r>
            <a:r>
              <a:rPr lang="en-US" sz="2400" b="1" dirty="0" smtClean="0">
                <a:latin typeface="Cambria"/>
              </a:rPr>
              <a:t>→</a:t>
            </a:r>
            <a:r>
              <a:rPr lang="en-US" sz="2400" b="1" dirty="0" smtClean="0"/>
              <a:t> R defined by f (x) = x</a:t>
            </a:r>
            <a:r>
              <a:rPr lang="en-US" sz="2400" b="1" baseline="30000" dirty="0" smtClean="0"/>
              <a:t>2</a:t>
            </a:r>
            <a:endParaRPr lang="en-US" sz="2200" b="1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6464489" y="3215017"/>
            <a:ext cx="41534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f : R </a:t>
            </a:r>
            <a:r>
              <a:rPr lang="en-US" sz="2200" b="1" dirty="0" smtClean="0">
                <a:latin typeface="Cambria"/>
              </a:rPr>
              <a:t>→</a:t>
            </a:r>
            <a:r>
              <a:rPr lang="en-US" sz="2200" b="1" dirty="0" smtClean="0"/>
              <a:t> R defined by f (x) = - x</a:t>
            </a:r>
            <a:r>
              <a:rPr lang="en-US" sz="2200" b="1" baseline="30000" dirty="0" smtClean="0"/>
              <a:t>2</a:t>
            </a:r>
            <a:endParaRPr lang="en-US" sz="2200" b="1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023" y="3794291"/>
            <a:ext cx="2907283" cy="285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0025" y="3904112"/>
            <a:ext cx="2728905" cy="274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483" y="910567"/>
            <a:ext cx="71207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 smtClean="0"/>
              <a:t>Graphs of Linear, Quadratic, Cubic and Reciprocal Functions</a:t>
            </a:r>
            <a:endParaRPr lang="en-US" sz="22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598" y="1415534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Cubic Function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63856" y="1916457"/>
            <a:ext cx="57957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 function </a:t>
            </a:r>
            <a:r>
              <a:rPr lang="en-US" sz="2200" i="1" dirty="0" smtClean="0"/>
              <a:t>f : R </a:t>
            </a:r>
            <a:r>
              <a:rPr lang="en-US" sz="2200" i="1" dirty="0" smtClean="0">
                <a:latin typeface="Cambria"/>
              </a:rPr>
              <a:t>→</a:t>
            </a:r>
            <a:r>
              <a:rPr lang="en-US" sz="2200" i="1" dirty="0" smtClean="0"/>
              <a:t> R defined by f (x) = ax</a:t>
            </a:r>
            <a:r>
              <a:rPr lang="en-US" sz="2200" i="1" baseline="30000" dirty="0" smtClean="0"/>
              <a:t>2</a:t>
            </a:r>
            <a:r>
              <a:rPr lang="en-US" sz="2200" i="1" dirty="0" smtClean="0"/>
              <a:t> +</a:t>
            </a:r>
            <a:r>
              <a:rPr lang="en-US" sz="2200" i="1" dirty="0" err="1" smtClean="0"/>
              <a:t>bx</a:t>
            </a:r>
            <a:r>
              <a:rPr lang="en-US" sz="2200" i="1" dirty="0" smtClean="0"/>
              <a:t> + c  , m </a:t>
            </a:r>
            <a:r>
              <a:rPr lang="en-US" sz="2200" i="1" dirty="0" smtClean="0">
                <a:latin typeface="Cambria"/>
              </a:rPr>
              <a:t>≠ </a:t>
            </a:r>
            <a:r>
              <a:rPr lang="en-US" sz="2200" i="1" dirty="0" smtClean="0"/>
              <a:t>0 is called a </a:t>
            </a:r>
            <a:r>
              <a:rPr lang="en-US" sz="2400" dirty="0" smtClean="0"/>
              <a:t>quadratic </a:t>
            </a:r>
            <a:r>
              <a:rPr lang="en-US" sz="2200" i="1" dirty="0" smtClean="0"/>
              <a:t>function. 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77421" y="2914766"/>
            <a:ext cx="5718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 : R </a:t>
            </a:r>
            <a:r>
              <a:rPr lang="en-US" sz="2400" b="1" dirty="0" smtClean="0">
                <a:latin typeface="Cambria"/>
              </a:rPr>
              <a:t>→</a:t>
            </a:r>
            <a:r>
              <a:rPr lang="en-US" sz="2400" b="1" dirty="0" smtClean="0"/>
              <a:t> R defined by f (x) = ax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+ bx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cx</a:t>
            </a:r>
            <a:r>
              <a:rPr lang="en-US" sz="2400" b="1" dirty="0" smtClean="0"/>
              <a:t> + d</a:t>
            </a:r>
          </a:p>
          <a:p>
            <a:r>
              <a:rPr lang="en-US" sz="2400" dirty="0" smtClean="0"/>
              <a:t>The graph of f (x) =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is</a:t>
            </a:r>
            <a:r>
              <a:rPr lang="en-US" sz="2400" b="1" baseline="30000" dirty="0" smtClean="0"/>
              <a:t>  </a:t>
            </a:r>
            <a:endParaRPr lang="en-US" sz="2200" b="1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5977719" y="2764641"/>
            <a:ext cx="23201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f : R </a:t>
            </a:r>
            <a:r>
              <a:rPr lang="en-US" sz="2200" b="1" dirty="0" smtClean="0">
                <a:latin typeface="Cambria"/>
              </a:rPr>
              <a:t>→</a:t>
            </a:r>
            <a:r>
              <a:rPr lang="en-US" sz="2200" b="1" dirty="0" smtClean="0"/>
              <a:t> {0}</a:t>
            </a:r>
            <a:r>
              <a:rPr lang="en-US" sz="2000" b="1" dirty="0" smtClean="0">
                <a:latin typeface="Cambria"/>
              </a:rPr>
              <a:t> →</a:t>
            </a:r>
            <a:r>
              <a:rPr lang="en-US" sz="2000" b="1" dirty="0" smtClean="0"/>
              <a:t> R</a:t>
            </a:r>
            <a:r>
              <a:rPr lang="en-US" sz="2200" b="1" dirty="0" smtClean="0"/>
              <a:t> defined by f (x) = 1/x</a:t>
            </a:r>
            <a:endParaRPr lang="en-US" sz="2200" b="1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295" y="3870492"/>
            <a:ext cx="3272392" cy="269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283542" y="1456478"/>
            <a:ext cx="2683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Reciprocal Function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1026" y="3880087"/>
            <a:ext cx="3027135" cy="29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9685929" y="1388239"/>
            <a:ext cx="2506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Constant Function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734567" y="2218730"/>
            <a:ext cx="3457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function f :</a:t>
            </a:r>
            <a:r>
              <a:rPr lang="en-US" sz="2000" b="1" dirty="0" smtClean="0"/>
              <a:t> R </a:t>
            </a:r>
            <a:r>
              <a:rPr lang="en-US" sz="2000" dirty="0" smtClean="0"/>
              <a:t>® </a:t>
            </a:r>
            <a:r>
              <a:rPr lang="en-US" sz="2000" b="1" dirty="0" smtClean="0"/>
              <a:t>R</a:t>
            </a:r>
            <a:r>
              <a:rPr lang="en-US" sz="2000" dirty="0" smtClean="0"/>
              <a:t> defined by </a:t>
            </a:r>
          </a:p>
          <a:p>
            <a:r>
              <a:rPr lang="en-US" sz="2000" dirty="0" smtClean="0"/>
              <a:t>f (x) = c, ∀ x </a:t>
            </a:r>
            <a:r>
              <a:rPr lang="en-US" sz="2000" dirty="0" smtClean="0">
                <a:latin typeface="Cambria"/>
              </a:rPr>
              <a:t>∈ R</a:t>
            </a:r>
            <a:endParaRPr lang="en-US" sz="2000" dirty="0" smtClean="0"/>
          </a:p>
          <a:p>
            <a:r>
              <a:rPr lang="en-US" sz="2000" dirty="0" smtClean="0"/>
              <a:t>is called a constant function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03197" y="4173940"/>
            <a:ext cx="2906275" cy="218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9275"/>
            <a:ext cx="10515600" cy="623455"/>
          </a:xfr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Definition of Cartesian Product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744970"/>
            <a:ext cx="10564091" cy="237230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/>
              <a:t> If A and B are two non-empty sets, then the set of all ordered pairs </a:t>
            </a:r>
          </a:p>
          <a:p>
            <a:pPr>
              <a:buNone/>
            </a:pPr>
            <a:r>
              <a:rPr lang="en-US" sz="2200" b="1" dirty="0" smtClean="0"/>
              <a:t>(a, b) -  like (Train A, DELHI) – such that a ∈ A, b ∈ B </a:t>
            </a:r>
            <a:r>
              <a:rPr lang="en-US" sz="2200" dirty="0" smtClean="0"/>
              <a:t>is called the Cartesian Product of A and B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 (A × B) of the above example is denoted as {(Train A, DELHI)| Train A ∈ A, DELHI ∈ B }</a:t>
            </a:r>
          </a:p>
          <a:p>
            <a:pPr algn="ctr">
              <a:buNone/>
            </a:pPr>
            <a:r>
              <a:rPr lang="en-US" sz="2200" b="1" dirty="0" smtClean="0">
                <a:latin typeface="Cambria"/>
              </a:rPr>
              <a:t>∴</a:t>
            </a:r>
            <a:r>
              <a:rPr lang="en-US" sz="2200" b="1" dirty="0" smtClean="0"/>
              <a:t> (A × B)</a:t>
            </a:r>
            <a:r>
              <a:rPr lang="en-US" sz="2200" b="1" dirty="0" smtClean="0">
                <a:latin typeface="Cambria"/>
              </a:rPr>
              <a:t> </a:t>
            </a:r>
            <a:r>
              <a:rPr lang="en-US" sz="2200" b="1" dirty="0" smtClean="0"/>
              <a:t>= {(Train A, DELHI)| Train A </a:t>
            </a:r>
            <a:r>
              <a:rPr lang="en-US" sz="2200" b="1" dirty="0" smtClean="0">
                <a:latin typeface="Cambria"/>
              </a:rPr>
              <a:t>∈ </a:t>
            </a:r>
            <a:r>
              <a:rPr lang="en-US" sz="2200" b="1" dirty="0" smtClean="0"/>
              <a:t>A, DELHI ∈ B }</a:t>
            </a:r>
          </a:p>
          <a:p>
            <a:pPr algn="ctr">
              <a:buNone/>
            </a:pPr>
            <a:r>
              <a:rPr lang="en-US" sz="2200" b="1" dirty="0" smtClean="0"/>
              <a:t>Here, the first coordinate is element of SET A - </a:t>
            </a:r>
            <a:r>
              <a:rPr lang="en-US" sz="2200" b="1" dirty="0" smtClean="0">
                <a:solidFill>
                  <a:srgbClr val="FF0000"/>
                </a:solidFill>
              </a:rPr>
              <a:t>Train A</a:t>
            </a:r>
          </a:p>
          <a:p>
            <a:pPr algn="ctr">
              <a:buNone/>
            </a:pPr>
            <a:r>
              <a:rPr lang="en-US" sz="2200" b="1" dirty="0" smtClean="0"/>
              <a:t>the second coordinate is element of SET B - </a:t>
            </a:r>
            <a:r>
              <a:rPr lang="en-US" sz="2200" b="1" dirty="0" smtClean="0">
                <a:solidFill>
                  <a:srgbClr val="FF0000"/>
                </a:solidFill>
              </a:rPr>
              <a:t>DELHI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550" y="6457890"/>
            <a:ext cx="11441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(A × B)  - read it as A cross B; </a:t>
            </a:r>
            <a:r>
              <a:rPr lang="en-US" sz="2000" b="1" dirty="0" smtClean="0">
                <a:solidFill>
                  <a:srgbClr val="00B0F0"/>
                </a:solidFill>
              </a:rPr>
              <a:t>∈ - belongs to or is a component of; </a:t>
            </a:r>
            <a:r>
              <a:rPr lang="en-US" sz="2000" b="1" dirty="0" smtClean="0">
                <a:solidFill>
                  <a:srgbClr val="FF0000"/>
                </a:solidFill>
              </a:rPr>
              <a:t>| - such that or the collections of ; </a:t>
            </a:r>
            <a:r>
              <a:rPr lang="en-US" sz="2000" b="1" dirty="0" smtClean="0">
                <a:solidFill>
                  <a:srgbClr val="002060"/>
                </a:solidFill>
              </a:rPr>
              <a:t>{} - set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967" y="3542403"/>
            <a:ext cx="4179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Properties of Cartesian Product</a:t>
            </a:r>
            <a:endParaRPr lang="en-US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877064" y="3833742"/>
            <a:ext cx="731790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/>
              <a:t>(A × B) ≠ (B × A)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/>
              <a:t>(A × B) = (B × A) only if A = </a:t>
            </a:r>
            <a:r>
              <a:rPr lang="el-GR" sz="2200" b="1" dirty="0" smtClean="0">
                <a:cs typeface="Calibri"/>
              </a:rPr>
              <a:t>φ</a:t>
            </a:r>
            <a:r>
              <a:rPr lang="en-US" sz="2200" b="1" dirty="0" smtClean="0">
                <a:cs typeface="Calibri"/>
              </a:rPr>
              <a:t> OR </a:t>
            </a:r>
            <a:r>
              <a:rPr lang="en-US" sz="2200" b="1" dirty="0" smtClean="0"/>
              <a:t>B = </a:t>
            </a:r>
            <a:r>
              <a:rPr lang="el-GR" sz="2200" b="1" dirty="0" smtClean="0">
                <a:cs typeface="Calibri"/>
              </a:rPr>
              <a:t>φ</a:t>
            </a:r>
            <a:r>
              <a:rPr lang="en-US" sz="2200" b="1" dirty="0" smtClean="0">
                <a:cs typeface="Calibri"/>
              </a:rPr>
              <a:t> </a:t>
            </a:r>
            <a:endParaRPr lang="en-US" sz="2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/>
              <a:t> n (A × B)  = n(B × A)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/>
              <a:t>If n (A) = p, n (B) = q, then n (A × B)  = </a:t>
            </a:r>
            <a:r>
              <a:rPr lang="en-US" sz="2200" b="1" dirty="0" err="1" smtClean="0"/>
              <a:t>pq</a:t>
            </a:r>
            <a:endParaRPr lang="en-US" sz="2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(a, b) ≠ (b, a), in particular, if a = b, then (a, b) = (b, a).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  <p:bldP spid="6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101" y="896919"/>
            <a:ext cx="7748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Graphs of Linear, Quadratic, Cubic and Reciprocal Functions</a:t>
            </a:r>
            <a:endParaRPr lang="en-US" sz="2400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1" y="69275"/>
            <a:ext cx="10515600" cy="62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0305" y="1442829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ODD Function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0376" y="1945774"/>
            <a:ext cx="5622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 function f : R </a:t>
            </a:r>
            <a:r>
              <a:rPr lang="en-US" sz="2400" b="1" dirty="0" smtClean="0">
                <a:latin typeface="Cambria"/>
              </a:rPr>
              <a:t>→</a:t>
            </a:r>
            <a:r>
              <a:rPr lang="en-US" sz="2400" b="1" dirty="0" smtClean="0"/>
              <a:t> R defined by f(-x) = - f (x) for all </a:t>
            </a:r>
            <a:r>
              <a:rPr lang="en-US" sz="2400" dirty="0" smtClean="0"/>
              <a:t>x </a:t>
            </a:r>
            <a:r>
              <a:rPr lang="en-US" sz="2400" dirty="0" smtClean="0">
                <a:latin typeface="Cambria"/>
              </a:rPr>
              <a:t>∈</a:t>
            </a:r>
            <a:r>
              <a:rPr lang="en-US" sz="2400" dirty="0" smtClean="0"/>
              <a:t> R</a:t>
            </a:r>
            <a:r>
              <a:rPr lang="en-US" sz="2400" b="1" dirty="0" smtClean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11720" y="1456478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EVEN Function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569122" y="1975344"/>
            <a:ext cx="5622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 function f : R </a:t>
            </a:r>
            <a:r>
              <a:rPr lang="en-US" sz="2400" b="1" dirty="0" smtClean="0">
                <a:latin typeface="Cambria"/>
              </a:rPr>
              <a:t>→</a:t>
            </a:r>
            <a:r>
              <a:rPr lang="en-US" sz="2400" b="1" dirty="0" smtClean="0"/>
              <a:t> R defined by f(-x) = f(x) for all </a:t>
            </a:r>
            <a:r>
              <a:rPr lang="en-US" sz="2400" dirty="0" smtClean="0"/>
              <a:t>x </a:t>
            </a:r>
            <a:r>
              <a:rPr lang="en-US" sz="2400" dirty="0" smtClean="0">
                <a:latin typeface="Cambria"/>
              </a:rPr>
              <a:t>∈</a:t>
            </a:r>
            <a:r>
              <a:rPr lang="en-US" sz="2400" dirty="0" smtClean="0"/>
              <a:t> R</a:t>
            </a:r>
            <a:r>
              <a:rPr lang="en-US" sz="2400" b="1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17" y="2806215"/>
            <a:ext cx="3980849" cy="266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0142" y="2807174"/>
            <a:ext cx="4460764" cy="2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792" y="1442829"/>
            <a:ext cx="7041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smtClean="0">
                <a:hlinkClick r:id="rId2" action="ppaction://hlinksldjump"/>
              </a:rPr>
              <a:t>f(x) = (x</a:t>
            </a:r>
            <a:r>
              <a:rPr lang="en-US" sz="2400" baseline="30000" dirty="0" smtClean="0">
                <a:hlinkClick r:id="rId2" action="ppaction://hlinksldjump"/>
              </a:rPr>
              <a:t>2</a:t>
            </a:r>
            <a:r>
              <a:rPr lang="en-US" sz="2400" dirty="0" smtClean="0">
                <a:hlinkClick r:id="rId2" action="ppaction://hlinksldjump"/>
              </a:rPr>
              <a:t>+2x−15)/(x</a:t>
            </a:r>
            <a:r>
              <a:rPr lang="en-US" sz="2400" baseline="30000" dirty="0" smtClean="0">
                <a:hlinkClick r:id="rId2" action="ppaction://hlinksldjump"/>
              </a:rPr>
              <a:t>2</a:t>
            </a:r>
            <a:r>
              <a:rPr lang="en-US" sz="2400" dirty="0" smtClean="0">
                <a:hlinkClick r:id="rId2" action="ppaction://hlinksldjump"/>
              </a:rPr>
              <a:t>−7x−18)  is negative if and only if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23558" y="1975092"/>
            <a:ext cx="31822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-5 &lt; x &lt; -2 or 3 &lt; x &lt; 9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-2 &lt; x &lt; 3 or x &gt; 9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x &lt; -5 or 3 &lt; x &lt; 9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x &lt; -5 or -2 &lt; x &lt; 3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7340" y="195622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8">
            <a:hlinkClick r:id="rId3" action="ppaction://hlinkpres?slideindex=1&amp;slidetitle="/>
          </p:cNvPr>
          <p:cNvSpPr/>
          <p:nvPr/>
        </p:nvSpPr>
        <p:spPr>
          <a:xfrm>
            <a:off x="4012442" y="2033517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7063" y="3583506"/>
            <a:ext cx="10435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smtClean="0">
                <a:hlinkClick r:id="rId2" action="ppaction://hlinksldjump"/>
              </a:rPr>
              <a:t>Let f(x) = x</a:t>
            </a:r>
            <a:r>
              <a:rPr lang="en-US" sz="2400" baseline="30000" dirty="0" smtClean="0">
                <a:hlinkClick r:id="rId2" action="ppaction://hlinksldjump"/>
              </a:rPr>
              <a:t>2</a:t>
            </a:r>
            <a:r>
              <a:rPr lang="en-US" sz="2400" dirty="0" smtClean="0">
                <a:hlinkClick r:id="rId2" action="ppaction://hlinksldjump"/>
              </a:rPr>
              <a:t> + ax + b and g(x) = f(x + 1) - f(x - 1). If f(x) ≥ 0 for all real x, and g(20) = 72, then the smallest possible value of b is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62310" y="4556793"/>
            <a:ext cx="8418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2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4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8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/>
              <a:t>16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762835" y="4942765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622" y="937863"/>
            <a:ext cx="96345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3. </a:t>
            </a:r>
            <a:r>
              <a:rPr lang="en-US" sz="2200" dirty="0" smtClean="0">
                <a:hlinkClick r:id="rId2" action="ppaction://hlinksldjump"/>
              </a:rPr>
              <a:t>How many onto functions can be defined from the set A = {1, 2, 3, 4} to {a, b, c}?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46388" y="1360943"/>
            <a:ext cx="81624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36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42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81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7340" y="59142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42448" y="1364776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0710" y="2805585"/>
            <a:ext cx="10435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4</a:t>
            </a:r>
            <a:r>
              <a:rPr lang="en-US" sz="2200" dirty="0" smtClean="0">
                <a:hlinkClick r:id="rId2" action="ppaction://hlinksldjump"/>
              </a:rPr>
              <a:t>. Give the domain and range of the following functions: A. f(x) = x</a:t>
            </a:r>
            <a:r>
              <a:rPr lang="en-US" sz="2200" baseline="30000" dirty="0" smtClean="0">
                <a:hlinkClick r:id="rId2" action="ppaction://hlinksldjump"/>
              </a:rPr>
              <a:t>2</a:t>
            </a:r>
            <a:r>
              <a:rPr lang="en-US" sz="2200" dirty="0" smtClean="0">
                <a:hlinkClick r:id="rId2" action="ppaction://hlinksldjump"/>
              </a:rPr>
              <a:t> + 1; B. g(x) = log(x + 1)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25833" y="3265944"/>
            <a:ext cx="9928808" cy="4039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900" dirty="0" smtClean="0"/>
              <a:t>  A. Domain = All real numbers (x can take any value); Range [0, ∞). Minimum value of x^2 is 0.</a:t>
            </a:r>
          </a:p>
          <a:p>
            <a:pPr marL="342900" indent="-342900">
              <a:lnSpc>
                <a:spcPct val="150000"/>
              </a:lnSpc>
            </a:pPr>
            <a:r>
              <a:rPr lang="en-US" sz="1900" dirty="0" smtClean="0"/>
              <a:t>	  B. Domain ( -1, ∞); Range = (-∞, +∞)4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 startAt="2"/>
            </a:pPr>
            <a:r>
              <a:rPr lang="en-US" sz="1900" dirty="0" smtClean="0"/>
              <a:t>A. Domain = All real numbers (x can take any value); Range [1, ∞). Minimum value of x^2 is 0.</a:t>
            </a:r>
          </a:p>
          <a:p>
            <a:pPr marL="457200" indent="-457200">
              <a:lnSpc>
                <a:spcPct val="150000"/>
              </a:lnSpc>
            </a:pPr>
            <a:r>
              <a:rPr lang="en-US" sz="1900" dirty="0" smtClean="0"/>
              <a:t>	B. Domain ( -0, ∞); Range = (-∞, +∞)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 startAt="3"/>
            </a:pPr>
            <a:r>
              <a:rPr lang="en-US" sz="1900" dirty="0" smtClean="0"/>
              <a:t>A. Domain = All real numbers (x can take any value); Range [-1, ∞). Minimum value of x^2 is 0.</a:t>
            </a:r>
          </a:p>
          <a:p>
            <a:pPr marL="457200" indent="-457200">
              <a:lnSpc>
                <a:spcPct val="150000"/>
              </a:lnSpc>
            </a:pPr>
            <a:r>
              <a:rPr lang="en-US" sz="1900" dirty="0" smtClean="0"/>
              <a:t>	B. Domain ( -1, ∞); Range = (-∞, +∞)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 startAt="4"/>
            </a:pPr>
            <a:r>
              <a:rPr lang="en-US" sz="1900" dirty="0" smtClean="0"/>
              <a:t>A. Domain = All real numbers (x can take any value); Range [1, ∞). Minimum value of x^2 is 0.</a:t>
            </a:r>
          </a:p>
          <a:p>
            <a:pPr marL="457200" indent="-457200">
              <a:lnSpc>
                <a:spcPct val="150000"/>
              </a:lnSpc>
            </a:pPr>
            <a:r>
              <a:rPr lang="en-US" sz="1900" dirty="0" smtClean="0"/>
              <a:t>	B. Domain ( -1, ∞); Range = (-∞, +∞)</a:t>
            </a:r>
          </a:p>
          <a:p>
            <a:pPr marL="342900" indent="-342900"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13" name="Oval 12"/>
          <p:cNvSpPr/>
          <p:nvPr/>
        </p:nvSpPr>
        <p:spPr>
          <a:xfrm>
            <a:off x="5188424" y="6475863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440" y="1251760"/>
            <a:ext cx="5899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hlinkClick r:id="rId2" action="ppaction://hlinksldjump"/>
              </a:rPr>
              <a:t>5. Find the domain of: 1/(1 − log(9 − x)) + √(x + 1)?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964502" y="1729433"/>
            <a:ext cx="249036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(-∞,9)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[-1,9)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[-1,9) excluding 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(-1,9)</a:t>
            </a:r>
            <a:endParaRPr lang="en-US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7340" y="195622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88108" y="2797792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8949" y="3269609"/>
            <a:ext cx="104359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6. </a:t>
            </a:r>
            <a:r>
              <a:rPr lang="en-US" sz="2200" dirty="0" smtClean="0">
                <a:hlinkClick r:id="rId2" action="ppaction://hlinksldjump"/>
              </a:rPr>
              <a:t>If f : R → {-1, 1 } → R is defined by  f(x) = x/(x^2 - 1), then the value of f(2) and check whether  f(x) is one-to-one function or not?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089606" y="4133712"/>
            <a:ext cx="83682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2/3 and yes, it is one - to - one function</a:t>
            </a:r>
            <a:endParaRPr lang="en-US" sz="2200" dirty="0"/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2/3 and no, it is not one - to - one function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-2/3 and no, it is not one - to - one function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-2/3 and yes, it is one - to - one function</a:t>
            </a:r>
          </a:p>
        </p:txBody>
      </p:sp>
      <p:sp>
        <p:nvSpPr>
          <p:cNvPr id="13" name="Oval 12"/>
          <p:cNvSpPr/>
          <p:nvPr/>
        </p:nvSpPr>
        <p:spPr>
          <a:xfrm>
            <a:off x="6348485" y="4510586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440" y="1087984"/>
            <a:ext cx="1097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7. </a:t>
            </a:r>
            <a:r>
              <a:rPr lang="en-US" sz="2200" dirty="0" smtClean="0">
                <a:hlinkClick r:id="rId2" action="ppaction://hlinksldjump"/>
              </a:rPr>
              <a:t>Which of the following functions are identical?</a:t>
            </a:r>
          </a:p>
          <a:p>
            <a:r>
              <a:rPr lang="en-US" sz="2200" dirty="0" smtClean="0">
                <a:hlinkClick r:id="rId2" action="ppaction://hlinksldjump"/>
              </a:rPr>
              <a:t>1. f(x) = (x^3)/(x^2), 2. g(x) = (√(x))^2, 3. h(x) = x.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87332" y="1947795"/>
            <a:ext cx="2657331" cy="2071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f(x) and g(x)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f(x) and h(x)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f(x), g(x) and h(x)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None of the above</a:t>
            </a:r>
            <a:endParaRPr lang="en-US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7340" y="195622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98544" y="3603010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936" y="4184013"/>
            <a:ext cx="10435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hlinkClick r:id="rId2" action="ppaction://hlinksldjump"/>
              </a:rPr>
              <a:t>8. If f(x) = 1/g(x) , then which of the following is correct?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048663" y="4556792"/>
            <a:ext cx="5708422" cy="2071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f(f(f(g(g(g(f(g(x)))))))) = g(g(g(g(f(g(f(f(x))))))))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 startAt="2"/>
            </a:pPr>
            <a:r>
              <a:rPr lang="en-US" sz="2200" dirty="0" smtClean="0"/>
              <a:t>f(f(g(f(x)))) = g(g(f(g(x))))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 startAt="2"/>
            </a:pPr>
            <a:r>
              <a:rPr lang="en-US" sz="2200" dirty="0" smtClean="0"/>
              <a:t>f(g(f(f(g(f(g(g(x)))))))) = g(g(g(g(f(f(f(f(x))))))))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 startAt="2"/>
            </a:pPr>
            <a:r>
              <a:rPr lang="en-US" sz="2200" dirty="0" smtClean="0"/>
              <a:t>f(f(g(g(f(x))))) = g(f(g(g(g(x)))))</a:t>
            </a:r>
          </a:p>
        </p:txBody>
      </p:sp>
      <p:sp>
        <p:nvSpPr>
          <p:cNvPr id="13" name="Oval 12"/>
          <p:cNvSpPr/>
          <p:nvPr/>
        </p:nvSpPr>
        <p:spPr>
          <a:xfrm>
            <a:off x="6553199" y="5697941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0" grpId="0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440" y="1251760"/>
            <a:ext cx="109751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9.  </a:t>
            </a:r>
            <a:r>
              <a:rPr lang="en-US" sz="2200" dirty="0" smtClean="0">
                <a:hlinkClick r:id="rId2" action="ppaction://hlinksldjump"/>
              </a:rPr>
              <a:t>The value of </a:t>
            </a:r>
            <a:r>
              <a:rPr lang="en-US" sz="2200" dirty="0" err="1" smtClean="0">
                <a:hlinkClick r:id="rId2" action="ppaction://hlinksldjump"/>
              </a:rPr>
              <a:t>fogoh</a:t>
            </a:r>
            <a:r>
              <a:rPr lang="en-US" sz="2200" dirty="0" smtClean="0">
                <a:hlinkClick r:id="rId2" action="ppaction://hlinksldjump"/>
              </a:rPr>
              <a:t> (9) could be, if f(x) = 1/x, g(x) = 1/(x−2), h(x) = √x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251105" y="1770377"/>
            <a:ext cx="673582" cy="2071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9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200" dirty="0" smtClean="0"/>
              <a:t>5</a:t>
            </a:r>
            <a:endParaRPr lang="en-US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7340" y="195622"/>
            <a:ext cx="10515600" cy="72043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56096" y="1910687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584" y="3870110"/>
            <a:ext cx="104359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10. </a:t>
            </a:r>
            <a:r>
              <a:rPr lang="en-US" sz="2200" dirty="0" smtClean="0">
                <a:hlinkClick r:id="rId2" action="ppaction://hlinksldjump"/>
              </a:rPr>
              <a:t>Let f(x)  be a quadratic polynomial in x such that f(x)≥0  for all real numbers x . If f(2)=0  and f(4)=6 , then f(−2)  is equal to.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048663" y="4843395"/>
            <a:ext cx="81624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11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24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19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 smtClean="0"/>
              <a:t>37</a:t>
            </a:r>
          </a:p>
        </p:txBody>
      </p:sp>
      <p:sp>
        <p:nvSpPr>
          <p:cNvPr id="11" name="Oval 10"/>
          <p:cNvSpPr/>
          <p:nvPr/>
        </p:nvSpPr>
        <p:spPr>
          <a:xfrm>
            <a:off x="1940257" y="5188424"/>
            <a:ext cx="395785" cy="382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 2"/>
              </a:rPr>
              <a:t>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0" grpId="0"/>
      <p:bldP spid="12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28014" y="214531"/>
            <a:ext cx="114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ANSWERS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5417" y="610316"/>
            <a:ext cx="84656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Q1. </a:t>
            </a:r>
            <a:r>
              <a:rPr lang="en-US" b="1" dirty="0" smtClean="0"/>
              <a:t>f(x) = (x</a:t>
            </a:r>
            <a:r>
              <a:rPr lang="en-US" b="1" baseline="30000" dirty="0" smtClean="0"/>
              <a:t>2</a:t>
            </a:r>
            <a:r>
              <a:rPr lang="en-US" b="1" dirty="0" smtClean="0"/>
              <a:t>+2x−15)/(x</a:t>
            </a:r>
            <a:r>
              <a:rPr lang="en-US" b="1" baseline="30000" dirty="0" smtClean="0"/>
              <a:t>2</a:t>
            </a:r>
            <a:r>
              <a:rPr lang="en-US" b="1" dirty="0" smtClean="0"/>
              <a:t>−7x−18)  is negative if and only if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factors of = (x</a:t>
            </a:r>
            <a:r>
              <a:rPr lang="en-US" baseline="30000" dirty="0" smtClean="0"/>
              <a:t>2</a:t>
            </a:r>
            <a:r>
              <a:rPr lang="en-US" dirty="0" smtClean="0"/>
              <a:t>+2x−15) = (x</a:t>
            </a:r>
            <a:r>
              <a:rPr lang="en-US" baseline="30000" dirty="0" smtClean="0"/>
              <a:t> </a:t>
            </a:r>
            <a:r>
              <a:rPr lang="en-US" dirty="0" smtClean="0"/>
              <a:t> - 3) (x</a:t>
            </a:r>
            <a:r>
              <a:rPr lang="en-US" baseline="30000" dirty="0" smtClean="0"/>
              <a:t> </a:t>
            </a:r>
            <a:r>
              <a:rPr lang="en-US" dirty="0" smtClean="0"/>
              <a:t> + 5) / (x</a:t>
            </a:r>
            <a:r>
              <a:rPr lang="en-US" baseline="30000" dirty="0" smtClean="0"/>
              <a:t> </a:t>
            </a:r>
            <a:r>
              <a:rPr lang="en-US" dirty="0" smtClean="0"/>
              <a:t> - 9) (x</a:t>
            </a:r>
            <a:r>
              <a:rPr lang="en-US" baseline="30000" dirty="0" smtClean="0"/>
              <a:t> </a:t>
            </a:r>
            <a:r>
              <a:rPr lang="en-US" dirty="0" smtClean="0"/>
              <a:t> + 2) &lt; 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roots are x= 3, -5, 9, -2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we put x = -5, f(x) = 0, if  x = -6, , f(x) = positive   but the fn. Should be negative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f(-4) = negative value. f(-3) = negative value f(-2) = negative value, f(-1) = positive value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2" action="ppaction://hlinksldjump"/>
              </a:rPr>
              <a:t>∴ the interval must be -5 &lt; x &lt; -2 or 3 &lt; x &lt; 9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7760" y="3338858"/>
            <a:ext cx="817410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Q2. </a:t>
            </a:r>
            <a:r>
              <a:rPr lang="en-US" b="1" dirty="0" smtClean="0">
                <a:hlinkClick r:id="rId2" action="ppaction://hlinksldjump"/>
              </a:rPr>
              <a:t>Let f(x) = x</a:t>
            </a:r>
            <a:r>
              <a:rPr lang="en-US" b="1" baseline="30000" dirty="0" smtClean="0">
                <a:hlinkClick r:id="rId2" action="ppaction://hlinksldjump"/>
              </a:rPr>
              <a:t>2</a:t>
            </a:r>
            <a:r>
              <a:rPr lang="en-US" b="1" dirty="0" smtClean="0">
                <a:hlinkClick r:id="rId2" action="ppaction://hlinksldjump"/>
              </a:rPr>
              <a:t> + ax + b and g(x) = f(x + 1) - f(x - 1). If f(x) ≥ 0 for all real x, and g(20) = 72, then the smallest possible value of b is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827178" y="4336157"/>
            <a:ext cx="94632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g(x) = f(x + 1) - f(x – 1) ---------------------- apply (x + 1) in f(x)</a:t>
            </a:r>
          </a:p>
          <a:p>
            <a:r>
              <a:rPr lang="en-US" dirty="0" smtClean="0"/>
              <a:t>g(x) = (x + 1)</a:t>
            </a:r>
            <a:r>
              <a:rPr lang="en-US" baseline="30000" dirty="0" smtClean="0"/>
              <a:t>2</a:t>
            </a:r>
            <a:r>
              <a:rPr lang="en-US" dirty="0" smtClean="0"/>
              <a:t> + a (x + 1) + b - (x - 1)</a:t>
            </a:r>
            <a:r>
              <a:rPr lang="en-US" baseline="30000" dirty="0" smtClean="0"/>
              <a:t>2</a:t>
            </a:r>
            <a:r>
              <a:rPr lang="en-US" dirty="0" smtClean="0"/>
              <a:t> + a (x - 1) + b </a:t>
            </a:r>
          </a:p>
          <a:p>
            <a:r>
              <a:rPr lang="en-US" dirty="0" smtClean="0"/>
              <a:t>g(x) = 4x + 2a</a:t>
            </a:r>
          </a:p>
          <a:p>
            <a:r>
              <a:rPr lang="en-US" dirty="0" smtClean="0"/>
              <a:t>g(20) = 4(20) + 2a = 72</a:t>
            </a:r>
          </a:p>
          <a:p>
            <a:r>
              <a:rPr lang="en-US" dirty="0" smtClean="0"/>
              <a:t>a = -4</a:t>
            </a:r>
          </a:p>
          <a:p>
            <a:r>
              <a:rPr lang="en-US" dirty="0" smtClean="0"/>
              <a:t>Let f(x) = x</a:t>
            </a:r>
            <a:r>
              <a:rPr lang="en-US" baseline="30000" dirty="0" smtClean="0"/>
              <a:t>2</a:t>
            </a:r>
            <a:r>
              <a:rPr lang="en-US" dirty="0" smtClean="0"/>
              <a:t> + ax + b and f(x) ≥ 0 </a:t>
            </a:r>
          </a:p>
          <a:p>
            <a:r>
              <a:rPr lang="en-US" dirty="0" smtClean="0">
                <a:latin typeface="Cambria"/>
              </a:rPr>
              <a:t>∴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- 4x + b ≥ 0  = (x – 2)</a:t>
            </a:r>
            <a:r>
              <a:rPr lang="en-US" baseline="30000" dirty="0" smtClean="0"/>
              <a:t>2</a:t>
            </a:r>
            <a:r>
              <a:rPr lang="en-US" dirty="0" smtClean="0"/>
              <a:t>  + b - 4 ≥ 0 </a:t>
            </a:r>
          </a:p>
          <a:p>
            <a:r>
              <a:rPr lang="en-US" dirty="0" smtClean="0"/>
              <a:t>We reduce the above equation to a quadratic form, b should be 4.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67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2346" y="348988"/>
            <a:ext cx="10900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How many onto functions can be defined from the set A = {1, 2, 3, 4} to {a, b, c}?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6244" y="815032"/>
            <a:ext cx="878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Onto fn. is called, all the co-domain elements are pre-image of the domain.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8676" y="1255594"/>
            <a:ext cx="1201002" cy="1637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1 - 3w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2 - 3w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3 - 3w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4 - 3w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1262" y="1407995"/>
            <a:ext cx="570930" cy="13488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4493" y="1592955"/>
            <a:ext cx="398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total number of fn, are = 3</a:t>
            </a:r>
            <a:r>
              <a:rPr lang="en-US" baseline="30000" dirty="0" smtClean="0"/>
              <a:t>4</a:t>
            </a:r>
            <a:r>
              <a:rPr lang="en-US" dirty="0" smtClean="0"/>
              <a:t> = 81 </a:t>
            </a:r>
            <a:r>
              <a:rPr lang="en-US" dirty="0" err="1" smtClean="0"/>
              <a:t>fn.s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398901" y="1988740"/>
            <a:ext cx="72607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total non- onto </a:t>
            </a:r>
            <a:r>
              <a:rPr lang="en-US" dirty="0" err="1" smtClean="0"/>
              <a:t>fn.s</a:t>
            </a:r>
            <a:r>
              <a:rPr lang="en-US" dirty="0" smtClean="0"/>
              <a:t> are = {(1,2,3,4 </a:t>
            </a:r>
            <a:r>
              <a:rPr lang="en-US" dirty="0" smtClean="0">
                <a:latin typeface="Cambria"/>
              </a:rPr>
              <a:t>→ </a:t>
            </a:r>
            <a:r>
              <a:rPr lang="en-US" dirty="0" err="1" smtClean="0">
                <a:latin typeface="Cambria"/>
              </a:rPr>
              <a:t>a,b</a:t>
            </a:r>
            <a:r>
              <a:rPr lang="en-US" dirty="0" smtClean="0">
                <a:latin typeface="Cambria"/>
              </a:rPr>
              <a:t>, </a:t>
            </a:r>
            <a:r>
              <a:rPr lang="en-US" dirty="0" smtClean="0"/>
              <a:t>1,2,3,4 </a:t>
            </a:r>
            <a:r>
              <a:rPr lang="en-US" dirty="0" smtClean="0">
                <a:latin typeface="Cambria"/>
              </a:rPr>
              <a:t>→ </a:t>
            </a:r>
            <a:r>
              <a:rPr lang="en-US" dirty="0" err="1" smtClean="0">
                <a:latin typeface="Cambria"/>
              </a:rPr>
              <a:t>b,c</a:t>
            </a:r>
            <a:r>
              <a:rPr lang="en-US" dirty="0" smtClean="0">
                <a:latin typeface="Cambria"/>
              </a:rPr>
              <a:t>, </a:t>
            </a:r>
            <a:r>
              <a:rPr lang="en-US" dirty="0" smtClean="0"/>
              <a:t>1,2,3,4 </a:t>
            </a:r>
            <a:r>
              <a:rPr lang="en-US" dirty="0" smtClean="0">
                <a:latin typeface="Cambria"/>
              </a:rPr>
              <a:t>→ </a:t>
            </a:r>
            <a:r>
              <a:rPr lang="en-US" dirty="0" err="1" smtClean="0">
                <a:latin typeface="Cambria"/>
              </a:rPr>
              <a:t>c,a</a:t>
            </a:r>
            <a:r>
              <a:rPr lang="en-US" dirty="0" smtClean="0">
                <a:latin typeface="Cambria"/>
              </a:rPr>
              <a:t>) – </a:t>
            </a:r>
          </a:p>
          <a:p>
            <a:r>
              <a:rPr lang="en-US" dirty="0" smtClean="0"/>
              <a:t>(1,2,3,4 </a:t>
            </a:r>
            <a:r>
              <a:rPr lang="en-US" dirty="0" smtClean="0">
                <a:latin typeface="Cambria"/>
              </a:rPr>
              <a:t>→ a, </a:t>
            </a:r>
            <a:r>
              <a:rPr lang="en-US" dirty="0" smtClean="0"/>
              <a:t>1,2,3,4 </a:t>
            </a:r>
            <a:r>
              <a:rPr lang="en-US" dirty="0" smtClean="0">
                <a:latin typeface="Cambria"/>
              </a:rPr>
              <a:t>→ b, </a:t>
            </a:r>
            <a:r>
              <a:rPr lang="en-US" dirty="0" smtClean="0"/>
              <a:t>1,2,3,4 </a:t>
            </a:r>
            <a:r>
              <a:rPr lang="en-US" dirty="0" smtClean="0">
                <a:latin typeface="Cambria"/>
              </a:rPr>
              <a:t>→ c)</a:t>
            </a:r>
            <a:r>
              <a:rPr lang="en-US" dirty="0" smtClean="0"/>
              <a:t>}</a:t>
            </a:r>
          </a:p>
          <a:p>
            <a:r>
              <a:rPr lang="en-US" dirty="0" smtClean="0"/>
              <a:t>			= 2</a:t>
            </a:r>
            <a:r>
              <a:rPr lang="en-US" baseline="30000" dirty="0" smtClean="0"/>
              <a:t>4</a:t>
            </a:r>
            <a:r>
              <a:rPr lang="en-US" dirty="0" smtClean="0"/>
              <a:t> + 2</a:t>
            </a:r>
            <a:r>
              <a:rPr lang="en-US" baseline="30000" dirty="0" smtClean="0"/>
              <a:t>4</a:t>
            </a:r>
            <a:r>
              <a:rPr lang="en-US" dirty="0" smtClean="0"/>
              <a:t> + 2</a:t>
            </a:r>
            <a:r>
              <a:rPr lang="en-US" baseline="30000" dirty="0" smtClean="0"/>
              <a:t>4</a:t>
            </a:r>
            <a:r>
              <a:rPr lang="en-US" dirty="0" smtClean="0"/>
              <a:t> – 3 = 45 </a:t>
            </a:r>
            <a:r>
              <a:rPr lang="en-US" dirty="0" err="1" smtClean="0"/>
              <a:t>fn.s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Then the total onto </a:t>
            </a:r>
            <a:r>
              <a:rPr lang="en-US" dirty="0" err="1" smtClean="0">
                <a:hlinkClick r:id="rId2" action="ppaction://hlinksldjump"/>
              </a:rPr>
              <a:t>fn.s</a:t>
            </a:r>
            <a:r>
              <a:rPr lang="en-US" dirty="0" smtClean="0">
                <a:hlinkClick r:id="rId2" action="ppaction://hlinksldjump"/>
              </a:rPr>
              <a:t> are	= 81 – 45 = 36.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5050" y="3337846"/>
            <a:ext cx="10613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4. </a:t>
            </a:r>
            <a:r>
              <a:rPr lang="en-US" sz="2000" dirty="0" smtClean="0">
                <a:hlinkClick r:id="rId2" action="ppaction://hlinksldjump"/>
              </a:rPr>
              <a:t>Give the domain and range of the following functions: A. f(x) = x</a:t>
            </a:r>
            <a:r>
              <a:rPr lang="en-US" sz="2000" baseline="30000" dirty="0" smtClean="0">
                <a:hlinkClick r:id="rId2" action="ppaction://hlinksldjump"/>
              </a:rPr>
              <a:t>2</a:t>
            </a:r>
            <a:r>
              <a:rPr lang="en-US" sz="2000" dirty="0" smtClean="0">
                <a:hlinkClick r:id="rId2" action="ppaction://hlinksldjump"/>
              </a:rPr>
              <a:t> + 1; B. g(x) = log(x + 1)</a:t>
            </a:r>
            <a:endParaRPr lang="en-US" sz="2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30392" y="3872131"/>
            <a:ext cx="36147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/>
              <a:t>A. f(x) = x</a:t>
            </a:r>
            <a:r>
              <a:rPr lang="en-US" baseline="30000" dirty="0" smtClean="0"/>
              <a:t>2</a:t>
            </a:r>
            <a:r>
              <a:rPr lang="en-US" dirty="0" smtClean="0"/>
              <a:t> + 1</a:t>
            </a:r>
          </a:p>
          <a:p>
            <a:pPr marL="342900" indent="-342900"/>
            <a:r>
              <a:rPr lang="en-US" dirty="0" smtClean="0"/>
              <a:t>∴ domain is all the real numbers </a:t>
            </a:r>
          </a:p>
          <a:p>
            <a:pPr marL="342900" indent="-342900"/>
            <a:r>
              <a:rPr lang="en-US" dirty="0" smtClean="0"/>
              <a:t>Range  = x = 0, f(x) = 1, x = -1, f(x) = 2</a:t>
            </a:r>
          </a:p>
          <a:p>
            <a:pPr marL="342900" indent="-342900"/>
            <a:r>
              <a:rPr lang="en-US" dirty="0" smtClean="0"/>
              <a:t>∴ range is [1, ∞)</a:t>
            </a:r>
          </a:p>
          <a:p>
            <a:pPr marL="342900" indent="-34290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72654" y="3942644"/>
            <a:ext cx="5081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/>
              <a:t>B. f(x) = log(x + 1)</a:t>
            </a:r>
          </a:p>
          <a:p>
            <a:pPr marL="342900" indent="-342900"/>
            <a:r>
              <a:rPr lang="en-US" dirty="0" smtClean="0"/>
              <a:t>Log fn. always &gt; 0</a:t>
            </a:r>
          </a:p>
          <a:p>
            <a:pPr marL="342900" indent="-342900"/>
            <a:r>
              <a:rPr lang="en-US" dirty="0" smtClean="0">
                <a:latin typeface="Cambria"/>
              </a:rPr>
              <a:t>∴ </a:t>
            </a:r>
            <a:r>
              <a:rPr lang="en-US" dirty="0" smtClean="0"/>
              <a:t>log (x + 1) &gt; 0</a:t>
            </a:r>
          </a:p>
          <a:p>
            <a:pPr marL="342900" indent="-342900"/>
            <a:r>
              <a:rPr lang="en-US" dirty="0" smtClean="0"/>
              <a:t>(x + 1) &gt; 0 = x &gt; -1</a:t>
            </a:r>
          </a:p>
          <a:p>
            <a:pPr marL="342900" indent="-342900"/>
            <a:r>
              <a:rPr lang="en-US" dirty="0" smtClean="0"/>
              <a:t>Domain  = (-1, ∞) </a:t>
            </a:r>
          </a:p>
          <a:p>
            <a:pPr marL="342900" indent="-342900"/>
            <a:r>
              <a:rPr lang="en-US" dirty="0" smtClean="0"/>
              <a:t>Range  = x = -1, f(x) = ∞</a:t>
            </a:r>
          </a:p>
          <a:p>
            <a:pPr marL="342900" indent="-342900"/>
            <a:r>
              <a:rPr lang="en-US" dirty="0" smtClean="0"/>
              <a:t>∴ range is (-∞, ∞)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31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9261" y="337361"/>
            <a:ext cx="5384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5. Find the domain of: 1/(1 − log(9 − x)) + √(x + 1)?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993334" y="801383"/>
            <a:ext cx="108802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log(9 − x)) can’t be negative</a:t>
            </a:r>
          </a:p>
          <a:p>
            <a:r>
              <a:rPr lang="en-US" sz="2000" dirty="0" smtClean="0"/>
              <a:t> (9 − x) &gt; 0 </a:t>
            </a:r>
            <a:r>
              <a:rPr lang="en-US" sz="2000" dirty="0" smtClean="0">
                <a:latin typeface="Cambria"/>
              </a:rPr>
              <a:t>⇒ x &gt; 9</a:t>
            </a:r>
            <a:endParaRPr lang="en-US" sz="2000" dirty="0" smtClean="0"/>
          </a:p>
          <a:p>
            <a:r>
              <a:rPr lang="en-US" sz="2000" dirty="0" smtClean="0">
                <a:latin typeface="Cambria"/>
              </a:rPr>
              <a:t>∴ 1 - </a:t>
            </a:r>
            <a:r>
              <a:rPr lang="en-US" sz="2000" dirty="0" smtClean="0"/>
              <a:t>log(9 − x) </a:t>
            </a:r>
            <a:r>
              <a:rPr lang="en-US" sz="2000" dirty="0" smtClean="0">
                <a:latin typeface="Cambria"/>
              </a:rPr>
              <a:t>≠</a:t>
            </a:r>
            <a:r>
              <a:rPr lang="en-US" sz="2000" dirty="0" smtClean="0"/>
              <a:t> 0 </a:t>
            </a:r>
            <a:r>
              <a:rPr lang="en-US" sz="2000" dirty="0" smtClean="0">
                <a:latin typeface="Cambria"/>
              </a:rPr>
              <a:t>⇒log x  = 1, x = 10</a:t>
            </a:r>
          </a:p>
          <a:p>
            <a:r>
              <a:rPr lang="en-US" sz="2000" dirty="0" smtClean="0"/>
              <a:t>9 – x ≠ 10 ⇒x = -1.</a:t>
            </a:r>
          </a:p>
          <a:p>
            <a:r>
              <a:rPr lang="en-US" sz="2000" dirty="0" smtClean="0">
                <a:latin typeface="Cambria"/>
              </a:rPr>
              <a:t>And </a:t>
            </a:r>
          </a:p>
          <a:p>
            <a:r>
              <a:rPr lang="en-US" sz="2000" dirty="0" smtClean="0"/>
              <a:t>√(x + 1) &gt; 0 </a:t>
            </a:r>
            <a:r>
              <a:rPr lang="en-US" sz="2000" dirty="0" smtClean="0">
                <a:latin typeface="Cambria"/>
              </a:rPr>
              <a:t>⇒ </a:t>
            </a:r>
            <a:r>
              <a:rPr lang="en-US" sz="2000" dirty="0" smtClean="0"/>
              <a:t>x + 1 &gt; 0 </a:t>
            </a:r>
            <a:r>
              <a:rPr lang="en-US" sz="2000" dirty="0" smtClean="0">
                <a:latin typeface="Cambria"/>
              </a:rPr>
              <a:t>⇒ </a:t>
            </a:r>
            <a:r>
              <a:rPr lang="en-US" sz="2000" dirty="0" smtClean="0"/>
              <a:t>x  &gt; - 1.</a:t>
            </a:r>
          </a:p>
          <a:p>
            <a:r>
              <a:rPr lang="en-US" sz="2000" dirty="0" smtClean="0"/>
              <a:t>If  x = -1, (1/ 1 − log(9 − x)) + √(x + 1) = undefined; If  x = 9, (1/ 1 − log(9 − x)) + √(x + 1) = undefined </a:t>
            </a:r>
          </a:p>
          <a:p>
            <a:r>
              <a:rPr lang="en-US" sz="2000" dirty="0" smtClean="0">
                <a:hlinkClick r:id="rId2" action="ppaction://hlinksldjump"/>
              </a:rPr>
              <a:t>∴ the domain must be (-1, 9)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3414" y="3404064"/>
            <a:ext cx="1081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 If f : R → {-1, 1 } → R is defined by  f(x) = x/(x^2 - 1), then the value of f(2) and check whether  f(x) is one-to-one function or not?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8865" y="4145086"/>
            <a:ext cx="717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checking one-to-one function, we start with the assumption f(x) = f(y).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0345" y="4513576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x/(x^2 – 1) = y/(y^2 – 1)  = </a:t>
            </a:r>
            <a:r>
              <a:rPr lang="es-ES" dirty="0" smtClean="0">
                <a:latin typeface="Cambria"/>
              </a:rPr>
              <a:t>⇒ </a:t>
            </a:r>
            <a:r>
              <a:rPr lang="es-ES" dirty="0" smtClean="0"/>
              <a:t>x/(y^2  - 1) = y(x^2 – 1)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2173" y="4950304"/>
            <a:ext cx="9644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(y - x)(</a:t>
            </a:r>
            <a:r>
              <a:rPr lang="es-ES" dirty="0" err="1" smtClean="0"/>
              <a:t>xy</a:t>
            </a:r>
            <a:r>
              <a:rPr lang="es-ES" dirty="0" smtClean="0"/>
              <a:t> + 1) = 0 </a:t>
            </a:r>
            <a:r>
              <a:rPr lang="es-ES" dirty="0" smtClean="0">
                <a:latin typeface="Cambria"/>
              </a:rPr>
              <a:t>⇒ ∴ </a:t>
            </a:r>
            <a:r>
              <a:rPr lang="en-US" dirty="0" smtClean="0"/>
              <a:t>x = y or </a:t>
            </a:r>
            <a:r>
              <a:rPr lang="en-US" dirty="0" err="1" smtClean="0"/>
              <a:t>xy</a:t>
            </a:r>
            <a:r>
              <a:rPr lang="en-US" dirty="0" smtClean="0"/>
              <a:t> = -1.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 if we select two numbers x and y so that </a:t>
            </a:r>
            <a:r>
              <a:rPr lang="en-US" dirty="0" err="1" smtClean="0"/>
              <a:t>xy</a:t>
            </a:r>
            <a:r>
              <a:rPr lang="en-US" dirty="0" smtClean="0"/>
              <a:t> = -1, then f(x) = f(y). (2, -1/2 ); (7, -1/7 ); (-2, 1/2 ) are some among the infinitely many possible pairs.</a:t>
            </a:r>
            <a:r>
              <a:rPr lang="es-ES" dirty="0" smtClean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>
                <a:hlinkClick r:id="rId2" action="ppaction://hlinksldjump"/>
              </a:rPr>
              <a:t>f(2) = f(-1/2) = 2/3. That is; f(x) = f(y) does not imply x = y. Hence it is not one-to-one.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148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4" grpId="0"/>
      <p:bldP spid="5" grpId="0"/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5590" y="337361"/>
            <a:ext cx="4783682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7. Which of the following functions are identical?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f(x) = (x^3)/(x^2), 2. g(x) = (√(x))^2, 3. h(x) = x.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9347" y="1360943"/>
            <a:ext cx="4067588" cy="1295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f(x) = (x^3)/(x^2) = x can’t be 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g(x) = (√(x))^2 = x can’t be –</a:t>
            </a:r>
            <a:r>
              <a:rPr lang="en-US" dirty="0" err="1" smtClean="0"/>
              <a:t>ve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h(x) = x can take all he possible 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3430" y="2657481"/>
            <a:ext cx="451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/>
                <a:hlinkClick r:id="rId2" action="ppaction://hlinksldjump"/>
              </a:rPr>
              <a:t>∴ the above three functions are not identical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8115" y="3230687"/>
            <a:ext cx="543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8. If f(x) = 1/g(x) , then which of the following is correct?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0087" y="3749301"/>
            <a:ext cx="9453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f(x) = 1/g(x), then f(x) . g(x) = 1. It implies that, f(x) and g(x) are essentially inverse of one another.</a:t>
            </a:r>
          </a:p>
          <a:p>
            <a:r>
              <a:rPr lang="en-US" dirty="0" smtClean="0"/>
              <a:t>Check equal no. o ‘</a:t>
            </a:r>
            <a:r>
              <a:rPr lang="en-US" dirty="0" err="1" smtClean="0"/>
              <a:t>f’s</a:t>
            </a:r>
            <a:r>
              <a:rPr lang="en-US" dirty="0" smtClean="0"/>
              <a:t> and ‘g’s on both side of equation.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7334" y="4512566"/>
            <a:ext cx="6888104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 smtClean="0">
                <a:hlinkClick r:id="rId2" action="ppaction://hlinksldjump"/>
              </a:rPr>
              <a:t>Option ‘c’, </a:t>
            </a:r>
            <a:r>
              <a:rPr lang="en-US" dirty="0" smtClean="0">
                <a:latin typeface="Cambria"/>
                <a:hlinkClick r:id="rId2" action="ppaction://hlinksldjump"/>
              </a:rPr>
              <a:t>→  </a:t>
            </a:r>
            <a:r>
              <a:rPr lang="en-US" dirty="0" smtClean="0">
                <a:hlinkClick r:id="rId2" action="ppaction://hlinksldjump"/>
              </a:rPr>
              <a:t>f(g(f(f(g(f(g(g(x)))))))) = g(g(g(g(f(f(f(f(x)))))))) is the answer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66"/>
            <a:ext cx="10515600" cy="613954"/>
          </a:xfr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Cartesian Product of Three sets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545465"/>
            <a:ext cx="10278291" cy="14662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000" dirty="0" smtClean="0"/>
              <a:t>If A, B, C are three non-empty sets, then the Cartesian product of three sets is the set of all possible ordered triplets, given by</a:t>
            </a:r>
          </a:p>
          <a:p>
            <a:pPr lvl="2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512476" y="1324095"/>
            <a:ext cx="5514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(A × B × C) = {(a, b, c)| a </a:t>
            </a:r>
            <a:r>
              <a:rPr lang="en-US" sz="2400" b="1" dirty="0" smtClean="0">
                <a:latin typeface="Cambria"/>
              </a:rPr>
              <a:t>∈ </a:t>
            </a:r>
            <a:r>
              <a:rPr lang="en-US" sz="2400" b="1" dirty="0" smtClean="0"/>
              <a:t>A, b ∈ B, c ∈ C }</a:t>
            </a:r>
            <a:r>
              <a:rPr lang="en-US" sz="2400" b="1" dirty="0" smtClean="0">
                <a:latin typeface="Cambria"/>
              </a:rPr>
              <a:t>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52547" y="1917115"/>
            <a:ext cx="11046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Geometrical understanding of Cartesian product of Two and Three sets</a:t>
            </a:r>
            <a:endParaRPr lang="en-US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276656" y="2617315"/>
            <a:ext cx="36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Geometrical understanding of Cartesian product of Two Sets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409" y="3388026"/>
            <a:ext cx="309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Let A = {0,1}, B = {0,1}, C = {0,1}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555" y="3871351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 </a:t>
            </a:r>
            <a:r>
              <a:rPr lang="en-US" b="1" dirty="0" smtClean="0"/>
              <a:t>× </a:t>
            </a:r>
            <a:r>
              <a:rPr lang="en-US" dirty="0" smtClean="0">
                <a:solidFill>
                  <a:schemeClr val="dk1"/>
                </a:solidFill>
              </a:rPr>
              <a:t>B = {0,1}</a:t>
            </a:r>
            <a:r>
              <a:rPr lang="en-US" b="1" dirty="0" smtClean="0"/>
              <a:t> × </a:t>
            </a:r>
            <a:r>
              <a:rPr lang="en-US" dirty="0" smtClean="0">
                <a:solidFill>
                  <a:schemeClr val="dk1"/>
                </a:solidFill>
              </a:rPr>
              <a:t>{0,1} = {(0, 0),(0,1),(1, 0),(1,1)}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420" y="4341614"/>
            <a:ext cx="433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Representing </a:t>
            </a:r>
            <a:r>
              <a:rPr lang="en-US" dirty="0" smtClean="0">
                <a:solidFill>
                  <a:schemeClr val="dk1"/>
                </a:solidFill>
              </a:rPr>
              <a:t>A </a:t>
            </a:r>
            <a:r>
              <a:rPr lang="en-US" b="1" dirty="0" smtClean="0"/>
              <a:t>× </a:t>
            </a:r>
            <a:r>
              <a:rPr lang="en-US" dirty="0" smtClean="0">
                <a:solidFill>
                  <a:schemeClr val="dk1"/>
                </a:solidFill>
              </a:rPr>
              <a:t>B</a:t>
            </a:r>
            <a:r>
              <a:rPr lang="en-US" dirty="0" smtClean="0"/>
              <a:t> in the XY - plane we get,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10000" contrast="-8000"/>
          </a:blip>
          <a:srcRect/>
          <a:stretch>
            <a:fillRect/>
          </a:stretch>
        </p:blipFill>
        <p:spPr bwMode="auto">
          <a:xfrm>
            <a:off x="1292406" y="4775835"/>
            <a:ext cx="18478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7678942" y="2612962"/>
            <a:ext cx="36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Geometrical understanding of Cartesian product of Two Sets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0" y="33409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(A</a:t>
            </a:r>
            <a:r>
              <a:rPr lang="en-US" b="1" dirty="0" smtClean="0"/>
              <a:t> × </a:t>
            </a:r>
            <a:r>
              <a:rPr lang="pt-BR" dirty="0" smtClean="0"/>
              <a:t>B)</a:t>
            </a:r>
            <a:r>
              <a:rPr lang="en-US" b="1" dirty="0" smtClean="0"/>
              <a:t> × </a:t>
            </a:r>
            <a:r>
              <a:rPr lang="pt-BR" dirty="0" smtClean="0"/>
              <a:t>C = {(0, 0),(0,1),(1, 0),(1,1)} × {0,1}</a:t>
            </a:r>
          </a:p>
          <a:p>
            <a:r>
              <a:rPr lang="en-US" dirty="0" smtClean="0"/>
              <a:t>= {(0, 0, 0),(0, 0,1),(0,1, 0),(0,1,1),(1, 0, 0),(1, 0,1)(1,1, 0),(1,1,1)}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4083" y="4080357"/>
            <a:ext cx="488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Representing </a:t>
            </a:r>
            <a:r>
              <a:rPr lang="en-US" b="1" dirty="0" smtClean="0"/>
              <a:t>(A × B × C)</a:t>
            </a:r>
            <a:r>
              <a:rPr lang="en-US" dirty="0" smtClean="0"/>
              <a:t> in the XYZ - space we get,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bright="6000" contrast="-12000"/>
          </a:blip>
          <a:srcRect/>
          <a:stretch>
            <a:fillRect/>
          </a:stretch>
        </p:blipFill>
        <p:spPr bwMode="auto">
          <a:xfrm>
            <a:off x="7566660" y="4549821"/>
            <a:ext cx="2362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  <p:bldP spid="7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472" y="267101"/>
            <a:ext cx="9180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9. </a:t>
            </a:r>
            <a:r>
              <a:rPr lang="en-US" dirty="0" smtClean="0">
                <a:hlinkClick r:id="rId2" action="ppaction://hlinksldjump"/>
              </a:rPr>
              <a:t>The value of </a:t>
            </a:r>
            <a:r>
              <a:rPr lang="en-US" dirty="0" err="1" smtClean="0">
                <a:hlinkClick r:id="rId2" action="ppaction://hlinksldjump"/>
              </a:rPr>
              <a:t>fogoh</a:t>
            </a:r>
            <a:r>
              <a:rPr lang="en-US" dirty="0" smtClean="0">
                <a:hlinkClick r:id="rId2" action="ppaction://hlinksldjump"/>
              </a:rPr>
              <a:t> (9) could be, if f(x) = 1/x, g(x) = 1/(x−2), h(x) = √x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8789" y="801385"/>
            <a:ext cx="26046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fogoh</a:t>
            </a:r>
            <a:r>
              <a:rPr lang="en-US" dirty="0" smtClean="0"/>
              <a:t> (9) means f(g(h(9)))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h(9) = √x = 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g(h(9)) = 1/(3−2) = 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2" action="ppaction://hlinksldjump"/>
              </a:rPr>
              <a:t>f(g(h(9))) = 1/x = 1/1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6117" y="2655458"/>
            <a:ext cx="10872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10. </a:t>
            </a:r>
            <a:r>
              <a:rPr lang="en-US" dirty="0" smtClean="0">
                <a:hlinkClick r:id="rId2" action="ppaction://hlinksldjump"/>
              </a:rPr>
              <a:t>Let f(x)  be a quadratic polynomial in x such that f(x)≥0  for all real numbers x . If f(2)=0  and f(4)=6 , then f(−2)  is equal to.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98503" y="3353516"/>
            <a:ext cx="9291518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 f(x) = ax^2 +  </a:t>
            </a:r>
            <a:r>
              <a:rPr lang="en-US" dirty="0" err="1" smtClean="0"/>
              <a:t>bx</a:t>
            </a:r>
            <a:r>
              <a:rPr lang="en-US" dirty="0" smtClean="0"/>
              <a:t> +  c and f(x)≥0</a:t>
            </a:r>
          </a:p>
          <a:p>
            <a:r>
              <a:rPr lang="en-US" dirty="0" smtClean="0"/>
              <a:t> if f(x)≥0 and f(2)=0, shows he curve has real roots and it is touching in x axis shown in the figure. </a:t>
            </a:r>
          </a:p>
          <a:p>
            <a:r>
              <a:rPr lang="en-US" dirty="0" smtClean="0"/>
              <a:t>Here, the curve is U shaped and above the x-axis.</a:t>
            </a:r>
          </a:p>
          <a:p>
            <a:r>
              <a:rPr lang="en-US" dirty="0" smtClean="0"/>
              <a:t>It has two roots of  the equation of the curve shown in figure. The equation of the curve is (x - 2)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If f(x) = (x - 2)</a:t>
            </a:r>
            <a:r>
              <a:rPr lang="en-US" baseline="30000" dirty="0" smtClean="0"/>
              <a:t>2</a:t>
            </a:r>
            <a:r>
              <a:rPr lang="en-US" dirty="0" smtClean="0"/>
              <a:t>, then f(4) </a:t>
            </a:r>
            <a:r>
              <a:rPr lang="en-US" dirty="0" smtClean="0">
                <a:latin typeface="Cambria"/>
              </a:rPr>
              <a:t>≠ 6, It is </a:t>
            </a:r>
            <a:r>
              <a:rPr lang="en-US" dirty="0" smtClean="0"/>
              <a:t>f(4) = (4 - 2)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r>
              <a:rPr lang="en-US" dirty="0" smtClean="0">
                <a:latin typeface="Cambria"/>
              </a:rPr>
              <a:t>∴ </a:t>
            </a:r>
            <a:r>
              <a:rPr lang="en-US" dirty="0" smtClean="0"/>
              <a:t>f(x) = k(x - 2)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f(4) = k(4 - 2)</a:t>
            </a:r>
            <a:r>
              <a:rPr lang="en-US" baseline="30000" dirty="0" smtClean="0"/>
              <a:t>2</a:t>
            </a:r>
            <a:r>
              <a:rPr lang="en-US" dirty="0" smtClean="0"/>
              <a:t>= 6 </a:t>
            </a:r>
            <a:r>
              <a:rPr lang="en-US" dirty="0" smtClean="0">
                <a:latin typeface="Cambria"/>
              </a:rPr>
              <a:t>⇒ k = 3/2</a:t>
            </a:r>
          </a:p>
          <a:p>
            <a:r>
              <a:rPr lang="en-US" dirty="0" smtClean="0"/>
              <a:t>f(−2) = 3/2(4 - 2)</a:t>
            </a:r>
            <a:r>
              <a:rPr lang="en-US" baseline="30000" dirty="0" smtClean="0"/>
              <a:t>2</a:t>
            </a:r>
            <a:r>
              <a:rPr lang="en-US" dirty="0" smtClean="0"/>
              <a:t>= 24</a:t>
            </a:r>
          </a:p>
          <a:p>
            <a:endParaRPr lang="en-US" dirty="0" smtClean="0"/>
          </a:p>
          <a:p>
            <a:endParaRPr lang="en-US" baseline="30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8210" y="4559420"/>
            <a:ext cx="2817818" cy="229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63"/>
            <a:ext cx="10515600" cy="648238"/>
          </a:xfrm>
          <a:solidFill>
            <a:srgbClr val="FF0000">
              <a:alpha val="49000"/>
            </a:srgbClr>
          </a:solidFill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" y="963475"/>
            <a:ext cx="11623765" cy="57508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Q1. Find A </a:t>
            </a:r>
            <a:r>
              <a:rPr lang="en-US" b="1" dirty="0" smtClean="0"/>
              <a:t>× </a:t>
            </a:r>
            <a:r>
              <a:rPr lang="en-US" dirty="0" smtClean="0"/>
              <a:t>B , A </a:t>
            </a:r>
            <a:r>
              <a:rPr lang="en-US" b="1" dirty="0" smtClean="0"/>
              <a:t>× </a:t>
            </a:r>
            <a:r>
              <a:rPr lang="en-US" dirty="0" smtClean="0"/>
              <a:t>A and B </a:t>
            </a:r>
            <a:r>
              <a:rPr lang="en-US" b="1" dirty="0" smtClean="0"/>
              <a:t>× </a:t>
            </a:r>
            <a:r>
              <a:rPr lang="en-US" dirty="0" smtClean="0"/>
              <a:t>A.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 </a:t>
            </a:r>
            <a:r>
              <a:rPr lang="en-US" dirty="0" smtClean="0"/>
              <a:t>A={2,−2, 3} and B={1,−4}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A×B = {(2,1),(2,−4),(−2,1),(−2,−4),(3,1),(3,−4)}</a:t>
            </a:r>
          </a:p>
          <a:p>
            <a:pPr>
              <a:buNone/>
            </a:pPr>
            <a:r>
              <a:rPr lang="pt-BR" dirty="0" smtClean="0"/>
              <a:t>		A×A = {(2,2),(2,−2),(2, 3),(−2,2),(−2,−2),(−2, 3),(3,2),(3,−2),(3, 3)}</a:t>
            </a:r>
          </a:p>
          <a:p>
            <a:pPr>
              <a:buNone/>
            </a:pPr>
            <a:r>
              <a:rPr lang="en-US" dirty="0" smtClean="0"/>
              <a:t>		B×A = {(1,2),(1,−2),(1, 3),(−4,2),(−4,−2),(−4, 3)}</a:t>
            </a:r>
          </a:p>
          <a:p>
            <a:pPr>
              <a:buNone/>
            </a:pPr>
            <a:r>
              <a:rPr lang="en-US" dirty="0" smtClean="0"/>
              <a:t>Q2. Let A = {1,2,3} and B = {x | x is a prime number less than 10}. Find A</a:t>
            </a:r>
            <a:r>
              <a:rPr lang="en-US" b="1" dirty="0" smtClean="0"/>
              <a:t> × </a:t>
            </a:r>
            <a:r>
              <a:rPr lang="en-US" dirty="0" smtClean="0"/>
              <a:t>B and B</a:t>
            </a:r>
            <a:r>
              <a:rPr lang="en-US" b="1" dirty="0" smtClean="0"/>
              <a:t> × </a:t>
            </a:r>
            <a:r>
              <a:rPr lang="en-US" dirty="0" smtClean="0"/>
              <a:t>A.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858" y="1919450"/>
            <a:ext cx="2873828" cy="509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Answer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0367" y="4731923"/>
            <a:ext cx="2873828" cy="509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Answer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9817" y="5419636"/>
            <a:ext cx="10945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1" dirty="0" smtClean="0"/>
              <a:t>A×B = {(1,2),(1, 3),(1,5),(1,7),(2,2),(2, 3),(2,5),(2,7),(3,2),(3, 3),(3,5),(3,7)}</a:t>
            </a:r>
          </a:p>
          <a:p>
            <a:r>
              <a:rPr lang="pt-BR" sz="2800" i="1" dirty="0" smtClean="0"/>
              <a:t>B×A = {(2,1),(2,2),(2, 3),(3,1),(3,2),(3, 3),(5,1),(5,2),(5, 3),(7,1),(7,2),(7, 3)}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55" y="855807"/>
            <a:ext cx="11741728" cy="521248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Definition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Let A and B be any two non-empty sets. ‘Relation’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from A to B is a subset of A</a:t>
            </a:r>
            <a:r>
              <a:rPr lang="pt-BR" dirty="0" smtClean="0"/>
              <a:t>×</a:t>
            </a:r>
            <a:r>
              <a:rPr lang="en-US" dirty="0" smtClean="0"/>
              <a:t>B satisfying some specified conditions. If x </a:t>
            </a:r>
            <a:r>
              <a:rPr lang="en-US" dirty="0" smtClean="0">
                <a:latin typeface="Cambria"/>
              </a:rPr>
              <a:t>∈ </a:t>
            </a:r>
            <a:r>
              <a:rPr lang="en-US" dirty="0" smtClean="0"/>
              <a:t>A is related to y </a:t>
            </a:r>
            <a:r>
              <a:rPr lang="en-US" dirty="0" smtClean="0">
                <a:latin typeface="Cambria"/>
              </a:rPr>
              <a:t>∈ </a:t>
            </a:r>
            <a:r>
              <a:rPr lang="en-US" dirty="0" smtClean="0"/>
              <a:t>B through R , then we write it as </a:t>
            </a:r>
            <a:r>
              <a:rPr lang="en-US" dirty="0" err="1" smtClean="0"/>
              <a:t>x</a:t>
            </a:r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y</a:t>
            </a:r>
            <a:r>
              <a:rPr lang="en-US" dirty="0" smtClean="0"/>
              <a:t>. </a:t>
            </a:r>
            <a:r>
              <a:rPr lang="en-US" dirty="0" err="1" smtClean="0"/>
              <a:t>x</a:t>
            </a:r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y</a:t>
            </a:r>
            <a:r>
              <a:rPr lang="en-US" dirty="0" smtClean="0"/>
              <a:t> if and only if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en-US" dirty="0" smtClean="0">
                <a:latin typeface="Cambria"/>
              </a:rPr>
              <a:t> ∈ </a:t>
            </a:r>
            <a:r>
              <a:rPr lang="en-US" dirty="0" smtClean="0"/>
              <a:t>R .</a:t>
            </a:r>
          </a:p>
          <a:p>
            <a:r>
              <a:rPr lang="en-US" b="1" dirty="0" smtClean="0"/>
              <a:t>The domain of the relation R = {x </a:t>
            </a:r>
            <a:r>
              <a:rPr lang="en-US" b="1" dirty="0" smtClean="0">
                <a:latin typeface="Cambria"/>
              </a:rPr>
              <a:t>∈ </a:t>
            </a:r>
            <a:r>
              <a:rPr lang="en-US" b="1" dirty="0" smtClean="0"/>
              <a:t>A | </a:t>
            </a:r>
            <a:r>
              <a:rPr lang="en-US" b="1" dirty="0" err="1" smtClean="0"/>
              <a:t>xRy</a:t>
            </a:r>
            <a:r>
              <a:rPr lang="en-US" b="1" dirty="0" smtClean="0"/>
              <a:t>, for some y </a:t>
            </a:r>
            <a:r>
              <a:rPr lang="en-US" b="1" dirty="0" smtClean="0">
                <a:latin typeface="Cambria"/>
              </a:rPr>
              <a:t>∈</a:t>
            </a:r>
            <a:r>
              <a:rPr lang="en-US" b="1" dirty="0" smtClean="0"/>
              <a:t> B}</a:t>
            </a:r>
          </a:p>
          <a:p>
            <a:r>
              <a:rPr lang="en-US" b="1" dirty="0" smtClean="0"/>
              <a:t>The co-domain of the relation R is B</a:t>
            </a:r>
          </a:p>
          <a:p>
            <a:r>
              <a:rPr lang="en-US" b="1" dirty="0" smtClean="0"/>
              <a:t>The range of the relation R = {y </a:t>
            </a:r>
            <a:r>
              <a:rPr lang="en-US" b="1" dirty="0" smtClean="0">
                <a:latin typeface="Cambria"/>
              </a:rPr>
              <a:t>∈ </a:t>
            </a:r>
            <a:r>
              <a:rPr lang="en-US" b="1" dirty="0" smtClean="0"/>
              <a:t>B | </a:t>
            </a:r>
            <a:r>
              <a:rPr lang="en-US" b="1" dirty="0" err="1" smtClean="0"/>
              <a:t>xRy</a:t>
            </a:r>
            <a:r>
              <a:rPr lang="en-US" b="1" dirty="0" smtClean="0"/>
              <a:t>, for some x</a:t>
            </a:r>
            <a:r>
              <a:rPr lang="en-US" b="1" dirty="0" smtClean="0">
                <a:latin typeface="Cambria"/>
              </a:rPr>
              <a:t> ∈ </a:t>
            </a:r>
            <a:r>
              <a:rPr lang="en-US" b="1" dirty="0" smtClean="0"/>
              <a:t>A}</a:t>
            </a:r>
          </a:p>
          <a:p>
            <a:r>
              <a:rPr lang="en-US" dirty="0" smtClean="0"/>
              <a:t>From these definitions, we note that domain of R </a:t>
            </a:r>
            <a:r>
              <a:rPr lang="en-US" dirty="0" smtClean="0">
                <a:latin typeface="Cambria"/>
              </a:rPr>
              <a:t>⊆</a:t>
            </a:r>
            <a:r>
              <a:rPr lang="en-US" dirty="0" smtClean="0"/>
              <a:t> A, co-domain</a:t>
            </a:r>
          </a:p>
          <a:p>
            <a:r>
              <a:rPr lang="en-US" dirty="0" smtClean="0"/>
              <a:t>of R = B and range of R </a:t>
            </a:r>
            <a:r>
              <a:rPr lang="en-US" dirty="0" smtClean="0">
                <a:latin typeface="Cambria"/>
              </a:rPr>
              <a:t>⊆</a:t>
            </a:r>
            <a:r>
              <a:rPr lang="en-US" dirty="0" smtClean="0"/>
              <a:t> B 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1" y="69275"/>
            <a:ext cx="10515600" cy="623455"/>
          </a:xfr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Relations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44559" y="6488668"/>
            <a:ext cx="211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/>
              </a:rPr>
              <a:t>⊆ - denotes subset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0436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Illustration 1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768" y="1023649"/>
            <a:ext cx="1173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Let A = {K,L,M,N,O} and B = {</a:t>
            </a:r>
            <a:r>
              <a:rPr lang="en-US" sz="2400" dirty="0" err="1" smtClean="0"/>
              <a:t>Modi</a:t>
            </a:r>
            <a:r>
              <a:rPr lang="en-US" sz="2400" dirty="0" smtClean="0"/>
              <a:t>, Biden, Putin}, A relation R between the above sets A and B is represented by arrow diagram. Find 1. domain of R, 2. Co-domain of R, 3, Range of 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33070" y="1996106"/>
            <a:ext cx="8012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1. The domain of the relation R = {x </a:t>
            </a:r>
            <a:r>
              <a:rPr lang="en-US" sz="2400" b="1" dirty="0" smtClean="0">
                <a:latin typeface="Cambria"/>
              </a:rPr>
              <a:t>∈ </a:t>
            </a:r>
            <a:r>
              <a:rPr lang="en-US" sz="2400" b="1" dirty="0" smtClean="0"/>
              <a:t>A | </a:t>
            </a:r>
            <a:r>
              <a:rPr lang="en-US" sz="2400" b="1" dirty="0" err="1" smtClean="0"/>
              <a:t>xRy</a:t>
            </a:r>
            <a:r>
              <a:rPr lang="en-US" sz="2400" b="1" dirty="0" smtClean="0"/>
              <a:t>, for some y </a:t>
            </a:r>
            <a:r>
              <a:rPr lang="en-US" sz="2400" b="1" dirty="0" smtClean="0">
                <a:latin typeface="Cambria"/>
              </a:rPr>
              <a:t>∈</a:t>
            </a:r>
            <a:r>
              <a:rPr lang="en-US" sz="2400" b="1" dirty="0" smtClean="0"/>
              <a:t> B}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7544" y="2591189"/>
            <a:ext cx="319125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Domain of R = {K,L,M,N}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852228" y="2322286"/>
            <a:ext cx="1320800" cy="255451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1028" y="183644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10290629" y="2496461"/>
            <a:ext cx="1509485" cy="219165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Modi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Biden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Putin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94057" y="2772229"/>
            <a:ext cx="1901372" cy="40640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679543" y="3265714"/>
            <a:ext cx="1944914" cy="740229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28743" y="3171372"/>
            <a:ext cx="1901372" cy="40640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15829" y="3563257"/>
            <a:ext cx="1901372" cy="406400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835714" y="184370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265653" y="3215306"/>
            <a:ext cx="5040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2. The co-domain of the relation R is </a:t>
            </a:r>
            <a:r>
              <a:rPr lang="en-US" sz="2400" b="1" i="1" dirty="0" smtClean="0"/>
              <a:t>B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9500400" y="230816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6885" y="3737820"/>
            <a:ext cx="533671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Then, domain of R = {</a:t>
            </a:r>
            <a:r>
              <a:rPr lang="en-US" sz="2400" b="1" dirty="0" err="1" smtClean="0"/>
              <a:t>Modi</a:t>
            </a:r>
            <a:r>
              <a:rPr lang="en-US" sz="2400" b="1" dirty="0" smtClean="0"/>
              <a:t>, Biden, Putin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39254" y="4478048"/>
            <a:ext cx="7058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3. Range of R = {</a:t>
            </a:r>
            <a:r>
              <a:rPr lang="en-US" sz="2400" b="1" dirty="0" err="1" smtClean="0"/>
              <a:t>Modi</a:t>
            </a:r>
            <a:r>
              <a:rPr lang="en-US" sz="2400" b="1" dirty="0" smtClean="0"/>
              <a:t>, Biden, Putin} = co-domain of R 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/>
      <p:bldP spid="6" grpId="0"/>
      <p:bldP spid="7" grpId="0" animBg="1"/>
      <p:bldP spid="8" grpId="0" animBg="1"/>
      <p:bldP spid="9" grpId="0"/>
      <p:bldP spid="10" grpId="0" animBg="1"/>
      <p:bldP spid="18" grpId="0"/>
      <p:bldP spid="19" grpId="0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0436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Illustration 2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742" y="963136"/>
            <a:ext cx="11625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Let A = {1,3,5,7} and B = {4,8}. Find R is a relation defined by “is less than” from A to B.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857" y="1610864"/>
            <a:ext cx="11161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Here, R is a relation defined by “is less than” from A to B, then 1R4 ( 1 is less than 4). </a:t>
            </a:r>
          </a:p>
          <a:p>
            <a:r>
              <a:rPr lang="en-US" sz="2400" dirty="0" smtClean="0"/>
              <a:t>Similarly, it is observed that 1R8, 3R4, 3R8, 5R8, 7R8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6821" y="2504106"/>
            <a:ext cx="5182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Cambria"/>
              </a:rPr>
              <a:t>∴ </a:t>
            </a:r>
            <a:r>
              <a:rPr lang="pt-BR" sz="2400" dirty="0" smtClean="0"/>
              <a:t>R= {(1,4), (1,8), (3,4), (3,8), (5,8), (7,8)}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14399" y="5702665"/>
            <a:ext cx="10943771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the above illustration A × B = {(1,4), (1,8), (3,4), (3,8), (5,4), (5,8), (7,4),(7,8)}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 = {(1,4), (1,8), (3,4), (3,8), (5,8), (7,8)} We see that </a:t>
            </a:r>
            <a:r>
              <a:rPr lang="en-US" sz="2400" b="1" dirty="0" smtClean="0"/>
              <a:t>R is a subset of A × B .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38523" y="5218282"/>
            <a:ext cx="81086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Note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/>
      <p:bldP spid="6" grpId="0"/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0436"/>
          </a:xfr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Illustration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022062"/>
            <a:ext cx="11665527" cy="5835938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	In a particular area of a town, let us consider ten families A, B, C, D, E, F, G, H, I and J with two children. Among these, families B, F, I have two girls; D, G, J have one boy and one girl; the remaining have two boys. Let us define a relation R by </a:t>
            </a:r>
            <a:r>
              <a:rPr lang="en-US" sz="2400" dirty="0" err="1" smtClean="0"/>
              <a:t>xRy</a:t>
            </a:r>
            <a:r>
              <a:rPr lang="en-US" sz="2400" dirty="0" smtClean="0"/>
              <a:t>, where </a:t>
            </a:r>
            <a:r>
              <a:rPr lang="en-US" sz="2400" u="sng" dirty="0" smtClean="0"/>
              <a:t>x denote the number of boys and y denote the family</a:t>
            </a:r>
            <a:r>
              <a:rPr lang="en-US" sz="2400" dirty="0" smtClean="0"/>
              <a:t> with x number of boys. </a:t>
            </a:r>
            <a:r>
              <a:rPr lang="en-US" sz="2400" b="1" dirty="0" smtClean="0"/>
              <a:t>Represent this situation as a relation through ordered pairs and arrow diagram.</a:t>
            </a:r>
          </a:p>
          <a:p>
            <a:pPr algn="just">
              <a:buNone/>
            </a:pPr>
            <a:r>
              <a:rPr lang="en-US" b="1" dirty="0" smtClean="0"/>
              <a:t>							 		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0543309" y="3602183"/>
            <a:ext cx="1330036" cy="304799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" name="Oval 4"/>
          <p:cNvSpPr/>
          <p:nvPr/>
        </p:nvSpPr>
        <p:spPr>
          <a:xfrm>
            <a:off x="8589818" y="4045527"/>
            <a:ext cx="789709" cy="189807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873" y="7093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3345" y="3311237"/>
            <a:ext cx="18149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Boys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77055" y="3241965"/>
            <a:ext cx="18149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21382" y="1731818"/>
            <a:ext cx="2992582" cy="1385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026433" y="4062549"/>
            <a:ext cx="2103121" cy="3918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36330" y="4471059"/>
            <a:ext cx="2067099" cy="7932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019309" y="4475018"/>
            <a:ext cx="2162892" cy="17409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860673" y="1724297"/>
            <a:ext cx="3948150" cy="16230"/>
          </a:xfrm>
          <a:prstGeom prst="straightConnector1">
            <a:avLst/>
          </a:prstGeom>
          <a:ln w="2222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031976" y="4676503"/>
            <a:ext cx="2084515" cy="325779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048466" y="4995081"/>
            <a:ext cx="2094151" cy="621948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39497" y="5003074"/>
            <a:ext cx="2090057" cy="1502229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0490" y="2033452"/>
            <a:ext cx="3948150" cy="16230"/>
          </a:xfrm>
          <a:prstGeom prst="straightConnector1">
            <a:avLst/>
          </a:prstGeom>
          <a:ln w="222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068937" y="4362995"/>
            <a:ext cx="2086743" cy="12052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78686" y="4995160"/>
            <a:ext cx="2037805" cy="58268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062113" y="5575110"/>
            <a:ext cx="2054378" cy="30832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5692" y="3466402"/>
            <a:ext cx="7402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R = {(0,B),(0,F),(0,I ),(1,D),(1,G),(1,J ),(2,A),(2,C),(2,E),(2,H)}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26473" y="2770905"/>
            <a:ext cx="286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Ordered pairs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6800" y="2757055"/>
            <a:ext cx="257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Arrow diagram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078686" y="3754585"/>
            <a:ext cx="2018806" cy="181019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/>
      <p:bldP spid="7" grpId="0"/>
      <p:bldP spid="10" grpId="0"/>
      <p:bldP spid="40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5023</Words>
  <Application>Microsoft Office PowerPoint</Application>
  <PresentationFormat>Custom</PresentationFormat>
  <Paragraphs>451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Functions</vt:lpstr>
      <vt:lpstr>Slide 2</vt:lpstr>
      <vt:lpstr>Definition of Cartesian Product</vt:lpstr>
      <vt:lpstr>Cartesian Product of Three sets</vt:lpstr>
      <vt:lpstr>Exercise </vt:lpstr>
      <vt:lpstr>Relations</vt:lpstr>
      <vt:lpstr>Illustration 1 </vt:lpstr>
      <vt:lpstr>Illustration 2 </vt:lpstr>
      <vt:lpstr>Illustration 3</vt:lpstr>
      <vt:lpstr>Illustration 4</vt:lpstr>
      <vt:lpstr>Exercise </vt:lpstr>
      <vt:lpstr>Answers </vt:lpstr>
      <vt:lpstr>Functions</vt:lpstr>
      <vt:lpstr>Functions</vt:lpstr>
      <vt:lpstr>Illustration 5</vt:lpstr>
      <vt:lpstr>Illustration 6</vt:lpstr>
      <vt:lpstr>Functions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Reshmitha Maha Lakshmi</dc:creator>
  <cp:lastModifiedBy>Desperado</cp:lastModifiedBy>
  <cp:revision>301</cp:revision>
  <dcterms:created xsi:type="dcterms:W3CDTF">2023-12-16T10:58:49Z</dcterms:created>
  <dcterms:modified xsi:type="dcterms:W3CDTF">2024-11-13T01:06:53Z</dcterms:modified>
</cp:coreProperties>
</file>