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21" r:id="rId2"/>
    <p:sldId id="426" r:id="rId3"/>
    <p:sldId id="430" r:id="rId4"/>
    <p:sldId id="433" r:id="rId5"/>
    <p:sldId id="431" r:id="rId6"/>
    <p:sldId id="428" r:id="rId7"/>
    <p:sldId id="429" r:id="rId8"/>
    <p:sldId id="432" r:id="rId9"/>
    <p:sldId id="427" r:id="rId10"/>
    <p:sldId id="436" r:id="rId11"/>
    <p:sldId id="435" r:id="rId12"/>
    <p:sldId id="438" r:id="rId13"/>
    <p:sldId id="437" r:id="rId14"/>
    <p:sldId id="434" r:id="rId15"/>
    <p:sldId id="439" r:id="rId16"/>
    <p:sldId id="440" r:id="rId17"/>
    <p:sldId id="441" r:id="rId18"/>
    <p:sldId id="443" r:id="rId19"/>
    <p:sldId id="442" r:id="rId20"/>
    <p:sldId id="444" r:id="rId21"/>
    <p:sldId id="261" r:id="rId22"/>
    <p:sldId id="275" r:id="rId23"/>
    <p:sldId id="277" r:id="rId24"/>
    <p:sldId id="279" r:id="rId25"/>
    <p:sldId id="282" r:id="rId26"/>
    <p:sldId id="294" r:id="rId27"/>
    <p:sldId id="293" r:id="rId28"/>
    <p:sldId id="296" r:id="rId29"/>
    <p:sldId id="445" r:id="rId30"/>
    <p:sldId id="446" r:id="rId31"/>
    <p:sldId id="289" r:id="rId32"/>
  </p:sldIdLst>
  <p:sldSz cx="12192000" cy="6858000"/>
  <p:notesSz cx="6858000" cy="9144000"/>
  <p:embeddedFontLst>
    <p:embeddedFont>
      <p:font typeface="Nunito Sans" pitchFamily="2" charset="0"/>
      <p:regular r:id="rId35"/>
      <p:bold r:id="rId36"/>
      <p:italic r:id="rId37"/>
      <p:boldItalic r:id="rId38"/>
    </p:embeddedFont>
    <p:embeddedFont>
      <p:font typeface="Stencil" panose="040409050D0802020404" pitchFamily="82" charset="0"/>
      <p:regular r:id="rId39"/>
    </p:embeddedFont>
    <p:embeddedFont>
      <p:font typeface="Verdana" panose="020B0604030504040204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8">
          <p15:clr>
            <a:srgbClr val="A4A3A4"/>
          </p15:clr>
        </p15:guide>
        <p15:guide id="2" pos="60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D3C1F"/>
    <a:srgbClr val="D94333"/>
    <a:srgbClr val="CB5541"/>
    <a:srgbClr val="D56837"/>
    <a:srgbClr val="F05136"/>
    <a:srgbClr val="E5E5E5"/>
    <a:srgbClr val="525252"/>
    <a:srgbClr val="1A1A1A"/>
    <a:srgbClr val="4A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6A3856-7046-4BCC-A4B8-9AB6BE9CC57E}" v="3" dt="2025-03-16T07:06:33.456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70153" autoAdjust="0"/>
  </p:normalViewPr>
  <p:slideViewPr>
    <p:cSldViewPr>
      <p:cViewPr varScale="1">
        <p:scale>
          <a:sx n="25" d="100"/>
          <a:sy n="25" d="100"/>
        </p:scale>
        <p:origin x="29" y="744"/>
      </p:cViewPr>
      <p:guideLst>
        <p:guide orient="horz" pos="698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er 03" userId="146907e377e94744" providerId="LiveId" clId="{936A3856-7046-4BCC-A4B8-9AB6BE9CC57E}"/>
    <pc:docChg chg="custSel addSld modSld">
      <pc:chgData name="Loner 03" userId="146907e377e94744" providerId="LiveId" clId="{936A3856-7046-4BCC-A4B8-9AB6BE9CC57E}" dt="2025-03-16T07:07:34.375" v="18" actId="478"/>
      <pc:docMkLst>
        <pc:docMk/>
      </pc:docMkLst>
      <pc:sldChg chg="delSp modSp add mod">
        <pc:chgData name="Loner 03" userId="146907e377e94744" providerId="LiveId" clId="{936A3856-7046-4BCC-A4B8-9AB6BE9CC57E}" dt="2025-03-16T07:07:34.375" v="18" actId="478"/>
        <pc:sldMkLst>
          <pc:docMk/>
          <pc:sldMk cId="0" sldId="293"/>
        </pc:sldMkLst>
        <pc:spChg chg="del mod">
          <ac:chgData name="Loner 03" userId="146907e377e94744" providerId="LiveId" clId="{936A3856-7046-4BCC-A4B8-9AB6BE9CC57E}" dt="2025-03-16T07:07:34.375" v="18" actId="478"/>
          <ac:spMkLst>
            <pc:docMk/>
            <pc:sldMk cId="0" sldId="293"/>
            <ac:spMk id="2" creationId="{00000000-0000-0000-0000-000000000000}"/>
          </ac:spMkLst>
        </pc:spChg>
      </pc:sldChg>
      <pc:sldChg chg="delSp modSp add mod">
        <pc:chgData name="Loner 03" userId="146907e377e94744" providerId="LiveId" clId="{936A3856-7046-4BCC-A4B8-9AB6BE9CC57E}" dt="2025-03-16T07:06:08.593" v="15" actId="478"/>
        <pc:sldMkLst>
          <pc:docMk/>
          <pc:sldMk cId="0" sldId="294"/>
        </pc:sldMkLst>
        <pc:spChg chg="del mod">
          <ac:chgData name="Loner 03" userId="146907e377e94744" providerId="LiveId" clId="{936A3856-7046-4BCC-A4B8-9AB6BE9CC57E}" dt="2025-03-16T07:06:08.593" v="15" actId="478"/>
          <ac:spMkLst>
            <pc:docMk/>
            <pc:sldMk cId="0" sldId="294"/>
            <ac:spMk id="2" creationId="{00000000-0000-0000-0000-000000000000}"/>
          </ac:spMkLst>
        </pc:spChg>
      </pc:sldChg>
      <pc:sldChg chg="delSp modSp add mod">
        <pc:chgData name="Loner 03" userId="146907e377e94744" providerId="LiveId" clId="{936A3856-7046-4BCC-A4B8-9AB6BE9CC57E}" dt="2025-03-16T07:05:12.425" v="12" actId="478"/>
        <pc:sldMkLst>
          <pc:docMk/>
          <pc:sldMk cId="0" sldId="296"/>
        </pc:sldMkLst>
        <pc:spChg chg="del mod">
          <ac:chgData name="Loner 03" userId="146907e377e94744" providerId="LiveId" clId="{936A3856-7046-4BCC-A4B8-9AB6BE9CC57E}" dt="2025-03-16T07:05:12.425" v="12" actId="478"/>
          <ac:spMkLst>
            <pc:docMk/>
            <pc:sldMk cId="0" sldId="296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88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2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1</a:t>
            </a:r>
            <a:r>
              <a:rPr lang="en-US" b="1" baseline="30000"/>
              <a:t>st</a:t>
            </a:r>
            <a:r>
              <a:rPr lang="en-US" b="1"/>
              <a:t> slide (Mandatory)</a:t>
            </a: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45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C </a:t>
            </a:r>
          </a:p>
          <a:p>
            <a:endParaRPr lang="en-IN" dirty="0"/>
          </a:p>
          <a:p>
            <a:r>
              <a:rPr lang="en-IN" dirty="0"/>
              <a:t>Given, log 𝑥 ( 𝑥^2 + 12 ) = 4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dirty="0"/>
              <a:t>𝑥^2 + 12 = 𝑥^4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dirty="0"/>
              <a:t> 𝑥^4 – 𝑥^2 − 12 = 0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dirty="0"/>
              <a:t> 𝑥^4 − 4 𝑥^2 + 3 𝑥^2 − 12 = 0 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dirty="0"/>
              <a:t>𝑥^2 ( 𝑥^2 − 4 ) + 3 ( 𝑥^2 − 4 ) = 0 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dirty="0"/>
              <a:t> ( 𝑥^2 − 4 ) ( 𝑥^2 + 3 ) = 0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dirty="0"/>
              <a:t> since, x is a positive real number (given)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dirty="0"/>
              <a:t> x = 2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dirty="0"/>
              <a:t>Now, Given 3 log𝑦 𝑥 = 1 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dirty="0"/>
              <a:t> log 𝑦 𝑥 = 1/3 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dirty="0"/>
              <a:t> 𝑥 = 𝑦^1/3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dirty="0"/>
              <a:t> 𝑦 = 𝑥^3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dirty="0"/>
              <a:t> y = 8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dirty="0"/>
              <a:t> x + y = 2 + 8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dirty="0"/>
              <a:t>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86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E469B-B748-1AAE-6104-27DF937C2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F88424-CE5C-4467-C4DE-0E7C40E208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387BD3-56DA-1322-125C-6FB67B8C6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 A</a:t>
            </a:r>
          </a:p>
          <a:p>
            <a:endParaRPr lang="en-IN" dirty="0"/>
          </a:p>
          <a:p>
            <a:r>
              <a:rPr lang="en-IN" dirty="0"/>
              <a:t>( 2 ⋅ 4 ⋅ 8 ⋅ 16 ) / ( log2 2^2 )^2 ⋅ ( log2^2 2^3 )^3 ⋅ ( log2^3 2^4 )^4 </a:t>
            </a:r>
          </a:p>
          <a:p>
            <a:endParaRPr lang="en-IN" dirty="0"/>
          </a:p>
          <a:p>
            <a:r>
              <a:rPr lang="en-IN" dirty="0"/>
              <a:t> =&gt; 2^10 / 4 ⋅ ( 3/2)^3 . (4/3)^4 </a:t>
            </a:r>
          </a:p>
          <a:p>
            <a:r>
              <a:rPr lang="en-IN" dirty="0"/>
              <a:t>=&gt; 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F64DC-23A6-50AB-9D25-56445AC0A4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44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FAC71-25F0-5B72-8BCB-31D40E59C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0B7174-252D-4F1F-D491-8606DC11C4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F20F34-B35C-C0AD-99DC-19EDDC1A9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 C</a:t>
            </a:r>
          </a:p>
          <a:p>
            <a:endParaRPr lang="en-IN" dirty="0"/>
          </a:p>
          <a:p>
            <a:r>
              <a:rPr lang="pt-BR" dirty="0"/>
              <a:t>log(m^n+1/n^n−1)^n/2 </a:t>
            </a:r>
          </a:p>
          <a:p>
            <a:r>
              <a:rPr lang="pt-BR" dirty="0"/>
              <a:t>log (m × m^2 × m^3 × .........m^n)−log(1 × n × n^2 × ......n^(n−1)) = log[m^(n+1)/n^(n−1)]^(n/2)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53C13-8316-E839-EBA4-F5394C0B08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32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9084D-B6EE-4CEE-E701-DC88C92D5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1CFD67-EF66-9363-5B4E-81E862CB6B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B052E1-EBAA-B307-AC5F-BD278C322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C</a:t>
            </a:r>
          </a:p>
          <a:p>
            <a:endParaRPr lang="en-IN" dirty="0"/>
          </a:p>
          <a:p>
            <a:r>
              <a:rPr lang="en-IN" dirty="0"/>
              <a:t>log10 a/(b-c) = log10 b/(c-a) </a:t>
            </a:r>
          </a:p>
          <a:p>
            <a:r>
              <a:rPr lang="en-IN" dirty="0"/>
              <a:t>= log10 c/(a-b) = k (assume)</a:t>
            </a:r>
          </a:p>
          <a:p>
            <a:r>
              <a:rPr lang="en-IN" dirty="0"/>
              <a:t> log10 a=k(b−c) ---- (1) </a:t>
            </a:r>
          </a:p>
          <a:p>
            <a:r>
              <a:rPr lang="en-IN" dirty="0"/>
              <a:t>log10 b=k(c−a) ---- (2)</a:t>
            </a:r>
          </a:p>
          <a:p>
            <a:r>
              <a:rPr lang="en-IN" dirty="0"/>
              <a:t> log10 c=k(a−b) ---- (3)</a:t>
            </a:r>
          </a:p>
          <a:p>
            <a:r>
              <a:rPr lang="en-IN" dirty="0"/>
              <a:t> Adding equations (1), (2), and (3):</a:t>
            </a:r>
          </a:p>
          <a:p>
            <a:r>
              <a:rPr lang="en-IN" dirty="0"/>
              <a:t> log10 a+log10 b+log10 c = k(b - c + c - a + a - b) </a:t>
            </a:r>
          </a:p>
          <a:p>
            <a:r>
              <a:rPr lang="en-IN" dirty="0"/>
              <a:t>Simplifying the right-hand side: </a:t>
            </a:r>
          </a:p>
          <a:p>
            <a:r>
              <a:rPr lang="en-IN" dirty="0"/>
              <a:t>log10 a + log10 b + log10 c = k×0 log10 a + log10 b + log10 c </a:t>
            </a:r>
          </a:p>
          <a:p>
            <a:r>
              <a:rPr lang="en-IN" dirty="0"/>
              <a:t>= 0 log10 (</a:t>
            </a:r>
            <a:r>
              <a:rPr lang="en-IN" dirty="0" err="1"/>
              <a:t>abc</a:t>
            </a:r>
            <a:r>
              <a:rPr lang="en-IN" dirty="0"/>
              <a:t>) = 0 </a:t>
            </a:r>
          </a:p>
          <a:p>
            <a:r>
              <a:rPr lang="en-IN" dirty="0" err="1"/>
              <a:t>abc</a:t>
            </a:r>
            <a:r>
              <a:rPr lang="en-IN" dirty="0"/>
              <a:t> = 10^0</a:t>
            </a:r>
          </a:p>
          <a:p>
            <a:r>
              <a:rPr lang="en-IN" dirty="0"/>
              <a:t> </a:t>
            </a:r>
            <a:r>
              <a:rPr lang="en-IN" dirty="0" err="1"/>
              <a:t>abc</a:t>
            </a:r>
            <a:r>
              <a:rPr lang="en-IN" dirty="0"/>
              <a:t>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D2D61-3A90-47CB-0CBB-E8A9FD2BF4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10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B</a:t>
            </a:r>
          </a:p>
          <a:p>
            <a:endParaRPr lang="en-IN" dirty="0"/>
          </a:p>
          <a:p>
            <a:r>
              <a:rPr lang="en-IN" dirty="0"/>
              <a:t>logₐ p = m, then m = 3^p </a:t>
            </a:r>
          </a:p>
          <a:p>
            <a:r>
              <a:rPr lang="en-IN" dirty="0"/>
              <a:t> Calculation:  </a:t>
            </a:r>
          </a:p>
          <a:p>
            <a:r>
              <a:rPr lang="en-IN" dirty="0"/>
              <a:t>log₃ y = x then y = 3ˣ  </a:t>
            </a:r>
          </a:p>
          <a:p>
            <a:r>
              <a:rPr lang="en-IN" dirty="0"/>
              <a:t>log₂ z = x then z = 2ˣ  </a:t>
            </a:r>
          </a:p>
          <a:p>
            <a:r>
              <a:rPr lang="en-IN" dirty="0"/>
              <a:t>72ˣ = (2³ × 3²)ˣ  </a:t>
            </a:r>
          </a:p>
          <a:p>
            <a:r>
              <a:rPr lang="en-IN" dirty="0"/>
              <a:t>⇒ 72ˣ = 2³ˣ × 3²ˣ  </a:t>
            </a:r>
          </a:p>
          <a:p>
            <a:r>
              <a:rPr lang="en-IN" dirty="0"/>
              <a:t>On squaring y = 3ˣ, we get y² = 3²ˣ </a:t>
            </a:r>
          </a:p>
          <a:p>
            <a:r>
              <a:rPr lang="en-IN" dirty="0"/>
              <a:t> On cubing z = 2ˣ, we get z³ = 2³ˣ </a:t>
            </a:r>
          </a:p>
          <a:p>
            <a:r>
              <a:rPr lang="en-IN" dirty="0"/>
              <a:t> 72ˣ = 2³ˣ × 3²ˣ </a:t>
            </a:r>
          </a:p>
          <a:p>
            <a:r>
              <a:rPr lang="en-IN" dirty="0"/>
              <a:t>=&gt; y^2 * z^3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85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8B63C-BA1B-1732-2564-E9EFB7C7A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DAD5C1-D4F5-75BE-21E5-B2FC61BF5F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A20D95-DA40-00DC-4206-F24316210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a</a:t>
            </a:r>
          </a:p>
          <a:p>
            <a:endParaRPr lang="en-IN" dirty="0"/>
          </a:p>
          <a:p>
            <a:r>
              <a:rPr lang="en-IN" dirty="0"/>
              <a:t>12^3 = 1728 </a:t>
            </a:r>
          </a:p>
          <a:p>
            <a:r>
              <a:rPr lang="en-IN" dirty="0"/>
              <a:t>⇒ log⁡(base 12 ) 12^3</a:t>
            </a:r>
          </a:p>
          <a:p>
            <a:r>
              <a:rPr lang="en-IN" dirty="0"/>
              <a:t>⇒ 3 * log (base 12) 12</a:t>
            </a:r>
          </a:p>
          <a:p>
            <a:r>
              <a:rPr lang="en-IN" dirty="0"/>
              <a:t>⇒ 3</a:t>
            </a:r>
          </a:p>
          <a:p>
            <a:endParaRPr lang="en-IN" dirty="0"/>
          </a:p>
          <a:p>
            <a:r>
              <a:rPr lang="en-IN" dirty="0"/>
              <a:t>9^4 = 6561</a:t>
            </a:r>
          </a:p>
          <a:p>
            <a:r>
              <a:rPr lang="en-IN" dirty="0"/>
              <a:t>⇒log⁡ (base 9) 9^4</a:t>
            </a:r>
          </a:p>
          <a:p>
            <a:r>
              <a:rPr lang="en-IN" dirty="0"/>
              <a:t>⇒ 4 * log (base 9) 9</a:t>
            </a:r>
          </a:p>
          <a:p>
            <a:r>
              <a:rPr lang="en-IN" dirty="0"/>
              <a:t>⇒ 4</a:t>
            </a:r>
          </a:p>
          <a:p>
            <a:endParaRPr lang="en-IN" dirty="0"/>
          </a:p>
          <a:p>
            <a:r>
              <a:rPr lang="en-IN" dirty="0">
                <a:sym typeface="Wingdings" panose="05000000000000000000" pitchFamily="2" charset="2"/>
              </a:rPr>
              <a:t>  3*4 = 12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0AD24-7194-220E-67D1-EC8CAED816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7C5C-E38E-4D08-B118-63D455B8186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38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D49BE-40E0-0BB9-D3D9-B5EA1D427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F78A17-845A-16A1-A189-4430593C27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7BAE4C-499D-B3D2-55C4-DBD29C0ED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b</a:t>
            </a:r>
          </a:p>
          <a:p>
            <a:endParaRPr lang="en-IN" dirty="0"/>
          </a:p>
          <a:p>
            <a:r>
              <a:rPr lang="en-IN" dirty="0"/>
              <a:t>16 = 2^4 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 log2 16  log2 2^4</a:t>
            </a:r>
            <a:endParaRPr lang="en-IN" dirty="0"/>
          </a:p>
          <a:p>
            <a:endParaRPr lang="en-IN" dirty="0"/>
          </a:p>
          <a:p>
            <a:r>
              <a:rPr lang="en-IN" dirty="0">
                <a:sym typeface="Wingdings" panose="05000000000000000000" pitchFamily="2" charset="2"/>
              </a:rPr>
              <a:t> </a:t>
            </a:r>
            <a:r>
              <a:rPr lang="en-IN" dirty="0"/>
              <a:t>4 * log2 2</a:t>
            </a:r>
          </a:p>
          <a:p>
            <a:endParaRPr lang="en-IN" dirty="0"/>
          </a:p>
          <a:p>
            <a:r>
              <a:rPr lang="en-IN" dirty="0">
                <a:sym typeface="Wingdings" panose="05000000000000000000" pitchFamily="2" charset="2"/>
              </a:rPr>
              <a:t> </a:t>
            </a:r>
            <a:r>
              <a:rPr lang="en-IN" dirty="0"/>
              <a:t>4*1</a:t>
            </a:r>
          </a:p>
          <a:p>
            <a:endParaRPr lang="en-IN" dirty="0"/>
          </a:p>
          <a:p>
            <a:r>
              <a:rPr lang="en-IN" dirty="0">
                <a:sym typeface="Wingdings" panose="05000000000000000000" pitchFamily="2" charset="2"/>
              </a:rPr>
              <a:t> </a:t>
            </a:r>
            <a:r>
              <a:rPr lang="en-IN" dirty="0"/>
              <a:t>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408C8-8901-A063-5664-068FE9FCB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7C5C-E38E-4D08-B118-63D455B81868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335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9263B-D6F1-56BC-13E3-7A362226A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B69F84-4648-D76B-720E-B0845D5A88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294300-2ED0-5793-36B4-05CC2A48A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b</a:t>
            </a:r>
          </a:p>
          <a:p>
            <a:endParaRPr lang="en-IN" dirty="0"/>
          </a:p>
          <a:p>
            <a:r>
              <a:rPr lang="en-IN" dirty="0"/>
              <a:t>Log (base 100) 0.1</a:t>
            </a:r>
          </a:p>
          <a:p>
            <a:endParaRPr lang="en-I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en-IN" dirty="0"/>
              <a:t>Log (base 100) 1/10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en-IN" dirty="0"/>
              <a:t>Log (base 100) 1 - Log (base 100) 10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en-IN" dirty="0"/>
              <a:t>0 - Log (base 10^2) 10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en-IN" dirty="0"/>
              <a:t>- ½ log(base 10) 10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en-IN" dirty="0"/>
              <a:t>-1/2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endParaRPr lang="en-I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endParaRPr lang="en-I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C27EB-146C-E653-3DF0-768CA7C2D1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7C5C-E38E-4D08-B118-63D455B81868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269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534B2-317B-BDA4-8C38-0BC9BA3B1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DA90E-5A91-D0F6-BF4A-719ADAF9F6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D9DD0E-8C07-E7CB-6EEB-69DB255D1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</a:t>
            </a:r>
          </a:p>
          <a:p>
            <a:endParaRPr lang="en-IN" dirty="0"/>
          </a:p>
          <a:p>
            <a:r>
              <a:rPr lang="en-IN" dirty="0"/>
              <a:t>Log y = log 2^16</a:t>
            </a:r>
          </a:p>
          <a:p>
            <a:r>
              <a:rPr lang="en-IN" dirty="0"/>
              <a:t> = 16*log 2</a:t>
            </a:r>
          </a:p>
          <a:p>
            <a:r>
              <a:rPr lang="en-IN" dirty="0"/>
              <a:t> = 16 * 0.3010</a:t>
            </a:r>
          </a:p>
          <a:p>
            <a:r>
              <a:rPr lang="en-IN" dirty="0"/>
              <a:t> =4.1816</a:t>
            </a:r>
          </a:p>
          <a:p>
            <a:endParaRPr lang="en-IN" dirty="0"/>
          </a:p>
          <a:p>
            <a:r>
              <a:rPr lang="en-IN" dirty="0"/>
              <a:t>No. of digits = characteristic + 1</a:t>
            </a:r>
          </a:p>
          <a:p>
            <a:r>
              <a:rPr lang="en-IN" dirty="0"/>
              <a:t>                     = 4 + 1</a:t>
            </a:r>
          </a:p>
          <a:p>
            <a:r>
              <a:rPr lang="en-IN" dirty="0"/>
              <a:t>                      = 5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79F63-585B-7D90-390F-AEBAEEE672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7C5C-E38E-4D08-B118-63D455B81868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594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AE878-0531-3E6D-1CF5-395AB89B9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1DE37F-957D-A39E-8AC0-77D4D8986C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40D05A-2B6E-4D37-B577-24B17083E5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b</a:t>
            </a:r>
          </a:p>
          <a:p>
            <a:endParaRPr lang="en-IN" dirty="0"/>
          </a:p>
          <a:p>
            <a:r>
              <a:rPr lang="es-ES" dirty="0"/>
              <a:t>Log a = log b</a:t>
            </a:r>
          </a:p>
          <a:p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log5 + log(5x + 1) = log(x + 5) + 1</a:t>
            </a:r>
            <a:endParaRPr lang="es-ES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s-ES" dirty="0"/>
              <a:t>Log 5 + log (5x + 1) = log(x+5) + log 10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s-ES" dirty="0"/>
              <a:t>Log [5(5+1)] = log [10(x+5)]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s-ES" dirty="0"/>
              <a:t>5(5x+1) = 10(x+5)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s-ES" dirty="0"/>
              <a:t>5x+1 = 2x+10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s-ES" dirty="0"/>
              <a:t>5x-2x =10-1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s-ES" dirty="0"/>
              <a:t>3x=9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s-ES" dirty="0"/>
              <a:t>X=3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B52E8-4DBA-8D41-650E-C83F3A4A43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7C5C-E38E-4D08-B118-63D455B81868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203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C</a:t>
            </a:r>
          </a:p>
          <a:p>
            <a:endParaRPr lang="en-IN" dirty="0"/>
          </a:p>
          <a:p>
            <a:r>
              <a:rPr lang="en-IN" dirty="0"/>
              <a:t>LOG10 (3X - 2) = LOG10 10</a:t>
            </a:r>
          </a:p>
          <a:p>
            <a:r>
              <a:rPr lang="en-IN" dirty="0"/>
              <a:t>3X-2 = 10</a:t>
            </a:r>
          </a:p>
          <a:p>
            <a:r>
              <a:rPr lang="en-IN" dirty="0"/>
              <a:t>3X=12</a:t>
            </a:r>
          </a:p>
          <a:p>
            <a:r>
              <a:rPr lang="en-IN" dirty="0"/>
              <a:t>X=4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4725-5E4B-4343-9201-94749114EB71}" type="slidenum">
              <a:rPr lang="en-IN" smtClean="0"/>
              <a:t>26</a:t>
            </a:fld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D</a:t>
            </a:r>
          </a:p>
          <a:p>
            <a:endParaRPr lang="en-IN" dirty="0"/>
          </a:p>
          <a:p>
            <a:r>
              <a:rPr lang="sv-SE" b="0" i="0" dirty="0">
                <a:solidFill>
                  <a:srgbClr val="2F3542"/>
                </a:solidFill>
                <a:effectLst/>
                <a:latin typeface="KaTeX_Main"/>
              </a:rPr>
              <a:t>log</a:t>
            </a:r>
            <a:r>
              <a:rPr lang="sv-SE" b="0" i="0" dirty="0">
                <a:solidFill>
                  <a:srgbClr val="2F3542"/>
                </a:solidFill>
                <a:effectLst/>
                <a:latin typeface="inherit"/>
              </a:rPr>
              <a:t>2​</a:t>
            </a:r>
            <a:r>
              <a:rPr lang="sv-SE" b="0" i="0" dirty="0">
                <a:solidFill>
                  <a:srgbClr val="2F3542"/>
                </a:solidFill>
                <a:effectLst/>
                <a:latin typeface="KaTeX_Size3"/>
              </a:rPr>
              <a:t>(</a:t>
            </a:r>
            <a:r>
              <a:rPr lang="sv-SE" b="0" i="1" dirty="0">
                <a:solidFill>
                  <a:srgbClr val="2F3542"/>
                </a:solidFill>
                <a:effectLst/>
                <a:latin typeface="KaTeX_Math"/>
              </a:rPr>
              <a:t>x</a:t>
            </a:r>
            <a:r>
              <a:rPr lang="sv-SE" b="0" i="0" dirty="0">
                <a:solidFill>
                  <a:srgbClr val="2F3542"/>
                </a:solidFill>
                <a:effectLst/>
                <a:latin typeface="KaTeX_Main"/>
              </a:rPr>
              <a:t>+1/ 2−</a:t>
            </a:r>
            <a:r>
              <a:rPr lang="sv-SE" b="0" i="1" dirty="0">
                <a:solidFill>
                  <a:srgbClr val="2F3542"/>
                </a:solidFill>
                <a:effectLst/>
                <a:latin typeface="KaTeX_Math"/>
              </a:rPr>
              <a:t>x</a:t>
            </a:r>
            <a:r>
              <a:rPr lang="sv-SE" b="0" i="0" dirty="0">
                <a:solidFill>
                  <a:srgbClr val="2F3542"/>
                </a:solidFill>
                <a:effectLst/>
                <a:latin typeface="inherit"/>
              </a:rPr>
              <a:t>​</a:t>
            </a:r>
            <a:r>
              <a:rPr lang="sv-SE" b="0" i="0" dirty="0">
                <a:solidFill>
                  <a:srgbClr val="2F3542"/>
                </a:solidFill>
                <a:effectLst/>
                <a:latin typeface="KaTeX_Size3"/>
              </a:rPr>
              <a:t>)</a:t>
            </a:r>
            <a:r>
              <a:rPr lang="sv-SE" b="0" i="0" dirty="0">
                <a:solidFill>
                  <a:srgbClr val="2F3542"/>
                </a:solidFill>
                <a:effectLst/>
                <a:latin typeface="KaTeX_Main"/>
              </a:rPr>
              <a:t>=3</a:t>
            </a:r>
          </a:p>
          <a:p>
            <a:r>
              <a:rPr lang="sv-SE" b="0" i="0" dirty="0">
                <a:solidFill>
                  <a:srgbClr val="2F3542"/>
                </a:solidFill>
                <a:effectLst/>
                <a:latin typeface="inherit"/>
              </a:rPr>
              <a:t>​</a:t>
            </a:r>
            <a:r>
              <a:rPr lang="sv-SE" b="0" i="0" dirty="0">
                <a:solidFill>
                  <a:srgbClr val="2F3542"/>
                </a:solidFill>
                <a:effectLst/>
                <a:latin typeface="KaTeX_Size3"/>
              </a:rPr>
              <a:t>(</a:t>
            </a:r>
            <a:r>
              <a:rPr lang="sv-SE" b="0" i="1" dirty="0">
                <a:solidFill>
                  <a:srgbClr val="2F3542"/>
                </a:solidFill>
                <a:effectLst/>
                <a:latin typeface="KaTeX_Math"/>
              </a:rPr>
              <a:t>x</a:t>
            </a:r>
            <a:r>
              <a:rPr lang="sv-SE" b="0" i="0" dirty="0">
                <a:solidFill>
                  <a:srgbClr val="2F3542"/>
                </a:solidFill>
                <a:effectLst/>
                <a:latin typeface="KaTeX_Main"/>
              </a:rPr>
              <a:t>+1/ 2−</a:t>
            </a:r>
            <a:r>
              <a:rPr lang="sv-SE" b="0" i="1" dirty="0">
                <a:solidFill>
                  <a:srgbClr val="2F3542"/>
                </a:solidFill>
                <a:effectLst/>
                <a:latin typeface="KaTeX_Math"/>
              </a:rPr>
              <a:t>x</a:t>
            </a:r>
            <a:r>
              <a:rPr lang="sv-SE" b="0" i="0" dirty="0">
                <a:solidFill>
                  <a:srgbClr val="2F3542"/>
                </a:solidFill>
                <a:effectLst/>
                <a:latin typeface="inherit"/>
              </a:rPr>
              <a:t>​</a:t>
            </a:r>
            <a:r>
              <a:rPr lang="sv-SE" b="0" i="0" dirty="0">
                <a:solidFill>
                  <a:srgbClr val="2F3542"/>
                </a:solidFill>
                <a:effectLst/>
                <a:latin typeface="KaTeX_Size3"/>
              </a:rPr>
              <a:t>)</a:t>
            </a:r>
            <a:r>
              <a:rPr lang="sv-SE" b="0" i="0" dirty="0">
                <a:solidFill>
                  <a:srgbClr val="2F3542"/>
                </a:solidFill>
                <a:effectLst/>
                <a:latin typeface="KaTeX_Main"/>
              </a:rPr>
              <a:t>=2^3</a:t>
            </a:r>
          </a:p>
          <a:p>
            <a:r>
              <a:rPr lang="sv-SE" b="0" i="0" dirty="0">
                <a:solidFill>
                  <a:srgbClr val="2F3542"/>
                </a:solidFill>
                <a:effectLst/>
                <a:latin typeface="inherit"/>
              </a:rPr>
              <a:t>​</a:t>
            </a:r>
            <a:r>
              <a:rPr lang="sv-SE" b="0" i="0" dirty="0">
                <a:solidFill>
                  <a:srgbClr val="2F3542"/>
                </a:solidFill>
                <a:effectLst/>
                <a:latin typeface="KaTeX_Size3"/>
              </a:rPr>
              <a:t>(</a:t>
            </a:r>
            <a:r>
              <a:rPr lang="sv-SE" b="0" i="1" dirty="0">
                <a:solidFill>
                  <a:srgbClr val="2F3542"/>
                </a:solidFill>
                <a:effectLst/>
                <a:latin typeface="KaTeX_Math"/>
              </a:rPr>
              <a:t>x</a:t>
            </a:r>
            <a:r>
              <a:rPr lang="sv-SE" b="0" i="0" dirty="0">
                <a:solidFill>
                  <a:srgbClr val="2F3542"/>
                </a:solidFill>
                <a:effectLst/>
                <a:latin typeface="KaTeX_Main"/>
              </a:rPr>
              <a:t>+1/ 2−</a:t>
            </a:r>
            <a:r>
              <a:rPr lang="sv-SE" b="0" i="1" dirty="0">
                <a:solidFill>
                  <a:srgbClr val="2F3542"/>
                </a:solidFill>
                <a:effectLst/>
                <a:latin typeface="KaTeX_Math"/>
              </a:rPr>
              <a:t>x</a:t>
            </a:r>
            <a:r>
              <a:rPr lang="sv-SE" b="0" i="0" dirty="0">
                <a:solidFill>
                  <a:srgbClr val="2F3542"/>
                </a:solidFill>
                <a:effectLst/>
                <a:latin typeface="inherit"/>
              </a:rPr>
              <a:t>​</a:t>
            </a:r>
            <a:r>
              <a:rPr lang="sv-SE" b="0" i="0" dirty="0">
                <a:solidFill>
                  <a:srgbClr val="2F3542"/>
                </a:solidFill>
                <a:effectLst/>
                <a:latin typeface="KaTeX_Size3"/>
              </a:rPr>
              <a:t>)</a:t>
            </a:r>
            <a:r>
              <a:rPr lang="sv-SE" b="0" i="0" dirty="0">
                <a:solidFill>
                  <a:srgbClr val="2F3542"/>
                </a:solidFill>
                <a:effectLst/>
                <a:latin typeface="KaTeX_Main"/>
              </a:rPr>
              <a:t>=8</a:t>
            </a:r>
          </a:p>
          <a:p>
            <a:pPr algn="l" fontAlgn="base">
              <a:buFont typeface="+mj-lt"/>
              <a:buNone/>
            </a:pPr>
            <a:r>
              <a:rPr lang="en-IN" b="0" i="1" dirty="0">
                <a:solidFill>
                  <a:srgbClr val="2F3542"/>
                </a:solidFill>
                <a:effectLst/>
                <a:latin typeface="KaTeX_Math"/>
              </a:rPr>
              <a:t>x</a:t>
            </a:r>
            <a:r>
              <a:rPr lang="en-IN" b="0" i="0" dirty="0">
                <a:solidFill>
                  <a:srgbClr val="2F3542"/>
                </a:solidFill>
                <a:effectLst/>
                <a:latin typeface="KaTeX_Main"/>
              </a:rPr>
              <a:t>+1=8(2−</a:t>
            </a:r>
            <a:r>
              <a:rPr lang="en-IN" b="0" i="1" dirty="0">
                <a:solidFill>
                  <a:srgbClr val="2F3542"/>
                </a:solidFill>
                <a:effectLst/>
                <a:latin typeface="KaTeX_Math"/>
              </a:rPr>
              <a:t>x</a:t>
            </a:r>
            <a:r>
              <a:rPr lang="en-IN" b="0" i="0" dirty="0">
                <a:solidFill>
                  <a:srgbClr val="2F3542"/>
                </a:solidFill>
                <a:effectLst/>
                <a:latin typeface="KaTeX_Main"/>
              </a:rPr>
              <a:t>)</a:t>
            </a:r>
            <a:endParaRPr lang="en-IN" b="0" i="0" dirty="0">
              <a:solidFill>
                <a:srgbClr val="2F3542"/>
              </a:solidFill>
              <a:effectLst/>
              <a:latin typeface="ProximaNova"/>
            </a:endParaRPr>
          </a:p>
          <a:p>
            <a:pPr>
              <a:buNone/>
            </a:pPr>
            <a:r>
              <a:rPr lang="en-IN" b="0" i="1" dirty="0">
                <a:solidFill>
                  <a:srgbClr val="2F3542"/>
                </a:solidFill>
                <a:effectLst/>
                <a:latin typeface="KaTeX_Math"/>
              </a:rPr>
              <a:t>x</a:t>
            </a:r>
            <a:r>
              <a:rPr lang="en-IN" b="0" i="0" dirty="0">
                <a:solidFill>
                  <a:srgbClr val="2F3542"/>
                </a:solidFill>
                <a:effectLst/>
                <a:latin typeface="KaTeX_Main"/>
              </a:rPr>
              <a:t>+1=16−8</a:t>
            </a:r>
            <a:r>
              <a:rPr lang="en-IN" b="0" i="1" dirty="0">
                <a:solidFill>
                  <a:srgbClr val="2F3542"/>
                </a:solidFill>
                <a:effectLst/>
                <a:latin typeface="KaTeX_Math"/>
              </a:rPr>
              <a:t>x</a:t>
            </a:r>
            <a:br>
              <a:rPr lang="en-IN" dirty="0"/>
            </a:br>
            <a:r>
              <a:rPr lang="en-IN" b="0" i="0" dirty="0">
                <a:solidFill>
                  <a:srgbClr val="2F3542"/>
                </a:solidFill>
                <a:effectLst/>
                <a:latin typeface="KaTeX_Main"/>
              </a:rPr>
              <a:t>9</a:t>
            </a:r>
            <a:r>
              <a:rPr lang="en-IN" b="0" i="1" dirty="0">
                <a:solidFill>
                  <a:srgbClr val="2F3542"/>
                </a:solidFill>
                <a:effectLst/>
                <a:latin typeface="KaTeX_Math"/>
              </a:rPr>
              <a:t>x</a:t>
            </a:r>
            <a:r>
              <a:rPr lang="en-IN" b="0" i="0" dirty="0">
                <a:solidFill>
                  <a:srgbClr val="2F3542"/>
                </a:solidFill>
                <a:effectLst/>
                <a:latin typeface="KaTeX_Main"/>
              </a:rPr>
              <a:t>+1=16</a:t>
            </a:r>
          </a:p>
          <a:p>
            <a:pPr>
              <a:buNone/>
            </a:pPr>
            <a:r>
              <a:rPr lang="en-IN" b="0" i="0" dirty="0">
                <a:solidFill>
                  <a:srgbClr val="2F3542"/>
                </a:solidFill>
                <a:effectLst/>
                <a:latin typeface="KaTeX_Main"/>
              </a:rPr>
              <a:t>9</a:t>
            </a:r>
            <a:r>
              <a:rPr lang="en-IN" b="0" i="1" dirty="0">
                <a:solidFill>
                  <a:srgbClr val="2F3542"/>
                </a:solidFill>
                <a:effectLst/>
                <a:latin typeface="KaTeX_Math"/>
              </a:rPr>
              <a:t>x</a:t>
            </a:r>
            <a:r>
              <a:rPr lang="en-IN" b="0" i="0" dirty="0">
                <a:solidFill>
                  <a:srgbClr val="2F3542"/>
                </a:solidFill>
                <a:effectLst/>
                <a:latin typeface="KaTeX_Main"/>
              </a:rPr>
              <a:t>=15</a:t>
            </a:r>
          </a:p>
          <a:p>
            <a:pPr algn="l" fontAlgn="base">
              <a:buFont typeface="+mj-lt"/>
              <a:buNone/>
            </a:pPr>
            <a:r>
              <a:rPr lang="en-IN" b="0" i="1" dirty="0">
                <a:solidFill>
                  <a:srgbClr val="2F3542"/>
                </a:solidFill>
                <a:effectLst/>
                <a:latin typeface="KaTeX_Math"/>
              </a:rPr>
              <a:t>x</a:t>
            </a:r>
            <a:r>
              <a:rPr lang="en-IN" b="0" i="0" dirty="0">
                <a:solidFill>
                  <a:srgbClr val="2F3542"/>
                </a:solidFill>
                <a:effectLst/>
                <a:latin typeface="KaTeX_Main"/>
              </a:rPr>
              <a:t>=15/9</a:t>
            </a:r>
            <a:r>
              <a:rPr lang="en-IN" b="0" i="0" dirty="0">
                <a:solidFill>
                  <a:srgbClr val="2F3542"/>
                </a:solidFill>
                <a:effectLst/>
                <a:latin typeface="inherit"/>
              </a:rPr>
              <a:t>​</a:t>
            </a:r>
            <a:r>
              <a:rPr lang="en-IN" b="0" i="0" dirty="0">
                <a:solidFill>
                  <a:srgbClr val="2F3542"/>
                </a:solidFill>
                <a:effectLst/>
                <a:latin typeface="KaTeX_Main"/>
              </a:rPr>
              <a:t>=5/3</a:t>
            </a:r>
            <a:r>
              <a:rPr lang="en-IN" b="0" i="0" dirty="0">
                <a:solidFill>
                  <a:srgbClr val="2F3542"/>
                </a:solidFill>
                <a:effectLst/>
                <a:latin typeface="inherit"/>
              </a:rPr>
              <a:t>​</a:t>
            </a:r>
            <a:endParaRPr lang="en-IN" b="0" i="0" dirty="0">
              <a:solidFill>
                <a:srgbClr val="2F3542"/>
              </a:solidFill>
              <a:effectLst/>
              <a:latin typeface="ProximaNova"/>
            </a:endParaRPr>
          </a:p>
          <a:p>
            <a:pPr>
              <a:buNone/>
            </a:pP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4725-5E4B-4343-9201-94749114EB71}" type="slidenum">
              <a:rPr lang="en-IN" smtClean="0"/>
              <a:t>27</a:t>
            </a:fld>
            <a:endParaRPr lang="en-I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ANS: C</a:t>
            </a:r>
          </a:p>
          <a:p>
            <a:pPr algn="l" fontAlgn="base">
              <a:buNone/>
            </a:pPr>
            <a:endParaRPr lang="en-IN" b="0" i="0" dirty="0">
              <a:solidFill>
                <a:srgbClr val="333333"/>
              </a:solidFill>
              <a:effectLst/>
              <a:latin typeface="MJXc-TeX-main-R"/>
            </a:endParaRPr>
          </a:p>
          <a:p>
            <a:pPr algn="l" fontAlgn="base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Log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MJXc-TeX-math-I"/>
              </a:rPr>
              <a:t>x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MJXc-TeX-main-R"/>
              </a:rPr>
              <a:t>+log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 (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th-I"/>
              </a:rPr>
              <a:t>x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+21) = 2</a:t>
            </a:r>
            <a:endParaRPr lang="en-IN" b="0" i="0" dirty="0">
              <a:solidFill>
                <a:srgbClr val="333333"/>
              </a:solidFill>
              <a:effectLst/>
              <a:latin typeface="Nunito Sans" pitchFamily="2" charset="0"/>
            </a:endParaRPr>
          </a:p>
          <a:p>
            <a:pPr algn="l" fontAlgn="base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Nunito Sans" pitchFamily="2" charset="0"/>
              </a:rPr>
              <a:t>We assume that the common base of the log as 10.</a:t>
            </a:r>
          </a:p>
          <a:p>
            <a:pPr algn="l" fontAlgn="base">
              <a:buNone/>
            </a:pPr>
            <a:endParaRPr lang="en-IN" b="0" i="0" dirty="0">
              <a:solidFill>
                <a:srgbClr val="333333"/>
              </a:solidFill>
              <a:effectLst/>
              <a:latin typeface="MJXc-TeX-main-R"/>
            </a:endParaRPr>
          </a:p>
          <a:p>
            <a:pPr algn="l" fontAlgn="base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Log10 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th-I"/>
              </a:rPr>
              <a:t>x 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+log10 (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th-I"/>
              </a:rPr>
              <a:t>x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+21) = 2</a:t>
            </a:r>
            <a:endParaRPr lang="en-IN" b="0" i="0" dirty="0">
              <a:solidFill>
                <a:srgbClr val="333333"/>
              </a:solidFill>
              <a:effectLst/>
              <a:latin typeface="Nunito Sans" pitchFamily="2" charset="0"/>
            </a:endParaRPr>
          </a:p>
          <a:p>
            <a:pPr algn="l" fontAlgn="base">
              <a:buNone/>
            </a:pPr>
            <a:endParaRPr lang="en-IN" b="0" i="0" dirty="0">
              <a:solidFill>
                <a:srgbClr val="333333"/>
              </a:solidFill>
              <a:effectLst/>
              <a:latin typeface="MJXc-TeX-main-R"/>
            </a:endParaRPr>
          </a:p>
          <a:p>
            <a:pPr algn="l" fontAlgn="base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⇒log10 (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th-I"/>
              </a:rPr>
              <a:t>x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⋅(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th-I"/>
              </a:rPr>
              <a:t>x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+21))=2    →[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ams-R"/>
              </a:rPr>
              <a:t>∵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MJXc-TeX-main-R"/>
              </a:rPr>
              <a:t>log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MJXc-TeX-math-I"/>
              </a:rPr>
              <a:t>M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MJXc-TeX-main-R"/>
              </a:rPr>
              <a:t>+log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MJXc-TeX-math-I"/>
              </a:rPr>
              <a:t>N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=log(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th-I"/>
              </a:rPr>
              <a:t>MN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)</a:t>
            </a:r>
            <a:endParaRPr lang="en-IN" b="0" i="0" dirty="0">
              <a:solidFill>
                <a:srgbClr val="333333"/>
              </a:solidFill>
              <a:effectLst/>
              <a:latin typeface="Nunito Sans" pitchFamily="2" charset="0"/>
            </a:endParaRPr>
          </a:p>
          <a:p>
            <a:pPr algn="l" fontAlgn="base">
              <a:buNone/>
            </a:pPr>
            <a:endParaRPr lang="en-IN" b="0" i="0" dirty="0">
              <a:solidFill>
                <a:srgbClr val="333333"/>
              </a:solidFill>
              <a:effectLst/>
              <a:latin typeface="MJXc-TeX-main-R"/>
            </a:endParaRPr>
          </a:p>
          <a:p>
            <a:pPr algn="l" fontAlgn="base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⇒log10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size1-R"/>
              </a:rPr>
              <a:t>(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th-I"/>
              </a:rPr>
              <a:t>x^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2+21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th-I"/>
              </a:rPr>
              <a:t>x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size1-R"/>
              </a:rPr>
              <a:t>)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=2</a:t>
            </a:r>
            <a:endParaRPr lang="en-IN" b="0" i="0" dirty="0">
              <a:solidFill>
                <a:srgbClr val="333333"/>
              </a:solidFill>
              <a:effectLst/>
              <a:latin typeface="Nunito Sans" pitchFamily="2" charset="0"/>
            </a:endParaRPr>
          </a:p>
          <a:p>
            <a:pPr algn="l" fontAlgn="base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⇒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th-I"/>
              </a:rPr>
              <a:t>x^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2+21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th-I"/>
              </a:rPr>
              <a:t>x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=10^2           →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size1-R"/>
              </a:rPr>
              <a:t>[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ams-R"/>
              </a:rPr>
              <a:t>∵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th-I"/>
              </a:rPr>
              <a:t>X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=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MJXc-TeX-main-R"/>
              </a:rPr>
              <a:t>log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MJXc-TeX-math-I"/>
              </a:rPr>
              <a:t>aY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MJXc-TeX-main-R"/>
              </a:rPr>
              <a:t>⇔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MJXc-TeX-math-I"/>
              </a:rPr>
              <a:t>Y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=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MJXc-TeX-math-I"/>
              </a:rPr>
              <a:t>aX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size1-R"/>
              </a:rPr>
              <a:t>]</a:t>
            </a:r>
            <a:endParaRPr lang="en-IN" b="0" i="0" dirty="0">
              <a:solidFill>
                <a:srgbClr val="333333"/>
              </a:solidFill>
              <a:effectLst/>
              <a:latin typeface="Nunito Sans" pitchFamily="2" charset="0"/>
            </a:endParaRPr>
          </a:p>
          <a:p>
            <a:pPr algn="l" fontAlgn="base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⇒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th-I"/>
              </a:rPr>
              <a:t>x^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2+21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th-I"/>
              </a:rPr>
              <a:t>x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−100=0</a:t>
            </a:r>
            <a:endParaRPr lang="en-IN" b="0" i="0" dirty="0">
              <a:solidFill>
                <a:srgbClr val="333333"/>
              </a:solidFill>
              <a:effectLst/>
              <a:latin typeface="Nunito Sans" pitchFamily="2" charset="0"/>
            </a:endParaRPr>
          </a:p>
          <a:p>
            <a:pPr algn="l" fontAlgn="base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⇒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th-I"/>
              </a:rPr>
              <a:t>x^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2+25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th-I"/>
              </a:rPr>
              <a:t>x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−4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th-I"/>
              </a:rPr>
              <a:t>x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−100=0</a:t>
            </a:r>
            <a:endParaRPr lang="en-IN" b="0" i="0" dirty="0">
              <a:solidFill>
                <a:srgbClr val="333333"/>
              </a:solidFill>
              <a:effectLst/>
              <a:latin typeface="Nunito Sans" pitchFamily="2" charset="0"/>
            </a:endParaRPr>
          </a:p>
          <a:p>
            <a:pPr algn="l" fontAlgn="base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⇒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th-I"/>
              </a:rPr>
              <a:t>x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(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th-I"/>
              </a:rPr>
              <a:t>x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+25)−4(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th-I"/>
              </a:rPr>
              <a:t>x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+25)=0</a:t>
            </a:r>
            <a:endParaRPr lang="en-IN" b="0" i="0" dirty="0">
              <a:solidFill>
                <a:srgbClr val="333333"/>
              </a:solidFill>
              <a:effectLst/>
              <a:latin typeface="Nunito Sans" pitchFamily="2" charset="0"/>
            </a:endParaRPr>
          </a:p>
          <a:p>
            <a:pPr algn="l" fontAlgn="base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⇒(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th-I"/>
              </a:rPr>
              <a:t>x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−4)(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th-I"/>
              </a:rPr>
              <a:t>x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+25)=0</a:t>
            </a:r>
            <a:endParaRPr lang="en-IN" b="0" i="0" dirty="0">
              <a:solidFill>
                <a:srgbClr val="333333"/>
              </a:solidFill>
              <a:effectLst/>
              <a:latin typeface="Nunito Sans" pitchFamily="2" charset="0"/>
            </a:endParaRPr>
          </a:p>
          <a:p>
            <a:pPr algn="l" fontAlgn="base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⇒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th-I"/>
              </a:rPr>
              <a:t>x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=4 or  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th-I"/>
              </a:rPr>
              <a:t>x</a:t>
            </a:r>
            <a:r>
              <a:rPr lang="en-IN" b="0" i="0" dirty="0">
                <a:solidFill>
                  <a:srgbClr val="333333"/>
                </a:solidFill>
                <a:effectLst/>
                <a:latin typeface="MJXc-TeX-main-R"/>
              </a:rPr>
              <a:t>=−25</a:t>
            </a:r>
            <a:endParaRPr lang="en-IN" b="0" i="0" dirty="0">
              <a:solidFill>
                <a:srgbClr val="333333"/>
              </a:solidFill>
              <a:effectLst/>
              <a:latin typeface="Nunito Sans" pitchFamily="2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4725-5E4B-4343-9201-94749114EB71}" type="slidenum">
              <a:rPr lang="en-IN" smtClean="0"/>
              <a:t>28</a:t>
            </a:fld>
            <a:endParaRPr lang="en-I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</a:t>
            </a:r>
          </a:p>
          <a:p>
            <a:pPr marL="228600" indent="-228600">
              <a:buAutoNum type="arabicParenR"/>
            </a:pPr>
            <a:r>
              <a:rPr lang="en-IN" dirty="0"/>
              <a:t>3^2 = 7x+18</a:t>
            </a:r>
          </a:p>
          <a:p>
            <a:pPr marL="0" indent="0">
              <a:buNone/>
            </a:pPr>
            <a:r>
              <a:rPr lang="en-IN" dirty="0"/>
              <a:t>       9 = 7x+18</a:t>
            </a:r>
          </a:p>
          <a:p>
            <a:pPr marL="0" indent="0">
              <a:buNone/>
            </a:pPr>
            <a:r>
              <a:rPr lang="en-IN" dirty="0"/>
              <a:t>        7x+9 = 0</a:t>
            </a:r>
          </a:p>
          <a:p>
            <a:pPr marL="0" indent="0">
              <a:buNone/>
            </a:pPr>
            <a:r>
              <a:rPr lang="en-IN" dirty="0"/>
              <a:t>        x=-9/7</a:t>
            </a:r>
          </a:p>
          <a:p>
            <a:pPr marL="0" indent="0">
              <a:buNone/>
            </a:pPr>
            <a:r>
              <a:rPr lang="en-IN" b="1" dirty="0"/>
              <a:t>        x=-1.29 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b="0" dirty="0"/>
              <a:t>2) </a:t>
            </a:r>
            <a:r>
              <a:rPr lang="en-IN" dirty="0">
                <a:effectLst/>
              </a:rPr>
              <a:t>log</a:t>
            </a:r>
            <a:r>
              <a:rPr lang="en-IN" baseline="-25000" dirty="0">
                <a:effectLst/>
              </a:rPr>
              <a:t>5</a:t>
            </a:r>
            <a:r>
              <a:rPr lang="en-IN" dirty="0">
                <a:effectLst/>
              </a:rPr>
              <a:t> 512=log 512/log 5</a:t>
            </a:r>
          </a:p>
          <a:p>
            <a:r>
              <a:rPr lang="en-IN" dirty="0">
                <a:effectLst/>
              </a:rPr>
              <a:t>=log 2</a:t>
            </a:r>
            <a:r>
              <a:rPr lang="en-IN" baseline="30000" dirty="0">
                <a:effectLst/>
              </a:rPr>
              <a:t>9/</a:t>
            </a:r>
            <a:r>
              <a:rPr lang="en-IN" dirty="0">
                <a:effectLst/>
              </a:rPr>
              <a:t>log (10/2)</a:t>
            </a:r>
          </a:p>
          <a:p>
            <a:r>
              <a:rPr lang="en-IN" dirty="0">
                <a:effectLst/>
              </a:rPr>
              <a:t>=9 log 2/log 10 - log 2</a:t>
            </a:r>
          </a:p>
          <a:p>
            <a:r>
              <a:rPr lang="en-IN" dirty="0">
                <a:effectLst/>
              </a:rPr>
              <a:t>=(9 x 0.3010)/1 - 0.3010</a:t>
            </a:r>
          </a:p>
          <a:p>
            <a:r>
              <a:rPr lang="en-IN" dirty="0">
                <a:effectLst/>
              </a:rPr>
              <a:t>=2.709/0.699</a:t>
            </a:r>
          </a:p>
          <a:p>
            <a:r>
              <a:rPr lang="en-IN" dirty="0">
                <a:effectLst/>
              </a:rPr>
              <a:t>=2709/699</a:t>
            </a:r>
          </a:p>
          <a:p>
            <a:r>
              <a:rPr lang="en-IN" b="1" dirty="0">
                <a:effectLst/>
              </a:rPr>
              <a:t>= 3.876</a:t>
            </a:r>
          </a:p>
          <a:p>
            <a:endParaRPr lang="en-IN" b="1" dirty="0">
              <a:effectLst/>
            </a:endParaRPr>
          </a:p>
          <a:p>
            <a:pPr algn="l"/>
            <a:r>
              <a:rPr lang="en-IN" b="0" dirty="0">
                <a:effectLst/>
              </a:rPr>
              <a:t>3) </a:t>
            </a:r>
            <a:r>
              <a:rPr lang="en-IN" b="0" i="0" dirty="0">
                <a:effectLst/>
                <a:latin typeface="Inter"/>
              </a:rPr>
              <a:t>log 27 = 1.431</a:t>
            </a:r>
          </a:p>
          <a:p>
            <a:pPr algn="l"/>
            <a:r>
              <a:rPr lang="en-IN" b="0" i="0" dirty="0">
                <a:effectLst/>
                <a:latin typeface="Inter"/>
              </a:rPr>
              <a:t> log (3</a:t>
            </a:r>
            <a:r>
              <a:rPr lang="en-IN" b="0" i="0" baseline="30000" dirty="0">
                <a:effectLst/>
                <a:latin typeface="Inter"/>
              </a:rPr>
              <a:t>3</a:t>
            </a:r>
            <a:r>
              <a:rPr lang="en-IN" b="0" i="0" dirty="0">
                <a:effectLst/>
                <a:latin typeface="Inter"/>
              </a:rPr>
              <a:t> ) = 1.431</a:t>
            </a:r>
          </a:p>
          <a:p>
            <a:pPr algn="l"/>
            <a:r>
              <a:rPr lang="en-IN" b="0" i="0" dirty="0">
                <a:effectLst/>
                <a:latin typeface="Inter"/>
              </a:rPr>
              <a:t> 3 log 3 = 1.431 </a:t>
            </a:r>
            <a:r>
              <a:rPr lang="en-IN" b="0" i="0" dirty="0">
                <a:effectLst/>
                <a:latin typeface="Inter"/>
                <a:sym typeface="Wingdings" panose="05000000000000000000" pitchFamily="2" charset="2"/>
              </a:rPr>
              <a:t>1.431/3 0.477</a:t>
            </a:r>
            <a:endParaRPr lang="en-IN" b="0" i="0" dirty="0">
              <a:effectLst/>
              <a:latin typeface="Inter"/>
            </a:endParaRPr>
          </a:p>
          <a:p>
            <a:pPr algn="l"/>
            <a:r>
              <a:rPr lang="en-IN" b="0" i="0" dirty="0">
                <a:effectLst/>
                <a:latin typeface="Inter"/>
              </a:rPr>
              <a:t> log 3 = 0.477</a:t>
            </a:r>
          </a:p>
          <a:p>
            <a:pPr algn="l"/>
            <a:r>
              <a:rPr lang="en-IN" b="0" i="0" dirty="0">
                <a:effectLst/>
                <a:latin typeface="Inter"/>
              </a:rPr>
              <a:t> log 9 = log(3</a:t>
            </a:r>
            <a:r>
              <a:rPr lang="en-IN" b="0" i="0" baseline="30000" dirty="0">
                <a:effectLst/>
                <a:latin typeface="Inter"/>
              </a:rPr>
              <a:t>2</a:t>
            </a:r>
            <a:r>
              <a:rPr lang="en-IN" b="0" i="0" dirty="0">
                <a:effectLst/>
                <a:latin typeface="Inter"/>
              </a:rPr>
              <a:t> ) = 2 log 3 = (2 x 0.477) </a:t>
            </a:r>
            <a:r>
              <a:rPr lang="en-IN" b="1" i="0" dirty="0">
                <a:effectLst/>
                <a:latin typeface="Inter"/>
              </a:rPr>
              <a:t>= 0.954.</a:t>
            </a:r>
          </a:p>
          <a:p>
            <a:pPr algn="l"/>
            <a:endParaRPr lang="en-IN" b="1" i="0" dirty="0">
              <a:effectLst/>
              <a:latin typeface="Inter"/>
            </a:endParaRPr>
          </a:p>
          <a:p>
            <a:pPr algn="l"/>
            <a:r>
              <a:rPr lang="en-IN" b="0" i="0" dirty="0">
                <a:effectLst/>
                <a:latin typeface="Inter"/>
              </a:rPr>
              <a:t>4) Log 1-log70</a:t>
            </a:r>
          </a:p>
          <a:p>
            <a:pPr algn="l"/>
            <a:r>
              <a:rPr lang="en-IN" b="0" i="0" dirty="0">
                <a:effectLst/>
                <a:latin typeface="Inter"/>
              </a:rPr>
              <a:t>    log 1 – (log 10 +log 7)</a:t>
            </a:r>
          </a:p>
          <a:p>
            <a:pPr algn="l"/>
            <a:r>
              <a:rPr lang="en-IN" b="0" i="0" dirty="0">
                <a:effectLst/>
                <a:latin typeface="Inter"/>
              </a:rPr>
              <a:t>    0- (1+ a)</a:t>
            </a:r>
          </a:p>
          <a:p>
            <a:pPr algn="l"/>
            <a:r>
              <a:rPr lang="en-IN" b="0" i="0" dirty="0">
                <a:effectLst/>
                <a:latin typeface="Inter"/>
              </a:rPr>
              <a:t>   </a:t>
            </a:r>
            <a:r>
              <a:rPr lang="en-IN" b="0" i="0" dirty="0">
                <a:effectLst/>
                <a:latin typeface="Inter"/>
                <a:sym typeface="Wingdings" panose="05000000000000000000" pitchFamily="2" charset="2"/>
              </a:rPr>
              <a:t></a:t>
            </a:r>
            <a:r>
              <a:rPr lang="en-IN" b="0" i="0" dirty="0">
                <a:effectLst/>
                <a:latin typeface="Inter"/>
              </a:rPr>
              <a:t>  </a:t>
            </a:r>
            <a:r>
              <a:rPr lang="en-IN" b="1" i="0" dirty="0">
                <a:effectLst/>
                <a:latin typeface="Inter"/>
              </a:rPr>
              <a:t>(-1-a)</a:t>
            </a:r>
          </a:p>
          <a:p>
            <a:pPr algn="l"/>
            <a:endParaRPr lang="en-IN" b="1" i="0" dirty="0">
              <a:effectLst/>
              <a:latin typeface="Inter"/>
            </a:endParaRPr>
          </a:p>
          <a:p>
            <a:pPr algn="l"/>
            <a:r>
              <a:rPr lang="en-IN" b="0" i="0" dirty="0">
                <a:effectLst/>
                <a:latin typeface="Inter"/>
              </a:rPr>
              <a:t>5) </a:t>
            </a:r>
            <a:r>
              <a:rPr lang="en-US" dirty="0">
                <a:effectLst/>
              </a:rPr>
              <a:t>log (2</a:t>
            </a:r>
            <a:r>
              <a:rPr lang="en-US" baseline="30000" dirty="0">
                <a:effectLst/>
              </a:rPr>
              <a:t>64</a:t>
            </a:r>
            <a:r>
              <a:rPr lang="en-US" dirty="0">
                <a:effectLst/>
              </a:rPr>
              <a:t>)= 64 x log 2= (64 x 0.30103)= 19.26592</a:t>
            </a:r>
            <a:endParaRPr lang="en-US" b="0" i="0" dirty="0">
              <a:effectLst/>
              <a:latin typeface="Inter"/>
            </a:endParaRPr>
          </a:p>
          <a:p>
            <a:pPr algn="l"/>
            <a:r>
              <a:rPr lang="en-US" b="0" i="0" dirty="0">
                <a:effectLst/>
                <a:latin typeface="Inter"/>
              </a:rPr>
              <a:t>Its characteristic is 19.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Hence, </a:t>
            </a:r>
            <a:r>
              <a:rPr lang="en-US" b="1" i="0" dirty="0">
                <a:effectLst/>
                <a:latin typeface="Inter"/>
              </a:rPr>
              <a:t>the number of digits in 2</a:t>
            </a:r>
            <a:r>
              <a:rPr lang="en-US" b="1" i="0" baseline="30000" dirty="0">
                <a:effectLst/>
                <a:latin typeface="Inter"/>
              </a:rPr>
              <a:t>64</a:t>
            </a:r>
            <a:r>
              <a:rPr lang="en-US" b="1" i="0" dirty="0">
                <a:effectLst/>
                <a:latin typeface="Inter"/>
              </a:rPr>
              <a:t> is 20.</a:t>
            </a:r>
          </a:p>
          <a:p>
            <a:pPr algn="l"/>
            <a:endParaRPr lang="en-US" b="1" i="0" dirty="0">
              <a:effectLst/>
              <a:latin typeface="Inter"/>
            </a:endParaRPr>
          </a:p>
          <a:p>
            <a:pPr algn="l"/>
            <a:endParaRPr lang="en-US" b="0" i="0" dirty="0">
              <a:effectLst/>
              <a:latin typeface="Inter"/>
            </a:endParaRPr>
          </a:p>
          <a:p>
            <a:pPr algn="l"/>
            <a:endParaRPr lang="en-IN" b="0" i="0" dirty="0">
              <a:effectLst/>
              <a:latin typeface="Inter"/>
            </a:endParaRPr>
          </a:p>
          <a:p>
            <a:pPr algn="l"/>
            <a:r>
              <a:rPr lang="en-IN" b="1" i="0" dirty="0">
                <a:effectLst/>
                <a:latin typeface="Inter"/>
              </a:rPr>
              <a:t>     </a:t>
            </a:r>
          </a:p>
          <a:p>
            <a:endParaRPr lang="en-IN" b="1" dirty="0">
              <a:effectLst/>
            </a:endParaRPr>
          </a:p>
          <a:p>
            <a:endParaRPr lang="en-US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67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BDCC7-8EA9-E905-F971-38BFF86BB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03A9FA-089B-57C6-F495-3C945AB377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23B4BA-993A-E09A-8262-0BB891AFC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</a:t>
            </a:r>
          </a:p>
          <a:p>
            <a:pPr marL="228600" indent="-228600">
              <a:buAutoNum type="arabicParenR"/>
            </a:pPr>
            <a:r>
              <a:rPr lang="en-IN" dirty="0"/>
              <a:t>a^2+b^2=c^2</a:t>
            </a:r>
          </a:p>
          <a:p>
            <a:pPr marL="0" indent="0">
              <a:buNone/>
            </a:pPr>
            <a:r>
              <a:rPr lang="en-IN" dirty="0"/>
              <a:t>      b^2=c^2−a^2</a:t>
            </a:r>
          </a:p>
          <a:p>
            <a:pPr marL="0" indent="0">
              <a:buNone/>
            </a:pPr>
            <a:r>
              <a:rPr lang="en-IN" dirty="0"/>
              <a:t>     b =c−a                                           [here, </a:t>
            </a:r>
            <a:r>
              <a:rPr lang="en-IN" b="1" dirty="0" err="1"/>
              <a:t>c+a</a:t>
            </a:r>
            <a:r>
              <a:rPr lang="en-IN" b="1" dirty="0"/>
              <a:t> &amp; c-a are base </a:t>
            </a:r>
            <a:r>
              <a:rPr lang="en-IN" dirty="0"/>
              <a:t>] &amp; </a:t>
            </a:r>
            <a:r>
              <a:rPr lang="en-IN" b="1" dirty="0"/>
              <a:t>b is attributes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>
                <a:sym typeface="Wingdings" panose="05000000000000000000" pitchFamily="2" charset="2"/>
              </a:rPr>
              <a:t> </a:t>
            </a:r>
            <a:r>
              <a:rPr lang="en-IN" dirty="0"/>
              <a:t>1 / log⁡(</a:t>
            </a:r>
            <a:r>
              <a:rPr lang="en-IN" dirty="0" err="1"/>
              <a:t>c+a</a:t>
            </a:r>
            <a:r>
              <a:rPr lang="en-IN" dirty="0"/>
              <a:t>)b +1/ log⁡(c−a)b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>
                <a:sym typeface="Wingdings" panose="05000000000000000000" pitchFamily="2" charset="2"/>
              </a:rPr>
              <a:t> </a:t>
            </a:r>
            <a:r>
              <a:rPr lang="en-IN" dirty="0"/>
              <a:t>log(</a:t>
            </a:r>
            <a:r>
              <a:rPr lang="en-IN" dirty="0" err="1"/>
              <a:t>c+a</a:t>
            </a:r>
            <a:r>
              <a:rPr lang="en-IN" dirty="0"/>
              <a:t>) (</a:t>
            </a:r>
            <a:r>
              <a:rPr lang="en-IN" dirty="0" err="1"/>
              <a:t>c+a</a:t>
            </a:r>
            <a:r>
              <a:rPr lang="en-IN" dirty="0"/>
              <a:t>) / log(</a:t>
            </a:r>
            <a:r>
              <a:rPr lang="en-IN" dirty="0" err="1"/>
              <a:t>c+a</a:t>
            </a:r>
            <a:r>
              <a:rPr lang="en-IN" dirty="0"/>
              <a:t>) b + log(c-a) (c-a) / log(c-a) b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>
                <a:sym typeface="Wingdings" panose="05000000000000000000" pitchFamily="2" charset="2"/>
              </a:rPr>
              <a:t> </a:t>
            </a:r>
            <a:r>
              <a:rPr lang="en-IN" dirty="0"/>
              <a:t>log (</a:t>
            </a:r>
            <a:r>
              <a:rPr lang="en-IN" dirty="0" err="1"/>
              <a:t>c+a</a:t>
            </a:r>
            <a:r>
              <a:rPr lang="en-IN" dirty="0"/>
              <a:t>) / log b + log(c−a)​ /log ⁡b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   </a:t>
            </a:r>
            <a:r>
              <a:rPr lang="en-IN" dirty="0">
                <a:sym typeface="Wingdings" panose="05000000000000000000" pitchFamily="2" charset="2"/>
              </a:rPr>
              <a:t> </a:t>
            </a:r>
            <a:r>
              <a:rPr lang="en-IN" dirty="0"/>
              <a:t>log(</a:t>
            </a:r>
            <a:r>
              <a:rPr lang="en-IN" dirty="0" err="1"/>
              <a:t>c+a</a:t>
            </a:r>
            <a:r>
              <a:rPr lang="en-IN" dirty="0"/>
              <a:t>)  + log(c-a) / log b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>
                <a:sym typeface="Wingdings" panose="05000000000000000000" pitchFamily="2" charset="2"/>
              </a:rPr>
              <a:t> </a:t>
            </a:r>
            <a:r>
              <a:rPr lang="en-IN" dirty="0"/>
              <a:t>log (c^2 - a^2) / log b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>
                <a:sym typeface="Wingdings" panose="05000000000000000000" pitchFamily="2" charset="2"/>
              </a:rPr>
              <a:t> log b^2 /log b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   2 * log b/ log b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  </a:t>
            </a:r>
            <a:r>
              <a:rPr lang="en-IN" b="1" dirty="0">
                <a:sym typeface="Wingdings" panose="05000000000000000000" pitchFamily="2" charset="2"/>
              </a:rPr>
              <a:t> 2 </a:t>
            </a:r>
          </a:p>
          <a:p>
            <a:pPr marL="0" indent="0">
              <a:buNone/>
            </a:pPr>
            <a:endParaRPr lang="en-IN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b="0" dirty="0">
                <a:sym typeface="Wingdings" panose="05000000000000000000" pitchFamily="2" charset="2"/>
              </a:rPr>
              <a:t>2) Log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3^(x-2) = log 5</a:t>
            </a:r>
          </a:p>
          <a:p>
            <a:pPr marL="0" indent="0">
              <a:buNone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 3^x / log 3^2 = log 5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log 3^x = log 3^2 * log 5</a:t>
            </a:r>
          </a:p>
          <a:p>
            <a:pPr marL="0" indent="0">
              <a:buNone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3^x =45</a:t>
            </a:r>
          </a:p>
          <a:p>
            <a:pPr marL="0" indent="0">
              <a:buNone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x * 0.4771 = 0.9542 + 0.6990</a:t>
            </a:r>
          </a:p>
          <a:p>
            <a:pPr marL="0" indent="0">
              <a:buNone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x= 1.6532/0.4771</a:t>
            </a:r>
            <a:endParaRPr lang="en-IN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771EF-0AFC-553A-9014-83560A3B71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481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7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1.</a:t>
            </a:r>
            <a:r>
              <a:rPr lang="en-IN" dirty="0"/>
              <a:t> </a:t>
            </a:r>
            <a:r>
              <a:rPr lang="en-IN" sz="1200" b="0" dirty="0">
                <a:ea typeface="Arial" panose="020B0604020202020204"/>
                <a:cs typeface="Arial" panose="020B0604020202020204"/>
                <a:sym typeface="Arial" panose="020B0604020202020204"/>
              </a:rPr>
              <a:t>S</a:t>
            </a:r>
            <a:r>
              <a:rPr lang="en-IN" b="0" dirty="0"/>
              <a:t>o</a:t>
            </a:r>
            <a:r>
              <a:rPr lang="en-IN" sz="1200" b="0" dirty="0"/>
              <a:t>lution</a:t>
            </a:r>
            <a:endParaRPr lang="en-IN" b="0" dirty="0"/>
          </a:p>
          <a:p>
            <a:r>
              <a:rPr lang="en-IN" b="1" dirty="0"/>
              <a:t>Rewrite the logarithmic equation in exponential form</a:t>
            </a:r>
          </a:p>
          <a:p>
            <a:r>
              <a:rPr lang="en-IN" sz="1200" b="1" dirty="0"/>
              <a:t>B</a:t>
            </a:r>
            <a:r>
              <a:rPr lang="en-IN" sz="1200" b="1" baseline="30000" dirty="0"/>
              <a:t>y</a:t>
            </a:r>
            <a:r>
              <a:rPr lang="en-IN" sz="1200" b="1" dirty="0"/>
              <a:t>= a ⇔</a:t>
            </a:r>
            <a:r>
              <a:rPr lang="en-IN" sz="1200" b="1" dirty="0" err="1"/>
              <a:t>log</a:t>
            </a:r>
            <a:r>
              <a:rPr lang="en-IN" sz="1200" b="1" baseline="-25000" dirty="0" err="1"/>
              <a:t>b</a:t>
            </a:r>
            <a:r>
              <a:rPr lang="en-IN" sz="1200" b="1" dirty="0" err="1"/>
              <a:t>a</a:t>
            </a:r>
            <a:r>
              <a:rPr lang="en-IN" sz="1200" b="1" dirty="0"/>
              <a:t>=y</a:t>
            </a:r>
          </a:p>
          <a:p>
            <a:r>
              <a:rPr lang="en-IN" sz="1200" dirty="0"/>
              <a:t>log</a:t>
            </a:r>
            <a:r>
              <a:rPr lang="en-IN" sz="1200" baseline="-25000" dirty="0"/>
              <a:t>p</a:t>
            </a:r>
            <a:r>
              <a:rPr lang="en-IN" sz="1200" dirty="0"/>
              <a:t>25p</a:t>
            </a:r>
            <a:r>
              <a:rPr lang="en-US" sz="1200" dirty="0">
                <a:cs typeface="Calibri" pitchFamily="34" charset="0"/>
              </a:rPr>
              <a:t>=2 ---- &gt; p^2</a:t>
            </a:r>
            <a:r>
              <a:rPr lang="en-US" sz="1200" baseline="0" dirty="0">
                <a:cs typeface="Calibri" pitchFamily="34" charset="0"/>
              </a:rPr>
              <a:t> = 25p</a:t>
            </a:r>
          </a:p>
          <a:p>
            <a:r>
              <a:rPr lang="en-US" sz="1200" baseline="0" dirty="0">
                <a:cs typeface="Calibri" pitchFamily="34" charset="0"/>
              </a:rPr>
              <a:t>p=25</a:t>
            </a:r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2.</a:t>
            </a:r>
            <a:r>
              <a:rPr lang="en-IN" sz="1200" b="0" dirty="0">
                <a:ea typeface="Arial" panose="020B0604020202020204"/>
                <a:cs typeface="Arial" panose="020B0604020202020204"/>
                <a:sym typeface="Arial" panose="020B0604020202020204"/>
              </a:rPr>
              <a:t> S</a:t>
            </a:r>
            <a:r>
              <a:rPr lang="en-IN" b="0" dirty="0"/>
              <a:t>o</a:t>
            </a:r>
            <a:r>
              <a:rPr lang="en-IN" sz="1200" b="0" dirty="0"/>
              <a:t>lution</a:t>
            </a:r>
          </a:p>
          <a:p>
            <a:r>
              <a:rPr lang="en-IN" b="1" dirty="0"/>
              <a:t>Rewrite the logarithmic equation in exponential form</a:t>
            </a:r>
          </a:p>
          <a:p>
            <a:r>
              <a:rPr lang="en-IN" sz="1200" b="1" dirty="0"/>
              <a:t>B</a:t>
            </a:r>
            <a:r>
              <a:rPr lang="en-IN" sz="1200" b="1" baseline="30000" dirty="0"/>
              <a:t>y</a:t>
            </a:r>
            <a:r>
              <a:rPr lang="en-IN" sz="1200" b="1" dirty="0"/>
              <a:t>= a ⇔</a:t>
            </a:r>
            <a:r>
              <a:rPr lang="en-IN" sz="1200" b="1" dirty="0" err="1"/>
              <a:t>log</a:t>
            </a:r>
            <a:r>
              <a:rPr lang="en-IN" sz="1200" b="1" baseline="-25000" dirty="0" err="1"/>
              <a:t>b</a:t>
            </a:r>
            <a:r>
              <a:rPr lang="en-IN" sz="1200" b="1" dirty="0" err="1"/>
              <a:t>a</a:t>
            </a:r>
            <a:r>
              <a:rPr lang="en-IN" sz="1200" b="1" dirty="0"/>
              <a:t>=y</a:t>
            </a:r>
          </a:p>
          <a:p>
            <a:r>
              <a:rPr lang="en-IN" sz="1200" dirty="0"/>
              <a:t>log</a:t>
            </a:r>
            <a:r>
              <a:rPr lang="en-IN" sz="1200" baseline="-25000" dirty="0"/>
              <a:t>x^2</a:t>
            </a:r>
            <a:r>
              <a:rPr lang="en-IN" sz="1200" dirty="0"/>
              <a:t>(81-24x) </a:t>
            </a:r>
            <a:r>
              <a:rPr lang="en-US" sz="1200" dirty="0">
                <a:latin typeface="Calibri" pitchFamily="34" charset="0"/>
                <a:cs typeface="Calibri" pitchFamily="34" charset="0"/>
              </a:rPr>
              <a:t>=1------------</a:t>
            </a:r>
            <a:r>
              <a:rPr lang="en-US" sz="1200" dirty="0">
                <a:latin typeface="Calibri" pitchFamily="34" charset="0"/>
                <a:cs typeface="Calibri" pitchFamily="34" charset="0"/>
                <a:sym typeface="Wingdings" pitchFamily="2" charset="2"/>
              </a:rPr>
              <a:t> (x^2)^1 = 81-24x </a:t>
            </a:r>
          </a:p>
          <a:p>
            <a:r>
              <a:rPr lang="en-US" sz="1200" b="0" dirty="0">
                <a:latin typeface="Calibri" pitchFamily="34" charset="0"/>
                <a:cs typeface="Calibri" pitchFamily="34" charset="0"/>
                <a:sym typeface="Wingdings" pitchFamily="2" charset="2"/>
              </a:rPr>
              <a:t>X^2+24x-81=0</a:t>
            </a:r>
          </a:p>
          <a:p>
            <a:r>
              <a:rPr lang="en-IN" dirty="0"/>
              <a:t>Solve the quadratic equation</a:t>
            </a:r>
          </a:p>
          <a:p>
            <a:r>
              <a:rPr lang="en-IN" dirty="0"/>
              <a:t>x = -27 and 3</a:t>
            </a:r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1.</a:t>
            </a:r>
            <a:r>
              <a:rPr lang="en-IN" dirty="0"/>
              <a:t> </a:t>
            </a:r>
            <a:r>
              <a:rPr lang="en-IN" sz="1200" b="0" dirty="0">
                <a:ea typeface="Arial" panose="020B0604020202020204"/>
                <a:cs typeface="Arial" panose="020B0604020202020204"/>
                <a:sym typeface="Arial" panose="020B0604020202020204"/>
              </a:rPr>
              <a:t>S</a:t>
            </a:r>
            <a:r>
              <a:rPr lang="en-IN" b="0" dirty="0"/>
              <a:t>o</a:t>
            </a:r>
            <a:r>
              <a:rPr lang="en-IN" sz="1200" b="0" dirty="0"/>
              <a:t>lution</a:t>
            </a:r>
            <a:endParaRPr lang="en-IN" b="0" dirty="0"/>
          </a:p>
          <a:p>
            <a:r>
              <a:rPr lang="en-IN" dirty="0"/>
              <a:t>Let's consider a number N, and let </a:t>
            </a:r>
            <a:r>
              <a:rPr lang="en-IN" baseline="0" dirty="0"/>
              <a:t> </a:t>
            </a:r>
            <a:r>
              <a:rPr lang="en-IN" dirty="0"/>
              <a:t>l</a:t>
            </a:r>
            <a:r>
              <a:rPr lang="en-IN" sz="1200" dirty="0"/>
              <a:t>og</a:t>
            </a:r>
            <a:r>
              <a:rPr lang="en-IN" sz="1200" baseline="-25000" dirty="0"/>
              <a:t>10</a:t>
            </a:r>
            <a:r>
              <a:rPr lang="en-IN" sz="1200" dirty="0"/>
              <a:t>N = X  .</a:t>
            </a:r>
            <a:r>
              <a:rPr lang="en-IN" sz="1200" baseline="0" dirty="0"/>
              <a:t> </a:t>
            </a:r>
            <a:r>
              <a:rPr lang="en-IN" dirty="0"/>
              <a:t>If Rajeev multiplies N by 10, the new number is 10N and we want to find the logarithm of this new number.</a:t>
            </a:r>
          </a:p>
          <a:p>
            <a:r>
              <a:rPr lang="en-IN" dirty="0"/>
              <a:t>Using the </a:t>
            </a:r>
            <a:r>
              <a:rPr lang="en-IN" b="1" dirty="0"/>
              <a:t>product rule</a:t>
            </a:r>
            <a:r>
              <a:rPr lang="en-IN" dirty="0"/>
              <a:t> of logarithms, which states that:</a:t>
            </a:r>
          </a:p>
          <a:p>
            <a:r>
              <a:rPr lang="en-IN" sz="1200" b="1" dirty="0"/>
              <a:t> </a:t>
            </a:r>
            <a:r>
              <a:rPr lang="en-IN" sz="1200" b="1" dirty="0" err="1"/>
              <a:t>Log</a:t>
            </a:r>
            <a:r>
              <a:rPr lang="en-IN" sz="1200" b="1" baseline="-25000" dirty="0" err="1"/>
              <a:t>b</a:t>
            </a:r>
            <a:r>
              <a:rPr lang="en-IN" sz="1200" b="1" dirty="0"/>
              <a:t> (</a:t>
            </a:r>
            <a:r>
              <a:rPr lang="en-IN" sz="1200" b="1" dirty="0" err="1"/>
              <a:t>mn</a:t>
            </a:r>
            <a:r>
              <a:rPr lang="en-IN" sz="1200" b="1" dirty="0"/>
              <a:t>)= </a:t>
            </a:r>
            <a:r>
              <a:rPr lang="en-IN" sz="1200" b="1" dirty="0" err="1"/>
              <a:t>log</a:t>
            </a:r>
            <a:r>
              <a:rPr lang="en-IN" sz="1200" b="1" baseline="-25000" dirty="0" err="1"/>
              <a:t>b</a:t>
            </a:r>
            <a:r>
              <a:rPr lang="en-IN" sz="1200" b="1" dirty="0"/>
              <a:t> m + </a:t>
            </a:r>
            <a:r>
              <a:rPr lang="en-IN" sz="1200" b="1" dirty="0" err="1"/>
              <a:t>log</a:t>
            </a:r>
            <a:r>
              <a:rPr lang="en-IN" sz="1200" b="1" baseline="-25000" dirty="0" err="1"/>
              <a:t>b</a:t>
            </a:r>
            <a:r>
              <a:rPr lang="en-IN" sz="1200" b="1" dirty="0"/>
              <a:t> n</a:t>
            </a:r>
            <a:endParaRPr lang="en-US" sz="1200" b="1" dirty="0"/>
          </a:p>
          <a:p>
            <a:r>
              <a:rPr lang="en-IN" sz="1200" b="1" dirty="0"/>
              <a:t> </a:t>
            </a:r>
            <a:r>
              <a:rPr lang="en-IN" sz="1200" b="0" dirty="0"/>
              <a:t>Log</a:t>
            </a:r>
            <a:r>
              <a:rPr lang="en-IN" sz="1200" b="0" baseline="-25000" dirty="0"/>
              <a:t>10</a:t>
            </a:r>
            <a:r>
              <a:rPr lang="en-IN" sz="1200" b="0" dirty="0"/>
              <a:t> (</a:t>
            </a:r>
            <a:r>
              <a:rPr lang="en-IN" b="0" dirty="0"/>
              <a:t>10N</a:t>
            </a:r>
            <a:r>
              <a:rPr lang="en-IN" sz="1200" b="0" dirty="0"/>
              <a:t>)= log</a:t>
            </a:r>
            <a:r>
              <a:rPr lang="en-IN" sz="1200" b="0" baseline="-25000" dirty="0"/>
              <a:t>10</a:t>
            </a:r>
            <a:r>
              <a:rPr lang="en-IN" sz="1200" b="0" dirty="0"/>
              <a:t> 10 + log</a:t>
            </a:r>
            <a:r>
              <a:rPr lang="en-IN" sz="1200" b="0" baseline="-25000" dirty="0"/>
              <a:t>10</a:t>
            </a:r>
            <a:r>
              <a:rPr lang="en-IN" sz="1200" b="0" dirty="0"/>
              <a:t> N</a:t>
            </a:r>
          </a:p>
          <a:p>
            <a:r>
              <a:rPr lang="en-US" sz="1200" b="0" dirty="0"/>
              <a:t>                   =1+</a:t>
            </a:r>
            <a:r>
              <a:rPr lang="en-IN" sz="1200" b="0" dirty="0"/>
              <a:t>log</a:t>
            </a:r>
            <a:r>
              <a:rPr lang="en-IN" sz="1200" b="0" baseline="-25000" dirty="0"/>
              <a:t>10</a:t>
            </a:r>
            <a:r>
              <a:rPr lang="en-IN" sz="1200" b="0" dirty="0"/>
              <a:t> N</a:t>
            </a:r>
          </a:p>
          <a:p>
            <a:r>
              <a:rPr lang="en-IN" dirty="0"/>
              <a:t>So, the logarithm of the new number 10N will increase by </a:t>
            </a:r>
            <a:r>
              <a:rPr lang="en-IN" b="1" dirty="0"/>
              <a:t>1</a:t>
            </a:r>
            <a:r>
              <a:rPr lang="en-IN" dirty="0"/>
              <a:t> compared to the original logarithm </a:t>
            </a:r>
            <a:r>
              <a:rPr lang="en-IN" sz="1200" b="0" dirty="0"/>
              <a:t>log</a:t>
            </a:r>
            <a:r>
              <a:rPr lang="en-IN" sz="1200" b="0" baseline="-25000" dirty="0"/>
              <a:t>10</a:t>
            </a:r>
            <a:r>
              <a:rPr lang="en-IN" sz="1200" b="0" dirty="0"/>
              <a:t> N.</a:t>
            </a:r>
          </a:p>
          <a:p>
            <a:r>
              <a:rPr lang="en-US" sz="1200" b="0" dirty="0"/>
              <a:t>                    </a:t>
            </a:r>
            <a:endParaRPr lang="en-IN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2.</a:t>
            </a:r>
            <a:r>
              <a:rPr lang="en-IN" dirty="0"/>
              <a:t> </a:t>
            </a:r>
            <a:r>
              <a:rPr lang="en-IN" sz="1200" b="0" dirty="0">
                <a:ea typeface="Arial" panose="020B0604020202020204"/>
                <a:cs typeface="Arial" panose="020B0604020202020204"/>
                <a:sym typeface="Arial" panose="020B0604020202020204"/>
              </a:rPr>
              <a:t>S</a:t>
            </a:r>
            <a:r>
              <a:rPr lang="en-IN" b="0" dirty="0"/>
              <a:t>o</a:t>
            </a:r>
            <a:r>
              <a:rPr lang="en-IN" sz="1200" b="0" dirty="0"/>
              <a:t>lution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Apply the properties of logarithms</a:t>
            </a:r>
            <a:endParaRPr lang="en-US" sz="1200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dirty="0"/>
              <a:t> </a:t>
            </a:r>
            <a:r>
              <a:rPr lang="en-IN" sz="1200" b="1" dirty="0" err="1"/>
              <a:t>Log</a:t>
            </a:r>
            <a:r>
              <a:rPr lang="en-IN" sz="1200" b="1" baseline="-25000" dirty="0" err="1"/>
              <a:t>b</a:t>
            </a:r>
            <a:r>
              <a:rPr lang="en-IN" sz="1200" b="1" dirty="0"/>
              <a:t> (</a:t>
            </a:r>
            <a:r>
              <a:rPr lang="en-IN" sz="1200" b="1" dirty="0" err="1"/>
              <a:t>m</a:t>
            </a:r>
            <a:r>
              <a:rPr lang="en-IN" sz="1200" b="1" baseline="30000" dirty="0" err="1"/>
              <a:t>n</a:t>
            </a:r>
            <a:r>
              <a:rPr lang="en-IN" sz="1200" b="1" dirty="0"/>
              <a:t>) = n </a:t>
            </a:r>
            <a:r>
              <a:rPr lang="en-IN" sz="1200" b="1" dirty="0" err="1"/>
              <a:t>log</a:t>
            </a:r>
            <a:r>
              <a:rPr lang="en-IN" sz="1200" b="1" baseline="-25000" dirty="0" err="1"/>
              <a:t>b</a:t>
            </a:r>
            <a:r>
              <a:rPr lang="en-IN" sz="1200" b="1" dirty="0"/>
              <a:t> m</a:t>
            </a:r>
            <a:endParaRPr lang="en-US" sz="1200" b="0" dirty="0"/>
          </a:p>
          <a:p>
            <a:r>
              <a:rPr lang="en-IN" dirty="0"/>
              <a:t>Thus, the expression becomes:</a:t>
            </a:r>
          </a:p>
          <a:p>
            <a:r>
              <a:rPr lang="en-IN" dirty="0"/>
              <a:t>log⁡m+2log⁡m+3log⁡m+⋯+n log⁡ m</a:t>
            </a:r>
          </a:p>
          <a:p>
            <a:r>
              <a:rPr lang="en-IN" b="1" dirty="0"/>
              <a:t>Factor out log ⁡m</a:t>
            </a:r>
          </a:p>
          <a:p>
            <a:r>
              <a:rPr lang="en-IN" dirty="0"/>
              <a:t>Since all terms contain log ⁡m, we can factor it out:</a:t>
            </a:r>
          </a:p>
          <a:p>
            <a:r>
              <a:rPr lang="en-IN" dirty="0"/>
              <a:t>log⁡ m(1+2+3+⋯+n)</a:t>
            </a:r>
            <a:r>
              <a:rPr lang="en-US" dirty="0"/>
              <a:t>  </a:t>
            </a:r>
          </a:p>
          <a:p>
            <a:r>
              <a:rPr lang="en-IN" b="1" dirty="0"/>
              <a:t>Use the formula for the sum of the first n integers</a:t>
            </a:r>
          </a:p>
          <a:p>
            <a:r>
              <a:rPr lang="en-IN" dirty="0"/>
              <a:t>The sum of the first n positive integers is given by the formula:</a:t>
            </a:r>
          </a:p>
          <a:p>
            <a:r>
              <a:rPr lang="en-IN" dirty="0"/>
              <a:t>1+2+3+⋯+n----</a:t>
            </a:r>
            <a:r>
              <a:rPr lang="en-IN" baseline="0" dirty="0"/>
              <a:t> &gt;</a:t>
            </a:r>
            <a:r>
              <a:rPr lang="en-IN" dirty="0"/>
              <a:t>n(n+1)/2</a:t>
            </a:r>
          </a:p>
          <a:p>
            <a:r>
              <a:rPr lang="en-IN" b="1" dirty="0"/>
              <a:t>Substitute this into the expression</a:t>
            </a:r>
          </a:p>
          <a:p>
            <a:r>
              <a:rPr lang="en-IN" dirty="0"/>
              <a:t>Now, substitute the sum n(n+1)/2</a:t>
            </a:r>
          </a:p>
          <a:p>
            <a:r>
              <a:rPr lang="en-IN" dirty="0"/>
              <a:t>log⁡ m</a:t>
            </a:r>
            <a:r>
              <a:rPr lang="en-IN" baseline="0" dirty="0"/>
              <a:t> </a:t>
            </a:r>
            <a:r>
              <a:rPr lang="en-IN" dirty="0"/>
              <a:t>n(n+1)/2</a:t>
            </a:r>
            <a:endParaRPr lang="en-IN" b="1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1.</a:t>
            </a:r>
            <a:r>
              <a:rPr lang="en-IN" dirty="0"/>
              <a:t> </a:t>
            </a:r>
            <a:r>
              <a:rPr lang="en-IN" sz="1200" b="0" dirty="0">
                <a:ea typeface="Arial" panose="020B0604020202020204"/>
                <a:cs typeface="Arial" panose="020B0604020202020204"/>
                <a:sym typeface="Arial" panose="020B0604020202020204"/>
              </a:rPr>
              <a:t>S</a:t>
            </a:r>
            <a:r>
              <a:rPr lang="en-IN" b="0" dirty="0"/>
              <a:t>o</a:t>
            </a:r>
            <a:r>
              <a:rPr lang="en-IN" sz="1200" b="0" dirty="0"/>
              <a:t>lution</a:t>
            </a:r>
            <a:endParaRPr lang="en-IN" dirty="0"/>
          </a:p>
          <a:p>
            <a:r>
              <a:rPr lang="en-IN" dirty="0"/>
              <a:t>We are asked to find the value of 361^log⁡19(5)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Step 1: Use the logarithmic property</a:t>
            </a:r>
            <a:endParaRPr lang="en-IN" dirty="0"/>
          </a:p>
          <a:p>
            <a:r>
              <a:rPr lang="en-US" sz="1200" dirty="0" err="1"/>
              <a:t>a^loga</a:t>
            </a:r>
            <a:r>
              <a:rPr lang="en-US" sz="1200" dirty="0"/>
              <a:t> (b) =b</a:t>
            </a:r>
          </a:p>
          <a:p>
            <a:r>
              <a:rPr lang="en-IN" dirty="0"/>
              <a:t>361^log⁡19(5)---- &gt;   (19)^2log⁡19(5)</a:t>
            </a:r>
            <a:r>
              <a:rPr lang="en-IN" baseline="0" dirty="0"/>
              <a:t> </a:t>
            </a:r>
          </a:p>
          <a:p>
            <a:r>
              <a:rPr lang="en-IN" b="1" dirty="0"/>
              <a:t>Use the logarithmic property</a:t>
            </a:r>
            <a:endParaRPr lang="en-IN" baseline="0" dirty="0"/>
          </a:p>
          <a:p>
            <a:r>
              <a:rPr lang="en-IN" baseline="0" dirty="0"/>
              <a:t> </a:t>
            </a:r>
            <a:r>
              <a:rPr lang="en-IN" sz="1200" b="1" dirty="0"/>
              <a:t>n </a:t>
            </a:r>
            <a:r>
              <a:rPr lang="en-IN" sz="1200" b="1" dirty="0" err="1"/>
              <a:t>log</a:t>
            </a:r>
            <a:r>
              <a:rPr lang="en-IN" sz="1200" b="1" baseline="-25000" dirty="0" err="1"/>
              <a:t>b</a:t>
            </a:r>
            <a:r>
              <a:rPr lang="en-IN" sz="1200" b="1" dirty="0"/>
              <a:t> m=</a:t>
            </a:r>
            <a:r>
              <a:rPr lang="en-IN" sz="1200" b="1" dirty="0" err="1"/>
              <a:t>Log</a:t>
            </a:r>
            <a:r>
              <a:rPr lang="en-IN" sz="1200" b="1" baseline="-25000" dirty="0" err="1"/>
              <a:t>b</a:t>
            </a:r>
            <a:r>
              <a:rPr lang="en-IN" sz="1200" b="1" dirty="0"/>
              <a:t> (</a:t>
            </a:r>
            <a:r>
              <a:rPr lang="en-IN" sz="1200" b="1" dirty="0" err="1"/>
              <a:t>m</a:t>
            </a:r>
            <a:r>
              <a:rPr lang="en-IN" sz="1200" b="1" baseline="30000" dirty="0" err="1"/>
              <a:t>n</a:t>
            </a:r>
            <a:r>
              <a:rPr lang="en-IN" sz="1200" b="1" dirty="0"/>
              <a:t>) </a:t>
            </a:r>
            <a:endParaRPr lang="en-IN" baseline="0" dirty="0"/>
          </a:p>
          <a:p>
            <a:r>
              <a:rPr lang="en-US" baseline="0" dirty="0"/>
              <a:t>19^</a:t>
            </a:r>
            <a:r>
              <a:rPr lang="en-IN" dirty="0"/>
              <a:t>log⁡19(5)</a:t>
            </a:r>
            <a:r>
              <a:rPr lang="en-IN" baseline="0" dirty="0"/>
              <a:t> ^2------ &gt;  19^</a:t>
            </a:r>
            <a:r>
              <a:rPr lang="en-IN" dirty="0"/>
              <a:t>log⁡19(25)</a:t>
            </a:r>
            <a:r>
              <a:rPr lang="en-IN" baseline="0" dirty="0"/>
              <a:t>   ---- &gt; 25</a:t>
            </a:r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2.</a:t>
            </a:r>
            <a:r>
              <a:rPr lang="en-IN" dirty="0"/>
              <a:t> </a:t>
            </a:r>
            <a:r>
              <a:rPr lang="en-IN" sz="1200" b="0" dirty="0">
                <a:ea typeface="Arial" panose="020B0604020202020204"/>
                <a:cs typeface="Arial" panose="020B0604020202020204"/>
                <a:sym typeface="Arial" panose="020B0604020202020204"/>
              </a:rPr>
              <a:t>S</a:t>
            </a:r>
            <a:r>
              <a:rPr lang="en-IN" b="0" dirty="0"/>
              <a:t>o</a:t>
            </a:r>
            <a:r>
              <a:rPr lang="en-IN" sz="1200" b="0" dirty="0"/>
              <a:t>lution</a:t>
            </a:r>
            <a:endParaRPr lang="en-IN" dirty="0"/>
          </a:p>
          <a:p>
            <a:endParaRPr lang="en-US" dirty="0"/>
          </a:p>
          <a:p>
            <a:r>
              <a:rPr lang="en-IN" dirty="0"/>
              <a:t>We are given the inequality:</a:t>
            </a:r>
          </a:p>
          <a:p>
            <a:r>
              <a:rPr lang="en-IN" sz="1200" dirty="0"/>
              <a:t>log</a:t>
            </a:r>
            <a:r>
              <a:rPr lang="en-IN" sz="1200" baseline="-25000" dirty="0"/>
              <a:t>2</a:t>
            </a:r>
            <a:r>
              <a:rPr lang="en-IN" sz="1200" dirty="0"/>
              <a:t>X +log</a:t>
            </a:r>
            <a:r>
              <a:rPr lang="en-IN" sz="1200" baseline="-25000" dirty="0"/>
              <a:t>2</a:t>
            </a:r>
            <a:r>
              <a:rPr lang="en-IN" sz="1200" dirty="0"/>
              <a:t>Y ≥ 6.</a:t>
            </a:r>
            <a:r>
              <a:rPr lang="en-IN" dirty="0"/>
              <a:t>We need to find the least value of XY</a:t>
            </a:r>
          </a:p>
          <a:p>
            <a:r>
              <a:rPr lang="en-IN" b="1" dirty="0"/>
              <a:t>Step 1: Use the logarithmic property</a:t>
            </a:r>
          </a:p>
          <a:p>
            <a:r>
              <a:rPr lang="en-IN" dirty="0"/>
              <a:t>We can apply the </a:t>
            </a:r>
            <a:r>
              <a:rPr lang="en-IN" b="1" dirty="0"/>
              <a:t>product rule</a:t>
            </a:r>
            <a:r>
              <a:rPr lang="en-IN" dirty="0"/>
              <a:t> for logarithms, which states:</a:t>
            </a:r>
          </a:p>
          <a:p>
            <a:r>
              <a:rPr lang="en-IN" sz="1200" b="1" dirty="0" err="1"/>
              <a:t>log</a:t>
            </a:r>
            <a:r>
              <a:rPr lang="en-IN" sz="1200" b="1" baseline="-25000" dirty="0" err="1"/>
              <a:t>b</a:t>
            </a:r>
            <a:r>
              <a:rPr lang="en-IN" sz="1200" b="1" dirty="0"/>
              <a:t> m + </a:t>
            </a:r>
            <a:r>
              <a:rPr lang="en-IN" sz="1200" b="1" dirty="0" err="1"/>
              <a:t>log</a:t>
            </a:r>
            <a:r>
              <a:rPr lang="en-IN" sz="1200" b="1" baseline="-25000" dirty="0" err="1"/>
              <a:t>b</a:t>
            </a:r>
            <a:r>
              <a:rPr lang="en-IN" sz="1200" b="1" dirty="0"/>
              <a:t> n = </a:t>
            </a:r>
            <a:r>
              <a:rPr lang="en-IN" sz="1200" b="1" dirty="0" err="1"/>
              <a:t>log</a:t>
            </a:r>
            <a:r>
              <a:rPr lang="en-IN" sz="1200" b="1" baseline="-25000" dirty="0" err="1"/>
              <a:t>b</a:t>
            </a:r>
            <a:r>
              <a:rPr lang="en-IN" sz="1200" b="1" dirty="0"/>
              <a:t>  </a:t>
            </a:r>
            <a:r>
              <a:rPr lang="en-IN" sz="1200" b="1" dirty="0" err="1"/>
              <a:t>mn</a:t>
            </a:r>
            <a:r>
              <a:rPr lang="en-IN" sz="1200" b="1" dirty="0"/>
              <a:t> </a:t>
            </a:r>
          </a:p>
          <a:p>
            <a:r>
              <a:rPr lang="en-IN" dirty="0"/>
              <a:t>Thus, we can rewrite the given inequality as:</a:t>
            </a:r>
          </a:p>
          <a:p>
            <a:r>
              <a:rPr lang="en-IN" sz="1200" dirty="0"/>
              <a:t>log</a:t>
            </a:r>
            <a:r>
              <a:rPr lang="en-IN" sz="1200" baseline="-25000" dirty="0"/>
              <a:t>2</a:t>
            </a:r>
            <a:r>
              <a:rPr lang="en-IN" sz="1200" dirty="0"/>
              <a:t>X +log</a:t>
            </a:r>
            <a:r>
              <a:rPr lang="en-IN" sz="1200" baseline="-25000" dirty="0"/>
              <a:t>2</a:t>
            </a:r>
            <a:r>
              <a:rPr lang="en-IN" sz="1200" dirty="0"/>
              <a:t>Y =log</a:t>
            </a:r>
            <a:r>
              <a:rPr lang="en-IN" sz="1200" baseline="-25000" dirty="0"/>
              <a:t>2</a:t>
            </a:r>
            <a:r>
              <a:rPr lang="en-IN" sz="1200" dirty="0"/>
              <a:t>XY</a:t>
            </a:r>
            <a:endParaRPr lang="en-IN" dirty="0"/>
          </a:p>
          <a:p>
            <a:r>
              <a:rPr lang="en-IN" b="1" dirty="0"/>
              <a:t>Step 2: Convert to exponential form</a:t>
            </a:r>
          </a:p>
          <a:p>
            <a:r>
              <a:rPr lang="en-IN" dirty="0"/>
              <a:t>We can convert the logarithmic inequality to its exponential form. Recall that:</a:t>
            </a:r>
          </a:p>
          <a:p>
            <a:r>
              <a:rPr lang="en-IN" dirty="0"/>
              <a:t>XY≥2^6</a:t>
            </a:r>
          </a:p>
          <a:p>
            <a:r>
              <a:rPr lang="en-IN" b="1" dirty="0"/>
              <a:t>Step 3: Simplify the exponential expression</a:t>
            </a:r>
          </a:p>
          <a:p>
            <a:r>
              <a:rPr lang="en-IN" dirty="0"/>
              <a:t>Since 2^6=64</a:t>
            </a:r>
          </a:p>
          <a:p>
            <a:r>
              <a:rPr lang="en-IN" dirty="0"/>
              <a:t>XY≥64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1.</a:t>
            </a:r>
            <a:r>
              <a:rPr lang="en-IN" dirty="0"/>
              <a:t> </a:t>
            </a:r>
            <a:r>
              <a:rPr lang="en-IN" sz="1200" b="0" dirty="0">
                <a:ea typeface="Arial" panose="020B0604020202020204"/>
                <a:cs typeface="Arial" panose="020B0604020202020204"/>
                <a:sym typeface="Arial" panose="020B0604020202020204"/>
              </a:rPr>
              <a:t>S</a:t>
            </a:r>
            <a:r>
              <a:rPr lang="en-IN" b="0" dirty="0"/>
              <a:t>o</a:t>
            </a:r>
            <a:r>
              <a:rPr lang="en-IN" sz="1200" b="0" dirty="0"/>
              <a:t>lution</a:t>
            </a:r>
            <a:endParaRPr lang="en-IN" dirty="0"/>
          </a:p>
          <a:p>
            <a:r>
              <a:rPr lang="en-IN" b="1" dirty="0"/>
              <a:t>Understanding exponential growth of f(x)</a:t>
            </a:r>
          </a:p>
          <a:p>
            <a:r>
              <a:rPr lang="en-IN" dirty="0"/>
              <a:t>Exponential growth means that f(x)grows at a rate proportional to its current value. In other words, if f(x) grows exponentially with x, it could be something like:</a:t>
            </a:r>
          </a:p>
          <a:p>
            <a:r>
              <a:rPr lang="en-IN" dirty="0"/>
              <a:t>f(x)=</a:t>
            </a:r>
            <a:r>
              <a:rPr lang="en-IN" dirty="0" err="1"/>
              <a:t>a⋅e^kx</a:t>
            </a:r>
            <a:endParaRPr lang="en-IN" dirty="0"/>
          </a:p>
          <a:p>
            <a:r>
              <a:rPr lang="en-IN" dirty="0"/>
              <a:t>Where </a:t>
            </a:r>
            <a:r>
              <a:rPr lang="en-IN" dirty="0" err="1"/>
              <a:t>aand</a:t>
            </a:r>
            <a:r>
              <a:rPr lang="en-IN" dirty="0"/>
              <a:t> k are constants, and e is the base of the natural logarithm.</a:t>
            </a:r>
          </a:p>
          <a:p>
            <a:r>
              <a:rPr lang="en-IN" b="1" dirty="0"/>
              <a:t>Step 2: Analyze the function f(log⁡(x))</a:t>
            </a:r>
          </a:p>
          <a:p>
            <a:r>
              <a:rPr lang="en-IN" dirty="0"/>
              <a:t>Now, we substitute log⁡(x) in place of x in f(x). That is, we are considering f(log⁡(x))</a:t>
            </a:r>
          </a:p>
          <a:p>
            <a:r>
              <a:rPr lang="en-IN" dirty="0"/>
              <a:t>If f(x)=</a:t>
            </a:r>
            <a:r>
              <a:rPr lang="en-IN" dirty="0" err="1"/>
              <a:t>a⋅e^kx</a:t>
            </a:r>
            <a:r>
              <a:rPr lang="en-IN" dirty="0"/>
              <a:t> then:</a:t>
            </a:r>
          </a:p>
          <a:p>
            <a:r>
              <a:rPr lang="en-IN" dirty="0"/>
              <a:t>f(log⁡(x))=</a:t>
            </a:r>
            <a:r>
              <a:rPr lang="en-IN" dirty="0" err="1"/>
              <a:t>a⋅e^klog</a:t>
            </a:r>
            <a:r>
              <a:rPr lang="en-IN" dirty="0"/>
              <a:t>⁡(x)</a:t>
            </a:r>
          </a:p>
          <a:p>
            <a:r>
              <a:rPr lang="en-IN" dirty="0"/>
              <a:t>Using the property of logarithms, </a:t>
            </a:r>
            <a:r>
              <a:rPr lang="en-IN" dirty="0" err="1"/>
              <a:t>e^log</a:t>
            </a:r>
            <a:r>
              <a:rPr lang="en-IN" dirty="0"/>
              <a:t>⁡(x)=x, we can simplify this expression, f(log(x))=</a:t>
            </a:r>
            <a:r>
              <a:rPr lang="en-IN" dirty="0" err="1"/>
              <a:t>a⋅x^k</a:t>
            </a:r>
            <a:endParaRPr lang="en-IN" dirty="0"/>
          </a:p>
          <a:p>
            <a:r>
              <a:rPr lang="en-IN" b="1" dirty="0"/>
              <a:t>Step 3: Determine the growth rate</a:t>
            </a:r>
          </a:p>
          <a:p>
            <a:r>
              <a:rPr lang="en-IN" dirty="0"/>
              <a:t>The function f(log⁡(x))=</a:t>
            </a:r>
            <a:r>
              <a:rPr lang="en-IN" dirty="0" err="1"/>
              <a:t>a⋅x^k</a:t>
            </a:r>
            <a:r>
              <a:rPr lang="en-IN" dirty="0"/>
              <a:t> is a </a:t>
            </a:r>
            <a:r>
              <a:rPr lang="en-IN" b="1" dirty="0"/>
              <a:t>power function</a:t>
            </a:r>
            <a:r>
              <a:rPr lang="en-IN" dirty="0"/>
              <a:t>, meaning it grows </a:t>
            </a:r>
            <a:r>
              <a:rPr lang="en-IN" b="1" dirty="0" err="1"/>
              <a:t>polynomially</a:t>
            </a:r>
            <a:r>
              <a:rPr lang="en-IN" dirty="0"/>
              <a:t>, not exponentially. Specifically, it grows </a:t>
            </a:r>
            <a:r>
              <a:rPr lang="en-IN" b="1" dirty="0"/>
              <a:t>linearly</a:t>
            </a:r>
            <a:r>
              <a:rPr lang="en-IN" dirty="0"/>
              <a:t> if k=1 or </a:t>
            </a:r>
            <a:r>
              <a:rPr lang="en-IN" dirty="0" err="1"/>
              <a:t>quadratically</a:t>
            </a:r>
            <a:r>
              <a:rPr lang="en-IN" dirty="0"/>
              <a:t> if k=2k ,etc.</a:t>
            </a:r>
          </a:p>
          <a:p>
            <a:r>
              <a:rPr lang="en-IN" b="1" dirty="0"/>
              <a:t>Final Answer:</a:t>
            </a:r>
          </a:p>
          <a:p>
            <a:r>
              <a:rPr lang="en-IN" dirty="0"/>
              <a:t>Since the growth is determined by a power function of x, f(log⁡(x)) will </a:t>
            </a:r>
            <a:r>
              <a:rPr lang="en-IN" b="1" dirty="0"/>
              <a:t>grow linearly, </a:t>
            </a:r>
            <a:r>
              <a:rPr lang="en-IN" b="1" dirty="0" err="1"/>
              <a:t>quadratically</a:t>
            </a:r>
            <a:r>
              <a:rPr lang="en-IN" b="1" dirty="0"/>
              <a:t>, or </a:t>
            </a:r>
            <a:r>
              <a:rPr lang="en-IN" b="1" dirty="0" err="1"/>
              <a:t>polynomially</a:t>
            </a:r>
            <a:r>
              <a:rPr lang="en-IN" dirty="0"/>
              <a:t> depending on the value of k.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2.</a:t>
            </a:r>
            <a:r>
              <a:rPr lang="en-IN" dirty="0"/>
              <a:t> </a:t>
            </a:r>
            <a:r>
              <a:rPr lang="en-IN" sz="1200" b="0" dirty="0">
                <a:ea typeface="Arial" panose="020B0604020202020204"/>
                <a:cs typeface="Arial" panose="020B0604020202020204"/>
                <a:sym typeface="Arial" panose="020B0604020202020204"/>
              </a:rPr>
              <a:t>S</a:t>
            </a:r>
            <a:r>
              <a:rPr lang="en-IN" b="0" dirty="0"/>
              <a:t>o</a:t>
            </a:r>
            <a:r>
              <a:rPr lang="en-IN" sz="1200" b="0" dirty="0"/>
              <a:t>lution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b^2=ac⇒2logb=log </a:t>
            </a:r>
            <a:r>
              <a:rPr lang="en-I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a+log</a:t>
            </a: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c</a:t>
            </a:r>
            <a:br>
              <a:rPr lang="en-IN" dirty="0"/>
            </a:b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∴ log n (a)  ,log n (b) ,log n (c) are in A.P.</a:t>
            </a:r>
            <a:br>
              <a:rPr lang="en-IN" dirty="0"/>
            </a:b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reciprocals log a (n),log b (n), log c (n) are in H.P.</a:t>
            </a:r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1.</a:t>
            </a:r>
            <a:r>
              <a:rPr lang="en-IN" dirty="0"/>
              <a:t> </a:t>
            </a:r>
            <a:r>
              <a:rPr lang="en-IN" sz="1200" b="0" dirty="0">
                <a:ea typeface="Arial" panose="020B0604020202020204"/>
                <a:cs typeface="Arial" panose="020B0604020202020204"/>
                <a:sym typeface="Arial" panose="020B0604020202020204"/>
              </a:rPr>
              <a:t>S</a:t>
            </a:r>
            <a:r>
              <a:rPr lang="en-IN" b="0" dirty="0"/>
              <a:t>o</a:t>
            </a:r>
            <a:r>
              <a:rPr lang="en-IN" sz="1200" b="0" dirty="0"/>
              <a:t>lution</a:t>
            </a:r>
            <a:endParaRPr lang="en-US" dirty="0"/>
          </a:p>
          <a:p>
            <a:r>
              <a:rPr lang="en-IN" dirty="0"/>
              <a:t>Step 1: Rewrite the logarithmic equation in exponential form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itchFamily="34" charset="0"/>
                <a:cs typeface="Calibri" pitchFamily="34" charset="0"/>
              </a:rPr>
              <a:t> log10 (20 * x) = 3---- &gt;</a:t>
            </a:r>
            <a:r>
              <a:rPr lang="en-IN" dirty="0"/>
              <a:t>10^3=20x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1000/20  =x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X=50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2.</a:t>
            </a:r>
            <a:r>
              <a:rPr lang="en-IN" dirty="0"/>
              <a:t> </a:t>
            </a:r>
            <a:r>
              <a:rPr lang="en-IN" sz="1200" b="0" dirty="0">
                <a:ea typeface="Arial" panose="020B0604020202020204"/>
                <a:cs typeface="Arial" panose="020B0604020202020204"/>
                <a:sym typeface="Arial" panose="020B0604020202020204"/>
              </a:rPr>
              <a:t>S</a:t>
            </a:r>
            <a:r>
              <a:rPr lang="en-IN" b="0" dirty="0"/>
              <a:t>o</a:t>
            </a:r>
            <a:r>
              <a:rPr lang="en-IN" sz="1200" b="0" dirty="0"/>
              <a:t>lution</a:t>
            </a:r>
            <a:endParaRPr lang="en-US" dirty="0"/>
          </a:p>
          <a:p>
            <a:r>
              <a:rPr lang="en-US" sz="1200" b="0" dirty="0">
                <a:latin typeface="Calibri" pitchFamily="34" charset="0"/>
                <a:cs typeface="Calibri" pitchFamily="34" charset="0"/>
              </a:rPr>
              <a:t>l</a:t>
            </a:r>
            <a:r>
              <a:rPr lang="en-I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og</a:t>
            </a: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(2</a:t>
            </a:r>
            <a:r>
              <a:rPr lang="en-IN" sz="1200" b="0" i="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64</a:t>
            </a: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64*log2 = 64*0.30103 = 19.26592</a:t>
            </a:r>
            <a:b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characteristic = 19</a:t>
            </a:r>
          </a:p>
          <a:p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digits =x+1 --- &gt; </a:t>
            </a:r>
            <a:r>
              <a:rPr lang="en-I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I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lang="en-I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characteristic</a:t>
            </a: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number</a:t>
            </a:r>
            <a:b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Hence, the number of digits in 2</a:t>
            </a:r>
            <a:r>
              <a:rPr lang="en-IN" sz="1200" b="0" i="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64</a:t>
            </a:r>
            <a:r>
              <a:rPr lang="en-I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= 19+1 =20</a:t>
            </a:r>
          </a:p>
          <a:p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ANSl</a:t>
            </a:r>
            <a:r>
              <a:rPr lang="en-IN" dirty="0"/>
              <a:t> : A</a:t>
            </a:r>
          </a:p>
          <a:p>
            <a:endParaRPr lang="en-IN" dirty="0"/>
          </a:p>
          <a:p>
            <a:r>
              <a:rPr lang="en-US" dirty="0"/>
              <a:t>log8 p=2.5 and log2 q=5</a:t>
            </a:r>
          </a:p>
          <a:p>
            <a:r>
              <a:rPr lang="en-US" dirty="0"/>
              <a:t>We have</a:t>
            </a:r>
          </a:p>
          <a:p>
            <a:r>
              <a:rPr lang="en-US" dirty="0"/>
              <a:t> p=8^2.5 = 2^7.5 and q = 2^5</a:t>
            </a:r>
          </a:p>
          <a:p>
            <a:r>
              <a:rPr lang="en-US" dirty="0"/>
              <a:t> The relation between p and q is p = q^3/2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4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8247E0-BCFF-73A0-0843-94C6EAE17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806" y="1998021"/>
            <a:ext cx="4834388" cy="28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70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05F268-3FA3-FD6E-8A4E-D647B44C4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8FD1CF-5833-8CB5-D6D1-941A6DA6C0FC}"/>
              </a:ext>
            </a:extLst>
          </p:cNvPr>
          <p:cNvSpPr txBox="1"/>
          <p:nvPr/>
        </p:nvSpPr>
        <p:spPr>
          <a:xfrm>
            <a:off x="452398" y="1071546"/>
            <a:ext cx="109728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cs typeface="Calibri" pitchFamily="34" charset="0"/>
              </a:rPr>
              <a:t>1.The value of p in </a:t>
            </a:r>
            <a:r>
              <a:rPr lang="en-IN" sz="3200" dirty="0"/>
              <a:t>log</a:t>
            </a:r>
            <a:r>
              <a:rPr lang="en-IN" sz="3200" baseline="-25000" dirty="0"/>
              <a:t>p</a:t>
            </a:r>
            <a:r>
              <a:rPr lang="en-IN" sz="3200" dirty="0"/>
              <a:t>25p</a:t>
            </a:r>
            <a:r>
              <a:rPr lang="en-US" sz="3200" dirty="0">
                <a:cs typeface="Calibri" pitchFamily="34" charset="0"/>
              </a:rPr>
              <a:t>=2 is</a:t>
            </a:r>
            <a:endParaRPr lang="en-IN" sz="3200" dirty="0">
              <a:cs typeface="Calibri" pitchFamily="34" charset="0"/>
            </a:endParaRPr>
          </a:p>
          <a:p>
            <a:pPr marL="514350" indent="-514350"/>
            <a:r>
              <a:rPr lang="en-US" sz="3200" dirty="0">
                <a:cs typeface="Calibri" pitchFamily="34" charset="0"/>
              </a:rPr>
              <a:t>a)23	</a:t>
            </a:r>
          </a:p>
          <a:p>
            <a:pPr marL="514350" indent="-514350"/>
            <a:r>
              <a:rPr lang="en-US" sz="3200" dirty="0">
                <a:cs typeface="Calibri" pitchFamily="34" charset="0"/>
              </a:rPr>
              <a:t>b) 24	</a:t>
            </a:r>
          </a:p>
          <a:p>
            <a:pPr marL="514350" indent="-514350"/>
            <a:r>
              <a:rPr lang="en-US" sz="3200" dirty="0">
                <a:cs typeface="Calibri" pitchFamily="34" charset="0"/>
              </a:rPr>
              <a:t>c) 25	</a:t>
            </a:r>
          </a:p>
          <a:p>
            <a:pPr marL="514350" indent="-514350"/>
            <a:r>
              <a:rPr lang="en-US" sz="3200" dirty="0">
                <a:cs typeface="Calibri" pitchFamily="34" charset="0"/>
              </a:rPr>
              <a:t>d) 26</a:t>
            </a:r>
          </a:p>
          <a:p>
            <a:pPr marL="514350" indent="-514350"/>
            <a:endParaRPr lang="en-US" sz="3200" dirty="0">
              <a:cs typeface="Calibri" pitchFamily="34" charset="0"/>
            </a:endParaRPr>
          </a:p>
          <a:p>
            <a:r>
              <a:rPr lang="en-US" sz="3200" dirty="0">
                <a:cs typeface="Calibri" pitchFamily="34" charset="0"/>
              </a:rPr>
              <a:t>2.</a:t>
            </a:r>
            <a:r>
              <a:rPr lang="en-IN" sz="3200" dirty="0">
                <a:latin typeface="Calibri" pitchFamily="34" charset="0"/>
                <a:cs typeface="Calibri" pitchFamily="34" charset="0"/>
              </a:rPr>
              <a:t> Find  the value  of  x in </a:t>
            </a:r>
            <a:r>
              <a:rPr lang="en-IN" sz="3200" dirty="0"/>
              <a:t>log</a:t>
            </a:r>
            <a:r>
              <a:rPr lang="en-IN" sz="3200" baseline="-25000" dirty="0"/>
              <a:t>x^2</a:t>
            </a:r>
            <a:r>
              <a:rPr lang="en-IN" sz="3200" dirty="0"/>
              <a:t>(81-24x)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=1</a:t>
            </a:r>
            <a:endParaRPr lang="en-IN" sz="32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3200" dirty="0">
                <a:latin typeface="Calibri" pitchFamily="34" charset="0"/>
                <a:cs typeface="Calibri" pitchFamily="34" charset="0"/>
              </a:rPr>
              <a:t>a) x=-27 and 3</a:t>
            </a:r>
            <a:endParaRPr lang="en-IN" sz="32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3200" dirty="0">
                <a:latin typeface="Calibri" pitchFamily="34" charset="0"/>
                <a:cs typeface="Calibri" pitchFamily="34" charset="0"/>
              </a:rPr>
              <a:t>b) x=27 and 3</a:t>
            </a:r>
            <a:endParaRPr lang="en-IN" sz="32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3200" dirty="0">
                <a:latin typeface="Calibri" pitchFamily="34" charset="0"/>
                <a:cs typeface="Calibri" pitchFamily="34" charset="0"/>
              </a:rPr>
              <a:t>c) x=-27 and- 3</a:t>
            </a:r>
            <a:endParaRPr lang="en-IN" sz="32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3200" dirty="0">
                <a:latin typeface="Calibri" pitchFamily="34" charset="0"/>
                <a:cs typeface="Calibri" pitchFamily="34" charset="0"/>
              </a:rPr>
              <a:t>d) x=--27 and -3</a:t>
            </a:r>
            <a:endParaRPr lang="en-IN" sz="3200" dirty="0">
              <a:cs typeface="Calibri" pitchFamily="34" charset="0"/>
            </a:endParaRPr>
          </a:p>
          <a:p>
            <a:pPr algn="l"/>
            <a:endParaRPr lang="en-US" sz="2800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86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05F268-3FA3-FD6E-8A4E-D647B44C4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9522" y="857232"/>
            <a:ext cx="1121576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Calibri" pitchFamily="34" charset="0"/>
                <a:cs typeface="Calibri" pitchFamily="34" charset="0"/>
              </a:rPr>
              <a:t>1.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Rajeev multiplies a number by 10, the log (to base 10) of this number will change in what way?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  <a:p>
            <a:pPr marL="457200" indent="-457200"/>
            <a:r>
              <a:rPr lang="en-US" sz="2800" dirty="0">
                <a:latin typeface="Calibri" pitchFamily="34" charset="0"/>
                <a:cs typeface="Calibri" pitchFamily="34" charset="0"/>
              </a:rPr>
              <a:t>a)Increase by 10	</a:t>
            </a:r>
          </a:p>
          <a:p>
            <a:pPr marL="457200" indent="-457200"/>
            <a:r>
              <a:rPr lang="en-US" sz="2800" dirty="0">
                <a:latin typeface="Calibri" pitchFamily="34" charset="0"/>
                <a:cs typeface="Calibri" pitchFamily="34" charset="0"/>
              </a:rPr>
              <a:t>b) Increase by 1	</a:t>
            </a:r>
          </a:p>
          <a:p>
            <a:pPr marL="457200" indent="-457200"/>
            <a:r>
              <a:rPr lang="en-US" sz="2800" dirty="0">
                <a:latin typeface="Calibri" pitchFamily="34" charset="0"/>
                <a:cs typeface="Calibri" pitchFamily="34" charset="0"/>
              </a:rPr>
              <a:t>c) Multiplied by 10	</a:t>
            </a:r>
          </a:p>
          <a:p>
            <a:pPr marL="457200" indent="-457200"/>
            <a:r>
              <a:rPr lang="en-US" sz="2800" dirty="0">
                <a:latin typeface="Calibri" pitchFamily="34" charset="0"/>
                <a:cs typeface="Calibri" pitchFamily="34" charset="0"/>
              </a:rPr>
              <a:t>d)None of these</a:t>
            </a:r>
          </a:p>
          <a:p>
            <a:pPr marL="457200" indent="-457200"/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2.</a:t>
            </a:r>
            <a:r>
              <a:rPr lang="en-IN" sz="2800" dirty="0"/>
              <a:t> find the value of log m + log m</a:t>
            </a:r>
            <a:r>
              <a:rPr lang="en-IN" sz="2800" baseline="30000" dirty="0"/>
              <a:t>2</a:t>
            </a:r>
            <a:r>
              <a:rPr lang="en-IN" sz="2800" dirty="0"/>
              <a:t> + log m</a:t>
            </a:r>
            <a:r>
              <a:rPr lang="en-IN" sz="2800" baseline="30000" dirty="0"/>
              <a:t>3</a:t>
            </a:r>
            <a:r>
              <a:rPr lang="en-IN" sz="2800" dirty="0"/>
              <a:t> + …… + log </a:t>
            </a:r>
            <a:r>
              <a:rPr lang="en-IN" sz="2800" dirty="0" err="1"/>
              <a:t>m</a:t>
            </a:r>
            <a:r>
              <a:rPr lang="en-IN" sz="2800" baseline="30000" dirty="0" err="1"/>
              <a:t>n</a:t>
            </a:r>
            <a:r>
              <a:rPr lang="en-IN" sz="2800" dirty="0"/>
              <a:t> :</a:t>
            </a:r>
          </a:p>
          <a:p>
            <a:r>
              <a:rPr lang="en-IN" sz="2800" dirty="0"/>
              <a:t>a) (n(n+1)/2</a:t>
            </a:r>
          </a:p>
          <a:p>
            <a:r>
              <a:rPr lang="en-IN" sz="2800" dirty="0"/>
              <a:t>b) </a:t>
            </a:r>
            <a:r>
              <a:rPr lang="en-IN" sz="2800" dirty="0" err="1"/>
              <a:t>mn</a:t>
            </a:r>
            <a:r>
              <a:rPr lang="en-IN" sz="2800" dirty="0"/>
              <a:t>/2</a:t>
            </a:r>
          </a:p>
          <a:p>
            <a:r>
              <a:rPr lang="en-IN" sz="2800" dirty="0"/>
              <a:t>c) (n(n+1)) log m/2	</a:t>
            </a:r>
          </a:p>
          <a:p>
            <a:r>
              <a:rPr lang="en-IN" sz="2800" dirty="0"/>
              <a:t>d) n(n+1) log m</a:t>
            </a:r>
            <a:r>
              <a:rPr lang="en-IN" sz="2800" baseline="30000" dirty="0"/>
              <a:t>2</a:t>
            </a:r>
            <a:endParaRPr lang="en-IN" sz="2800" dirty="0"/>
          </a:p>
          <a:p>
            <a:pPr marL="457200" indent="-457200"/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457200" indent="-457200"/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457200" indent="-457200"/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457200" indent="-457200"/>
            <a:endParaRPr lang="en-IN" sz="2400" dirty="0">
              <a:latin typeface="Calibri" pitchFamily="34" charset="0"/>
              <a:cs typeface="Calibri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34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05F268-3FA3-FD6E-8A4E-D647B44C4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44E127-888E-1BB0-1D2F-328E27ABA144}"/>
              </a:ext>
            </a:extLst>
          </p:cNvPr>
          <p:cNvSpPr txBox="1"/>
          <p:nvPr/>
        </p:nvSpPr>
        <p:spPr>
          <a:xfrm>
            <a:off x="710045" y="914400"/>
            <a:ext cx="101346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3200" dirty="0"/>
              <a:t>1.The   value  of  361  raised  to  the power  of   log 19 (5) is?</a:t>
            </a:r>
            <a:endParaRPr lang="en-IN" sz="3200" b="1" dirty="0"/>
          </a:p>
          <a:p>
            <a:pPr lvl="0"/>
            <a:r>
              <a:rPr lang="en-IN" sz="3200" dirty="0"/>
              <a:t>a)25   </a:t>
            </a:r>
            <a:endParaRPr lang="en-IN" sz="3200" b="1" dirty="0"/>
          </a:p>
          <a:p>
            <a:pPr lvl="0"/>
            <a:r>
              <a:rPr lang="en-IN" sz="3200" dirty="0"/>
              <a:t>b)361</a:t>
            </a:r>
            <a:endParaRPr lang="en-IN" sz="3200" b="1" dirty="0"/>
          </a:p>
          <a:p>
            <a:pPr lvl="0"/>
            <a:r>
              <a:rPr lang="en-IN" sz="3200" dirty="0"/>
              <a:t>c)19</a:t>
            </a:r>
            <a:endParaRPr lang="en-IN" sz="3200" b="1" dirty="0"/>
          </a:p>
          <a:p>
            <a:r>
              <a:rPr lang="en-IN" sz="3200" dirty="0"/>
              <a:t>d)5 </a:t>
            </a:r>
          </a:p>
          <a:p>
            <a:endParaRPr lang="en-US" sz="3200" b="0" i="0" u="sng" dirty="0">
              <a:effectLst/>
              <a:latin typeface="Verdana" panose="020B0604030504040204" pitchFamily="34" charset="0"/>
            </a:endParaRPr>
          </a:p>
          <a:p>
            <a:r>
              <a:rPr lang="en-IN" sz="3200" dirty="0"/>
              <a:t>2.If log</a:t>
            </a:r>
            <a:r>
              <a:rPr lang="en-IN" sz="3200" baseline="-25000" dirty="0"/>
              <a:t>2</a:t>
            </a:r>
            <a:r>
              <a:rPr lang="en-IN" sz="3200" dirty="0"/>
              <a:t>X +log</a:t>
            </a:r>
            <a:r>
              <a:rPr lang="en-IN" sz="3200" baseline="-25000" dirty="0"/>
              <a:t>2</a:t>
            </a:r>
            <a:r>
              <a:rPr lang="en-IN" sz="3200" dirty="0"/>
              <a:t>Y ≥ 6, then the least value of XY is?</a:t>
            </a:r>
          </a:p>
          <a:p>
            <a:r>
              <a:rPr lang="en-IN" sz="3200" dirty="0"/>
              <a:t>a)4</a:t>
            </a:r>
          </a:p>
          <a:p>
            <a:r>
              <a:rPr lang="en-IN" sz="3200" dirty="0"/>
              <a:t>b)8</a:t>
            </a:r>
          </a:p>
          <a:p>
            <a:r>
              <a:rPr lang="en-IN" sz="3200" dirty="0"/>
              <a:t>c)64</a:t>
            </a:r>
          </a:p>
          <a:p>
            <a:r>
              <a:rPr lang="en-IN" sz="3200" dirty="0"/>
              <a:t>d)32</a:t>
            </a:r>
          </a:p>
          <a:p>
            <a:endParaRPr lang="en-US" sz="3200" b="0" i="0" u="sng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056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05F268-3FA3-FD6E-8A4E-D647B44C4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9522" y="928670"/>
            <a:ext cx="1188247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1.f(x) grows exponentially with x, how will f(log(x)) grow?</a:t>
            </a:r>
          </a:p>
          <a:p>
            <a:r>
              <a:rPr lang="en-IN" sz="2800" dirty="0"/>
              <a:t>Exponentially</a:t>
            </a:r>
          </a:p>
          <a:p>
            <a:r>
              <a:rPr lang="en-IN" sz="2800" dirty="0"/>
              <a:t>Linearly</a:t>
            </a:r>
          </a:p>
          <a:p>
            <a:r>
              <a:rPr lang="en-IN" sz="2800" dirty="0" err="1"/>
              <a:t>Quadratically</a:t>
            </a:r>
            <a:endParaRPr lang="en-IN" sz="2800" dirty="0"/>
          </a:p>
          <a:p>
            <a:r>
              <a:rPr lang="en-IN" sz="2800" dirty="0"/>
              <a:t>None of these</a:t>
            </a:r>
          </a:p>
          <a:p>
            <a:endParaRPr lang="en-US" sz="2800" dirty="0"/>
          </a:p>
          <a:p>
            <a:r>
              <a:rPr lang="en-US" sz="2800" dirty="0">
                <a:cs typeface="Calibri" pitchFamily="34" charset="0"/>
              </a:rPr>
              <a:t>2.If a, b, and c are in geometric progression then log a (n), log b (n) and log c (n) are in:</a:t>
            </a:r>
            <a:endParaRPr lang="en-IN" sz="2800" dirty="0">
              <a:cs typeface="Calibri" pitchFamily="34" charset="0"/>
            </a:endParaRPr>
          </a:p>
          <a:p>
            <a:pPr lvl="0"/>
            <a:r>
              <a:rPr lang="en-US" sz="2800" dirty="0">
                <a:cs typeface="Calibri" pitchFamily="34" charset="0"/>
              </a:rPr>
              <a:t>a) AP</a:t>
            </a:r>
            <a:endParaRPr lang="en-IN" sz="2800" dirty="0">
              <a:cs typeface="Calibri" pitchFamily="34" charset="0"/>
            </a:endParaRPr>
          </a:p>
          <a:p>
            <a:pPr lvl="0"/>
            <a:r>
              <a:rPr lang="en-US" sz="2800" dirty="0">
                <a:cs typeface="Calibri" pitchFamily="34" charset="0"/>
              </a:rPr>
              <a:t>b) GP</a:t>
            </a:r>
            <a:endParaRPr lang="en-IN" sz="2800" dirty="0">
              <a:cs typeface="Calibri" pitchFamily="34" charset="0"/>
            </a:endParaRPr>
          </a:p>
          <a:p>
            <a:pPr lvl="0"/>
            <a:r>
              <a:rPr lang="en-US" sz="2800" dirty="0">
                <a:cs typeface="Calibri" pitchFamily="34" charset="0"/>
              </a:rPr>
              <a:t>c) HP</a:t>
            </a:r>
            <a:endParaRPr lang="en-IN" sz="2800" dirty="0">
              <a:cs typeface="Calibri" pitchFamily="34" charset="0"/>
            </a:endParaRPr>
          </a:p>
          <a:p>
            <a:pPr lvl="0"/>
            <a:r>
              <a:rPr lang="en-US" sz="2800" dirty="0">
                <a:cs typeface="Calibri" pitchFamily="34" charset="0"/>
              </a:rPr>
              <a:t>d) None of these</a:t>
            </a:r>
            <a:endParaRPr lang="en-IN" sz="2800" dirty="0">
              <a:cs typeface="Calibri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8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05F268-3FA3-FD6E-8A4E-D647B44C4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5274" y="357166"/>
            <a:ext cx="37862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95274" y="1000109"/>
            <a:ext cx="10930014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1.What is the value of x in the expression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 log10 (20 * x) = 3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2800" dirty="0">
                <a:latin typeface="Calibri" pitchFamily="34" charset="0"/>
                <a:cs typeface="Calibri" pitchFamily="34" charset="0"/>
              </a:rPr>
              <a:t>a) 500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2800" dirty="0">
                <a:latin typeface="Calibri" pitchFamily="34" charset="0"/>
                <a:cs typeface="Calibri" pitchFamily="34" charset="0"/>
              </a:rPr>
              <a:t>b) 50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2800" dirty="0">
                <a:latin typeface="Calibri" pitchFamily="34" charset="0"/>
                <a:cs typeface="Calibri" pitchFamily="34" charset="0"/>
              </a:rPr>
              <a:t>c) 2/100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2800" dirty="0">
                <a:latin typeface="Calibri" pitchFamily="34" charset="0"/>
                <a:cs typeface="Calibri" pitchFamily="34" charset="0"/>
              </a:rPr>
              <a:t>d) 30/20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2800" dirty="0">
                <a:latin typeface="Calibri" pitchFamily="34" charset="0"/>
                <a:cs typeface="Calibri" pitchFamily="34" charset="0"/>
              </a:rPr>
              <a:t>e) 3/20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  <a:p>
            <a:pPr lvl="0"/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2. If log10 (2) = 0.3010, what is the number of digits in 2^64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2800" dirty="0">
                <a:latin typeface="Calibri" pitchFamily="34" charset="0"/>
                <a:cs typeface="Calibri" pitchFamily="34" charset="0"/>
              </a:rPr>
              <a:t>a) 19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2800" dirty="0">
                <a:latin typeface="Calibri" pitchFamily="34" charset="0"/>
                <a:cs typeface="Calibri" pitchFamily="34" charset="0"/>
              </a:rPr>
              <a:t>b) 20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2800" dirty="0">
                <a:latin typeface="Calibri" pitchFamily="34" charset="0"/>
                <a:cs typeface="Calibri" pitchFamily="34" charset="0"/>
              </a:rPr>
              <a:t>c) 18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2800" dirty="0">
                <a:latin typeface="Calibri" pitchFamily="34" charset="0"/>
                <a:cs typeface="Calibri" pitchFamily="34" charset="0"/>
              </a:rPr>
              <a:t>d) None of these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  <a:p>
            <a:pPr lvl="0"/>
            <a:endParaRPr lang="en-IN" sz="2800" dirty="0">
              <a:latin typeface="Calibri" pitchFamily="34" charset="0"/>
              <a:cs typeface="Calibri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123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9D514-04AB-DA94-C814-BDFF8B8E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4705"/>
            <a:ext cx="10972800" cy="53614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log8 p=2.5 and log2 q=5, then p expressed in terms of q is</a:t>
            </a:r>
          </a:p>
          <a:p>
            <a:pPr marL="514350" indent="-514350">
              <a:buAutoNum type="alphaUcParenR"/>
            </a:pPr>
            <a:r>
              <a:rPr lang="en-US" dirty="0"/>
              <a:t>p=q^3/2</a:t>
            </a:r>
          </a:p>
          <a:p>
            <a:pPr marL="514350" indent="-514350">
              <a:buAutoNum type="alphaUcParenR"/>
            </a:pPr>
            <a:r>
              <a:rPr lang="en-IN" dirty="0"/>
              <a:t>p=q^8</a:t>
            </a:r>
            <a:endParaRPr lang="en-US" dirty="0"/>
          </a:p>
          <a:p>
            <a:pPr marL="514350" indent="-514350">
              <a:buAutoNum type="alphaUcParenR"/>
            </a:pPr>
            <a:r>
              <a:rPr lang="en-IN" dirty="0"/>
              <a:t>p=q^5/2</a:t>
            </a:r>
            <a:endParaRPr lang="en-US" dirty="0"/>
          </a:p>
          <a:p>
            <a:pPr marL="514350" indent="-514350">
              <a:buAutoNum type="alphaUcParenR"/>
            </a:pPr>
            <a:r>
              <a:rPr lang="en-IN" dirty="0"/>
              <a:t>p=q^5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157FC-81F5-9217-D5EE-570D632FA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86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DD81-417F-1F88-0458-BF18ABD4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4705"/>
            <a:ext cx="10972800" cy="53614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𝑥 and 𝑦 are positive real numbers such that log 𝑥 ( 𝑥^2 + 12 ) = 4 and 3 log 𝑦 𝑥 = 1, then 𝑥 + 𝑦 equals</a:t>
            </a:r>
          </a:p>
          <a:p>
            <a:pPr marL="514350" indent="-514350">
              <a:buAutoNum type="alphaUcParenR"/>
            </a:pPr>
            <a:r>
              <a:rPr lang="en-US" dirty="0"/>
              <a:t>20</a:t>
            </a:r>
          </a:p>
          <a:p>
            <a:pPr marL="514350" indent="-514350">
              <a:buAutoNum type="alphaUcParenR"/>
            </a:pPr>
            <a:r>
              <a:rPr lang="en-US" dirty="0"/>
              <a:t>68</a:t>
            </a:r>
          </a:p>
          <a:p>
            <a:pPr marL="514350" indent="-514350">
              <a:buAutoNum type="alphaUcParenR"/>
            </a:pPr>
            <a:r>
              <a:rPr lang="en-US" dirty="0"/>
              <a:t>10</a:t>
            </a:r>
          </a:p>
          <a:p>
            <a:pPr marL="514350" indent="-514350">
              <a:buAutoNum type="alphaUcParenR"/>
            </a:pPr>
            <a:r>
              <a:rPr lang="en-US" dirty="0"/>
              <a:t>11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F6C3F-A158-FFD5-6F8A-2A49B46F8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85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91471-8ED9-0D3D-EF79-B1D43E8AE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8F3A3-BAB1-D20B-7AA4-05488DADA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4705"/>
            <a:ext cx="10972800" cy="536146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2×4×8×16 / (log2 4)^2. (log4 8)^3. (log8 16)^4 is equals</a:t>
            </a:r>
          </a:p>
          <a:p>
            <a:pPr marL="514350" indent="-514350">
              <a:buAutoNum type="alphaUcParenR"/>
            </a:pPr>
            <a:r>
              <a:rPr lang="en-IN" dirty="0"/>
              <a:t>24</a:t>
            </a:r>
          </a:p>
          <a:p>
            <a:pPr marL="514350" indent="-514350">
              <a:buAutoNum type="alphaUcParenR"/>
            </a:pPr>
            <a:r>
              <a:rPr lang="en-IN" dirty="0"/>
              <a:t>32</a:t>
            </a:r>
          </a:p>
          <a:p>
            <a:pPr marL="514350" indent="-514350">
              <a:buAutoNum type="alphaUcParenR"/>
            </a:pPr>
            <a:r>
              <a:rPr lang="en-IN" dirty="0"/>
              <a:t>64</a:t>
            </a:r>
          </a:p>
          <a:p>
            <a:pPr marL="514350" indent="-514350">
              <a:buAutoNum type="alphaUcParenR"/>
            </a:pPr>
            <a:r>
              <a:rPr lang="en-IN" dirty="0"/>
              <a:t>58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BAA477-AF8E-F6E1-9C9F-10BB787CB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04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D476E-210C-5651-1366-6B2D74137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D1688-9663-C6B8-A8F0-65F5F06C2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4705"/>
            <a:ext cx="10972800" cy="53614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 to n terms of the series log </a:t>
            </a:r>
            <a:r>
              <a:rPr lang="en-US" dirty="0" err="1"/>
              <a:t>m+log</a:t>
            </a:r>
            <a:r>
              <a:rPr lang="en-US" dirty="0"/>
              <a:t> m^2/</a:t>
            </a:r>
            <a:r>
              <a:rPr lang="en-US" dirty="0" err="1"/>
              <a:t>n+log</a:t>
            </a:r>
            <a:r>
              <a:rPr lang="en-US" dirty="0"/>
              <a:t> m^3/n^2+log m^4/n^3…… is</a:t>
            </a:r>
          </a:p>
          <a:p>
            <a:pPr marL="514350" indent="-514350">
              <a:buAutoNum type="alphaUcParenR"/>
            </a:pPr>
            <a:r>
              <a:rPr lang="pt-BR" dirty="0"/>
              <a:t>log(m^n/n^n)^n/2</a:t>
            </a:r>
            <a:endParaRPr lang="en-US" dirty="0"/>
          </a:p>
          <a:p>
            <a:pPr marL="514350" indent="-514350">
              <a:buAutoNum type="alphaUcParenR"/>
            </a:pPr>
            <a:r>
              <a:rPr lang="pt-BR" dirty="0"/>
              <a:t>log (n^n-1/m^n+1)^n/2</a:t>
            </a:r>
            <a:endParaRPr lang="en-US" dirty="0"/>
          </a:p>
          <a:p>
            <a:pPr marL="514350" indent="-514350">
              <a:buAutoNum type="alphaUcParenR"/>
            </a:pPr>
            <a:r>
              <a:rPr lang="pt-BR" dirty="0"/>
              <a:t>log(m^n+1/n^n-1)^n/2</a:t>
            </a:r>
            <a:endParaRPr lang="en-US" dirty="0"/>
          </a:p>
          <a:p>
            <a:pPr marL="514350" indent="-514350">
              <a:buAutoNum type="alphaUcParenR"/>
            </a:pPr>
            <a:r>
              <a:rPr lang="pt-BR" dirty="0"/>
              <a:t>log(m^1-n/n^1-m)^n/2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99D7A1-EB95-0F1F-3B0F-F52AB79A9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84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CB9D1-8967-4D6A-40E2-DA729A295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A2721-F764-7F4A-6C01-34BE6927D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4705"/>
            <a:ext cx="10972800" cy="53614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log10 a / b−c = log10 b / c−a = log10 c / a−b, (where a ≠ b ≠ c), then what is the value of </a:t>
            </a:r>
            <a:r>
              <a:rPr lang="en-US" dirty="0" err="1"/>
              <a:t>abc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arenR"/>
            </a:pPr>
            <a:r>
              <a:rPr lang="en-US" dirty="0"/>
              <a:t>-1</a:t>
            </a:r>
          </a:p>
          <a:p>
            <a:pPr marL="514350" indent="-514350">
              <a:buAutoNum type="alphaUcParenR"/>
            </a:pPr>
            <a:r>
              <a:rPr lang="en-US" dirty="0"/>
              <a:t>0</a:t>
            </a:r>
          </a:p>
          <a:p>
            <a:pPr marL="514350" indent="-514350">
              <a:buAutoNum type="alphaUcParenR"/>
            </a:pPr>
            <a:r>
              <a:rPr lang="en-US" dirty="0"/>
              <a:t>1</a:t>
            </a:r>
          </a:p>
          <a:p>
            <a:pPr marL="514350" indent="-514350">
              <a:buAutoNum type="alphaUcParenR"/>
            </a:pPr>
            <a:r>
              <a:rPr lang="en-US" dirty="0"/>
              <a:t>3√3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1DD3B7-BFF4-29C8-9CB3-610170D79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7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05F268-3FA3-FD6E-8A4E-D647B44C4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98FC7C-BB98-510B-B396-A8169DF8C167}"/>
              </a:ext>
            </a:extLst>
          </p:cNvPr>
          <p:cNvSpPr txBox="1"/>
          <p:nvPr/>
        </p:nvSpPr>
        <p:spPr>
          <a:xfrm>
            <a:off x="4381067" y="2667000"/>
            <a:ext cx="34298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Stencil" panose="040409050D0802020404" pitchFamily="82" charset="0"/>
              </a:rPr>
              <a:t>LOGARITHM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814062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44B6-28E5-60D5-86A1-30D73515E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4745"/>
            <a:ext cx="10972800" cy="50014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log3 y = x and log2 z = x, then 72^x is equal to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arenR"/>
            </a:pPr>
            <a:r>
              <a:rPr lang="en-US" dirty="0"/>
              <a:t>yz^3</a:t>
            </a:r>
          </a:p>
          <a:p>
            <a:pPr marL="514350" indent="-514350">
              <a:buAutoNum type="alphaUcParenR"/>
            </a:pPr>
            <a:r>
              <a:rPr lang="en-IN" dirty="0"/>
              <a:t>y^2 z^3</a:t>
            </a:r>
            <a:endParaRPr lang="en-US" dirty="0"/>
          </a:p>
          <a:p>
            <a:pPr marL="514350" indent="-514350">
              <a:buAutoNum type="alphaUcParenR"/>
            </a:pPr>
            <a:r>
              <a:rPr lang="en-IN" dirty="0"/>
              <a:t>y^3 z^2</a:t>
            </a:r>
            <a:endParaRPr lang="en-US" dirty="0"/>
          </a:p>
          <a:p>
            <a:pPr marL="514350" indent="-514350">
              <a:buAutoNum type="alphaUcParenR"/>
            </a:pPr>
            <a:r>
              <a:rPr lang="en-IN" dirty="0"/>
              <a:t>y^3 z^3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01E6A-3C08-7E6E-9C6E-20E01B4FD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59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94F63-3293-6025-E6CD-B150F99C0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9164D-2061-E6AE-0701-F8BB94C40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922"/>
            <a:ext cx="10515600" cy="551104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Question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60F05-8241-8527-B6B0-A094D5BF5438}"/>
              </a:ext>
            </a:extLst>
          </p:cNvPr>
          <p:cNvSpPr txBox="1"/>
          <p:nvPr/>
        </p:nvSpPr>
        <p:spPr>
          <a:xfrm>
            <a:off x="838200" y="1800225"/>
            <a:ext cx="107918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(base ⁡12)  1728 * log (base 9) 6561</a:t>
            </a:r>
          </a:p>
          <a:p>
            <a:pPr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pPr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pPr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  <a:p>
            <a:pPr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977528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58363-CDF7-88C1-0BC2-E6DB401B9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F7ADEB-E658-6063-3ADD-DD11330A4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922"/>
            <a:ext cx="10515600" cy="551104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Question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3EB1D-B9AD-0018-0A47-E17418FAF088}"/>
              </a:ext>
            </a:extLst>
          </p:cNvPr>
          <p:cNvSpPr txBox="1"/>
          <p:nvPr/>
        </p:nvSpPr>
        <p:spPr>
          <a:xfrm>
            <a:off x="838200" y="1706880"/>
            <a:ext cx="10515600" cy="3340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value of log (base 2) 16 is: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1/8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4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 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 16</a:t>
            </a:r>
          </a:p>
        </p:txBody>
      </p:sp>
    </p:spTree>
    <p:extLst>
      <p:ext uri="{BB962C8B-B14F-4D97-AF65-F5344CB8AC3E}">
        <p14:creationId xmlns:p14="http://schemas.microsoft.com/office/powerpoint/2010/main" val="3700318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CA8AF-61B3-4469-04D9-80A0A7029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0C5F89-1D37-CF71-C218-D6BB2D74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922"/>
            <a:ext cx="10515600" cy="551104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Question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2A409-C0D3-93E6-10F8-98876067BC95}"/>
              </a:ext>
            </a:extLst>
          </p:cNvPr>
          <p:cNvSpPr txBox="1"/>
          <p:nvPr/>
        </p:nvSpPr>
        <p:spPr>
          <a:xfrm>
            <a:off x="838200" y="1798320"/>
            <a:ext cx="10515600" cy="2674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value of log(base 100) 0.1?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lphaLcParenR"/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1/2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lphaLcParenR"/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-1/2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lphaLcParenR"/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-2</a:t>
            </a:r>
            <a:br>
              <a:rPr lang="en-IN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46538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FD4D1-87ED-1555-D8E1-33904CAAC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C35C27-C61A-EDF6-27AD-DB8E2EC7D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922"/>
            <a:ext cx="10515600" cy="551104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Question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3E5AC-C665-F996-B3DD-038E8284EE01}"/>
              </a:ext>
            </a:extLst>
          </p:cNvPr>
          <p:cNvSpPr txBox="1"/>
          <p:nvPr/>
        </p:nvSpPr>
        <p:spPr>
          <a:xfrm>
            <a:off x="1158240" y="1833691"/>
            <a:ext cx="9875520" cy="3190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log 2 = 0.3010, find the number of digits in 2^16</a:t>
            </a:r>
          </a:p>
          <a:p>
            <a:pPr>
              <a:spcAft>
                <a:spcPts val="800"/>
              </a:spcAft>
              <a:buNone/>
            </a:pP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 4</a:t>
            </a:r>
          </a:p>
          <a:p>
            <a:pPr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5</a:t>
            </a:r>
          </a:p>
          <a:p>
            <a:pPr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 65536</a:t>
            </a:r>
          </a:p>
          <a:p>
            <a:pPr>
              <a:spcAft>
                <a:spcPts val="800"/>
              </a:spcAf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 16</a:t>
            </a:r>
          </a:p>
        </p:txBody>
      </p:sp>
    </p:spTree>
    <p:extLst>
      <p:ext uri="{BB962C8B-B14F-4D97-AF65-F5344CB8AC3E}">
        <p14:creationId xmlns:p14="http://schemas.microsoft.com/office/powerpoint/2010/main" val="3572266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8F091-CF98-B9C7-5308-AB410E909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9CEEEA-B7CA-8854-945D-D545D6FF6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922"/>
            <a:ext cx="10515600" cy="551104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Question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667E3-02FB-DD23-A2B8-6CF6EE373A15}"/>
              </a:ext>
            </a:extLst>
          </p:cNvPr>
          <p:cNvSpPr txBox="1"/>
          <p:nvPr/>
        </p:nvSpPr>
        <p:spPr>
          <a:xfrm>
            <a:off x="838200" y="1859280"/>
            <a:ext cx="10515600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log5 + log (5x + 1) = log(x + 5) + 1, then x is equal to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Note: Consider the base value of Log is 10.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 1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3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 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 10</a:t>
            </a:r>
          </a:p>
        </p:txBody>
      </p:sp>
    </p:spTree>
    <p:extLst>
      <p:ext uri="{BB962C8B-B14F-4D97-AF65-F5344CB8AC3E}">
        <p14:creationId xmlns:p14="http://schemas.microsoft.com/office/powerpoint/2010/main" val="4071348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Solve the following equation. log (3x - 2)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○ 3</a:t>
            </a:r>
          </a:p>
          <a:p>
            <a:pPr marL="0" indent="0">
              <a:buNone/>
            </a:pPr>
            <a:r>
              <a:rPr lang="en-US" dirty="0"/>
              <a:t>○ 2</a:t>
            </a:r>
          </a:p>
          <a:p>
            <a:pPr marL="0" indent="0">
              <a:buNone/>
            </a:pPr>
            <a:r>
              <a:rPr lang="en-US" dirty="0"/>
              <a:t>○ 4</a:t>
            </a:r>
          </a:p>
          <a:p>
            <a:pPr marL="0" indent="0">
              <a:buNone/>
            </a:pPr>
            <a:r>
              <a:rPr lang="en-US" dirty="0"/>
              <a:t>○ 6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Solve the following equation. log(base 2)(x+1)–log(base 2)(2–x)=3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○ 5/7</a:t>
            </a:r>
          </a:p>
          <a:p>
            <a:pPr marL="0" indent="0">
              <a:buNone/>
            </a:pPr>
            <a:r>
              <a:rPr lang="en-US" dirty="0"/>
              <a:t>○ 5/9</a:t>
            </a:r>
          </a:p>
          <a:p>
            <a:pPr marL="0" indent="0">
              <a:buNone/>
            </a:pPr>
            <a:r>
              <a:rPr lang="en-US" dirty="0"/>
              <a:t>○ 5/11</a:t>
            </a:r>
          </a:p>
          <a:p>
            <a:pPr marL="0" indent="0">
              <a:buNone/>
            </a:pPr>
            <a:r>
              <a:rPr lang="en-US" dirty="0"/>
              <a:t>○ 5/3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Solve the following equation. log(x)=2-log(x-21)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○ 25,4</a:t>
            </a:r>
          </a:p>
          <a:p>
            <a:pPr marL="0" indent="0">
              <a:buNone/>
            </a:pPr>
            <a:r>
              <a:rPr lang="en-US" dirty="0"/>
              <a:t>○ 29,4</a:t>
            </a:r>
          </a:p>
          <a:p>
            <a:pPr marL="0" indent="0">
              <a:buNone/>
            </a:pPr>
            <a:r>
              <a:rPr lang="en-US" dirty="0"/>
              <a:t>○ -25,4</a:t>
            </a:r>
          </a:p>
          <a:p>
            <a:pPr marL="0" indent="0">
              <a:buNone/>
            </a:pPr>
            <a:r>
              <a:rPr lang="en-US" dirty="0"/>
              <a:t>○ -29,4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F89B6-8BA4-ED53-4F82-0CCC95CFF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QUESTION: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value of x by solving the following equation: log3 (7x + 18) = 2	</a:t>
            </a:r>
          </a:p>
          <a:p>
            <a:pPr algn="just">
              <a:lnSpc>
                <a:spcPct val="150000"/>
              </a:lnSpc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log 2 = 0.3010 and log 3 = 0.4771, the value of log</a:t>
            </a:r>
            <a:r>
              <a:rPr lang="en-US" sz="3200" b="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512 is:</a:t>
            </a:r>
          </a:p>
          <a:p>
            <a:pPr algn="just">
              <a:lnSpc>
                <a:spcPct val="150000"/>
              </a:lnSpc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log 27 = 1.431, then the value of log 9 is: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log 7=a then log (1/70)is equal to	</a:t>
            </a:r>
          </a:p>
          <a:p>
            <a:pPr algn="just">
              <a:lnSpc>
                <a:spcPct val="150000"/>
              </a:lnSpc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log 2 = 0.30103, the number of digits in 2</a:t>
            </a:r>
            <a:r>
              <a:rPr lang="en-US" sz="3200" b="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is:</a:t>
            </a:r>
          </a:p>
          <a:p>
            <a:pPr algn="just">
              <a:lnSpc>
                <a:spcPct val="150000"/>
              </a:lnSpc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09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05F268-3FA3-FD6E-8A4E-D647B44C4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9E7D53-C646-83F6-B4E0-55D1A4E99E48}"/>
              </a:ext>
            </a:extLst>
          </p:cNvPr>
          <p:cNvSpPr txBox="1"/>
          <p:nvPr/>
        </p:nvSpPr>
        <p:spPr>
          <a:xfrm>
            <a:off x="238084" y="785794"/>
            <a:ext cx="1157295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What are Logarithms?</a:t>
            </a:r>
          </a:p>
          <a:p>
            <a:r>
              <a:rPr lang="en-IN" sz="3200" dirty="0"/>
              <a:t>A logarithm is defined as the power to which a number must be raised to get some other values. It is the most convenient way to express  </a:t>
            </a:r>
            <a:r>
              <a:rPr lang="en-IN" sz="3200" dirty="0">
                <a:solidFill>
                  <a:srgbClr val="000000"/>
                </a:solidFill>
              </a:rPr>
              <a:t>large  numbers. </a:t>
            </a:r>
            <a:r>
              <a:rPr lang="en-IN" sz="3200" dirty="0"/>
              <a:t>A logarithm has various important properties that prove multiplication and division of logarithms can also be written in the form of logarithm of addition and subtraction</a:t>
            </a:r>
          </a:p>
        </p:txBody>
      </p:sp>
    </p:spTree>
    <p:extLst>
      <p:ext uri="{BB962C8B-B14F-4D97-AF65-F5344CB8AC3E}">
        <p14:creationId xmlns:p14="http://schemas.microsoft.com/office/powerpoint/2010/main" val="3316843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CD669-0BF3-417A-4639-7666E735E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F8495-E0F3-243F-CDA9-C5B03965C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a^2 + b^2 = c^2, then 1/log (c + a) b + 1/log (c-a) 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3^(x-2) =5 and log10 2 = 0.30103 &amp; log10 3 = 0.477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364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chemeClr val="accent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C6A9685-7C0C-B567-DE12-843ED1674E85}"/>
              </a:ext>
            </a:extLst>
          </p:cNvPr>
          <p:cNvGrpSpPr/>
          <p:nvPr/>
        </p:nvGrpSpPr>
        <p:grpSpPr>
          <a:xfrm>
            <a:off x="7966969" y="2289411"/>
            <a:ext cx="4225031" cy="4615403"/>
            <a:chOff x="7966969" y="2260887"/>
            <a:chExt cx="4225031" cy="4615403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C11E1B90-195B-F957-F17F-C2F6B1688DAC}"/>
                </a:ext>
              </a:extLst>
            </p:cNvPr>
            <p:cNvSpPr/>
            <p:nvPr/>
          </p:nvSpPr>
          <p:spPr>
            <a:xfrm>
              <a:off x="8807355" y="4597114"/>
              <a:ext cx="3384645" cy="22791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3CFCF918-4F2F-B6A3-7F40-3D4559C0D8CC}"/>
                </a:ext>
              </a:extLst>
            </p:cNvPr>
            <p:cNvSpPr/>
            <p:nvPr/>
          </p:nvSpPr>
          <p:spPr>
            <a:xfrm rot="16200000">
              <a:off x="7780928" y="2446928"/>
              <a:ext cx="4597113" cy="42250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05F268-3FA3-FD6E-8A4E-D647B44C4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6646" y="0"/>
            <a:ext cx="1202535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/>
            <a:r>
              <a:rPr lang="en-IN" sz="3200" dirty="0"/>
              <a:t>The logarithm of a positive real number a with respect to base b, a positive real number not equal to 1</a:t>
            </a:r>
            <a:r>
              <a:rPr lang="en-IN" sz="3200" baseline="30000" dirty="0"/>
              <a:t>[</a:t>
            </a:r>
            <a:r>
              <a:rPr lang="en-IN" sz="3200" baseline="30000" dirty="0" err="1"/>
              <a:t>nb</a:t>
            </a:r>
            <a:r>
              <a:rPr lang="en-IN" sz="3200" baseline="30000" dirty="0"/>
              <a:t> 1]</a:t>
            </a:r>
            <a:r>
              <a:rPr lang="en-IN" sz="3200" dirty="0"/>
              <a:t>, is the exponent by which b must be raised to yield a”.</a:t>
            </a:r>
          </a:p>
          <a:p>
            <a:pPr algn="justLow"/>
            <a:r>
              <a:rPr lang="en-IN" sz="3200" b="1" dirty="0"/>
              <a:t>i.e. b</a:t>
            </a:r>
            <a:r>
              <a:rPr lang="en-IN" sz="3200" b="1" baseline="30000" dirty="0"/>
              <a:t>y</a:t>
            </a:r>
            <a:r>
              <a:rPr lang="en-IN" sz="3200" b="1" dirty="0"/>
              <a:t>= a ⇔</a:t>
            </a:r>
            <a:r>
              <a:rPr lang="en-IN" sz="3200" b="1" dirty="0" err="1"/>
              <a:t>log</a:t>
            </a:r>
            <a:r>
              <a:rPr lang="en-IN" sz="3200" b="1" baseline="-25000" dirty="0" err="1"/>
              <a:t>b</a:t>
            </a:r>
            <a:r>
              <a:rPr lang="en-IN" sz="3200" b="1" dirty="0" err="1"/>
              <a:t>a</a:t>
            </a:r>
            <a:r>
              <a:rPr lang="en-IN" sz="3200" b="1" dirty="0"/>
              <a:t>=y</a:t>
            </a:r>
            <a:endParaRPr lang="en-IN" sz="3200" dirty="0"/>
          </a:p>
          <a:p>
            <a:pPr algn="justLow"/>
            <a:r>
              <a:rPr lang="en-IN" sz="3200" dirty="0"/>
              <a:t>Where,</a:t>
            </a:r>
          </a:p>
          <a:p>
            <a:pPr algn="justLow"/>
            <a:r>
              <a:rPr lang="en-IN" sz="3200" dirty="0"/>
              <a:t>“a” and “b” are two positive real numbers</a:t>
            </a:r>
          </a:p>
          <a:p>
            <a:pPr algn="justLow"/>
            <a:r>
              <a:rPr lang="en-IN" sz="3200" dirty="0"/>
              <a:t>y is a real number</a:t>
            </a:r>
          </a:p>
          <a:p>
            <a:pPr algn="justLow"/>
            <a:r>
              <a:rPr lang="en-IN" sz="3200" dirty="0"/>
              <a:t>“a” is called argument, which is inside the log</a:t>
            </a:r>
          </a:p>
          <a:p>
            <a:pPr algn="justLow"/>
            <a:r>
              <a:rPr lang="en-IN" sz="3200" dirty="0"/>
              <a:t>“b” is called the base, which is at the bottom of the log.</a:t>
            </a:r>
          </a:p>
          <a:p>
            <a:pPr fontAlgn="base"/>
            <a:r>
              <a:rPr lang="en-US" sz="3200" dirty="0">
                <a:solidFill>
                  <a:srgbClr val="4A4A4A"/>
                </a:solidFill>
              </a:rPr>
              <a:t> 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5559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05F268-3FA3-FD6E-8A4E-D647B44C4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4680D5-5827-DEF9-688E-CE653FABB9B5}"/>
              </a:ext>
            </a:extLst>
          </p:cNvPr>
          <p:cNvSpPr txBox="1"/>
          <p:nvPr/>
        </p:nvSpPr>
        <p:spPr>
          <a:xfrm>
            <a:off x="0" y="0"/>
            <a:ext cx="12192000" cy="7094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+mj-lt"/>
              </a:rPr>
              <a:t>Logarithm Types</a:t>
            </a:r>
          </a:p>
          <a:p>
            <a:r>
              <a:rPr lang="en-IN" sz="2400" dirty="0">
                <a:latin typeface="+mj-lt"/>
              </a:rPr>
              <a:t>In most cases, we always deal with two different types of logarithms, namely</a:t>
            </a:r>
          </a:p>
          <a:p>
            <a:r>
              <a:rPr lang="en-IN" sz="2400" dirty="0">
                <a:latin typeface="+mj-lt"/>
              </a:rPr>
              <a:t>1.Common Logarithm</a:t>
            </a:r>
          </a:p>
          <a:p>
            <a:r>
              <a:rPr lang="en-IN" sz="2400" dirty="0">
                <a:latin typeface="+mj-lt"/>
              </a:rPr>
              <a:t>2.Natural Logarithm</a:t>
            </a:r>
          </a:p>
          <a:p>
            <a:r>
              <a:rPr lang="en-IN" sz="2400" b="1" dirty="0">
                <a:latin typeface="+mj-lt"/>
              </a:rPr>
              <a:t>Common Logarithm</a:t>
            </a:r>
          </a:p>
          <a:p>
            <a:r>
              <a:rPr lang="en-IN" sz="2400" dirty="0">
                <a:latin typeface="+mj-lt"/>
              </a:rPr>
              <a:t>The common logarithm is also called the base 10 logarithms. It is represented as log10 or simply log. For example, the common logarithm of 1000 is written as a log (1000). The common logarithm defines how many times we have to multiply the number 10, to get the required output.</a:t>
            </a:r>
          </a:p>
          <a:p>
            <a:r>
              <a:rPr lang="en-IN" sz="2400" dirty="0">
                <a:latin typeface="+mj-lt"/>
              </a:rPr>
              <a:t>For example, log (100) = 2</a:t>
            </a:r>
          </a:p>
          <a:p>
            <a:r>
              <a:rPr lang="en-IN" sz="2400" dirty="0">
                <a:latin typeface="+mj-lt"/>
              </a:rPr>
              <a:t>If we multiply the number 10 twice, we get the result 100.</a:t>
            </a:r>
          </a:p>
          <a:p>
            <a:r>
              <a:rPr lang="en-IN" sz="2400" b="1" dirty="0">
                <a:latin typeface="+mj-lt"/>
              </a:rPr>
              <a:t>Natural Logarithm</a:t>
            </a:r>
          </a:p>
          <a:p>
            <a:r>
              <a:rPr lang="en-IN" sz="2400" dirty="0">
                <a:latin typeface="+mj-lt"/>
              </a:rPr>
              <a:t>The natural logarithm is called the base e logarithm. The natural logarithm is represented as </a:t>
            </a:r>
            <a:r>
              <a:rPr lang="en-IN" sz="2400" dirty="0" err="1">
                <a:latin typeface="+mj-lt"/>
              </a:rPr>
              <a:t>ln</a:t>
            </a:r>
            <a:r>
              <a:rPr lang="en-IN" sz="2400" dirty="0">
                <a:latin typeface="+mj-lt"/>
              </a:rPr>
              <a:t> or loge. Here, “e” represents the Euler’s constant which is approximately equal to 2.71828. For example, the natural logarithm of 78 is written as </a:t>
            </a:r>
            <a:r>
              <a:rPr lang="en-IN" sz="2400" dirty="0" err="1">
                <a:latin typeface="+mj-lt"/>
              </a:rPr>
              <a:t>ln</a:t>
            </a:r>
            <a:r>
              <a:rPr lang="en-IN" sz="2400" dirty="0">
                <a:latin typeface="+mj-lt"/>
              </a:rPr>
              <a:t> 78. The natural logarithm defines how many we have to multiply “e” to get the required output.</a:t>
            </a:r>
          </a:p>
          <a:p>
            <a:r>
              <a:rPr lang="en-IN" sz="2400" dirty="0">
                <a:latin typeface="+mj-lt"/>
              </a:rPr>
              <a:t>For example, </a:t>
            </a:r>
            <a:r>
              <a:rPr lang="en-IN" sz="2400" dirty="0" err="1">
                <a:latin typeface="+mj-lt"/>
              </a:rPr>
              <a:t>ln</a:t>
            </a:r>
            <a:r>
              <a:rPr lang="en-IN" sz="2400" dirty="0">
                <a:latin typeface="+mj-lt"/>
              </a:rPr>
              <a:t> (78) = 4.357.</a:t>
            </a:r>
          </a:p>
          <a:p>
            <a:r>
              <a:rPr lang="en-IN" sz="2400" dirty="0">
                <a:latin typeface="+mj-lt"/>
              </a:rPr>
              <a:t>Thus, the base e logarithm of 78 is equal to 4.357.</a:t>
            </a:r>
          </a:p>
          <a:p>
            <a:pPr algn="l" fontAlgn="base"/>
            <a:endParaRPr lang="en-US" sz="2300" b="0" i="0" dirty="0">
              <a:solidFill>
                <a:srgbClr val="4A4A4A"/>
              </a:solidFill>
              <a:effectLst/>
              <a:latin typeface="ProximaNova"/>
            </a:endParaRPr>
          </a:p>
        </p:txBody>
      </p:sp>
    </p:spTree>
    <p:extLst>
      <p:ext uri="{BB962C8B-B14F-4D97-AF65-F5344CB8AC3E}">
        <p14:creationId xmlns:p14="http://schemas.microsoft.com/office/powerpoint/2010/main" val="143838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05F268-3FA3-FD6E-8A4E-D647B44C4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E4FC33-0AEB-FC17-FB2D-7F8AB8E70A82}"/>
              </a:ext>
            </a:extLst>
          </p:cNvPr>
          <p:cNvSpPr txBox="1"/>
          <p:nvPr/>
        </p:nvSpPr>
        <p:spPr>
          <a:xfrm>
            <a:off x="309522" y="0"/>
            <a:ext cx="11572956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Logarithm Rules and Properties</a:t>
            </a:r>
          </a:p>
          <a:p>
            <a:r>
              <a:rPr lang="en-IN" sz="3200" dirty="0"/>
              <a:t>There are certain rules based on which logarithmic operations can be performed. The names of these rules are:</a:t>
            </a:r>
          </a:p>
          <a:p>
            <a:r>
              <a:rPr lang="en-IN" sz="3200" dirty="0"/>
              <a:t>1.Product rule</a:t>
            </a:r>
          </a:p>
          <a:p>
            <a:r>
              <a:rPr lang="en-IN" sz="3200" dirty="0"/>
              <a:t>2.Division rule</a:t>
            </a:r>
          </a:p>
          <a:p>
            <a:r>
              <a:rPr lang="en-IN" sz="3200" dirty="0"/>
              <a:t>3.Power rule/Exponential Rule</a:t>
            </a:r>
          </a:p>
          <a:p>
            <a:r>
              <a:rPr lang="en-IN" sz="3200" dirty="0"/>
              <a:t>4.Change of base rule</a:t>
            </a:r>
          </a:p>
          <a:p>
            <a:r>
              <a:rPr lang="en-IN" sz="3200" dirty="0"/>
              <a:t>5.Base switch rule</a:t>
            </a:r>
          </a:p>
          <a:p>
            <a:r>
              <a:rPr lang="en-IN" sz="3200" dirty="0"/>
              <a:t>6.Derivative of log</a:t>
            </a:r>
          </a:p>
          <a:p>
            <a:r>
              <a:rPr lang="en-IN" sz="3200" dirty="0"/>
              <a:t>7.Integral of log</a:t>
            </a:r>
          </a:p>
          <a:p>
            <a:r>
              <a:rPr lang="en-IN" sz="3200" dirty="0"/>
              <a:t>Let us have a look at each of these properties one by one</a:t>
            </a:r>
          </a:p>
          <a:p>
            <a:pPr algn="l" fontAlgn="base"/>
            <a:endParaRPr lang="en-US" sz="2400" b="0" i="0" dirty="0">
              <a:solidFill>
                <a:srgbClr val="4A4A4A"/>
              </a:solidFill>
              <a:effectLst/>
              <a:latin typeface="ProximaNova"/>
            </a:endParaRPr>
          </a:p>
        </p:txBody>
      </p:sp>
    </p:spTree>
    <p:extLst>
      <p:ext uri="{BB962C8B-B14F-4D97-AF65-F5344CB8AC3E}">
        <p14:creationId xmlns:p14="http://schemas.microsoft.com/office/powerpoint/2010/main" val="51926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05F268-3FA3-FD6E-8A4E-D647B44C4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102DC4-908B-1A8A-B8BB-1FFD15BE0D89}"/>
              </a:ext>
            </a:extLst>
          </p:cNvPr>
          <p:cNvSpPr txBox="1"/>
          <p:nvPr/>
        </p:nvSpPr>
        <p:spPr>
          <a:xfrm>
            <a:off x="0" y="0"/>
            <a:ext cx="12192000" cy="7355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Product Rule</a:t>
            </a:r>
          </a:p>
          <a:p>
            <a:r>
              <a:rPr lang="en-IN" sz="2800" dirty="0"/>
              <a:t>In this rule, the multiplication of two logarithmic values is equal to the addition of their individual logarithms.</a:t>
            </a:r>
          </a:p>
          <a:p>
            <a:r>
              <a:rPr lang="en-IN" sz="2800" b="1" dirty="0"/>
              <a:t>        </a:t>
            </a:r>
            <a:r>
              <a:rPr lang="en-IN" sz="2800" b="1" dirty="0" err="1"/>
              <a:t>Log</a:t>
            </a:r>
            <a:r>
              <a:rPr lang="en-IN" sz="2800" b="1" baseline="-25000" dirty="0" err="1"/>
              <a:t>b</a:t>
            </a:r>
            <a:r>
              <a:rPr lang="en-IN" sz="2800" b="1" dirty="0"/>
              <a:t> (</a:t>
            </a:r>
            <a:r>
              <a:rPr lang="en-IN" sz="2800" b="1" dirty="0" err="1"/>
              <a:t>mn</a:t>
            </a:r>
            <a:r>
              <a:rPr lang="en-IN" sz="2800" b="1" dirty="0"/>
              <a:t>)= </a:t>
            </a:r>
            <a:r>
              <a:rPr lang="en-IN" sz="2800" b="1" dirty="0" err="1"/>
              <a:t>log</a:t>
            </a:r>
            <a:r>
              <a:rPr lang="en-IN" sz="2800" b="1" baseline="-25000" dirty="0" err="1"/>
              <a:t>b</a:t>
            </a:r>
            <a:r>
              <a:rPr lang="en-IN" sz="2800" b="1" dirty="0"/>
              <a:t> m + </a:t>
            </a:r>
            <a:r>
              <a:rPr lang="en-IN" sz="2800" b="1" dirty="0" err="1"/>
              <a:t>log</a:t>
            </a:r>
            <a:r>
              <a:rPr lang="en-IN" sz="2800" b="1" baseline="-25000" dirty="0" err="1"/>
              <a:t>b</a:t>
            </a:r>
            <a:r>
              <a:rPr lang="en-IN" sz="2800" b="1" dirty="0"/>
              <a:t> n</a:t>
            </a:r>
            <a:endParaRPr lang="en-IN" sz="2800" dirty="0"/>
          </a:p>
          <a:p>
            <a:r>
              <a:rPr lang="en-IN" sz="2800" dirty="0"/>
              <a:t>          For example: log</a:t>
            </a:r>
            <a:r>
              <a:rPr lang="en-IN" sz="2800" baseline="-25000" dirty="0"/>
              <a:t>3 </a:t>
            </a:r>
            <a:r>
              <a:rPr lang="en-IN" sz="2800" dirty="0"/>
              <a:t>( 2y ) = log</a:t>
            </a:r>
            <a:r>
              <a:rPr lang="en-IN" sz="2800" baseline="-25000" dirty="0"/>
              <a:t>3 </a:t>
            </a:r>
            <a:r>
              <a:rPr lang="en-IN" sz="2800" dirty="0"/>
              <a:t>(2) + log</a:t>
            </a:r>
            <a:r>
              <a:rPr lang="en-IN" sz="2800" baseline="-25000" dirty="0"/>
              <a:t>3 </a:t>
            </a:r>
            <a:r>
              <a:rPr lang="en-IN" sz="2800" dirty="0"/>
              <a:t>(y)</a:t>
            </a:r>
          </a:p>
          <a:p>
            <a:r>
              <a:rPr lang="en-IN" sz="2800" b="1" dirty="0"/>
              <a:t>Division Rule</a:t>
            </a:r>
          </a:p>
          <a:p>
            <a:r>
              <a:rPr lang="en-IN" sz="2800" dirty="0"/>
              <a:t>The division of two logarithmic values is equal to the difference of each logarithm.</a:t>
            </a:r>
          </a:p>
          <a:p>
            <a:r>
              <a:rPr lang="en-IN" sz="2800" b="1" dirty="0"/>
              <a:t>         </a:t>
            </a:r>
            <a:r>
              <a:rPr lang="en-IN" sz="2800" b="1" dirty="0" err="1"/>
              <a:t>Log</a:t>
            </a:r>
            <a:r>
              <a:rPr lang="en-IN" sz="2800" b="1" baseline="-25000" dirty="0" err="1"/>
              <a:t>b</a:t>
            </a:r>
            <a:r>
              <a:rPr lang="en-IN" sz="2800" b="1" dirty="0"/>
              <a:t> (m/n)= </a:t>
            </a:r>
            <a:r>
              <a:rPr lang="en-IN" sz="2800" b="1" dirty="0" err="1"/>
              <a:t>log</a:t>
            </a:r>
            <a:r>
              <a:rPr lang="en-IN" sz="2800" b="1" baseline="-25000" dirty="0" err="1"/>
              <a:t>b</a:t>
            </a:r>
            <a:r>
              <a:rPr lang="en-IN" sz="2800" b="1" dirty="0"/>
              <a:t> m – </a:t>
            </a:r>
            <a:r>
              <a:rPr lang="en-IN" sz="2800" b="1" dirty="0" err="1"/>
              <a:t>log</a:t>
            </a:r>
            <a:r>
              <a:rPr lang="en-IN" sz="2800" b="1" baseline="-25000" dirty="0" err="1"/>
              <a:t>b</a:t>
            </a:r>
            <a:r>
              <a:rPr lang="en-IN" sz="2800" b="1" dirty="0"/>
              <a:t> n</a:t>
            </a:r>
            <a:endParaRPr lang="en-IN" sz="2800" dirty="0"/>
          </a:p>
          <a:p>
            <a:r>
              <a:rPr lang="en-IN" sz="2800" dirty="0"/>
              <a:t>         For example, log</a:t>
            </a:r>
            <a:r>
              <a:rPr lang="en-IN" sz="2800" baseline="-25000" dirty="0"/>
              <a:t>3 </a:t>
            </a:r>
            <a:r>
              <a:rPr lang="en-IN" sz="2800" dirty="0"/>
              <a:t>( 2/ y ) = log</a:t>
            </a:r>
            <a:r>
              <a:rPr lang="en-IN" sz="2800" baseline="-25000" dirty="0"/>
              <a:t>3 </a:t>
            </a:r>
            <a:r>
              <a:rPr lang="en-IN" sz="2800" dirty="0"/>
              <a:t>(2) -log</a:t>
            </a:r>
            <a:r>
              <a:rPr lang="en-IN" sz="2800" baseline="-25000" dirty="0"/>
              <a:t>3 </a:t>
            </a:r>
            <a:r>
              <a:rPr lang="en-IN" sz="2800" dirty="0"/>
              <a:t>(y)</a:t>
            </a:r>
          </a:p>
          <a:p>
            <a:r>
              <a:rPr lang="en-IN" sz="2800" b="1" dirty="0"/>
              <a:t>Exponential Rule</a:t>
            </a:r>
          </a:p>
          <a:p>
            <a:r>
              <a:rPr lang="en-IN" sz="2800" dirty="0"/>
              <a:t>In the exponential rule, the logarithm of m with a rational exponent is equal to the exponent times its logarithm.</a:t>
            </a:r>
          </a:p>
          <a:p>
            <a:r>
              <a:rPr lang="en-IN" sz="2800" b="1" dirty="0"/>
              <a:t>          </a:t>
            </a:r>
            <a:r>
              <a:rPr lang="en-IN" sz="2800" b="1" dirty="0" err="1"/>
              <a:t>Log</a:t>
            </a:r>
            <a:r>
              <a:rPr lang="en-IN" sz="2800" b="1" baseline="-25000" dirty="0" err="1"/>
              <a:t>b</a:t>
            </a:r>
            <a:r>
              <a:rPr lang="en-IN" sz="2800" b="1" dirty="0"/>
              <a:t> (</a:t>
            </a:r>
            <a:r>
              <a:rPr lang="en-IN" sz="2800" b="1" dirty="0" err="1"/>
              <a:t>m</a:t>
            </a:r>
            <a:r>
              <a:rPr lang="en-IN" sz="2800" b="1" baseline="30000" dirty="0" err="1"/>
              <a:t>n</a:t>
            </a:r>
            <a:r>
              <a:rPr lang="en-IN" sz="2800" b="1" dirty="0"/>
              <a:t>) = n </a:t>
            </a:r>
            <a:r>
              <a:rPr lang="en-IN" sz="2800" b="1" dirty="0" err="1"/>
              <a:t>log</a:t>
            </a:r>
            <a:r>
              <a:rPr lang="en-IN" sz="2800" b="1" baseline="-25000" dirty="0" err="1"/>
              <a:t>b</a:t>
            </a:r>
            <a:r>
              <a:rPr lang="en-IN" sz="2800" b="1" dirty="0"/>
              <a:t> m</a:t>
            </a:r>
          </a:p>
          <a:p>
            <a:r>
              <a:rPr lang="en-IN" sz="2800" dirty="0"/>
              <a:t>         Example: </a:t>
            </a:r>
            <a:r>
              <a:rPr lang="en-IN" sz="2800" dirty="0" err="1"/>
              <a:t>log</a:t>
            </a:r>
            <a:r>
              <a:rPr lang="en-IN" sz="2800" baseline="-25000" dirty="0" err="1"/>
              <a:t>b</a:t>
            </a:r>
            <a:r>
              <a:rPr lang="en-IN" sz="2800" dirty="0"/>
              <a:t>(2</a:t>
            </a:r>
            <a:r>
              <a:rPr lang="en-IN" sz="2800" baseline="30000" dirty="0"/>
              <a:t>3</a:t>
            </a:r>
            <a:r>
              <a:rPr lang="en-IN" sz="2800" dirty="0"/>
              <a:t>) = 3 </a:t>
            </a:r>
            <a:r>
              <a:rPr lang="en-IN" sz="2800" dirty="0" err="1"/>
              <a:t>log</a:t>
            </a:r>
            <a:r>
              <a:rPr lang="en-IN" sz="2800" baseline="-25000" dirty="0" err="1"/>
              <a:t>b</a:t>
            </a:r>
            <a:r>
              <a:rPr lang="en-IN" sz="2800" dirty="0"/>
              <a:t> 2</a:t>
            </a:r>
            <a:endParaRPr lang="en-IN" sz="2800" b="1" dirty="0"/>
          </a:p>
          <a:p>
            <a:endParaRPr lang="en-IN" sz="3200" dirty="0"/>
          </a:p>
          <a:p>
            <a:pPr algn="l" fontAlgn="base"/>
            <a:endParaRPr lang="en-US" sz="2400" b="1" i="0" dirty="0">
              <a:solidFill>
                <a:srgbClr val="4A4A4A"/>
              </a:solidFill>
              <a:effectLst/>
              <a:latin typeface="ProximaNova"/>
            </a:endParaRPr>
          </a:p>
          <a:p>
            <a:pPr algn="l" fontAlgn="base"/>
            <a:r>
              <a:rPr lang="en-US" sz="2400" b="0" i="0" dirty="0">
                <a:solidFill>
                  <a:srgbClr val="4A4A4A"/>
                </a:solidFill>
                <a:effectLst/>
                <a:latin typeface="ProximaNova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61567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05F268-3FA3-FD6E-8A4E-D647B44C4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5360"/>
            <a:ext cx="1219200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Change of Base Rule</a:t>
            </a:r>
          </a:p>
          <a:p>
            <a:r>
              <a:rPr lang="en-IN" sz="2000" b="1" dirty="0" err="1"/>
              <a:t>Log</a:t>
            </a:r>
            <a:r>
              <a:rPr lang="en-IN" sz="2000" b="1" baseline="-25000" dirty="0" err="1"/>
              <a:t>b</a:t>
            </a:r>
            <a:r>
              <a:rPr lang="en-IN" sz="2000" b="1" baseline="-25000" dirty="0"/>
              <a:t> </a:t>
            </a:r>
            <a:r>
              <a:rPr lang="en-IN" sz="2000" b="1" dirty="0"/>
              <a:t>m = </a:t>
            </a:r>
            <a:r>
              <a:rPr lang="en-IN" sz="2000" b="1" dirty="0" err="1"/>
              <a:t>log</a:t>
            </a:r>
            <a:r>
              <a:rPr lang="en-IN" sz="2000" b="1" baseline="-25000" dirty="0" err="1"/>
              <a:t>a</a:t>
            </a:r>
            <a:r>
              <a:rPr lang="en-IN" sz="2000" b="1" baseline="-25000" dirty="0"/>
              <a:t> </a:t>
            </a:r>
            <a:r>
              <a:rPr lang="en-IN" sz="2000" b="1" dirty="0"/>
              <a:t>m/ </a:t>
            </a:r>
            <a:r>
              <a:rPr lang="en-IN" sz="2000" b="1" dirty="0" err="1"/>
              <a:t>log</a:t>
            </a:r>
            <a:r>
              <a:rPr lang="en-IN" sz="2000" b="1" baseline="-25000" dirty="0" err="1"/>
              <a:t>a</a:t>
            </a:r>
            <a:r>
              <a:rPr lang="en-IN" sz="2000" b="1" dirty="0"/>
              <a:t> b    </a:t>
            </a:r>
            <a:endParaRPr lang="en-IN" sz="2000" dirty="0"/>
          </a:p>
          <a:p>
            <a:r>
              <a:rPr lang="en-IN" sz="2000" dirty="0"/>
              <a:t>Example: </a:t>
            </a:r>
            <a:r>
              <a:rPr lang="en-IN" sz="2000" dirty="0" err="1"/>
              <a:t>log</a:t>
            </a:r>
            <a:r>
              <a:rPr lang="en-IN" sz="2000" baseline="-25000" dirty="0" err="1"/>
              <a:t>b</a:t>
            </a:r>
            <a:r>
              <a:rPr lang="en-IN" sz="2000" dirty="0"/>
              <a:t> 2 = </a:t>
            </a:r>
            <a:r>
              <a:rPr lang="en-IN" sz="2000" dirty="0" err="1"/>
              <a:t>log</a:t>
            </a:r>
            <a:r>
              <a:rPr lang="en-IN" sz="2000" baseline="-25000" dirty="0" err="1"/>
              <a:t>a</a:t>
            </a:r>
            <a:r>
              <a:rPr lang="en-IN" sz="2000" baseline="-25000" dirty="0"/>
              <a:t> </a:t>
            </a:r>
            <a:r>
              <a:rPr lang="en-IN" sz="2000" dirty="0"/>
              <a:t>2/</a:t>
            </a:r>
            <a:r>
              <a:rPr lang="en-IN" sz="2000" dirty="0" err="1"/>
              <a:t>log</a:t>
            </a:r>
            <a:r>
              <a:rPr lang="en-IN" sz="2000" baseline="-25000" dirty="0" err="1"/>
              <a:t>a</a:t>
            </a:r>
            <a:r>
              <a:rPr lang="en-IN" sz="2000" dirty="0"/>
              <a:t> b</a:t>
            </a:r>
          </a:p>
          <a:p>
            <a:endParaRPr lang="en-IN" sz="2000" dirty="0"/>
          </a:p>
          <a:p>
            <a:r>
              <a:rPr lang="en-IN" sz="2000" b="1" dirty="0"/>
              <a:t>Base Switch Rule</a:t>
            </a:r>
          </a:p>
          <a:p>
            <a:r>
              <a:rPr lang="en-IN" sz="2000" b="1" dirty="0" err="1"/>
              <a:t>log</a:t>
            </a:r>
            <a:r>
              <a:rPr lang="en-IN" sz="2000" b="1" baseline="-25000" dirty="0" err="1"/>
              <a:t>b</a:t>
            </a:r>
            <a:r>
              <a:rPr lang="en-IN" sz="2000" b="1" baseline="-25000" dirty="0"/>
              <a:t> </a:t>
            </a:r>
            <a:r>
              <a:rPr lang="en-IN" sz="2000" b="1" dirty="0"/>
              <a:t>(a) = 1 / </a:t>
            </a:r>
            <a:r>
              <a:rPr lang="en-IN" sz="2000" b="1" dirty="0" err="1"/>
              <a:t>log</a:t>
            </a:r>
            <a:r>
              <a:rPr lang="en-IN" sz="2000" b="1" baseline="-25000" dirty="0" err="1"/>
              <a:t>a</a:t>
            </a:r>
            <a:r>
              <a:rPr lang="en-IN" sz="2000" b="1" baseline="-25000" dirty="0"/>
              <a:t> </a:t>
            </a:r>
            <a:r>
              <a:rPr lang="en-IN" sz="2000" b="1" dirty="0"/>
              <a:t>(b)</a:t>
            </a:r>
            <a:endParaRPr lang="en-IN" sz="2000" dirty="0"/>
          </a:p>
          <a:p>
            <a:r>
              <a:rPr lang="en-IN" sz="2000" dirty="0"/>
              <a:t>Example: </a:t>
            </a:r>
            <a:r>
              <a:rPr lang="en-IN" sz="2000" dirty="0" err="1"/>
              <a:t>log</a:t>
            </a:r>
            <a:r>
              <a:rPr lang="en-IN" sz="2000" baseline="-25000" dirty="0" err="1"/>
              <a:t>b</a:t>
            </a:r>
            <a:r>
              <a:rPr lang="en-IN" sz="2000" dirty="0"/>
              <a:t> 8 = 1/log</a:t>
            </a:r>
            <a:r>
              <a:rPr lang="en-IN" sz="2000" baseline="-25000" dirty="0"/>
              <a:t>8</a:t>
            </a:r>
            <a:r>
              <a:rPr lang="en-IN" sz="2000" dirty="0"/>
              <a:t> b</a:t>
            </a:r>
          </a:p>
          <a:p>
            <a:endParaRPr lang="en-IN" sz="2000" dirty="0"/>
          </a:p>
          <a:p>
            <a:r>
              <a:rPr lang="en-IN" sz="2000" b="1" dirty="0"/>
              <a:t>Derivative of log</a:t>
            </a:r>
          </a:p>
          <a:p>
            <a:r>
              <a:rPr lang="en-IN" sz="2000" dirty="0"/>
              <a:t>If f (x) = </a:t>
            </a:r>
            <a:r>
              <a:rPr lang="en-IN" sz="2000" dirty="0" err="1"/>
              <a:t>log</a:t>
            </a:r>
            <a:r>
              <a:rPr lang="en-IN" sz="2000" baseline="-25000" dirty="0" err="1"/>
              <a:t>b</a:t>
            </a:r>
            <a:r>
              <a:rPr lang="en-IN" sz="2000" baseline="-25000" dirty="0"/>
              <a:t> </a:t>
            </a:r>
            <a:r>
              <a:rPr lang="en-IN" sz="2000" dirty="0"/>
              <a:t>(x), then the derivative of f(x) is given by;</a:t>
            </a:r>
          </a:p>
          <a:p>
            <a:r>
              <a:rPr lang="en-IN" sz="2000" b="1" dirty="0"/>
              <a:t>f'(x) = 1/(x </a:t>
            </a:r>
            <a:r>
              <a:rPr lang="en-IN" sz="2000" b="1" dirty="0" err="1"/>
              <a:t>ln</a:t>
            </a:r>
            <a:r>
              <a:rPr lang="en-IN" sz="2000" b="1" dirty="0"/>
              <a:t>(b))</a:t>
            </a:r>
            <a:endParaRPr lang="en-IN" sz="2000" dirty="0"/>
          </a:p>
          <a:p>
            <a:r>
              <a:rPr lang="en-IN" sz="2000" dirty="0"/>
              <a:t>Example: Given, f (x) = log</a:t>
            </a:r>
            <a:r>
              <a:rPr lang="en-IN" sz="2000" baseline="-25000" dirty="0"/>
              <a:t>10 </a:t>
            </a:r>
            <a:r>
              <a:rPr lang="en-IN" sz="2000" dirty="0"/>
              <a:t>(x)</a:t>
            </a:r>
          </a:p>
          <a:p>
            <a:r>
              <a:rPr lang="en-IN" sz="2000" dirty="0"/>
              <a:t>Then, f'(x) = 1/(x </a:t>
            </a:r>
            <a:r>
              <a:rPr lang="en-IN" sz="2000" dirty="0" err="1"/>
              <a:t>ln</a:t>
            </a:r>
            <a:r>
              <a:rPr lang="en-IN" sz="2000" dirty="0"/>
              <a:t>(10))</a:t>
            </a:r>
          </a:p>
          <a:p>
            <a:endParaRPr lang="en-IN" sz="2000" dirty="0"/>
          </a:p>
          <a:p>
            <a:r>
              <a:rPr lang="en-IN" sz="2000" b="1" dirty="0"/>
              <a:t>Integral of Log</a:t>
            </a:r>
          </a:p>
          <a:p>
            <a:r>
              <a:rPr lang="en-IN" sz="2000" b="1" dirty="0"/>
              <a:t>∫</a:t>
            </a:r>
            <a:r>
              <a:rPr lang="en-IN" sz="2000" b="1" dirty="0" err="1"/>
              <a:t>log</a:t>
            </a:r>
            <a:r>
              <a:rPr lang="en-IN" sz="2000" b="1" baseline="-25000" dirty="0" err="1"/>
              <a:t>b</a:t>
            </a:r>
            <a:r>
              <a:rPr lang="en-IN" sz="2000" b="1" dirty="0"/>
              <a:t>(x)</a:t>
            </a:r>
            <a:r>
              <a:rPr lang="en-IN" sz="2000" b="1" dirty="0" err="1"/>
              <a:t>dx</a:t>
            </a:r>
            <a:r>
              <a:rPr lang="en-IN" sz="2000" b="1" dirty="0"/>
              <a:t> = x( </a:t>
            </a:r>
            <a:r>
              <a:rPr lang="en-IN" sz="2000" b="1" dirty="0" err="1"/>
              <a:t>log</a:t>
            </a:r>
            <a:r>
              <a:rPr lang="en-IN" sz="2000" b="1" baseline="-25000" dirty="0" err="1"/>
              <a:t>b</a:t>
            </a:r>
            <a:r>
              <a:rPr lang="en-IN" sz="2000" b="1" dirty="0"/>
              <a:t>(x) – 1/</a:t>
            </a:r>
            <a:r>
              <a:rPr lang="en-IN" sz="2000" b="1" dirty="0" err="1"/>
              <a:t>ln</a:t>
            </a:r>
            <a:r>
              <a:rPr lang="en-IN" sz="2000" b="1" dirty="0"/>
              <a:t>(b) ) + C</a:t>
            </a:r>
            <a:endParaRPr lang="en-IN" sz="2000" dirty="0"/>
          </a:p>
          <a:p>
            <a:r>
              <a:rPr lang="en-IN" sz="2000" dirty="0"/>
              <a:t>Example: ∫ log</a:t>
            </a:r>
            <a:r>
              <a:rPr lang="en-IN" sz="2000" baseline="-25000" dirty="0"/>
              <a:t>10</a:t>
            </a:r>
            <a:r>
              <a:rPr lang="en-IN" sz="2000" dirty="0"/>
              <a:t>(x) </a:t>
            </a:r>
            <a:r>
              <a:rPr lang="en-IN" sz="2000" dirty="0" err="1"/>
              <a:t>dx</a:t>
            </a:r>
            <a:r>
              <a:rPr lang="en-IN" sz="2000" dirty="0"/>
              <a:t> = x ∙ ( log</a:t>
            </a:r>
            <a:r>
              <a:rPr lang="en-IN" sz="2000" baseline="-25000" dirty="0"/>
              <a:t>10</a:t>
            </a:r>
            <a:r>
              <a:rPr lang="en-IN" sz="2000" dirty="0"/>
              <a:t>(x) – 1 / </a:t>
            </a:r>
            <a:r>
              <a:rPr lang="en-IN" sz="2000" dirty="0" err="1"/>
              <a:t>ln</a:t>
            </a:r>
            <a:r>
              <a:rPr lang="en-IN" sz="2000" dirty="0"/>
              <a:t>(10) ) + C</a:t>
            </a:r>
          </a:p>
          <a:p>
            <a:r>
              <a:rPr lang="en-IN" sz="2000" b="1" dirty="0"/>
              <a:t>Other Properties</a:t>
            </a:r>
          </a:p>
          <a:p>
            <a:r>
              <a:rPr lang="en-IN" sz="2000" dirty="0"/>
              <a:t>Some other properties of logarithmic functions are:</a:t>
            </a:r>
          </a:p>
          <a:p>
            <a:r>
              <a:rPr lang="en-IN" sz="2000" dirty="0" err="1"/>
              <a:t>Log</a:t>
            </a:r>
            <a:r>
              <a:rPr lang="en-IN" sz="2000" baseline="-25000" dirty="0" err="1"/>
              <a:t>b</a:t>
            </a:r>
            <a:r>
              <a:rPr lang="en-IN" sz="2000" dirty="0"/>
              <a:t> b = 1</a:t>
            </a:r>
          </a:p>
          <a:p>
            <a:r>
              <a:rPr lang="en-IN" sz="2000" dirty="0" err="1"/>
              <a:t>Log</a:t>
            </a:r>
            <a:r>
              <a:rPr lang="en-IN" sz="2000" baseline="-25000" dirty="0" err="1"/>
              <a:t>b</a:t>
            </a:r>
            <a:r>
              <a:rPr lang="en-IN" sz="2000" dirty="0"/>
              <a:t> 1 = 0</a:t>
            </a:r>
          </a:p>
          <a:p>
            <a:r>
              <a:rPr lang="en-IN" sz="2000" dirty="0" err="1"/>
              <a:t>Log</a:t>
            </a:r>
            <a:r>
              <a:rPr lang="en-IN" sz="2000" baseline="-25000" dirty="0" err="1"/>
              <a:t>b</a:t>
            </a:r>
            <a:r>
              <a:rPr lang="en-IN" sz="2000" dirty="0"/>
              <a:t> 0 = undefined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34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05F268-3FA3-FD6E-8A4E-D647B44C4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545B91-8559-F0BB-95D5-8BC9B06E0C74}"/>
              </a:ext>
            </a:extLst>
          </p:cNvPr>
          <p:cNvSpPr txBox="1"/>
          <p:nvPr/>
        </p:nvSpPr>
        <p:spPr>
          <a:xfrm>
            <a:off x="801832" y="697652"/>
            <a:ext cx="1139016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Logarithmic Formulas</a:t>
            </a:r>
          </a:p>
          <a:p>
            <a:r>
              <a:rPr lang="en-IN" sz="3200" dirty="0"/>
              <a:t>1.log</a:t>
            </a:r>
            <a:r>
              <a:rPr lang="en-IN" sz="3200" baseline="-25000" dirty="0"/>
              <a:t>b</a:t>
            </a:r>
            <a:r>
              <a:rPr lang="en-IN" sz="3200" dirty="0"/>
              <a:t>(</a:t>
            </a:r>
            <a:r>
              <a:rPr lang="en-IN" sz="3200" dirty="0" err="1"/>
              <a:t>mn</a:t>
            </a:r>
            <a:r>
              <a:rPr lang="en-IN" sz="3200" dirty="0"/>
              <a:t>) = </a:t>
            </a:r>
            <a:r>
              <a:rPr lang="en-IN" sz="3200" dirty="0" err="1"/>
              <a:t>log</a:t>
            </a:r>
            <a:r>
              <a:rPr lang="en-IN" sz="3200" baseline="-25000" dirty="0" err="1"/>
              <a:t>b</a:t>
            </a:r>
            <a:r>
              <a:rPr lang="en-IN" sz="3200" dirty="0"/>
              <a:t>(m) + </a:t>
            </a:r>
            <a:r>
              <a:rPr lang="en-IN" sz="3200" dirty="0" err="1"/>
              <a:t>log</a:t>
            </a:r>
            <a:r>
              <a:rPr lang="en-IN" sz="3200" baseline="-25000" dirty="0" err="1"/>
              <a:t>b</a:t>
            </a:r>
            <a:r>
              <a:rPr lang="en-IN" sz="3200" dirty="0"/>
              <a:t>(n)</a:t>
            </a:r>
          </a:p>
          <a:p>
            <a:r>
              <a:rPr lang="en-IN" sz="3200" dirty="0"/>
              <a:t>2.log</a:t>
            </a:r>
            <a:r>
              <a:rPr lang="en-IN" sz="3200" baseline="-25000" dirty="0"/>
              <a:t>b</a:t>
            </a:r>
            <a:r>
              <a:rPr lang="en-IN" sz="3200" dirty="0"/>
              <a:t>(m/n) = </a:t>
            </a:r>
            <a:r>
              <a:rPr lang="en-IN" sz="3200" dirty="0" err="1"/>
              <a:t>log</a:t>
            </a:r>
            <a:r>
              <a:rPr lang="en-IN" sz="3200" baseline="-25000" dirty="0" err="1"/>
              <a:t>b</a:t>
            </a:r>
            <a:r>
              <a:rPr lang="en-IN" sz="3200" dirty="0"/>
              <a:t> (m) – </a:t>
            </a:r>
            <a:r>
              <a:rPr lang="en-IN" sz="3200" dirty="0" err="1"/>
              <a:t>log</a:t>
            </a:r>
            <a:r>
              <a:rPr lang="en-IN" sz="3200" baseline="-25000" dirty="0" err="1"/>
              <a:t>b</a:t>
            </a:r>
            <a:r>
              <a:rPr lang="en-IN" sz="3200" dirty="0"/>
              <a:t> (n)</a:t>
            </a:r>
          </a:p>
          <a:p>
            <a:r>
              <a:rPr lang="en-IN" sz="3200" dirty="0"/>
              <a:t>3.Log</a:t>
            </a:r>
            <a:r>
              <a:rPr lang="en-IN" sz="3200" baseline="-25000" dirty="0"/>
              <a:t>b</a:t>
            </a:r>
            <a:r>
              <a:rPr lang="en-IN" sz="3200" dirty="0"/>
              <a:t> (</a:t>
            </a:r>
            <a:r>
              <a:rPr lang="en-IN" sz="3200" dirty="0" err="1"/>
              <a:t>xy</a:t>
            </a:r>
            <a:r>
              <a:rPr lang="en-IN" sz="3200" dirty="0"/>
              <a:t>) = y </a:t>
            </a:r>
            <a:r>
              <a:rPr lang="en-IN" sz="3200" dirty="0" err="1"/>
              <a:t>log</a:t>
            </a:r>
            <a:r>
              <a:rPr lang="en-IN" sz="3200" baseline="-25000" dirty="0" err="1"/>
              <a:t>b</a:t>
            </a:r>
            <a:r>
              <a:rPr lang="en-IN" sz="3200" dirty="0"/>
              <a:t>(x)</a:t>
            </a:r>
          </a:p>
          <a:p>
            <a:r>
              <a:rPr lang="en-IN" sz="3200" dirty="0"/>
              <a:t>4.Log</a:t>
            </a:r>
            <a:r>
              <a:rPr lang="en-IN" sz="3200" baseline="-25000" dirty="0"/>
              <a:t>b</a:t>
            </a:r>
            <a:r>
              <a:rPr lang="en-IN" sz="3200" dirty="0"/>
              <a:t>m√n = </a:t>
            </a:r>
            <a:r>
              <a:rPr lang="en-IN" sz="3200" dirty="0" err="1"/>
              <a:t>log</a:t>
            </a:r>
            <a:r>
              <a:rPr lang="en-IN" sz="3200" baseline="-25000" dirty="0" err="1"/>
              <a:t>b</a:t>
            </a:r>
            <a:r>
              <a:rPr lang="en-IN" sz="3200" dirty="0"/>
              <a:t> n/m</a:t>
            </a:r>
          </a:p>
          <a:p>
            <a:r>
              <a:rPr lang="en-IN" sz="3200" dirty="0"/>
              <a:t>5.m </a:t>
            </a:r>
            <a:r>
              <a:rPr lang="en-IN" sz="3200" dirty="0" err="1"/>
              <a:t>log</a:t>
            </a:r>
            <a:r>
              <a:rPr lang="en-IN" sz="3200" baseline="-25000" dirty="0" err="1"/>
              <a:t>b</a:t>
            </a:r>
            <a:r>
              <a:rPr lang="en-IN" sz="3200" dirty="0"/>
              <a:t>(x) + n </a:t>
            </a:r>
            <a:r>
              <a:rPr lang="en-IN" sz="3200" dirty="0" err="1"/>
              <a:t>log</a:t>
            </a:r>
            <a:r>
              <a:rPr lang="en-IN" sz="3200" baseline="-25000" dirty="0" err="1"/>
              <a:t>b</a:t>
            </a:r>
            <a:r>
              <a:rPr lang="en-IN" sz="3200" dirty="0"/>
              <a:t>(y) = </a:t>
            </a:r>
            <a:r>
              <a:rPr lang="en-IN" sz="3200" dirty="0" err="1"/>
              <a:t>log</a:t>
            </a:r>
            <a:r>
              <a:rPr lang="en-IN" sz="3200" baseline="-25000" dirty="0" err="1"/>
              <a:t>b</a:t>
            </a:r>
            <a:r>
              <a:rPr lang="en-IN" sz="3200" dirty="0"/>
              <a:t>(</a:t>
            </a:r>
            <a:r>
              <a:rPr lang="en-IN" sz="3200" dirty="0" err="1"/>
              <a:t>x</a:t>
            </a:r>
            <a:r>
              <a:rPr lang="en-IN" sz="3200" baseline="30000" dirty="0" err="1"/>
              <a:t>m</a:t>
            </a:r>
            <a:r>
              <a:rPr lang="en-IN" sz="3200" dirty="0" err="1"/>
              <a:t>y</a:t>
            </a:r>
            <a:r>
              <a:rPr lang="en-IN" sz="3200" baseline="30000" dirty="0" err="1"/>
              <a:t>n</a:t>
            </a:r>
            <a:r>
              <a:rPr lang="en-IN" sz="3200" dirty="0"/>
              <a:t>)</a:t>
            </a:r>
          </a:p>
          <a:p>
            <a:r>
              <a:rPr lang="en-IN" sz="3200" dirty="0"/>
              <a:t>6.log</a:t>
            </a:r>
            <a:r>
              <a:rPr lang="en-IN" sz="3200" baseline="-25000" dirty="0"/>
              <a:t>b</a:t>
            </a:r>
            <a:r>
              <a:rPr lang="en-IN" sz="3200" dirty="0"/>
              <a:t>(</a:t>
            </a:r>
            <a:r>
              <a:rPr lang="en-IN" sz="3200" dirty="0" err="1"/>
              <a:t>m+n</a:t>
            </a:r>
            <a:r>
              <a:rPr lang="en-IN" sz="3200" dirty="0"/>
              <a:t>) = </a:t>
            </a:r>
            <a:r>
              <a:rPr lang="en-IN" sz="3200" dirty="0" err="1"/>
              <a:t>log</a:t>
            </a:r>
            <a:r>
              <a:rPr lang="en-IN" sz="3200" baseline="-25000" dirty="0" err="1"/>
              <a:t>b</a:t>
            </a:r>
            <a:r>
              <a:rPr lang="en-IN" sz="3200" dirty="0"/>
              <a:t> m + </a:t>
            </a:r>
            <a:r>
              <a:rPr lang="en-IN" sz="3200" dirty="0" err="1"/>
              <a:t>log</a:t>
            </a:r>
            <a:r>
              <a:rPr lang="en-IN" sz="3200" baseline="-25000" dirty="0" err="1"/>
              <a:t>b</a:t>
            </a:r>
            <a:r>
              <a:rPr lang="en-IN" sz="3200" dirty="0"/>
              <a:t>(1+nm)</a:t>
            </a:r>
          </a:p>
          <a:p>
            <a:r>
              <a:rPr lang="en-IN" sz="3200" dirty="0"/>
              <a:t>7.log</a:t>
            </a:r>
            <a:r>
              <a:rPr lang="en-IN" sz="3200" baseline="-25000" dirty="0"/>
              <a:t>b</a:t>
            </a:r>
            <a:r>
              <a:rPr lang="en-IN" sz="3200" dirty="0"/>
              <a:t>(m – n) = </a:t>
            </a:r>
            <a:r>
              <a:rPr lang="en-IN" sz="3200" dirty="0" err="1"/>
              <a:t>log</a:t>
            </a:r>
            <a:r>
              <a:rPr lang="en-IN" sz="3200" baseline="-25000" dirty="0" err="1"/>
              <a:t>b</a:t>
            </a:r>
            <a:r>
              <a:rPr lang="en-IN" sz="3200" dirty="0"/>
              <a:t> m + </a:t>
            </a:r>
            <a:r>
              <a:rPr lang="en-IN" sz="3200" dirty="0" err="1"/>
              <a:t>log</a:t>
            </a:r>
            <a:r>
              <a:rPr lang="en-IN" sz="3200" baseline="-25000" dirty="0" err="1"/>
              <a:t>b</a:t>
            </a:r>
            <a:r>
              <a:rPr lang="en-IN" sz="3200" dirty="0"/>
              <a:t> (1-n/m)</a:t>
            </a:r>
          </a:p>
          <a:p>
            <a:r>
              <a:rPr lang="en-US" sz="3200" dirty="0"/>
              <a:t>8. </a:t>
            </a:r>
            <a:r>
              <a:rPr lang="en-US" sz="3200" dirty="0" err="1"/>
              <a:t>a^loga</a:t>
            </a:r>
            <a:r>
              <a:rPr lang="en-US" sz="3200" dirty="0"/>
              <a:t>(b) =b</a:t>
            </a:r>
            <a:endParaRPr lang="en-IN" sz="32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3534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4230</Words>
  <Application>Microsoft Office PowerPoint</Application>
  <PresentationFormat>Widescreen</PresentationFormat>
  <Paragraphs>556</Paragraphs>
  <Slides>31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50" baseType="lpstr">
      <vt:lpstr>Arial</vt:lpstr>
      <vt:lpstr>KaTeX_Size3</vt:lpstr>
      <vt:lpstr>MJXc-TeX-main-R</vt:lpstr>
      <vt:lpstr>Stencil</vt:lpstr>
      <vt:lpstr>MJXc-TeX-math-I</vt:lpstr>
      <vt:lpstr>inherit</vt:lpstr>
      <vt:lpstr>Wingdings</vt:lpstr>
      <vt:lpstr>Symbol</vt:lpstr>
      <vt:lpstr>MJXc-TeX-ams-R</vt:lpstr>
      <vt:lpstr>Nunito Sans</vt:lpstr>
      <vt:lpstr>Calibri</vt:lpstr>
      <vt:lpstr>KaTeX_Main</vt:lpstr>
      <vt:lpstr>Times New Roman</vt:lpstr>
      <vt:lpstr>Verdana</vt:lpstr>
      <vt:lpstr>Inter</vt:lpstr>
      <vt:lpstr>ProximaNova</vt:lpstr>
      <vt:lpstr>MJXc-TeX-size1-R</vt:lpstr>
      <vt:lpstr>KaTeX_Math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Loner 03</cp:lastModifiedBy>
  <cp:revision>420</cp:revision>
  <dcterms:created xsi:type="dcterms:W3CDTF">2006-08-16T00:00:00Z</dcterms:created>
  <dcterms:modified xsi:type="dcterms:W3CDTF">2025-03-16T07:07:38Z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