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704E4-4C1D-430C-8998-24B56B526DB1}" v="13" dt="2025-03-16T08:28:50.7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35" autoAdjust="0"/>
  </p:normalViewPr>
  <p:slideViewPr>
    <p:cSldViewPr showGuides="1">
      <p:cViewPr varScale="1">
        <p:scale>
          <a:sx n="34" d="100"/>
          <a:sy n="34" d="100"/>
        </p:scale>
        <p:origin x="43" y="58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er 03" userId="146907e377e94744" providerId="LiveId" clId="{A75704E4-4C1D-430C-8998-24B56B526DB1}"/>
    <pc:docChg chg="undo custSel delSld modSld">
      <pc:chgData name="Loner 03" userId="146907e377e94744" providerId="LiveId" clId="{A75704E4-4C1D-430C-8998-24B56B526DB1}" dt="2025-03-16T08:47:32.189" v="2625" actId="20577"/>
      <pc:docMkLst>
        <pc:docMk/>
      </pc:docMkLst>
      <pc:sldChg chg="modSp mod modNotesTx">
        <pc:chgData name="Loner 03" userId="146907e377e94744" providerId="LiveId" clId="{A75704E4-4C1D-430C-8998-24B56B526DB1}" dt="2025-03-16T08:44:57.213" v="2622" actId="20577"/>
        <pc:sldMkLst>
          <pc:docMk/>
          <pc:sldMk cId="0" sldId="259"/>
        </pc:sldMkLst>
        <pc:spChg chg="mod">
          <ac:chgData name="Loner 03" userId="146907e377e94744" providerId="LiveId" clId="{A75704E4-4C1D-430C-8998-24B56B526DB1}" dt="2025-03-16T07:34:32.680" v="883" actId="27636"/>
          <ac:spMkLst>
            <pc:docMk/>
            <pc:sldMk cId="0" sldId="259"/>
            <ac:spMk id="3" creationId="{00000000-0000-0000-0000-000000000000}"/>
          </ac:spMkLst>
        </pc:spChg>
      </pc:sldChg>
      <pc:sldChg chg="modNotesTx">
        <pc:chgData name="Loner 03" userId="146907e377e94744" providerId="LiveId" clId="{A75704E4-4C1D-430C-8998-24B56B526DB1}" dt="2025-03-16T08:45:37.280" v="2623" actId="20577"/>
        <pc:sldMkLst>
          <pc:docMk/>
          <pc:sldMk cId="0" sldId="262"/>
        </pc:sldMkLst>
      </pc:sldChg>
      <pc:sldChg chg="modSp mod modNotesTx">
        <pc:chgData name="Loner 03" userId="146907e377e94744" providerId="LiveId" clId="{A75704E4-4C1D-430C-8998-24B56B526DB1}" dt="2025-03-16T08:46:51.852" v="2624" actId="20577"/>
        <pc:sldMkLst>
          <pc:docMk/>
          <pc:sldMk cId="0" sldId="263"/>
        </pc:sldMkLst>
        <pc:spChg chg="mod">
          <ac:chgData name="Loner 03" userId="146907e377e94744" providerId="LiveId" clId="{A75704E4-4C1D-430C-8998-24B56B526DB1}" dt="2025-03-16T07:34:32.698" v="884" actId="27636"/>
          <ac:spMkLst>
            <pc:docMk/>
            <pc:sldMk cId="0" sldId="263"/>
            <ac:spMk id="3" creationId="{00000000-0000-0000-0000-000000000000}"/>
          </ac:spMkLst>
        </pc:spChg>
      </pc:sldChg>
      <pc:sldChg chg="modNotesTx">
        <pc:chgData name="Loner 03" userId="146907e377e94744" providerId="LiveId" clId="{A75704E4-4C1D-430C-8998-24B56B526DB1}" dt="2025-03-16T08:47:32.189" v="2625" actId="20577"/>
        <pc:sldMkLst>
          <pc:docMk/>
          <pc:sldMk cId="0" sldId="264"/>
        </pc:sldMkLst>
      </pc:sldChg>
      <pc:sldChg chg="modSp mod modNotesTx">
        <pc:chgData name="Loner 03" userId="146907e377e94744" providerId="LiveId" clId="{A75704E4-4C1D-430C-8998-24B56B526DB1}" dt="2025-03-16T06:37:58.528" v="426" actId="20577"/>
        <pc:sldMkLst>
          <pc:docMk/>
          <pc:sldMk cId="0" sldId="267"/>
        </pc:sldMkLst>
        <pc:spChg chg="mod">
          <ac:chgData name="Loner 03" userId="146907e377e94744" providerId="LiveId" clId="{A75704E4-4C1D-430C-8998-24B56B526DB1}" dt="2025-03-16T06:33:39.849" v="2" actId="20577"/>
          <ac:spMkLst>
            <pc:docMk/>
            <pc:sldMk cId="0" sldId="267"/>
            <ac:spMk id="3" creationId="{00000000-0000-0000-0000-000000000000}"/>
          </ac:spMkLst>
        </pc:spChg>
      </pc:sldChg>
      <pc:sldChg chg="modSp mod">
        <pc:chgData name="Loner 03" userId="146907e377e94744" providerId="LiveId" clId="{A75704E4-4C1D-430C-8998-24B56B526DB1}" dt="2025-03-16T06:38:49.902" v="464" actId="20577"/>
        <pc:sldMkLst>
          <pc:docMk/>
          <pc:sldMk cId="0" sldId="268"/>
        </pc:sldMkLst>
        <pc:spChg chg="mod">
          <ac:chgData name="Loner 03" userId="146907e377e94744" providerId="LiveId" clId="{A75704E4-4C1D-430C-8998-24B56B526DB1}" dt="2025-03-16T06:38:49.902" v="464" actId="20577"/>
          <ac:spMkLst>
            <pc:docMk/>
            <pc:sldMk cId="0" sldId="268"/>
            <ac:spMk id="3" creationId="{00000000-0000-0000-0000-000000000000}"/>
          </ac:spMkLst>
        </pc:spChg>
      </pc:sldChg>
      <pc:sldChg chg="modSp mod">
        <pc:chgData name="Loner 03" userId="146907e377e94744" providerId="LiveId" clId="{A75704E4-4C1D-430C-8998-24B56B526DB1}" dt="2025-03-16T08:08:19.782" v="1770" actId="27636"/>
        <pc:sldMkLst>
          <pc:docMk/>
          <pc:sldMk cId="0" sldId="271"/>
        </pc:sldMkLst>
        <pc:spChg chg="mod">
          <ac:chgData name="Loner 03" userId="146907e377e94744" providerId="LiveId" clId="{A75704E4-4C1D-430C-8998-24B56B526DB1}" dt="2025-03-16T08:08:19.782" v="1770" actId="27636"/>
          <ac:spMkLst>
            <pc:docMk/>
            <pc:sldMk cId="0" sldId="271"/>
            <ac:spMk id="3" creationId="{00000000-0000-0000-0000-000000000000}"/>
          </ac:spMkLst>
        </pc:spChg>
      </pc:sldChg>
      <pc:sldChg chg="modNotesTx">
        <pc:chgData name="Loner 03" userId="146907e377e94744" providerId="LiveId" clId="{A75704E4-4C1D-430C-8998-24B56B526DB1}" dt="2025-03-16T06:40:45.756" v="478" actId="20577"/>
        <pc:sldMkLst>
          <pc:docMk/>
          <pc:sldMk cId="0" sldId="273"/>
        </pc:sldMkLst>
      </pc:sldChg>
      <pc:sldChg chg="modSp mod">
        <pc:chgData name="Loner 03" userId="146907e377e94744" providerId="LiveId" clId="{A75704E4-4C1D-430C-8998-24B56B526DB1}" dt="2025-03-16T06:41:43.782" v="488" actId="20577"/>
        <pc:sldMkLst>
          <pc:docMk/>
          <pc:sldMk cId="0" sldId="276"/>
        </pc:sldMkLst>
        <pc:spChg chg="mod">
          <ac:chgData name="Loner 03" userId="146907e377e94744" providerId="LiveId" clId="{A75704E4-4C1D-430C-8998-24B56B526DB1}" dt="2025-03-16T06:41:43.782" v="488" actId="20577"/>
          <ac:spMkLst>
            <pc:docMk/>
            <pc:sldMk cId="0" sldId="276"/>
            <ac:spMk id="3" creationId="{00000000-0000-0000-0000-000000000000}"/>
          </ac:spMkLst>
        </pc:spChg>
      </pc:sldChg>
      <pc:sldChg chg="modSp mod">
        <pc:chgData name="Loner 03" userId="146907e377e94744" providerId="LiveId" clId="{A75704E4-4C1D-430C-8998-24B56B526DB1}" dt="2025-03-16T07:34:32.750" v="886" actId="27636"/>
        <pc:sldMkLst>
          <pc:docMk/>
          <pc:sldMk cId="0" sldId="277"/>
        </pc:sldMkLst>
        <pc:spChg chg="mod">
          <ac:chgData name="Loner 03" userId="146907e377e94744" providerId="LiveId" clId="{A75704E4-4C1D-430C-8998-24B56B526DB1}" dt="2025-03-16T07:34:32.750" v="886" actId="27636"/>
          <ac:spMkLst>
            <pc:docMk/>
            <pc:sldMk cId="0" sldId="277"/>
            <ac:spMk id="3" creationId="{00000000-0000-0000-0000-000000000000}"/>
          </ac:spMkLst>
        </pc:spChg>
      </pc:sldChg>
      <pc:sldChg chg="addSp modSp mod modAnim modNotesTx">
        <pc:chgData name="Loner 03" userId="146907e377e94744" providerId="LiveId" clId="{A75704E4-4C1D-430C-8998-24B56B526DB1}" dt="2025-03-16T07:44:24.726" v="1306"/>
        <pc:sldMkLst>
          <pc:docMk/>
          <pc:sldMk cId="0" sldId="281"/>
        </pc:sldMkLst>
        <pc:spChg chg="mod">
          <ac:chgData name="Loner 03" userId="146907e377e94744" providerId="LiveId" clId="{A75704E4-4C1D-430C-8998-24B56B526DB1}" dt="2025-03-16T07:43:29.808" v="1302" actId="113"/>
          <ac:spMkLst>
            <pc:docMk/>
            <pc:sldMk cId="0" sldId="281"/>
            <ac:spMk id="3" creationId="{00000000-0000-0000-0000-000000000000}"/>
          </ac:spMkLst>
        </pc:spChg>
        <pc:picChg chg="add mod">
          <ac:chgData name="Loner 03" userId="146907e377e94744" providerId="LiveId" clId="{A75704E4-4C1D-430C-8998-24B56B526DB1}" dt="2025-03-16T07:42:27.894" v="1134" actId="1076"/>
          <ac:picMkLst>
            <pc:docMk/>
            <pc:sldMk cId="0" sldId="281"/>
            <ac:picMk id="4" creationId="{7A2D182F-923C-542F-D8B0-C9B5C4D12B34}"/>
          </ac:picMkLst>
        </pc:picChg>
        <pc:picChg chg="add mod">
          <ac:chgData name="Loner 03" userId="146907e377e94744" providerId="LiveId" clId="{A75704E4-4C1D-430C-8998-24B56B526DB1}" dt="2025-03-16T07:43:21.471" v="1301" actId="1076"/>
          <ac:picMkLst>
            <pc:docMk/>
            <pc:sldMk cId="0" sldId="281"/>
            <ac:picMk id="5" creationId="{4072ED7F-9675-2121-A031-8CFA9F00F087}"/>
          </ac:picMkLst>
        </pc:picChg>
      </pc:sldChg>
      <pc:sldChg chg="addSp modSp mod modNotesTx">
        <pc:chgData name="Loner 03" userId="146907e377e94744" providerId="LiveId" clId="{A75704E4-4C1D-430C-8998-24B56B526DB1}" dt="2025-03-16T07:56:55.730" v="1767" actId="20577"/>
        <pc:sldMkLst>
          <pc:docMk/>
          <pc:sldMk cId="0" sldId="282"/>
        </pc:sldMkLst>
        <pc:spChg chg="mod">
          <ac:chgData name="Loner 03" userId="146907e377e94744" providerId="LiveId" clId="{A75704E4-4C1D-430C-8998-24B56B526DB1}" dt="2025-03-16T07:46:47.037" v="1313" actId="123"/>
          <ac:spMkLst>
            <pc:docMk/>
            <pc:sldMk cId="0" sldId="282"/>
            <ac:spMk id="3" creationId="{00000000-0000-0000-0000-000000000000}"/>
          </ac:spMkLst>
        </pc:spChg>
        <pc:spChg chg="add">
          <ac:chgData name="Loner 03" userId="146907e377e94744" providerId="LiveId" clId="{A75704E4-4C1D-430C-8998-24B56B526DB1}" dt="2025-03-16T07:46:17.321" v="1307"/>
          <ac:spMkLst>
            <pc:docMk/>
            <pc:sldMk cId="0" sldId="282"/>
            <ac:spMk id="4" creationId="{569F8CEE-0BE4-368B-E379-7698F4FF3D52}"/>
          </ac:spMkLst>
        </pc:spChg>
        <pc:picChg chg="add mod">
          <ac:chgData name="Loner 03" userId="146907e377e94744" providerId="LiveId" clId="{A75704E4-4C1D-430C-8998-24B56B526DB1}" dt="2025-03-16T07:46:36.891" v="1312" actId="14100"/>
          <ac:picMkLst>
            <pc:docMk/>
            <pc:sldMk cId="0" sldId="282"/>
            <ac:picMk id="5" creationId="{28100920-DDC5-FF51-04EC-533D0690A4E4}"/>
          </ac:picMkLst>
        </pc:picChg>
      </pc:sldChg>
      <pc:sldChg chg="modSp mod">
        <pc:chgData name="Loner 03" userId="146907e377e94744" providerId="LiveId" clId="{A75704E4-4C1D-430C-8998-24B56B526DB1}" dt="2025-03-16T07:59:03.276" v="1768" actId="123"/>
        <pc:sldMkLst>
          <pc:docMk/>
          <pc:sldMk cId="0" sldId="284"/>
        </pc:sldMkLst>
        <pc:spChg chg="mod">
          <ac:chgData name="Loner 03" userId="146907e377e94744" providerId="LiveId" clId="{A75704E4-4C1D-430C-8998-24B56B526DB1}" dt="2025-03-16T07:59:03.276" v="1768" actId="123"/>
          <ac:spMkLst>
            <pc:docMk/>
            <pc:sldMk cId="0" sldId="284"/>
            <ac:spMk id="3" creationId="{00000000-0000-0000-0000-000000000000}"/>
          </ac:spMkLst>
        </pc:spChg>
      </pc:sldChg>
      <pc:sldChg chg="modSp mod modNotesTx">
        <pc:chgData name="Loner 03" userId="146907e377e94744" providerId="LiveId" clId="{A75704E4-4C1D-430C-8998-24B56B526DB1}" dt="2025-03-16T07:15:27.968" v="729" actId="6549"/>
        <pc:sldMkLst>
          <pc:docMk/>
          <pc:sldMk cId="0" sldId="285"/>
        </pc:sldMkLst>
        <pc:spChg chg="mod">
          <ac:chgData name="Loner 03" userId="146907e377e94744" providerId="LiveId" clId="{A75704E4-4C1D-430C-8998-24B56B526DB1}" dt="2025-03-16T07:12:11.285" v="652" actId="20577"/>
          <ac:spMkLst>
            <pc:docMk/>
            <pc:sldMk cId="0" sldId="285"/>
            <ac:spMk id="3" creationId="{00000000-0000-0000-0000-000000000000}"/>
          </ac:spMkLst>
        </pc:spChg>
      </pc:sldChg>
      <pc:sldChg chg="addSp delSp modSp mod modNotesTx">
        <pc:chgData name="Loner 03" userId="146907e377e94744" providerId="LiveId" clId="{A75704E4-4C1D-430C-8998-24B56B526DB1}" dt="2025-03-16T08:14:38.522" v="2053"/>
        <pc:sldMkLst>
          <pc:docMk/>
          <pc:sldMk cId="0" sldId="288"/>
        </pc:sldMkLst>
        <pc:spChg chg="mod">
          <ac:chgData name="Loner 03" userId="146907e377e94744" providerId="LiveId" clId="{A75704E4-4C1D-430C-8998-24B56B526DB1}" dt="2025-03-16T06:42:53.821" v="503" actId="6549"/>
          <ac:spMkLst>
            <pc:docMk/>
            <pc:sldMk cId="0" sldId="288"/>
            <ac:spMk id="3" creationId="{00000000-0000-0000-0000-000000000000}"/>
          </ac:spMkLst>
        </pc:spChg>
        <pc:spChg chg="add del mod">
          <ac:chgData name="Loner 03" userId="146907e377e94744" providerId="LiveId" clId="{A75704E4-4C1D-430C-8998-24B56B526DB1}" dt="2025-03-16T08:14:38.522" v="2053"/>
          <ac:spMkLst>
            <pc:docMk/>
            <pc:sldMk cId="0" sldId="288"/>
            <ac:spMk id="5" creationId="{E1DC1729-180B-4314-2D3C-73804F822BF6}"/>
          </ac:spMkLst>
        </pc:spChg>
        <pc:spChg chg="add mod">
          <ac:chgData name="Loner 03" userId="146907e377e94744" providerId="LiveId" clId="{A75704E4-4C1D-430C-8998-24B56B526DB1}" dt="2025-03-16T08:10:11.695" v="1785" actId="1076"/>
          <ac:spMkLst>
            <pc:docMk/>
            <pc:sldMk cId="0" sldId="288"/>
            <ac:spMk id="6" creationId="{BF0D5522-E8D3-5A93-ADF9-CC0172089BDD}"/>
          </ac:spMkLst>
        </pc:spChg>
        <pc:picChg chg="add mod">
          <ac:chgData name="Loner 03" userId="146907e377e94744" providerId="LiveId" clId="{A75704E4-4C1D-430C-8998-24B56B526DB1}" dt="2025-03-16T08:09:44.727" v="1783" actId="14100"/>
          <ac:picMkLst>
            <pc:docMk/>
            <pc:sldMk cId="0" sldId="288"/>
            <ac:picMk id="4" creationId="{35713755-77E4-49CF-90C6-48E2A35E4311}"/>
          </ac:picMkLst>
        </pc:picChg>
      </pc:sldChg>
      <pc:sldChg chg="modSp mod modNotesTx">
        <pc:chgData name="Loner 03" userId="146907e377e94744" providerId="LiveId" clId="{A75704E4-4C1D-430C-8998-24B56B526DB1}" dt="2025-03-16T08:16:49.271" v="2058" actId="20577"/>
        <pc:sldMkLst>
          <pc:docMk/>
          <pc:sldMk cId="0" sldId="289"/>
        </pc:sldMkLst>
        <pc:spChg chg="mod">
          <ac:chgData name="Loner 03" userId="146907e377e94744" providerId="LiveId" clId="{A75704E4-4C1D-430C-8998-24B56B526DB1}" dt="2025-03-16T08:16:49.271" v="2058" actId="20577"/>
          <ac:spMkLst>
            <pc:docMk/>
            <pc:sldMk cId="0" sldId="289"/>
            <ac:spMk id="3" creationId="{00000000-0000-0000-0000-000000000000}"/>
          </ac:spMkLst>
        </pc:spChg>
      </pc:sldChg>
      <pc:sldChg chg="modSp mod modNotesTx">
        <pc:chgData name="Loner 03" userId="146907e377e94744" providerId="LiveId" clId="{A75704E4-4C1D-430C-8998-24B56B526DB1}" dt="2025-03-16T08:29:41.758" v="2380" actId="20577"/>
        <pc:sldMkLst>
          <pc:docMk/>
          <pc:sldMk cId="0" sldId="290"/>
        </pc:sldMkLst>
        <pc:spChg chg="mod">
          <ac:chgData name="Loner 03" userId="146907e377e94744" providerId="LiveId" clId="{A75704E4-4C1D-430C-8998-24B56B526DB1}" dt="2025-03-16T08:23:56.733" v="2079" actId="20577"/>
          <ac:spMkLst>
            <pc:docMk/>
            <pc:sldMk cId="0" sldId="290"/>
            <ac:spMk id="3" creationId="{00000000-0000-0000-0000-000000000000}"/>
          </ac:spMkLst>
        </pc:spChg>
      </pc:sldChg>
      <pc:sldChg chg="modSp mod modNotesTx">
        <pc:chgData name="Loner 03" userId="146907e377e94744" providerId="LiveId" clId="{A75704E4-4C1D-430C-8998-24B56B526DB1}" dt="2025-03-16T08:35:57.590" v="2524" actId="20577"/>
        <pc:sldMkLst>
          <pc:docMk/>
          <pc:sldMk cId="0" sldId="291"/>
        </pc:sldMkLst>
        <pc:spChg chg="mod">
          <ac:chgData name="Loner 03" userId="146907e377e94744" providerId="LiveId" clId="{A75704E4-4C1D-430C-8998-24B56B526DB1}" dt="2025-03-16T08:34:34.449" v="2448" actId="6549"/>
          <ac:spMkLst>
            <pc:docMk/>
            <pc:sldMk cId="0" sldId="291"/>
            <ac:spMk id="3" creationId="{00000000-0000-0000-0000-000000000000}"/>
          </ac:spMkLst>
        </pc:spChg>
      </pc:sldChg>
      <pc:sldChg chg="modNotesTx">
        <pc:chgData name="Loner 03" userId="146907e377e94744" providerId="LiveId" clId="{A75704E4-4C1D-430C-8998-24B56B526DB1}" dt="2025-03-16T08:39:33.083" v="2621" actId="113"/>
        <pc:sldMkLst>
          <pc:docMk/>
          <pc:sldMk cId="0" sldId="292"/>
        </pc:sldMkLst>
      </pc:sldChg>
      <pc:sldChg chg="del modNotesTx">
        <pc:chgData name="Loner 03" userId="146907e377e94744" providerId="LiveId" clId="{A75704E4-4C1D-430C-8998-24B56B526DB1}" dt="2025-03-16T06:56:50.610" v="644" actId="47"/>
        <pc:sldMkLst>
          <pc:docMk/>
          <pc:sldMk cId="0"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4B909-9674-448D-97B1-A0A6F2373799}" type="datetimeFigureOut">
              <a:rPr lang="en-IN" smtClean="0"/>
              <a:t>16-03-2025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14725-5E4B-4343-9201-94749114EB7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728</a:t>
            </a:r>
          </a:p>
          <a:p>
            <a:r>
              <a:rPr lang="en-US" altLang="en-US" dirty="0"/>
              <a:t>Possible Digit Counts:</a:t>
            </a:r>
          </a:p>
          <a:p>
            <a:endParaRPr lang="en-US" altLang="en-US" dirty="0"/>
          </a:p>
          <a:p>
            <a:r>
              <a:rPr lang="en-US" altLang="en-US" dirty="0"/>
              <a:t>Since the numbers must be less than a million, they can have 1, 2, 3, 4, 5, or 6 digits.</a:t>
            </a:r>
          </a:p>
          <a:p>
            <a:r>
              <a:rPr lang="en-US" altLang="en-US" dirty="0"/>
              <a:t>Number of Choices per Digit:</a:t>
            </a:r>
          </a:p>
          <a:p>
            <a:endParaRPr lang="en-US" altLang="en-US" dirty="0"/>
          </a:p>
          <a:p>
            <a:r>
              <a:rPr lang="en-US" altLang="en-US" dirty="0"/>
              <a:t>For the first digit, we can only use 5 or 7 (2 choices).</a:t>
            </a:r>
          </a:p>
          <a:p>
            <a:r>
              <a:rPr lang="en-US" altLang="en-US" dirty="0"/>
              <a:t>For all other digits, we can use 0, 5, or 7 (3 choices).</a:t>
            </a:r>
          </a:p>
          <a:p>
            <a:r>
              <a:rPr lang="en-US" altLang="en-US" dirty="0"/>
              <a:t>Calculation:</a:t>
            </a:r>
          </a:p>
          <a:p>
            <a:endParaRPr lang="en-US" altLang="en-US" dirty="0"/>
          </a:p>
          <a:p>
            <a:r>
              <a:rPr lang="en-US" altLang="en-US" dirty="0"/>
              <a:t>1-digit numbers: 2</a:t>
            </a:r>
          </a:p>
          <a:p>
            <a:r>
              <a:rPr lang="en-US" altLang="en-US" dirty="0"/>
              <a:t>2-digit numbers: 2 * 3 = 6</a:t>
            </a:r>
          </a:p>
          <a:p>
            <a:r>
              <a:rPr lang="en-US" altLang="en-US" dirty="0"/>
              <a:t>3-digit numbers: 2 * 3 * 3 = 18</a:t>
            </a:r>
          </a:p>
          <a:p>
            <a:r>
              <a:rPr lang="en-US" altLang="en-US" dirty="0"/>
              <a:t>4-digit numbers: 2 * 3 * 3 * 3 = 54</a:t>
            </a:r>
          </a:p>
          <a:p>
            <a:r>
              <a:rPr lang="en-US" altLang="en-US" dirty="0"/>
              <a:t>5-digit numbers: 2 * 3 * 3 * 3 * 3 = 162</a:t>
            </a:r>
          </a:p>
          <a:p>
            <a:r>
              <a:rPr lang="en-US" altLang="en-US" dirty="0"/>
              <a:t>6-digit numbers: 2 * 3 * 3 * 3 * 3 * 3 = 486</a:t>
            </a:r>
          </a:p>
          <a:p>
            <a:r>
              <a:rPr lang="en-US" altLang="en-US" dirty="0"/>
              <a:t>Total:</a:t>
            </a:r>
          </a:p>
          <a:p>
            <a:endParaRPr lang="en-US" altLang="en-US" dirty="0"/>
          </a:p>
          <a:p>
            <a:r>
              <a:rPr lang="en-US" altLang="en-US" dirty="0"/>
              <a:t>2 + 6 + 18 + 54 + 162 + 486 = 728</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 Rs. 4082.40</a:t>
            </a:r>
          </a:p>
          <a:p>
            <a:r>
              <a:rPr lang="en-US" altLang="en-US"/>
              <a:t>Breadth = 6 meters</a:t>
            </a:r>
          </a:p>
          <a:p>
            <a:r>
              <a:rPr lang="en-US" altLang="en-US"/>
              <a:t>Length = 1.44 * Breadth = 1.44 * 6 = 8.64 meters</a:t>
            </a:r>
          </a:p>
          <a:p>
            <a:r>
              <a:rPr lang="en-US" altLang="en-US"/>
              <a:t>2. Calculate the dimensions of the new carpet:</a:t>
            </a:r>
          </a:p>
          <a:p>
            <a:endParaRPr lang="en-US" altLang="en-US"/>
          </a:p>
          <a:p>
            <a:r>
              <a:rPr lang="en-US" altLang="en-US"/>
              <a:t>New Length = Initial Length + 40% of Initial Length</a:t>
            </a:r>
          </a:p>
          <a:p>
            <a:r>
              <a:rPr lang="en-US" altLang="en-US"/>
              <a:t>New Length = 8.64 + (0.40 * 8.64) = 8.64 + 3.456 = 12.096 meters</a:t>
            </a:r>
          </a:p>
          <a:p>
            <a:r>
              <a:rPr lang="en-US" altLang="en-US"/>
              <a:t>New Breadth = Initial Breadth + 25% of Initial Breadth</a:t>
            </a:r>
          </a:p>
          <a:p>
            <a:r>
              <a:rPr lang="en-US" altLang="en-US"/>
              <a:t>New Breadth = 6 + (0.25 * 6) = 6 + 1.5 = 7.5 meters</a:t>
            </a:r>
          </a:p>
          <a:p>
            <a:r>
              <a:rPr lang="en-US" altLang="en-US"/>
              <a:t>3. Calculate the area of the new carpet:</a:t>
            </a:r>
          </a:p>
          <a:p>
            <a:endParaRPr lang="en-US" altLang="en-US"/>
          </a:p>
          <a:p>
            <a:r>
              <a:rPr lang="en-US" altLang="en-US"/>
              <a:t>New Area = New Length * New Breadth</a:t>
            </a:r>
          </a:p>
          <a:p>
            <a:r>
              <a:rPr lang="en-US" altLang="en-US"/>
              <a:t>New Area = 12.096 * 7.5 = 90.72 square meters</a:t>
            </a:r>
          </a:p>
          <a:p>
            <a:r>
              <a:rPr lang="en-US" altLang="en-US"/>
              <a:t>4. Calculate the total cost:</a:t>
            </a:r>
          </a:p>
          <a:p>
            <a:endParaRPr lang="en-US" altLang="en-US"/>
          </a:p>
          <a:p>
            <a:r>
              <a:rPr lang="en-US" altLang="en-US"/>
              <a:t>Total Cost = New Area * Cost per square meter</a:t>
            </a:r>
          </a:p>
          <a:p>
            <a:r>
              <a:rPr lang="en-US" altLang="en-US"/>
              <a:t>Total Cost = 90.72 * 45 = 4082.4 rupees</a:t>
            </a:r>
          </a:p>
          <a:p>
            <a:r>
              <a:rPr lang="en-US" altLang="en-US"/>
              <a:t>Therefore, the cost of the new carpet would be Rs. 4082.40.</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b</a:t>
            </a:r>
          </a:p>
          <a:p>
            <a:endParaRPr lang="en-US" dirty="0"/>
          </a:p>
          <a:p>
            <a:r>
              <a:rPr lang="en-US" dirty="0"/>
              <a:t>Area of semi circle = pi*r</a:t>
            </a:r>
            <a:r>
              <a:rPr lang="en-IN" dirty="0"/>
              <a:t>^2/2</a:t>
            </a:r>
          </a:p>
          <a:p>
            <a:r>
              <a:rPr lang="en-IN" dirty="0"/>
              <a:t>                               = 22/7 *10*5</a:t>
            </a:r>
          </a:p>
          <a:p>
            <a:r>
              <a:rPr lang="en-IN" dirty="0"/>
              <a:t>                               =157.14</a:t>
            </a:r>
          </a:p>
          <a:p>
            <a:endParaRPr lang="en-IN" dirty="0"/>
          </a:p>
          <a:p>
            <a:r>
              <a:rPr lang="en-IN" dirty="0"/>
              <a:t>Area of triangle = ½*b*h</a:t>
            </a:r>
          </a:p>
          <a:p>
            <a:r>
              <a:rPr lang="en-IN" dirty="0"/>
              <a:t>                          =1/2 *20 *10</a:t>
            </a:r>
          </a:p>
          <a:p>
            <a:r>
              <a:rPr lang="en-IN" dirty="0"/>
              <a:t>                          = 100</a:t>
            </a:r>
          </a:p>
          <a:p>
            <a:endParaRPr lang="en-IN" dirty="0"/>
          </a:p>
          <a:p>
            <a:r>
              <a:rPr lang="en-IN" dirty="0"/>
              <a:t>Area inside semi circle not occupied by </a:t>
            </a:r>
            <a:r>
              <a:rPr lang="en-IN" dirty="0" err="1"/>
              <a:t>traiangle</a:t>
            </a:r>
            <a:r>
              <a:rPr lang="en-IN" dirty="0"/>
              <a:t> </a:t>
            </a:r>
          </a:p>
          <a:p>
            <a:r>
              <a:rPr lang="en-IN" dirty="0"/>
              <a:t>= 157.14 – 100</a:t>
            </a:r>
          </a:p>
          <a:p>
            <a:r>
              <a:rPr lang="en-IN" dirty="0"/>
              <a:t>=57.14</a:t>
            </a:r>
          </a:p>
          <a:p>
            <a:r>
              <a:rPr lang="en-IN" dirty="0"/>
              <a:t>                                                  </a:t>
            </a:r>
          </a:p>
          <a:p>
            <a:endParaRPr lang="en-IN" dirty="0"/>
          </a:p>
          <a:p>
            <a:r>
              <a:rPr lang="en-IN" dirty="0"/>
              <a:t>                               </a:t>
            </a:r>
            <a:endParaRPr lang="en-US" dirty="0"/>
          </a:p>
        </p:txBody>
      </p:sp>
      <p:sp>
        <p:nvSpPr>
          <p:cNvPr id="4" name="Slide Number Placeholder 3"/>
          <p:cNvSpPr>
            <a:spLocks noGrp="1"/>
          </p:cNvSpPr>
          <p:nvPr>
            <p:ph type="sldNum" sz="quarter" idx="5"/>
          </p:nvPr>
        </p:nvSpPr>
        <p:spPr/>
        <p:txBody>
          <a:bodyPr/>
          <a:lstStyle/>
          <a:p>
            <a:fld id="{97D14725-5E4B-4343-9201-94749114EB71}" type="slidenum">
              <a:rPr lang="en-IN" smtClean="0"/>
              <a:t>12</a:t>
            </a:fld>
            <a:endParaRPr lang="en-IN"/>
          </a:p>
        </p:txBody>
      </p:sp>
    </p:spTree>
    <p:extLst>
      <p:ext uri="{BB962C8B-B14F-4D97-AF65-F5344CB8AC3E}">
        <p14:creationId xmlns:p14="http://schemas.microsoft.com/office/powerpoint/2010/main" val="4128679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720 cm^3</a:t>
            </a:r>
          </a:p>
          <a:p>
            <a:r>
              <a:rPr lang="en-US" altLang="en-US" dirty="0"/>
              <a:t> Find the area of the base (quadrilateral ABCD):</a:t>
            </a:r>
          </a:p>
          <a:p>
            <a:endParaRPr lang="en-US" altLang="en-US" dirty="0"/>
          </a:p>
          <a:p>
            <a:r>
              <a:rPr lang="en-US" altLang="en-US" dirty="0"/>
              <a:t>Since ∠DAB = 90</a:t>
            </a:r>
            <a:r>
              <a:rPr lang="" altLang="en-US" dirty="0"/>
              <a:t>°</a:t>
            </a:r>
            <a:r>
              <a:rPr lang="en-US" altLang="en-US" dirty="0"/>
              <a:t>, triangle DAB is a right-angled triangle.</a:t>
            </a:r>
          </a:p>
          <a:p>
            <a:r>
              <a:rPr lang="en-US" altLang="en-US" dirty="0"/>
              <a:t>Area of triangle DAB = (1/2) * DA * AB = (1/2) * 12 * 9 = 54 cm²</a:t>
            </a:r>
          </a:p>
          <a:p>
            <a:r>
              <a:rPr lang="en-US" altLang="en-US" dirty="0"/>
              <a:t>To find the area of triangle BCD, we need to find the length of BD.</a:t>
            </a:r>
          </a:p>
          <a:p>
            <a:r>
              <a:rPr lang="en-US" altLang="en-US" dirty="0"/>
              <a:t>By the Pythagorean theorem in triangle DAB: BD² = DA² + AB² = 12² + 9² = 144 + 81 = 225</a:t>
            </a:r>
          </a:p>
          <a:p>
            <a:r>
              <a:rPr lang="en-US" altLang="en-US" dirty="0"/>
              <a:t>BD = √225 = 15 cm</a:t>
            </a:r>
          </a:p>
          <a:p>
            <a:r>
              <a:rPr lang="en-US" altLang="en-US" dirty="0"/>
              <a:t>Now we have a triangle BCD with sides BC = 14 cm, CD = 13 cm, and BD = 15 cm.</a:t>
            </a:r>
          </a:p>
          <a:p>
            <a:r>
              <a:rPr lang="en-US" altLang="en-US" dirty="0"/>
              <a:t>We can use Heron's formula to find the area of triangle BCD.</a:t>
            </a:r>
          </a:p>
          <a:p>
            <a:r>
              <a:rPr lang="en-US" altLang="en-US" dirty="0"/>
              <a:t>Semi-perimeter (s) = (BC + CD + BD) / 2 = (14 + 13 + 15) / 2 = 42 / 2 = 21 cm</a:t>
            </a:r>
          </a:p>
          <a:p>
            <a:r>
              <a:rPr lang="en-US" altLang="en-US" dirty="0"/>
              <a:t>Area of triangle BCD = √(s(s-BC)(s-CD)(s-BD)) = √(21(21-14)(21-13)(21-15))</a:t>
            </a:r>
          </a:p>
          <a:p>
            <a:r>
              <a:rPr lang="en-US" altLang="en-US" dirty="0"/>
              <a:t>Area of triangle BCD = √(21 * 7 * 8 * 6) = √(7056) = 84 cm²</a:t>
            </a:r>
          </a:p>
          <a:p>
            <a:r>
              <a:rPr lang="en-US" altLang="en-US" dirty="0"/>
              <a:t>Area of quadrilateral ABCD = Area of triangle DAB + Area of triangle BCD = 54 + 84 = 138 cm²</a:t>
            </a:r>
          </a:p>
          <a:p>
            <a:r>
              <a:rPr lang="en-US" altLang="en-US" dirty="0"/>
              <a:t>2. Find the height of the prism:</a:t>
            </a:r>
          </a:p>
          <a:p>
            <a:endParaRPr lang="en-US" altLang="en-US" dirty="0"/>
          </a:p>
          <a:p>
            <a:r>
              <a:rPr lang="en-US" altLang="en-US" dirty="0"/>
              <a:t>Volume of prism = Area of base * height</a:t>
            </a:r>
          </a:p>
          <a:p>
            <a:r>
              <a:rPr lang="en-US" altLang="en-US" dirty="0"/>
              <a:t>2070 = 138 * height</a:t>
            </a:r>
          </a:p>
          <a:p>
            <a:r>
              <a:rPr lang="en-US" altLang="en-US" dirty="0"/>
              <a:t>Height = 2070 / 138 = 15 cm</a:t>
            </a:r>
          </a:p>
          <a:p>
            <a:r>
              <a:rPr lang="en-US" altLang="en-US" dirty="0"/>
              <a:t>3. Find the perimeter of the base:</a:t>
            </a:r>
          </a:p>
          <a:p>
            <a:endParaRPr lang="en-US" altLang="en-US" dirty="0"/>
          </a:p>
          <a:p>
            <a:r>
              <a:rPr lang="en-US" altLang="en-US" dirty="0"/>
              <a:t>Perimeter of ABCD = AB + BC + CD + DA = 9 + 14 + 13 + 12 = 48 cm</a:t>
            </a:r>
          </a:p>
          <a:p>
            <a:r>
              <a:rPr lang="en-US" altLang="en-US" dirty="0"/>
              <a:t>4. Find the area of the lateral surface:</a:t>
            </a:r>
          </a:p>
          <a:p>
            <a:endParaRPr lang="en-US" altLang="en-US" dirty="0"/>
          </a:p>
          <a:p>
            <a:r>
              <a:rPr lang="en-US" altLang="en-US" dirty="0"/>
              <a:t>Lateral surface area = Perimeter of base * height</a:t>
            </a:r>
          </a:p>
          <a:p>
            <a:r>
              <a:rPr lang="en-US" altLang="en-US" dirty="0"/>
              <a:t>Lateral surface area = 48 * 15 = 720 cm²</a:t>
            </a:r>
          </a:p>
          <a:p>
            <a:r>
              <a:rPr lang="en-US" altLang="en-US" dirty="0"/>
              <a:t>Therefore, the area of the lateral surface of the prism is 720 cm².</a:t>
            </a:r>
          </a:p>
          <a:p>
            <a:endParaRPr lang="en-US" altLang="en-US" dirty="0"/>
          </a:p>
          <a:p>
            <a:endParaRPr lang="en-US" altLang="en-US" dirty="0"/>
          </a:p>
          <a:p>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 150.86</a:t>
            </a:r>
          </a:p>
          <a:p>
            <a:r>
              <a:rPr lang="en-US" altLang="en-US"/>
              <a:t>In an equilateral triangle with side 'a', the altitude (h) is given by: h = (√3/2) * a</a:t>
            </a:r>
          </a:p>
          <a:p>
            <a:r>
              <a:rPr lang="en-US" altLang="en-US"/>
              <a:t>Given side (a) = 12 units</a:t>
            </a:r>
          </a:p>
          <a:p>
            <a:r>
              <a:rPr lang="en-US" altLang="en-US"/>
              <a:t>h = (√3/2) * 12 = 6√3 units</a:t>
            </a:r>
          </a:p>
          <a:p>
            <a:r>
              <a:rPr lang="en-US" altLang="en-US"/>
              <a:t>3. Calculate the Circumradius (R)</a:t>
            </a:r>
          </a:p>
          <a:p>
            <a:endParaRPr lang="en-US" altLang="en-US"/>
          </a:p>
          <a:p>
            <a:r>
              <a:rPr lang="en-US" altLang="en-US"/>
              <a:t>R = (2/3) * h</a:t>
            </a:r>
          </a:p>
          <a:p>
            <a:r>
              <a:rPr lang="en-US" altLang="en-US"/>
              <a:t>R = (2/3) * 6√3 = 4√3 units</a:t>
            </a:r>
          </a:p>
          <a:p>
            <a:r>
              <a:rPr lang="en-US" altLang="en-US"/>
              <a:t>4. Calculate the Area of the Circle</a:t>
            </a:r>
          </a:p>
          <a:p>
            <a:endParaRPr lang="en-US" altLang="en-US"/>
          </a:p>
          <a:p>
            <a:r>
              <a:rPr lang="en-US" altLang="en-US"/>
              <a:t>Area of circle = π * R²</a:t>
            </a:r>
          </a:p>
          <a:p>
            <a:r>
              <a:rPr lang="en-US" altLang="en-US"/>
              <a:t>Area = π * (4√3)² = π * (16 * 3) = 48π square units</a:t>
            </a:r>
          </a:p>
          <a:p>
            <a:r>
              <a:rPr lang="en-US" altLang="en-US"/>
              <a:t>5. Approximate the Result</a:t>
            </a:r>
          </a:p>
          <a:p>
            <a:endParaRPr lang="en-US" altLang="en-US"/>
          </a:p>
          <a:p>
            <a:r>
              <a:rPr lang="en-US" altLang="en-US"/>
              <a:t>Using π ≈ 3.14159:</a:t>
            </a:r>
          </a:p>
          <a:p>
            <a:r>
              <a:rPr lang="en-US" altLang="en-US"/>
              <a:t>Area ≈ 48 * 3.14159</a:t>
            </a:r>
          </a:p>
          <a:p>
            <a:r>
              <a:rPr lang="en-US" altLang="en-US"/>
              <a:t>Area ≈ 150.79632 square units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 704 M</a:t>
            </a:r>
          </a:p>
          <a:p>
            <a:r>
              <a:rPr lang="en-US"/>
              <a:t>In one resolution the distance covered by the wheen is its own circumference </a:t>
            </a:r>
          </a:p>
          <a:p>
            <a:r>
              <a:rPr lang="en-US"/>
              <a:t>Distance covered in 500 resolutions</a:t>
            </a:r>
          </a:p>
          <a:p>
            <a:r>
              <a:rPr lang="en-US"/>
              <a:t>500*2*22/7*22.4 = 70400 cm = 704 m</a:t>
            </a:r>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 18</a:t>
            </a:r>
          </a:p>
          <a:p>
            <a:r>
              <a:rPr lang="en-US" altLang="en-US"/>
              <a:t>Explanation:</a:t>
            </a:r>
          </a:p>
          <a:p>
            <a:r>
              <a:rPr lang="en-US" altLang="en-US"/>
              <a:t>Let the length and the breadth of the floor be L and B respectively.</a:t>
            </a:r>
          </a:p>
          <a:p>
            <a:endParaRPr lang="en-US" altLang="en-US"/>
          </a:p>
          <a:p>
            <a:r>
              <a:rPr lang="en-US" altLang="en-US"/>
              <a:t>L = B + 200% of B =&gt; L = B + 2B = 3B</a:t>
            </a:r>
          </a:p>
          <a:p>
            <a:endParaRPr lang="en-US" altLang="en-US"/>
          </a:p>
          <a:p>
            <a:r>
              <a:rPr lang="en-US" altLang="en-US"/>
              <a:t>Area of the floor = 324/3 = 108 sq m</a:t>
            </a:r>
          </a:p>
          <a:p>
            <a:endParaRPr lang="en-US" altLang="en-US"/>
          </a:p>
          <a:p>
            <a:r>
              <a:rPr lang="en-US" altLang="en-US"/>
              <a:t>L*B = 108 i.e., L * L/3 = 108</a:t>
            </a:r>
          </a:p>
          <a:p>
            <a:endParaRPr lang="en-US" altLang="en-US"/>
          </a:p>
          <a:p>
            <a:r>
              <a:rPr lang="en-US" altLang="en-US"/>
              <a:t>L2 = 324 =&gt; L = 18</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 5</a:t>
            </a:r>
          </a:p>
          <a:p>
            <a:r>
              <a:rPr lang="en-US" altLang="en-US"/>
              <a:t>Area = π * (radius)²</a:t>
            </a:r>
          </a:p>
          <a:p>
            <a:r>
              <a:rPr lang="en-US" altLang="en-US"/>
              <a:t>Area = π * (3 cm)² = 9π square cm</a:t>
            </a:r>
          </a:p>
          <a:p>
            <a:r>
              <a:rPr lang="en-US" altLang="en-US"/>
              <a:t>Calculate the area of the second circle:</a:t>
            </a:r>
          </a:p>
          <a:p>
            <a:endParaRPr lang="en-US" altLang="en-US"/>
          </a:p>
          <a:p>
            <a:r>
              <a:rPr lang="en-US" altLang="en-US"/>
              <a:t>Area = π * (radius)²</a:t>
            </a:r>
          </a:p>
          <a:p>
            <a:r>
              <a:rPr lang="en-US" altLang="en-US"/>
              <a:t>Area = π * (4 cm)² = 16π square cm</a:t>
            </a:r>
          </a:p>
          <a:p>
            <a:r>
              <a:rPr lang="en-US" altLang="en-US"/>
              <a:t>Calculate the area of the combined circle:</a:t>
            </a:r>
          </a:p>
          <a:p>
            <a:endParaRPr lang="en-US" altLang="en-US"/>
          </a:p>
          <a:p>
            <a:r>
              <a:rPr lang="en-US" altLang="en-US"/>
              <a:t>Combined Area = 9π + 16π = 25π square cm</a:t>
            </a:r>
          </a:p>
          <a:p>
            <a:r>
              <a:rPr lang="en-US" altLang="en-US"/>
              <a:t>Find the radius of the combined circle:</a:t>
            </a:r>
          </a:p>
          <a:p>
            <a:endParaRPr lang="en-US" altLang="en-US"/>
          </a:p>
          <a:p>
            <a:r>
              <a:rPr lang="en-US" altLang="en-US"/>
              <a:t>Area = π * (radius)²</a:t>
            </a:r>
          </a:p>
          <a:p>
            <a:r>
              <a:rPr lang="en-US" altLang="en-US"/>
              <a:t>25π = π * (radius)²</a:t>
            </a:r>
          </a:p>
          <a:p>
            <a:r>
              <a:rPr lang="en-US" altLang="en-US"/>
              <a:t>25 = (radius)²</a:t>
            </a:r>
          </a:p>
          <a:p>
            <a:r>
              <a:rPr lang="en-US" altLang="en-US"/>
              <a:t>radius = √25 = 5 cm</a:t>
            </a:r>
          </a:p>
          <a:p>
            <a:r>
              <a:rPr lang="en-US" altLang="en-US"/>
              <a:t>The radius of the biggest circle formed is 5 cm.</a:t>
            </a:r>
          </a:p>
          <a:p>
            <a:endParaRPr lang="en-US" altLang="en-US"/>
          </a:p>
          <a:p>
            <a:endParaRPr lang="en-US" altLang="en-US"/>
          </a:p>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dirty="0"/>
              <a:t>Ans: a</a:t>
            </a:r>
          </a:p>
          <a:p>
            <a:endParaRPr lang="en-US" altLang="en-US" dirty="0"/>
          </a:p>
          <a:p>
            <a:r>
              <a:rPr lang="en-US" b="0" i="0" dirty="0">
                <a:solidFill>
                  <a:srgbClr val="52565B"/>
                </a:solidFill>
                <a:effectLst/>
                <a:latin typeface="Poppins" panose="00000500000000000000" pitchFamily="2" charset="0"/>
              </a:rPr>
              <a:t>Given that, the ratio of height to diameter </a:t>
            </a:r>
            <a:r>
              <a:rPr lang="en-US" dirty="0"/>
              <a:t>=1:2</a:t>
            </a:r>
            <a:r>
              <a:rPr lang="en-US" b="0" i="0" dirty="0">
                <a:solidFill>
                  <a:srgbClr val="52565B"/>
                </a:solidFill>
                <a:effectLst/>
                <a:latin typeface="Poppins" panose="00000500000000000000" pitchFamily="2" charset="0"/>
              </a:rPr>
              <a:t>.</a:t>
            </a:r>
            <a:br>
              <a:rPr lang="en-US" dirty="0"/>
            </a:br>
            <a:r>
              <a:rPr lang="en-US" b="0" i="0" dirty="0">
                <a:solidFill>
                  <a:srgbClr val="52565B"/>
                </a:solidFill>
                <a:effectLst/>
                <a:latin typeface="Poppins" panose="00000500000000000000" pitchFamily="2" charset="0"/>
              </a:rPr>
              <a:t>Radius = 1.</a:t>
            </a:r>
            <a:br>
              <a:rPr lang="en-US" dirty="0"/>
            </a:br>
            <a:r>
              <a:rPr lang="en-US" b="0" i="0" dirty="0">
                <a:solidFill>
                  <a:srgbClr val="52565B"/>
                </a:solidFill>
                <a:effectLst/>
                <a:latin typeface="Poppins" panose="00000500000000000000" pitchFamily="2" charset="0"/>
              </a:rPr>
              <a:t>The new ratio of height and radius </a:t>
            </a:r>
            <a:r>
              <a:rPr lang="en-US" dirty="0"/>
              <a:t>=1:1</a:t>
            </a:r>
            <a:r>
              <a:rPr lang="en-US" b="0" i="0" dirty="0">
                <a:solidFill>
                  <a:srgbClr val="52565B"/>
                </a:solidFill>
                <a:effectLst/>
                <a:latin typeface="Poppins" panose="00000500000000000000" pitchFamily="2" charset="0"/>
              </a:rPr>
              <a:t>.</a:t>
            </a:r>
            <a:br>
              <a:rPr lang="en-US" dirty="0"/>
            </a:br>
            <a:r>
              <a:rPr lang="en-US" b="0" i="0" dirty="0">
                <a:solidFill>
                  <a:srgbClr val="52565B"/>
                </a:solidFill>
                <a:effectLst/>
                <a:latin typeface="Poppins" panose="00000500000000000000" pitchFamily="2" charset="0"/>
              </a:rPr>
              <a:t>Curved surface area of a cylinder </a:t>
            </a:r>
            <a:r>
              <a:rPr lang="en-US" dirty="0"/>
              <a:t>=2πrh</a:t>
            </a:r>
            <a:r>
              <a:rPr lang="en-US" b="0" i="0" dirty="0">
                <a:solidFill>
                  <a:srgbClr val="52565B"/>
                </a:solidFill>
                <a:effectLst/>
                <a:latin typeface="Poppins" panose="00000500000000000000" pitchFamily="2" charset="0"/>
              </a:rPr>
              <a:t>.</a:t>
            </a:r>
            <a:br>
              <a:rPr lang="en-US" dirty="0"/>
            </a:br>
            <a:r>
              <a:rPr lang="en-US" b="0" i="0" dirty="0">
                <a:solidFill>
                  <a:srgbClr val="52565B"/>
                </a:solidFill>
                <a:effectLst/>
                <a:latin typeface="Poppins" panose="00000500000000000000" pitchFamily="2" charset="0"/>
              </a:rPr>
              <a:t>Areas of two ends is circle </a:t>
            </a:r>
            <a:r>
              <a:rPr lang="en-US" dirty="0"/>
              <a:t>=2πr^2</a:t>
            </a:r>
            <a:r>
              <a:rPr lang="en-US" b="0" i="0" dirty="0">
                <a:solidFill>
                  <a:srgbClr val="52565B"/>
                </a:solidFill>
                <a:effectLst/>
                <a:latin typeface="Poppins" panose="00000500000000000000" pitchFamily="2" charset="0"/>
              </a:rPr>
              <a:t> </a:t>
            </a:r>
          </a:p>
          <a:p>
            <a:r>
              <a:rPr lang="en-US" b="0" i="0" dirty="0">
                <a:solidFill>
                  <a:srgbClr val="52565B"/>
                </a:solidFill>
                <a:effectLst/>
                <a:latin typeface="Poppins" panose="00000500000000000000" pitchFamily="2" charset="0"/>
              </a:rPr>
              <a:t>The ratio of area be,</a:t>
            </a:r>
            <a:br>
              <a:rPr lang="en-US" dirty="0"/>
            </a:br>
            <a:r>
              <a:rPr lang="en-US" b="0" i="0" dirty="0">
                <a:solidFill>
                  <a:srgbClr val="52565B"/>
                </a:solidFill>
                <a:effectLst/>
                <a:latin typeface="Poppins" panose="00000500000000000000" pitchFamily="2" charset="0"/>
              </a:rPr>
              <a:t>= </a:t>
            </a:r>
            <a:r>
              <a:rPr lang="en-US" dirty="0"/>
              <a:t>2πrh/2πr^2</a:t>
            </a:r>
            <a:br>
              <a:rPr lang="en-US" dirty="0"/>
            </a:br>
            <a:r>
              <a:rPr lang="en-US" dirty="0"/>
              <a:t>=1:1</a:t>
            </a:r>
            <a:r>
              <a:rPr lang="en-US" b="0" i="0" dirty="0">
                <a:solidFill>
                  <a:srgbClr val="52565B"/>
                </a:solidFill>
                <a:effectLst/>
                <a:latin typeface="Poppins" panose="00000500000000000000" pitchFamily="2" charset="0"/>
              </a:rPr>
              <a:t> Therefore, option 1 is correct.</a:t>
            </a:r>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 30%</a:t>
            </a:r>
          </a:p>
          <a:p>
            <a:r>
              <a:rPr lang="en-US" altLang="en-US"/>
              <a:t>Let side of an square be N.</a:t>
            </a:r>
          </a:p>
          <a:p>
            <a:endParaRPr lang="en-US" altLang="en-US"/>
          </a:p>
          <a:p>
            <a:r>
              <a:rPr lang="en-US" altLang="en-US"/>
              <a:t>Diagonal of square = V2 x N = 1.41N</a:t>
            </a:r>
          </a:p>
          <a:p>
            <a:endParaRPr lang="en-US" altLang="en-US"/>
          </a:p>
          <a:p>
            <a:r>
              <a:rPr lang="en-US" altLang="en-US"/>
              <a:t>When u walk on two sides of square = 2N</a:t>
            </a:r>
          </a:p>
          <a:p>
            <a:endParaRPr lang="en-US" altLang="en-US"/>
          </a:p>
          <a:p>
            <a:r>
              <a:rPr lang="en-US" altLang="en-US"/>
              <a:t>When u walk diagonally = 1.41N</a:t>
            </a:r>
          </a:p>
          <a:p>
            <a:endParaRPr lang="en-US" altLang="en-US"/>
          </a:p>
          <a:p>
            <a:r>
              <a:rPr lang="en-US" altLang="en-US"/>
              <a:t>Percentage saving =</a:t>
            </a:r>
          </a:p>
          <a:p>
            <a:endParaRPr lang="en-US" altLang="en-US"/>
          </a:p>
          <a:p>
            <a:r>
              <a:rPr lang="en-US" altLang="en-US"/>
              <a:t>= [(2N -1.41N)/2N] x 100</a:t>
            </a:r>
          </a:p>
          <a:p>
            <a:endParaRPr lang="en-US" altLang="en-US"/>
          </a:p>
          <a:p>
            <a:r>
              <a:rPr lang="en-US" altLang="en-US"/>
              <a:t>= 29.5</a:t>
            </a:r>
          </a:p>
          <a:p>
            <a:endParaRPr lang="en-US" altLang="en-US"/>
          </a:p>
          <a:p>
            <a:r>
              <a:rPr lang="en-US" altLang="en-US"/>
              <a:t>. Percentage saving is 29.5%</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 16</a:t>
            </a:r>
          </a:p>
          <a:p>
            <a:r>
              <a:rPr lang="en-US" altLang="en-US"/>
              <a:t>Volume of a cylinder = π * (radius)² * height</a:t>
            </a:r>
          </a:p>
          <a:p>
            <a:r>
              <a:rPr lang="en-US" altLang="en-US"/>
              <a:t>Radius (r) = 14 cm</a:t>
            </a:r>
          </a:p>
          <a:p>
            <a:r>
              <a:rPr lang="en-US" altLang="en-US"/>
              <a:t>Height (h) = 20 cm</a:t>
            </a:r>
          </a:p>
          <a:p>
            <a:r>
              <a:rPr lang="en-US" altLang="en-US"/>
              <a:t>Volume = π * (14 cm)² * 20 cm</a:t>
            </a:r>
          </a:p>
          <a:p>
            <a:r>
              <a:rPr lang="en-US" altLang="en-US"/>
              <a:t>Volume = π * 196 cm² * 20 cm</a:t>
            </a:r>
          </a:p>
          <a:p>
            <a:r>
              <a:rPr lang="en-US" altLang="en-US"/>
              <a:t>Volume = 3920π cm³</a:t>
            </a:r>
          </a:p>
          <a:p>
            <a:r>
              <a:rPr lang="en-US" altLang="en-US"/>
              <a:t>2. Approximate the volume using π ≈ 22/7:</a:t>
            </a:r>
          </a:p>
          <a:p>
            <a:endParaRPr lang="en-US" altLang="en-US"/>
          </a:p>
          <a:p>
            <a:r>
              <a:rPr lang="en-US" altLang="en-US"/>
              <a:t>Volume ≈ 3920 * (22/7) cm³</a:t>
            </a:r>
          </a:p>
          <a:p>
            <a:r>
              <a:rPr lang="en-US" altLang="en-US"/>
              <a:t>Volume ≈ 560 * 22 cm³</a:t>
            </a:r>
          </a:p>
          <a:p>
            <a:r>
              <a:rPr lang="en-US" altLang="en-US"/>
              <a:t>Volume ≈ 12320 cm³</a:t>
            </a:r>
          </a:p>
          <a:p>
            <a:r>
              <a:rPr lang="en-US" altLang="en-US"/>
              <a:t>3. Convert the volume of the can to milliliters (ml):</a:t>
            </a:r>
          </a:p>
          <a:p>
            <a:endParaRPr lang="en-US" altLang="en-US"/>
          </a:p>
          <a:p>
            <a:r>
              <a:rPr lang="en-US" altLang="en-US"/>
              <a:t>1 cm³ = 1 ml</a:t>
            </a:r>
          </a:p>
          <a:p>
            <a:r>
              <a:rPr lang="en-US" altLang="en-US"/>
              <a:t>Volume ≈ 12320 ml</a:t>
            </a:r>
          </a:p>
          <a:p>
            <a:r>
              <a:rPr lang="en-US" altLang="en-US"/>
              <a:t>4. Calculate the number of bottles that can be filled:</a:t>
            </a:r>
          </a:p>
          <a:p>
            <a:endParaRPr lang="en-US" altLang="en-US"/>
          </a:p>
          <a:p>
            <a:r>
              <a:rPr lang="en-US" altLang="en-US"/>
              <a:t>Capacity of each bottle = 770 ml</a:t>
            </a:r>
          </a:p>
          <a:p>
            <a:r>
              <a:rPr lang="en-US" altLang="en-US"/>
              <a:t>Number of bottles = (Total volume of milk) / (Capacity of each bottle)</a:t>
            </a:r>
          </a:p>
          <a:p>
            <a:r>
              <a:rPr lang="en-US" altLang="en-US"/>
              <a:t>Number of bottles ≈ 12320 ml / 770 ml</a:t>
            </a:r>
          </a:p>
          <a:p>
            <a:r>
              <a:rPr lang="en-US" altLang="en-US"/>
              <a:t>Number of bottles ≈ 16</a:t>
            </a:r>
          </a:p>
          <a:p>
            <a:r>
              <a:rPr lang="en-US" altLang="en-US"/>
              <a:t>Answer:</a:t>
            </a:r>
          </a:p>
          <a:p>
            <a:endParaRPr lang="en-US" altLang="en-US"/>
          </a:p>
          <a:p>
            <a:r>
              <a:rPr lang="en-US" altLang="en-US"/>
              <a:t>Approximately 16 bottles can be filled with the milk in the can.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 5/26</a:t>
            </a:r>
          </a:p>
          <a:p>
            <a:r>
              <a:rPr lang="en-US"/>
              <a:t>P(E) = Favorable outcomes / Total outcomes</a:t>
            </a:r>
          </a:p>
          <a:p>
            <a:r>
              <a:rPr lang="en-US"/>
              <a:t>where P(E)=Probability of an event (E)</a:t>
            </a:r>
          </a:p>
          <a:p>
            <a:r>
              <a:rPr lang="en-US"/>
              <a:t>Total no of English alphabet = 26</a:t>
            </a:r>
          </a:p>
          <a:p>
            <a:r>
              <a:rPr lang="en-US"/>
              <a:t>Total no of vowel = 5 = (a,e,i,o,u)</a:t>
            </a:r>
          </a:p>
          <a:p>
            <a:r>
              <a:rPr lang="en-US"/>
              <a:t>P(getting vowel) = 5/26</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ANS:51 cm</a:t>
            </a:r>
          </a:p>
          <a:p>
            <a:r>
              <a:rPr lang="en-US" altLang="en-US" dirty="0"/>
              <a:t>In a triangle, P, Q and R are the mid-points of sides BC, CA and AB respectively. If AC = 21 cm, BC = 29 cm</a:t>
            </a:r>
          </a:p>
          <a:p>
            <a:r>
              <a:rPr lang="en-US" altLang="en-US" dirty="0"/>
              <a:t>and AB= 30 cm, the perimeter of the quadrilateral ARPQ is 51 cm.</a:t>
            </a:r>
          </a:p>
          <a:p>
            <a:r>
              <a:rPr lang="en-US" altLang="en-US" dirty="0"/>
              <a:t>Given a triangle in which P, Q and R are the mid-points of sides BC, CA and AB respectively and AC = 21</a:t>
            </a:r>
          </a:p>
          <a:p>
            <a:r>
              <a:rPr lang="en-US" altLang="en-US" dirty="0"/>
              <a:t>cm, BC = 29 cm, AB= 30 cm.</a:t>
            </a:r>
          </a:p>
          <a:p>
            <a:r>
              <a:rPr lang="en-US" altLang="en-US" dirty="0"/>
              <a:t>Using mid-point theorem,</a:t>
            </a:r>
          </a:p>
          <a:p>
            <a:r>
              <a:rPr lang="en-US" altLang="en-US" dirty="0"/>
              <a:t>Hence, ARPQ is a parallelogram.</a:t>
            </a:r>
          </a:p>
          <a:p>
            <a:r>
              <a:rPr lang="en-US" altLang="en-US" dirty="0"/>
              <a:t>The measure of side is,</a:t>
            </a:r>
          </a:p>
          <a:p>
            <a:r>
              <a:rPr lang="en-US" altLang="en-US" dirty="0"/>
              <a:t>Opposite sides are equal,</a:t>
            </a:r>
          </a:p>
          <a:p>
            <a:r>
              <a:rPr lang="en-US" altLang="en-US" dirty="0"/>
              <a:t>AR = QP</a:t>
            </a:r>
          </a:p>
          <a:p>
            <a:r>
              <a:rPr lang="en-US" altLang="en-US" dirty="0"/>
              <a:t>= QP = 15 cm</a:t>
            </a:r>
          </a:p>
          <a:p>
            <a:r>
              <a:rPr lang="en-US" altLang="en-US" dirty="0"/>
              <a:t>Also,</a:t>
            </a:r>
          </a:p>
          <a:p>
            <a:r>
              <a:rPr lang="en-US" altLang="en-US" dirty="0"/>
              <a:t>Also, opposite sides are equal</a:t>
            </a:r>
          </a:p>
          <a:p>
            <a:r>
              <a:rPr lang="en-US" altLang="en-US" dirty="0"/>
              <a:t>RP = AQ</a:t>
            </a:r>
          </a:p>
          <a:p>
            <a:r>
              <a:rPr lang="en-US" altLang="en-US" dirty="0"/>
              <a:t>AQ = 10.5 cm</a:t>
            </a:r>
          </a:p>
          <a:p>
            <a:r>
              <a:rPr lang="en-US" altLang="en-US" dirty="0"/>
              <a:t>the perimeter is , P= sum of all sides</a:t>
            </a:r>
          </a:p>
          <a:p>
            <a:r>
              <a:rPr lang="en-US" altLang="en-US" dirty="0"/>
              <a:t>Hence the perimeter is 51 cm</a:t>
            </a:r>
          </a:p>
          <a:p>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 512 sq.cm</a:t>
            </a:r>
          </a:p>
          <a:p>
            <a:r>
              <a:rPr lang="en-US" altLang="en-US"/>
              <a:t>A square is drawn by joining mid-points of the sides of a square. Another square is drawn inside the second square in the same way and the process is continued indefinitely.</a:t>
            </a:r>
          </a:p>
          <a:p>
            <a:r>
              <a:rPr lang="en-US" altLang="en-US"/>
              <a:t>The side of the first square = a</a:t>
            </a:r>
          </a:p>
          <a:p>
            <a:r>
              <a:rPr lang="en-US" altLang="en-US"/>
              <a:t>Side of the second square =a/ root 2 and so on..</a:t>
            </a:r>
          </a:p>
          <a:p>
            <a:r>
              <a:rPr lang="en-US" altLang="en-US"/>
              <a:t>If the series is in GP with common ratio r and first term a then sum of infinity GP = a/1-r</a:t>
            </a:r>
          </a:p>
          <a:p>
            <a:r>
              <a:rPr lang="en-US" altLang="en-US"/>
              <a:t>Given, a square is drawn by joining mid-points of the sides of a square.</a:t>
            </a:r>
          </a:p>
          <a:p>
            <a:r>
              <a:rPr lang="en-US" altLang="en-US"/>
              <a:t>Another square is drawn inside the second square in the same way and the process is continued infinity.</a:t>
            </a:r>
          </a:p>
          <a:p>
            <a:r>
              <a:rPr lang="en-US" altLang="en-US"/>
              <a:t>The side of the first square is 16 cm.</a:t>
            </a:r>
          </a:p>
          <a:p>
            <a:r>
              <a:rPr lang="en-US" altLang="en-US"/>
              <a:t>Side of second square =16/root 2= 8V2 cm.</a:t>
            </a:r>
          </a:p>
          <a:p>
            <a:r>
              <a:rPr lang="en-US" altLang="en-US"/>
              <a:t>Side of third square = 8 cm. and so on ...</a:t>
            </a:r>
          </a:p>
          <a:p>
            <a:r>
              <a:rPr lang="en-US" altLang="en-US"/>
              <a:t>Sum of area of squares = (16)2 + (8 V2)2 + (8)2 + ....</a:t>
            </a:r>
          </a:p>
          <a:p>
            <a:r>
              <a:rPr lang="en-US" altLang="en-US"/>
              <a:t>Sum of area of squares = 256 + 128 + 64 + ....</a:t>
            </a:r>
          </a:p>
          <a:p>
            <a:r>
              <a:rPr lang="en-US" altLang="en-US"/>
              <a:t>The series is in GP</a:t>
            </a:r>
          </a:p>
          <a:p>
            <a:r>
              <a:rPr lang="en-US" altLang="en-US"/>
              <a:t>Sum of the area of squares = 256/1-1/2</a:t>
            </a:r>
          </a:p>
          <a:p>
            <a:r>
              <a:rPr lang="en-US" altLang="en-US"/>
              <a:t>Sum of the area of squares = 512</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 3cm</a:t>
            </a:r>
          </a:p>
          <a:p>
            <a:r>
              <a:rPr lang="en-US" altLang="en-US"/>
              <a:t>Volume of sphere = (4/3)Ttr3</a:t>
            </a:r>
          </a:p>
          <a:p>
            <a:endParaRPr lang="en-US" altLang="en-US"/>
          </a:p>
          <a:p>
            <a:r>
              <a:rPr lang="en-US" altLang="en-US"/>
              <a:t>Volume of cone = (1/3)nr2h</a:t>
            </a:r>
          </a:p>
          <a:p>
            <a:endParaRPr lang="en-US" altLang="en-US"/>
          </a:p>
          <a:p>
            <a:r>
              <a:rPr lang="en-US" altLang="en-US"/>
              <a:t>Calculation:</a:t>
            </a:r>
          </a:p>
          <a:p>
            <a:endParaRPr lang="en-US" altLang="en-US"/>
          </a:p>
          <a:p>
            <a:r>
              <a:rPr lang="en-US" altLang="en-US"/>
              <a:t>Radius x 2 = Diameter</a:t>
            </a:r>
          </a:p>
          <a:p>
            <a:endParaRPr lang="en-US" altLang="en-US"/>
          </a:p>
          <a:p>
            <a:r>
              <a:rPr lang="en-US" altLang="en-US"/>
              <a:t>Radius of spherical ball = 6/2 = 3 cm</a:t>
            </a:r>
          </a:p>
          <a:p>
            <a:endParaRPr lang="en-US" altLang="en-US"/>
          </a:p>
          <a:p>
            <a:r>
              <a:rPr lang="en-US" altLang="en-US"/>
              <a:t>Radius of cone = 12/2 = 6 cm</a:t>
            </a:r>
          </a:p>
          <a:p>
            <a:endParaRPr lang="en-US" altLang="en-US"/>
          </a:p>
          <a:p>
            <a:r>
              <a:rPr lang="en-US" altLang="en-US"/>
              <a:t>Volume of spherical ball = Volume of cone</a:t>
            </a:r>
          </a:p>
          <a:p>
            <a:endParaRPr lang="en-US" altLang="en-US"/>
          </a:p>
          <a:p>
            <a:r>
              <a:rPr lang="en-US" altLang="en-US"/>
              <a:t>4/3 pi r^3 = 1/3 pi r^2 h</a:t>
            </a:r>
          </a:p>
          <a:p>
            <a:r>
              <a:rPr lang="en-US" altLang="en-US"/>
              <a:t>4/3 * pi *27 = 1/3 * pi *36 * h</a:t>
            </a:r>
          </a:p>
          <a:p>
            <a:r>
              <a:rPr lang="en-US" altLang="en-US"/>
              <a:t>Height = 3cm</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 75%</a:t>
            </a:r>
          </a:p>
          <a:p>
            <a:r>
              <a:rPr lang="en-US" altLang="en-US"/>
              <a:t>Radius of the sphere (R) = 9 cm</a:t>
            </a:r>
          </a:p>
          <a:p>
            <a:r>
              <a:rPr lang="en-US" altLang="en-US"/>
              <a:t>Volume of sphere = (4/3) * π * R³</a:t>
            </a:r>
          </a:p>
          <a:p>
            <a:r>
              <a:rPr lang="en-US" altLang="en-US"/>
              <a:t>Volume of sphere = (4/3) * π * (9 cm)³</a:t>
            </a:r>
          </a:p>
          <a:p>
            <a:r>
              <a:rPr lang="en-US" altLang="en-US"/>
              <a:t>Volume of sphere = (4/3) * π * 729 cm³</a:t>
            </a:r>
          </a:p>
          <a:p>
            <a:r>
              <a:rPr lang="en-US" altLang="en-US"/>
              <a:t>Volume of sphere = 972π cm³</a:t>
            </a:r>
          </a:p>
          <a:p>
            <a:r>
              <a:rPr lang="en-US" altLang="en-US"/>
              <a:t>2. Calculate the Volume of the Cone</a:t>
            </a:r>
          </a:p>
          <a:p>
            <a:endParaRPr lang="en-US" altLang="en-US"/>
          </a:p>
          <a:p>
            <a:r>
              <a:rPr lang="en-US" altLang="en-US"/>
              <a:t>Height of the cone (h) = 9 cm</a:t>
            </a:r>
          </a:p>
          <a:p>
            <a:r>
              <a:rPr lang="en-US" altLang="en-US"/>
              <a:t>Diameter of the base of the cone = 18 cm</a:t>
            </a:r>
          </a:p>
          <a:p>
            <a:r>
              <a:rPr lang="en-US" altLang="en-US"/>
              <a:t>Radius of the base of the cone (r) = 18 cm / 2 = 9 cm</a:t>
            </a:r>
          </a:p>
          <a:p>
            <a:r>
              <a:rPr lang="en-US" altLang="en-US"/>
              <a:t>Volume of cone = (1/3) * π * r² * h</a:t>
            </a:r>
          </a:p>
          <a:p>
            <a:r>
              <a:rPr lang="en-US" altLang="en-US"/>
              <a:t>Volume of cone = (1/3) * π * (9 cm)² * 9 cm</a:t>
            </a:r>
          </a:p>
          <a:p>
            <a:r>
              <a:rPr lang="en-US" altLang="en-US"/>
              <a:t>Volume of cone = (1/3) * π * 81 cm² * 9 cm</a:t>
            </a:r>
          </a:p>
          <a:p>
            <a:r>
              <a:rPr lang="en-US" altLang="en-US"/>
              <a:t>Volume of cone = 243π cm³</a:t>
            </a:r>
          </a:p>
          <a:p>
            <a:r>
              <a:rPr lang="en-US" altLang="en-US"/>
              <a:t>3. Calculate the Volume of Wood Wasted</a:t>
            </a:r>
          </a:p>
          <a:p>
            <a:endParaRPr lang="en-US" altLang="en-US"/>
          </a:p>
          <a:p>
            <a:r>
              <a:rPr lang="en-US" altLang="en-US"/>
              <a:t>Volume of wood wasted = Volume of sphere - Volume of cone</a:t>
            </a:r>
          </a:p>
          <a:p>
            <a:r>
              <a:rPr lang="en-US" altLang="en-US"/>
              <a:t>Volume of wood wasted = 972π cm³ - 243π cm³</a:t>
            </a:r>
          </a:p>
          <a:p>
            <a:r>
              <a:rPr lang="en-US" altLang="en-US"/>
              <a:t>Volume of wood wasted = 729π cm³</a:t>
            </a:r>
          </a:p>
          <a:p>
            <a:r>
              <a:rPr lang="en-US" altLang="en-US"/>
              <a:t>4. Calculate the Percentage of Wood Wasted</a:t>
            </a:r>
          </a:p>
          <a:p>
            <a:endParaRPr lang="en-US" altLang="en-US"/>
          </a:p>
          <a:p>
            <a:r>
              <a:rPr lang="en-US" altLang="en-US"/>
              <a:t>Percentage of wood wasted = (Volume of wood wasted / Volume of sphere) * 100%</a:t>
            </a:r>
          </a:p>
          <a:p>
            <a:r>
              <a:rPr lang="en-US" altLang="en-US"/>
              <a:t>Percentage of wood wasted = (729π cm³ / 972π cm³) * 100%</a:t>
            </a:r>
          </a:p>
          <a:p>
            <a:r>
              <a:rPr lang="en-US" altLang="en-US"/>
              <a:t>Percentage of wood wasted = (729 / 972) * 100%</a:t>
            </a:r>
          </a:p>
          <a:p>
            <a:r>
              <a:rPr lang="en-US" altLang="en-US"/>
              <a:t>Percentage of wood wasted = (3 / 4) * 100%</a:t>
            </a:r>
          </a:p>
          <a:p>
            <a:r>
              <a:rPr lang="en-US" altLang="en-US"/>
              <a:t>Percentage of wood wasted = 75%</a:t>
            </a:r>
          </a:p>
          <a:p>
            <a:r>
              <a:rPr lang="en-US" altLang="en-US"/>
              <a:t>Answer:</a:t>
            </a:r>
          </a:p>
          <a:p>
            <a:endParaRPr lang="en-US" altLang="en-US"/>
          </a:p>
          <a:p>
            <a:r>
              <a:rPr lang="en-US" altLang="en-US"/>
              <a:t>The percentage of wood wasted is 75%.</a:t>
            </a:r>
          </a:p>
          <a:p>
            <a:endParaRPr lang="en-US" altLang="en-US"/>
          </a:p>
          <a:p>
            <a:endParaRPr lang="en-US" altLang="en-US"/>
          </a:p>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 1620</a:t>
            </a:r>
          </a:p>
          <a:p>
            <a:r>
              <a:rPr lang="en-US" altLang="en-US"/>
              <a:t>To find the sum of the interior angles of an 11-gon, divide it up into triangles... There are nine triangles...  Because the sum of the angles of each triangle is 180 degrees...  We get 11 hexagons</a:t>
            </a:r>
          </a:p>
          <a:p>
            <a:r>
              <a:rPr lang="en-US" altLang="en-US"/>
              <a:t>So, the sum of the interior angles of an 11-gon is 1620 degrees.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d</a:t>
            </a:r>
          </a:p>
          <a:p>
            <a:endParaRPr lang="en-US" dirty="0"/>
          </a:p>
          <a:p>
            <a:r>
              <a:rPr lang="en-US" dirty="0"/>
              <a:t>Case 1:</a:t>
            </a:r>
            <a:endParaRPr lang="en-US" altLang="en-US" dirty="0"/>
          </a:p>
          <a:p>
            <a:endParaRPr lang="en-US" altLang="en-US" dirty="0"/>
          </a:p>
          <a:p>
            <a:r>
              <a:rPr lang="en-US" altLang="en-US" dirty="0"/>
              <a:t>tan(60</a:t>
            </a:r>
            <a:r>
              <a:rPr lang="" altLang="en-US" dirty="0"/>
              <a:t>°</a:t>
            </a:r>
            <a:r>
              <a:rPr lang="en-US" altLang="en-US" dirty="0"/>
              <a:t>) = h / x</a:t>
            </a:r>
          </a:p>
          <a:p>
            <a:r>
              <a:rPr lang="en-US" altLang="en-US" dirty="0"/>
              <a:t>h= x / √3</a:t>
            </a:r>
          </a:p>
          <a:p>
            <a:r>
              <a:rPr lang="en-US" altLang="en-US" dirty="0"/>
              <a:t>Tan 30 deg = h/(10-x)</a:t>
            </a:r>
          </a:p>
          <a:p>
            <a:r>
              <a:rPr lang="en-US" altLang="en-US" dirty="0"/>
              <a:t>h = (10-x)/√3</a:t>
            </a:r>
          </a:p>
          <a:p>
            <a:r>
              <a:rPr lang="en-US" altLang="en-US" dirty="0"/>
              <a:t>h =&gt; 3x-x =10</a:t>
            </a:r>
          </a:p>
          <a:p>
            <a:r>
              <a:rPr lang="en-US" altLang="en-US" dirty="0"/>
              <a:t>X = 5</a:t>
            </a:r>
          </a:p>
          <a:p>
            <a:r>
              <a:rPr lang="en-US" altLang="en-US" dirty="0"/>
              <a:t>H =5√3</a:t>
            </a:r>
          </a:p>
          <a:p>
            <a:endParaRPr lang="en-US"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Case 2:</a:t>
            </a:r>
            <a:endParaRPr lang="" altLang="en-US" dirty="0"/>
          </a:p>
          <a:p>
            <a:endParaRPr lang="en-US" altLang="en-US" dirty="0"/>
          </a:p>
          <a:p>
            <a:r>
              <a:rPr lang="en-US" altLang="en-US" dirty="0"/>
              <a:t>Tan 30 deg = h/x</a:t>
            </a:r>
          </a:p>
          <a:p>
            <a:r>
              <a:rPr lang="en-US" altLang="en-US" dirty="0"/>
              <a:t>H = x/√3 </a:t>
            </a:r>
          </a:p>
          <a:p>
            <a:r>
              <a:rPr lang="en-US" altLang="en-US" dirty="0"/>
              <a:t>Tan 60 deg = h/(10-x)</a:t>
            </a:r>
          </a:p>
          <a:p>
            <a:r>
              <a:rPr lang="en-US" altLang="en-US" dirty="0"/>
              <a:t> =&gt; h =(10 – x)√3</a:t>
            </a:r>
          </a:p>
          <a:p>
            <a:r>
              <a:rPr lang="en-US" altLang="en-US" dirty="0"/>
              <a:t>(10-x) √3 = x/√3</a:t>
            </a:r>
          </a:p>
          <a:p>
            <a:r>
              <a:rPr lang="en-US" altLang="en-US" dirty="0"/>
              <a:t>30-3x = x</a:t>
            </a:r>
          </a:p>
          <a:p>
            <a:r>
              <a:rPr lang="en-US" altLang="en-US" dirty="0"/>
              <a:t>4x = 30</a:t>
            </a:r>
          </a:p>
          <a:p>
            <a:r>
              <a:rPr lang="en-US" altLang="en-US" dirty="0"/>
              <a:t>X=15/2</a:t>
            </a:r>
          </a:p>
          <a:p>
            <a:pPr marL="171450" indent="-171450">
              <a:buFont typeface="Wingdings" panose="05000000000000000000" pitchFamily="2" charset="2"/>
              <a:buChar char="è"/>
            </a:pPr>
            <a:r>
              <a:rPr lang="en-US" altLang="en-US" dirty="0">
                <a:sym typeface="Wingdings" panose="05000000000000000000" pitchFamily="2" charset="2"/>
              </a:rPr>
              <a:t>H = 15/(2</a:t>
            </a:r>
            <a:r>
              <a:rPr lang="en-US" altLang="en-US" dirty="0"/>
              <a:t>√3</a:t>
            </a:r>
            <a:r>
              <a:rPr lang="en-US" altLang="en-US" dirty="0">
                <a:sym typeface="Wingdings" panose="05000000000000000000" pitchFamily="2" charset="2"/>
              </a:rPr>
              <a:t>)</a:t>
            </a:r>
          </a:p>
          <a:p>
            <a:pPr marL="171450" indent="-171450">
              <a:buFont typeface="Wingdings" panose="05000000000000000000" pitchFamily="2" charset="2"/>
              <a:buChar char="è"/>
            </a:pPr>
            <a:r>
              <a:rPr lang="en-US" altLang="en-US" dirty="0">
                <a:sym typeface="Wingdings" panose="05000000000000000000" pitchFamily="2" charset="2"/>
              </a:rPr>
              <a:t>5</a:t>
            </a:r>
            <a:r>
              <a:rPr lang="en-US" altLang="en-US" dirty="0"/>
              <a:t>√3</a:t>
            </a:r>
            <a:r>
              <a:rPr lang="en-US" altLang="en-US" dirty="0">
                <a:sym typeface="Wingdings" panose="05000000000000000000" pitchFamily="2" charset="2"/>
              </a:rPr>
              <a:t>/2</a:t>
            </a:r>
            <a:endParaRPr lang="en-US" altLang="en-US" dirty="0"/>
          </a:p>
          <a:p>
            <a:r>
              <a:rPr lang="en-US" altLang="en-US" dirty="0"/>
              <a:t>h = (10√3) / 4</a:t>
            </a:r>
          </a:p>
          <a:p>
            <a:r>
              <a:rPr lang="en-US" altLang="en-US" dirty="0"/>
              <a:t>h = (5√3) / 2</a:t>
            </a:r>
          </a:p>
          <a:p>
            <a:endParaRPr lang="en-US" altLang="en-US" dirty="0"/>
          </a:p>
          <a:p>
            <a:pPr algn="l">
              <a:spcBef>
                <a:spcPts val="750"/>
              </a:spcBef>
              <a:spcAft>
                <a:spcPts val="750"/>
              </a:spcAft>
              <a:buNone/>
            </a:pPr>
            <a:r>
              <a:rPr lang="en-US" b="1" i="0" dirty="0">
                <a:solidFill>
                  <a:srgbClr val="333333"/>
                </a:solidFill>
                <a:effectLst/>
                <a:latin typeface="Montserrat" panose="00000500000000000000" pitchFamily="2" charset="0"/>
              </a:rPr>
              <a:t>Hence, the answer is Both A and B</a:t>
            </a:r>
          </a:p>
          <a:p>
            <a:pPr>
              <a:buNone/>
            </a:pPr>
            <a:br>
              <a:rPr lang="en-US" dirty="0"/>
            </a:br>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173.2 m</a:t>
            </a:r>
          </a:p>
          <a:p>
            <a:endParaRPr lang="en-US" dirty="0"/>
          </a:p>
          <a:p>
            <a:r>
              <a:rPr lang="en-US" altLang="en-US" dirty="0"/>
              <a:t>Given the height of the temple AB = 75 m.</a:t>
            </a:r>
          </a:p>
          <a:p>
            <a:r>
              <a:rPr lang="en-US" altLang="en-US" dirty="0"/>
              <a:t>Now in a right-angled  triangle ABC,</a:t>
            </a:r>
          </a:p>
          <a:p>
            <a:pPr marL="171450" indent="-171450">
              <a:buFont typeface="Wingdings" panose="05000000000000000000" pitchFamily="2" charset="2"/>
              <a:buChar char="è"/>
            </a:pPr>
            <a:r>
              <a:rPr lang="en-US" altLang="en-US" dirty="0">
                <a:sym typeface="Wingdings" panose="05000000000000000000" pitchFamily="2" charset="2"/>
              </a:rPr>
              <a:t>BC/AB =cot 30 </a:t>
            </a:r>
          </a:p>
          <a:p>
            <a:r>
              <a:rPr lang="en-US" altLang="en-US" dirty="0">
                <a:sym typeface="Wingdings" panose="05000000000000000000" pitchFamily="2" charset="2"/>
              </a:rPr>
              <a:t>                =</a:t>
            </a:r>
            <a:r>
              <a:rPr lang="en-US" altLang="en-US" dirty="0"/>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sym typeface="Wingdings" panose="05000000000000000000" pitchFamily="2" charset="2"/>
              </a:rPr>
              <a:t> BC/75 = </a:t>
            </a:r>
            <a:r>
              <a:rPr lang="en-US" altLang="en-US" dirty="0"/>
              <a:t>√3</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altLang="en-US" dirty="0">
                <a:sym typeface="Wingdings" panose="05000000000000000000" pitchFamily="2" charset="2"/>
              </a:rPr>
              <a:t>BC = 75</a:t>
            </a:r>
            <a:r>
              <a:rPr lang="en-US" altLang="en-US" dirty="0"/>
              <a:t>√3  -------</a:t>
            </a:r>
            <a:r>
              <a:rPr lang="en-US" altLang="en-US" dirty="0">
                <a:sym typeface="Wingdings" panose="05000000000000000000" pitchFamily="2" charset="2"/>
              </a:rPr>
              <a:t> (1)</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endParaRPr lang="en-US" altLang="en-US"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altLang="en-US" dirty="0"/>
              <a:t>in a right-angled  triangle ABD,</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altLang="en-US" dirty="0"/>
              <a:t>BD/AB =cot 60</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altLang="en-US" dirty="0"/>
              <a:t>BD/75 = 1/√3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altLang="en-US" dirty="0"/>
              <a:t>BD = 75/√3  *√3 /√3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r>
              <a:rPr lang="en-US" altLang="en-US" dirty="0"/>
              <a:t>BD = 25√3  ------</a:t>
            </a:r>
            <a:r>
              <a:rPr lang="en-US" altLang="en-US" dirty="0">
                <a:sym typeface="Wingdings" panose="05000000000000000000" pitchFamily="2" charset="2"/>
              </a:rPr>
              <a:t>(2)</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è"/>
              <a:tabLst/>
              <a:defRPr/>
            </a:pPr>
            <a:endParaRPr lang="en-US" altLang="en-US"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en-US" dirty="0">
                <a:sym typeface="Wingdings" panose="05000000000000000000" pitchFamily="2" charset="2"/>
              </a:rPr>
              <a:t>Now the distance between the two men  = CD</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en-US" dirty="0">
                <a:sym typeface="Wingdings" panose="05000000000000000000" pitchFamily="2" charset="2"/>
              </a:rPr>
              <a:t>    BC + BD</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en-US" dirty="0">
                <a:sym typeface="Wingdings" panose="05000000000000000000" pitchFamily="2" charset="2"/>
              </a:rPr>
              <a:t>    75</a:t>
            </a:r>
            <a:r>
              <a:rPr lang="en-US" altLang="en-US" dirty="0"/>
              <a:t>√3 </a:t>
            </a:r>
            <a:r>
              <a:rPr lang="en-US" altLang="en-US" dirty="0">
                <a:sym typeface="Wingdings" panose="05000000000000000000" pitchFamily="2" charset="2"/>
              </a:rPr>
              <a:t>+ 25</a:t>
            </a:r>
            <a:r>
              <a:rPr lang="en-US" altLang="en-US" dirty="0"/>
              <a:t>√3 </a:t>
            </a:r>
            <a:endParaRPr lang="en-US" altLang="en-US"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en-US" dirty="0">
                <a:sym typeface="Wingdings" panose="05000000000000000000" pitchFamily="2" charset="2"/>
              </a:rPr>
              <a:t>    100 </a:t>
            </a:r>
            <a:r>
              <a:rPr lang="en-US" altLang="en-US" dirty="0"/>
              <a:t>√3 </a:t>
            </a:r>
            <a:endParaRPr lang="en-US" altLang="en-US"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en-US" dirty="0">
                <a:sym typeface="Wingdings" panose="05000000000000000000" pitchFamily="2" charset="2"/>
              </a:rPr>
              <a:t>    173.2 m</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0</a:t>
            </a:r>
          </a:p>
          <a:p>
            <a:r>
              <a:rPr lang="en-US" altLang="en-US" dirty="0"/>
              <a:t>The maximum value of sin x is 1.</a:t>
            </a:r>
          </a:p>
          <a:p>
            <a:r>
              <a:rPr lang="en-US" altLang="en-US" dirty="0"/>
              <a:t>The maximum value of cos x is 1.</a:t>
            </a:r>
          </a:p>
          <a:p>
            <a:r>
              <a:rPr lang="en-US" altLang="en-US" dirty="0"/>
              <a:t>Therefore, the maximum value of 2 sin x is 2.</a:t>
            </a:r>
          </a:p>
          <a:p>
            <a:r>
              <a:rPr lang="en-US" altLang="en-US" dirty="0"/>
              <a:t>The maximum value of 3 cos x is 3.</a:t>
            </a:r>
          </a:p>
          <a:p>
            <a:r>
              <a:rPr lang="en-US" altLang="en-US" dirty="0"/>
              <a:t>The maximum possible value of 2 sin x + 3 cos x is 2 + 3 = 5.</a:t>
            </a:r>
          </a:p>
          <a:p>
            <a:r>
              <a:rPr lang="en-US" altLang="en-US" dirty="0"/>
              <a:t>3. Determine Possible Solutions</a:t>
            </a:r>
          </a:p>
          <a:p>
            <a:endParaRPr lang="en-US" altLang="en-US" dirty="0"/>
          </a:p>
          <a:p>
            <a:r>
              <a:rPr lang="en-US" altLang="en-US" dirty="0"/>
              <a:t>For the equation 2 sin x + 3 cos x = 5 to hold true, both sin x and cos x must achieve their maximum values simultaneously.</a:t>
            </a:r>
          </a:p>
          <a:p>
            <a:endParaRPr lang="en-US" altLang="en-US" dirty="0"/>
          </a:p>
          <a:p>
            <a:r>
              <a:rPr lang="en-US" altLang="en-US" dirty="0"/>
              <a:t>2 sin x must be 2, which implies sin x = 1.</a:t>
            </a:r>
          </a:p>
          <a:p>
            <a:r>
              <a:rPr lang="en-US" altLang="en-US" dirty="0"/>
              <a:t>3 cos x must be 3, which implies cos x = 1.</a:t>
            </a:r>
          </a:p>
          <a:p>
            <a:r>
              <a:rPr lang="en-US" altLang="en-US" dirty="0"/>
              <a:t>However, sin x and cos x cannot both be 1 at the same time.</a:t>
            </a:r>
          </a:p>
          <a:p>
            <a:endParaRPr lang="en-US" altLang="en-US" dirty="0"/>
          </a:p>
          <a:p>
            <a:r>
              <a:rPr lang="en-US" altLang="en-US" dirty="0"/>
              <a:t>If sin x = 1, then x = (2n + 1)π/2, where n is an integer.</a:t>
            </a:r>
          </a:p>
          <a:p>
            <a:r>
              <a:rPr lang="en-US" altLang="en-US" dirty="0"/>
              <a:t>If cos x = 1, then x = 2mπ, where m is an integer.</a:t>
            </a:r>
          </a:p>
          <a:p>
            <a:r>
              <a:rPr lang="en-US" altLang="en-US" dirty="0"/>
              <a:t>There is no value of x that satisfies both sin x = 1 and cos x = 1.</a:t>
            </a:r>
          </a:p>
          <a:p>
            <a:endParaRPr lang="en-US" altLang="en-US" dirty="0"/>
          </a:p>
          <a:p>
            <a:r>
              <a:rPr lang="en-US" altLang="en-US" dirty="0"/>
              <a:t>4. Conclusion</a:t>
            </a:r>
          </a:p>
          <a:p>
            <a:endParaRPr lang="en-US" altLang="en-US" dirty="0"/>
          </a:p>
          <a:p>
            <a:r>
              <a:rPr lang="en-US" altLang="en-US" dirty="0"/>
              <a:t>Since there is no value of x that satisfies the given equation, the number of solutions is 0.</a:t>
            </a:r>
          </a:p>
          <a:p>
            <a:endParaRPr lang="en-US" altLang="en-US" dirty="0"/>
          </a:p>
          <a:p>
            <a:r>
              <a:rPr lang="en-US" altLang="en-US" dirty="0"/>
              <a:t>Answer:</a:t>
            </a:r>
          </a:p>
          <a:p>
            <a:endParaRPr lang="en-US" altLang="en-US" dirty="0"/>
          </a:p>
          <a:p>
            <a:r>
              <a:rPr lang="en-US" altLang="en-US" dirty="0"/>
              <a:t>The number of solutions for 2 sin x + 3 cos x = 5 is 0.</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 173 m</a:t>
            </a:r>
          </a:p>
          <a:p>
            <a:r>
              <a:rPr lang="en-US" altLang="en-US"/>
              <a:t>From a point 'P' on a level ground, the angle of elevation of the top of a</a:t>
            </a:r>
          </a:p>
          <a:p>
            <a:r>
              <a:rPr lang="en-US" altLang="en-US"/>
              <a:t>tower = 30</a:t>
            </a:r>
          </a:p>
          <a:p>
            <a:r>
              <a:rPr lang="en-US" altLang="en-US"/>
              <a:t>Height of the tower = 100 m</a:t>
            </a:r>
          </a:p>
          <a:p>
            <a:r>
              <a:rPr lang="en-US" altLang="en-US"/>
              <a:t>tan A = Perpendicular/Base</a:t>
            </a:r>
          </a:p>
          <a:p>
            <a:r>
              <a:rPr lang="en-US" altLang="en-US"/>
              <a:t>tan 30 = 1/V3</a:t>
            </a:r>
          </a:p>
          <a:p>
            <a:r>
              <a:rPr lang="en-US" altLang="en-US"/>
              <a:t>Let height of tower AB is 100 m.</a:t>
            </a:r>
          </a:p>
          <a:p>
            <a:r>
              <a:rPr lang="en-US" altLang="en-US"/>
              <a:t>The distance between P from foot of tower is PB.</a:t>
            </a:r>
          </a:p>
          <a:p>
            <a:endParaRPr lang="en-US" altLang="en-US"/>
          </a:p>
          <a:p>
            <a:r>
              <a:rPr lang="en-US" altLang="en-US"/>
              <a:t>Ιη ΔΡΑΒ</a:t>
            </a:r>
          </a:p>
          <a:p>
            <a:endParaRPr lang="en-US" altLang="en-US"/>
          </a:p>
          <a:p>
            <a:r>
              <a:rPr lang="en-US" altLang="en-US"/>
              <a:t>tan 30 = AB/PB</a:t>
            </a:r>
          </a:p>
          <a:p>
            <a:endParaRPr lang="en-US" altLang="en-US"/>
          </a:p>
          <a:p>
            <a:r>
              <a:rPr lang="en-US" altLang="en-US"/>
              <a:t>= 1/V3 = 100/PB</a:t>
            </a:r>
          </a:p>
          <a:p>
            <a:endParaRPr lang="en-US" altLang="en-US"/>
          </a:p>
          <a:p>
            <a:r>
              <a:rPr lang="en-US" altLang="en-US"/>
              <a:t>PB = 100V3</a:t>
            </a:r>
          </a:p>
          <a:p>
            <a:r>
              <a:rPr lang="en-US" altLang="en-US"/>
              <a:t>PB = 100 * 1.732</a:t>
            </a:r>
          </a:p>
          <a:p>
            <a:r>
              <a:rPr lang="en-US" altLang="en-US"/>
              <a:t>Approx = 173m</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1</a:t>
            </a:r>
          </a:p>
          <a:p>
            <a:r>
              <a:rPr lang="en-US" altLang="en-US" dirty="0"/>
              <a:t>Sec^2</a:t>
            </a:r>
            <a:r>
              <a:rPr lang="el-GR" dirty="0"/>
              <a:t>θ </a:t>
            </a:r>
            <a:r>
              <a:rPr lang="en-US" altLang="en-US" dirty="0"/>
              <a:t> - Tan^2</a:t>
            </a:r>
            <a:r>
              <a:rPr lang="el-GR" dirty="0"/>
              <a:t>θ </a:t>
            </a:r>
            <a:r>
              <a:rPr lang="en-US" altLang="en-US" dirty="0"/>
              <a:t> = 1</a:t>
            </a:r>
          </a:p>
          <a:p>
            <a:endParaRPr lang="en-US" altLang="en-US" dirty="0"/>
          </a:p>
          <a:p>
            <a:r>
              <a:rPr lang="en-US" altLang="en-US" dirty="0"/>
              <a:t>Sin^2 </a:t>
            </a:r>
            <a:r>
              <a:rPr lang="el-GR" dirty="0"/>
              <a:t>θ </a:t>
            </a:r>
            <a:r>
              <a:rPr lang="en-US" altLang="en-US" dirty="0"/>
              <a:t>+ Cos^2</a:t>
            </a:r>
            <a:r>
              <a:rPr lang="el-GR" dirty="0"/>
              <a:t>θ </a:t>
            </a:r>
            <a:r>
              <a:rPr lang="en-US" altLang="en-US" dirty="0"/>
              <a:t> = 1</a:t>
            </a:r>
          </a:p>
          <a:p>
            <a:endParaRPr lang="en-US" altLang="en-US" dirty="0"/>
          </a:p>
          <a:p>
            <a:r>
              <a:rPr lang="en-US" altLang="en-US" dirty="0"/>
              <a:t>Calculation:</a:t>
            </a:r>
          </a:p>
          <a:p>
            <a:endParaRPr lang="en-US" altLang="en-US" dirty="0"/>
          </a:p>
          <a:p>
            <a:r>
              <a:rPr lang="en-US" altLang="en-US" dirty="0"/>
              <a:t>Tan^4</a:t>
            </a:r>
            <a:r>
              <a:rPr lang="el-GR" dirty="0"/>
              <a:t>θ </a:t>
            </a:r>
            <a:r>
              <a:rPr lang="en-US" altLang="en-US" dirty="0"/>
              <a:t> + Tan^2</a:t>
            </a:r>
            <a:r>
              <a:rPr lang="el-GR" dirty="0"/>
              <a:t>θ </a:t>
            </a:r>
            <a:r>
              <a:rPr lang="en-US" altLang="en-US" dirty="0"/>
              <a:t> = 1</a:t>
            </a:r>
          </a:p>
          <a:p>
            <a:endParaRPr lang="en-US" altLang="en-US" dirty="0"/>
          </a:p>
          <a:p>
            <a:r>
              <a:rPr lang="en-US" altLang="en-US" dirty="0"/>
              <a:t>= Tan^2</a:t>
            </a:r>
            <a:r>
              <a:rPr lang="el-GR" dirty="0"/>
              <a:t>θ </a:t>
            </a:r>
            <a:r>
              <a:rPr lang="en-US" altLang="en-US" dirty="0"/>
              <a:t> (Tan^2</a:t>
            </a:r>
            <a:r>
              <a:rPr lang="el-GR" dirty="0"/>
              <a:t>θ </a:t>
            </a:r>
            <a:r>
              <a:rPr lang="en-US" altLang="en-US" dirty="0"/>
              <a:t> + 1) = 1</a:t>
            </a:r>
          </a:p>
          <a:p>
            <a:endParaRPr lang="en-US" altLang="en-US" dirty="0"/>
          </a:p>
          <a:p>
            <a:r>
              <a:rPr lang="en-US" altLang="en-US" dirty="0"/>
              <a:t>{: sec^2</a:t>
            </a:r>
            <a:r>
              <a:rPr lang="el-GR" dirty="0"/>
              <a:t>θ </a:t>
            </a:r>
            <a:r>
              <a:rPr lang="en-US" altLang="en-US" dirty="0"/>
              <a:t> = 1 + tan^2</a:t>
            </a:r>
            <a:r>
              <a:rPr lang="el-GR" dirty="0"/>
              <a:t>θ </a:t>
            </a:r>
            <a:r>
              <a:rPr lang="en-US" altLang="en-US" dirty="0"/>
              <a:t>}</a:t>
            </a:r>
          </a:p>
          <a:p>
            <a:endParaRPr lang="en-US" altLang="en-US" dirty="0"/>
          </a:p>
          <a:p>
            <a:r>
              <a:rPr lang="en-US" altLang="en-US" dirty="0"/>
              <a:t>=(sin^2 </a:t>
            </a:r>
            <a:r>
              <a:rPr lang="el-GR" dirty="0"/>
              <a:t>θ </a:t>
            </a:r>
            <a:r>
              <a:rPr lang="en-US" altLang="en-US" dirty="0"/>
              <a:t>/cos^4</a:t>
            </a:r>
            <a:r>
              <a:rPr lang="el-GR" dirty="0"/>
              <a:t>θ </a:t>
            </a:r>
            <a:r>
              <a:rPr lang="en-US" altLang="en-US" dirty="0"/>
              <a:t>) = 1</a:t>
            </a:r>
          </a:p>
          <a:p>
            <a:endParaRPr lang="en-US" altLang="en-US" dirty="0"/>
          </a:p>
          <a:p>
            <a:r>
              <a:rPr lang="en-US" altLang="en-US" dirty="0"/>
              <a:t>=1-cos^2</a:t>
            </a:r>
            <a:r>
              <a:rPr lang="el-GR" dirty="0"/>
              <a:t>θ </a:t>
            </a:r>
            <a:r>
              <a:rPr lang="en-US" altLang="en-US" dirty="0"/>
              <a:t> = cos^4</a:t>
            </a:r>
            <a:r>
              <a:rPr lang="el-GR" dirty="0"/>
              <a:t>θ </a:t>
            </a:r>
            <a:r>
              <a:rPr lang="en-US" altLang="en-US" dirty="0"/>
              <a:t> { :: sin^2</a:t>
            </a:r>
            <a:r>
              <a:rPr lang="el-GR" dirty="0"/>
              <a:t>θ </a:t>
            </a:r>
            <a:r>
              <a:rPr lang="en-US" altLang="en-US" dirty="0"/>
              <a:t>= 1 – cos^2</a:t>
            </a:r>
            <a:r>
              <a:rPr lang="el-GR" dirty="0"/>
              <a:t>θ </a:t>
            </a:r>
            <a:r>
              <a:rPr lang="en-US" altLang="en-US" dirty="0"/>
              <a:t>}</a:t>
            </a:r>
          </a:p>
          <a:p>
            <a:endParaRPr lang="en-US" altLang="en-US" dirty="0"/>
          </a:p>
          <a:p>
            <a:r>
              <a:rPr lang="en-US" altLang="en-US" dirty="0"/>
              <a:t>=cos^4</a:t>
            </a:r>
            <a:r>
              <a:rPr lang="el-GR" dirty="0"/>
              <a:t>θ </a:t>
            </a:r>
            <a:r>
              <a:rPr lang="en-US" altLang="en-US" dirty="0"/>
              <a:t> + cos^2</a:t>
            </a:r>
            <a:r>
              <a:rPr lang="el-GR" dirty="0"/>
              <a:t>θ </a:t>
            </a:r>
            <a:r>
              <a:rPr lang="en-US" altLang="en-US" dirty="0"/>
              <a:t> = 1</a:t>
            </a:r>
          </a:p>
          <a:p>
            <a:endParaRPr lang="en-US" altLang="en-US" dirty="0"/>
          </a:p>
          <a:p>
            <a:r>
              <a:rPr lang="en-US" altLang="en-US" dirty="0"/>
              <a:t>:. Then the value of cos^4</a:t>
            </a:r>
            <a:r>
              <a:rPr lang="el-GR" dirty="0"/>
              <a:t>θ </a:t>
            </a:r>
            <a:r>
              <a:rPr lang="en-US" altLang="en-US" dirty="0"/>
              <a:t>+ cos^2</a:t>
            </a:r>
            <a:r>
              <a:rPr lang="el-GR" dirty="0"/>
              <a:t>θ </a:t>
            </a:r>
            <a:r>
              <a:rPr lang="en-US" altLang="en-US" dirty="0"/>
              <a:t>is 1.</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10</a:t>
            </a:r>
            <a:br>
              <a:rPr lang="en-US" dirty="0"/>
            </a:br>
            <a:endParaRPr lang="en-US" dirty="0"/>
          </a:p>
          <a:p>
            <a:r>
              <a:rPr lang="en-US" altLang="en-US" dirty="0"/>
              <a:t>P to Q: You have 5 different train choices.</a:t>
            </a:r>
          </a:p>
          <a:p>
            <a:r>
              <a:rPr lang="en-US" altLang="en-US" dirty="0"/>
              <a:t>Q to R: You have 2 different train choices.</a:t>
            </a:r>
          </a:p>
          <a:p>
            <a:r>
              <a:rPr lang="en-US" altLang="en-US" dirty="0"/>
              <a:t>To travel from P to R, you need to:</a:t>
            </a:r>
          </a:p>
          <a:p>
            <a:r>
              <a:rPr lang="en-US" altLang="en-US" dirty="0"/>
              <a:t>Choose a train from P to Q.</a:t>
            </a:r>
          </a:p>
          <a:p>
            <a:r>
              <a:rPr lang="en-US" altLang="en-US" dirty="0"/>
              <a:t>Choose a train from Q to R.</a:t>
            </a:r>
          </a:p>
          <a:p>
            <a:r>
              <a:rPr lang="en-US" altLang="en-US" dirty="0"/>
              <a:t>Since these choices are independent, you multiply the number of options together:</a:t>
            </a:r>
          </a:p>
          <a:p>
            <a:r>
              <a:rPr lang="en-US" altLang="en-US" dirty="0"/>
              <a:t>Total ways = (Number of trains from P to Q) * (Number of trains from Q to R)</a:t>
            </a:r>
          </a:p>
          <a:p>
            <a:r>
              <a:rPr lang="en-US" altLang="en-US" dirty="0"/>
              <a:t>Total ways = 5 * 2 = 10</a:t>
            </a:r>
          </a:p>
          <a:p>
            <a:r>
              <a:rPr lang="en-US" altLang="en-US" dirty="0"/>
              <a:t>Therefore, there are 10 ways to travel from P to R by train.</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 </a:t>
            </a:r>
            <a:r>
              <a:rPr lang="en-US" altLang="en-US"/>
              <a:t>Listening will not build strong relationships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 </a:t>
            </a:r>
            <a:r>
              <a:rPr lang="en-US" altLang="en-US"/>
              <a:t>Listener will pay less attention to the speaker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21.8 m</a:t>
            </a:r>
          </a:p>
          <a:p>
            <a:endParaRPr lang="en-US" altLang="en-US" dirty="0"/>
          </a:p>
          <a:p>
            <a:r>
              <a:rPr lang="en-US" altLang="en-US" dirty="0"/>
              <a:t>Triangle ADE,</a:t>
            </a:r>
          </a:p>
          <a:p>
            <a:r>
              <a:rPr lang="en-US" altLang="en-US" dirty="0"/>
              <a:t>tan(angle) = (opposite side) / (adjacent side)</a:t>
            </a:r>
          </a:p>
          <a:p>
            <a:r>
              <a:rPr lang="en-US" altLang="en-US" dirty="0"/>
              <a:t>tan(30</a:t>
            </a:r>
            <a:r>
              <a:rPr lang="" altLang="en-US" dirty="0"/>
              <a:t>°</a:t>
            </a:r>
            <a:r>
              <a:rPr lang="en-US" altLang="en-US" dirty="0"/>
              <a:t>) = ED/AD</a:t>
            </a:r>
          </a:p>
          <a:p>
            <a:r>
              <a:rPr lang="en-US" altLang="en-US" dirty="0"/>
              <a:t>1/√3   = H /20√3</a:t>
            </a:r>
          </a:p>
          <a:p>
            <a:r>
              <a:rPr lang="en-US" altLang="en-US" dirty="0"/>
              <a:t>H= 20 m</a:t>
            </a:r>
          </a:p>
          <a:p>
            <a:endParaRPr lang="en-US" altLang="en-US" dirty="0"/>
          </a:p>
          <a:p>
            <a:r>
              <a:rPr lang="en-US" altLang="en-US" dirty="0"/>
              <a:t>EC = ED+DC </a:t>
            </a:r>
          </a:p>
          <a:p>
            <a:r>
              <a:rPr lang="en-US" altLang="en-US" dirty="0"/>
              <a:t>     = H+1.8</a:t>
            </a:r>
          </a:p>
          <a:p>
            <a:r>
              <a:rPr lang="en-US" altLang="en-US" dirty="0"/>
              <a:t>      = 21.8 m</a:t>
            </a:r>
          </a:p>
          <a:p>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23.09</a:t>
            </a:r>
          </a:p>
          <a:p>
            <a:endParaRPr lang="en-US" altLang="en-US" dirty="0"/>
          </a:p>
          <a:p>
            <a:r>
              <a:rPr lang="en-US" altLang="en-US" dirty="0"/>
              <a:t>a Height of tower = 40 m</a:t>
            </a:r>
          </a:p>
          <a:p>
            <a:r>
              <a:rPr lang="en-US" altLang="en-US" dirty="0"/>
              <a:t>Angle of depression = 60</a:t>
            </a:r>
            <a:r>
              <a:rPr lang="" altLang="en-US" dirty="0"/>
              <a:t>°</a:t>
            </a:r>
          </a:p>
          <a:p>
            <a:endParaRPr lang="" altLang="en-US" dirty="0"/>
          </a:p>
          <a:p>
            <a:r>
              <a:rPr lang="en-IN" altLang="en-US" dirty="0"/>
              <a:t>T</a:t>
            </a:r>
            <a:r>
              <a:rPr lang="" altLang="en-US" dirty="0"/>
              <a:t>an 60 = 40/d</a:t>
            </a:r>
          </a:p>
          <a:p>
            <a:r>
              <a:rPr lang="en-IN" altLang="en-US" dirty="0"/>
              <a:t>D</a:t>
            </a:r>
            <a:r>
              <a:rPr lang="" altLang="en-US" dirty="0"/>
              <a:t> = 40/</a:t>
            </a:r>
            <a:r>
              <a:rPr lang="en-US" altLang="en-US" dirty="0"/>
              <a:t>√3</a:t>
            </a:r>
          </a:p>
          <a:p>
            <a:r>
              <a:rPr lang="en-US" altLang="en-US" dirty="0"/>
              <a:t>D= 23.09 m</a:t>
            </a:r>
            <a:endParaRPr lang="" altLang="en-US" dirty="0"/>
          </a:p>
          <a:p>
            <a:r>
              <a:rPr lang="en-US" altLang="en-US" dirty="0"/>
              <a:t>Hence the distance between the foot of the tower and ball is 23.09</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b</a:t>
            </a:r>
          </a:p>
          <a:p>
            <a:endParaRPr lang="en-US" dirty="0"/>
          </a:p>
          <a:p>
            <a:r>
              <a:rPr lang="en-US" dirty="0"/>
              <a:t>We know that two functions are identical only when they have the same domain</a:t>
            </a:r>
          </a:p>
          <a:p>
            <a:endParaRPr lang="en-US" dirty="0"/>
          </a:p>
          <a:p>
            <a:r>
              <a:rPr lang="en-US" dirty="0"/>
              <a:t>F(x) = x is defined for all real 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G(x) =√x is a defined only when x&gt;0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on taking the common of both domains, we get the domain of which both are defined.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Hence, the required domain is  x&gt;=0.</a:t>
            </a:r>
          </a:p>
          <a:p>
            <a:endParaRPr lang="en-US" dirty="0"/>
          </a:p>
          <a:p>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none of these</a:t>
            </a:r>
          </a:p>
          <a:p>
            <a:endParaRPr lang="en-IN" dirty="0"/>
          </a:p>
          <a:p>
            <a:r>
              <a:rPr lang="en-IN" dirty="0"/>
              <a:t>H(x)=4</a:t>
            </a:r>
          </a:p>
          <a:p>
            <a:r>
              <a:rPr lang="en-IN" dirty="0"/>
              <a:t>G(x) = 1/1-4 =1/-3</a:t>
            </a:r>
          </a:p>
          <a:p>
            <a:r>
              <a:rPr lang="en-IN" dirty="0"/>
              <a:t>F(x) = 1/1/-3  = -3</a:t>
            </a:r>
          </a:p>
          <a:p>
            <a:endParaRPr lang="en-IN" dirty="0"/>
          </a:p>
        </p:txBody>
      </p:sp>
      <p:sp>
        <p:nvSpPr>
          <p:cNvPr id="4" name="Slide Number Placeholder 3"/>
          <p:cNvSpPr>
            <a:spLocks noGrp="1"/>
          </p:cNvSpPr>
          <p:nvPr>
            <p:ph type="sldNum" sz="quarter" idx="5"/>
          </p:nvPr>
        </p:nvSpPr>
        <p:spPr/>
        <p:txBody>
          <a:bodyPr/>
          <a:lstStyle/>
          <a:p>
            <a:fld id="{97D14725-5E4B-4343-9201-94749114EB71}" type="slidenum">
              <a:rPr lang="en-IN" smtClean="0"/>
              <a:t>36</a:t>
            </a:fld>
            <a:endParaRPr lang="en-IN"/>
          </a:p>
        </p:txBody>
      </p:sp>
    </p:spTree>
    <p:extLst>
      <p:ext uri="{BB962C8B-B14F-4D97-AF65-F5344CB8AC3E}">
        <p14:creationId xmlns:p14="http://schemas.microsoft.com/office/powerpoint/2010/main" val="19491956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C</a:t>
            </a:r>
          </a:p>
          <a:p>
            <a:endParaRPr lang="en-US" altLang="en-US" dirty="0"/>
          </a:p>
          <a:p>
            <a:r>
              <a:rPr lang="en-US" altLang="en-US" dirty="0"/>
              <a:t> x² - 4x + 3 = 0.</a:t>
            </a:r>
          </a:p>
          <a:p>
            <a:endParaRPr lang="en-US" altLang="en-US" dirty="0"/>
          </a:p>
          <a:p>
            <a:r>
              <a:rPr lang="en-US" altLang="en-US" dirty="0"/>
              <a:t>Factor the quadratic: (x - 1)(x - 3) = 0</a:t>
            </a:r>
          </a:p>
          <a:p>
            <a:endParaRPr lang="en-US" altLang="en-US" dirty="0"/>
          </a:p>
          <a:p>
            <a:r>
              <a:rPr lang="en-US" altLang="en-US" dirty="0"/>
              <a:t>x - 1 = 0 =&gt; x = 1</a:t>
            </a:r>
          </a:p>
          <a:p>
            <a:r>
              <a:rPr lang="en-US" altLang="en-US" dirty="0"/>
              <a:t>x - 3 = 0 =&gt; x = 3</a:t>
            </a:r>
          </a:p>
          <a:p>
            <a:endParaRPr lang="en-US" altLang="en-US" dirty="0"/>
          </a:p>
          <a:p>
            <a:r>
              <a:rPr lang="en-US" altLang="en-US" dirty="0"/>
              <a:t>The function is undefined when x = 1 or x = 3. </a:t>
            </a:r>
          </a:p>
          <a:p>
            <a:endParaRPr lang="en-US" altLang="en-US" dirty="0"/>
          </a:p>
          <a:p>
            <a:r>
              <a:rPr lang="en-US" altLang="en-US" dirty="0"/>
              <a:t>Therefore, the domain is all real numbers except 1 and 3.</a:t>
            </a:r>
          </a:p>
          <a:p>
            <a:endParaRPr lang="en-US" altLang="en-US" dirty="0"/>
          </a:p>
          <a:p>
            <a:r>
              <a:rPr lang="en-US" altLang="en-US" dirty="0"/>
              <a:t>The correct answer is </a:t>
            </a:r>
            <a:r>
              <a:rPr lang="en-US" altLang="en-US" b="1" dirty="0"/>
              <a:t>−∞ &lt; x &lt; ∞ excluding 1, 3.</a:t>
            </a:r>
          </a:p>
          <a:p>
            <a:endParaRPr lang="en-US" altLang="en-US" b="1" dirty="0"/>
          </a:p>
          <a:p>
            <a:endParaRPr lang="en-US" altLang="en-US" dirty="0"/>
          </a:p>
          <a:p>
            <a:endParaRPr lang="en-US" altLang="en-US" dirty="0"/>
          </a:p>
        </p:txBody>
      </p:sp>
      <p:sp>
        <p:nvSpPr>
          <p:cNvPr id="4" name="Slide Number Placeholder 3"/>
          <p:cNvSpPr>
            <a:spLocks noGrp="1"/>
          </p:cNvSpPr>
          <p:nvPr>
            <p:ph type="sldNum" sz="quarter" idx="5"/>
          </p:nvPr>
        </p:nvSpPr>
        <p:spPr/>
        <p:txBody>
          <a:bodyPr/>
          <a:lstStyle/>
          <a:p>
            <a:fld id="{97D14725-5E4B-4343-9201-94749114EB71}" type="slidenum">
              <a:rPr lang="en-IN" smtClean="0"/>
              <a:t>37</a:t>
            </a:fld>
            <a:endParaRPr lang="en-I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D</a:t>
            </a:r>
          </a:p>
          <a:p>
            <a:endParaRPr lang="en-IN" dirty="0"/>
          </a:p>
          <a:p>
            <a:r>
              <a:rPr lang="sv-SE" b="0" i="0" dirty="0">
                <a:solidFill>
                  <a:srgbClr val="2F3542"/>
                </a:solidFill>
                <a:effectLst/>
                <a:latin typeface="KaTeX_Main"/>
              </a:rPr>
              <a:t>log</a:t>
            </a:r>
            <a:r>
              <a:rPr lang="sv-SE" b="0" i="0" dirty="0">
                <a:solidFill>
                  <a:srgbClr val="2F3542"/>
                </a:solidFill>
                <a:effectLst/>
                <a:latin typeface="inherit"/>
              </a:rPr>
              <a:t>2​</a:t>
            </a:r>
            <a:r>
              <a:rPr lang="sv-SE" b="0" i="0" dirty="0">
                <a:solidFill>
                  <a:srgbClr val="2F3542"/>
                </a:solidFill>
                <a:effectLst/>
                <a:latin typeface="KaTeX_Size3"/>
              </a:rPr>
              <a:t>(</a:t>
            </a:r>
            <a:r>
              <a:rPr lang="sv-SE" b="0" i="1" dirty="0">
                <a:solidFill>
                  <a:srgbClr val="2F3542"/>
                </a:solidFill>
                <a:effectLst/>
                <a:latin typeface="KaTeX_Math"/>
              </a:rPr>
              <a:t>x</a:t>
            </a:r>
            <a:r>
              <a:rPr lang="sv-SE" b="0" i="0" dirty="0">
                <a:solidFill>
                  <a:srgbClr val="2F3542"/>
                </a:solidFill>
                <a:effectLst/>
                <a:latin typeface="KaTeX_Main"/>
              </a:rPr>
              <a:t>+1/ 2−</a:t>
            </a:r>
            <a:r>
              <a:rPr lang="sv-SE" b="0" i="1" dirty="0">
                <a:solidFill>
                  <a:srgbClr val="2F3542"/>
                </a:solidFill>
                <a:effectLst/>
                <a:latin typeface="KaTeX_Math"/>
              </a:rPr>
              <a:t>x</a:t>
            </a:r>
            <a:r>
              <a:rPr lang="sv-SE" b="0" i="0" dirty="0">
                <a:solidFill>
                  <a:srgbClr val="2F3542"/>
                </a:solidFill>
                <a:effectLst/>
                <a:latin typeface="inherit"/>
              </a:rPr>
              <a:t>​</a:t>
            </a:r>
            <a:r>
              <a:rPr lang="sv-SE" b="0" i="0" dirty="0">
                <a:solidFill>
                  <a:srgbClr val="2F3542"/>
                </a:solidFill>
                <a:effectLst/>
                <a:latin typeface="KaTeX_Size3"/>
              </a:rPr>
              <a:t>)</a:t>
            </a:r>
            <a:r>
              <a:rPr lang="sv-SE" b="0" i="0" dirty="0">
                <a:solidFill>
                  <a:srgbClr val="2F3542"/>
                </a:solidFill>
                <a:effectLst/>
                <a:latin typeface="KaTeX_Main"/>
              </a:rPr>
              <a:t>=3</a:t>
            </a:r>
          </a:p>
          <a:p>
            <a:r>
              <a:rPr lang="sv-SE" b="0" i="0" dirty="0">
                <a:solidFill>
                  <a:srgbClr val="2F3542"/>
                </a:solidFill>
                <a:effectLst/>
                <a:latin typeface="inherit"/>
              </a:rPr>
              <a:t>​</a:t>
            </a:r>
            <a:r>
              <a:rPr lang="sv-SE" b="0" i="0" dirty="0">
                <a:solidFill>
                  <a:srgbClr val="2F3542"/>
                </a:solidFill>
                <a:effectLst/>
                <a:latin typeface="KaTeX_Size3"/>
              </a:rPr>
              <a:t>(</a:t>
            </a:r>
            <a:r>
              <a:rPr lang="sv-SE" b="0" i="1" dirty="0">
                <a:solidFill>
                  <a:srgbClr val="2F3542"/>
                </a:solidFill>
                <a:effectLst/>
                <a:latin typeface="KaTeX_Math"/>
              </a:rPr>
              <a:t>x</a:t>
            </a:r>
            <a:r>
              <a:rPr lang="sv-SE" b="0" i="0" dirty="0">
                <a:solidFill>
                  <a:srgbClr val="2F3542"/>
                </a:solidFill>
                <a:effectLst/>
                <a:latin typeface="KaTeX_Main"/>
              </a:rPr>
              <a:t>+1/ 2−</a:t>
            </a:r>
            <a:r>
              <a:rPr lang="sv-SE" b="0" i="1" dirty="0">
                <a:solidFill>
                  <a:srgbClr val="2F3542"/>
                </a:solidFill>
                <a:effectLst/>
                <a:latin typeface="KaTeX_Math"/>
              </a:rPr>
              <a:t>x</a:t>
            </a:r>
            <a:r>
              <a:rPr lang="sv-SE" b="0" i="0" dirty="0">
                <a:solidFill>
                  <a:srgbClr val="2F3542"/>
                </a:solidFill>
                <a:effectLst/>
                <a:latin typeface="inherit"/>
              </a:rPr>
              <a:t>​</a:t>
            </a:r>
            <a:r>
              <a:rPr lang="sv-SE" b="0" i="0" dirty="0">
                <a:solidFill>
                  <a:srgbClr val="2F3542"/>
                </a:solidFill>
                <a:effectLst/>
                <a:latin typeface="KaTeX_Size3"/>
              </a:rPr>
              <a:t>)</a:t>
            </a:r>
            <a:r>
              <a:rPr lang="sv-SE" b="0" i="0" dirty="0">
                <a:solidFill>
                  <a:srgbClr val="2F3542"/>
                </a:solidFill>
                <a:effectLst/>
                <a:latin typeface="KaTeX_Main"/>
              </a:rPr>
              <a:t>=2^3</a:t>
            </a:r>
          </a:p>
          <a:p>
            <a:r>
              <a:rPr lang="sv-SE" b="0" i="0" dirty="0">
                <a:solidFill>
                  <a:srgbClr val="2F3542"/>
                </a:solidFill>
                <a:effectLst/>
                <a:latin typeface="inherit"/>
              </a:rPr>
              <a:t>​</a:t>
            </a:r>
            <a:r>
              <a:rPr lang="sv-SE" b="0" i="0" dirty="0">
                <a:solidFill>
                  <a:srgbClr val="2F3542"/>
                </a:solidFill>
                <a:effectLst/>
                <a:latin typeface="KaTeX_Size3"/>
              </a:rPr>
              <a:t>(</a:t>
            </a:r>
            <a:r>
              <a:rPr lang="sv-SE" b="0" i="1" dirty="0">
                <a:solidFill>
                  <a:srgbClr val="2F3542"/>
                </a:solidFill>
                <a:effectLst/>
                <a:latin typeface="KaTeX_Math"/>
              </a:rPr>
              <a:t>x</a:t>
            </a:r>
            <a:r>
              <a:rPr lang="sv-SE" b="0" i="0" dirty="0">
                <a:solidFill>
                  <a:srgbClr val="2F3542"/>
                </a:solidFill>
                <a:effectLst/>
                <a:latin typeface="KaTeX_Main"/>
              </a:rPr>
              <a:t>+1/ 2−</a:t>
            </a:r>
            <a:r>
              <a:rPr lang="sv-SE" b="0" i="1" dirty="0">
                <a:solidFill>
                  <a:srgbClr val="2F3542"/>
                </a:solidFill>
                <a:effectLst/>
                <a:latin typeface="KaTeX_Math"/>
              </a:rPr>
              <a:t>x</a:t>
            </a:r>
            <a:r>
              <a:rPr lang="sv-SE" b="0" i="0" dirty="0">
                <a:solidFill>
                  <a:srgbClr val="2F3542"/>
                </a:solidFill>
                <a:effectLst/>
                <a:latin typeface="inherit"/>
              </a:rPr>
              <a:t>​</a:t>
            </a:r>
            <a:r>
              <a:rPr lang="sv-SE" b="0" i="0" dirty="0">
                <a:solidFill>
                  <a:srgbClr val="2F3542"/>
                </a:solidFill>
                <a:effectLst/>
                <a:latin typeface="KaTeX_Size3"/>
              </a:rPr>
              <a:t>)</a:t>
            </a:r>
            <a:r>
              <a:rPr lang="sv-SE" b="0" i="0" dirty="0">
                <a:solidFill>
                  <a:srgbClr val="2F3542"/>
                </a:solidFill>
                <a:effectLst/>
                <a:latin typeface="KaTeX_Main"/>
              </a:rPr>
              <a:t>=8</a:t>
            </a:r>
          </a:p>
          <a:p>
            <a:pPr algn="l" fontAlgn="base">
              <a:buFont typeface="+mj-lt"/>
              <a:buNone/>
            </a:pPr>
            <a:r>
              <a:rPr lang="en-IN" b="0" i="1" dirty="0">
                <a:solidFill>
                  <a:srgbClr val="2F3542"/>
                </a:solidFill>
                <a:effectLst/>
                <a:latin typeface="KaTeX_Math"/>
              </a:rPr>
              <a:t>x</a:t>
            </a:r>
            <a:r>
              <a:rPr lang="en-IN" b="0" i="0" dirty="0">
                <a:solidFill>
                  <a:srgbClr val="2F3542"/>
                </a:solidFill>
                <a:effectLst/>
                <a:latin typeface="KaTeX_Main"/>
              </a:rPr>
              <a:t>+1=8(2−</a:t>
            </a:r>
            <a:r>
              <a:rPr lang="en-IN" b="0" i="1" dirty="0">
                <a:solidFill>
                  <a:srgbClr val="2F3542"/>
                </a:solidFill>
                <a:effectLst/>
                <a:latin typeface="KaTeX_Math"/>
              </a:rPr>
              <a:t>x</a:t>
            </a:r>
            <a:r>
              <a:rPr lang="en-IN" b="0" i="0" dirty="0">
                <a:solidFill>
                  <a:srgbClr val="2F3542"/>
                </a:solidFill>
                <a:effectLst/>
                <a:latin typeface="KaTeX_Main"/>
              </a:rPr>
              <a:t>)</a:t>
            </a:r>
            <a:endParaRPr lang="en-IN" b="0" i="0" dirty="0">
              <a:solidFill>
                <a:srgbClr val="2F3542"/>
              </a:solidFill>
              <a:effectLst/>
              <a:latin typeface="ProximaNova"/>
            </a:endParaRPr>
          </a:p>
          <a:p>
            <a:pPr>
              <a:buNone/>
            </a:pPr>
            <a:r>
              <a:rPr lang="en-IN" b="0" i="1" dirty="0">
                <a:solidFill>
                  <a:srgbClr val="2F3542"/>
                </a:solidFill>
                <a:effectLst/>
                <a:latin typeface="KaTeX_Math"/>
              </a:rPr>
              <a:t>x</a:t>
            </a:r>
            <a:r>
              <a:rPr lang="en-IN" b="0" i="0" dirty="0">
                <a:solidFill>
                  <a:srgbClr val="2F3542"/>
                </a:solidFill>
                <a:effectLst/>
                <a:latin typeface="KaTeX_Main"/>
              </a:rPr>
              <a:t>+1=16−8</a:t>
            </a:r>
            <a:r>
              <a:rPr lang="en-IN" b="0" i="1" dirty="0">
                <a:solidFill>
                  <a:srgbClr val="2F3542"/>
                </a:solidFill>
                <a:effectLst/>
                <a:latin typeface="KaTeX_Math"/>
              </a:rPr>
              <a:t>x</a:t>
            </a:r>
            <a:br>
              <a:rPr lang="en-IN" dirty="0"/>
            </a:br>
            <a:r>
              <a:rPr lang="en-IN" b="0" i="0" dirty="0">
                <a:solidFill>
                  <a:srgbClr val="2F3542"/>
                </a:solidFill>
                <a:effectLst/>
                <a:latin typeface="KaTeX_Main"/>
              </a:rPr>
              <a:t>9</a:t>
            </a:r>
            <a:r>
              <a:rPr lang="en-IN" b="0" i="1" dirty="0">
                <a:solidFill>
                  <a:srgbClr val="2F3542"/>
                </a:solidFill>
                <a:effectLst/>
                <a:latin typeface="KaTeX_Math"/>
              </a:rPr>
              <a:t>x</a:t>
            </a:r>
            <a:r>
              <a:rPr lang="en-IN" b="0" i="0" dirty="0">
                <a:solidFill>
                  <a:srgbClr val="2F3542"/>
                </a:solidFill>
                <a:effectLst/>
                <a:latin typeface="KaTeX_Main"/>
              </a:rPr>
              <a:t>+1=16</a:t>
            </a:r>
          </a:p>
          <a:p>
            <a:pPr>
              <a:buNone/>
            </a:pPr>
            <a:r>
              <a:rPr lang="en-IN" b="0" i="0" dirty="0">
                <a:solidFill>
                  <a:srgbClr val="2F3542"/>
                </a:solidFill>
                <a:effectLst/>
                <a:latin typeface="KaTeX_Main"/>
              </a:rPr>
              <a:t>9</a:t>
            </a:r>
            <a:r>
              <a:rPr lang="en-IN" b="0" i="1" dirty="0">
                <a:solidFill>
                  <a:srgbClr val="2F3542"/>
                </a:solidFill>
                <a:effectLst/>
                <a:latin typeface="KaTeX_Math"/>
              </a:rPr>
              <a:t>x</a:t>
            </a:r>
            <a:r>
              <a:rPr lang="en-IN" b="0" i="0" dirty="0">
                <a:solidFill>
                  <a:srgbClr val="2F3542"/>
                </a:solidFill>
                <a:effectLst/>
                <a:latin typeface="KaTeX_Main"/>
              </a:rPr>
              <a:t>=15</a:t>
            </a:r>
          </a:p>
          <a:p>
            <a:pPr algn="l" fontAlgn="base">
              <a:buFont typeface="+mj-lt"/>
              <a:buNone/>
            </a:pPr>
            <a:r>
              <a:rPr lang="en-IN" b="0" i="1" dirty="0">
                <a:solidFill>
                  <a:srgbClr val="2F3542"/>
                </a:solidFill>
                <a:effectLst/>
                <a:latin typeface="KaTeX_Math"/>
              </a:rPr>
              <a:t>x</a:t>
            </a:r>
            <a:r>
              <a:rPr lang="en-IN" b="0" i="0" dirty="0">
                <a:solidFill>
                  <a:srgbClr val="2F3542"/>
                </a:solidFill>
                <a:effectLst/>
                <a:latin typeface="KaTeX_Main"/>
              </a:rPr>
              <a:t>=15/9</a:t>
            </a:r>
            <a:r>
              <a:rPr lang="en-IN" b="0" i="0" dirty="0">
                <a:solidFill>
                  <a:srgbClr val="2F3542"/>
                </a:solidFill>
                <a:effectLst/>
                <a:latin typeface="inherit"/>
              </a:rPr>
              <a:t>​</a:t>
            </a:r>
            <a:r>
              <a:rPr lang="en-IN" b="0" i="0" dirty="0">
                <a:solidFill>
                  <a:srgbClr val="2F3542"/>
                </a:solidFill>
                <a:effectLst/>
                <a:latin typeface="KaTeX_Main"/>
              </a:rPr>
              <a:t>=5/3</a:t>
            </a:r>
            <a:r>
              <a:rPr lang="en-IN" b="0" i="0" dirty="0">
                <a:solidFill>
                  <a:srgbClr val="2F3542"/>
                </a:solidFill>
                <a:effectLst/>
                <a:latin typeface="inherit"/>
              </a:rPr>
              <a:t>​</a:t>
            </a:r>
            <a:endParaRPr lang="en-IN" b="0" i="0" dirty="0">
              <a:solidFill>
                <a:srgbClr val="2F3542"/>
              </a:solidFill>
              <a:effectLst/>
              <a:latin typeface="ProximaNova"/>
            </a:endParaRPr>
          </a:p>
          <a:p>
            <a:pPr>
              <a:buNone/>
            </a:pPr>
            <a:br>
              <a:rPr lang="en-IN" dirty="0"/>
            </a:br>
            <a:endParaRPr lang="en-IN" dirty="0"/>
          </a:p>
        </p:txBody>
      </p:sp>
      <p:sp>
        <p:nvSpPr>
          <p:cNvPr id="4" name="Slide Number Placeholder 3"/>
          <p:cNvSpPr>
            <a:spLocks noGrp="1"/>
          </p:cNvSpPr>
          <p:nvPr>
            <p:ph type="sldNum" sz="quarter" idx="5"/>
          </p:nvPr>
        </p:nvSpPr>
        <p:spPr/>
        <p:txBody>
          <a:bodyPr/>
          <a:lstStyle/>
          <a:p>
            <a:fld id="{97D14725-5E4B-4343-9201-94749114EB71}" type="slidenum">
              <a:rPr lang="en-IN" smtClean="0"/>
              <a:t>38</a:t>
            </a:fld>
            <a:endParaRPr lang="en-I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C</a:t>
            </a:r>
          </a:p>
          <a:p>
            <a:endParaRPr lang="en-IN" dirty="0"/>
          </a:p>
          <a:p>
            <a:r>
              <a:rPr lang="en-IN" dirty="0"/>
              <a:t>LOG10 (3X - 2) = LOG10 10</a:t>
            </a:r>
          </a:p>
          <a:p>
            <a:r>
              <a:rPr lang="en-IN" dirty="0"/>
              <a:t>3X-2 = 10</a:t>
            </a:r>
          </a:p>
          <a:p>
            <a:r>
              <a:rPr lang="en-IN" dirty="0"/>
              <a:t>3X=12</a:t>
            </a:r>
          </a:p>
          <a:p>
            <a:r>
              <a:rPr lang="en-IN" dirty="0"/>
              <a:t>X=4</a:t>
            </a:r>
          </a:p>
        </p:txBody>
      </p:sp>
      <p:sp>
        <p:nvSpPr>
          <p:cNvPr id="4" name="Slide Number Placeholder 3"/>
          <p:cNvSpPr>
            <a:spLocks noGrp="1"/>
          </p:cNvSpPr>
          <p:nvPr>
            <p:ph type="sldNum" sz="quarter" idx="5"/>
          </p:nvPr>
        </p:nvSpPr>
        <p:spPr/>
        <p:txBody>
          <a:bodyPr/>
          <a:lstStyle/>
          <a:p>
            <a:fld id="{97D14725-5E4B-4343-9201-94749114EB71}" type="slidenum">
              <a:rPr lang="en-IN" smtClean="0"/>
              <a:t>39</a:t>
            </a:fld>
            <a:endParaRPr lang="en-I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A</a:t>
            </a:r>
          </a:p>
          <a:p>
            <a:endParaRPr lang="en-IN" dirty="0"/>
          </a:p>
          <a:p>
            <a:r>
              <a:rPr lang="en-IN" dirty="0"/>
              <a:t>F(X).G(X) = 15X^8</a:t>
            </a:r>
          </a:p>
          <a:p>
            <a:endParaRPr lang="en-IN" dirty="0"/>
          </a:p>
          <a:p>
            <a:r>
              <a:rPr lang="en-IN" dirty="0"/>
              <a:t>X= 1 </a:t>
            </a:r>
            <a:r>
              <a:rPr lang="en-IN" dirty="0">
                <a:sym typeface="Wingdings" panose="05000000000000000000" pitchFamily="2" charset="2"/>
              </a:rPr>
              <a:t> 15</a:t>
            </a:r>
          </a:p>
          <a:p>
            <a:r>
              <a:rPr lang="en-IN" dirty="0">
                <a:sym typeface="Wingdings" panose="05000000000000000000" pitchFamily="2" charset="2"/>
              </a:rPr>
              <a:t>X = -1  15</a:t>
            </a:r>
            <a:endParaRPr lang="en-IN" dirty="0"/>
          </a:p>
        </p:txBody>
      </p:sp>
      <p:sp>
        <p:nvSpPr>
          <p:cNvPr id="4" name="Slide Number Placeholder 3"/>
          <p:cNvSpPr>
            <a:spLocks noGrp="1"/>
          </p:cNvSpPr>
          <p:nvPr>
            <p:ph type="sldNum" sz="quarter" idx="5"/>
          </p:nvPr>
        </p:nvSpPr>
        <p:spPr/>
        <p:txBody>
          <a:bodyPr/>
          <a:lstStyle/>
          <a:p>
            <a:fld id="{97D14725-5E4B-4343-9201-94749114EB71}" type="slidenum">
              <a:rPr lang="en-IN" smtClean="0"/>
              <a:t>40</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ANS:902</a:t>
            </a:r>
          </a:p>
          <a:p>
            <a:r>
              <a:rPr lang="en-US" altLang="en-US"/>
              <a:t>The number of diagonals in a polygon with n sides is given by the formula: Diagonals = n(n - 3) / 2</a:t>
            </a:r>
          </a:p>
          <a:p>
            <a:r>
              <a:rPr lang="en-US" altLang="en-US"/>
              <a:t>In this case, the polygon has 44 sides (n = 44). So:</a:t>
            </a:r>
          </a:p>
          <a:p>
            <a:r>
              <a:rPr lang="en-US" altLang="en-US"/>
              <a:t>Diagonals = 44(44 - 3) / 2</a:t>
            </a:r>
          </a:p>
          <a:p>
            <a:r>
              <a:rPr lang="en-US" altLang="en-US"/>
              <a:t>Diagonals = 44(41) / 2</a:t>
            </a:r>
          </a:p>
          <a:p>
            <a:r>
              <a:rPr lang="en-US" altLang="en-US"/>
              <a:t>Diagonals = 1804 / 2</a:t>
            </a:r>
          </a:p>
          <a:p>
            <a:r>
              <a:rPr lang="en-US" altLang="en-US"/>
              <a:t>Diagonals = 902</a:t>
            </a:r>
          </a:p>
          <a:p>
            <a:r>
              <a:rPr lang="en-US" altLang="en-US"/>
              <a:t>Answer: 902</a:t>
            </a:r>
          </a:p>
          <a:p>
            <a:endParaRPr lang="en-US" altLang="en-US"/>
          </a:p>
          <a:p>
            <a:r>
              <a:rPr lang="en-US" altLang="en-US"/>
              <a:t>A polygon with 44 sides has 902 diagonals.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None/>
            </a:pPr>
            <a:r>
              <a:rPr lang="en-IN" b="0" i="0" dirty="0">
                <a:solidFill>
                  <a:srgbClr val="333333"/>
                </a:solidFill>
                <a:effectLst/>
                <a:latin typeface="MJXc-TeX-main-R"/>
              </a:rPr>
              <a:t>ANS: C</a:t>
            </a:r>
          </a:p>
          <a:p>
            <a:pPr algn="l" fontAlgn="base">
              <a:buNone/>
            </a:pPr>
            <a:endParaRPr lang="en-IN" b="0" i="0" dirty="0">
              <a:solidFill>
                <a:srgbClr val="333333"/>
              </a:solidFill>
              <a:effectLst/>
              <a:latin typeface="MJXc-TeX-main-R"/>
            </a:endParaRPr>
          </a:p>
          <a:p>
            <a:pPr algn="l" fontAlgn="base">
              <a:buNone/>
            </a:pPr>
            <a:r>
              <a:rPr lang="en-IN" b="0" i="0" dirty="0">
                <a:solidFill>
                  <a:srgbClr val="333333"/>
                </a:solidFill>
                <a:effectLst/>
                <a:latin typeface="MJXc-TeX-main-R"/>
              </a:rPr>
              <a:t>Log </a:t>
            </a:r>
            <a:r>
              <a:rPr lang="en-IN" b="0" i="0" dirty="0" err="1">
                <a:solidFill>
                  <a:srgbClr val="333333"/>
                </a:solidFill>
                <a:effectLst/>
                <a:latin typeface="MJXc-TeX-math-I"/>
              </a:rPr>
              <a:t>x</a:t>
            </a:r>
            <a:r>
              <a:rPr lang="en-IN" b="0" i="0" dirty="0" err="1">
                <a:solidFill>
                  <a:srgbClr val="333333"/>
                </a:solidFill>
                <a:effectLst/>
                <a:latin typeface="MJXc-TeX-main-R"/>
              </a:rPr>
              <a:t>+log</a:t>
            </a:r>
            <a:r>
              <a:rPr lang="en-IN" b="0" i="0" dirty="0">
                <a:solidFill>
                  <a:srgbClr val="333333"/>
                </a:solidFill>
                <a:effectLst/>
                <a:latin typeface="MJXc-TeX-main-R"/>
              </a:rPr>
              <a:t> (</a:t>
            </a:r>
            <a:r>
              <a:rPr lang="en-IN" b="0" i="0" dirty="0">
                <a:solidFill>
                  <a:srgbClr val="333333"/>
                </a:solidFill>
                <a:effectLst/>
                <a:latin typeface="MJXc-TeX-math-I"/>
              </a:rPr>
              <a:t>x</a:t>
            </a:r>
            <a:r>
              <a:rPr lang="en-IN" b="0" i="0" dirty="0">
                <a:solidFill>
                  <a:srgbClr val="333333"/>
                </a:solidFill>
                <a:effectLst/>
                <a:latin typeface="MJXc-TeX-main-R"/>
              </a:rPr>
              <a:t>+21) = 2</a:t>
            </a:r>
            <a:endParaRPr lang="en-IN" b="0" i="0" dirty="0">
              <a:solidFill>
                <a:srgbClr val="333333"/>
              </a:solidFill>
              <a:effectLst/>
              <a:latin typeface="Nunito Sans" pitchFamily="2" charset="0"/>
            </a:endParaRPr>
          </a:p>
          <a:p>
            <a:pPr algn="l" fontAlgn="base">
              <a:buNone/>
            </a:pPr>
            <a:r>
              <a:rPr lang="en-IN" b="0" i="0" dirty="0">
                <a:solidFill>
                  <a:srgbClr val="333333"/>
                </a:solidFill>
                <a:effectLst/>
                <a:latin typeface="Nunito Sans" pitchFamily="2" charset="0"/>
              </a:rPr>
              <a:t>We assume that the common base of the log as 10.</a:t>
            </a:r>
          </a:p>
          <a:p>
            <a:pPr algn="l" fontAlgn="base">
              <a:buNone/>
            </a:pPr>
            <a:endParaRPr lang="en-IN" b="0" i="0" dirty="0">
              <a:solidFill>
                <a:srgbClr val="333333"/>
              </a:solidFill>
              <a:effectLst/>
              <a:latin typeface="MJXc-TeX-main-R"/>
            </a:endParaRPr>
          </a:p>
          <a:p>
            <a:pPr algn="l" fontAlgn="base">
              <a:buNone/>
            </a:pPr>
            <a:r>
              <a:rPr lang="en-IN" b="0" i="0" dirty="0">
                <a:solidFill>
                  <a:srgbClr val="333333"/>
                </a:solidFill>
                <a:effectLst/>
                <a:latin typeface="MJXc-TeX-main-R"/>
              </a:rPr>
              <a:t>Log10 </a:t>
            </a:r>
            <a:r>
              <a:rPr lang="en-IN" b="0" i="0" dirty="0">
                <a:solidFill>
                  <a:srgbClr val="333333"/>
                </a:solidFill>
                <a:effectLst/>
                <a:latin typeface="MJXc-TeX-math-I"/>
              </a:rPr>
              <a:t>x </a:t>
            </a:r>
            <a:r>
              <a:rPr lang="en-IN" b="0" i="0" dirty="0">
                <a:solidFill>
                  <a:srgbClr val="333333"/>
                </a:solidFill>
                <a:effectLst/>
                <a:latin typeface="MJXc-TeX-main-R"/>
              </a:rPr>
              <a:t>+log10 (</a:t>
            </a:r>
            <a:r>
              <a:rPr lang="en-IN" b="0" i="0" dirty="0">
                <a:solidFill>
                  <a:srgbClr val="333333"/>
                </a:solidFill>
                <a:effectLst/>
                <a:latin typeface="MJXc-TeX-math-I"/>
              </a:rPr>
              <a:t>x</a:t>
            </a:r>
            <a:r>
              <a:rPr lang="en-IN" b="0" i="0" dirty="0">
                <a:solidFill>
                  <a:srgbClr val="333333"/>
                </a:solidFill>
                <a:effectLst/>
                <a:latin typeface="MJXc-TeX-main-R"/>
              </a:rPr>
              <a:t>+21) = 2</a:t>
            </a:r>
            <a:endParaRPr lang="en-IN" b="0" i="0" dirty="0">
              <a:solidFill>
                <a:srgbClr val="333333"/>
              </a:solidFill>
              <a:effectLst/>
              <a:latin typeface="Nunito Sans" pitchFamily="2" charset="0"/>
            </a:endParaRPr>
          </a:p>
          <a:p>
            <a:pPr algn="l" fontAlgn="base">
              <a:buNone/>
            </a:pPr>
            <a:endParaRPr lang="en-IN" b="0" i="0" dirty="0">
              <a:solidFill>
                <a:srgbClr val="333333"/>
              </a:solidFill>
              <a:effectLst/>
              <a:latin typeface="MJXc-TeX-main-R"/>
            </a:endParaRPr>
          </a:p>
          <a:p>
            <a:pPr algn="l" fontAlgn="base">
              <a:buNone/>
            </a:pPr>
            <a:r>
              <a:rPr lang="en-IN" b="0" i="0" dirty="0">
                <a:solidFill>
                  <a:srgbClr val="333333"/>
                </a:solidFill>
                <a:effectLst/>
                <a:latin typeface="MJXc-TeX-main-R"/>
              </a:rPr>
              <a:t>⇒log10 (</a:t>
            </a:r>
            <a:r>
              <a:rPr lang="en-IN" b="0" i="0" dirty="0">
                <a:solidFill>
                  <a:srgbClr val="333333"/>
                </a:solidFill>
                <a:effectLst/>
                <a:latin typeface="MJXc-TeX-math-I"/>
              </a:rPr>
              <a:t>x</a:t>
            </a:r>
            <a:r>
              <a:rPr lang="en-IN" b="0" i="0" dirty="0">
                <a:solidFill>
                  <a:srgbClr val="333333"/>
                </a:solidFill>
                <a:effectLst/>
                <a:latin typeface="MJXc-TeX-main-R"/>
              </a:rPr>
              <a:t>⋅(</a:t>
            </a:r>
            <a:r>
              <a:rPr lang="en-IN" b="0" i="0" dirty="0">
                <a:solidFill>
                  <a:srgbClr val="333333"/>
                </a:solidFill>
                <a:effectLst/>
                <a:latin typeface="MJXc-TeX-math-I"/>
              </a:rPr>
              <a:t>x</a:t>
            </a:r>
            <a:r>
              <a:rPr lang="en-IN" b="0" i="0" dirty="0">
                <a:solidFill>
                  <a:srgbClr val="333333"/>
                </a:solidFill>
                <a:effectLst/>
                <a:latin typeface="MJXc-TeX-main-R"/>
              </a:rPr>
              <a:t>+21))=2    →[</a:t>
            </a:r>
            <a:r>
              <a:rPr lang="en-IN" b="0" i="0" dirty="0">
                <a:solidFill>
                  <a:srgbClr val="333333"/>
                </a:solidFill>
                <a:effectLst/>
                <a:latin typeface="MJXc-TeX-ams-R"/>
              </a:rPr>
              <a:t>∵</a:t>
            </a:r>
            <a:r>
              <a:rPr lang="en-IN" b="0" i="0" dirty="0" err="1">
                <a:solidFill>
                  <a:srgbClr val="333333"/>
                </a:solidFill>
                <a:effectLst/>
                <a:latin typeface="MJXc-TeX-main-R"/>
              </a:rPr>
              <a:t>log</a:t>
            </a:r>
            <a:r>
              <a:rPr lang="en-IN" b="0" i="0" dirty="0" err="1">
                <a:solidFill>
                  <a:srgbClr val="333333"/>
                </a:solidFill>
                <a:effectLst/>
                <a:latin typeface="MJXc-TeX-math-I"/>
              </a:rPr>
              <a:t>M</a:t>
            </a:r>
            <a:r>
              <a:rPr lang="en-IN" b="0" i="0" dirty="0" err="1">
                <a:solidFill>
                  <a:srgbClr val="333333"/>
                </a:solidFill>
                <a:effectLst/>
                <a:latin typeface="MJXc-TeX-main-R"/>
              </a:rPr>
              <a:t>+log</a:t>
            </a:r>
            <a:r>
              <a:rPr lang="en-IN" b="0" i="0" dirty="0" err="1">
                <a:solidFill>
                  <a:srgbClr val="333333"/>
                </a:solidFill>
                <a:effectLst/>
                <a:latin typeface="MJXc-TeX-math-I"/>
              </a:rPr>
              <a:t>N</a:t>
            </a:r>
            <a:r>
              <a:rPr lang="en-IN" b="0" i="0" dirty="0">
                <a:solidFill>
                  <a:srgbClr val="333333"/>
                </a:solidFill>
                <a:effectLst/>
                <a:latin typeface="MJXc-TeX-main-R"/>
              </a:rPr>
              <a:t>=log(</a:t>
            </a:r>
            <a:r>
              <a:rPr lang="en-IN" b="0" i="0" dirty="0">
                <a:solidFill>
                  <a:srgbClr val="333333"/>
                </a:solidFill>
                <a:effectLst/>
                <a:latin typeface="MJXc-TeX-math-I"/>
              </a:rPr>
              <a:t>MN</a:t>
            </a:r>
            <a:r>
              <a:rPr lang="en-IN" b="0" i="0" dirty="0">
                <a:solidFill>
                  <a:srgbClr val="333333"/>
                </a:solidFill>
                <a:effectLst/>
                <a:latin typeface="MJXc-TeX-main-R"/>
              </a:rPr>
              <a:t>)</a:t>
            </a:r>
            <a:endParaRPr lang="en-IN" b="0" i="0" dirty="0">
              <a:solidFill>
                <a:srgbClr val="333333"/>
              </a:solidFill>
              <a:effectLst/>
              <a:latin typeface="Nunito Sans" pitchFamily="2" charset="0"/>
            </a:endParaRPr>
          </a:p>
          <a:p>
            <a:pPr algn="l" fontAlgn="base">
              <a:buNone/>
            </a:pPr>
            <a:endParaRPr lang="en-IN" b="0" i="0" dirty="0">
              <a:solidFill>
                <a:srgbClr val="333333"/>
              </a:solidFill>
              <a:effectLst/>
              <a:latin typeface="MJXc-TeX-main-R"/>
            </a:endParaRPr>
          </a:p>
          <a:p>
            <a:pPr algn="l" fontAlgn="base">
              <a:buNone/>
            </a:pPr>
            <a:r>
              <a:rPr lang="en-IN" b="0" i="0" dirty="0">
                <a:solidFill>
                  <a:srgbClr val="333333"/>
                </a:solidFill>
                <a:effectLst/>
                <a:latin typeface="MJXc-TeX-main-R"/>
              </a:rPr>
              <a:t>⇒log10</a:t>
            </a:r>
            <a:r>
              <a:rPr lang="en-IN" b="0" i="0" dirty="0">
                <a:solidFill>
                  <a:srgbClr val="333333"/>
                </a:solidFill>
                <a:effectLst/>
                <a:latin typeface="MJXc-TeX-size1-R"/>
              </a:rPr>
              <a:t>(</a:t>
            </a:r>
            <a:r>
              <a:rPr lang="en-IN" b="0" i="0" dirty="0">
                <a:solidFill>
                  <a:srgbClr val="333333"/>
                </a:solidFill>
                <a:effectLst/>
                <a:latin typeface="MJXc-TeX-math-I"/>
              </a:rPr>
              <a:t>x^</a:t>
            </a:r>
            <a:r>
              <a:rPr lang="en-IN" b="0" i="0" dirty="0">
                <a:solidFill>
                  <a:srgbClr val="333333"/>
                </a:solidFill>
                <a:effectLst/>
                <a:latin typeface="MJXc-TeX-main-R"/>
              </a:rPr>
              <a:t>2+21</a:t>
            </a:r>
            <a:r>
              <a:rPr lang="en-IN" b="0" i="0" dirty="0">
                <a:solidFill>
                  <a:srgbClr val="333333"/>
                </a:solidFill>
                <a:effectLst/>
                <a:latin typeface="MJXc-TeX-math-I"/>
              </a:rPr>
              <a:t>x</a:t>
            </a:r>
            <a:r>
              <a:rPr lang="en-IN" b="0" i="0" dirty="0">
                <a:solidFill>
                  <a:srgbClr val="333333"/>
                </a:solidFill>
                <a:effectLst/>
                <a:latin typeface="MJXc-TeX-size1-R"/>
              </a:rPr>
              <a:t>)</a:t>
            </a:r>
            <a:r>
              <a:rPr lang="en-IN" b="0" i="0" dirty="0">
                <a:solidFill>
                  <a:srgbClr val="333333"/>
                </a:solidFill>
                <a:effectLst/>
                <a:latin typeface="MJXc-TeX-main-R"/>
              </a:rPr>
              <a:t>=2</a:t>
            </a:r>
            <a:endParaRPr lang="en-IN" b="0" i="0" dirty="0">
              <a:solidFill>
                <a:srgbClr val="333333"/>
              </a:solidFill>
              <a:effectLst/>
              <a:latin typeface="Nunito Sans" pitchFamily="2" charset="0"/>
            </a:endParaRPr>
          </a:p>
          <a:p>
            <a:pPr algn="l" fontAlgn="base">
              <a:buNone/>
            </a:pPr>
            <a:r>
              <a:rPr lang="en-IN" b="0" i="0" dirty="0">
                <a:solidFill>
                  <a:srgbClr val="333333"/>
                </a:solidFill>
                <a:effectLst/>
                <a:latin typeface="MJXc-TeX-main-R"/>
              </a:rPr>
              <a:t>⇒</a:t>
            </a:r>
            <a:r>
              <a:rPr lang="en-IN" b="0" i="0" dirty="0">
                <a:solidFill>
                  <a:srgbClr val="333333"/>
                </a:solidFill>
                <a:effectLst/>
                <a:latin typeface="MJXc-TeX-math-I"/>
              </a:rPr>
              <a:t>x^</a:t>
            </a:r>
            <a:r>
              <a:rPr lang="en-IN" b="0" i="0" dirty="0">
                <a:solidFill>
                  <a:srgbClr val="333333"/>
                </a:solidFill>
                <a:effectLst/>
                <a:latin typeface="MJXc-TeX-main-R"/>
              </a:rPr>
              <a:t>2+21</a:t>
            </a:r>
            <a:r>
              <a:rPr lang="en-IN" b="0" i="0" dirty="0">
                <a:solidFill>
                  <a:srgbClr val="333333"/>
                </a:solidFill>
                <a:effectLst/>
                <a:latin typeface="MJXc-TeX-math-I"/>
              </a:rPr>
              <a:t>x</a:t>
            </a:r>
            <a:r>
              <a:rPr lang="en-IN" b="0" i="0" dirty="0">
                <a:solidFill>
                  <a:srgbClr val="333333"/>
                </a:solidFill>
                <a:effectLst/>
                <a:latin typeface="MJXc-TeX-main-R"/>
              </a:rPr>
              <a:t>=10^2           →</a:t>
            </a:r>
            <a:r>
              <a:rPr lang="en-IN" b="0" i="0" dirty="0">
                <a:solidFill>
                  <a:srgbClr val="333333"/>
                </a:solidFill>
                <a:effectLst/>
                <a:latin typeface="MJXc-TeX-size1-R"/>
              </a:rPr>
              <a:t>[</a:t>
            </a:r>
            <a:r>
              <a:rPr lang="en-IN" b="0" i="0" dirty="0">
                <a:solidFill>
                  <a:srgbClr val="333333"/>
                </a:solidFill>
                <a:effectLst/>
                <a:latin typeface="MJXc-TeX-ams-R"/>
              </a:rPr>
              <a:t>∵</a:t>
            </a:r>
            <a:r>
              <a:rPr lang="en-IN" b="0" i="0" dirty="0">
                <a:solidFill>
                  <a:srgbClr val="333333"/>
                </a:solidFill>
                <a:effectLst/>
                <a:latin typeface="MJXc-TeX-math-I"/>
              </a:rPr>
              <a:t>X</a:t>
            </a:r>
            <a:r>
              <a:rPr lang="en-IN" b="0" i="0" dirty="0">
                <a:solidFill>
                  <a:srgbClr val="333333"/>
                </a:solidFill>
                <a:effectLst/>
                <a:latin typeface="MJXc-TeX-main-R"/>
              </a:rPr>
              <a:t>=</a:t>
            </a:r>
            <a:r>
              <a:rPr lang="en-IN" b="0" i="0" dirty="0" err="1">
                <a:solidFill>
                  <a:srgbClr val="333333"/>
                </a:solidFill>
                <a:effectLst/>
                <a:latin typeface="MJXc-TeX-main-R"/>
              </a:rPr>
              <a:t>log</a:t>
            </a:r>
            <a:r>
              <a:rPr lang="en-IN" b="0" i="0" dirty="0" err="1">
                <a:solidFill>
                  <a:srgbClr val="333333"/>
                </a:solidFill>
                <a:effectLst/>
                <a:latin typeface="MJXc-TeX-math-I"/>
              </a:rPr>
              <a:t>aY</a:t>
            </a:r>
            <a:r>
              <a:rPr lang="en-IN" b="0" i="0" dirty="0" err="1">
                <a:solidFill>
                  <a:srgbClr val="333333"/>
                </a:solidFill>
                <a:effectLst/>
                <a:latin typeface="MJXc-TeX-main-R"/>
              </a:rPr>
              <a:t>⇔</a:t>
            </a:r>
            <a:r>
              <a:rPr lang="en-IN" b="0" i="0" dirty="0" err="1">
                <a:solidFill>
                  <a:srgbClr val="333333"/>
                </a:solidFill>
                <a:effectLst/>
                <a:latin typeface="MJXc-TeX-math-I"/>
              </a:rPr>
              <a:t>Y</a:t>
            </a:r>
            <a:r>
              <a:rPr lang="en-IN" b="0" i="0" dirty="0">
                <a:solidFill>
                  <a:srgbClr val="333333"/>
                </a:solidFill>
                <a:effectLst/>
                <a:latin typeface="MJXc-TeX-main-R"/>
              </a:rPr>
              <a:t>=</a:t>
            </a:r>
            <a:r>
              <a:rPr lang="en-IN" b="0" i="0" dirty="0" err="1">
                <a:solidFill>
                  <a:srgbClr val="333333"/>
                </a:solidFill>
                <a:effectLst/>
                <a:latin typeface="MJXc-TeX-math-I"/>
              </a:rPr>
              <a:t>aX</a:t>
            </a:r>
            <a:r>
              <a:rPr lang="en-IN" b="0" i="0" dirty="0">
                <a:solidFill>
                  <a:srgbClr val="333333"/>
                </a:solidFill>
                <a:effectLst/>
                <a:latin typeface="MJXc-TeX-size1-R"/>
              </a:rPr>
              <a:t>]</a:t>
            </a:r>
            <a:endParaRPr lang="en-IN" b="0" i="0" dirty="0">
              <a:solidFill>
                <a:srgbClr val="333333"/>
              </a:solidFill>
              <a:effectLst/>
              <a:latin typeface="Nunito Sans" pitchFamily="2" charset="0"/>
            </a:endParaRPr>
          </a:p>
          <a:p>
            <a:pPr algn="l" fontAlgn="base">
              <a:buNone/>
            </a:pPr>
            <a:r>
              <a:rPr lang="en-IN" b="0" i="0" dirty="0">
                <a:solidFill>
                  <a:srgbClr val="333333"/>
                </a:solidFill>
                <a:effectLst/>
                <a:latin typeface="MJXc-TeX-main-R"/>
              </a:rPr>
              <a:t>⇒</a:t>
            </a:r>
            <a:r>
              <a:rPr lang="en-IN" b="0" i="0" dirty="0">
                <a:solidFill>
                  <a:srgbClr val="333333"/>
                </a:solidFill>
                <a:effectLst/>
                <a:latin typeface="MJXc-TeX-math-I"/>
              </a:rPr>
              <a:t>x^</a:t>
            </a:r>
            <a:r>
              <a:rPr lang="en-IN" b="0" i="0" dirty="0">
                <a:solidFill>
                  <a:srgbClr val="333333"/>
                </a:solidFill>
                <a:effectLst/>
                <a:latin typeface="MJXc-TeX-main-R"/>
              </a:rPr>
              <a:t>2+21</a:t>
            </a:r>
            <a:r>
              <a:rPr lang="en-IN" b="0" i="0" dirty="0">
                <a:solidFill>
                  <a:srgbClr val="333333"/>
                </a:solidFill>
                <a:effectLst/>
                <a:latin typeface="MJXc-TeX-math-I"/>
              </a:rPr>
              <a:t>x</a:t>
            </a:r>
            <a:r>
              <a:rPr lang="en-IN" b="0" i="0" dirty="0">
                <a:solidFill>
                  <a:srgbClr val="333333"/>
                </a:solidFill>
                <a:effectLst/>
                <a:latin typeface="MJXc-TeX-main-R"/>
              </a:rPr>
              <a:t>−100=0</a:t>
            </a:r>
            <a:endParaRPr lang="en-IN" b="0" i="0" dirty="0">
              <a:solidFill>
                <a:srgbClr val="333333"/>
              </a:solidFill>
              <a:effectLst/>
              <a:latin typeface="Nunito Sans" pitchFamily="2" charset="0"/>
            </a:endParaRPr>
          </a:p>
          <a:p>
            <a:pPr algn="l" fontAlgn="base">
              <a:buNone/>
            </a:pPr>
            <a:r>
              <a:rPr lang="en-IN" b="0" i="0" dirty="0">
                <a:solidFill>
                  <a:srgbClr val="333333"/>
                </a:solidFill>
                <a:effectLst/>
                <a:latin typeface="MJXc-TeX-main-R"/>
              </a:rPr>
              <a:t>⇒</a:t>
            </a:r>
            <a:r>
              <a:rPr lang="en-IN" b="0" i="0" dirty="0">
                <a:solidFill>
                  <a:srgbClr val="333333"/>
                </a:solidFill>
                <a:effectLst/>
                <a:latin typeface="MJXc-TeX-math-I"/>
              </a:rPr>
              <a:t>x^</a:t>
            </a:r>
            <a:r>
              <a:rPr lang="en-IN" b="0" i="0" dirty="0">
                <a:solidFill>
                  <a:srgbClr val="333333"/>
                </a:solidFill>
                <a:effectLst/>
                <a:latin typeface="MJXc-TeX-main-R"/>
              </a:rPr>
              <a:t>2+25</a:t>
            </a:r>
            <a:r>
              <a:rPr lang="en-IN" b="0" i="0" dirty="0">
                <a:solidFill>
                  <a:srgbClr val="333333"/>
                </a:solidFill>
                <a:effectLst/>
                <a:latin typeface="MJXc-TeX-math-I"/>
              </a:rPr>
              <a:t>x</a:t>
            </a:r>
            <a:r>
              <a:rPr lang="en-IN" b="0" i="0" dirty="0">
                <a:solidFill>
                  <a:srgbClr val="333333"/>
                </a:solidFill>
                <a:effectLst/>
                <a:latin typeface="MJXc-TeX-main-R"/>
              </a:rPr>
              <a:t>−4</a:t>
            </a:r>
            <a:r>
              <a:rPr lang="en-IN" b="0" i="0" dirty="0">
                <a:solidFill>
                  <a:srgbClr val="333333"/>
                </a:solidFill>
                <a:effectLst/>
                <a:latin typeface="MJXc-TeX-math-I"/>
              </a:rPr>
              <a:t>x</a:t>
            </a:r>
            <a:r>
              <a:rPr lang="en-IN" b="0" i="0" dirty="0">
                <a:solidFill>
                  <a:srgbClr val="333333"/>
                </a:solidFill>
                <a:effectLst/>
                <a:latin typeface="MJXc-TeX-main-R"/>
              </a:rPr>
              <a:t>−100=0</a:t>
            </a:r>
            <a:endParaRPr lang="en-IN" b="0" i="0" dirty="0">
              <a:solidFill>
                <a:srgbClr val="333333"/>
              </a:solidFill>
              <a:effectLst/>
              <a:latin typeface="Nunito Sans" pitchFamily="2" charset="0"/>
            </a:endParaRPr>
          </a:p>
          <a:p>
            <a:pPr algn="l" fontAlgn="base">
              <a:buNone/>
            </a:pPr>
            <a:r>
              <a:rPr lang="en-IN" b="0" i="0" dirty="0">
                <a:solidFill>
                  <a:srgbClr val="333333"/>
                </a:solidFill>
                <a:effectLst/>
                <a:latin typeface="MJXc-TeX-main-R"/>
              </a:rPr>
              <a:t>⇒</a:t>
            </a:r>
            <a:r>
              <a:rPr lang="en-IN" b="0" i="0" dirty="0">
                <a:solidFill>
                  <a:srgbClr val="333333"/>
                </a:solidFill>
                <a:effectLst/>
                <a:latin typeface="MJXc-TeX-math-I"/>
              </a:rPr>
              <a:t>x</a:t>
            </a:r>
            <a:r>
              <a:rPr lang="en-IN" b="0" i="0" dirty="0">
                <a:solidFill>
                  <a:srgbClr val="333333"/>
                </a:solidFill>
                <a:effectLst/>
                <a:latin typeface="MJXc-TeX-main-R"/>
              </a:rPr>
              <a:t>(</a:t>
            </a:r>
            <a:r>
              <a:rPr lang="en-IN" b="0" i="0" dirty="0">
                <a:solidFill>
                  <a:srgbClr val="333333"/>
                </a:solidFill>
                <a:effectLst/>
                <a:latin typeface="MJXc-TeX-math-I"/>
              </a:rPr>
              <a:t>x</a:t>
            </a:r>
            <a:r>
              <a:rPr lang="en-IN" b="0" i="0" dirty="0">
                <a:solidFill>
                  <a:srgbClr val="333333"/>
                </a:solidFill>
                <a:effectLst/>
                <a:latin typeface="MJXc-TeX-main-R"/>
              </a:rPr>
              <a:t>+25)−4(</a:t>
            </a:r>
            <a:r>
              <a:rPr lang="en-IN" b="0" i="0" dirty="0">
                <a:solidFill>
                  <a:srgbClr val="333333"/>
                </a:solidFill>
                <a:effectLst/>
                <a:latin typeface="MJXc-TeX-math-I"/>
              </a:rPr>
              <a:t>x</a:t>
            </a:r>
            <a:r>
              <a:rPr lang="en-IN" b="0" i="0" dirty="0">
                <a:solidFill>
                  <a:srgbClr val="333333"/>
                </a:solidFill>
                <a:effectLst/>
                <a:latin typeface="MJXc-TeX-main-R"/>
              </a:rPr>
              <a:t>+25)=0</a:t>
            </a:r>
            <a:endParaRPr lang="en-IN" b="0" i="0" dirty="0">
              <a:solidFill>
                <a:srgbClr val="333333"/>
              </a:solidFill>
              <a:effectLst/>
              <a:latin typeface="Nunito Sans" pitchFamily="2" charset="0"/>
            </a:endParaRPr>
          </a:p>
          <a:p>
            <a:pPr algn="l" fontAlgn="base">
              <a:buNone/>
            </a:pPr>
            <a:r>
              <a:rPr lang="en-IN" b="0" i="0" dirty="0">
                <a:solidFill>
                  <a:srgbClr val="333333"/>
                </a:solidFill>
                <a:effectLst/>
                <a:latin typeface="MJXc-TeX-main-R"/>
              </a:rPr>
              <a:t>⇒(</a:t>
            </a:r>
            <a:r>
              <a:rPr lang="en-IN" b="0" i="0" dirty="0">
                <a:solidFill>
                  <a:srgbClr val="333333"/>
                </a:solidFill>
                <a:effectLst/>
                <a:latin typeface="MJXc-TeX-math-I"/>
              </a:rPr>
              <a:t>x</a:t>
            </a:r>
            <a:r>
              <a:rPr lang="en-IN" b="0" i="0" dirty="0">
                <a:solidFill>
                  <a:srgbClr val="333333"/>
                </a:solidFill>
                <a:effectLst/>
                <a:latin typeface="MJXc-TeX-main-R"/>
              </a:rPr>
              <a:t>−4)(</a:t>
            </a:r>
            <a:r>
              <a:rPr lang="en-IN" b="0" i="0" dirty="0">
                <a:solidFill>
                  <a:srgbClr val="333333"/>
                </a:solidFill>
                <a:effectLst/>
                <a:latin typeface="MJXc-TeX-math-I"/>
              </a:rPr>
              <a:t>x</a:t>
            </a:r>
            <a:r>
              <a:rPr lang="en-IN" b="0" i="0" dirty="0">
                <a:solidFill>
                  <a:srgbClr val="333333"/>
                </a:solidFill>
                <a:effectLst/>
                <a:latin typeface="MJXc-TeX-main-R"/>
              </a:rPr>
              <a:t>+25)=0</a:t>
            </a:r>
            <a:endParaRPr lang="en-IN" b="0" i="0" dirty="0">
              <a:solidFill>
                <a:srgbClr val="333333"/>
              </a:solidFill>
              <a:effectLst/>
              <a:latin typeface="Nunito Sans" pitchFamily="2" charset="0"/>
            </a:endParaRPr>
          </a:p>
          <a:p>
            <a:pPr algn="l" fontAlgn="base">
              <a:buNone/>
            </a:pPr>
            <a:r>
              <a:rPr lang="en-IN" b="0" i="0" dirty="0">
                <a:solidFill>
                  <a:srgbClr val="333333"/>
                </a:solidFill>
                <a:effectLst/>
                <a:latin typeface="MJXc-TeX-main-R"/>
              </a:rPr>
              <a:t>⇒</a:t>
            </a:r>
            <a:r>
              <a:rPr lang="en-IN" b="0" i="0" dirty="0">
                <a:solidFill>
                  <a:srgbClr val="333333"/>
                </a:solidFill>
                <a:effectLst/>
                <a:latin typeface="MJXc-TeX-math-I"/>
              </a:rPr>
              <a:t>x</a:t>
            </a:r>
            <a:r>
              <a:rPr lang="en-IN" b="0" i="0" dirty="0">
                <a:solidFill>
                  <a:srgbClr val="333333"/>
                </a:solidFill>
                <a:effectLst/>
                <a:latin typeface="MJXc-TeX-main-R"/>
              </a:rPr>
              <a:t>=4 or  </a:t>
            </a:r>
            <a:r>
              <a:rPr lang="en-IN" b="0" i="0" dirty="0">
                <a:solidFill>
                  <a:srgbClr val="333333"/>
                </a:solidFill>
                <a:effectLst/>
                <a:latin typeface="MJXc-TeX-math-I"/>
              </a:rPr>
              <a:t>x</a:t>
            </a:r>
            <a:r>
              <a:rPr lang="en-IN" b="0" i="0" dirty="0">
                <a:solidFill>
                  <a:srgbClr val="333333"/>
                </a:solidFill>
                <a:effectLst/>
                <a:latin typeface="MJXc-TeX-main-R"/>
              </a:rPr>
              <a:t>=−25</a:t>
            </a:r>
            <a:endParaRPr lang="en-IN" b="0" i="0" dirty="0">
              <a:solidFill>
                <a:srgbClr val="333333"/>
              </a:solidFill>
              <a:effectLst/>
              <a:latin typeface="Nunito Sans" pitchFamily="2" charset="0"/>
            </a:endParaRPr>
          </a:p>
          <a:p>
            <a:endParaRPr lang="en-IN" dirty="0"/>
          </a:p>
        </p:txBody>
      </p:sp>
      <p:sp>
        <p:nvSpPr>
          <p:cNvPr id="4" name="Slide Number Placeholder 3"/>
          <p:cNvSpPr>
            <a:spLocks noGrp="1"/>
          </p:cNvSpPr>
          <p:nvPr>
            <p:ph type="sldNum" sz="quarter" idx="5"/>
          </p:nvPr>
        </p:nvSpPr>
        <p:spPr/>
        <p:txBody>
          <a:bodyPr/>
          <a:lstStyle/>
          <a:p>
            <a:fld id="{97D14725-5E4B-4343-9201-94749114EB71}" type="slidenum">
              <a:rPr lang="en-IN" smtClean="0"/>
              <a:t>41</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5040</a:t>
            </a:r>
          </a:p>
          <a:p>
            <a:r>
              <a:rPr lang="en-US" altLang="en-US" dirty="0"/>
              <a:t>Letters in COUNTRY: The word "COUNTRY" has 7 distinct letters.</a:t>
            </a:r>
          </a:p>
          <a:p>
            <a:r>
              <a:rPr lang="en-US" altLang="en-US" dirty="0"/>
              <a:t>Permutations: To find the number of ways to arrange these 7 letters, you calculate 7 factorial (7!).</a:t>
            </a:r>
          </a:p>
          <a:p>
            <a:r>
              <a:rPr lang="en-US" altLang="en-US" dirty="0"/>
              <a:t>7! = 7 * 6 * 5 * 4 * 3 * 2 * 1 = 5040</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2^7</a:t>
            </a:r>
          </a:p>
          <a:p>
            <a:endParaRPr lang="en-US" dirty="0"/>
          </a:p>
          <a:p>
            <a:r>
              <a:rPr lang="en-US" altLang="en-US" dirty="0"/>
              <a:t>Each fan has 2 states: It can be either "on" or "off".</a:t>
            </a:r>
          </a:p>
          <a:p>
            <a:r>
              <a:rPr lang="en-US" altLang="en-US" dirty="0"/>
              <a:t>Independent Fans: Since each fan can be switched on independently, the state of one fan doesn't affect the others.</a:t>
            </a:r>
          </a:p>
          <a:p>
            <a:r>
              <a:rPr lang="en-US" altLang="en-US" dirty="0"/>
              <a:t>Total Possibilities: For each fan, there are 2 possibilities. Since there are 7 fans, the total number of ways is 2 multiplied by itself 7 times.</a:t>
            </a:r>
          </a:p>
          <a:p>
            <a:r>
              <a:rPr lang="en-US" altLang="en-US" dirty="0"/>
              <a:t>Total ways = 2 * 2 * 2 * 2 * 2 * 2 * 2 = 2⁷ = 128</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720</a:t>
            </a:r>
          </a:p>
          <a:p>
            <a:endParaRPr lang="en-US" dirty="0"/>
          </a:p>
          <a:p>
            <a:r>
              <a:rPr lang="en-US" altLang="en-US" dirty="0"/>
              <a:t>Wheel 1: You have 10 choices (0 through 9).</a:t>
            </a:r>
          </a:p>
          <a:p>
            <a:r>
              <a:rPr lang="en-US" altLang="en-US" dirty="0"/>
              <a:t>Wheel 2: Since you can't repeat digits, you have 9 choices left.</a:t>
            </a:r>
          </a:p>
          <a:p>
            <a:r>
              <a:rPr lang="en-US" altLang="en-US" dirty="0"/>
              <a:t>Wheel 3: You now have 8 choices left.</a:t>
            </a:r>
          </a:p>
          <a:p>
            <a:r>
              <a:rPr lang="en-US" altLang="en-US" dirty="0"/>
              <a:t>To find the total number of possible sequences, you multiply the number of choices for each wheel:</a:t>
            </a:r>
          </a:p>
          <a:p>
            <a:endParaRPr lang="en-US" altLang="en-US" dirty="0"/>
          </a:p>
          <a:p>
            <a:r>
              <a:rPr lang="en-US" altLang="en-US" dirty="0"/>
              <a:t>Total sequences = 10 * 9 * 8 = 720</a:t>
            </a:r>
          </a:p>
          <a:p>
            <a:r>
              <a:rPr lang="en-US" altLang="en-US" dirty="0"/>
              <a:t>There are 720 possible sequences.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dirty="0"/>
              <a:t>ANS: 2^15</a:t>
            </a:r>
          </a:p>
          <a:p>
            <a:endParaRPr lang="en-US" dirty="0"/>
          </a:p>
          <a:p>
            <a:r>
              <a:rPr lang="en-US" altLang="en-US" dirty="0"/>
              <a:t>Each question has 2 options: True or False.</a:t>
            </a:r>
          </a:p>
          <a:p>
            <a:r>
              <a:rPr lang="en-US" altLang="en-US" dirty="0"/>
              <a:t>Independent Questions: The answer to one question doesn't affect the others.</a:t>
            </a:r>
          </a:p>
          <a:p>
            <a:r>
              <a:rPr lang="en-US" altLang="en-US" dirty="0"/>
              <a:t>Total Possibilities: For each question, there are 2 possibilities. Since there are 15 questions, the total number of ways is 2 multiplied by itself 15 times.</a:t>
            </a:r>
          </a:p>
          <a:p>
            <a:r>
              <a:rPr lang="en-US" altLang="en-US" dirty="0"/>
              <a:t>Total ways = 2 * 2 * 2 * ... (15 times) = 2¹⁵ = 32768</a:t>
            </a:r>
          </a:p>
          <a:p>
            <a:r>
              <a:rPr lang="en-US" altLang="en-US" dirty="0"/>
              <a:t>There are 32,768 ways a candidate can answer the paper.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ANS: 90 degree</a:t>
            </a:r>
          </a:p>
          <a:p>
            <a:r>
              <a:rPr lang="en-US" altLang="en-US"/>
              <a:t>Angle in a Semicircle Theorem: An angle inscribed in a semicircle is always a right angle (90 degrees).</a:t>
            </a:r>
          </a:p>
          <a:p>
            <a:r>
              <a:rPr lang="en-US" altLang="en-US"/>
              <a:t>Applying the Theorem</a:t>
            </a:r>
          </a:p>
          <a:p>
            <a:endParaRPr lang="en-US" altLang="en-US"/>
          </a:p>
          <a:p>
            <a:r>
              <a:rPr lang="en-US" altLang="en-US"/>
              <a:t>Diameter: AB is the diameter of the circle.</a:t>
            </a:r>
          </a:p>
          <a:p>
            <a:r>
              <a:rPr lang="en-US" altLang="en-US"/>
              <a:t>Inscribed Angle: Point C lies on the circle, and the angle ∠ACB is formed by the points A, C, and B.</a:t>
            </a:r>
          </a:p>
          <a:p>
            <a:r>
              <a:rPr lang="en-US" altLang="en-US"/>
              <a:t>Semicircle: Since AB is the diameter, the arc ACB forms a semicircle.</a:t>
            </a:r>
          </a:p>
          <a:p>
            <a:r>
              <a:rPr lang="en-US" altLang="en-US"/>
              <a:t>Right Angle: According to the angle in a semicircle theorem, the angle ∠ACB must be a right angle.</a:t>
            </a:r>
          </a:p>
          <a:p>
            <a:r>
              <a:rPr lang="en-US" altLang="en-US"/>
              <a:t>The angle measure of C (∠ACB) is 90 degrees.</a:t>
            </a:r>
          </a:p>
          <a:p>
            <a:endParaRPr lang="en-US" altLang="en-US"/>
          </a:p>
          <a:p>
            <a:endParaRPr lang="en-US" altLang="en-US"/>
          </a:p>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697704-B934-4693-AC35-21DA4932F9FE}"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FDA3B-66CA-4620-9CCF-4F5025C1011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697704-B934-4693-AC35-21DA4932F9FE}"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FDA3B-66CA-4620-9CCF-4F5025C1011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697704-B934-4693-AC35-21DA4932F9FE}"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FDA3B-66CA-4620-9CCF-4F5025C1011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697704-B934-4693-AC35-21DA4932F9FE}"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FDA3B-66CA-4620-9CCF-4F5025C1011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697704-B934-4693-AC35-21DA4932F9FE}"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FDA3B-66CA-4620-9CCF-4F5025C1011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697704-B934-4693-AC35-21DA4932F9FE}"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FDA3B-66CA-4620-9CCF-4F5025C1011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697704-B934-4693-AC35-21DA4932F9FE}" type="datetimeFigureOut">
              <a:rPr lang="en-US" smtClean="0"/>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7FDA3B-66CA-4620-9CCF-4F5025C1011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697704-B934-4693-AC35-21DA4932F9FE}"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7FDA3B-66CA-4620-9CCF-4F5025C1011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697704-B934-4693-AC35-21DA4932F9FE}" type="datetimeFigureOut">
              <a:rPr lang="en-US" smtClean="0"/>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7FDA3B-66CA-4620-9CCF-4F5025C1011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697704-B934-4693-AC35-21DA4932F9FE}"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FDA3B-66CA-4620-9CCF-4F5025C1011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697704-B934-4693-AC35-21DA4932F9FE}"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FDA3B-66CA-4620-9CCF-4F5025C1011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697704-B934-4693-AC35-21DA4932F9FE}" type="datetimeFigureOut">
              <a:rPr lang="en-US" smtClean="0"/>
              <a:t>3/16/2025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FDA3B-66CA-4620-9CCF-4F5025C1011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9</a:t>
            </a:r>
            <a:endParaRPr lang="en-US"/>
          </a:p>
        </p:txBody>
      </p:sp>
      <p:sp>
        <p:nvSpPr>
          <p:cNvPr id="3" name="Content Placeholder 2"/>
          <p:cNvSpPr>
            <a:spLocks noGrp="1"/>
          </p:cNvSpPr>
          <p:nvPr>
            <p:ph idx="1"/>
          </p:nvPr>
        </p:nvSpPr>
        <p:spPr/>
        <p:txBody>
          <a:bodyPr>
            <a:normAutofit/>
          </a:bodyPr>
          <a:lstStyle/>
          <a:p>
            <a:pPr marL="0" indent="0">
              <a:buNone/>
            </a:pPr>
            <a:r>
              <a:rPr lang="en-US" dirty="0"/>
              <a:t>Three points A, B, and C lie on the circle such that AB is the diameter of the circle. Find the angle measure of C.</a:t>
            </a:r>
          </a:p>
          <a:p>
            <a:pPr marL="0" indent="0">
              <a:buNone/>
            </a:pPr>
            <a:endParaRPr lang="en-US" dirty="0"/>
          </a:p>
          <a:p>
            <a:pPr marL="0" indent="0">
              <a:buNone/>
            </a:pPr>
            <a:r>
              <a:rPr lang="en-US" dirty="0"/>
              <a:t>○ 120 deg</a:t>
            </a:r>
          </a:p>
          <a:p>
            <a:pPr marL="0" indent="0">
              <a:buNone/>
            </a:pPr>
            <a:r>
              <a:rPr lang="en-US" dirty="0"/>
              <a:t>○ 270 deg</a:t>
            </a:r>
          </a:p>
          <a:p>
            <a:pPr marL="0" indent="0">
              <a:buNone/>
            </a:pPr>
            <a:r>
              <a:rPr lang="en-US" dirty="0"/>
              <a:t>○ 90 deg</a:t>
            </a:r>
          </a:p>
          <a:p>
            <a:pPr marL="0" indent="0">
              <a:buNone/>
            </a:pPr>
            <a:r>
              <a:rPr lang="en-US" dirty="0"/>
              <a:t>○ 25 deg</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10</a:t>
            </a:r>
            <a:endParaRPr lang="en-US"/>
          </a:p>
        </p:txBody>
      </p:sp>
      <p:sp>
        <p:nvSpPr>
          <p:cNvPr id="3" name="Content Placeholder 2"/>
          <p:cNvSpPr>
            <a:spLocks noGrp="1"/>
          </p:cNvSpPr>
          <p:nvPr>
            <p:ph idx="1"/>
          </p:nvPr>
        </p:nvSpPr>
        <p:spPr/>
        <p:txBody>
          <a:bodyPr>
            <a:normAutofit fontScale="87500" lnSpcReduction="20000"/>
          </a:bodyPr>
          <a:lstStyle/>
          <a:p>
            <a:pPr marL="0" indent="0">
              <a:buNone/>
            </a:pPr>
            <a:r>
              <a:rPr lang="en-US" dirty="0"/>
              <a:t>An order was placed for the supply of a carpet whose breadth was 6 m and length was 1.44 times the breadth. What would be the cost of a carpet whose length and breadth are 40% more and 25% more respectively than the first carpet? Given that the ratio of carpet is Rs. 45 per sq m?</a:t>
            </a:r>
          </a:p>
          <a:p>
            <a:pPr marL="0" indent="0">
              <a:buNone/>
            </a:pPr>
            <a:endParaRPr lang="en-US" dirty="0"/>
          </a:p>
          <a:p>
            <a:pPr marL="0" indent="0">
              <a:buNone/>
            </a:pPr>
            <a:r>
              <a:rPr lang="en-US" dirty="0"/>
              <a:t>○ Rs. 3642.40</a:t>
            </a:r>
          </a:p>
          <a:p>
            <a:pPr marL="0" indent="0">
              <a:buNone/>
            </a:pPr>
            <a:r>
              <a:rPr lang="en-US" dirty="0"/>
              <a:t>○ Rs. 3868.80</a:t>
            </a:r>
          </a:p>
          <a:p>
            <a:pPr marL="0" indent="0">
              <a:buNone/>
            </a:pPr>
            <a:r>
              <a:rPr lang="en-US" dirty="0"/>
              <a:t>○ Rs. 4216.20</a:t>
            </a:r>
          </a:p>
          <a:p>
            <a:pPr marL="0" indent="0">
              <a:buNone/>
            </a:pPr>
            <a:r>
              <a:rPr lang="en-US" dirty="0"/>
              <a:t>○ Rs. 4082.40</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11</a:t>
            </a:r>
            <a:endParaRPr lang="en-US"/>
          </a:p>
        </p:txBody>
      </p:sp>
      <p:sp>
        <p:nvSpPr>
          <p:cNvPr id="3" name="Content Placeholder 2"/>
          <p:cNvSpPr>
            <a:spLocks noGrp="1"/>
          </p:cNvSpPr>
          <p:nvPr>
            <p:ph idx="1"/>
          </p:nvPr>
        </p:nvSpPr>
        <p:spPr/>
        <p:txBody>
          <a:bodyPr>
            <a:normAutofit/>
          </a:bodyPr>
          <a:lstStyle/>
          <a:p>
            <a:pPr marL="0" indent="0">
              <a:buNone/>
            </a:pPr>
            <a:r>
              <a:rPr lang="en-US" dirty="0"/>
              <a:t>The largest triangle is inscribed in a semi-circle of radius 10 cm. Find the area inside the semi-circle which is not occupied by the triangle.</a:t>
            </a:r>
          </a:p>
          <a:p>
            <a:pPr marL="0" indent="0">
              <a:buNone/>
            </a:pPr>
            <a:endParaRPr lang="en-US" dirty="0"/>
          </a:p>
          <a:p>
            <a:pPr marL="0" indent="0">
              <a:buNone/>
            </a:pPr>
            <a:r>
              <a:rPr lang="en-US" dirty="0"/>
              <a:t>○ 157.14</a:t>
            </a:r>
          </a:p>
          <a:p>
            <a:pPr marL="0" indent="0">
              <a:buNone/>
            </a:pPr>
            <a:r>
              <a:rPr lang="en-US" dirty="0"/>
              <a:t>○ 57.14</a:t>
            </a:r>
          </a:p>
          <a:p>
            <a:pPr marL="0" indent="0">
              <a:buNone/>
            </a:pPr>
            <a:r>
              <a:rPr lang="en-US" dirty="0"/>
              <a:t>○ 187.14</a:t>
            </a:r>
          </a:p>
          <a:p>
            <a:pPr marL="0" indent="0">
              <a:buNone/>
            </a:pPr>
            <a:r>
              <a:rPr lang="en-US" dirty="0"/>
              <a:t>○ 197.14</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12</a:t>
            </a:r>
            <a:endParaRPr lang="en-US"/>
          </a:p>
        </p:txBody>
      </p:sp>
      <p:sp>
        <p:nvSpPr>
          <p:cNvPr id="3" name="Content Placeholder 2"/>
          <p:cNvSpPr>
            <a:spLocks noGrp="1"/>
          </p:cNvSpPr>
          <p:nvPr>
            <p:ph idx="1"/>
          </p:nvPr>
        </p:nvSpPr>
        <p:spPr/>
        <p:txBody>
          <a:bodyPr>
            <a:normAutofit fontScale="87500" lnSpcReduction="10000"/>
          </a:bodyPr>
          <a:lstStyle/>
          <a:p>
            <a:pPr marL="0" indent="0">
              <a:buNone/>
            </a:pPr>
            <a:r>
              <a:rPr lang="en-US" dirty="0"/>
              <a:t>The base of a right prism is a quadrilateral ABCD, given that AB=9 cm, BC=14 cm, CD=13 cm, DA=12 cm and ∠</a:t>
            </a:r>
            <a:r>
              <a:rPr lang="en-US" i="1" dirty="0"/>
              <a:t>DAB</a:t>
            </a:r>
            <a:r>
              <a:rPr lang="en-US" dirty="0"/>
              <a:t>=90∘. If the volume of the prism be 2070 cm³, then what is the area of the lateral surface?</a:t>
            </a:r>
          </a:p>
          <a:p>
            <a:pPr marL="0" indent="0">
              <a:buNone/>
            </a:pPr>
            <a:endParaRPr lang="en-US" dirty="0"/>
          </a:p>
          <a:p>
            <a:pPr marL="0" indent="0">
              <a:buNone/>
            </a:pPr>
            <a:endParaRPr lang="en-US" dirty="0"/>
          </a:p>
          <a:p>
            <a:pPr marL="0" indent="0">
              <a:buNone/>
            </a:pPr>
            <a:r>
              <a:rPr lang="en-US" dirty="0"/>
              <a:t>○ 720 cm³</a:t>
            </a:r>
          </a:p>
          <a:p>
            <a:pPr marL="0" indent="0">
              <a:buNone/>
            </a:pPr>
            <a:r>
              <a:rPr lang="en-US" dirty="0"/>
              <a:t>○ 810 cm³</a:t>
            </a:r>
          </a:p>
          <a:p>
            <a:pPr marL="0" indent="0">
              <a:buNone/>
            </a:pPr>
            <a:r>
              <a:rPr lang="en-US" dirty="0"/>
              <a:t>○ 1260 cm³</a:t>
            </a:r>
          </a:p>
          <a:p>
            <a:pPr marL="0" indent="0">
              <a:buNone/>
            </a:pPr>
            <a:r>
              <a:rPr lang="en-US" dirty="0"/>
              <a:t>○ 2070 cm³</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13</a:t>
            </a:r>
            <a:endParaRPr lang="en-US"/>
          </a:p>
        </p:txBody>
      </p:sp>
      <p:sp>
        <p:nvSpPr>
          <p:cNvPr id="3" name="Content Placeholder 2"/>
          <p:cNvSpPr>
            <a:spLocks noGrp="1"/>
          </p:cNvSpPr>
          <p:nvPr>
            <p:ph idx="1"/>
          </p:nvPr>
        </p:nvSpPr>
        <p:spPr/>
        <p:txBody>
          <a:bodyPr>
            <a:normAutofit/>
          </a:bodyPr>
          <a:lstStyle/>
          <a:p>
            <a:pPr marL="0" indent="0">
              <a:buNone/>
            </a:pPr>
            <a:r>
              <a:rPr lang="en-US" dirty="0"/>
              <a:t>Find the area of the circle circumscribing an equilateral triangle of side 12 units.</a:t>
            </a:r>
          </a:p>
          <a:p>
            <a:pPr marL="0" indent="0">
              <a:buNone/>
            </a:pPr>
            <a:endParaRPr lang="en-US" dirty="0"/>
          </a:p>
          <a:p>
            <a:pPr marL="0" indent="0">
              <a:buNone/>
            </a:pPr>
            <a:r>
              <a:rPr lang="en-US" dirty="0"/>
              <a:t>○ 150.86</a:t>
            </a:r>
          </a:p>
          <a:p>
            <a:pPr marL="0" indent="0">
              <a:buNone/>
            </a:pPr>
            <a:r>
              <a:rPr lang="en-US" dirty="0"/>
              <a:t>○ 170.86</a:t>
            </a:r>
          </a:p>
          <a:p>
            <a:pPr marL="0" indent="0">
              <a:buNone/>
            </a:pPr>
            <a:r>
              <a:rPr lang="en-US" dirty="0"/>
              <a:t>○ 180.86</a:t>
            </a:r>
          </a:p>
          <a:p>
            <a:pPr marL="0" indent="0">
              <a:buNone/>
            </a:pPr>
            <a:r>
              <a:rPr lang="en-US" dirty="0"/>
              <a:t>○ 190.86</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14</a:t>
            </a:r>
            <a:endParaRPr lang="en-US"/>
          </a:p>
        </p:txBody>
      </p:sp>
      <p:sp>
        <p:nvSpPr>
          <p:cNvPr id="3" name="Content Placeholder 2"/>
          <p:cNvSpPr>
            <a:spLocks noGrp="1"/>
          </p:cNvSpPr>
          <p:nvPr>
            <p:ph idx="1"/>
          </p:nvPr>
        </p:nvSpPr>
        <p:spPr/>
        <p:txBody>
          <a:bodyPr>
            <a:normAutofit/>
          </a:bodyPr>
          <a:lstStyle/>
          <a:p>
            <a:pPr marL="0" indent="0">
              <a:buNone/>
            </a:pPr>
            <a:r>
              <a:rPr lang="en-US" dirty="0"/>
              <a:t>The radius of a wheel is 22.4 cm. What is the distance covered by the wheel in making 500 resolutions?</a:t>
            </a:r>
          </a:p>
          <a:p>
            <a:pPr marL="0" indent="0">
              <a:buNone/>
            </a:pPr>
            <a:endParaRPr lang="en-US" dirty="0"/>
          </a:p>
          <a:p>
            <a:pPr marL="0" indent="0">
              <a:buNone/>
            </a:pPr>
            <a:r>
              <a:rPr lang="en-US" dirty="0"/>
              <a:t>○ 252 m</a:t>
            </a:r>
          </a:p>
          <a:p>
            <a:pPr marL="0" indent="0">
              <a:buNone/>
            </a:pPr>
            <a:r>
              <a:rPr lang="en-US" dirty="0"/>
              <a:t>○ 704 m</a:t>
            </a:r>
          </a:p>
          <a:p>
            <a:pPr marL="0" indent="0">
              <a:buNone/>
            </a:pPr>
            <a:r>
              <a:rPr lang="en-US" dirty="0"/>
              <a:t>○ 352 m</a:t>
            </a:r>
          </a:p>
          <a:p>
            <a:pPr marL="0" indent="0">
              <a:buNone/>
            </a:pPr>
            <a:r>
              <a:rPr lang="en-US" dirty="0"/>
              <a:t>○ 808 m</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15</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length of a rectangular floor is more than its breadth by 200%. If Rs. 324 is required to paint the floor at the rate of Rs. 3 per sq m, then what would be the length of the floor?</a:t>
            </a:r>
          </a:p>
          <a:p>
            <a:pPr marL="0" indent="0">
              <a:buNone/>
            </a:pPr>
            <a:endParaRPr lang="en-US" dirty="0"/>
          </a:p>
          <a:p>
            <a:pPr marL="0" indent="0">
              <a:buNone/>
            </a:pPr>
            <a:r>
              <a:rPr lang="en-US" dirty="0"/>
              <a:t>○ 27m</a:t>
            </a:r>
          </a:p>
          <a:p>
            <a:pPr marL="0" indent="0">
              <a:buNone/>
            </a:pPr>
            <a:r>
              <a:rPr lang="en-US" dirty="0"/>
              <a:t>○ 24m</a:t>
            </a:r>
          </a:p>
          <a:p>
            <a:pPr marL="0" indent="0">
              <a:buNone/>
            </a:pPr>
            <a:r>
              <a:rPr lang="en-US" dirty="0"/>
              <a:t>○ 18m</a:t>
            </a:r>
          </a:p>
          <a:p>
            <a:pPr marL="0" indent="0">
              <a:buNone/>
            </a:pPr>
            <a:r>
              <a:rPr lang="en-US" dirty="0"/>
              <a:t>○ 21m</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16</a:t>
            </a:r>
            <a:endParaRPr lang="en-US"/>
          </a:p>
        </p:txBody>
      </p:sp>
      <p:sp>
        <p:nvSpPr>
          <p:cNvPr id="3" name="Content Placeholder 2"/>
          <p:cNvSpPr>
            <a:spLocks noGrp="1"/>
          </p:cNvSpPr>
          <p:nvPr>
            <p:ph idx="1"/>
          </p:nvPr>
        </p:nvSpPr>
        <p:spPr/>
        <p:txBody>
          <a:bodyPr>
            <a:normAutofit/>
          </a:bodyPr>
          <a:lstStyle/>
          <a:p>
            <a:pPr marL="0" indent="0">
              <a:buNone/>
            </a:pPr>
            <a:r>
              <a:rPr lang="en-US" dirty="0"/>
              <a:t>Two circles of radius 3 cm and 4 cm are combined to form a circle of possible biggest in size. What is the radius of this biggest circle?</a:t>
            </a:r>
          </a:p>
          <a:p>
            <a:pPr marL="0" indent="0">
              <a:buNone/>
            </a:pPr>
            <a:endParaRPr lang="en-US" dirty="0"/>
          </a:p>
          <a:p>
            <a:pPr marL="0" indent="0">
              <a:buNone/>
            </a:pPr>
            <a:r>
              <a:rPr lang="en-US" dirty="0"/>
              <a:t>○ 7</a:t>
            </a:r>
          </a:p>
          <a:p>
            <a:pPr marL="0" indent="0">
              <a:buNone/>
            </a:pPr>
            <a:r>
              <a:rPr lang="en-US" dirty="0"/>
              <a:t>○ 3.5</a:t>
            </a:r>
          </a:p>
          <a:p>
            <a:pPr marL="0" indent="0">
              <a:buNone/>
            </a:pPr>
            <a:r>
              <a:rPr lang="en-US" dirty="0"/>
              <a:t>○ 3.74</a:t>
            </a:r>
          </a:p>
          <a:p>
            <a:pPr marL="0" indent="0">
              <a:buNone/>
            </a:pPr>
            <a:r>
              <a:rPr lang="en-US" dirty="0"/>
              <a:t>○ 5</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17</a:t>
            </a:r>
            <a:endParaRPr lang="en-US"/>
          </a:p>
        </p:txBody>
      </p:sp>
      <p:sp>
        <p:nvSpPr>
          <p:cNvPr id="3" name="Content Placeholder 2"/>
          <p:cNvSpPr>
            <a:spLocks noGrp="1"/>
          </p:cNvSpPr>
          <p:nvPr>
            <p:ph idx="1"/>
          </p:nvPr>
        </p:nvSpPr>
        <p:spPr/>
        <p:txBody>
          <a:bodyPr>
            <a:normAutofit/>
          </a:bodyPr>
          <a:lstStyle/>
          <a:p>
            <a:pPr marL="0" indent="0">
              <a:buNone/>
            </a:pPr>
            <a:r>
              <a:rPr lang="en-US" dirty="0"/>
              <a:t>The height of a cylinder is to the diameter of the base as 1:2. Find the ratio of the area of its surface to the sum of the areas of its two ends.</a:t>
            </a:r>
          </a:p>
          <a:p>
            <a:pPr marL="0" indent="0">
              <a:buNone/>
            </a:pPr>
            <a:endParaRPr lang="en-US" dirty="0"/>
          </a:p>
          <a:p>
            <a:pPr marL="0" indent="0">
              <a:buNone/>
            </a:pPr>
            <a:r>
              <a:rPr lang="en-US" dirty="0"/>
              <a:t>○ 1:1</a:t>
            </a:r>
          </a:p>
          <a:p>
            <a:pPr marL="0" indent="0">
              <a:buNone/>
            </a:pPr>
            <a:r>
              <a:rPr lang="en-US" dirty="0"/>
              <a:t>○ 1:2</a:t>
            </a:r>
          </a:p>
          <a:p>
            <a:pPr marL="0" indent="0">
              <a:buNone/>
            </a:pPr>
            <a:r>
              <a:rPr lang="en-US" dirty="0"/>
              <a:t>○ 2:1</a:t>
            </a:r>
          </a:p>
          <a:p>
            <a:pPr marL="0" indent="0">
              <a:buNone/>
            </a:pPr>
            <a:r>
              <a:rPr lang="en-US" dirty="0"/>
              <a:t>○ 1:3</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18</a:t>
            </a:r>
            <a:endParaRPr lang="en-US"/>
          </a:p>
        </p:txBody>
      </p:sp>
      <p:sp>
        <p:nvSpPr>
          <p:cNvPr id="3" name="Content Placeholder 2"/>
          <p:cNvSpPr>
            <a:spLocks noGrp="1"/>
          </p:cNvSpPr>
          <p:nvPr>
            <p:ph idx="1"/>
          </p:nvPr>
        </p:nvSpPr>
        <p:spPr/>
        <p:txBody>
          <a:bodyPr>
            <a:normAutofit fontScale="87500" lnSpcReduction="10000"/>
          </a:bodyPr>
          <a:lstStyle/>
          <a:p>
            <a:pPr marL="0" indent="0">
              <a:buNone/>
            </a:pPr>
            <a:r>
              <a:rPr lang="en-US" dirty="0"/>
              <a:t>A man walked diagonally across a square plot. Find the percent saved by not walking along the edges approximately.</a:t>
            </a:r>
          </a:p>
          <a:p>
            <a:pPr marL="0" indent="0">
              <a:buNone/>
            </a:pPr>
            <a:endParaRPr lang="en-US" dirty="0"/>
          </a:p>
          <a:p>
            <a:pPr marL="0" indent="0">
              <a:buNone/>
            </a:pPr>
            <a:r>
              <a:rPr lang="en-US" dirty="0"/>
              <a:t>○ 20%</a:t>
            </a:r>
          </a:p>
          <a:p>
            <a:pPr marL="0" indent="0">
              <a:buNone/>
            </a:pPr>
            <a:r>
              <a:rPr lang="en-US" dirty="0"/>
              <a:t>○ 24%</a:t>
            </a:r>
          </a:p>
          <a:p>
            <a:pPr marL="0" indent="0">
              <a:buNone/>
            </a:pPr>
            <a:r>
              <a:rPr lang="en-US" dirty="0"/>
              <a:t>○ 30%</a:t>
            </a:r>
          </a:p>
          <a:p>
            <a:pPr marL="0" indent="0">
              <a:buNone/>
            </a:pPr>
            <a:r>
              <a:rPr lang="en-US" dirty="0"/>
              <a:t>○ 33%</a:t>
            </a:r>
          </a:p>
          <a:p>
            <a:pPr marL="0" indent="0">
              <a:buNone/>
            </a:pPr>
            <a:br>
              <a:rPr lang="en-US"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1</a:t>
            </a:r>
            <a:endParaRPr lang="en-US"/>
          </a:p>
        </p:txBody>
      </p:sp>
      <p:sp>
        <p:nvSpPr>
          <p:cNvPr id="3" name="Content Placeholder 2"/>
          <p:cNvSpPr>
            <a:spLocks noGrp="1"/>
          </p:cNvSpPr>
          <p:nvPr>
            <p:ph idx="1"/>
          </p:nvPr>
        </p:nvSpPr>
        <p:spPr/>
        <p:txBody>
          <a:bodyPr>
            <a:normAutofit/>
          </a:bodyPr>
          <a:lstStyle/>
          <a:p>
            <a:pPr marL="0" indent="0">
              <a:buNone/>
            </a:pPr>
            <a:r>
              <a:rPr lang="en-US" dirty="0"/>
              <a:t>How many numbers greater than 0 and less than a million can be formed with the digits of 0, 5, and 7? (repetition allowed)</a:t>
            </a:r>
          </a:p>
          <a:p>
            <a:pPr marL="0" indent="0">
              <a:buNone/>
            </a:pPr>
            <a:endParaRPr lang="en-US" dirty="0"/>
          </a:p>
          <a:p>
            <a:pPr marL="0" indent="0">
              <a:buNone/>
            </a:pPr>
            <a:r>
              <a:rPr lang="en-US" dirty="0"/>
              <a:t>○ 486</a:t>
            </a:r>
          </a:p>
          <a:p>
            <a:pPr marL="0" indent="0">
              <a:buNone/>
            </a:pPr>
            <a:r>
              <a:rPr lang="en-US" dirty="0"/>
              <a:t>○ 1086</a:t>
            </a:r>
          </a:p>
          <a:p>
            <a:pPr marL="0" indent="0">
              <a:buNone/>
            </a:pPr>
            <a:r>
              <a:rPr lang="en-US" dirty="0"/>
              <a:t>○ 728</a:t>
            </a:r>
          </a:p>
          <a:p>
            <a:pPr marL="0" indent="0">
              <a:buNone/>
            </a:pPr>
            <a:r>
              <a:rPr lang="en-US" dirty="0"/>
              <a:t>○ 568</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19</a:t>
            </a:r>
            <a:endParaRPr lang="en-US"/>
          </a:p>
        </p:txBody>
      </p:sp>
      <p:sp>
        <p:nvSpPr>
          <p:cNvPr id="3" name="Content Placeholder 2"/>
          <p:cNvSpPr>
            <a:spLocks noGrp="1"/>
          </p:cNvSpPr>
          <p:nvPr>
            <p:ph idx="1"/>
          </p:nvPr>
        </p:nvSpPr>
        <p:spPr/>
        <p:txBody>
          <a:bodyPr>
            <a:normAutofit fontScale="80000" lnSpcReduction="20000"/>
          </a:bodyPr>
          <a:lstStyle/>
          <a:p>
            <a:pPr marL="0" indent="0">
              <a:buNone/>
            </a:pPr>
            <a:r>
              <a:rPr lang="en-US" dirty="0"/>
              <a:t>A cylindrical can of radius 14 cm and height 20 cm is completely filled with milk. A pipe is opened at the bottom of the can to fill the milk into identical bottles each which has a capacity of 770 ml. How many such bottles can be filled with the milk in the can?</a:t>
            </a:r>
          </a:p>
          <a:p>
            <a:pPr marL="0" indent="0">
              <a:buNone/>
            </a:pPr>
            <a:endParaRPr lang="en-US" dirty="0"/>
          </a:p>
          <a:p>
            <a:pPr marL="0" indent="0">
              <a:buNone/>
            </a:pPr>
            <a:r>
              <a:rPr lang="en-US" dirty="0"/>
              <a:t>○ 4</a:t>
            </a:r>
          </a:p>
          <a:p>
            <a:pPr marL="0" indent="0">
              <a:buNone/>
            </a:pPr>
            <a:r>
              <a:rPr lang="en-US" dirty="0"/>
              <a:t>○ 12</a:t>
            </a:r>
          </a:p>
          <a:p>
            <a:pPr marL="0" indent="0">
              <a:buNone/>
            </a:pPr>
            <a:r>
              <a:rPr lang="en-US" dirty="0"/>
              <a:t>○ 8</a:t>
            </a:r>
          </a:p>
          <a:p>
            <a:pPr marL="0" indent="0">
              <a:buNone/>
            </a:pPr>
            <a:r>
              <a:rPr lang="en-US" dirty="0"/>
              <a:t>○ 16</a:t>
            </a:r>
          </a:p>
          <a:p>
            <a:pPr marL="0" indent="0">
              <a:buNone/>
            </a:pPr>
            <a:br>
              <a:rPr lang="en-US" dirty="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20</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In a ΔABC, P,Q and R are the mid-points of sides BC, CA and AB respectively. If AC = 21 cm, BC = 29 cm and AB = 30 cm. The perimeter of the quadrilateral RPQ is</a:t>
            </a:r>
          </a:p>
          <a:p>
            <a:pPr marL="0" indent="0">
              <a:buNone/>
            </a:pPr>
            <a:endParaRPr lang="en-US" dirty="0"/>
          </a:p>
          <a:p>
            <a:pPr marL="0" indent="0">
              <a:buNone/>
            </a:pPr>
            <a:r>
              <a:rPr lang="en-US" dirty="0"/>
              <a:t>○ 91cm</a:t>
            </a:r>
          </a:p>
          <a:p>
            <a:pPr marL="0" indent="0">
              <a:buNone/>
            </a:pPr>
            <a:r>
              <a:rPr lang="en-US" dirty="0"/>
              <a:t>○ 60cm</a:t>
            </a:r>
          </a:p>
          <a:p>
            <a:pPr marL="0" indent="0">
              <a:buNone/>
            </a:pPr>
            <a:r>
              <a:rPr lang="en-US" dirty="0"/>
              <a:t>○ 51cm</a:t>
            </a:r>
          </a:p>
          <a:p>
            <a:pPr marL="0" indent="0">
              <a:buNone/>
            </a:pPr>
            <a:r>
              <a:rPr lang="en-US" dirty="0"/>
              <a:t>○ 70cm</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21</a:t>
            </a:r>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a:t>A square is drawn by joining the mid points of the sides of a square of side 16 cm. Another square is drawn by joining the midpoints of the sides of the previous square. Another square is drawn by joining the mid points of the sides of the new square. The process is continued infinitely. Find the sum of the areas of all the squares.</a:t>
            </a:r>
          </a:p>
          <a:p>
            <a:pPr marL="0" indent="0">
              <a:buNone/>
            </a:pPr>
            <a:endParaRPr lang="en-US" dirty="0"/>
          </a:p>
          <a:p>
            <a:pPr marL="0" indent="0">
              <a:buNone/>
            </a:pPr>
            <a:r>
              <a:rPr lang="en-US" dirty="0"/>
              <a:t>○ 256 sq. cm</a:t>
            </a:r>
          </a:p>
          <a:p>
            <a:pPr marL="0" indent="0">
              <a:buNone/>
            </a:pPr>
            <a:r>
              <a:rPr lang="en-US" dirty="0"/>
              <a:t>○ 128 sq. cm</a:t>
            </a:r>
          </a:p>
          <a:p>
            <a:pPr marL="0" indent="0">
              <a:buNone/>
            </a:pPr>
            <a:r>
              <a:rPr lang="en-US" dirty="0"/>
              <a:t>○ 512 sq. cm</a:t>
            </a:r>
          </a:p>
          <a:p>
            <a:pPr marL="0" indent="0">
              <a:buNone/>
            </a:pPr>
            <a:r>
              <a:rPr lang="en-US" dirty="0"/>
              <a:t>○ 1024 sq. cm</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22</a:t>
            </a:r>
            <a:endParaRPr lang="en-US"/>
          </a:p>
        </p:txBody>
      </p:sp>
      <p:sp>
        <p:nvSpPr>
          <p:cNvPr id="3" name="Content Placeholder 2"/>
          <p:cNvSpPr>
            <a:spLocks noGrp="1"/>
          </p:cNvSpPr>
          <p:nvPr>
            <p:ph idx="1"/>
          </p:nvPr>
        </p:nvSpPr>
        <p:spPr/>
        <p:txBody>
          <a:bodyPr>
            <a:normAutofit/>
          </a:bodyPr>
          <a:lstStyle/>
          <a:p>
            <a:pPr marL="0" indent="0">
              <a:buNone/>
            </a:pPr>
            <a:r>
              <a:rPr lang="en-US" dirty="0"/>
              <a:t>A solid metallic spherical ball of diameter 6 cm is melted and recast into a cone with diameter of the base 12 cm. Find the height of the cone.</a:t>
            </a:r>
          </a:p>
          <a:p>
            <a:pPr marL="0" indent="0">
              <a:buNone/>
            </a:pPr>
            <a:endParaRPr lang="en-US" dirty="0"/>
          </a:p>
          <a:p>
            <a:pPr marL="0" indent="0">
              <a:buNone/>
            </a:pPr>
            <a:r>
              <a:rPr lang="en-US" dirty="0"/>
              <a:t>○ 2cm</a:t>
            </a:r>
          </a:p>
          <a:p>
            <a:pPr marL="0" indent="0">
              <a:buNone/>
            </a:pPr>
            <a:r>
              <a:rPr lang="en-US" dirty="0"/>
              <a:t>○ 3cm</a:t>
            </a:r>
          </a:p>
          <a:p>
            <a:pPr marL="0" indent="0">
              <a:buNone/>
            </a:pPr>
            <a:r>
              <a:rPr lang="en-US" dirty="0"/>
              <a:t>○ 4cm</a:t>
            </a:r>
          </a:p>
          <a:p>
            <a:pPr marL="0" indent="0">
              <a:buNone/>
            </a:pPr>
            <a:r>
              <a:rPr lang="en-US" dirty="0"/>
              <a:t>○ 5cm</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23</a:t>
            </a:r>
            <a:endParaRPr lang="en-US"/>
          </a:p>
        </p:txBody>
      </p:sp>
      <p:sp>
        <p:nvSpPr>
          <p:cNvPr id="3" name="Content Placeholder 2"/>
          <p:cNvSpPr>
            <a:spLocks noGrp="1"/>
          </p:cNvSpPr>
          <p:nvPr>
            <p:ph idx="1"/>
          </p:nvPr>
        </p:nvSpPr>
        <p:spPr/>
        <p:txBody>
          <a:bodyPr>
            <a:normAutofit fontScale="87500" lnSpcReduction="10000"/>
          </a:bodyPr>
          <a:lstStyle/>
          <a:p>
            <a:pPr marL="0" indent="0">
              <a:buNone/>
            </a:pPr>
            <a:r>
              <a:rPr lang="en-US" dirty="0"/>
              <a:t>A cone of height 9 cm with diameter of its base 18 cm is carved out from a wooden solid sphere of radius 9 cm. Find the percentage of the wood wasted.</a:t>
            </a:r>
          </a:p>
          <a:p>
            <a:pPr marL="0" indent="0">
              <a:buNone/>
            </a:pPr>
            <a:endParaRPr lang="en-US" dirty="0"/>
          </a:p>
          <a:p>
            <a:pPr marL="0" indent="0">
              <a:buNone/>
            </a:pPr>
            <a:r>
              <a:rPr lang="en-US" dirty="0"/>
              <a:t>○ 25%</a:t>
            </a:r>
          </a:p>
          <a:p>
            <a:pPr marL="0" indent="0">
              <a:buNone/>
            </a:pPr>
            <a:r>
              <a:rPr lang="en-US" dirty="0"/>
              <a:t>○ 35%</a:t>
            </a:r>
          </a:p>
          <a:p>
            <a:pPr marL="0" indent="0">
              <a:buNone/>
            </a:pPr>
            <a:r>
              <a:rPr lang="en-US" dirty="0"/>
              <a:t>○ 50%</a:t>
            </a:r>
          </a:p>
          <a:p>
            <a:pPr marL="0" indent="0">
              <a:buNone/>
            </a:pPr>
            <a:r>
              <a:rPr lang="en-US" dirty="0"/>
              <a:t>○ 75%</a:t>
            </a:r>
          </a:p>
          <a:p>
            <a:pPr marL="0" indent="0">
              <a:buNone/>
            </a:pPr>
            <a:br>
              <a:rPr lang="en-US" dirty="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24</a:t>
            </a:r>
            <a:endParaRPr lang="en-US"/>
          </a:p>
        </p:txBody>
      </p:sp>
      <p:sp>
        <p:nvSpPr>
          <p:cNvPr id="3" name="Content Placeholder 2"/>
          <p:cNvSpPr>
            <a:spLocks noGrp="1"/>
          </p:cNvSpPr>
          <p:nvPr>
            <p:ph idx="1"/>
          </p:nvPr>
        </p:nvSpPr>
        <p:spPr/>
        <p:txBody>
          <a:bodyPr>
            <a:normAutofit/>
          </a:bodyPr>
          <a:lstStyle/>
          <a:p>
            <a:pPr marL="0" indent="0">
              <a:buNone/>
            </a:pPr>
            <a:r>
              <a:rPr lang="en-US" dirty="0"/>
              <a:t>Find the sum of all the angles (in degrees) if the polygon has 11 sides.</a:t>
            </a:r>
          </a:p>
          <a:p>
            <a:pPr marL="0" indent="0">
              <a:buNone/>
            </a:pPr>
            <a:endParaRPr lang="en-US" dirty="0"/>
          </a:p>
          <a:p>
            <a:pPr marL="0" indent="0">
              <a:buNone/>
            </a:pPr>
            <a:r>
              <a:rPr lang="en-US" dirty="0"/>
              <a:t>○ 1620</a:t>
            </a:r>
          </a:p>
          <a:p>
            <a:pPr marL="0" indent="0">
              <a:buNone/>
            </a:pPr>
            <a:r>
              <a:rPr lang="en-US" dirty="0"/>
              <a:t>○ 1540</a:t>
            </a:r>
          </a:p>
          <a:p>
            <a:pPr marL="0" indent="0">
              <a:buNone/>
            </a:pPr>
            <a:r>
              <a:rPr lang="en-US" dirty="0"/>
              <a:t>○ 1230</a:t>
            </a:r>
          </a:p>
          <a:p>
            <a:pPr marL="0" indent="0">
              <a:buNone/>
            </a:pPr>
            <a:r>
              <a:rPr lang="en-US" dirty="0"/>
              <a:t>○ 1830</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25</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latin typeface="Times New Roman" panose="02020603050405020304" pitchFamily="18" charset="0"/>
                <a:cs typeface="Times New Roman" panose="02020603050405020304" pitchFamily="18" charset="0"/>
              </a:rPr>
              <a:t>Ram and </a:t>
            </a:r>
            <a:r>
              <a:rPr lang="en-US" dirty="0" err="1">
                <a:latin typeface="Times New Roman" panose="02020603050405020304" pitchFamily="18" charset="0"/>
                <a:cs typeface="Times New Roman" panose="02020603050405020304" pitchFamily="18" charset="0"/>
              </a:rPr>
              <a:t>Shyam</a:t>
            </a:r>
            <a:r>
              <a:rPr lang="en-US" dirty="0">
                <a:latin typeface="Times New Roman" panose="02020603050405020304" pitchFamily="18" charset="0"/>
                <a:cs typeface="Times New Roman" panose="02020603050405020304" pitchFamily="18" charset="0"/>
              </a:rPr>
              <a:t> are 10 km apart. They both see a hot air balloon passing in the sky making an angle of 60° and 30° respectively. What is the height at which the balloon could be flying?</a:t>
            </a:r>
          </a:p>
          <a:p>
            <a:pPr marL="0" indent="0" algn="just">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case 1:</a:t>
            </a:r>
          </a:p>
          <a:p>
            <a:pPr marL="0" indent="0">
              <a:buNone/>
            </a:pPr>
            <a:endParaRPr lang="en-US" dirty="0"/>
          </a:p>
          <a:p>
            <a:pPr marL="0" indent="0">
              <a:buNone/>
            </a:pPr>
            <a:r>
              <a:rPr lang="en-US" dirty="0"/>
              <a:t>○ 5√3/2                                                                </a:t>
            </a:r>
            <a:r>
              <a:rPr lang="en-US" b="1" dirty="0"/>
              <a:t>case 2:</a:t>
            </a:r>
          </a:p>
          <a:p>
            <a:pPr marL="0" indent="0">
              <a:buNone/>
            </a:pPr>
            <a:r>
              <a:rPr lang="en-US" dirty="0"/>
              <a:t>○ 5√3                                                                    </a:t>
            </a:r>
          </a:p>
          <a:p>
            <a:pPr marL="0" indent="0">
              <a:buNone/>
            </a:pPr>
            <a:r>
              <a:rPr lang="en-US" dirty="0"/>
              <a:t>○ 6√3/2</a:t>
            </a:r>
          </a:p>
          <a:p>
            <a:pPr marL="0" indent="0">
              <a:buNone/>
            </a:pPr>
            <a:r>
              <a:rPr lang="en-US" dirty="0"/>
              <a:t>○ Both A &amp; B</a:t>
            </a:r>
          </a:p>
          <a:p>
            <a:pPr marL="0" indent="0">
              <a:buNone/>
            </a:pPr>
            <a:endParaRPr lang="en-US" dirty="0"/>
          </a:p>
        </p:txBody>
      </p:sp>
      <p:pic>
        <p:nvPicPr>
          <p:cNvPr id="4" name="Picture 3">
            <a:extLst>
              <a:ext uri="{FF2B5EF4-FFF2-40B4-BE49-F238E27FC236}">
                <a16:creationId xmlns:a16="http://schemas.microsoft.com/office/drawing/2014/main" id="{7A2D182F-923C-542F-D8B0-C9B5C4D12B34}"/>
              </a:ext>
            </a:extLst>
          </p:cNvPr>
          <p:cNvPicPr>
            <a:picLocks noChangeAspect="1"/>
          </p:cNvPicPr>
          <p:nvPr/>
        </p:nvPicPr>
        <p:blipFill>
          <a:blip r:embed="rId3"/>
          <a:stretch>
            <a:fillRect/>
          </a:stretch>
        </p:blipFill>
        <p:spPr>
          <a:xfrm>
            <a:off x="3493368" y="3590924"/>
            <a:ext cx="3352800" cy="1666875"/>
          </a:xfrm>
          <a:prstGeom prst="rect">
            <a:avLst/>
          </a:prstGeom>
        </p:spPr>
      </p:pic>
      <p:pic>
        <p:nvPicPr>
          <p:cNvPr id="5" name="Picture 4">
            <a:extLst>
              <a:ext uri="{FF2B5EF4-FFF2-40B4-BE49-F238E27FC236}">
                <a16:creationId xmlns:a16="http://schemas.microsoft.com/office/drawing/2014/main" id="{4072ED7F-9675-2121-A031-8CFA9F00F087}"/>
              </a:ext>
            </a:extLst>
          </p:cNvPr>
          <p:cNvPicPr>
            <a:picLocks noChangeAspect="1"/>
          </p:cNvPicPr>
          <p:nvPr/>
        </p:nvPicPr>
        <p:blipFill>
          <a:blip r:embed="rId4"/>
          <a:stretch>
            <a:fillRect/>
          </a:stretch>
        </p:blipFill>
        <p:spPr>
          <a:xfrm>
            <a:off x="6604434" y="4561520"/>
            <a:ext cx="2324100" cy="1666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26</a:t>
            </a:r>
            <a:endParaRPr lang="en-US"/>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Two persons are on either side of a temple, 75 m high, observe the angle of elevation of the top of the temple to be 30∘ and 60∘ respectively. The distance between the persons is</a:t>
            </a:r>
          </a:p>
          <a:p>
            <a:pPr marL="0" indent="0">
              <a:buNone/>
            </a:pPr>
            <a:endParaRPr lang="en-US" dirty="0"/>
          </a:p>
          <a:p>
            <a:pPr marL="0" indent="0">
              <a:buNone/>
            </a:pPr>
            <a:r>
              <a:rPr lang="en-US" dirty="0"/>
              <a:t>○ 156.8m</a:t>
            </a:r>
          </a:p>
          <a:p>
            <a:pPr marL="0" indent="0">
              <a:buNone/>
            </a:pPr>
            <a:r>
              <a:rPr lang="en-US" dirty="0"/>
              <a:t>○ 173.2m</a:t>
            </a:r>
          </a:p>
          <a:p>
            <a:pPr marL="0" indent="0">
              <a:buNone/>
            </a:pPr>
            <a:r>
              <a:rPr lang="en-US" dirty="0"/>
              <a:t>○ 180.6m</a:t>
            </a:r>
          </a:p>
          <a:p>
            <a:pPr marL="0" indent="0">
              <a:buNone/>
            </a:pPr>
            <a:r>
              <a:rPr lang="en-US" dirty="0"/>
              <a:t>○ 189.5m</a:t>
            </a:r>
          </a:p>
          <a:p>
            <a:endParaRPr lang="en-US" dirty="0"/>
          </a:p>
        </p:txBody>
      </p:sp>
      <p:sp>
        <p:nvSpPr>
          <p:cNvPr id="4" name="AutoShape 2">
            <a:extLst>
              <a:ext uri="{FF2B5EF4-FFF2-40B4-BE49-F238E27FC236}">
                <a16:creationId xmlns:a16="http://schemas.microsoft.com/office/drawing/2014/main" id="{569F8CEE-0BE4-368B-E379-7698F4FF3D5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28100920-DDC5-FF51-04EC-533D0690A4E4}"/>
              </a:ext>
            </a:extLst>
          </p:cNvPr>
          <p:cNvPicPr>
            <a:picLocks noChangeAspect="1"/>
          </p:cNvPicPr>
          <p:nvPr/>
        </p:nvPicPr>
        <p:blipFill>
          <a:blip r:embed="rId3"/>
          <a:stretch>
            <a:fillRect/>
          </a:stretch>
        </p:blipFill>
        <p:spPr>
          <a:xfrm>
            <a:off x="4063033" y="3276600"/>
            <a:ext cx="4623767" cy="329187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27</a:t>
            </a:r>
            <a:endParaRPr lang="en-US"/>
          </a:p>
        </p:txBody>
      </p:sp>
      <p:sp>
        <p:nvSpPr>
          <p:cNvPr id="3" name="Content Placeholder 2"/>
          <p:cNvSpPr>
            <a:spLocks noGrp="1"/>
          </p:cNvSpPr>
          <p:nvPr>
            <p:ph idx="1"/>
          </p:nvPr>
        </p:nvSpPr>
        <p:spPr/>
        <p:txBody>
          <a:bodyPr>
            <a:normAutofit/>
          </a:bodyPr>
          <a:lstStyle/>
          <a:p>
            <a:pPr marL="0" indent="0">
              <a:buNone/>
            </a:pPr>
            <a:r>
              <a:rPr lang="en-US" dirty="0"/>
              <a:t>The number of solutions for 2 sin x + 3 </a:t>
            </a:r>
            <a:r>
              <a:rPr lang="en-US" dirty="0" err="1"/>
              <a:t>cos</a:t>
            </a:r>
            <a:r>
              <a:rPr lang="en-US" dirty="0"/>
              <a:t> x = 5 is ______.</a:t>
            </a:r>
          </a:p>
          <a:p>
            <a:pPr marL="0" indent="0">
              <a:buNone/>
            </a:pPr>
            <a:endParaRPr lang="en-US" dirty="0"/>
          </a:p>
          <a:p>
            <a:pPr marL="0" indent="0">
              <a:buNone/>
            </a:pPr>
            <a:r>
              <a:rPr lang="en-US" dirty="0"/>
              <a:t>○ 0</a:t>
            </a:r>
          </a:p>
          <a:p>
            <a:pPr marL="0" indent="0">
              <a:buNone/>
            </a:pPr>
            <a:r>
              <a:rPr lang="en-US" dirty="0"/>
              <a:t>○ 1</a:t>
            </a:r>
          </a:p>
          <a:p>
            <a:pPr marL="0" indent="0">
              <a:buNone/>
            </a:pPr>
            <a:r>
              <a:rPr lang="en-US" dirty="0"/>
              <a:t>○ 2</a:t>
            </a:r>
          </a:p>
          <a:p>
            <a:pPr marL="0" indent="0">
              <a:buNone/>
            </a:pPr>
            <a:r>
              <a:rPr lang="en-US" dirty="0"/>
              <a:t>○ 3</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28</a:t>
            </a:r>
            <a:endParaRPr lang="en-US"/>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From a point P on a level ground, the angle of elevation of the top tower is 30∘. If the tower is 100 m high, the distance of point P from the foot of the tower is:</a:t>
            </a:r>
          </a:p>
          <a:p>
            <a:pPr marL="0" indent="0">
              <a:buNone/>
            </a:pPr>
            <a:endParaRPr lang="en-US" dirty="0"/>
          </a:p>
          <a:p>
            <a:pPr marL="0" indent="0">
              <a:buNone/>
            </a:pPr>
            <a:r>
              <a:rPr lang="en-US" dirty="0"/>
              <a:t>○ 149 m</a:t>
            </a:r>
          </a:p>
          <a:p>
            <a:pPr marL="0" indent="0">
              <a:buNone/>
            </a:pPr>
            <a:r>
              <a:rPr lang="en-US" dirty="0"/>
              <a:t>○ 156 m</a:t>
            </a:r>
          </a:p>
          <a:p>
            <a:pPr marL="0" indent="0">
              <a:buNone/>
            </a:pPr>
            <a:r>
              <a:rPr lang="en-US" dirty="0"/>
              <a:t>○ 173 m</a:t>
            </a:r>
          </a:p>
          <a:p>
            <a:pPr marL="0" indent="0">
              <a:buNone/>
            </a:pPr>
            <a:r>
              <a:rPr lang="en-US" dirty="0"/>
              <a:t>○ 200 m</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2</a:t>
            </a:r>
            <a:endParaRPr lang="en-US"/>
          </a:p>
        </p:txBody>
      </p:sp>
      <p:sp>
        <p:nvSpPr>
          <p:cNvPr id="3" name="Content Placeholder 2"/>
          <p:cNvSpPr>
            <a:spLocks noGrp="1"/>
          </p:cNvSpPr>
          <p:nvPr>
            <p:ph idx="1"/>
          </p:nvPr>
        </p:nvSpPr>
        <p:spPr/>
        <p:txBody>
          <a:bodyPr>
            <a:normAutofit/>
          </a:bodyPr>
          <a:lstStyle/>
          <a:p>
            <a:pPr marL="0" indent="0">
              <a:buNone/>
            </a:pPr>
            <a:r>
              <a:rPr lang="en-US" dirty="0"/>
              <a:t>If one alphabet is being selected at random from all the alphabets in English, then what is the probability of getting a vowel?</a:t>
            </a:r>
          </a:p>
          <a:p>
            <a:pPr marL="0" indent="0">
              <a:buNone/>
            </a:pPr>
            <a:r>
              <a:rPr lang="en-US" dirty="0"/>
              <a:t>○ 5/26</a:t>
            </a:r>
          </a:p>
          <a:p>
            <a:pPr marL="0" indent="0">
              <a:buNone/>
            </a:pPr>
            <a:r>
              <a:rPr lang="en-US" dirty="0"/>
              <a:t>○ 21/26</a:t>
            </a:r>
          </a:p>
          <a:p>
            <a:pPr marL="0" indent="0">
              <a:buNone/>
            </a:pPr>
            <a:r>
              <a:rPr lang="en-US" dirty="0"/>
              <a:t>○ 4/26</a:t>
            </a:r>
          </a:p>
          <a:p>
            <a:pPr marL="0" indent="0">
              <a:buNone/>
            </a:pPr>
            <a:r>
              <a:rPr lang="en-US" dirty="0"/>
              <a:t>○ 7/26</a:t>
            </a:r>
          </a:p>
          <a:p>
            <a:pPr marL="0" indent="0">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29</a:t>
            </a:r>
            <a:endParaRPr lang="en-US"/>
          </a:p>
        </p:txBody>
      </p:sp>
      <p:sp>
        <p:nvSpPr>
          <p:cNvPr id="3" name="Content Placeholder 2"/>
          <p:cNvSpPr>
            <a:spLocks noGrp="1"/>
          </p:cNvSpPr>
          <p:nvPr>
            <p:ph idx="1"/>
          </p:nvPr>
        </p:nvSpPr>
        <p:spPr/>
        <p:txBody>
          <a:bodyPr>
            <a:normAutofit/>
          </a:bodyPr>
          <a:lstStyle/>
          <a:p>
            <a:pPr marL="0" indent="0">
              <a:buNone/>
            </a:pPr>
            <a:r>
              <a:rPr lang="en-US" dirty="0"/>
              <a:t>If tan^4</a:t>
            </a:r>
            <a:r>
              <a:rPr lang="el-GR" dirty="0"/>
              <a:t> θ</a:t>
            </a:r>
            <a:r>
              <a:rPr lang="en-US" dirty="0"/>
              <a:t> + tan^2</a:t>
            </a:r>
            <a:r>
              <a:rPr lang="el-GR" dirty="0"/>
              <a:t> θ</a:t>
            </a:r>
            <a:r>
              <a:rPr lang="en-US" dirty="0"/>
              <a:t> = 1, then the value of cos^4</a:t>
            </a:r>
            <a:r>
              <a:rPr lang="el-GR" dirty="0"/>
              <a:t> θ</a:t>
            </a:r>
            <a:r>
              <a:rPr lang="en-US" dirty="0"/>
              <a:t> + cos^2</a:t>
            </a:r>
            <a:r>
              <a:rPr lang="el-GR" dirty="0"/>
              <a:t> θ </a:t>
            </a:r>
            <a:r>
              <a:rPr lang="en-US" dirty="0"/>
              <a:t>is ______.</a:t>
            </a:r>
          </a:p>
          <a:p>
            <a:pPr marL="0" indent="0">
              <a:buNone/>
            </a:pPr>
            <a:endParaRPr lang="en-US" dirty="0"/>
          </a:p>
          <a:p>
            <a:pPr marL="0" indent="0">
              <a:buNone/>
            </a:pPr>
            <a:r>
              <a:rPr lang="en-US" dirty="0"/>
              <a:t>○ 8</a:t>
            </a:r>
          </a:p>
          <a:p>
            <a:pPr marL="0" indent="0">
              <a:buNone/>
            </a:pPr>
            <a:r>
              <a:rPr lang="en-US" dirty="0"/>
              <a:t>○ 10</a:t>
            </a:r>
          </a:p>
          <a:p>
            <a:pPr marL="0" indent="0">
              <a:buNone/>
            </a:pPr>
            <a:r>
              <a:rPr lang="en-US" dirty="0"/>
              <a:t>○ 1</a:t>
            </a:r>
          </a:p>
          <a:p>
            <a:pPr marL="0" indent="0">
              <a:buNone/>
            </a:pPr>
            <a:r>
              <a:rPr lang="en-US" dirty="0"/>
              <a:t>○ 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30</a:t>
            </a:r>
            <a:endParaRPr lang="en-US"/>
          </a:p>
        </p:txBody>
      </p:sp>
      <p:sp>
        <p:nvSpPr>
          <p:cNvPr id="3" name="Content Placeholder 2"/>
          <p:cNvSpPr>
            <a:spLocks noGrp="1"/>
          </p:cNvSpPr>
          <p:nvPr>
            <p:ph idx="1"/>
          </p:nvPr>
        </p:nvSpPr>
        <p:spPr/>
        <p:txBody>
          <a:bodyPr>
            <a:normAutofit/>
          </a:bodyPr>
          <a:lstStyle/>
          <a:p>
            <a:pPr marL="0" indent="0">
              <a:buNone/>
            </a:pPr>
            <a:r>
              <a:rPr lang="en-US" dirty="0"/>
              <a:t>Which of the following is not correct in terms of listening?</a:t>
            </a:r>
          </a:p>
          <a:p>
            <a:pPr marL="0" indent="0">
              <a:buNone/>
            </a:pPr>
            <a:endParaRPr lang="en-US" dirty="0"/>
          </a:p>
          <a:p>
            <a:pPr marL="0" indent="0">
              <a:buNone/>
            </a:pPr>
            <a:r>
              <a:rPr lang="en-US" dirty="0"/>
              <a:t>○ Listening will not build strong relationships</a:t>
            </a:r>
          </a:p>
          <a:p>
            <a:pPr marL="0" indent="0">
              <a:buNone/>
            </a:pPr>
            <a:r>
              <a:rPr lang="en-US" dirty="0"/>
              <a:t>○ Listening creates acceptance and openness</a:t>
            </a:r>
          </a:p>
          <a:p>
            <a:pPr marL="0" indent="0">
              <a:buNone/>
            </a:pPr>
            <a:r>
              <a:rPr lang="en-US" dirty="0"/>
              <a:t>○ Listening leads to learning</a:t>
            </a:r>
          </a:p>
          <a:p>
            <a:pPr marL="0" indent="0">
              <a:buNone/>
            </a:pPr>
            <a:r>
              <a:rPr lang="en-US" dirty="0"/>
              <a:t>○ Listening reduces stress and tension</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31</a:t>
            </a:r>
            <a:endParaRPr lang="en-US"/>
          </a:p>
        </p:txBody>
      </p:sp>
      <p:sp>
        <p:nvSpPr>
          <p:cNvPr id="3" name="Content Placeholder 2"/>
          <p:cNvSpPr>
            <a:spLocks noGrp="1"/>
          </p:cNvSpPr>
          <p:nvPr>
            <p:ph idx="1"/>
          </p:nvPr>
        </p:nvSpPr>
        <p:spPr/>
        <p:txBody>
          <a:bodyPr>
            <a:normAutofit fontScale="95000" lnSpcReduction="10000"/>
          </a:bodyPr>
          <a:lstStyle/>
          <a:p>
            <a:pPr marL="0" indent="0">
              <a:buNone/>
            </a:pPr>
            <a:r>
              <a:rPr lang="en-US" dirty="0"/>
              <a:t>Which is not correct in terms of rapport listening?</a:t>
            </a:r>
          </a:p>
          <a:p>
            <a:pPr marL="0" indent="0">
              <a:buNone/>
            </a:pPr>
            <a:endParaRPr lang="en-US" dirty="0"/>
          </a:p>
          <a:p>
            <a:pPr marL="0" indent="0">
              <a:buNone/>
            </a:pPr>
            <a:r>
              <a:rPr lang="en-US" dirty="0"/>
              <a:t>○ Rapport listening takes place in close and special relationships</a:t>
            </a:r>
          </a:p>
          <a:p>
            <a:pPr marL="0" indent="0">
              <a:buNone/>
            </a:pPr>
            <a:r>
              <a:rPr lang="en-US" dirty="0"/>
              <a:t>○ Listener establishes more understanding about the speaker</a:t>
            </a:r>
          </a:p>
          <a:p>
            <a:pPr marL="0" indent="0">
              <a:buNone/>
            </a:pPr>
            <a:r>
              <a:rPr lang="en-US" dirty="0"/>
              <a:t>○ Listener strengthens the relationship with the speaker</a:t>
            </a:r>
          </a:p>
          <a:p>
            <a:pPr marL="0" indent="0">
              <a:buNone/>
            </a:pPr>
            <a:r>
              <a:rPr lang="en-US" dirty="0"/>
              <a:t>○ Listener will pay less attention to the speaker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32</a:t>
            </a:r>
            <a:endParaRPr lang="en-US"/>
          </a:p>
        </p:txBody>
      </p:sp>
      <p:sp>
        <p:nvSpPr>
          <p:cNvPr id="3" name="Content Placeholder 2"/>
          <p:cNvSpPr>
            <a:spLocks noGrp="1"/>
          </p:cNvSpPr>
          <p:nvPr>
            <p:ph idx="1"/>
          </p:nvPr>
        </p:nvSpPr>
        <p:spPr/>
        <p:txBody>
          <a:bodyPr>
            <a:normAutofit/>
          </a:bodyPr>
          <a:lstStyle/>
          <a:p>
            <a:pPr marL="0" indent="0">
              <a:buNone/>
            </a:pPr>
            <a:r>
              <a:rPr lang="en-US" dirty="0"/>
              <a:t>One person 1.8m tall is 20√3 away from a tower. The angle of elevation from his eye to the top of the tower is 30∘. Find the height of the tower.</a:t>
            </a:r>
          </a:p>
          <a:p>
            <a:pPr marL="0" indent="0">
              <a:buNone/>
            </a:pPr>
            <a:endParaRPr lang="en-US" dirty="0"/>
          </a:p>
          <a:p>
            <a:pPr marL="0" indent="0">
              <a:buNone/>
            </a:pPr>
            <a:r>
              <a:rPr lang="en-US" dirty="0"/>
              <a:t>○ 21.8m</a:t>
            </a:r>
          </a:p>
          <a:p>
            <a:pPr marL="0" indent="0">
              <a:buNone/>
            </a:pPr>
            <a:r>
              <a:rPr lang="en-US" dirty="0"/>
              <a:t>○ 35.6m</a:t>
            </a:r>
          </a:p>
          <a:p>
            <a:pPr marL="0" indent="0">
              <a:buNone/>
            </a:pPr>
            <a:r>
              <a:rPr lang="en-US" dirty="0"/>
              <a:t>○ 15.9m</a:t>
            </a:r>
          </a:p>
          <a:p>
            <a:pPr marL="0" indent="0">
              <a:buNone/>
            </a:pPr>
            <a:r>
              <a:rPr lang="en-US" dirty="0"/>
              <a:t>○ 27.8m</a:t>
            </a:r>
          </a:p>
          <a:p>
            <a:endParaRPr lang="en-US" dirty="0"/>
          </a:p>
        </p:txBody>
      </p:sp>
      <p:pic>
        <p:nvPicPr>
          <p:cNvPr id="4" name="Picture 3">
            <a:extLst>
              <a:ext uri="{FF2B5EF4-FFF2-40B4-BE49-F238E27FC236}">
                <a16:creationId xmlns:a16="http://schemas.microsoft.com/office/drawing/2014/main" id="{35713755-77E4-49CF-90C6-48E2A35E4311}"/>
              </a:ext>
            </a:extLst>
          </p:cNvPr>
          <p:cNvPicPr>
            <a:picLocks noChangeAspect="1"/>
          </p:cNvPicPr>
          <p:nvPr/>
        </p:nvPicPr>
        <p:blipFill>
          <a:blip r:embed="rId3"/>
          <a:stretch>
            <a:fillRect/>
          </a:stretch>
        </p:blipFill>
        <p:spPr>
          <a:xfrm>
            <a:off x="5436096" y="3722440"/>
            <a:ext cx="3024336" cy="2428875"/>
          </a:xfrm>
          <a:prstGeom prst="rect">
            <a:avLst/>
          </a:prstGeom>
        </p:spPr>
      </p:pic>
      <p:sp>
        <p:nvSpPr>
          <p:cNvPr id="6" name="TextBox 5">
            <a:extLst>
              <a:ext uri="{FF2B5EF4-FFF2-40B4-BE49-F238E27FC236}">
                <a16:creationId xmlns:a16="http://schemas.microsoft.com/office/drawing/2014/main" id="{BF0D5522-E8D3-5A93-ADF9-CC0172089BDD}"/>
              </a:ext>
            </a:extLst>
          </p:cNvPr>
          <p:cNvSpPr txBox="1"/>
          <p:nvPr/>
        </p:nvSpPr>
        <p:spPr>
          <a:xfrm>
            <a:off x="5436096" y="5085710"/>
            <a:ext cx="576065" cy="369332"/>
          </a:xfrm>
          <a:prstGeom prst="rect">
            <a:avLst/>
          </a:prstGeom>
          <a:noFill/>
        </p:spPr>
        <p:txBody>
          <a:bodyPr wrap="square" rtlCol="0">
            <a:spAutoFit/>
          </a:bodyPr>
          <a:lstStyle/>
          <a:p>
            <a:r>
              <a:rPr lang="en-IN" dirty="0"/>
              <a:t>1.8</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33</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From the top of a building 40 meters high, the angle of depression of the ball lying on the ground was observed to be 60 degrees. Find the distance between the ball and the foot of the building.</a:t>
            </a:r>
          </a:p>
          <a:p>
            <a:pPr marL="0" indent="0">
              <a:buNone/>
            </a:pPr>
            <a:endParaRPr lang="en-US" dirty="0"/>
          </a:p>
          <a:p>
            <a:pPr marL="0" indent="0">
              <a:buNone/>
            </a:pPr>
            <a:r>
              <a:rPr lang="en-US" dirty="0"/>
              <a:t>○ 69.2</a:t>
            </a:r>
          </a:p>
          <a:p>
            <a:pPr marL="0" indent="0">
              <a:buNone/>
            </a:pPr>
            <a:r>
              <a:rPr lang="en-US" dirty="0"/>
              <a:t>○ 70.2</a:t>
            </a:r>
          </a:p>
          <a:p>
            <a:pPr marL="0" indent="0">
              <a:buNone/>
            </a:pPr>
            <a:r>
              <a:rPr lang="en-US" dirty="0"/>
              <a:t>○ 75.3</a:t>
            </a:r>
          </a:p>
          <a:p>
            <a:pPr marL="0" indent="0">
              <a:buNone/>
            </a:pPr>
            <a:r>
              <a:rPr lang="en-US"/>
              <a:t>○ 23.09</a:t>
            </a:r>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34</a:t>
            </a:r>
            <a:endParaRPr lang="en-US"/>
          </a:p>
        </p:txBody>
      </p:sp>
      <p:sp>
        <p:nvSpPr>
          <p:cNvPr id="3" name="Content Placeholder 2"/>
          <p:cNvSpPr>
            <a:spLocks noGrp="1"/>
          </p:cNvSpPr>
          <p:nvPr>
            <p:ph idx="1"/>
          </p:nvPr>
        </p:nvSpPr>
        <p:spPr/>
        <p:txBody>
          <a:bodyPr>
            <a:normAutofit/>
          </a:bodyPr>
          <a:lstStyle/>
          <a:p>
            <a:pPr marL="0" indent="0">
              <a:buNone/>
            </a:pPr>
            <a:r>
              <a:rPr lang="en-US" dirty="0"/>
              <a:t>The values of </a:t>
            </a:r>
            <a:r>
              <a:rPr lang="en-US" i="1" dirty="0"/>
              <a:t>x</a:t>
            </a:r>
            <a:r>
              <a:rPr lang="en-US" dirty="0"/>
              <a:t> for which the functions f(x)=x and g(x)=(√x)^2 are identical is</a:t>
            </a:r>
          </a:p>
          <a:p>
            <a:pPr marL="0" indent="0">
              <a:buNone/>
            </a:pPr>
            <a:endParaRPr lang="en-US" dirty="0"/>
          </a:p>
          <a:p>
            <a:pPr marL="0" indent="0">
              <a:buNone/>
            </a:pPr>
            <a:r>
              <a:rPr lang="en-US" dirty="0"/>
              <a:t>○ −∞&lt;x&lt;+∞</a:t>
            </a:r>
          </a:p>
          <a:p>
            <a:pPr marL="0" indent="0">
              <a:buNone/>
            </a:pPr>
            <a:r>
              <a:rPr lang="en-US" dirty="0"/>
              <a:t>○ x≥0</a:t>
            </a:r>
            <a:endParaRPr lang="en-US" i="1" dirty="0"/>
          </a:p>
          <a:p>
            <a:pPr marL="0" indent="0">
              <a:buNone/>
            </a:pPr>
            <a:r>
              <a:rPr lang="en-US" dirty="0"/>
              <a:t>○ x&gt;0</a:t>
            </a:r>
          </a:p>
          <a:p>
            <a:pPr marL="0" indent="0">
              <a:buNone/>
            </a:pPr>
            <a:r>
              <a:rPr lang="en-US" dirty="0"/>
              <a:t>○ x≤0</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35</a:t>
            </a:r>
            <a:endParaRPr lang="en-US"/>
          </a:p>
        </p:txBody>
      </p:sp>
      <p:sp>
        <p:nvSpPr>
          <p:cNvPr id="3" name="Content Placeholder 2"/>
          <p:cNvSpPr>
            <a:spLocks noGrp="1"/>
          </p:cNvSpPr>
          <p:nvPr>
            <p:ph idx="1"/>
          </p:nvPr>
        </p:nvSpPr>
        <p:spPr/>
        <p:txBody>
          <a:bodyPr>
            <a:normAutofit/>
          </a:bodyPr>
          <a:lstStyle/>
          <a:p>
            <a:pPr marL="0" indent="0">
              <a:buNone/>
            </a:pPr>
            <a:r>
              <a:rPr lang="en-US" dirty="0"/>
              <a:t>If f(x)=1/x, g(x)=1/(1−x) and h(x)=x^2, then find </a:t>
            </a:r>
            <a:r>
              <a:rPr lang="en-US" dirty="0" err="1"/>
              <a:t>fogoh</a:t>
            </a:r>
            <a:r>
              <a:rPr lang="en-US" dirty="0"/>
              <a:t> (2).</a:t>
            </a:r>
          </a:p>
          <a:p>
            <a:pPr marL="0" indent="0">
              <a:buNone/>
            </a:pPr>
            <a:endParaRPr lang="en-US" dirty="0"/>
          </a:p>
          <a:p>
            <a:pPr marL="0" indent="0">
              <a:buNone/>
            </a:pPr>
            <a:r>
              <a:rPr lang="en-US" dirty="0"/>
              <a:t>○ -1</a:t>
            </a:r>
          </a:p>
          <a:p>
            <a:pPr marL="0" indent="0">
              <a:buNone/>
            </a:pPr>
            <a:r>
              <a:rPr lang="en-US" dirty="0"/>
              <a:t>○ 1/2</a:t>
            </a:r>
          </a:p>
          <a:p>
            <a:pPr marL="0" indent="0">
              <a:buNone/>
            </a:pPr>
            <a:r>
              <a:rPr lang="en-US" dirty="0"/>
              <a:t>○ 1</a:t>
            </a:r>
          </a:p>
          <a:p>
            <a:pPr marL="0" indent="0">
              <a:buNone/>
            </a:pPr>
            <a:r>
              <a:rPr lang="en-US" dirty="0"/>
              <a:t>○ None of these</a:t>
            </a:r>
          </a:p>
          <a:p>
            <a:pPr marL="0" indent="0">
              <a:buNone/>
            </a:pP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Find the domain of the definition of the function y=1/(x^2−4x+3).</a:t>
            </a:r>
          </a:p>
          <a:p>
            <a:pPr marL="0" indent="0">
              <a:buNone/>
            </a:pPr>
            <a:endParaRPr lang="en-US" dirty="0"/>
          </a:p>
          <a:p>
            <a:pPr marL="0" indent="0">
              <a:buNone/>
            </a:pPr>
            <a:r>
              <a:rPr lang="en-US" dirty="0"/>
              <a:t>○ x=(1,3)</a:t>
            </a:r>
          </a:p>
          <a:p>
            <a:pPr marL="0" indent="0">
              <a:buNone/>
            </a:pPr>
            <a:r>
              <a:rPr lang="en-US" dirty="0"/>
              <a:t>○ 1&lt;x&lt;=3</a:t>
            </a:r>
          </a:p>
          <a:p>
            <a:pPr marL="0" indent="0">
              <a:buNone/>
            </a:pPr>
            <a:r>
              <a:rPr lang="en-US" dirty="0"/>
              <a:t>○ −∞&lt;x&lt;∞ excluding 1, 3</a:t>
            </a:r>
          </a:p>
          <a:p>
            <a:pPr marL="0" indent="0">
              <a:buNone/>
            </a:pPr>
            <a:r>
              <a:rPr lang="en-US" dirty="0"/>
              <a:t>○ −∞&lt;x&lt;∞ excluding 3</a:t>
            </a:r>
          </a:p>
          <a:p>
            <a:endParaRPr lang="en-US" dirty="0"/>
          </a:p>
        </p:txBody>
      </p:sp>
      <p:sp>
        <p:nvSpPr>
          <p:cNvPr id="2" name="Title 1"/>
          <p:cNvSpPr>
            <a:spLocks noGrp="1"/>
          </p:cNvSpPr>
          <p:nvPr>
            <p:ph type="title"/>
          </p:nvPr>
        </p:nvSpPr>
        <p:spPr/>
        <p:txBody>
          <a:bodyPr/>
          <a:lstStyle/>
          <a:p>
            <a:r>
              <a:rPr lang="en-US" b="1" dirty="0">
                <a:sym typeface="+mn-ea"/>
              </a:rPr>
              <a:t>Question 36</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Solve the following equation. log(base 2)(x+1)–log(base 2)(2–x)=3</a:t>
            </a:r>
          </a:p>
          <a:p>
            <a:pPr marL="0" indent="0">
              <a:buNone/>
            </a:pPr>
            <a:endParaRPr lang="en-US" dirty="0"/>
          </a:p>
          <a:p>
            <a:pPr marL="0" indent="0">
              <a:buNone/>
            </a:pPr>
            <a:r>
              <a:rPr lang="en-US" dirty="0"/>
              <a:t>○ 5/7</a:t>
            </a:r>
          </a:p>
          <a:p>
            <a:pPr marL="0" indent="0">
              <a:buNone/>
            </a:pPr>
            <a:r>
              <a:rPr lang="en-US" dirty="0"/>
              <a:t>○ 5/9</a:t>
            </a:r>
          </a:p>
          <a:p>
            <a:pPr marL="0" indent="0">
              <a:buNone/>
            </a:pPr>
            <a:r>
              <a:rPr lang="en-US" dirty="0"/>
              <a:t>○ 5/11</a:t>
            </a:r>
          </a:p>
          <a:p>
            <a:pPr marL="0" indent="0">
              <a:buNone/>
            </a:pPr>
            <a:r>
              <a:rPr lang="en-US" dirty="0"/>
              <a:t>○ 5/3</a:t>
            </a:r>
          </a:p>
          <a:p>
            <a:endParaRPr lang="en-US" dirty="0"/>
          </a:p>
        </p:txBody>
      </p:sp>
      <p:sp>
        <p:nvSpPr>
          <p:cNvPr id="2" name="Title 1"/>
          <p:cNvSpPr>
            <a:spLocks noGrp="1"/>
          </p:cNvSpPr>
          <p:nvPr>
            <p:ph type="title"/>
          </p:nvPr>
        </p:nvSpPr>
        <p:spPr/>
        <p:txBody>
          <a:bodyPr/>
          <a:lstStyle/>
          <a:p>
            <a:r>
              <a:rPr lang="en-US" b="1" dirty="0">
                <a:sym typeface="+mn-ea"/>
              </a:rPr>
              <a:t>Question 37</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Solve the following equation. log (3x - 2) = 1</a:t>
            </a:r>
          </a:p>
          <a:p>
            <a:pPr marL="0" indent="0">
              <a:buNone/>
            </a:pPr>
            <a:endParaRPr lang="en-US" dirty="0"/>
          </a:p>
          <a:p>
            <a:pPr marL="0" indent="0">
              <a:buNone/>
            </a:pPr>
            <a:r>
              <a:rPr lang="en-US" dirty="0"/>
              <a:t>○ 3</a:t>
            </a:r>
          </a:p>
          <a:p>
            <a:pPr marL="0" indent="0">
              <a:buNone/>
            </a:pPr>
            <a:r>
              <a:rPr lang="en-US" dirty="0"/>
              <a:t>○ 2</a:t>
            </a:r>
          </a:p>
          <a:p>
            <a:pPr marL="0" indent="0">
              <a:buNone/>
            </a:pPr>
            <a:r>
              <a:rPr lang="en-US" dirty="0"/>
              <a:t>○ 4</a:t>
            </a:r>
          </a:p>
          <a:p>
            <a:pPr marL="0" indent="0">
              <a:buNone/>
            </a:pPr>
            <a:r>
              <a:rPr lang="en-US" dirty="0"/>
              <a:t>○ 6</a:t>
            </a:r>
          </a:p>
          <a:p>
            <a:endParaRPr lang="en-US" dirty="0"/>
          </a:p>
        </p:txBody>
      </p:sp>
      <p:sp>
        <p:nvSpPr>
          <p:cNvPr id="2" name="Title 1"/>
          <p:cNvSpPr>
            <a:spLocks noGrp="1"/>
          </p:cNvSpPr>
          <p:nvPr>
            <p:ph type="title"/>
          </p:nvPr>
        </p:nvSpPr>
        <p:spPr/>
        <p:txBody>
          <a:bodyPr/>
          <a:lstStyle/>
          <a:p>
            <a:r>
              <a:rPr lang="en-US" b="1" dirty="0">
                <a:sym typeface="+mn-ea"/>
              </a:rPr>
              <a:t>Question 38</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3</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If there are five trains from P to Q and 2 trains from Q to R, in how many ways can one travel from P to R by train? (assume there are no direct trains from P to R)</a:t>
            </a:r>
          </a:p>
          <a:p>
            <a:pPr marL="0" indent="0">
              <a:buNone/>
            </a:pPr>
            <a:endParaRPr lang="en-US" dirty="0"/>
          </a:p>
          <a:p>
            <a:pPr marL="0" indent="0">
              <a:buNone/>
            </a:pPr>
            <a:r>
              <a:rPr lang="en-US" dirty="0"/>
              <a:t>○ 5</a:t>
            </a:r>
          </a:p>
          <a:p>
            <a:pPr marL="0" indent="0">
              <a:buNone/>
            </a:pPr>
            <a:r>
              <a:rPr lang="en-US" dirty="0"/>
              <a:t>○ 8</a:t>
            </a:r>
          </a:p>
          <a:p>
            <a:pPr marL="0" indent="0">
              <a:buNone/>
            </a:pPr>
            <a:r>
              <a:rPr lang="en-US" dirty="0"/>
              <a:t>○ 10</a:t>
            </a:r>
          </a:p>
          <a:p>
            <a:pPr marL="0" indent="0">
              <a:buNone/>
            </a:pPr>
            <a:r>
              <a:rPr lang="en-US" dirty="0"/>
              <a:t>○ 15</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If f(x) = 5x^3 and g(x) = 3x^5 , then f(x).g(x) will be ______</a:t>
            </a:r>
          </a:p>
          <a:p>
            <a:pPr marL="0" indent="0">
              <a:buNone/>
            </a:pPr>
            <a:endParaRPr lang="en-US" dirty="0"/>
          </a:p>
          <a:p>
            <a:pPr marL="0" indent="0">
              <a:buNone/>
            </a:pPr>
            <a:r>
              <a:rPr lang="en-US" dirty="0"/>
              <a:t>○ Even function</a:t>
            </a:r>
          </a:p>
          <a:p>
            <a:pPr marL="0" indent="0">
              <a:buNone/>
            </a:pPr>
            <a:r>
              <a:rPr lang="en-US" dirty="0"/>
              <a:t>○ Odd function</a:t>
            </a:r>
          </a:p>
          <a:p>
            <a:pPr marL="0" indent="0">
              <a:buNone/>
            </a:pPr>
            <a:r>
              <a:rPr lang="en-US" dirty="0"/>
              <a:t>○ Both</a:t>
            </a:r>
          </a:p>
          <a:p>
            <a:pPr marL="0" indent="0">
              <a:buNone/>
            </a:pPr>
            <a:r>
              <a:rPr lang="en-US" dirty="0"/>
              <a:t>○ None of these</a:t>
            </a:r>
          </a:p>
          <a:p>
            <a:endParaRPr lang="en-US" dirty="0"/>
          </a:p>
        </p:txBody>
      </p:sp>
      <p:sp>
        <p:nvSpPr>
          <p:cNvPr id="2" name="Title 1"/>
          <p:cNvSpPr>
            <a:spLocks noGrp="1"/>
          </p:cNvSpPr>
          <p:nvPr>
            <p:ph type="title"/>
          </p:nvPr>
        </p:nvSpPr>
        <p:spPr/>
        <p:txBody>
          <a:bodyPr/>
          <a:lstStyle/>
          <a:p>
            <a:r>
              <a:rPr lang="en-US" b="1" dirty="0">
                <a:sym typeface="+mn-ea"/>
              </a:rPr>
              <a:t>Question 39</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Solve the following equation. log(x)=2-log(x-21)</a:t>
            </a:r>
          </a:p>
          <a:p>
            <a:pPr marL="0" indent="0">
              <a:buNone/>
            </a:pPr>
            <a:endParaRPr lang="en-US" dirty="0"/>
          </a:p>
          <a:p>
            <a:pPr marL="0" indent="0">
              <a:buNone/>
            </a:pPr>
            <a:r>
              <a:rPr lang="en-US" dirty="0"/>
              <a:t>○ 25,4</a:t>
            </a:r>
          </a:p>
          <a:p>
            <a:pPr marL="0" indent="0">
              <a:buNone/>
            </a:pPr>
            <a:r>
              <a:rPr lang="en-US" dirty="0"/>
              <a:t>○ 29,4</a:t>
            </a:r>
          </a:p>
          <a:p>
            <a:pPr marL="0" indent="0">
              <a:buNone/>
            </a:pPr>
            <a:r>
              <a:rPr lang="en-US" dirty="0"/>
              <a:t>○ -25,4</a:t>
            </a:r>
          </a:p>
          <a:p>
            <a:pPr marL="0" indent="0">
              <a:buNone/>
            </a:pPr>
            <a:r>
              <a:rPr lang="en-US" dirty="0"/>
              <a:t>○ -29,4</a:t>
            </a:r>
          </a:p>
          <a:p>
            <a:endParaRPr lang="en-US" dirty="0"/>
          </a:p>
        </p:txBody>
      </p:sp>
      <p:sp>
        <p:nvSpPr>
          <p:cNvPr id="2" name="Title 1"/>
          <p:cNvSpPr>
            <a:spLocks noGrp="1"/>
          </p:cNvSpPr>
          <p:nvPr>
            <p:ph type="title"/>
          </p:nvPr>
        </p:nvSpPr>
        <p:spPr/>
        <p:txBody>
          <a:bodyPr/>
          <a:lstStyle/>
          <a:p>
            <a:r>
              <a:rPr lang="en-US" b="1" dirty="0">
                <a:sym typeface="+mn-ea"/>
              </a:rPr>
              <a:t>Question 40</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4</a:t>
            </a:r>
            <a:endParaRPr lang="en-US"/>
          </a:p>
        </p:txBody>
      </p:sp>
      <p:sp>
        <p:nvSpPr>
          <p:cNvPr id="3" name="Content Placeholder 2"/>
          <p:cNvSpPr>
            <a:spLocks noGrp="1"/>
          </p:cNvSpPr>
          <p:nvPr>
            <p:ph idx="1"/>
          </p:nvPr>
        </p:nvSpPr>
        <p:spPr/>
        <p:txBody>
          <a:bodyPr>
            <a:normAutofit/>
          </a:bodyPr>
          <a:lstStyle/>
          <a:p>
            <a:pPr marL="0" indent="0">
              <a:buNone/>
            </a:pPr>
            <a:r>
              <a:rPr lang="en-US" dirty="0"/>
              <a:t>A polygon has 44 sides, then the number of its diagonals are ______.</a:t>
            </a:r>
          </a:p>
          <a:p>
            <a:pPr marL="0" indent="0">
              <a:buNone/>
            </a:pPr>
            <a:endParaRPr lang="en-US" dirty="0"/>
          </a:p>
          <a:p>
            <a:pPr marL="0" indent="0">
              <a:buNone/>
            </a:pPr>
            <a:r>
              <a:rPr lang="en-US" dirty="0"/>
              <a:t>○ 850</a:t>
            </a:r>
          </a:p>
          <a:p>
            <a:pPr marL="0" indent="0">
              <a:buNone/>
            </a:pPr>
            <a:r>
              <a:rPr lang="en-US" dirty="0"/>
              <a:t>○ 877</a:t>
            </a:r>
          </a:p>
          <a:p>
            <a:pPr marL="0" indent="0">
              <a:buNone/>
            </a:pPr>
            <a:r>
              <a:rPr lang="en-US" dirty="0"/>
              <a:t>○ 902</a:t>
            </a:r>
          </a:p>
          <a:p>
            <a:pPr marL="0" indent="0">
              <a:buNone/>
            </a:pPr>
            <a:r>
              <a:rPr lang="en-US" dirty="0"/>
              <a:t>○ None of these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5</a:t>
            </a:r>
            <a:endParaRPr lang="en-US"/>
          </a:p>
        </p:txBody>
      </p:sp>
      <p:sp>
        <p:nvSpPr>
          <p:cNvPr id="3" name="Content Placeholder 2"/>
          <p:cNvSpPr>
            <a:spLocks noGrp="1"/>
          </p:cNvSpPr>
          <p:nvPr>
            <p:ph idx="1"/>
          </p:nvPr>
        </p:nvSpPr>
        <p:spPr/>
        <p:txBody>
          <a:bodyPr>
            <a:normAutofit fontScale="92500" lnSpcReduction="10000"/>
          </a:bodyPr>
          <a:lstStyle/>
          <a:p>
            <a:pPr marL="0" indent="0">
              <a:buNone/>
            </a:pPr>
            <a:br>
              <a:rPr lang="en-US" dirty="0"/>
            </a:br>
            <a:r>
              <a:rPr lang="en-US" dirty="0"/>
              <a:t>How many words, with or without meaning, can be formed using all letters of the word COUNTRY using each letter exactly once?</a:t>
            </a:r>
          </a:p>
          <a:p>
            <a:pPr marL="0" indent="0">
              <a:buNone/>
            </a:pPr>
            <a:endParaRPr lang="en-US" dirty="0"/>
          </a:p>
          <a:p>
            <a:pPr marL="0" indent="0">
              <a:buNone/>
            </a:pPr>
            <a:r>
              <a:rPr lang="en-US" dirty="0"/>
              <a:t>○ 5040</a:t>
            </a:r>
          </a:p>
          <a:p>
            <a:pPr marL="0" indent="0">
              <a:buNone/>
            </a:pPr>
            <a:r>
              <a:rPr lang="en-US" dirty="0"/>
              <a:t>○ 5870</a:t>
            </a:r>
          </a:p>
          <a:p>
            <a:pPr marL="0" indent="0">
              <a:buNone/>
            </a:pPr>
            <a:r>
              <a:rPr lang="en-US" dirty="0"/>
              <a:t>○ 6240</a:t>
            </a:r>
          </a:p>
          <a:p>
            <a:pPr marL="0" indent="0">
              <a:buNone/>
            </a:pPr>
            <a:r>
              <a:rPr lang="en-US" dirty="0"/>
              <a:t>○ 7820</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6</a:t>
            </a:r>
            <a:endParaRPr lang="en-US"/>
          </a:p>
        </p:txBody>
      </p:sp>
      <p:sp>
        <p:nvSpPr>
          <p:cNvPr id="3" name="Content Placeholder 2"/>
          <p:cNvSpPr>
            <a:spLocks noGrp="1"/>
          </p:cNvSpPr>
          <p:nvPr>
            <p:ph idx="1"/>
          </p:nvPr>
        </p:nvSpPr>
        <p:spPr/>
        <p:txBody>
          <a:bodyPr>
            <a:noAutofit/>
          </a:bodyPr>
          <a:lstStyle/>
          <a:p>
            <a:pPr marL="0" indent="0">
              <a:buNone/>
            </a:pPr>
            <a:r>
              <a:rPr lang="en-US" sz="2800" dirty="0"/>
              <a:t>There are 7 fans in a hall and each one of them can be switched on independently. Find the total number of ways in which the fans can be turned on.</a:t>
            </a:r>
          </a:p>
          <a:p>
            <a:endParaRPr lang="en-US" sz="2800" dirty="0"/>
          </a:p>
          <a:p>
            <a:pPr marL="0" indent="0">
              <a:buNone/>
            </a:pPr>
            <a:r>
              <a:rPr lang="en-US" sz="2800" dirty="0"/>
              <a:t>○ 2^7</a:t>
            </a:r>
          </a:p>
          <a:p>
            <a:pPr marL="0" indent="0">
              <a:buNone/>
            </a:pPr>
            <a:r>
              <a:rPr lang="en-US" sz="2800" dirty="0"/>
              <a:t>○ 127</a:t>
            </a:r>
          </a:p>
          <a:p>
            <a:pPr marL="0" indent="0">
              <a:buNone/>
            </a:pPr>
            <a:r>
              <a:rPr lang="en-US" sz="2800" dirty="0"/>
              <a:t>○ 10^7</a:t>
            </a:r>
          </a:p>
          <a:p>
            <a:pPr marL="0" indent="0">
              <a:buNone/>
            </a:pPr>
            <a:r>
              <a:rPr lang="en-US" sz="2800" dirty="0"/>
              <a:t>○ 7^2</a:t>
            </a:r>
          </a:p>
          <a:p>
            <a:pPr marL="0" indent="0">
              <a:buNone/>
            </a:pPr>
            <a:br>
              <a:rPr lang="en-US" sz="2800" dirty="0"/>
            </a:b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7</a:t>
            </a:r>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t>A number lock on a suitcase has 3 wheels each labeled with 10 digits from 0 to 9. If the opening of the lock requires a particular sequence of three digits with no repeats, how many such sequences will be possible?</a:t>
            </a:r>
          </a:p>
          <a:p>
            <a:pPr marL="0" indent="0">
              <a:buNone/>
            </a:pPr>
            <a:endParaRPr lang="en-US" dirty="0"/>
          </a:p>
          <a:p>
            <a:pPr marL="0" indent="0">
              <a:buNone/>
            </a:pPr>
            <a:r>
              <a:rPr lang="en-US" dirty="0"/>
              <a:t>○ 4224</a:t>
            </a:r>
          </a:p>
          <a:p>
            <a:pPr marL="0" indent="0">
              <a:buNone/>
            </a:pPr>
            <a:r>
              <a:rPr lang="en-US" dirty="0"/>
              <a:t>○ 720</a:t>
            </a:r>
          </a:p>
          <a:p>
            <a:pPr marL="0" indent="0">
              <a:buNone/>
            </a:pPr>
            <a:r>
              <a:rPr lang="en-US" dirty="0"/>
              <a:t>○ 560</a:t>
            </a:r>
          </a:p>
          <a:p>
            <a:pPr marL="0" indent="0">
              <a:buNone/>
            </a:pPr>
            <a:r>
              <a:rPr lang="en-US" dirty="0"/>
              <a:t>○ 5040</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ym typeface="+mn-ea"/>
              </a:rPr>
              <a:t>Question 8</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a:t>A question paper contains 15 'true or false' questions. In how many ways can a candidate answer the entire paper? Assume that the candidate answers all the questions.</a:t>
            </a:r>
          </a:p>
          <a:p>
            <a:pPr marL="0" indent="0">
              <a:buNone/>
            </a:pPr>
            <a:endParaRPr lang="en-US" dirty="0"/>
          </a:p>
          <a:p>
            <a:pPr marL="0" indent="0">
              <a:buNone/>
            </a:pPr>
            <a:r>
              <a:rPr lang="en-US" dirty="0"/>
              <a:t>○ 2^10</a:t>
            </a:r>
          </a:p>
          <a:p>
            <a:pPr marL="0" indent="0">
              <a:buNone/>
            </a:pPr>
            <a:r>
              <a:rPr lang="en-US" dirty="0"/>
              <a:t>○ 3^15</a:t>
            </a:r>
          </a:p>
          <a:p>
            <a:pPr marL="0" indent="0">
              <a:buNone/>
            </a:pPr>
            <a:r>
              <a:rPr lang="en-US" dirty="0"/>
              <a:t>○ 2^15</a:t>
            </a:r>
          </a:p>
          <a:p>
            <a:pPr marL="0" indent="0">
              <a:buNone/>
            </a:pPr>
            <a:r>
              <a:rPr lang="en-US" dirty="0"/>
              <a:t>○ 3^15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5924</Words>
  <Application>Microsoft Office PowerPoint</Application>
  <PresentationFormat>On-screen Show (4:3)</PresentationFormat>
  <Paragraphs>817</Paragraphs>
  <Slides>41</Slides>
  <Notes>40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41</vt:i4>
      </vt:variant>
    </vt:vector>
  </HeadingPairs>
  <TitlesOfParts>
    <vt:vector size="59" baseType="lpstr">
      <vt:lpstr>Aptos</vt:lpstr>
      <vt:lpstr>Arial</vt:lpstr>
      <vt:lpstr>Calibri</vt:lpstr>
      <vt:lpstr>inherit</vt:lpstr>
      <vt:lpstr>KaTeX_Main</vt:lpstr>
      <vt:lpstr>KaTeX_Math</vt:lpstr>
      <vt:lpstr>KaTeX_Size3</vt:lpstr>
      <vt:lpstr>MJXc-TeX-ams-R</vt:lpstr>
      <vt:lpstr>MJXc-TeX-main-R</vt:lpstr>
      <vt:lpstr>MJXc-TeX-math-I</vt:lpstr>
      <vt:lpstr>MJXc-TeX-size1-R</vt:lpstr>
      <vt:lpstr>Montserrat</vt:lpstr>
      <vt:lpstr>Nunito Sans</vt:lpstr>
      <vt:lpstr>Poppins</vt:lpstr>
      <vt:lpstr>ProximaNova</vt:lpstr>
      <vt:lpstr>Times New Roman</vt:lpstr>
      <vt:lpstr>Wingdings</vt:lpstr>
      <vt:lpstr>Office Theme</vt:lpstr>
      <vt:lpstr>PowerPoint Presentation</vt:lpstr>
      <vt:lpstr>Question 1</vt:lpstr>
      <vt:lpstr>Question 2</vt:lpstr>
      <vt:lpstr>Question 3</vt:lpstr>
      <vt:lpstr>Question 4</vt:lpstr>
      <vt:lpstr>Question 5</vt:lpstr>
      <vt:lpstr>Question 6</vt:lpstr>
      <vt:lpstr>Question 7</vt:lpstr>
      <vt:lpstr>Question 8</vt:lpstr>
      <vt:lpstr>Question 9</vt:lpstr>
      <vt:lpstr>Question 10</vt:lpstr>
      <vt:lpstr>Question 11</vt:lpstr>
      <vt:lpstr>Question 12</vt:lpstr>
      <vt:lpstr>Question 13</vt:lpstr>
      <vt:lpstr>Question 14</vt:lpstr>
      <vt:lpstr>Question 15</vt:lpstr>
      <vt:lpstr>Question 16</vt:lpstr>
      <vt:lpstr>Question 17</vt:lpstr>
      <vt:lpstr>Question 18</vt:lpstr>
      <vt:lpstr>Question 19</vt:lpstr>
      <vt:lpstr>Question 20</vt:lpstr>
      <vt:lpstr>Question 21</vt:lpstr>
      <vt:lpstr>Question 22</vt:lpstr>
      <vt:lpstr>Question 23</vt:lpstr>
      <vt:lpstr>Question 24</vt:lpstr>
      <vt:lpstr>Question 25</vt:lpstr>
      <vt:lpstr>Question 26</vt:lpstr>
      <vt:lpstr>Question 27</vt:lpstr>
      <vt:lpstr>Question 28</vt:lpstr>
      <vt:lpstr>Question 29</vt:lpstr>
      <vt:lpstr>Question 30</vt:lpstr>
      <vt:lpstr>Question 31</vt:lpstr>
      <vt:lpstr>Question 32</vt:lpstr>
      <vt:lpstr>Question 33</vt:lpstr>
      <vt:lpstr>Question 34</vt:lpstr>
      <vt:lpstr>Question 35</vt:lpstr>
      <vt:lpstr>Question 36</vt:lpstr>
      <vt:lpstr>Question 37</vt:lpstr>
      <vt:lpstr>Question 38</vt:lpstr>
      <vt:lpstr>Question 39</vt:lpstr>
      <vt:lpstr>Question 40</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Zechariah</dc:creator>
  <cp:lastModifiedBy>Loner 03</cp:lastModifiedBy>
  <cp:revision>13</cp:revision>
  <dcterms:created xsi:type="dcterms:W3CDTF">2025-03-14T07:56:00Z</dcterms:created>
  <dcterms:modified xsi:type="dcterms:W3CDTF">2025-03-16T08:47:41Z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3BC45AEA1AE7408EA1D722B307A42713_12</vt:lpwstr>
  </property>
  <property fmtid="{D5CDD505-2E9C-101B-9397-08002B2CF9AE}" pid="3" name="KSOProductBuildVer">
    <vt:lpwstr>1033-12.2.0.20326</vt:lpwstr>
  </property>
</Properties>
</file>