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59" r:id="rId6"/>
    <p:sldId id="260" r:id="rId7"/>
    <p:sldId id="292" r:id="rId8"/>
    <p:sldId id="293" r:id="rId9"/>
    <p:sldId id="261" r:id="rId10"/>
    <p:sldId id="262" r:id="rId11"/>
    <p:sldId id="290" r:id="rId12"/>
    <p:sldId id="291" r:id="rId13"/>
    <p:sldId id="263" r:id="rId14"/>
    <p:sldId id="264" r:id="rId15"/>
    <p:sldId id="279" r:id="rId16"/>
    <p:sldId id="265" r:id="rId17"/>
    <p:sldId id="266" r:id="rId18"/>
    <p:sldId id="267" r:id="rId19"/>
    <p:sldId id="268" r:id="rId20"/>
    <p:sldId id="269" r:id="rId21"/>
    <p:sldId id="271" r:id="rId22"/>
    <p:sldId id="294" r:id="rId23"/>
    <p:sldId id="270" r:id="rId25"/>
    <p:sldId id="273" r:id="rId26"/>
    <p:sldId id="272" r:id="rId27"/>
    <p:sldId id="274" r:id="rId28"/>
    <p:sldId id="275" r:id="rId29"/>
    <p:sldId id="276" r:id="rId30"/>
    <p:sldId id="277" r:id="rId31"/>
    <p:sldId id="278" r:id="rId32"/>
    <p:sldId id="280" r:id="rId33"/>
    <p:sldId id="281" r:id="rId34"/>
    <p:sldId id="283" r:id="rId35"/>
    <p:sldId id="284" r:id="rId36"/>
    <p:sldId id="285" r:id="rId37"/>
    <p:sldId id="2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83A2-58F5-4E6E-BABA-C80A32506EE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96324-32E7-4A97-9B6D-8BC0160F564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ANS:3000</a:t>
            </a:r>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ANS:31</a:t>
            </a:r>
            <a:endParaRPr lang="en-IN" dirty="0"/>
          </a:p>
        </p:txBody>
      </p:sp>
      <p:sp>
        <p:nvSpPr>
          <p:cNvPr id="4" name="Slide Number Placeholder 3"/>
          <p:cNvSpPr>
            <a:spLocks noGrp="1"/>
          </p:cNvSpPr>
          <p:nvPr>
            <p:ph type="sldNum" sz="quarter" idx="5"/>
          </p:nvPr>
        </p:nvSpPr>
        <p:spPr/>
        <p:txBody>
          <a:bodyPr/>
          <a:lstStyle/>
          <a:p>
            <a:fld id="{E4596324-32E7-4A97-9B6D-8BC0160F564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ANS:22</a:t>
            </a:r>
            <a:endParaRPr lang="en-IN" dirty="0"/>
          </a:p>
        </p:txBody>
      </p:sp>
      <p:sp>
        <p:nvSpPr>
          <p:cNvPr id="4" name="Slide Number Placeholder 3"/>
          <p:cNvSpPr>
            <a:spLocks noGrp="1"/>
          </p:cNvSpPr>
          <p:nvPr>
            <p:ph type="sldNum" sz="quarter" idx="5"/>
          </p:nvPr>
        </p:nvSpPr>
        <p:spPr/>
        <p:txBody>
          <a:bodyPr/>
          <a:lstStyle/>
          <a:p>
            <a:fld id="{E4596324-32E7-4A97-9B6D-8BC0160F564D}"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ANS:17</a:t>
            </a:r>
            <a:endParaRPr lang="en-IN" dirty="0"/>
          </a:p>
        </p:txBody>
      </p:sp>
      <p:sp>
        <p:nvSpPr>
          <p:cNvPr id="4" name="Slide Number Placeholder 3"/>
          <p:cNvSpPr>
            <a:spLocks noGrp="1"/>
          </p:cNvSpPr>
          <p:nvPr>
            <p:ph type="sldNum" sz="quarter" idx="5"/>
          </p:nvPr>
        </p:nvSpPr>
        <p:spPr/>
        <p:txBody>
          <a:bodyPr/>
          <a:lstStyle/>
          <a:p>
            <a:fld id="{E4596324-32E7-4A97-9B6D-8BC0160F564D}"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ANS:correct</a:t>
            </a:r>
            <a:endParaRPr lang="en-IN" dirty="0"/>
          </a:p>
        </p:txBody>
      </p:sp>
      <p:sp>
        <p:nvSpPr>
          <p:cNvPr id="4" name="Slide Number Placeholder 3"/>
          <p:cNvSpPr>
            <a:spLocks noGrp="1"/>
          </p:cNvSpPr>
          <p:nvPr>
            <p:ph type="sldNum" sz="quarter" idx="5"/>
          </p:nvPr>
        </p:nvSpPr>
        <p:spPr/>
        <p:txBody>
          <a:bodyPr/>
          <a:lstStyle/>
          <a:p>
            <a:fld id="{E4596324-32E7-4A97-9B6D-8BC0160F564D}"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ANS:correct</a:t>
            </a:r>
            <a:endParaRPr lang="en-IN" dirty="0"/>
          </a:p>
        </p:txBody>
      </p:sp>
      <p:sp>
        <p:nvSpPr>
          <p:cNvPr id="4" name="Slide Number Placeholder 3"/>
          <p:cNvSpPr>
            <a:spLocks noGrp="1"/>
          </p:cNvSpPr>
          <p:nvPr>
            <p:ph type="sldNum" sz="quarter" idx="5"/>
          </p:nvPr>
        </p:nvSpPr>
        <p:spPr/>
        <p:txBody>
          <a:bodyPr/>
          <a:lstStyle/>
          <a:p>
            <a:fld id="{E4596324-32E7-4A97-9B6D-8BC0160F564D}"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72A4022-D9A3-409D-8D72-BA36CE140F5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2A4022-D9A3-409D-8D72-BA36CE140F5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4022-D9A3-409D-8D72-BA36CE140F5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9F7C4D-C908-44D7-8CB9-C2B186DA9062}" type="slidenum">
              <a:rPr lang="en-IN" smtClean="0"/>
            </a:fld>
            <a:endParaRPr lang="en-I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4022-D9A3-409D-8D72-BA36CE140F5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F7C4D-C908-44D7-8CB9-C2B186DA906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8258" y="586996"/>
            <a:ext cx="10294374" cy="1383665"/>
          </a:xfrm>
          <a:prstGeom prst="rect">
            <a:avLst/>
          </a:prstGeom>
          <a:noFill/>
        </p:spPr>
        <p:txBody>
          <a:bodyPr wrap="square">
            <a:spAutoFit/>
          </a:bodyPr>
          <a:lstStyle/>
          <a:p>
            <a:pPr algn="just"/>
            <a:r>
              <a:rPr lang="en-US" sz="2800" b="1" i="0" dirty="0">
                <a:solidFill>
                  <a:srgbClr val="343434"/>
                </a:solidFill>
                <a:effectLst/>
                <a:highlight>
                  <a:srgbClr val="00FFFF"/>
                </a:highlight>
                <a:latin typeface="Roboto" panose="02000000000000000000" pitchFamily="2" charset="0"/>
              </a:rPr>
              <a:t>Question 3</a:t>
            </a:r>
            <a:r>
              <a:rPr lang="en-US" sz="2800" b="0" i="0" dirty="0">
                <a:solidFill>
                  <a:srgbClr val="343434"/>
                </a:solidFill>
                <a:effectLst/>
                <a:highlight>
                  <a:srgbClr val="00FFFF"/>
                </a:highlight>
                <a:latin typeface="Roboto" panose="02000000000000000000" pitchFamily="2" charset="0"/>
              </a:rPr>
              <a:t> </a:t>
            </a:r>
            <a:r>
              <a:rPr lang="en-US" sz="2800" dirty="0">
                <a:solidFill>
                  <a:srgbClr val="343434"/>
                </a:solidFill>
                <a:highlight>
                  <a:srgbClr val="00FFFF"/>
                </a:highlight>
                <a:latin typeface="Roboto" panose="02000000000000000000" pitchFamily="2" charset="0"/>
              </a:rPr>
              <a:t>:</a:t>
            </a:r>
            <a:endParaRPr lang="en-US" sz="2800" b="1" i="0" dirty="0">
              <a:solidFill>
                <a:srgbClr val="343434"/>
              </a:solidFill>
              <a:effectLst/>
              <a:latin typeface="Roboto" panose="02000000000000000000" pitchFamily="2" charset="0"/>
            </a:endParaRPr>
          </a:p>
          <a:p>
            <a:pPr algn="just"/>
            <a:r>
              <a:rPr lang="en-US" sz="2800" b="1" i="0" dirty="0">
                <a:solidFill>
                  <a:srgbClr val="343434"/>
                </a:solidFill>
                <a:effectLst/>
                <a:latin typeface="Roboto" panose="02000000000000000000" pitchFamily="2" charset="0"/>
              </a:rPr>
              <a:t>	 If set A ={1,2,3,4} set B={3,6,7,8} and set C={6,7,8,9} then write the universal set for all the three sets?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63329" y="566678"/>
            <a:ext cx="8829367" cy="1938992"/>
          </a:xfrm>
          <a:prstGeom prst="rect">
            <a:avLst/>
          </a:prstGeom>
          <a:noFill/>
        </p:spPr>
        <p:txBody>
          <a:bodyPr wrap="square">
            <a:spAutoFit/>
          </a:bodyPr>
          <a:lstStyle/>
          <a:p>
            <a:r>
              <a:rPr lang="en-US" sz="3600" b="1" i="0" dirty="0">
                <a:solidFill>
                  <a:srgbClr val="343434"/>
                </a:solidFill>
                <a:effectLst/>
                <a:highlight>
                  <a:srgbClr val="00FFFF"/>
                </a:highlight>
                <a:latin typeface="Roboto" panose="02000000000000000000" pitchFamily="2" charset="0"/>
              </a:rPr>
              <a:t>Answer:</a:t>
            </a:r>
            <a:endParaRPr lang="en-US" sz="3600" b="1" i="0" dirty="0">
              <a:solidFill>
                <a:srgbClr val="343434"/>
              </a:solidFill>
              <a:effectLst/>
              <a:highlight>
                <a:srgbClr val="00FFFF"/>
              </a:highlight>
              <a:latin typeface="Roboto" panose="02000000000000000000" pitchFamily="2" charset="0"/>
            </a:endParaRPr>
          </a:p>
          <a:p>
            <a:pPr algn="just"/>
            <a:r>
              <a:rPr lang="en-US" sz="2800" b="0" i="0" dirty="0">
                <a:solidFill>
                  <a:srgbClr val="343434"/>
                </a:solidFill>
                <a:effectLst/>
                <a:latin typeface="Roboto" panose="02000000000000000000" pitchFamily="2" charset="0"/>
              </a:rPr>
              <a:t>If U is universal then U must contain Elements of </a:t>
            </a:r>
            <a:r>
              <a:rPr lang="en-US" sz="2800" b="0" i="0" dirty="0" err="1">
                <a:solidFill>
                  <a:srgbClr val="343434"/>
                </a:solidFill>
                <a:effectLst/>
                <a:latin typeface="Roboto" panose="02000000000000000000" pitchFamily="2" charset="0"/>
              </a:rPr>
              <a:t>setA+setB+setC</a:t>
            </a:r>
            <a:br>
              <a:rPr lang="en-US" sz="2800" dirty="0"/>
            </a:br>
            <a:r>
              <a:rPr lang="en-US" sz="2800" b="0" i="0" dirty="0">
                <a:solidFill>
                  <a:srgbClr val="343434"/>
                </a:solidFill>
                <a:effectLst/>
                <a:latin typeface="Roboto" panose="02000000000000000000" pitchFamily="2" charset="0"/>
              </a:rPr>
              <a:t>U={1,2,3,4,6,7,8,9}</a:t>
            </a:r>
            <a:endParaRPr lang="en-US" sz="2800" b="1" dirty="0">
              <a:solidFill>
                <a:srgbClr val="343434"/>
              </a:solidFill>
              <a:highlight>
                <a:srgbClr val="00FFFF"/>
              </a:highligh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046" y="994390"/>
            <a:ext cx="10515600" cy="1325563"/>
          </a:xfrm>
        </p:spPr>
        <p:txBody>
          <a:bodyPr>
            <a:normAutofit fontScale="90000"/>
          </a:bodyPr>
          <a:lstStyle/>
          <a:p>
            <a:r>
              <a:rPr lang="en-US" sz="3600" b="1" dirty="0">
                <a:highlight>
                  <a:srgbClr val="00FFFF"/>
                </a:highlight>
              </a:rPr>
              <a:t>Question 4</a:t>
            </a:r>
            <a:br>
              <a:rPr lang="en-US" b="1" dirty="0">
                <a:highlight>
                  <a:srgbClr val="00FFFF"/>
                </a:highlight>
              </a:rPr>
            </a:br>
            <a:br>
              <a:rPr lang="en-US" b="1" dirty="0">
                <a:highlight>
                  <a:srgbClr val="00FFFF"/>
                </a:highlight>
              </a:rPr>
            </a:br>
            <a:r>
              <a:rPr lang="en-US" sz="3100" b="1" i="0" dirty="0">
                <a:solidFill>
                  <a:srgbClr val="343434"/>
                </a:solidFill>
                <a:effectLst/>
                <a:latin typeface="Roboto" panose="02000000000000000000" pitchFamily="2" charset="0"/>
              </a:rPr>
              <a:t>If A= { X,Y,A,B} B= {T,U,V,X} C= {T,M,N,B}  then find (A </a:t>
            </a:r>
            <a:r>
              <a:rPr lang="en-US" sz="3100" b="1" i="0" dirty="0">
                <a:solidFill>
                  <a:srgbClr val="333333"/>
                </a:solidFill>
                <a:effectLst/>
                <a:latin typeface="din"/>
              </a:rPr>
              <a:t>∩ B) ∩ ( B ∪</a:t>
            </a:r>
            <a:r>
              <a:rPr lang="en-US" sz="3100" b="0" i="0" dirty="0">
                <a:solidFill>
                  <a:srgbClr val="333333"/>
                </a:solidFill>
                <a:effectLst/>
                <a:latin typeface="din"/>
              </a:rPr>
              <a:t> </a:t>
            </a:r>
            <a:r>
              <a:rPr lang="en-US" sz="3100" b="1" i="0" dirty="0">
                <a:solidFill>
                  <a:srgbClr val="333333"/>
                </a:solidFill>
                <a:effectLst/>
                <a:latin typeface="din"/>
              </a:rPr>
              <a:t>C).</a:t>
            </a:r>
            <a:endParaRPr lang="en-IN" sz="3100" b="1" dirty="0">
              <a:highlight>
                <a:srgbClr val="00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TextBox 3"/>
          <p:cNvSpPr txBox="1"/>
          <p:nvPr/>
        </p:nvSpPr>
        <p:spPr>
          <a:xfrm>
            <a:off x="1809136" y="1927574"/>
            <a:ext cx="6096000" cy="923330"/>
          </a:xfrm>
          <a:prstGeom prst="rect">
            <a:avLst/>
          </a:prstGeom>
          <a:noFill/>
        </p:spPr>
        <p:txBody>
          <a:bodyPr wrap="square">
            <a:spAutoFit/>
          </a:bodyPr>
          <a:lstStyle/>
          <a:p>
            <a:r>
              <a:rPr lang="en-IN" b="0" i="0" dirty="0">
                <a:solidFill>
                  <a:srgbClr val="000000"/>
                </a:solidFill>
                <a:effectLst/>
                <a:latin typeface="Roboto" panose="02000000000000000000" pitchFamily="2" charset="0"/>
              </a:rPr>
              <a:t>(A </a:t>
            </a:r>
            <a:r>
              <a:rPr lang="en-IN" b="0" i="0" dirty="0">
                <a:solidFill>
                  <a:srgbClr val="333333"/>
                </a:solidFill>
                <a:effectLst/>
                <a:latin typeface="din"/>
              </a:rPr>
              <a:t>∩ B) = {X}</a:t>
            </a:r>
            <a:br>
              <a:rPr lang="en-IN" b="0" i="0" dirty="0">
                <a:solidFill>
                  <a:srgbClr val="333333"/>
                </a:solidFill>
                <a:effectLst/>
                <a:latin typeface="din"/>
              </a:rPr>
            </a:br>
            <a:r>
              <a:rPr lang="en-IN" b="0" i="0" dirty="0">
                <a:solidFill>
                  <a:srgbClr val="333333"/>
                </a:solidFill>
                <a:effectLst/>
                <a:latin typeface="din"/>
              </a:rPr>
              <a:t>( B ∪ C)= {T,U,V,X,M,N,B}</a:t>
            </a:r>
            <a:br>
              <a:rPr lang="en-IN" b="0" i="0" dirty="0">
                <a:solidFill>
                  <a:srgbClr val="333333"/>
                </a:solidFill>
                <a:effectLst/>
                <a:latin typeface="din"/>
              </a:rPr>
            </a:br>
            <a:r>
              <a:rPr lang="en-IN" b="0" i="0" dirty="0">
                <a:solidFill>
                  <a:srgbClr val="343434"/>
                </a:solidFill>
                <a:effectLst/>
                <a:latin typeface="Roboto" panose="02000000000000000000" pitchFamily="2" charset="0"/>
              </a:rPr>
              <a:t>(A </a:t>
            </a:r>
            <a:r>
              <a:rPr lang="en-IN" b="0" i="0" dirty="0">
                <a:solidFill>
                  <a:srgbClr val="333333"/>
                </a:solidFill>
                <a:effectLst/>
                <a:latin typeface="din"/>
              </a:rPr>
              <a:t>∩ B) ∩ ( B ∪ C)= {X}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2:</a:t>
            </a:r>
            <a:endParaRPr lang="en-IN" b="1" dirty="0">
              <a:highlight>
                <a:srgbClr val="00FFFF"/>
              </a:highlight>
            </a:endParaRPr>
          </a:p>
        </p:txBody>
      </p:sp>
      <p:sp>
        <p:nvSpPr>
          <p:cNvPr id="4" name="TextBox 3"/>
          <p:cNvSpPr txBox="1"/>
          <p:nvPr/>
        </p:nvSpPr>
        <p:spPr>
          <a:xfrm>
            <a:off x="953730" y="1690688"/>
            <a:ext cx="9783096" cy="4524315"/>
          </a:xfrm>
          <a:prstGeom prst="rect">
            <a:avLst/>
          </a:prstGeom>
          <a:noFill/>
        </p:spPr>
        <p:txBody>
          <a:bodyPr wrap="square">
            <a:spAutoFit/>
          </a:bodyPr>
          <a:lstStyle/>
          <a:p>
            <a:pPr algn="just"/>
            <a:r>
              <a:rPr lang="en-US" sz="2400" b="1" i="0" dirty="0">
                <a:solidFill>
                  <a:srgbClr val="343434"/>
                </a:solidFill>
                <a:effectLst/>
                <a:latin typeface="Roboto" panose="02000000000000000000" pitchFamily="2" charset="0"/>
              </a:rPr>
              <a:t>A class had a strength of 40 students numbered from 1 to 40. Students with even roll numbers were doing English literature, while students with roll numbers in multiples of 4 were doing Fashion Design, and students with roll numbers in multiples of 8 were in the technical field.</a:t>
            </a:r>
            <a:endParaRPr lang="en-US" sz="2400" b="1" i="0" dirty="0">
              <a:solidFill>
                <a:srgbClr val="343434"/>
              </a:solidFill>
              <a:effectLst/>
              <a:latin typeface="Roboto" panose="02000000000000000000" pitchFamily="2" charset="0"/>
            </a:endParaRPr>
          </a:p>
          <a:p>
            <a:pPr algn="just"/>
            <a:r>
              <a:rPr lang="en-US" sz="2400" b="1" i="0" dirty="0">
                <a:solidFill>
                  <a:srgbClr val="343434"/>
                </a:solidFill>
                <a:effectLst/>
                <a:latin typeface="Roboto" panose="02000000000000000000" pitchFamily="2" charset="0"/>
              </a:rPr>
              <a:t>Calculate the number of students who opted for none of the three streams?</a:t>
            </a:r>
            <a:endParaRPr lang="en-US" sz="2400" b="1" i="0" dirty="0">
              <a:solidFill>
                <a:srgbClr val="343434"/>
              </a:solidFill>
              <a:effectLst/>
              <a:latin typeface="Roboto" panose="02000000000000000000" pitchFamily="2" charset="0"/>
            </a:endParaRPr>
          </a:p>
          <a:p>
            <a:pPr algn="just"/>
            <a:endParaRPr lang="en-US" sz="2400" b="1" i="0" dirty="0">
              <a:solidFill>
                <a:srgbClr val="343434"/>
              </a:solidFill>
              <a:effectLst/>
              <a:latin typeface="Roboto" panose="02000000000000000000" pitchFamily="2" charset="0"/>
            </a:endParaRPr>
          </a:p>
          <a:p>
            <a:pPr algn="l"/>
            <a:r>
              <a:rPr lang="en-US" sz="2400" b="1" i="0" dirty="0">
                <a:solidFill>
                  <a:srgbClr val="343434"/>
                </a:solidFill>
                <a:effectLst/>
                <a:latin typeface="Roboto" panose="02000000000000000000" pitchFamily="2" charset="0"/>
              </a:rPr>
              <a:t>a)</a:t>
            </a:r>
            <a:r>
              <a:rPr lang="en-US" sz="2400" b="0" i="0" dirty="0">
                <a:solidFill>
                  <a:srgbClr val="343434"/>
                </a:solidFill>
                <a:effectLst/>
                <a:latin typeface="Roboto" panose="02000000000000000000" pitchFamily="2" charset="0"/>
              </a:rPr>
              <a:t>30</a:t>
            </a:r>
            <a:endParaRPr lang="en-US" sz="2400" b="0" i="0" dirty="0">
              <a:solidFill>
                <a:srgbClr val="343434"/>
              </a:solidFill>
              <a:effectLst/>
              <a:latin typeface="Roboto" panose="02000000000000000000" pitchFamily="2" charset="0"/>
            </a:endParaRPr>
          </a:p>
          <a:p>
            <a:pPr algn="l"/>
            <a:r>
              <a:rPr lang="en-US" sz="2400" b="1" i="0" dirty="0">
                <a:solidFill>
                  <a:srgbClr val="343434"/>
                </a:solidFill>
                <a:effectLst/>
                <a:latin typeface="Roboto" panose="02000000000000000000" pitchFamily="2" charset="0"/>
              </a:rPr>
              <a:t>b)</a:t>
            </a:r>
            <a:r>
              <a:rPr lang="en-US" sz="2400" b="0" i="0" dirty="0">
                <a:solidFill>
                  <a:srgbClr val="343434"/>
                </a:solidFill>
                <a:effectLst/>
                <a:latin typeface="Roboto" panose="02000000000000000000" pitchFamily="2" charset="0"/>
              </a:rPr>
              <a:t> 20</a:t>
            </a:r>
            <a:endParaRPr lang="en-US" sz="2400" b="0" i="0" dirty="0">
              <a:solidFill>
                <a:srgbClr val="343434"/>
              </a:solidFill>
              <a:effectLst/>
              <a:latin typeface="Roboto" panose="02000000000000000000" pitchFamily="2" charset="0"/>
            </a:endParaRPr>
          </a:p>
          <a:p>
            <a:pPr algn="l"/>
            <a:r>
              <a:rPr lang="en-US" sz="2400" b="1" i="0" dirty="0">
                <a:solidFill>
                  <a:srgbClr val="343434"/>
                </a:solidFill>
                <a:effectLst/>
                <a:latin typeface="Roboto" panose="02000000000000000000" pitchFamily="2" charset="0"/>
              </a:rPr>
              <a:t>c) </a:t>
            </a:r>
            <a:r>
              <a:rPr lang="en-US" sz="2400" b="0" i="0" dirty="0">
                <a:solidFill>
                  <a:srgbClr val="343434"/>
                </a:solidFill>
                <a:effectLst/>
                <a:latin typeface="Roboto" panose="02000000000000000000" pitchFamily="2" charset="0"/>
              </a:rPr>
              <a:t>45</a:t>
            </a:r>
            <a:endParaRPr lang="en-US" sz="2400" b="0" i="0" dirty="0">
              <a:solidFill>
                <a:srgbClr val="343434"/>
              </a:solidFill>
              <a:effectLst/>
              <a:latin typeface="Roboto" panose="02000000000000000000" pitchFamily="2" charset="0"/>
            </a:endParaRPr>
          </a:p>
          <a:p>
            <a:pPr algn="l"/>
            <a:r>
              <a:rPr lang="en-US" sz="2400" b="1" i="0" dirty="0">
                <a:solidFill>
                  <a:srgbClr val="343434"/>
                </a:solidFill>
                <a:effectLst/>
                <a:latin typeface="Roboto" panose="02000000000000000000" pitchFamily="2" charset="0"/>
              </a:rPr>
              <a:t>d)</a:t>
            </a:r>
            <a:r>
              <a:rPr lang="en-US" sz="2400" b="0" i="0" dirty="0">
                <a:solidFill>
                  <a:srgbClr val="343434"/>
                </a:solidFill>
                <a:effectLst/>
                <a:latin typeface="Roboto" panose="02000000000000000000" pitchFamily="2" charset="0"/>
              </a:rPr>
              <a:t> 50</a:t>
            </a:r>
            <a:endParaRPr lang="en-US" sz="2400" b="1" i="0" dirty="0">
              <a:solidFill>
                <a:srgbClr val="343434"/>
              </a:solidFill>
              <a:effectLst/>
              <a:latin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Question 5:</a:t>
            </a:r>
            <a:endParaRPr lang="en-IN" b="1" dirty="0">
              <a:highlight>
                <a:srgbClr val="00FFFF"/>
              </a:highlight>
            </a:endParaRPr>
          </a:p>
        </p:txBody>
      </p:sp>
      <p:sp>
        <p:nvSpPr>
          <p:cNvPr id="4" name="TextBox 3"/>
          <p:cNvSpPr txBox="1"/>
          <p:nvPr/>
        </p:nvSpPr>
        <p:spPr>
          <a:xfrm>
            <a:off x="737419" y="1690688"/>
            <a:ext cx="10038736" cy="584775"/>
          </a:xfrm>
          <a:prstGeom prst="rect">
            <a:avLst/>
          </a:prstGeom>
          <a:noFill/>
        </p:spPr>
        <p:txBody>
          <a:bodyPr wrap="square">
            <a:spAutoFit/>
          </a:bodyPr>
          <a:lstStyle/>
          <a:p>
            <a:r>
              <a:rPr lang="en-US" b="1" i="0" dirty="0">
                <a:solidFill>
                  <a:srgbClr val="333333"/>
                </a:solidFill>
                <a:effectLst/>
                <a:latin typeface="din"/>
              </a:rPr>
              <a:t> </a:t>
            </a:r>
            <a:r>
              <a:rPr lang="en-US" sz="3200" b="1" i="0" dirty="0">
                <a:solidFill>
                  <a:srgbClr val="333333"/>
                </a:solidFill>
                <a:effectLst/>
                <a:latin typeface="din"/>
              </a:rPr>
              <a:t>Given set A={9,0} B={9,0,18,27,36} Is A⊂ B? Find A</a:t>
            </a:r>
            <a:r>
              <a:rPr lang="en-US" sz="3200" b="0" i="0" dirty="0">
                <a:solidFill>
                  <a:srgbClr val="333333"/>
                </a:solidFill>
                <a:effectLst/>
                <a:latin typeface="din"/>
              </a:rPr>
              <a:t>∩</a:t>
            </a:r>
            <a:r>
              <a:rPr lang="en-US" sz="3200" b="1" i="0" dirty="0">
                <a:solidFill>
                  <a:srgbClr val="333333"/>
                </a:solidFill>
                <a:effectLst/>
                <a:latin typeface="din"/>
              </a:rPr>
              <a:t>B</a:t>
            </a: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TextBox 3"/>
          <p:cNvSpPr txBox="1"/>
          <p:nvPr/>
        </p:nvSpPr>
        <p:spPr>
          <a:xfrm>
            <a:off x="2133599" y="1939102"/>
            <a:ext cx="8583561" cy="1200329"/>
          </a:xfrm>
          <a:prstGeom prst="rect">
            <a:avLst/>
          </a:prstGeom>
          <a:noFill/>
        </p:spPr>
        <p:txBody>
          <a:bodyPr wrap="square">
            <a:spAutoFit/>
          </a:bodyPr>
          <a:lstStyle/>
          <a:p>
            <a:r>
              <a:rPr lang="en-US" sz="3600" b="0" i="0" dirty="0">
                <a:solidFill>
                  <a:srgbClr val="333333"/>
                </a:solidFill>
                <a:effectLst/>
                <a:latin typeface="din"/>
              </a:rPr>
              <a:t>Yes  A⊂B as elements of A are present In B. A∩B= {9,0}</a:t>
            </a:r>
            <a:endParaRPr lang="en-I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QUESTION 6</a:t>
            </a:r>
            <a:endParaRPr lang="en-IN" b="1" dirty="0">
              <a:highlight>
                <a:srgbClr val="00FFFF"/>
              </a:highlight>
            </a:endParaRPr>
          </a:p>
        </p:txBody>
      </p:sp>
      <p:sp>
        <p:nvSpPr>
          <p:cNvPr id="4" name="Content Placeholder 3"/>
          <p:cNvSpPr>
            <a:spLocks noGrp="1"/>
          </p:cNvSpPr>
          <p:nvPr>
            <p:ph idx="1"/>
          </p:nvPr>
        </p:nvSpPr>
        <p:spPr/>
        <p:txBody>
          <a:bodyPr/>
          <a:lstStyle/>
          <a:p>
            <a:pPr marL="0" indent="0">
              <a:buNone/>
            </a:pPr>
            <a:r>
              <a:rPr lang="en-US" b="1" i="0" dirty="0">
                <a:solidFill>
                  <a:srgbClr val="333333"/>
                </a:solidFill>
                <a:effectLst/>
                <a:latin typeface="din"/>
              </a:rPr>
              <a:t>	In a classroom 10 students has Computer as optional subject and 30 student has Physical education as their optional subject and rest all others have Sanskrit find the number of students who have </a:t>
            </a:r>
            <a:r>
              <a:rPr lang="en-US" b="1" i="0" dirty="0" err="1">
                <a:solidFill>
                  <a:srgbClr val="333333"/>
                </a:solidFill>
                <a:effectLst/>
                <a:latin typeface="din"/>
              </a:rPr>
              <a:t>sanskrit</a:t>
            </a:r>
            <a:r>
              <a:rPr lang="en-US" b="1" i="0" dirty="0">
                <a:solidFill>
                  <a:srgbClr val="333333"/>
                </a:solidFill>
                <a:effectLst/>
                <a:latin typeface="din"/>
              </a:rPr>
              <a:t> as optional subject if the total number of student in class are 60?</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Content Placeholder 3"/>
          <p:cNvSpPr>
            <a:spLocks noGrp="1"/>
          </p:cNvSpPr>
          <p:nvPr>
            <p:ph idx="1"/>
          </p:nvPr>
        </p:nvSpPr>
        <p:spPr/>
        <p:txBody>
          <a:bodyPr/>
          <a:lstStyle/>
          <a:p>
            <a:pPr algn="l"/>
            <a:r>
              <a:rPr lang="en-US" b="0" i="0" dirty="0">
                <a:solidFill>
                  <a:srgbClr val="333333"/>
                </a:solidFill>
                <a:effectLst/>
                <a:latin typeface="din"/>
              </a:rPr>
              <a:t>Set A = Student with CS{10}</a:t>
            </a:r>
            <a:endParaRPr lang="en-US" b="0" i="0" dirty="0">
              <a:solidFill>
                <a:srgbClr val="343434"/>
              </a:solidFill>
              <a:effectLst/>
              <a:latin typeface="Roboto" panose="02000000000000000000" pitchFamily="2" charset="0"/>
            </a:endParaRPr>
          </a:p>
          <a:p>
            <a:pPr algn="l"/>
            <a:r>
              <a:rPr lang="en-US" b="0" i="0" dirty="0">
                <a:solidFill>
                  <a:srgbClr val="333333"/>
                </a:solidFill>
                <a:effectLst/>
                <a:latin typeface="din"/>
              </a:rPr>
              <a:t>Set B = Student with PE {30}</a:t>
            </a:r>
            <a:endParaRPr lang="en-US" b="0" i="0" dirty="0">
              <a:solidFill>
                <a:srgbClr val="343434"/>
              </a:solidFill>
              <a:effectLst/>
              <a:latin typeface="Roboto" panose="02000000000000000000" pitchFamily="2" charset="0"/>
            </a:endParaRPr>
          </a:p>
          <a:p>
            <a:pPr algn="l"/>
            <a:r>
              <a:rPr lang="en-US" b="0" i="0" dirty="0">
                <a:solidFill>
                  <a:srgbClr val="333333"/>
                </a:solidFill>
                <a:effectLst/>
                <a:latin typeface="din"/>
              </a:rPr>
              <a:t>Other students = n(A)+n(B)-n(U) = 10+30-60= 20 </a:t>
            </a:r>
            <a:endParaRPr lang="en-US" b="0" i="0" dirty="0">
              <a:solidFill>
                <a:srgbClr val="343434"/>
              </a:solidFill>
              <a:effectLst/>
              <a:latin typeface="Roboto" panose="02000000000000000000" pitchFamily="2"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1:</a:t>
            </a:r>
            <a:br>
              <a:rPr lang="en-US" b="1" dirty="0">
                <a:highlight>
                  <a:srgbClr val="00FFFF"/>
                </a:highlight>
              </a:rPr>
            </a:br>
            <a:endParaRPr lang="en-IN" b="1" dirty="0">
              <a:highlight>
                <a:srgbClr val="00FFFF"/>
              </a:highlight>
            </a:endParaRPr>
          </a:p>
        </p:txBody>
      </p:sp>
      <p:sp>
        <p:nvSpPr>
          <p:cNvPr id="4" name="TextBox 3"/>
          <p:cNvSpPr txBox="1"/>
          <p:nvPr/>
        </p:nvSpPr>
        <p:spPr>
          <a:xfrm>
            <a:off x="1622322" y="1343231"/>
            <a:ext cx="9655277" cy="4524315"/>
          </a:xfrm>
          <a:prstGeom prst="rect">
            <a:avLst/>
          </a:prstGeom>
          <a:noFill/>
        </p:spPr>
        <p:txBody>
          <a:bodyPr wrap="square">
            <a:spAutoFit/>
          </a:bodyPr>
          <a:lstStyle/>
          <a:p>
            <a:pPr algn="l"/>
            <a:r>
              <a:rPr lang="en-US" sz="3600" b="1" i="0" dirty="0">
                <a:solidFill>
                  <a:srgbClr val="343434"/>
                </a:solidFill>
                <a:effectLst/>
                <a:latin typeface="Roboto" panose="02000000000000000000" pitchFamily="2" charset="0"/>
              </a:rPr>
              <a:t>In a class of 100 students, 35 like science and 45 like math. 10 like both. How many students like neither of them?</a:t>
            </a:r>
            <a:endParaRPr lang="en-US" sz="3600" b="0" i="0" dirty="0">
              <a:solidFill>
                <a:srgbClr val="343434"/>
              </a:solidFill>
              <a:effectLst/>
              <a:latin typeface="Roboto" panose="02000000000000000000" pitchFamily="2" charset="0"/>
            </a:endParaRPr>
          </a:p>
          <a:p>
            <a:pPr algn="l"/>
            <a:br>
              <a:rPr lang="en-US" sz="3600" b="0" i="0" dirty="0">
                <a:solidFill>
                  <a:srgbClr val="343434"/>
                </a:solidFill>
                <a:effectLst/>
                <a:latin typeface="Roboto" panose="02000000000000000000" pitchFamily="2" charset="0"/>
              </a:rPr>
            </a:br>
            <a:r>
              <a:rPr lang="en-US" sz="3600" b="1" i="0" dirty="0">
                <a:solidFill>
                  <a:srgbClr val="343434"/>
                </a:solidFill>
                <a:effectLst/>
                <a:latin typeface="Roboto" panose="02000000000000000000" pitchFamily="2" charset="0"/>
              </a:rPr>
              <a:t>a)</a:t>
            </a:r>
            <a:r>
              <a:rPr lang="en-US" sz="3600" b="0" i="0" dirty="0">
                <a:solidFill>
                  <a:srgbClr val="343434"/>
                </a:solidFill>
                <a:effectLst/>
                <a:latin typeface="Roboto" panose="02000000000000000000" pitchFamily="2" charset="0"/>
              </a:rPr>
              <a:t> 30</a:t>
            </a:r>
            <a:endParaRPr lang="en-US" sz="3600" b="0" i="0" dirty="0">
              <a:solidFill>
                <a:srgbClr val="343434"/>
              </a:solidFill>
              <a:effectLst/>
              <a:latin typeface="Roboto" panose="02000000000000000000" pitchFamily="2" charset="0"/>
            </a:endParaRPr>
          </a:p>
          <a:p>
            <a:pPr algn="l"/>
            <a:r>
              <a:rPr lang="en-US" sz="3600" b="1" i="0" dirty="0">
                <a:solidFill>
                  <a:srgbClr val="343434"/>
                </a:solidFill>
                <a:effectLst/>
                <a:latin typeface="Roboto" panose="02000000000000000000" pitchFamily="2" charset="0"/>
              </a:rPr>
              <a:t>b) </a:t>
            </a:r>
            <a:r>
              <a:rPr lang="en-US" sz="3600" b="0" i="0" dirty="0">
                <a:solidFill>
                  <a:srgbClr val="343434"/>
                </a:solidFill>
                <a:effectLst/>
                <a:latin typeface="Roboto" panose="02000000000000000000" pitchFamily="2" charset="0"/>
              </a:rPr>
              <a:t>24</a:t>
            </a:r>
            <a:endParaRPr lang="en-US" sz="3600" b="0" i="0" dirty="0">
              <a:solidFill>
                <a:srgbClr val="343434"/>
              </a:solidFill>
              <a:effectLst/>
              <a:latin typeface="Roboto" panose="02000000000000000000" pitchFamily="2" charset="0"/>
            </a:endParaRPr>
          </a:p>
          <a:p>
            <a:pPr algn="l"/>
            <a:r>
              <a:rPr lang="en-US" sz="3600" b="1" i="0" dirty="0">
                <a:solidFill>
                  <a:srgbClr val="343434"/>
                </a:solidFill>
                <a:effectLst/>
                <a:latin typeface="Roboto" panose="02000000000000000000" pitchFamily="2" charset="0"/>
              </a:rPr>
              <a:t>c)</a:t>
            </a:r>
            <a:r>
              <a:rPr lang="en-US" sz="3600" b="0" i="0" dirty="0">
                <a:solidFill>
                  <a:srgbClr val="343434"/>
                </a:solidFill>
                <a:effectLst/>
                <a:latin typeface="Roboto" panose="02000000000000000000" pitchFamily="2" charset="0"/>
              </a:rPr>
              <a:t>31</a:t>
            </a:r>
            <a:endParaRPr lang="en-US" sz="3600" b="0" i="0" dirty="0">
              <a:solidFill>
                <a:srgbClr val="343434"/>
              </a:solidFill>
              <a:effectLst/>
              <a:latin typeface="Roboto" panose="02000000000000000000" pitchFamily="2" charset="0"/>
            </a:endParaRPr>
          </a:p>
          <a:p>
            <a:pPr algn="l"/>
            <a:r>
              <a:rPr lang="en-US" sz="3600" b="1" i="0" dirty="0">
                <a:solidFill>
                  <a:srgbClr val="343434"/>
                </a:solidFill>
                <a:effectLst/>
                <a:latin typeface="Roboto" panose="02000000000000000000" pitchFamily="2" charset="0"/>
              </a:rPr>
              <a:t>d)</a:t>
            </a:r>
            <a:r>
              <a:rPr lang="en-US" sz="3600" b="0" i="0" dirty="0">
                <a:solidFill>
                  <a:srgbClr val="343434"/>
                </a:solidFill>
                <a:effectLst/>
                <a:latin typeface="Roboto" panose="02000000000000000000" pitchFamily="2" charset="0"/>
              </a:rPr>
              <a:t>18</a:t>
            </a:r>
            <a:endParaRPr lang="en-US" sz="3600" b="0" i="0" dirty="0">
              <a:solidFill>
                <a:srgbClr val="343434"/>
              </a:solidFill>
              <a:effectLst/>
              <a:latin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dirty="0">
                <a:solidFill>
                  <a:srgbClr val="000000"/>
                </a:solidFill>
                <a:highlight>
                  <a:srgbClr val="00FFFF"/>
                </a:highlight>
                <a:latin typeface="OpenSans"/>
              </a:rPr>
              <a:t>S</a:t>
            </a:r>
            <a:r>
              <a:rPr lang="en-IN" sz="7200" dirty="0">
                <a:solidFill>
                  <a:srgbClr val="000000"/>
                </a:solidFill>
                <a:highlight>
                  <a:srgbClr val="00FFFF"/>
                </a:highlight>
                <a:latin typeface="OpenSans"/>
              </a:rPr>
              <a:t>et Theory</a:t>
            </a:r>
            <a:endParaRPr lang="en-IN" sz="7200" dirty="0">
              <a:highlight>
                <a:srgbClr val="00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3" name="Content Placeholder 2"/>
          <p:cNvSpPr>
            <a:spLocks noGrp="1"/>
          </p:cNvSpPr>
          <p:nvPr>
            <p:ph idx="1"/>
          </p:nvPr>
        </p:nvSpPr>
        <p:spPr/>
        <p:txBody>
          <a:bodyPr/>
          <a:lstStyle/>
          <a:p>
            <a:pPr algn="l"/>
            <a:r>
              <a:rPr lang="en-US" b="0" i="0" dirty="0">
                <a:solidFill>
                  <a:srgbClr val="343434"/>
                </a:solidFill>
                <a:effectLst/>
                <a:latin typeface="Roboto" panose="02000000000000000000" pitchFamily="2" charset="0"/>
              </a:rPr>
              <a:t>Total number of students, n(µ) = 100</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Number of science students, n(S) = 35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Number of math students, n(M) = 45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Number of students who like both, n(M∩S) = 10</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Number of students who like either of them,</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n(MᴜS) = n(M) + n(S) – n(M∩S)</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=&gt; 45+35-10 = 70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Number of students who like neither = n(µ) – n(MᴜS) = 100 – 70 = 30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CORRECT ANSWER(A)</a:t>
            </a:r>
            <a:endParaRPr lang="en-US" b="0" i="0" dirty="0">
              <a:solidFill>
                <a:srgbClr val="343434"/>
              </a:solidFill>
              <a:effectLst/>
              <a:latin typeface="Roboto" panose="02000000000000000000" pitchFamily="2" charset="0"/>
            </a:endParaRPr>
          </a:p>
          <a:p>
            <a:pPr marL="0" indent="0" algn="l" fontAlgn="auto">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highlight>
                  <a:srgbClr val="00FFFF"/>
                </a:highlight>
                <a:sym typeface="+mn-ea"/>
              </a:rPr>
              <a:t>EXERCISE 2:</a:t>
            </a:r>
            <a:endParaRPr lang="en-US"/>
          </a:p>
        </p:txBody>
      </p:sp>
      <p:sp>
        <p:nvSpPr>
          <p:cNvPr id="3" name="Content Placeholder 2"/>
          <p:cNvSpPr>
            <a:spLocks noGrp="1"/>
          </p:cNvSpPr>
          <p:nvPr>
            <p:ph idx="1"/>
          </p:nvPr>
        </p:nvSpPr>
        <p:spPr/>
        <p:txBody>
          <a:bodyPr/>
          <a:p>
            <a:pPr marL="0" indent="0">
              <a:buNone/>
            </a:pPr>
            <a:r>
              <a:rPr lang="en-IN" altLang="en-US"/>
              <a:t>1. </a:t>
            </a:r>
            <a:r>
              <a:rPr lang="en-US" altLang="en-US"/>
              <a:t>"There are 20000 people living in Defence Colony, Gurgaon.</a:t>
            </a:r>
            <a:endParaRPr lang="en-US" altLang="en-US"/>
          </a:p>
          <a:p>
            <a:pPr marL="0" indent="0">
              <a:buNone/>
            </a:pPr>
            <a:r>
              <a:rPr lang="en-US" altLang="en-US"/>
              <a:t>Out of them 9000 subscribe to Star TV Network and 12000</a:t>
            </a:r>
            <a:endParaRPr lang="en-US" altLang="en-US"/>
          </a:p>
          <a:p>
            <a:pPr marL="0" indent="0">
              <a:buNone/>
            </a:pPr>
            <a:r>
              <a:rPr lang="en-US" altLang="en-US"/>
              <a:t>to Zee TV Network. If 4000 subscribe to both, how many do</a:t>
            </a:r>
            <a:endParaRPr lang="en-US" altLang="en-US"/>
          </a:p>
          <a:p>
            <a:pPr marL="0" indent="0">
              <a:buNone/>
            </a:pPr>
            <a:r>
              <a:rPr lang="en-US" altLang="en-US"/>
              <a:t>not subscribe to any of the two?"</a:t>
            </a:r>
            <a:endParaRPr lang="en-US" altLang="en-US"/>
          </a:p>
          <a:p>
            <a:pPr marL="0" indent="0">
              <a:buNone/>
            </a:pPr>
            <a:r>
              <a:rPr lang="en-IN" altLang="en-US"/>
              <a:t>2. </a:t>
            </a:r>
            <a:r>
              <a:rPr lang="en-US" altLang="en-US"/>
              <a:t>In a class of 212 students, each student studies at least one of the three subjects Mandarin, French and Spanish. 96 of them study Mandarin, 102 studies French and 106 Spanish. 32 studies Mandarin and French, 34 study Mandarin and Spanish and 36 study French and Spanish. How many students study all the three subjects?</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a:t>
            </a:r>
            <a:r>
              <a:rPr lang="en-IN" altLang="en-US" b="1" dirty="0">
                <a:highlight>
                  <a:srgbClr val="00FFFF"/>
                </a:highlight>
              </a:rPr>
              <a:t>3</a:t>
            </a:r>
            <a:r>
              <a:rPr lang="en-US" b="1" dirty="0">
                <a:highlight>
                  <a:srgbClr val="00FFFF"/>
                </a:highlight>
              </a:rPr>
              <a:t>:</a:t>
            </a:r>
            <a:endParaRPr lang="en-IN" b="1" dirty="0">
              <a:highlight>
                <a:srgbClr val="00FFFF"/>
              </a:highlight>
            </a:endParaRPr>
          </a:p>
        </p:txBody>
      </p:sp>
      <p:sp>
        <p:nvSpPr>
          <p:cNvPr id="9" name="TextBox 8"/>
          <p:cNvSpPr txBox="1"/>
          <p:nvPr/>
        </p:nvSpPr>
        <p:spPr>
          <a:xfrm>
            <a:off x="1032386" y="1589038"/>
            <a:ext cx="9645446" cy="4031873"/>
          </a:xfrm>
          <a:prstGeom prst="rect">
            <a:avLst/>
          </a:prstGeom>
          <a:noFill/>
        </p:spPr>
        <p:txBody>
          <a:bodyPr wrap="square">
            <a:spAutoFit/>
          </a:bodyPr>
          <a:lstStyle/>
          <a:p>
            <a:pPr algn="l"/>
            <a:r>
              <a:rPr lang="en-US" sz="3200" b="1" i="0" dirty="0">
                <a:solidFill>
                  <a:srgbClr val="343434"/>
                </a:solidFill>
                <a:effectLst/>
                <a:latin typeface="Roboto" panose="02000000000000000000" pitchFamily="2" charset="0"/>
              </a:rPr>
              <a:t>In a group of 60 people, 27 like tea and 42 like coffee and each person likes at least one of the two drinks. How many like both coffee and tea?</a:t>
            </a:r>
            <a:endParaRPr lang="en-US" sz="3200" b="0" i="0" dirty="0">
              <a:solidFill>
                <a:srgbClr val="343434"/>
              </a:solidFill>
              <a:effectLst/>
              <a:latin typeface="Roboto" panose="02000000000000000000" pitchFamily="2" charset="0"/>
            </a:endParaRPr>
          </a:p>
          <a:p>
            <a:pPr algn="l"/>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a)</a:t>
            </a:r>
            <a:r>
              <a:rPr lang="en-US" sz="3200" b="0" i="0" dirty="0">
                <a:solidFill>
                  <a:srgbClr val="343434"/>
                </a:solidFill>
                <a:effectLst/>
                <a:latin typeface="Roboto" panose="02000000000000000000" pitchFamily="2" charset="0"/>
              </a:rPr>
              <a:t> 12</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b) </a:t>
            </a:r>
            <a:r>
              <a:rPr lang="en-US" sz="3200" b="0" i="0" dirty="0">
                <a:solidFill>
                  <a:srgbClr val="343434"/>
                </a:solidFill>
                <a:effectLst/>
                <a:latin typeface="Roboto" panose="02000000000000000000" pitchFamily="2" charset="0"/>
              </a:rPr>
              <a:t>3</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c) </a:t>
            </a:r>
            <a:r>
              <a:rPr lang="en-US" sz="3200" b="0" i="0" dirty="0">
                <a:solidFill>
                  <a:srgbClr val="343434"/>
                </a:solidFill>
                <a:effectLst/>
                <a:latin typeface="Roboto" panose="02000000000000000000" pitchFamily="2" charset="0"/>
              </a:rPr>
              <a:t>8</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d) </a:t>
            </a:r>
            <a:r>
              <a:rPr lang="en-US" sz="3200" b="0" i="0" dirty="0">
                <a:solidFill>
                  <a:srgbClr val="343434"/>
                </a:solidFill>
                <a:effectLst/>
                <a:latin typeface="Roboto" panose="02000000000000000000" pitchFamily="2" charset="0"/>
              </a:rPr>
              <a:t>9</a:t>
            </a:r>
            <a:endParaRPr lang="en-US" sz="3200" b="0" i="0" dirty="0">
              <a:solidFill>
                <a:srgbClr val="343434"/>
              </a:solidFill>
              <a:effectLst/>
              <a:latin typeface="Roboto" panose="02000000000000000000"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TextBox 3"/>
          <p:cNvSpPr txBox="1"/>
          <p:nvPr/>
        </p:nvSpPr>
        <p:spPr>
          <a:xfrm>
            <a:off x="1868130" y="1841285"/>
            <a:ext cx="6096000" cy="3416320"/>
          </a:xfrm>
          <a:prstGeom prst="rect">
            <a:avLst/>
          </a:prstGeom>
          <a:noFill/>
        </p:spPr>
        <p:txBody>
          <a:bodyPr wrap="square">
            <a:spAutoFit/>
          </a:bodyPr>
          <a:lstStyle/>
          <a:p>
            <a:pPr algn="l"/>
            <a:r>
              <a:rPr lang="en-US" b="0" i="0" dirty="0">
                <a:solidFill>
                  <a:srgbClr val="343434"/>
                </a:solidFill>
                <a:effectLst/>
                <a:latin typeface="Roboto" panose="02000000000000000000" pitchFamily="2" charset="0"/>
              </a:rPr>
              <a:t> Let Tea= Set of people who like tea</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Coffee = Set of people who like coffee</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Given,</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(T∪C) = 60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n(T) = 27</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n(C) = 42</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n(T) + n(C) – n(T ∪ C)</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27 + 42 – 60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69 – 60 = 9</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 9</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Therefore, 9 people like both tea and coffee.</a:t>
            </a:r>
            <a:endParaRPr lang="en-US" b="0" i="0" dirty="0">
              <a:solidFill>
                <a:srgbClr val="343434"/>
              </a:solidFill>
              <a:effectLst/>
              <a:latin typeface="Roboto" panose="02000000000000000000" pitchFamily="2" charset="0"/>
            </a:endParaRPr>
          </a:p>
          <a:p>
            <a:pPr algn="l"/>
            <a:r>
              <a:rPr lang="en-US" b="1" i="0" dirty="0">
                <a:solidFill>
                  <a:srgbClr val="343434"/>
                </a:solidFill>
                <a:effectLst/>
                <a:latin typeface="Roboto" panose="02000000000000000000" pitchFamily="2" charset="0"/>
              </a:rPr>
              <a:t>CORRECT ANSWER (D)</a:t>
            </a:r>
            <a:endParaRPr lang="en-US"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51819" y="783641"/>
            <a:ext cx="8976852" cy="4031873"/>
          </a:xfrm>
          <a:prstGeom prst="rect">
            <a:avLst/>
          </a:prstGeom>
          <a:noFill/>
        </p:spPr>
        <p:txBody>
          <a:bodyPr wrap="square">
            <a:spAutoFit/>
          </a:bodyPr>
          <a:lstStyle/>
          <a:p>
            <a:pPr algn="l"/>
            <a:r>
              <a:rPr lang="en-US" sz="3200" b="1" dirty="0">
                <a:solidFill>
                  <a:srgbClr val="343434"/>
                </a:solidFill>
                <a:highlight>
                  <a:srgbClr val="00FFFF"/>
                </a:highlight>
                <a:latin typeface="Roboto" panose="02000000000000000000" pitchFamily="2" charset="0"/>
              </a:rPr>
              <a:t>EXERCISE </a:t>
            </a:r>
            <a:r>
              <a:rPr lang="en-US" sz="3200" b="1" i="0" dirty="0">
                <a:solidFill>
                  <a:srgbClr val="343434"/>
                </a:solidFill>
                <a:effectLst/>
                <a:highlight>
                  <a:srgbClr val="00FFFF"/>
                </a:highlight>
                <a:latin typeface="Roboto" panose="02000000000000000000" pitchFamily="2" charset="0"/>
              </a:rPr>
              <a:t>3 :</a:t>
            </a:r>
            <a:endParaRPr lang="en-US" sz="3200" b="1" i="0" dirty="0">
              <a:solidFill>
                <a:srgbClr val="343434"/>
              </a:solidFill>
              <a:effectLst/>
              <a:highlight>
                <a:srgbClr val="00FFFF"/>
              </a:highlight>
              <a:latin typeface="Roboto" panose="02000000000000000000" pitchFamily="2" charset="0"/>
            </a:endParaRPr>
          </a:p>
          <a:p>
            <a:pPr algn="l"/>
            <a:r>
              <a:rPr lang="en-US" sz="3200" b="1" i="0" dirty="0">
                <a:solidFill>
                  <a:srgbClr val="343434"/>
                </a:solidFill>
                <a:effectLst/>
                <a:latin typeface="Roboto" panose="02000000000000000000" pitchFamily="2" charset="0"/>
              </a:rPr>
              <a:t>Let A and B be two finite sets such that n(A) = 24, n(B) = 37 and n(A ∪ B) = 46, find n(A ∩ B).</a:t>
            </a:r>
            <a:endParaRPr lang="en-US" sz="3200" b="0" i="0" dirty="0">
              <a:solidFill>
                <a:srgbClr val="343434"/>
              </a:solidFill>
              <a:effectLst/>
              <a:latin typeface="Roboto" panose="02000000000000000000" pitchFamily="2" charset="0"/>
            </a:endParaRPr>
          </a:p>
          <a:p>
            <a:pPr algn="l"/>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a)</a:t>
            </a:r>
            <a:r>
              <a:rPr lang="en-US" sz="3200" b="0" i="0" dirty="0">
                <a:solidFill>
                  <a:srgbClr val="343434"/>
                </a:solidFill>
                <a:effectLst/>
                <a:latin typeface="Roboto" panose="02000000000000000000" pitchFamily="2" charset="0"/>
              </a:rPr>
              <a:t>12</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b) </a:t>
            </a:r>
            <a:r>
              <a:rPr lang="en-US" sz="3200" b="0" i="0" dirty="0">
                <a:solidFill>
                  <a:srgbClr val="343434"/>
                </a:solidFill>
                <a:effectLst/>
                <a:latin typeface="Roboto" panose="02000000000000000000" pitchFamily="2" charset="0"/>
              </a:rPr>
              <a:t>15</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c) </a:t>
            </a:r>
            <a:r>
              <a:rPr lang="en-US" sz="3200" b="0" i="0" dirty="0">
                <a:solidFill>
                  <a:srgbClr val="343434"/>
                </a:solidFill>
                <a:effectLst/>
                <a:latin typeface="Roboto" panose="02000000000000000000" pitchFamily="2" charset="0"/>
              </a:rPr>
              <a:t>8</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d)</a:t>
            </a:r>
            <a:r>
              <a:rPr lang="en-US" sz="3200" b="0" i="0" dirty="0">
                <a:solidFill>
                  <a:srgbClr val="343434"/>
                </a:solidFill>
                <a:effectLst/>
                <a:latin typeface="Roboto" panose="02000000000000000000" pitchFamily="2" charset="0"/>
              </a:rPr>
              <a:t> 4</a:t>
            </a:r>
            <a:endParaRPr lang="en-US" sz="3200" b="0" i="0" dirty="0">
              <a:solidFill>
                <a:srgbClr val="343434"/>
              </a:solidFill>
              <a:effectLst/>
              <a:latin typeface="Roboto" panose="02000000000000000000"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Content Placeholder 3"/>
          <p:cNvSpPr>
            <a:spLocks noGrp="1"/>
          </p:cNvSpPr>
          <p:nvPr>
            <p:ph idx="1"/>
          </p:nvPr>
        </p:nvSpPr>
        <p:spPr/>
        <p:txBody>
          <a:bodyPr/>
          <a:lstStyle/>
          <a:p>
            <a:pPr algn="l"/>
            <a:r>
              <a:rPr lang="pt-BR" b="0" i="0" dirty="0">
                <a:solidFill>
                  <a:srgbClr val="343434"/>
                </a:solidFill>
                <a:effectLst/>
                <a:latin typeface="Roboto" panose="02000000000000000000" pitchFamily="2" charset="0"/>
              </a:rPr>
              <a:t>Using the formula n(A ∪ B) = n(A) + n(B) – n(A ∩ B).</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then n(A ∩ B) = n(A) + n(B) – n(A ∪ B)</a:t>
            </a:r>
            <a:br>
              <a:rPr lang="pt-BR" b="0" i="0" dirty="0">
                <a:solidFill>
                  <a:srgbClr val="343434"/>
                </a:solidFill>
                <a:effectLst/>
                <a:latin typeface="Roboto" panose="02000000000000000000" pitchFamily="2" charset="0"/>
              </a:rPr>
            </a:br>
            <a:r>
              <a:rPr lang="pt-BR" b="0" i="0" dirty="0">
                <a:solidFill>
                  <a:srgbClr val="343434"/>
                </a:solidFill>
                <a:effectLst/>
                <a:latin typeface="Roboto" panose="02000000000000000000" pitchFamily="2" charset="0"/>
              </a:rPr>
              <a:t>= 24 +37 – 46</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 61- 46</a:t>
            </a:r>
            <a:br>
              <a:rPr lang="pt-BR" b="0" i="0" dirty="0">
                <a:solidFill>
                  <a:srgbClr val="343434"/>
                </a:solidFill>
                <a:effectLst/>
                <a:latin typeface="Roboto" panose="02000000000000000000" pitchFamily="2" charset="0"/>
              </a:rPr>
            </a:br>
            <a:r>
              <a:rPr lang="pt-BR" b="0" i="0" dirty="0">
                <a:solidFill>
                  <a:srgbClr val="343434"/>
                </a:solidFill>
                <a:effectLst/>
                <a:latin typeface="Roboto" panose="02000000000000000000" pitchFamily="2" charset="0"/>
              </a:rPr>
              <a:t>= 15</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CORRECT ANSWER (B)</a:t>
            </a:r>
            <a:endParaRPr lang="pt-BR" b="0" i="0" dirty="0">
              <a:solidFill>
                <a:srgbClr val="343434"/>
              </a:solidFill>
              <a:effectLst/>
              <a:latin typeface="Roboto" panose="02000000000000000000" pitchFamily="2"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5405" y="595132"/>
            <a:ext cx="10343537" cy="5016758"/>
          </a:xfrm>
          <a:prstGeom prst="rect">
            <a:avLst/>
          </a:prstGeom>
          <a:noFill/>
        </p:spPr>
        <p:txBody>
          <a:bodyPr wrap="square">
            <a:spAutoFit/>
          </a:bodyPr>
          <a:lstStyle/>
          <a:p>
            <a:pPr algn="l"/>
            <a:r>
              <a:rPr lang="en-US" sz="3200" b="1" dirty="0">
                <a:solidFill>
                  <a:srgbClr val="343434"/>
                </a:solidFill>
                <a:highlight>
                  <a:srgbClr val="00FFFF"/>
                </a:highlight>
                <a:latin typeface="Roboto" panose="02000000000000000000" pitchFamily="2" charset="0"/>
              </a:rPr>
              <a:t>EXERCISE</a:t>
            </a:r>
            <a:r>
              <a:rPr lang="en-US" sz="3200" b="1" i="0" dirty="0">
                <a:solidFill>
                  <a:srgbClr val="343434"/>
                </a:solidFill>
                <a:effectLst/>
                <a:highlight>
                  <a:srgbClr val="00FFFF"/>
                </a:highlight>
                <a:latin typeface="Roboto" panose="02000000000000000000" pitchFamily="2" charset="0"/>
              </a:rPr>
              <a:t> 4: </a:t>
            </a:r>
            <a:endParaRPr lang="en-US" sz="3200" b="1" i="0" dirty="0">
              <a:solidFill>
                <a:srgbClr val="343434"/>
              </a:solidFill>
              <a:effectLst/>
              <a:highlight>
                <a:srgbClr val="00FFFF"/>
              </a:highlight>
              <a:latin typeface="Roboto" panose="02000000000000000000" pitchFamily="2" charset="0"/>
            </a:endParaRPr>
          </a:p>
          <a:p>
            <a:pPr algn="l"/>
            <a:r>
              <a:rPr lang="en-US" sz="3200" b="1" i="0" dirty="0">
                <a:solidFill>
                  <a:srgbClr val="343434"/>
                </a:solidFill>
                <a:effectLst/>
                <a:latin typeface="Roboto" panose="02000000000000000000" pitchFamily="2" charset="0"/>
              </a:rPr>
              <a:t>A class consisted of 50 students, 20 were studious and liked to do physical activities also and 10 only liked to study how many students came under none of the above category?</a:t>
            </a:r>
            <a:endParaRPr lang="en-US" sz="3200" b="0" i="0" dirty="0">
              <a:solidFill>
                <a:srgbClr val="343434"/>
              </a:solidFill>
              <a:effectLst/>
              <a:latin typeface="Roboto" panose="02000000000000000000" pitchFamily="2" charset="0"/>
            </a:endParaRPr>
          </a:p>
          <a:p>
            <a:pPr algn="l"/>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a)</a:t>
            </a:r>
            <a:r>
              <a:rPr lang="en-US" sz="3200" b="0" i="0" dirty="0">
                <a:solidFill>
                  <a:srgbClr val="343434"/>
                </a:solidFill>
                <a:effectLst/>
                <a:latin typeface="Roboto" panose="02000000000000000000" pitchFamily="2" charset="0"/>
              </a:rPr>
              <a:t>12</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b)</a:t>
            </a:r>
            <a:r>
              <a:rPr lang="en-US" sz="3200" b="0" i="0" dirty="0">
                <a:solidFill>
                  <a:srgbClr val="343434"/>
                </a:solidFill>
                <a:effectLst/>
                <a:latin typeface="Roboto" panose="02000000000000000000" pitchFamily="2" charset="0"/>
              </a:rPr>
              <a:t> 25</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c) </a:t>
            </a:r>
            <a:r>
              <a:rPr lang="en-US" sz="3200" b="0" i="0" dirty="0">
                <a:solidFill>
                  <a:srgbClr val="343434"/>
                </a:solidFill>
                <a:effectLst/>
                <a:latin typeface="Roboto" panose="02000000000000000000" pitchFamily="2" charset="0"/>
              </a:rPr>
              <a:t>30</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d)</a:t>
            </a:r>
            <a:r>
              <a:rPr lang="en-US" sz="3200" b="0" i="0" dirty="0">
                <a:solidFill>
                  <a:srgbClr val="343434"/>
                </a:solidFill>
                <a:effectLst/>
                <a:latin typeface="Roboto" panose="02000000000000000000" pitchFamily="2" charset="0"/>
              </a:rPr>
              <a:t> 4</a:t>
            </a:r>
            <a:endParaRPr lang="en-US" sz="3200" b="0" i="0" dirty="0">
              <a:solidFill>
                <a:srgbClr val="343434"/>
              </a:solidFill>
              <a:effectLst/>
              <a:latin typeface="Roboto" panose="02000000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TextBox 3"/>
          <p:cNvSpPr txBox="1"/>
          <p:nvPr/>
        </p:nvSpPr>
        <p:spPr>
          <a:xfrm>
            <a:off x="838200" y="1581749"/>
            <a:ext cx="6096000" cy="1477328"/>
          </a:xfrm>
          <a:prstGeom prst="rect">
            <a:avLst/>
          </a:prstGeom>
          <a:noFill/>
        </p:spPr>
        <p:txBody>
          <a:bodyPr wrap="square">
            <a:spAutoFit/>
          </a:bodyPr>
          <a:lstStyle/>
          <a:p>
            <a:pPr algn="l"/>
            <a:r>
              <a:rPr lang="pt-BR" b="1" i="0" dirty="0">
                <a:solidFill>
                  <a:srgbClr val="343434"/>
                </a:solidFill>
                <a:effectLst/>
                <a:latin typeface="Roboto" panose="02000000000000000000" pitchFamily="2" charset="0"/>
              </a:rPr>
              <a:t> </a:t>
            </a:r>
            <a:r>
              <a:rPr lang="pt-BR" b="0" i="0" dirty="0">
                <a:solidFill>
                  <a:srgbClr val="343434"/>
                </a:solidFill>
                <a:effectLst/>
                <a:latin typeface="Roboto" panose="02000000000000000000" pitchFamily="2" charset="0"/>
              </a:rPr>
              <a:t>Using the formula n(A ∪ B) = n(A) + n(B) – n(A ∩ B).</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then n(A ∩ B) = n(A) + n(B) – n(A ∪ B)</a:t>
            </a:r>
            <a:br>
              <a:rPr lang="pt-BR" b="0" i="0" dirty="0">
                <a:solidFill>
                  <a:srgbClr val="343434"/>
                </a:solidFill>
                <a:effectLst/>
                <a:latin typeface="Roboto" panose="02000000000000000000" pitchFamily="2" charset="0"/>
              </a:rPr>
            </a:br>
            <a:r>
              <a:rPr lang="pt-BR" b="0" i="0" dirty="0">
                <a:solidFill>
                  <a:srgbClr val="343434"/>
                </a:solidFill>
                <a:effectLst/>
                <a:latin typeface="Roboto" panose="02000000000000000000" pitchFamily="2" charset="0"/>
              </a:rPr>
              <a:t>= 20+10 – 10-50</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 30</a:t>
            </a:r>
            <a:endParaRPr lang="pt-BR" b="0" i="0" dirty="0">
              <a:solidFill>
                <a:srgbClr val="343434"/>
              </a:solidFill>
              <a:effectLst/>
              <a:latin typeface="Roboto" panose="02000000000000000000" pitchFamily="2" charset="0"/>
            </a:endParaRPr>
          </a:p>
          <a:p>
            <a:pPr algn="l"/>
            <a:r>
              <a:rPr lang="pt-BR" b="0" i="0" dirty="0">
                <a:solidFill>
                  <a:srgbClr val="343434"/>
                </a:solidFill>
                <a:effectLst/>
                <a:latin typeface="Roboto" panose="02000000000000000000" pitchFamily="2" charset="0"/>
              </a:rPr>
              <a:t>CORRECT ANSWER (C)</a:t>
            </a:r>
            <a:endParaRPr lang="pt-BR"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5:</a:t>
            </a:r>
            <a:endParaRPr lang="en-IN" b="1" dirty="0">
              <a:highlight>
                <a:srgbClr val="00FFFF"/>
              </a:highlight>
            </a:endParaRPr>
          </a:p>
        </p:txBody>
      </p:sp>
      <p:sp>
        <p:nvSpPr>
          <p:cNvPr id="6" name="TextBox 5"/>
          <p:cNvSpPr txBox="1"/>
          <p:nvPr/>
        </p:nvSpPr>
        <p:spPr>
          <a:xfrm>
            <a:off x="838200" y="1490715"/>
            <a:ext cx="9783097" cy="4031873"/>
          </a:xfrm>
          <a:prstGeom prst="rect">
            <a:avLst/>
          </a:prstGeom>
          <a:noFill/>
        </p:spPr>
        <p:txBody>
          <a:bodyPr wrap="square">
            <a:spAutoFit/>
          </a:bodyPr>
          <a:lstStyle/>
          <a:p>
            <a:pPr algn="l"/>
            <a:r>
              <a:rPr lang="en-US" sz="3200" b="1" i="0" dirty="0">
                <a:solidFill>
                  <a:srgbClr val="343434"/>
                </a:solidFill>
                <a:effectLst/>
                <a:latin typeface="Roboto" panose="02000000000000000000" pitchFamily="2" charset="0"/>
              </a:rPr>
              <a:t>In a college 500 students speak Hindi 200 speak English and 200 speak both Hindi and English, find the number of students in  the college?</a:t>
            </a:r>
            <a:endParaRPr lang="en-US" sz="3200" b="0" i="0" dirty="0">
              <a:solidFill>
                <a:srgbClr val="343434"/>
              </a:solidFill>
              <a:effectLst/>
              <a:latin typeface="Roboto" panose="02000000000000000000" pitchFamily="2" charset="0"/>
            </a:endParaRPr>
          </a:p>
          <a:p>
            <a:pPr algn="l"/>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a)</a:t>
            </a:r>
            <a:r>
              <a:rPr lang="en-US" sz="3200" b="0" i="0" dirty="0">
                <a:solidFill>
                  <a:srgbClr val="343434"/>
                </a:solidFill>
                <a:effectLst/>
                <a:latin typeface="Roboto" panose="02000000000000000000" pitchFamily="2" charset="0"/>
              </a:rPr>
              <a:t>300</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b)</a:t>
            </a:r>
            <a:r>
              <a:rPr lang="en-US" sz="3200" b="0" i="0" dirty="0">
                <a:solidFill>
                  <a:srgbClr val="343434"/>
                </a:solidFill>
                <a:effectLst/>
                <a:latin typeface="Roboto" panose="02000000000000000000" pitchFamily="2" charset="0"/>
              </a:rPr>
              <a:t> 200</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c) </a:t>
            </a:r>
            <a:r>
              <a:rPr lang="en-US" sz="3200" b="0" i="0" dirty="0">
                <a:solidFill>
                  <a:srgbClr val="343434"/>
                </a:solidFill>
                <a:effectLst/>
                <a:latin typeface="Roboto" panose="02000000000000000000" pitchFamily="2" charset="0"/>
              </a:rPr>
              <a:t>450</a:t>
            </a:r>
            <a:endParaRPr lang="en-US" sz="3200" b="0" i="0" dirty="0">
              <a:solidFill>
                <a:srgbClr val="343434"/>
              </a:solidFill>
              <a:effectLst/>
              <a:latin typeface="Roboto" panose="02000000000000000000" pitchFamily="2" charset="0"/>
            </a:endParaRPr>
          </a:p>
          <a:p>
            <a:pPr algn="l"/>
            <a:r>
              <a:rPr lang="en-US" sz="3200" b="1" i="0" dirty="0">
                <a:solidFill>
                  <a:srgbClr val="343434"/>
                </a:solidFill>
                <a:effectLst/>
                <a:latin typeface="Roboto" panose="02000000000000000000" pitchFamily="2" charset="0"/>
              </a:rPr>
              <a:t>d)</a:t>
            </a:r>
            <a:r>
              <a:rPr lang="en-US" sz="3200" b="0" i="0" dirty="0">
                <a:solidFill>
                  <a:srgbClr val="343434"/>
                </a:solidFill>
                <a:effectLst/>
                <a:latin typeface="Roboto" panose="02000000000000000000" pitchFamily="2" charset="0"/>
              </a:rPr>
              <a:t> 500</a:t>
            </a:r>
            <a:endParaRPr lang="en-US" sz="3200" b="0" i="0" dirty="0">
              <a:solidFill>
                <a:srgbClr val="343434"/>
              </a:solidFill>
              <a:effectLst/>
              <a:latin typeface="Roboto" panose="02000000000000000000" pitchFamily="2"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3" name="Content Placeholder 2"/>
          <p:cNvSpPr>
            <a:spLocks noGrp="1"/>
          </p:cNvSpPr>
          <p:nvPr>
            <p:ph idx="1"/>
          </p:nvPr>
        </p:nvSpPr>
        <p:spPr/>
        <p:txBody>
          <a:bodyPr/>
          <a:lstStyle/>
          <a:p>
            <a:pPr algn="l"/>
            <a:r>
              <a:rPr lang="en-US" b="0" i="0" dirty="0">
                <a:solidFill>
                  <a:srgbClr val="343434"/>
                </a:solidFill>
                <a:effectLst/>
                <a:latin typeface="Roboto" panose="02000000000000000000" pitchFamily="2" charset="0"/>
              </a:rPr>
              <a:t>Number of students who speak Hindi =n(H)=500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Number of students who speak English =n(E)=200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Number of students who speak both =n(HUE)=200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U=n(H)+n(E)-n(HUE)= 500+200-200=500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CORRRECT ANSWER(D)</a:t>
            </a:r>
            <a:endParaRPr lang="en-US" b="0" i="0" dirty="0">
              <a:solidFill>
                <a:srgbClr val="343434"/>
              </a:solidFill>
              <a:effectLst/>
              <a:latin typeface="Roboto" panose="02000000000000000000" pitchFamily="2" charset="0"/>
            </a:endParaRPr>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highlight>
                  <a:srgbClr val="00FFFF"/>
                </a:highlight>
              </a:rPr>
              <a:t>Introduction</a:t>
            </a:r>
            <a:endParaRPr lang="en-IN" b="1" u="sng" dirty="0">
              <a:highlight>
                <a:srgbClr val="00FFFF"/>
              </a:highlight>
            </a:endParaRPr>
          </a:p>
        </p:txBody>
      </p:sp>
      <p:sp>
        <p:nvSpPr>
          <p:cNvPr id="3" name="Content Placeholder 2"/>
          <p:cNvSpPr>
            <a:spLocks noGrp="1"/>
          </p:cNvSpPr>
          <p:nvPr>
            <p:ph idx="1"/>
          </p:nvPr>
        </p:nvSpPr>
        <p:spPr>
          <a:xfrm>
            <a:off x="759542" y="1510993"/>
            <a:ext cx="10515600" cy="4351338"/>
          </a:xfrm>
        </p:spPr>
        <p:txBody>
          <a:bodyPr>
            <a:normAutofit fontScale="92500" lnSpcReduction="20000"/>
          </a:bodyPr>
          <a:lstStyle/>
          <a:p>
            <a:pPr algn="l"/>
            <a:r>
              <a:rPr lang="en-US" sz="2800" b="1" i="0" dirty="0">
                <a:solidFill>
                  <a:srgbClr val="FFFFFF"/>
                </a:solidFill>
                <a:effectLst/>
                <a:latin typeface="Roboto" panose="02000000000000000000" pitchFamily="2" charset="0"/>
              </a:rPr>
              <a:t>Definition</a:t>
            </a:r>
            <a:r>
              <a:rPr lang="en-US" sz="2800" b="0" i="0" dirty="0">
                <a:solidFill>
                  <a:srgbClr val="FFFFFF"/>
                </a:solidFill>
                <a:effectLst/>
                <a:latin typeface="Roboto" panose="02000000000000000000" pitchFamily="2" charset="0"/>
              </a:rPr>
              <a:t> – A Set is commonly defined as an assembly of items</a:t>
            </a:r>
            <a:endParaRPr lang="en-US" sz="2800" b="0" i="0" dirty="0">
              <a:solidFill>
                <a:srgbClr val="FFFFFF"/>
              </a:solidFill>
              <a:effectLst/>
              <a:latin typeface="Roboto" panose="02000000000000000000" pitchFamily="2" charset="0"/>
            </a:endParaRPr>
          </a:p>
          <a:p>
            <a:pPr algn="l"/>
            <a:r>
              <a:rPr lang="en-US" sz="3200" b="1" u="sng" dirty="0"/>
              <a:t>Definition:</a:t>
            </a:r>
            <a:endParaRPr lang="en-US" sz="3200" b="1" u="sng" dirty="0"/>
          </a:p>
          <a:p>
            <a:pPr marL="0" indent="0" algn="l">
              <a:buNone/>
            </a:pPr>
            <a:r>
              <a:rPr lang="en-US" sz="3200" dirty="0"/>
              <a:t>	A Set is commonly defined as an assembly of items, recognized as foundations. These items could be anything possible, including digits, alphabets, colors, etc. However, none of the items of the set can be a set in itself. </a:t>
            </a:r>
            <a:endParaRPr lang="en-US" sz="3200" dirty="0"/>
          </a:p>
          <a:p>
            <a:pPr algn="l"/>
            <a:r>
              <a:rPr lang="en-US" sz="3200" b="1" u="sng" dirty="0"/>
              <a:t>Presentation of sets: </a:t>
            </a:r>
            <a:endParaRPr lang="en-US" sz="3200" b="1" u="sng" dirty="0"/>
          </a:p>
          <a:p>
            <a:pPr marL="0" indent="0" algn="l">
              <a:buNone/>
            </a:pPr>
            <a:r>
              <a:rPr lang="en-US" sz="3200" dirty="0"/>
              <a:t>	For example: P= {5, 6, 7, 8, 9, 10…….18} is the set of counting numbers beginning from 5. Q= {Black, white, Red, Yellow…} is a set of colors. R= {-3, -2, -1, ., 1, 2, 3….} is a set of all integers.</a:t>
            </a:r>
            <a:br>
              <a:rPr lang="en-US" sz="3200" dirty="0"/>
            </a:br>
            <a:endParaRPr lang="en-IN"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3" name="Content Placeholder 2"/>
          <p:cNvSpPr>
            <a:spLocks noGrp="1"/>
          </p:cNvSpPr>
          <p:nvPr>
            <p:ph idx="1"/>
          </p:nvPr>
        </p:nvSpPr>
        <p:spPr>
          <a:xfrm>
            <a:off x="759542" y="1461832"/>
            <a:ext cx="10515600" cy="4351338"/>
          </a:xfrm>
        </p:spPr>
        <p:txBody>
          <a:bodyPr>
            <a:normAutofit fontScale="62500" lnSpcReduction="20000"/>
          </a:bodyPr>
          <a:lstStyle/>
          <a:p>
            <a:pPr algn="l"/>
            <a:r>
              <a:rPr lang="en-US" b="0" i="0" dirty="0">
                <a:solidFill>
                  <a:srgbClr val="343434"/>
                </a:solidFill>
                <a:effectLst/>
                <a:latin typeface="Roboto" panose="02000000000000000000" pitchFamily="2" charset="0"/>
              </a:rPr>
              <a:t>Students doing Eng. Literature= n(E)</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Students doing Fashion Design= n(F)</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and Students doing Technical Eng.= n(T).</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Now n(E) = 40/2= 20</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n(F)= 40/4= 10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n(T) = 40/8 = 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The 4</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8</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12</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numbered students would be doing both English and Fashion design</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 n(E∩F) = 40/4 =10</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The 8, 16</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24</a:t>
            </a:r>
            <a:r>
              <a:rPr lang="en-US" b="0" i="0" baseline="30000" dirty="0">
                <a:solidFill>
                  <a:srgbClr val="343434"/>
                </a:solidFill>
                <a:effectLst/>
                <a:latin typeface="Roboto" panose="02000000000000000000" pitchFamily="2" charset="0"/>
              </a:rPr>
              <a:t>nd</a:t>
            </a:r>
            <a:r>
              <a:rPr lang="en-US" b="0" i="0" dirty="0">
                <a:solidFill>
                  <a:srgbClr val="343434"/>
                </a:solidFill>
                <a:effectLst/>
                <a:latin typeface="Roboto" panose="02000000000000000000" pitchFamily="2" charset="0"/>
              </a:rPr>
              <a:t>…… numbered students would be doing both English and Technical Eng</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 n(E∩T) = 4 = 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The 8</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16</a:t>
            </a:r>
            <a:r>
              <a:rPr lang="en-US" b="0" i="0" baseline="30000" dirty="0">
                <a:solidFill>
                  <a:srgbClr val="343434"/>
                </a:solidFill>
                <a:effectLst/>
                <a:latin typeface="Roboto" panose="02000000000000000000" pitchFamily="2" charset="0"/>
              </a:rPr>
              <a:t>th</a:t>
            </a:r>
            <a:r>
              <a:rPr lang="en-US" b="0" i="0" dirty="0">
                <a:solidFill>
                  <a:srgbClr val="343434"/>
                </a:solidFill>
                <a:effectLst/>
                <a:latin typeface="Roboto" panose="02000000000000000000" pitchFamily="2" charset="0"/>
              </a:rPr>
              <a:t>, …… numbered students would be doing both Fashion design and Technical Eng</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 n(F∩T) = 40/8 =5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And a total of 5 students must be doing all 3 courses.</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∴n(E∩F∩T) = 5</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Now, n(E∪F∪T) = n(E)+n(F)+n(T) – n(E∩F) – n(E∩T) - n(F∩T) + n(E∩F∩T)</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 20+10+5-5-5-10+5</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=20</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 Number of students doing nothing = 40-20= 20</a:t>
            </a:r>
            <a:endParaRPr lang="en-US"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7:</a:t>
            </a:r>
            <a:endParaRPr lang="en-IN" b="1" dirty="0">
              <a:highlight>
                <a:srgbClr val="00FFFF"/>
              </a:highlight>
            </a:endParaRPr>
          </a:p>
        </p:txBody>
      </p:sp>
      <p:sp>
        <p:nvSpPr>
          <p:cNvPr id="3" name="Content Placeholder 2"/>
          <p:cNvSpPr>
            <a:spLocks noGrp="1"/>
          </p:cNvSpPr>
          <p:nvPr>
            <p:ph idx="1"/>
          </p:nvPr>
        </p:nvSpPr>
        <p:spPr/>
        <p:txBody>
          <a:bodyPr>
            <a:normAutofit fontScale="92500"/>
          </a:bodyPr>
          <a:lstStyle/>
          <a:p>
            <a:pPr marL="0" indent="0" algn="just">
              <a:buNone/>
            </a:pPr>
            <a:r>
              <a:rPr lang="en-US" b="1" i="0" dirty="0">
                <a:solidFill>
                  <a:srgbClr val="343434"/>
                </a:solidFill>
                <a:effectLst/>
                <a:latin typeface="Roboto" panose="02000000000000000000" pitchFamily="2" charset="0"/>
              </a:rPr>
              <a:t>A group of tourists were traveling together on a train. 12 Tourists were able to speak Spanish, 30 could speak only French, and 12 could speak German. And no one from that group could speak any other language. If 4 persons in the group were able to speak two languages and 2 people were able to speak all the three languages, then calculate the total number of tourists in that group?</a:t>
            </a:r>
            <a:endParaRPr lang="en-US" b="1"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a)</a:t>
            </a:r>
            <a:r>
              <a:rPr lang="en-US" dirty="0">
                <a:solidFill>
                  <a:srgbClr val="343434"/>
                </a:solidFill>
                <a:latin typeface="Roboto" panose="02000000000000000000" pitchFamily="2" charset="0"/>
              </a:rPr>
              <a:t>1</a:t>
            </a:r>
            <a:r>
              <a:rPr lang="en-US" sz="2800" b="0" i="0" dirty="0">
                <a:solidFill>
                  <a:srgbClr val="343434"/>
                </a:solidFill>
                <a:effectLst/>
                <a:latin typeface="Roboto" panose="02000000000000000000" pitchFamily="2" charset="0"/>
              </a:rPr>
              <a:t>0</a:t>
            </a:r>
            <a:endParaRPr lang="en-US" sz="2800" b="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b)</a:t>
            </a:r>
            <a:r>
              <a:rPr lang="en-US" sz="2800" b="0" i="0" dirty="0">
                <a:solidFill>
                  <a:srgbClr val="343434"/>
                </a:solidFill>
                <a:effectLst/>
                <a:latin typeface="Roboto" panose="02000000000000000000" pitchFamily="2" charset="0"/>
              </a:rPr>
              <a:t> 42</a:t>
            </a:r>
            <a:endParaRPr lang="en-US" sz="2800" b="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c) </a:t>
            </a:r>
            <a:r>
              <a:rPr lang="en-US" sz="2800" b="0" i="0" dirty="0">
                <a:solidFill>
                  <a:srgbClr val="343434"/>
                </a:solidFill>
                <a:effectLst/>
                <a:latin typeface="Roboto" panose="02000000000000000000" pitchFamily="2" charset="0"/>
              </a:rPr>
              <a:t>45</a:t>
            </a:r>
            <a:endParaRPr lang="en-US" sz="2800" b="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d)</a:t>
            </a:r>
            <a:r>
              <a:rPr lang="en-US" sz="2800" b="0" i="0" dirty="0">
                <a:solidFill>
                  <a:srgbClr val="343434"/>
                </a:solidFill>
                <a:effectLst/>
                <a:latin typeface="Roboto" panose="02000000000000000000" pitchFamily="2" charset="0"/>
              </a:rPr>
              <a:t> 40</a:t>
            </a:r>
            <a:endParaRPr lang="en-I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sp>
        <p:nvSpPr>
          <p:cNvPr id="4" name="TextBox 3"/>
          <p:cNvSpPr txBox="1"/>
          <p:nvPr/>
        </p:nvSpPr>
        <p:spPr>
          <a:xfrm>
            <a:off x="838200" y="1551064"/>
            <a:ext cx="6096000" cy="5078313"/>
          </a:xfrm>
          <a:prstGeom prst="rect">
            <a:avLst/>
          </a:prstGeom>
          <a:noFill/>
        </p:spPr>
        <p:txBody>
          <a:bodyPr wrap="square">
            <a:spAutoFit/>
          </a:bodyPr>
          <a:lstStyle/>
          <a:p>
            <a:pPr algn="l"/>
            <a:r>
              <a:rPr lang="en-US" b="0" i="0" dirty="0">
                <a:solidFill>
                  <a:srgbClr val="343434"/>
                </a:solidFill>
                <a:effectLst/>
                <a:latin typeface="Roboto" panose="02000000000000000000" pitchFamily="2" charset="0"/>
              </a:rPr>
              <a:t>Let the 2 languages that these 4 people could speak easily be Spanish and French.</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Mentioned that 2 people can speak all the three languages.</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Tourists who could speak Spanish= 12.</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Therefore tourists who could speak only Spanish= 12 – 4 – 2= 6</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Tourists who could speak French= 30.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Therefore no. of tourists who could speak only French= 30 – 4 – 2= 24</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Tourists who could speak German= 12.</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Therefore no. of tourists who could speak only German= 12- 4 – 2= 6</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Hence Tourist who could speak only 1 language= 6+24+6= 36</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Tourists who could speak only 2 lang. = 4</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Tourists who could speak all the lang = 2</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Hence total number of tourists= 36+4+2= 42</a:t>
            </a:r>
            <a:endParaRPr lang="en-US"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Exercise 8:</a:t>
            </a:r>
            <a:endParaRPr lang="en-IN" b="1" dirty="0">
              <a:highlight>
                <a:srgbClr val="00FFFF"/>
              </a:highlight>
            </a:endParaRPr>
          </a:p>
        </p:txBody>
      </p:sp>
      <p:sp>
        <p:nvSpPr>
          <p:cNvPr id="3" name="Content Placeholder 2"/>
          <p:cNvSpPr>
            <a:spLocks noGrp="1"/>
          </p:cNvSpPr>
          <p:nvPr>
            <p:ph idx="1"/>
          </p:nvPr>
        </p:nvSpPr>
        <p:spPr>
          <a:xfrm>
            <a:off x="838200" y="1599483"/>
            <a:ext cx="10515600" cy="4351338"/>
          </a:xfrm>
        </p:spPr>
        <p:txBody>
          <a:bodyPr>
            <a:normAutofit lnSpcReduction="10000"/>
          </a:bodyPr>
          <a:lstStyle/>
          <a:p>
            <a:pPr marL="0" indent="0" algn="just">
              <a:buNone/>
            </a:pPr>
            <a:r>
              <a:rPr lang="en-US" b="1" i="0" dirty="0">
                <a:solidFill>
                  <a:srgbClr val="343434"/>
                </a:solidFill>
                <a:effectLst/>
                <a:latin typeface="Roboto" panose="02000000000000000000" pitchFamily="2" charset="0"/>
              </a:rPr>
              <a:t>In a recent survey conducted in a school, it was discovered that 80 students preferred an I-phone, whereas 60 students went for an Android phone. However, 20 Students were not that particular and accordingly could go with any of them. If each student preferred to have at least one of the items, find out how many students the survey was conducted?</a:t>
            </a:r>
            <a:endParaRPr lang="en-US" b="1"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a)</a:t>
            </a:r>
            <a:r>
              <a:rPr lang="en-US" dirty="0">
                <a:solidFill>
                  <a:srgbClr val="343434"/>
                </a:solidFill>
                <a:latin typeface="Roboto" panose="02000000000000000000" pitchFamily="2" charset="0"/>
              </a:rPr>
              <a:t>12</a:t>
            </a:r>
            <a:r>
              <a:rPr lang="en-US" sz="2800" b="0" i="0" dirty="0">
                <a:solidFill>
                  <a:srgbClr val="343434"/>
                </a:solidFill>
                <a:effectLst/>
                <a:latin typeface="Roboto" panose="02000000000000000000" pitchFamily="2" charset="0"/>
              </a:rPr>
              <a:t>0</a:t>
            </a:r>
            <a:endParaRPr lang="en-US" sz="2800" b="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b)</a:t>
            </a:r>
            <a:r>
              <a:rPr lang="en-US" sz="2800" b="0" i="0" dirty="0">
                <a:solidFill>
                  <a:srgbClr val="343434"/>
                </a:solidFill>
                <a:effectLst/>
                <a:latin typeface="Roboto" panose="02000000000000000000" pitchFamily="2" charset="0"/>
              </a:rPr>
              <a:t> 62</a:t>
            </a:r>
            <a:endParaRPr lang="en-US" sz="2800" b="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c)</a:t>
            </a:r>
            <a:r>
              <a:rPr lang="en-US" sz="2800" i="0" dirty="0">
                <a:solidFill>
                  <a:srgbClr val="343434"/>
                </a:solidFill>
                <a:effectLst/>
                <a:latin typeface="Roboto" panose="02000000000000000000" pitchFamily="2" charset="0"/>
              </a:rPr>
              <a:t>100</a:t>
            </a:r>
            <a:endParaRPr lang="en-US" sz="2800" i="0" dirty="0">
              <a:solidFill>
                <a:srgbClr val="343434"/>
              </a:solidFill>
              <a:effectLst/>
              <a:latin typeface="Roboto" panose="02000000000000000000" pitchFamily="2" charset="0"/>
            </a:endParaRPr>
          </a:p>
          <a:p>
            <a:pPr algn="l"/>
            <a:r>
              <a:rPr lang="en-US" sz="2800" b="1" i="0" dirty="0">
                <a:solidFill>
                  <a:srgbClr val="343434"/>
                </a:solidFill>
                <a:effectLst/>
                <a:latin typeface="Roboto" panose="02000000000000000000" pitchFamily="2" charset="0"/>
              </a:rPr>
              <a:t>d)</a:t>
            </a:r>
            <a:r>
              <a:rPr lang="en-US" sz="2800" b="0" i="0" dirty="0">
                <a:solidFill>
                  <a:srgbClr val="343434"/>
                </a:solidFill>
                <a:effectLst/>
                <a:latin typeface="Roboto" panose="02000000000000000000" pitchFamily="2" charset="0"/>
              </a:rPr>
              <a:t> 60</a:t>
            </a:r>
            <a:endParaRPr lang="en-IN" b="1" dirty="0"/>
          </a:p>
          <a:p>
            <a:pPr marL="0" indent="0" algn="just">
              <a:buNone/>
            </a:pPr>
            <a:endParaRPr lang="en-US" b="1" i="0" dirty="0">
              <a:solidFill>
                <a:srgbClr val="343434"/>
              </a:solidFill>
              <a:effectLst/>
              <a:latin typeface="Roboto" panose="02000000000000000000" pitchFamily="2" charset="0"/>
            </a:endParaRPr>
          </a:p>
          <a:p>
            <a:pPr marL="0" indent="0" algn="just">
              <a:buNone/>
            </a:pPr>
            <a:endParaRPr lang="en-IN"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rPr>
              <a:t>ANSWER:</a:t>
            </a:r>
            <a:endParaRPr lang="en-IN" b="1" dirty="0">
              <a:highlight>
                <a:srgbClr val="00FFFF"/>
              </a:highlight>
            </a:endParaRPr>
          </a:p>
        </p:txBody>
      </p:sp>
      <p:pic>
        <p:nvPicPr>
          <p:cNvPr id="1034" name="Picture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6619" y="1514169"/>
            <a:ext cx="6823587" cy="19148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939845" y="3423883"/>
            <a:ext cx="6096000" cy="2308324"/>
          </a:xfrm>
          <a:prstGeom prst="rect">
            <a:avLst/>
          </a:prstGeom>
          <a:noFill/>
        </p:spPr>
        <p:txBody>
          <a:bodyPr wrap="square">
            <a:spAutoFit/>
          </a:bodyPr>
          <a:lstStyle/>
          <a:p>
            <a:pPr algn="l"/>
            <a:r>
              <a:rPr lang="en-US" b="0" i="0" dirty="0">
                <a:solidFill>
                  <a:srgbClr val="343434"/>
                </a:solidFill>
                <a:effectLst/>
                <a:latin typeface="Roboto" panose="02000000000000000000" pitchFamily="2" charset="0"/>
              </a:rPr>
              <a:t>It is evident from the diagram that the total number of students on whom the survey was conducted= 60+20+40= 120</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Students who preferred I- Phone= n(P)</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Students who preferred Android= n(A)</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Therefore n(P∩A) Students who could prefer both.</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Thus using the formula n(PUA) = n(P) + n(A) – n(P∩A)</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n(PUQ) = 80 + 60 – 20= 120</a:t>
            </a:r>
            <a:endParaRPr lang="en-US"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anim calcmode="lin" valueType="num">
                                      <p:cBhvr>
                                        <p:cTn id="8" dur="1000" fill="hold"/>
                                        <p:tgtEl>
                                          <p:spTgt spid="1034"/>
                                        </p:tgtEl>
                                        <p:attrNameLst>
                                          <p:attrName>ppt_x</p:attrName>
                                        </p:attrNameLst>
                                      </p:cBhvr>
                                      <p:tavLst>
                                        <p:tav tm="0">
                                          <p:val>
                                            <p:strVal val="#ppt_x"/>
                                          </p:val>
                                        </p:tav>
                                        <p:tav tm="100000">
                                          <p:val>
                                            <p:strVal val="#ppt_x"/>
                                          </p:val>
                                        </p:tav>
                                      </p:tavLst>
                                    </p:anim>
                                    <p:anim calcmode="lin" valueType="num">
                                      <p:cBhvr>
                                        <p:cTn id="9"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i="0" u="sng" dirty="0">
                <a:solidFill>
                  <a:srgbClr val="FF5C5C"/>
                </a:solidFill>
                <a:effectLst/>
                <a:highlight>
                  <a:srgbClr val="00FFFF"/>
                </a:highlight>
                <a:latin typeface="montserrat" panose="00000500000000000000" pitchFamily="2" charset="0"/>
              </a:rPr>
              <a:t>Sets Theory Formula or Rule</a:t>
            </a:r>
            <a:endParaRPr lang="en-US" b="0" i="0" u="sng" dirty="0">
              <a:solidFill>
                <a:srgbClr val="FF5C5C"/>
              </a:solidFill>
              <a:effectLst/>
              <a:highlight>
                <a:srgbClr val="00FFFF"/>
              </a:highlight>
              <a:latin typeface="montserrat" panose="00000500000000000000" pitchFamily="2" charset="0"/>
            </a:endParaRPr>
          </a:p>
        </p:txBody>
      </p:sp>
      <p:sp>
        <p:nvSpPr>
          <p:cNvPr id="3" name="Content Placeholder 2"/>
          <p:cNvSpPr>
            <a:spLocks noGrp="1"/>
          </p:cNvSpPr>
          <p:nvPr>
            <p:ph idx="1"/>
          </p:nvPr>
        </p:nvSpPr>
        <p:spPr>
          <a:xfrm>
            <a:off x="838200" y="1560154"/>
            <a:ext cx="10515600" cy="4351338"/>
          </a:xfrm>
        </p:spPr>
        <p:txBody>
          <a:bodyPr>
            <a:noAutofit/>
          </a:bodyPr>
          <a:lstStyle/>
          <a:p>
            <a:pPr algn="just"/>
            <a:r>
              <a:rPr lang="en-US" b="0" i="0" dirty="0">
                <a:solidFill>
                  <a:srgbClr val="343434"/>
                </a:solidFill>
                <a:effectLst/>
                <a:latin typeface="Times New Roman" panose="02020603050405020304" charset="0"/>
                <a:cs typeface="Times New Roman" panose="02020603050405020304" charset="0"/>
              </a:rPr>
              <a:t>The set that consists of all the elements of a specified group is called the universal set and is denoted by the symbol ‘µ,’ also known as ‘mu.’</a:t>
            </a:r>
            <a:endParaRPr lang="en-US" b="0" i="0" dirty="0">
              <a:solidFill>
                <a:srgbClr val="343434"/>
              </a:solidFill>
              <a:effectLst/>
              <a:latin typeface="Times New Roman" panose="02020603050405020304" charset="0"/>
              <a:cs typeface="Times New Roman" panose="02020603050405020304" charset="0"/>
            </a:endParaRPr>
          </a:p>
          <a:p>
            <a:pPr algn="l">
              <a:buFont typeface="Arial" panose="020B0604020202020204" pitchFamily="34" charset="0"/>
              <a:buChar char="•"/>
            </a:pPr>
            <a:r>
              <a:rPr lang="en-US" b="1" i="0" dirty="0">
                <a:solidFill>
                  <a:srgbClr val="343434"/>
                </a:solidFill>
                <a:effectLst/>
                <a:latin typeface="Times New Roman" panose="02020603050405020304" charset="0"/>
                <a:cs typeface="Times New Roman" panose="02020603050405020304" charset="0"/>
              </a:rPr>
              <a:t>For two sets P and Q</a:t>
            </a:r>
            <a:r>
              <a:rPr lang="en-US" b="0" i="0" dirty="0">
                <a:solidFill>
                  <a:srgbClr val="343434"/>
                </a:solidFill>
                <a:effectLst/>
                <a:latin typeface="Times New Roman" panose="02020603050405020304" charset="0"/>
                <a:cs typeface="Times New Roman" panose="02020603050405020304" charset="0"/>
              </a:rPr>
              <a:t>,</a:t>
            </a:r>
            <a:endParaRPr lang="en-US" b="0" i="0" dirty="0">
              <a:solidFill>
                <a:srgbClr val="343434"/>
              </a:solidFill>
              <a:effectLst/>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2800" b="0" i="0" dirty="0">
                <a:solidFill>
                  <a:srgbClr val="343434"/>
                </a:solidFill>
                <a:effectLst/>
                <a:latin typeface="Times New Roman" panose="02020603050405020304" charset="0"/>
                <a:cs typeface="Times New Roman" panose="02020603050405020304" charset="0"/>
              </a:rPr>
              <a:t>n(PᴜQ) is the number of items existent in either of the sets P or Q.</a:t>
            </a:r>
            <a:endParaRPr lang="en-US" sz="2800" b="0" i="0" dirty="0">
              <a:solidFill>
                <a:srgbClr val="343434"/>
              </a:solidFill>
              <a:effectLst/>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2800" b="0" i="0" dirty="0">
                <a:solidFill>
                  <a:srgbClr val="343434"/>
                </a:solidFill>
                <a:effectLst/>
                <a:latin typeface="Times New Roman" panose="02020603050405020304" charset="0"/>
                <a:cs typeface="Times New Roman" panose="02020603050405020304" charset="0"/>
              </a:rPr>
              <a:t>n(P∩Q) is the number of items existent in both the sets P and Q.</a:t>
            </a:r>
            <a:endParaRPr lang="en-US" sz="2800" b="0" i="0" dirty="0">
              <a:solidFill>
                <a:srgbClr val="343434"/>
              </a:solidFill>
              <a:effectLst/>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2800" b="0" i="0" dirty="0">
                <a:solidFill>
                  <a:srgbClr val="343434"/>
                </a:solidFill>
                <a:effectLst/>
                <a:latin typeface="Times New Roman" panose="02020603050405020304" charset="0"/>
                <a:cs typeface="Times New Roman" panose="02020603050405020304" charset="0"/>
              </a:rPr>
              <a:t>n(PᴜQ) = n(P) + (n(Q) – n(P∩Q)</a:t>
            </a:r>
            <a:endParaRPr lang="en-US" sz="2800" b="0" i="0" dirty="0">
              <a:solidFill>
                <a:srgbClr val="343434"/>
              </a:solidFill>
              <a:effectLst/>
              <a:latin typeface="Times New Roman" panose="02020603050405020304" charset="0"/>
              <a:cs typeface="Times New Roman" panose="02020603050405020304" charset="0"/>
            </a:endParaRPr>
          </a:p>
          <a:p>
            <a:pPr marL="457200" lvl="1" indent="0" algn="l">
              <a:buNone/>
            </a:pPr>
            <a:r>
              <a:rPr lang="en-US" sz="2800" i="0" dirty="0">
                <a:solidFill>
                  <a:srgbClr val="343434"/>
                </a:solidFill>
                <a:effectLst/>
                <a:latin typeface="Times New Roman" panose="02020603050405020304" charset="0"/>
                <a:cs typeface="Times New Roman" panose="02020603050405020304" charset="0"/>
              </a:rPr>
              <a:t>For three sets P, Q and R,</a:t>
            </a:r>
            <a:endParaRPr lang="en-US" sz="2800" i="0" dirty="0">
              <a:solidFill>
                <a:srgbClr val="343434"/>
              </a:solidFill>
              <a:effectLst/>
              <a:latin typeface="Times New Roman" panose="02020603050405020304" charset="0"/>
              <a:cs typeface="Times New Roman" panose="02020603050405020304" charset="0"/>
            </a:endParaRPr>
          </a:p>
          <a:p>
            <a:pPr marL="742950" lvl="1" indent="-285750" algn="l">
              <a:buFont typeface="Arial" panose="020B0604020202020204" pitchFamily="34" charset="0"/>
              <a:buChar char="•"/>
            </a:pPr>
            <a:r>
              <a:rPr lang="en-US" sz="2800" b="0" i="0" dirty="0">
                <a:solidFill>
                  <a:srgbClr val="343434"/>
                </a:solidFill>
                <a:effectLst/>
                <a:latin typeface="Times New Roman" panose="02020603050405020304" charset="0"/>
                <a:cs typeface="Times New Roman" panose="02020603050405020304" charset="0"/>
              </a:rPr>
              <a:t>n(PᴜQᴜR) = n(P) + n(B) + n(R) – n(P∩Q) – n(Q∩R) – n(R∩P) + n(P∩Q∩R)</a:t>
            </a:r>
            <a:endParaRPr lang="en-US" sz="2800" b="0" i="0" dirty="0">
              <a:solidFill>
                <a:srgbClr val="343434"/>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stretch>
            <a:fillRect/>
          </a:stretch>
        </p:blipFill>
        <p:spPr>
          <a:xfrm>
            <a:off x="0" y="0"/>
            <a:ext cx="12192000" cy="685800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4806" y="5683046"/>
            <a:ext cx="2417194" cy="1104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0" u="sng" dirty="0">
                <a:solidFill>
                  <a:srgbClr val="FF5C5C"/>
                </a:solidFill>
                <a:effectLst/>
                <a:highlight>
                  <a:srgbClr val="00FFFF"/>
                </a:highlight>
                <a:latin typeface="montserrat" panose="00000500000000000000" pitchFamily="2" charset="0"/>
              </a:rPr>
              <a:t>Formulas for Set Theory</a:t>
            </a:r>
            <a:br>
              <a:rPr lang="en-US" b="0" i="0" dirty="0">
                <a:solidFill>
                  <a:srgbClr val="FF5C5C"/>
                </a:solidFill>
                <a:effectLst/>
                <a:latin typeface="montserrat" panose="00000500000000000000" pitchFamily="2" charset="0"/>
              </a:rPr>
            </a:br>
            <a:endParaRPr lang="en-IN" dirty="0"/>
          </a:p>
        </p:txBody>
      </p:sp>
      <p:sp>
        <p:nvSpPr>
          <p:cNvPr id="3" name="Content Placeholder 2"/>
          <p:cNvSpPr>
            <a:spLocks noGrp="1"/>
          </p:cNvSpPr>
          <p:nvPr>
            <p:ph idx="1"/>
          </p:nvPr>
        </p:nvSpPr>
        <p:spPr/>
        <p:txBody>
          <a:bodyPr>
            <a:normAutofit fontScale="77500" lnSpcReduction="20000"/>
          </a:bodyPr>
          <a:lstStyle/>
          <a:p>
            <a:pPr marL="0" indent="0" algn="l">
              <a:buNone/>
            </a:pPr>
            <a:r>
              <a:rPr lang="en-US" b="0" i="0" dirty="0">
                <a:solidFill>
                  <a:srgbClr val="343434"/>
                </a:solidFill>
                <a:effectLst/>
                <a:latin typeface="Roboto" panose="02000000000000000000" pitchFamily="2" charset="0"/>
              </a:rPr>
              <a:t>Notations used in </a:t>
            </a:r>
            <a:r>
              <a:rPr lang="en-US" b="1" i="1" dirty="0">
                <a:solidFill>
                  <a:srgbClr val="343434"/>
                </a:solidFill>
                <a:effectLst/>
                <a:latin typeface="Roboto" panose="02000000000000000000" pitchFamily="2" charset="0"/>
              </a:rPr>
              <a:t>set theory:</a:t>
            </a:r>
            <a:br>
              <a:rPr lang="en-US" b="1" i="1" dirty="0">
                <a:solidFill>
                  <a:srgbClr val="343434"/>
                </a:solidFill>
                <a:effectLst/>
                <a:latin typeface="Roboto" panose="02000000000000000000" pitchFamily="2" charset="0"/>
              </a:rPr>
            </a:b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n(A) –</a:t>
            </a:r>
            <a:r>
              <a:rPr lang="en-US" b="0" i="0" dirty="0">
                <a:solidFill>
                  <a:srgbClr val="343434"/>
                </a:solidFill>
                <a:effectLst/>
                <a:latin typeface="Roboto" panose="02000000000000000000" pitchFamily="2" charset="0"/>
              </a:rPr>
              <a:t> Cardinal number of set A.</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n</a:t>
            </a:r>
            <a:r>
              <a:rPr lang="en-US" b="1" i="0" dirty="0">
                <a:solidFill>
                  <a:srgbClr val="343434"/>
                </a:solidFill>
                <a:effectLst/>
                <a:latin typeface="Roboto" panose="02000000000000000000" pitchFamily="2" charset="0"/>
              </a:rPr>
              <a:t>∘</a:t>
            </a:r>
            <a:r>
              <a:rPr lang="en-US" b="1" i="1" dirty="0">
                <a:solidFill>
                  <a:srgbClr val="343434"/>
                </a:solidFill>
                <a:effectLst/>
                <a:latin typeface="Roboto" panose="02000000000000000000" pitchFamily="2" charset="0"/>
              </a:rPr>
              <a:t>(A) – </a:t>
            </a:r>
            <a:r>
              <a:rPr lang="en-US" b="0" i="0" dirty="0">
                <a:solidFill>
                  <a:srgbClr val="343434"/>
                </a:solidFill>
                <a:effectLst/>
                <a:latin typeface="Roboto" panose="02000000000000000000" pitchFamily="2" charset="0"/>
              </a:rPr>
              <a:t>Cardinality of set A.</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err="1">
                <a:effectLst/>
                <a:latin typeface="Roboto" panose="02000000000000000000" pitchFamily="2" charset="0"/>
              </a:rPr>
              <a:t>katex</a:t>
            </a:r>
            <a:r>
              <a:rPr lang="en-US" b="1" i="1" dirty="0">
                <a:effectLst/>
                <a:latin typeface="Roboto" panose="02000000000000000000" pitchFamily="2" charset="0"/>
              </a:rPr>
              <a:t> is not defined</a:t>
            </a:r>
            <a:r>
              <a:rPr lang="en-US" b="0" i="0" dirty="0">
                <a:effectLst/>
                <a:latin typeface="Roboto" panose="02000000000000000000" pitchFamily="2" charset="0"/>
              </a:rPr>
              <a:t> </a:t>
            </a:r>
            <a:r>
              <a:rPr lang="en-US" b="0" i="0" dirty="0">
                <a:solidFill>
                  <a:srgbClr val="343434"/>
                </a:solidFill>
                <a:effectLst/>
                <a:latin typeface="Roboto" panose="02000000000000000000" pitchFamily="2" charset="0"/>
              </a:rPr>
              <a:t>= A</a:t>
            </a:r>
            <a:r>
              <a:rPr lang="en-US" b="0" i="0" baseline="30000" dirty="0">
                <a:solidFill>
                  <a:srgbClr val="343434"/>
                </a:solidFill>
                <a:effectLst/>
                <a:latin typeface="Roboto" panose="02000000000000000000" pitchFamily="2" charset="0"/>
              </a:rPr>
              <a:t>c</a:t>
            </a:r>
            <a:r>
              <a:rPr lang="en-US" b="0" i="0" dirty="0">
                <a:solidFill>
                  <a:srgbClr val="343434"/>
                </a:solidFill>
                <a:effectLst/>
                <a:latin typeface="Roboto" panose="02000000000000000000" pitchFamily="2" charset="0"/>
              </a:rPr>
              <a:t> – complement of set A.</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U</a:t>
            </a:r>
            <a:r>
              <a:rPr lang="en-US" b="1" i="0" dirty="0">
                <a:solidFill>
                  <a:srgbClr val="343434"/>
                </a:solidFill>
                <a:effectLst/>
                <a:latin typeface="Roboto" panose="02000000000000000000" pitchFamily="2" charset="0"/>
              </a:rPr>
              <a:t> –</a:t>
            </a:r>
            <a:r>
              <a:rPr lang="en-US" b="0" i="0" dirty="0">
                <a:solidFill>
                  <a:srgbClr val="343434"/>
                </a:solidFill>
                <a:effectLst/>
                <a:latin typeface="Roboto" panose="02000000000000000000" pitchFamily="2" charset="0"/>
              </a:rPr>
              <a:t> Universal</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A ⊂ B – </a:t>
            </a:r>
            <a:r>
              <a:rPr lang="en-US" b="0" i="0" dirty="0">
                <a:solidFill>
                  <a:srgbClr val="343434"/>
                </a:solidFill>
                <a:effectLst/>
                <a:latin typeface="Roboto" panose="02000000000000000000" pitchFamily="2" charset="0"/>
              </a:rPr>
              <a:t>Set A is proper subset of subset of B.</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A ⊆ B – </a:t>
            </a:r>
            <a:r>
              <a:rPr lang="en-US" b="0" i="0" dirty="0">
                <a:solidFill>
                  <a:srgbClr val="343434"/>
                </a:solidFill>
                <a:effectLst/>
                <a:latin typeface="Roboto" panose="02000000000000000000" pitchFamily="2" charset="0"/>
              </a:rPr>
              <a:t>Set A is subset of set B.</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 – </a:t>
            </a:r>
            <a:r>
              <a:rPr lang="en-US" b="0" i="0" dirty="0">
                <a:solidFill>
                  <a:srgbClr val="343434"/>
                </a:solidFill>
                <a:effectLst/>
                <a:latin typeface="Roboto" panose="02000000000000000000" pitchFamily="2" charset="0"/>
              </a:rPr>
              <a:t>Null set.</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a ∈ A –</a:t>
            </a:r>
            <a:r>
              <a:rPr lang="en-US" b="0" i="0" dirty="0">
                <a:solidFill>
                  <a:srgbClr val="343434"/>
                </a:solidFill>
                <a:effectLst/>
                <a:latin typeface="Roboto" panose="02000000000000000000" pitchFamily="2" charset="0"/>
              </a:rPr>
              <a:t> element “a” belongs to set A.</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A ∪ B – </a:t>
            </a:r>
            <a:r>
              <a:rPr lang="en-US" b="0" i="0" dirty="0">
                <a:solidFill>
                  <a:srgbClr val="343434"/>
                </a:solidFill>
                <a:effectLst/>
                <a:latin typeface="Roboto" panose="02000000000000000000" pitchFamily="2" charset="0"/>
              </a:rPr>
              <a:t>union of set A and set B.</a:t>
            </a:r>
            <a:endParaRPr lang="en-US" b="0" i="0" dirty="0">
              <a:solidFill>
                <a:srgbClr val="343434"/>
              </a:solidFill>
              <a:effectLst/>
              <a:latin typeface="Roboto" panose="02000000000000000000" pitchFamily="2" charset="0"/>
            </a:endParaRPr>
          </a:p>
          <a:p>
            <a:pPr algn="l">
              <a:buFont typeface="Arial" panose="020B0604020202020204" pitchFamily="34" charset="0"/>
              <a:buChar char="•"/>
            </a:pPr>
            <a:r>
              <a:rPr lang="en-US" b="1" i="1" dirty="0">
                <a:solidFill>
                  <a:srgbClr val="343434"/>
                </a:solidFill>
                <a:effectLst/>
                <a:latin typeface="Roboto" panose="02000000000000000000" pitchFamily="2" charset="0"/>
              </a:rPr>
              <a:t>A ∩ B –</a:t>
            </a:r>
            <a:r>
              <a:rPr lang="en-US" b="0" i="0" dirty="0">
                <a:solidFill>
                  <a:srgbClr val="343434"/>
                </a:solidFill>
                <a:effectLst/>
                <a:latin typeface="Roboto" panose="02000000000000000000" pitchFamily="2" charset="0"/>
              </a:rPr>
              <a:t> intersection of set A and set B.</a:t>
            </a:r>
            <a:endParaRPr lang="en-US" b="0" i="0" dirty="0">
              <a:solidFill>
                <a:srgbClr val="343434"/>
              </a:solidFill>
              <a:effectLst/>
              <a:latin typeface="Roboto" panose="02000000000000000000" pitchFamily="2" charset="0"/>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pt-BR" b="1" i="0" u="sng" dirty="0">
                <a:solidFill>
                  <a:srgbClr val="FF5C5C"/>
                </a:solidFill>
                <a:effectLst/>
                <a:highlight>
                  <a:srgbClr val="00FFFF"/>
                </a:highlight>
                <a:latin typeface="montserrat" panose="00000500000000000000" pitchFamily="2" charset="0"/>
              </a:rPr>
              <a:t>Formulas</a:t>
            </a:r>
            <a:br>
              <a:rPr lang="pt-BR" b="0" i="0" dirty="0">
                <a:solidFill>
                  <a:srgbClr val="FF5C5C"/>
                </a:solidFill>
                <a:effectLst/>
                <a:latin typeface="montserrat" panose="00000500000000000000" pitchFamily="2" charset="0"/>
              </a:rPr>
            </a:br>
            <a:endParaRPr lang="en-IN" dirty="0"/>
          </a:p>
        </p:txBody>
      </p:sp>
      <p:sp>
        <p:nvSpPr>
          <p:cNvPr id="5" name="TextBox 4"/>
          <p:cNvSpPr txBox="1"/>
          <p:nvPr/>
        </p:nvSpPr>
        <p:spPr>
          <a:xfrm>
            <a:off x="1465006" y="1859339"/>
            <a:ext cx="9045678" cy="4154984"/>
          </a:xfrm>
          <a:prstGeom prst="rect">
            <a:avLst/>
          </a:prstGeom>
          <a:noFill/>
        </p:spPr>
        <p:txBody>
          <a:bodyPr wrap="square">
            <a:spAutoFit/>
          </a:bodyPr>
          <a:lstStyle/>
          <a:p>
            <a:pPr algn="l">
              <a:buFont typeface="+mj-lt"/>
              <a:buAutoNum type="arabicPeriod"/>
            </a:pPr>
            <a:r>
              <a:rPr lang="pt-BR" sz="2400" b="0" i="0" dirty="0">
                <a:solidFill>
                  <a:srgbClr val="343434"/>
                </a:solidFill>
                <a:effectLst/>
                <a:latin typeface="Roboto" panose="02000000000000000000" pitchFamily="2" charset="0"/>
              </a:rPr>
              <a:t>If A and B are overlapping set, </a:t>
            </a:r>
            <a:r>
              <a:rPr lang="pt-BR" sz="2400" b="1" i="0" dirty="0">
                <a:solidFill>
                  <a:srgbClr val="343434"/>
                </a:solidFill>
                <a:effectLst/>
                <a:latin typeface="Roboto" panose="02000000000000000000" pitchFamily="2" charset="0"/>
              </a:rPr>
              <a:t>n(</a:t>
            </a:r>
            <a:r>
              <a:rPr lang="pt-BR" sz="2400" b="1" i="1" dirty="0">
                <a:solidFill>
                  <a:srgbClr val="343434"/>
                </a:solidFill>
                <a:effectLst/>
                <a:latin typeface="Roboto" panose="02000000000000000000" pitchFamily="2" charset="0"/>
              </a:rPr>
              <a:t>A ∪ B) = n(A) + n(B) – n(A ∩ B).</a:t>
            </a:r>
            <a:endParaRPr lang="pt-BR" sz="2400" b="0" i="0" dirty="0">
              <a:solidFill>
                <a:srgbClr val="343434"/>
              </a:solidFill>
              <a:effectLst/>
              <a:latin typeface="Roboto" panose="02000000000000000000" pitchFamily="2" charset="0"/>
            </a:endParaRPr>
          </a:p>
          <a:p>
            <a:pPr algn="l">
              <a:buFont typeface="+mj-lt"/>
              <a:buAutoNum type="arabicPeriod"/>
            </a:pPr>
            <a:r>
              <a:rPr lang="pt-BR" sz="2400" b="0" i="0" dirty="0">
                <a:solidFill>
                  <a:srgbClr val="343434"/>
                </a:solidFill>
                <a:effectLst/>
                <a:latin typeface="Roboto" panose="02000000000000000000" pitchFamily="2" charset="0"/>
              </a:rPr>
              <a:t>If A and B are disjoint set, </a:t>
            </a:r>
            <a:r>
              <a:rPr lang="pt-BR" sz="2400" b="1" i="1" dirty="0">
                <a:solidFill>
                  <a:srgbClr val="343434"/>
                </a:solidFill>
                <a:effectLst/>
                <a:latin typeface="Roboto" panose="02000000000000000000" pitchFamily="2" charset="0"/>
              </a:rPr>
              <a:t>n(A ∪ B) = n(A) + n(B).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n(A ∪ B) + n(A ∩ B) – n(B).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B) = n(A) + n(B) – n(A ∪  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n(B) = n(A ∪ B) + n(A ∩ B) – n(A).</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n(U) = n(A) + n(B) – n(A ∩ B) + n((A ∪ B)c).</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B)c) = n(U) + n(A ∩ B) – n(A) – n(B).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B) = n(A – B) + n(B – A) + n(A ∩ 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B) = n(A ∪  B) – n(B).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 – B) = n(A) – n(A ∩ B).</a:t>
            </a:r>
            <a:endParaRPr lang="pt-BR" sz="2400" b="0" i="0" dirty="0">
              <a:solidFill>
                <a:srgbClr val="343434"/>
              </a:solidFill>
              <a:effectLst/>
              <a:latin typeface="Roboto" panose="02000000000000000000" pitchFamily="2" charset="0"/>
            </a:endParaRPr>
          </a:p>
          <a:p>
            <a:pPr algn="l">
              <a:buFont typeface="+mj-lt"/>
              <a:buAutoNum type="arabicPeriod"/>
            </a:pPr>
            <a:r>
              <a:rPr lang="pt-BR" sz="2400" b="1" i="1" dirty="0">
                <a:solidFill>
                  <a:srgbClr val="343434"/>
                </a:solidFill>
                <a:effectLst/>
                <a:latin typeface="Roboto" panose="02000000000000000000" pitchFamily="2" charset="0"/>
              </a:rPr>
              <a:t>n(Ac) = n(U)- n(A)</a:t>
            </a:r>
            <a:endParaRPr lang="pt-BR" sz="2400" b="0" i="0" dirty="0">
              <a:solidFill>
                <a:srgbClr val="343434"/>
              </a:solidFill>
              <a:effectLst/>
              <a:latin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88258" y="586996"/>
            <a:ext cx="10294374" cy="3108543"/>
          </a:xfrm>
          <a:prstGeom prst="rect">
            <a:avLst/>
          </a:prstGeom>
          <a:noFill/>
        </p:spPr>
        <p:txBody>
          <a:bodyPr wrap="square">
            <a:spAutoFit/>
          </a:bodyPr>
          <a:lstStyle/>
          <a:p>
            <a:pPr algn="just"/>
            <a:r>
              <a:rPr lang="en-US" sz="2800" b="1" i="0" dirty="0">
                <a:solidFill>
                  <a:srgbClr val="343434"/>
                </a:solidFill>
                <a:effectLst/>
                <a:highlight>
                  <a:srgbClr val="00FFFF"/>
                </a:highlight>
                <a:latin typeface="Roboto" panose="02000000000000000000" pitchFamily="2" charset="0"/>
              </a:rPr>
              <a:t>Question 1</a:t>
            </a:r>
            <a:r>
              <a:rPr lang="en-US" sz="2800" b="0" i="0" dirty="0">
                <a:solidFill>
                  <a:srgbClr val="343434"/>
                </a:solidFill>
                <a:effectLst/>
                <a:highlight>
                  <a:srgbClr val="00FFFF"/>
                </a:highlight>
                <a:latin typeface="Roboto" panose="02000000000000000000" pitchFamily="2" charset="0"/>
              </a:rPr>
              <a:t> </a:t>
            </a:r>
            <a:r>
              <a:rPr lang="en-US" sz="2800" dirty="0">
                <a:solidFill>
                  <a:srgbClr val="343434"/>
                </a:solidFill>
                <a:highlight>
                  <a:srgbClr val="00FFFF"/>
                </a:highlight>
                <a:latin typeface="Roboto" panose="02000000000000000000" pitchFamily="2" charset="0"/>
              </a:rPr>
              <a:t>:</a:t>
            </a:r>
            <a:endParaRPr lang="en-US" sz="2800" b="1" i="0" dirty="0">
              <a:solidFill>
                <a:srgbClr val="343434"/>
              </a:solidFill>
              <a:effectLst/>
              <a:latin typeface="Roboto" panose="02000000000000000000" pitchFamily="2" charset="0"/>
            </a:endParaRPr>
          </a:p>
          <a:p>
            <a:pPr algn="just"/>
            <a:r>
              <a:rPr lang="en-US" sz="2800" b="1" i="0" dirty="0">
                <a:solidFill>
                  <a:srgbClr val="343434"/>
                </a:solidFill>
                <a:effectLst/>
                <a:latin typeface="Roboto" panose="02000000000000000000" pitchFamily="2" charset="0"/>
              </a:rPr>
              <a:t>	In an examination hall with 60 students, their identity cards were examined. Some of them were not having Id card, some of them did not had admit card and some people were not  having both of them. The If 20 people were having Id card and about 10 people had both, how many people did not had  id  and how many people did not had admit card? </a:t>
            </a:r>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632155" y="501048"/>
            <a:ext cx="6096000" cy="1754326"/>
          </a:xfrm>
          <a:prstGeom prst="rect">
            <a:avLst/>
          </a:prstGeom>
          <a:noFill/>
        </p:spPr>
        <p:txBody>
          <a:bodyPr wrap="square">
            <a:spAutoFit/>
          </a:bodyPr>
          <a:lstStyle/>
          <a:p>
            <a:r>
              <a:rPr lang="en-US" sz="3600" b="1" i="0" dirty="0">
                <a:solidFill>
                  <a:srgbClr val="343434"/>
                </a:solidFill>
                <a:effectLst/>
                <a:highlight>
                  <a:srgbClr val="00FFFF"/>
                </a:highlight>
                <a:latin typeface="Roboto" panose="02000000000000000000" pitchFamily="2" charset="0"/>
              </a:rPr>
              <a:t>Answer:</a:t>
            </a:r>
            <a:endParaRPr lang="en-US" sz="3600" b="1" dirty="0">
              <a:solidFill>
                <a:srgbClr val="343434"/>
              </a:solidFill>
              <a:highlight>
                <a:srgbClr val="00FFFF"/>
              </a:highlight>
              <a:latin typeface="Roboto" panose="02000000000000000000" pitchFamily="2" charset="0"/>
            </a:endParaRPr>
          </a:p>
          <a:p>
            <a:r>
              <a:rPr lang="en-US" b="0" i="0" dirty="0">
                <a:solidFill>
                  <a:srgbClr val="343434"/>
                </a:solidFill>
                <a:effectLst/>
                <a:latin typeface="Roboto" panose="02000000000000000000" pitchFamily="2" charset="0"/>
              </a:rPr>
              <a:t>People having only Id card=n(A)={20-10}= 10</a:t>
            </a:r>
            <a:br>
              <a:rPr lang="en-US" dirty="0"/>
            </a:br>
            <a:r>
              <a:rPr lang="en-US" b="0" i="0" dirty="0">
                <a:solidFill>
                  <a:srgbClr val="343434"/>
                </a:solidFill>
                <a:effectLst/>
                <a:latin typeface="Roboto" panose="02000000000000000000" pitchFamily="2" charset="0"/>
              </a:rPr>
              <a:t>People having only admit card=</a:t>
            </a:r>
            <a:r>
              <a:rPr lang="en-US" b="1" i="0" dirty="0">
                <a:solidFill>
                  <a:srgbClr val="343434"/>
                </a:solidFill>
                <a:effectLst/>
                <a:latin typeface="Roboto" panose="02000000000000000000" pitchFamily="2" charset="0"/>
              </a:rPr>
              <a:t> </a:t>
            </a:r>
            <a:r>
              <a:rPr lang="en-US" b="0" i="0" dirty="0">
                <a:solidFill>
                  <a:srgbClr val="343434"/>
                </a:solidFill>
                <a:effectLst/>
                <a:latin typeface="Roboto" panose="02000000000000000000" pitchFamily="2" charset="0"/>
              </a:rPr>
              <a:t>n(B) = {20-10}=10</a:t>
            </a:r>
            <a:br>
              <a:rPr lang="en-US" dirty="0"/>
            </a:br>
            <a:r>
              <a:rPr lang="en-US" b="0" i="0" dirty="0">
                <a:solidFill>
                  <a:srgbClr val="343434"/>
                </a:solidFill>
                <a:effectLst/>
                <a:latin typeface="Roboto" panose="02000000000000000000" pitchFamily="2" charset="0"/>
              </a:rPr>
              <a:t>Let n(S) be:</a:t>
            </a:r>
            <a:br>
              <a:rPr lang="en-US" dirty="0"/>
            </a:br>
            <a:r>
              <a:rPr lang="en-US" b="0" i="0" dirty="0">
                <a:solidFill>
                  <a:srgbClr val="343434"/>
                </a:solidFill>
                <a:effectLst/>
                <a:latin typeface="Roboto" panose="02000000000000000000" pitchFamily="2" charset="0"/>
              </a:rPr>
              <a:t>People having None =n(A)-n(B) = {60-20}= 40 Ans.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8428</Words>
  <Application>WPS Slides</Application>
  <PresentationFormat>Widescreen</PresentationFormat>
  <Paragraphs>242</Paragraphs>
  <Slides>35</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OpenSans</vt:lpstr>
      <vt:lpstr>Segoe Print</vt:lpstr>
      <vt:lpstr>Roboto</vt:lpstr>
      <vt:lpstr>Times New Roman</vt:lpstr>
      <vt:lpstr>montserrat</vt:lpstr>
      <vt:lpstr>Microsoft YaHei</vt:lpstr>
      <vt:lpstr>Arial Unicode MS</vt:lpstr>
      <vt:lpstr>Calibri Light</vt:lpstr>
      <vt:lpstr>Calibri</vt:lpstr>
      <vt:lpstr>din</vt:lpstr>
      <vt:lpstr>Nunito Sans</vt:lpstr>
      <vt:lpstr>Office Theme</vt:lpstr>
      <vt:lpstr>PowerPoint 演示文稿</vt:lpstr>
      <vt:lpstr>PowerPoint 演示文稿</vt:lpstr>
      <vt:lpstr>Introduction</vt:lpstr>
      <vt:lpstr>Sets Theory Formula or Rule</vt:lpstr>
      <vt:lpstr>PowerPoint 演示文稿</vt:lpstr>
      <vt:lpstr>Formulas for Set Theory </vt:lpstr>
      <vt:lpstr>Formulas </vt:lpstr>
      <vt:lpstr>PowerPoint 演示文稿</vt:lpstr>
      <vt:lpstr>PowerPoint 演示文稿</vt:lpstr>
      <vt:lpstr>PowerPoint 演示文稿</vt:lpstr>
      <vt:lpstr>PowerPoint 演示文稿</vt:lpstr>
      <vt:lpstr>Question 4  If A= { X,Y,A,B} B= {T,U,V,X} C= {T,M,N,B}  then find (A ∩ B) ∩ ( B ∪ C).</vt:lpstr>
      <vt:lpstr>Answer:</vt:lpstr>
      <vt:lpstr>EXERCISE 2:</vt:lpstr>
      <vt:lpstr>Question 5:</vt:lpstr>
      <vt:lpstr>ANSWER:</vt:lpstr>
      <vt:lpstr>QUESTION 6</vt:lpstr>
      <vt:lpstr>ANSWER:</vt:lpstr>
      <vt:lpstr>EXERCISE 1: </vt:lpstr>
      <vt:lpstr>ANSWER:</vt:lpstr>
      <vt:lpstr>EXERCISE 2:</vt:lpstr>
      <vt:lpstr>EXERCISE 3:</vt:lpstr>
      <vt:lpstr>ANSWER:</vt:lpstr>
      <vt:lpstr>PowerPoint 演示文稿</vt:lpstr>
      <vt:lpstr>ANSWER:</vt:lpstr>
      <vt:lpstr>PowerPoint 演示文稿</vt:lpstr>
      <vt:lpstr>ANSWER:</vt:lpstr>
      <vt:lpstr>EXERCISE 5:</vt:lpstr>
      <vt:lpstr>ANSWER:</vt:lpstr>
      <vt:lpstr>ANSWER:</vt:lpstr>
      <vt:lpstr>Exercise 7:</vt:lpstr>
      <vt:lpstr>ANSWER:</vt:lpstr>
      <vt:lpstr>Exercise 8:</vt:lpstr>
      <vt:lpstr>ANSWER: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Premkumar P</dc:creator>
  <cp:lastModifiedBy>Keerthika</cp:lastModifiedBy>
  <cp:revision>10</cp:revision>
  <dcterms:created xsi:type="dcterms:W3CDTF">2023-12-15T05:03:00Z</dcterms:created>
  <dcterms:modified xsi:type="dcterms:W3CDTF">2025-04-08T08:40:30Z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EF3A960EC28C41E9BA7D1F063DA9A002_12</vt:lpwstr>
  </property>
  <property fmtid="{D5CDD505-2E9C-101B-9397-08002B2CF9AE}" pid="3" name="KSOProductBuildVer">
    <vt:lpwstr>1033-12.2.0.20782</vt:lpwstr>
  </property>
</Properties>
</file>