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2" r:id="rId9"/>
    <p:sldId id="264"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55" name="Google Shape;55;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56" name="Google Shape;56;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p5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4" name="Google Shape;134;p5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8" name="Shape 138"/>
        <p:cNvGrpSpPr/>
        <p:nvPr/>
      </p:nvGrpSpPr>
      <p:grpSpPr>
        <a:xfrm>
          <a:off x="0" y="0"/>
          <a:ext cx="0" cy="0"/>
          <a:chOff x="0" y="0"/>
          <a:chExt cx="0" cy="0"/>
        </a:xfrm>
      </p:grpSpPr>
      <p:sp>
        <p:nvSpPr>
          <p:cNvPr id="139" name="Google Shape;139;p5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Ans : B</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0" name="Google Shape;140;p5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4" name="Shape 144"/>
        <p:cNvGrpSpPr/>
        <p:nvPr/>
      </p:nvGrpSpPr>
      <p:grpSpPr>
        <a:xfrm>
          <a:off x="0" y="0"/>
          <a:ext cx="0" cy="0"/>
          <a:chOff x="0" y="0"/>
          <a:chExt cx="0" cy="0"/>
        </a:xfrm>
      </p:grpSpPr>
      <p:sp>
        <p:nvSpPr>
          <p:cNvPr id="145" name="Google Shape;145;p5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6" name="Google Shape;146;p5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5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Ans : c</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2" name="Google Shape;152;p5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p5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8" name="Google Shape;158;p5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p5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Ans : c</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4" name="Google Shape;164;p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8" name="Shape 168"/>
        <p:cNvGrpSpPr/>
        <p:nvPr/>
      </p:nvGrpSpPr>
      <p:grpSpPr>
        <a:xfrm>
          <a:off x="0" y="0"/>
          <a:ext cx="0" cy="0"/>
          <a:chOff x="0" y="0"/>
          <a:chExt cx="0" cy="0"/>
        </a:xfrm>
      </p:grpSpPr>
      <p:sp>
        <p:nvSpPr>
          <p:cNvPr id="169" name="Google Shape;169;p5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0" name="Google Shape;170;p5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4" name="Shape 174"/>
        <p:cNvGrpSpPr/>
        <p:nvPr/>
      </p:nvGrpSpPr>
      <p:grpSpPr>
        <a:xfrm>
          <a:off x="0" y="0"/>
          <a:ext cx="0" cy="0"/>
          <a:chOff x="0" y="0"/>
          <a:chExt cx="0" cy="0"/>
        </a:xfrm>
      </p:grpSpPr>
      <p:sp>
        <p:nvSpPr>
          <p:cNvPr id="175" name="Google Shape;175;p6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Ans : a</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76" name="Google Shape;176;p6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6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2" name="Google Shape;182;p6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p6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Ans : c</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8" name="Google Shape;188;p6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1" name="Google Shape;61;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p6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4" name="Google Shape;194;p6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6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Ans : b</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0" name="Google Shape;200;p6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p6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6" name="Google Shape;206;p6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0" name="Shape 210"/>
        <p:cNvGrpSpPr/>
        <p:nvPr/>
      </p:nvGrpSpPr>
      <p:grpSpPr>
        <a:xfrm>
          <a:off x="0" y="0"/>
          <a:ext cx="0" cy="0"/>
          <a:chOff x="0" y="0"/>
          <a:chExt cx="0" cy="0"/>
        </a:xfrm>
      </p:grpSpPr>
      <p:sp>
        <p:nvSpPr>
          <p:cNvPr id="211" name="Google Shape;211;p3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Google Shape;212;p3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7" name="Google Shape;67;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p4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3" name="Google Shape;73;p4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8" name="Shape 78"/>
        <p:cNvGrpSpPr/>
        <p:nvPr/>
      </p:nvGrpSpPr>
      <p:grpSpPr>
        <a:xfrm>
          <a:off x="0" y="0"/>
          <a:ext cx="0" cy="0"/>
          <a:chOff x="0" y="0"/>
          <a:chExt cx="0" cy="0"/>
        </a:xfrm>
      </p:grpSpPr>
      <p:sp>
        <p:nvSpPr>
          <p:cNvPr id="79" name="Google Shape;79;p4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Ans D</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lvl="0" indent="0" algn="l" rtl="0">
              <a:lnSpc>
                <a:spcPct val="100000"/>
              </a:lnSpc>
              <a:spcBef>
                <a:spcPts val="0"/>
              </a:spcBef>
              <a:spcAft>
                <a:spcPts val="0"/>
              </a:spcAft>
              <a:buSzPts val="1400"/>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0" name="Google Shape;80;p4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4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Ans : D</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2" name="Google Shape;92;p4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2" name="Shape 102"/>
        <p:cNvGrpSpPr/>
        <p:nvPr/>
      </p:nvGrpSpPr>
      <p:grpSpPr>
        <a:xfrm>
          <a:off x="0" y="0"/>
          <a:ext cx="0" cy="0"/>
          <a:chOff x="0" y="0"/>
          <a:chExt cx="0" cy="0"/>
        </a:xfrm>
      </p:grpSpPr>
      <p:sp>
        <p:nvSpPr>
          <p:cNvPr id="103" name="Google Shape;103;p4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Ans A</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4" name="Google Shape;104;p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4" name="Shape 114"/>
        <p:cNvGrpSpPr/>
        <p:nvPr/>
      </p:nvGrpSpPr>
      <p:grpSpPr>
        <a:xfrm>
          <a:off x="0" y="0"/>
          <a:ext cx="0" cy="0"/>
          <a:chOff x="0" y="0"/>
          <a:chExt cx="0" cy="0"/>
        </a:xfrm>
      </p:grpSpPr>
      <p:sp>
        <p:nvSpPr>
          <p:cNvPr id="115" name="Google Shape;115;p5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Ans : </a:t>
            </a:r>
            <a:r>
              <a:rPr lang="en-IN"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D</a:t>
            </a:r>
            <a:endParaRPr lang="en-IN"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6" name="Google Shape;116;p5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5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Ans: </a:t>
            </a:r>
            <a:r>
              <a:rPr lang="en-IN"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B</a:t>
            </a:r>
            <a:endParaRPr lang="en-IN" alt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28" name="Google Shape;128;p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3" name="Shape 13"/>
        <p:cNvGrpSpPr/>
        <p:nvPr/>
      </p:nvGrpSpPr>
      <p:grpSpPr>
        <a:xfrm>
          <a:off x="0" y="0"/>
          <a:ext cx="0" cy="0"/>
          <a:chOff x="0" y="0"/>
          <a:chExt cx="0" cy="0"/>
        </a:xfrm>
      </p:grpSpPr>
      <p:sp>
        <p:nvSpPr>
          <p:cNvPr id="14" name="Google Shape;14;p32"/>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5" name="Google Shape;15;p32"/>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p:txBody>
      </p:sp>
      <p:sp>
        <p:nvSpPr>
          <p:cNvPr id="16" name="Google Shape;16;p32"/>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7" name="Shape 47"/>
        <p:cNvGrpSpPr/>
        <p:nvPr/>
      </p:nvGrpSpPr>
      <p:grpSpPr>
        <a:xfrm>
          <a:off x="0" y="0"/>
          <a:ext cx="0" cy="0"/>
          <a:chOff x="0" y="0"/>
          <a:chExt cx="0" cy="0"/>
        </a:xfrm>
      </p:grpSpPr>
      <p:sp>
        <p:nvSpPr>
          <p:cNvPr id="48" name="Google Shape;48;p41"/>
          <p:cNvSpPr txBox="1"/>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p:txBody>
      </p:sp>
      <p:sp>
        <p:nvSpPr>
          <p:cNvPr id="49" name="Google Shape;49;p4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0" name="Shape 50"/>
        <p:cNvGrpSpPr/>
        <p:nvPr/>
      </p:nvGrpSpPr>
      <p:grpSpPr>
        <a:xfrm>
          <a:off x="0" y="0"/>
          <a:ext cx="0" cy="0"/>
          <a:chOff x="0" y="0"/>
          <a:chExt cx="0" cy="0"/>
        </a:xfrm>
      </p:grpSpPr>
      <p:sp>
        <p:nvSpPr>
          <p:cNvPr id="51" name="Google Shape;51;p42"/>
          <p:cNvSpPr txBox="1"/>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2" name="Google Shape;52;p42"/>
          <p:cNvSpPr txBox="1"/>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p:txBody>
      </p:sp>
      <p:sp>
        <p:nvSpPr>
          <p:cNvPr id="53" name="Google Shape;53;p42"/>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7" name="Shape 17"/>
        <p:cNvGrpSpPr/>
        <p:nvPr/>
      </p:nvGrpSpPr>
      <p:grpSpPr>
        <a:xfrm>
          <a:off x="0" y="0"/>
          <a:ext cx="0" cy="0"/>
          <a:chOff x="0" y="0"/>
          <a:chExt cx="0" cy="0"/>
        </a:xfrm>
      </p:grpSpPr>
      <p:sp>
        <p:nvSpPr>
          <p:cNvPr id="18" name="Google Shape;18;p33"/>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19" name="Google Shape;19;p33"/>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20" name="Shape 20"/>
        <p:cNvGrpSpPr/>
        <p:nvPr/>
      </p:nvGrpSpPr>
      <p:grpSpPr>
        <a:xfrm>
          <a:off x="0" y="0"/>
          <a:ext cx="0" cy="0"/>
          <a:chOff x="0" y="0"/>
          <a:chExt cx="0" cy="0"/>
        </a:xfrm>
      </p:grpSpPr>
      <p:sp>
        <p:nvSpPr>
          <p:cNvPr id="21" name="Google Shape;21;p34"/>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22" name="Shape 22"/>
        <p:cNvGrpSpPr/>
        <p:nvPr/>
      </p:nvGrpSpPr>
      <p:grpSpPr>
        <a:xfrm>
          <a:off x="0" y="0"/>
          <a:ext cx="0" cy="0"/>
          <a:chOff x="0" y="0"/>
          <a:chExt cx="0" cy="0"/>
        </a:xfrm>
      </p:grpSpPr>
      <p:sp>
        <p:nvSpPr>
          <p:cNvPr id="23" name="Google Shape;23;p35"/>
          <p:cNvSpPr txBox="1"/>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p:txBody>
      </p:sp>
      <p:sp>
        <p:nvSpPr>
          <p:cNvPr id="24" name="Google Shape;24;p35"/>
          <p:cNvSpPr txBox="1"/>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25" name="Google Shape;25;p35"/>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6" name="Shape 26"/>
        <p:cNvGrpSpPr/>
        <p:nvPr/>
      </p:nvGrpSpPr>
      <p:grpSpPr>
        <a:xfrm>
          <a:off x="0" y="0"/>
          <a:ext cx="0" cy="0"/>
          <a:chOff x="0" y="0"/>
          <a:chExt cx="0" cy="0"/>
        </a:xfrm>
      </p:grpSpPr>
      <p:sp>
        <p:nvSpPr>
          <p:cNvPr id="27" name="Google Shape;27;p36"/>
          <p:cNvSpPr txBox="1"/>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8" name="Google Shape;28;p36"/>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9" name="Shape 29"/>
        <p:cNvGrpSpPr/>
        <p:nvPr/>
      </p:nvGrpSpPr>
      <p:grpSpPr>
        <a:xfrm>
          <a:off x="0" y="0"/>
          <a:ext cx="0" cy="0"/>
          <a:chOff x="0" y="0"/>
          <a:chExt cx="0" cy="0"/>
        </a:xfrm>
      </p:grpSpPr>
      <p:sp>
        <p:nvSpPr>
          <p:cNvPr id="30" name="Google Shape;30;p37"/>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p:txBody>
      </p:sp>
      <p:sp>
        <p:nvSpPr>
          <p:cNvPr id="31" name="Google Shape;31;p37"/>
          <p:cNvSpPr txBox="1"/>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p:txBody>
      </p:sp>
      <p:sp>
        <p:nvSpPr>
          <p:cNvPr id="32" name="Google Shape;32;p37"/>
          <p:cNvSpPr txBox="1"/>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p:txBody>
      </p:sp>
      <p:sp>
        <p:nvSpPr>
          <p:cNvPr id="33" name="Google Shape;33;p37"/>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34" name="Shape 34"/>
        <p:cNvGrpSpPr/>
        <p:nvPr/>
      </p:nvGrpSpPr>
      <p:grpSpPr>
        <a:xfrm>
          <a:off x="0" y="0"/>
          <a:ext cx="0" cy="0"/>
          <a:chOff x="0" y="0"/>
          <a:chExt cx="0" cy="0"/>
        </a:xfrm>
      </p:grpSpPr>
      <p:sp>
        <p:nvSpPr>
          <p:cNvPr id="35" name="Google Shape;35;p38"/>
          <p:cNvSpPr txBox="1"/>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36" name="Google Shape;36;p38"/>
          <p:cNvSpPr txBox="1"/>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p:txBody>
      </p:sp>
      <p:sp>
        <p:nvSpPr>
          <p:cNvPr id="37" name="Google Shape;37;p38"/>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8" name="Shape 38"/>
        <p:cNvGrpSpPr/>
        <p:nvPr/>
      </p:nvGrpSpPr>
      <p:grpSpPr>
        <a:xfrm>
          <a:off x="0" y="0"/>
          <a:ext cx="0" cy="0"/>
          <a:chOff x="0" y="0"/>
          <a:chExt cx="0" cy="0"/>
        </a:xfrm>
      </p:grpSpPr>
      <p:sp>
        <p:nvSpPr>
          <p:cNvPr id="39" name="Google Shape;39;p39"/>
          <p:cNvSpPr txBox="1"/>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0" name="Google Shape;40;p39"/>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40"/>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40"/>
          <p:cNvSpPr txBox="1"/>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44" name="Google Shape;44;p40"/>
          <p:cNvSpPr txBox="1"/>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5" name="Google Shape;45;p40"/>
          <p:cNvSpPr txBox="1"/>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p:txBody>
      </p:sp>
      <p:sp>
        <p:nvSpPr>
          <p:cNvPr id="46" name="Google Shape;46;p40"/>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31"/>
          <p:cNvSpPr txBox="1"/>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31"/>
          <p:cNvSpPr txBox="1"/>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panose="020B0604020202020204"/>
              <a:buChar char="●"/>
              <a:defRPr sz="2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31"/>
          <p:cNvSpPr txBox="1"/>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5.jpe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7.jpe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 name="Shape 57"/>
        <p:cNvGrpSpPr/>
        <p:nvPr/>
      </p:nvGrpSpPr>
      <p:grpSpPr>
        <a:xfrm>
          <a:off x="0" y="0"/>
          <a:ext cx="0" cy="0"/>
          <a:chOff x="0" y="0"/>
          <a:chExt cx="0" cy="0"/>
        </a:xfrm>
      </p:grpSpPr>
      <p:pic>
        <p:nvPicPr>
          <p:cNvPr id="58" name="Google Shape;58;p1"/>
          <p:cNvPicPr preferRelativeResize="0"/>
          <p:nvPr/>
        </p:nvPicPr>
        <p:blipFill rotWithShape="1">
          <a:blip r:embed="rId1"/>
          <a:srcRect/>
          <a:stretch>
            <a:fillRect/>
          </a:stretch>
        </p:blipFill>
        <p:spPr>
          <a:xfrm>
            <a:off x="3961753" y="2165526"/>
            <a:ext cx="4268493" cy="25269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35" name="Shape 135"/>
        <p:cNvGrpSpPr/>
        <p:nvPr/>
      </p:nvGrpSpPr>
      <p:grpSpPr>
        <a:xfrm>
          <a:off x="0" y="0"/>
          <a:ext cx="0" cy="0"/>
          <a:chOff x="0" y="0"/>
          <a:chExt cx="0" cy="0"/>
        </a:xfrm>
      </p:grpSpPr>
      <p:pic>
        <p:nvPicPr>
          <p:cNvPr id="136" name="Google Shape;136;p53"/>
          <p:cNvPicPr preferRelativeResize="0"/>
          <p:nvPr/>
        </p:nvPicPr>
        <p:blipFill rotWithShape="1">
          <a:blip r:embed="rId1"/>
          <a:srcRect/>
          <a:stretch>
            <a:fillRect/>
          </a:stretch>
        </p:blipFill>
        <p:spPr>
          <a:xfrm>
            <a:off x="10417964" y="5807771"/>
            <a:ext cx="1774036" cy="1050229"/>
          </a:xfrm>
          <a:prstGeom prst="rect">
            <a:avLst/>
          </a:prstGeom>
          <a:noFill/>
          <a:ln>
            <a:noFill/>
          </a:ln>
        </p:spPr>
      </p:pic>
      <p:pic>
        <p:nvPicPr>
          <p:cNvPr id="137" name="Google Shape;137;p53"/>
          <p:cNvPicPr preferRelativeResize="0"/>
          <p:nvPr/>
        </p:nvPicPr>
        <p:blipFill rotWithShape="1">
          <a:blip r:embed="rId2"/>
          <a:srcRect/>
          <a:stretch>
            <a:fillRect/>
          </a:stretch>
        </p:blipFill>
        <p:spPr>
          <a:xfrm>
            <a:off x="1892968" y="1411706"/>
            <a:ext cx="8435109" cy="402074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1" name="Shape 141"/>
        <p:cNvGrpSpPr/>
        <p:nvPr/>
      </p:nvGrpSpPr>
      <p:grpSpPr>
        <a:xfrm>
          <a:off x="0" y="0"/>
          <a:ext cx="0" cy="0"/>
          <a:chOff x="0" y="0"/>
          <a:chExt cx="0" cy="0"/>
        </a:xfrm>
      </p:grpSpPr>
      <p:sp>
        <p:nvSpPr>
          <p:cNvPr id="142" name="Google Shape;142;p54"/>
          <p:cNvSpPr txBox="1"/>
          <p:nvPr>
            <p:ph type="body" idx="1"/>
          </p:nvPr>
        </p:nvSpPr>
        <p:spPr>
          <a:xfrm>
            <a:off x="415290" y="-657726"/>
            <a:ext cx="11360785" cy="3540626"/>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5923915" lvl="0" indent="-285750" algn="l" rtl="0">
              <a:lnSpc>
                <a:spcPct val="215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Statements:</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Some Pencils are Pens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Pens are colours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Few Pencils are erasers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Conclusions:</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1.Few colours may be pencils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2. Few erasers are pens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Neither conclusion 1 nor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1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Both conclusion 1 and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None of the above</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15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15000"/>
              </a:lnSpc>
              <a:spcBef>
                <a:spcPts val="0"/>
              </a:spcBef>
              <a:spcAft>
                <a:spcPts val="0"/>
              </a:spcAft>
              <a:buSzPts val="2400"/>
              <a:buFont typeface="Noto Sans Symbols"/>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15000"/>
              </a:lnSpc>
              <a:spcBef>
                <a:spcPts val="0"/>
              </a:spcBef>
              <a:spcAft>
                <a:spcPts val="0"/>
              </a:spcAft>
              <a:buSzPts val="2400"/>
              <a:buFont typeface="Noto Sans Symbols"/>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43" name="Google Shape;143;p54"/>
          <p:cNvPicPr preferRelativeResize="0"/>
          <p:nvPr/>
        </p:nvPicPr>
        <p:blipFill rotWithShape="1">
          <a:blip r:embed="rId1"/>
          <a:srcRect/>
          <a:stretch>
            <a:fillRect/>
          </a:stretch>
        </p:blipFill>
        <p:spPr>
          <a:xfrm>
            <a:off x="10417964" y="5807771"/>
            <a:ext cx="1774036" cy="10502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47" name="Shape 147"/>
        <p:cNvGrpSpPr/>
        <p:nvPr/>
      </p:nvGrpSpPr>
      <p:grpSpPr>
        <a:xfrm>
          <a:off x="0" y="0"/>
          <a:ext cx="0" cy="0"/>
          <a:chOff x="0" y="0"/>
          <a:chExt cx="0" cy="0"/>
        </a:xfrm>
      </p:grpSpPr>
      <p:pic>
        <p:nvPicPr>
          <p:cNvPr id="148" name="Google Shape;148;p55"/>
          <p:cNvPicPr preferRelativeResize="0"/>
          <p:nvPr/>
        </p:nvPicPr>
        <p:blipFill rotWithShape="1">
          <a:blip r:embed="rId1"/>
          <a:srcRect/>
          <a:stretch>
            <a:fillRect/>
          </a:stretch>
        </p:blipFill>
        <p:spPr>
          <a:xfrm>
            <a:off x="10417964" y="5807771"/>
            <a:ext cx="1774036" cy="1050229"/>
          </a:xfrm>
          <a:prstGeom prst="rect">
            <a:avLst/>
          </a:prstGeom>
          <a:noFill/>
          <a:ln>
            <a:noFill/>
          </a:ln>
        </p:spPr>
      </p:pic>
      <p:pic>
        <p:nvPicPr>
          <p:cNvPr id="149" name="Google Shape;149;p55"/>
          <p:cNvPicPr preferRelativeResize="0"/>
          <p:nvPr/>
        </p:nvPicPr>
        <p:blipFill rotWithShape="1">
          <a:blip r:embed="rId2"/>
          <a:srcRect/>
          <a:stretch>
            <a:fillRect/>
          </a:stretch>
        </p:blipFill>
        <p:spPr>
          <a:xfrm>
            <a:off x="1203159" y="1427747"/>
            <a:ext cx="9355358" cy="419548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53" name="Shape 153"/>
        <p:cNvGrpSpPr/>
        <p:nvPr/>
      </p:nvGrpSpPr>
      <p:grpSpPr>
        <a:xfrm>
          <a:off x="0" y="0"/>
          <a:ext cx="0" cy="0"/>
          <a:chOff x="0" y="0"/>
          <a:chExt cx="0" cy="0"/>
        </a:xfrm>
      </p:grpSpPr>
      <p:sp>
        <p:nvSpPr>
          <p:cNvPr id="154" name="Google Shape;154;p56"/>
          <p:cNvSpPr txBox="1"/>
          <p:nvPr>
            <p:ph type="body" idx="1"/>
          </p:nvPr>
        </p:nvSpPr>
        <p:spPr>
          <a:xfrm>
            <a:off x="415290" y="-657726"/>
            <a:ext cx="11360785" cy="3540626"/>
          </a:xfrm>
          <a:prstGeom prst="rect">
            <a:avLst/>
          </a:prstGeom>
          <a:noFill/>
          <a:ln>
            <a:noFill/>
          </a:ln>
        </p:spPr>
        <p:txBody>
          <a:bodyPr spcFirstLastPara="1" wrap="square" lIns="121900" tIns="121900" rIns="121900" bIns="121900" anchor="t" anchorCtr="0">
            <a:noAutofit/>
          </a:bodyPr>
          <a:lstStyle/>
          <a:p>
            <a:pPr marL="0" lvl="0" indent="0" algn="l" rtl="0">
              <a:lnSpc>
                <a:spcPct val="150000"/>
              </a:lnSpc>
              <a:spcBef>
                <a:spcPts val="0"/>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5923915" lvl="0" indent="-285750" algn="l" rtl="0">
              <a:lnSpc>
                <a:spcPct val="150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Statements:</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few bats are balls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Few balls are stumps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No stump is pitch</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Conclusions:</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1.Some balls are not pitches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2. All bats are balls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Neither conclusion 1 nor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1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Both conclusion 1 and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None of the above</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50000"/>
              </a:lnSpc>
              <a:spcBef>
                <a:spcPts val="0"/>
              </a:spcBef>
              <a:spcAft>
                <a:spcPts val="0"/>
              </a:spcAft>
              <a:buSzPts val="2400"/>
              <a:buFont typeface="Noto Sans Symbols"/>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50000"/>
              </a:lnSpc>
              <a:spcBef>
                <a:spcPts val="0"/>
              </a:spcBef>
              <a:spcAft>
                <a:spcPts val="0"/>
              </a:spcAft>
              <a:buSzPts val="2400"/>
              <a:buFont typeface="Noto Sans Symbols"/>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55" name="Google Shape;155;p56"/>
          <p:cNvPicPr preferRelativeResize="0"/>
          <p:nvPr/>
        </p:nvPicPr>
        <p:blipFill rotWithShape="1">
          <a:blip r:embed="rId1"/>
          <a:srcRect/>
          <a:stretch>
            <a:fillRect/>
          </a:stretch>
        </p:blipFill>
        <p:spPr>
          <a:xfrm>
            <a:off x="10417964" y="5807771"/>
            <a:ext cx="1774036" cy="10502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59" name="Shape 159"/>
        <p:cNvGrpSpPr/>
        <p:nvPr/>
      </p:nvGrpSpPr>
      <p:grpSpPr>
        <a:xfrm>
          <a:off x="0" y="0"/>
          <a:ext cx="0" cy="0"/>
          <a:chOff x="0" y="0"/>
          <a:chExt cx="0" cy="0"/>
        </a:xfrm>
      </p:grpSpPr>
      <p:pic>
        <p:nvPicPr>
          <p:cNvPr id="160" name="Google Shape;160;p57"/>
          <p:cNvPicPr preferRelativeResize="0"/>
          <p:nvPr/>
        </p:nvPicPr>
        <p:blipFill rotWithShape="1">
          <a:blip r:embed="rId1"/>
          <a:srcRect/>
          <a:stretch>
            <a:fillRect/>
          </a:stretch>
        </p:blipFill>
        <p:spPr>
          <a:xfrm>
            <a:off x="10417964" y="5807771"/>
            <a:ext cx="1774036" cy="1050229"/>
          </a:xfrm>
          <a:prstGeom prst="rect">
            <a:avLst/>
          </a:prstGeom>
          <a:noFill/>
          <a:ln>
            <a:noFill/>
          </a:ln>
        </p:spPr>
      </p:pic>
      <p:pic>
        <p:nvPicPr>
          <p:cNvPr id="161" name="Google Shape;161;p57"/>
          <p:cNvPicPr preferRelativeResize="0"/>
          <p:nvPr/>
        </p:nvPicPr>
        <p:blipFill rotWithShape="1">
          <a:blip r:embed="rId2"/>
          <a:srcRect/>
          <a:stretch>
            <a:fillRect/>
          </a:stretch>
        </p:blipFill>
        <p:spPr>
          <a:xfrm>
            <a:off x="2471625" y="730750"/>
            <a:ext cx="9155475" cy="5578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65" name="Shape 165"/>
        <p:cNvGrpSpPr/>
        <p:nvPr/>
      </p:nvGrpSpPr>
      <p:grpSpPr>
        <a:xfrm>
          <a:off x="0" y="0"/>
          <a:ext cx="0" cy="0"/>
          <a:chOff x="0" y="0"/>
          <a:chExt cx="0" cy="0"/>
        </a:xfrm>
      </p:grpSpPr>
      <p:sp>
        <p:nvSpPr>
          <p:cNvPr id="166" name="Google Shape;166;p58"/>
          <p:cNvSpPr txBox="1"/>
          <p:nvPr>
            <p:ph type="body" idx="1"/>
          </p:nvPr>
        </p:nvSpPr>
        <p:spPr>
          <a:xfrm>
            <a:off x="415290" y="-657726"/>
            <a:ext cx="11360785" cy="3540626"/>
          </a:xfrm>
          <a:prstGeom prst="rect">
            <a:avLst/>
          </a:prstGeom>
          <a:noFill/>
          <a:ln>
            <a:noFill/>
          </a:ln>
        </p:spPr>
        <p:txBody>
          <a:bodyPr spcFirstLastPara="1" wrap="square" lIns="121900" tIns="121900" rIns="121900" bIns="121900" anchor="t" anchorCtr="0">
            <a:noAutofit/>
          </a:bodyPr>
          <a:lstStyle/>
          <a:p>
            <a:pPr marL="0" lvl="0" indent="0" algn="l" rtl="0">
              <a:lnSpc>
                <a:spcPct val="150000"/>
              </a:lnSpc>
              <a:spcBef>
                <a:spcPts val="0"/>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5923915" lvl="0" indent="-285750" algn="l" rtl="0">
              <a:lnSpc>
                <a:spcPct val="150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Statements:</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All  Rum is Whisky</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No  whisky is beer</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beer is vodka</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Conclusions:</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1. No Rum is beer</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2. Some vodka may be whisky</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Neither conclusion 1 nor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1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Both conclusion 1 and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None of the above</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50000"/>
              </a:lnSpc>
              <a:spcBef>
                <a:spcPts val="0"/>
              </a:spcBef>
              <a:spcAft>
                <a:spcPts val="0"/>
              </a:spcAft>
              <a:buSzPts val="2400"/>
              <a:buFont typeface="Noto Sans Symbols"/>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50000"/>
              </a:lnSpc>
              <a:spcBef>
                <a:spcPts val="0"/>
              </a:spcBef>
              <a:spcAft>
                <a:spcPts val="0"/>
              </a:spcAft>
              <a:buSzPts val="2400"/>
              <a:buFont typeface="Noto Sans Symbols"/>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67" name="Google Shape;167;p58"/>
          <p:cNvPicPr preferRelativeResize="0"/>
          <p:nvPr/>
        </p:nvPicPr>
        <p:blipFill rotWithShape="1">
          <a:blip r:embed="rId1"/>
          <a:srcRect/>
          <a:stretch>
            <a:fillRect/>
          </a:stretch>
        </p:blipFill>
        <p:spPr>
          <a:xfrm>
            <a:off x="10417964" y="5807771"/>
            <a:ext cx="1774036" cy="105022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71" name="Shape 171"/>
        <p:cNvGrpSpPr/>
        <p:nvPr/>
      </p:nvGrpSpPr>
      <p:grpSpPr>
        <a:xfrm>
          <a:off x="0" y="0"/>
          <a:ext cx="0" cy="0"/>
          <a:chOff x="0" y="0"/>
          <a:chExt cx="0" cy="0"/>
        </a:xfrm>
      </p:grpSpPr>
      <p:pic>
        <p:nvPicPr>
          <p:cNvPr id="172" name="Google Shape;172;p59"/>
          <p:cNvPicPr preferRelativeResize="0"/>
          <p:nvPr/>
        </p:nvPicPr>
        <p:blipFill rotWithShape="1">
          <a:blip r:embed="rId1"/>
          <a:srcRect/>
          <a:stretch>
            <a:fillRect/>
          </a:stretch>
        </p:blipFill>
        <p:spPr>
          <a:xfrm>
            <a:off x="10417964" y="5807771"/>
            <a:ext cx="1774036" cy="1050229"/>
          </a:xfrm>
          <a:prstGeom prst="rect">
            <a:avLst/>
          </a:prstGeom>
          <a:noFill/>
          <a:ln>
            <a:noFill/>
          </a:ln>
        </p:spPr>
      </p:pic>
      <p:pic>
        <p:nvPicPr>
          <p:cNvPr id="173" name="Google Shape;173;p59"/>
          <p:cNvPicPr preferRelativeResize="0"/>
          <p:nvPr/>
        </p:nvPicPr>
        <p:blipFill rotWithShape="1">
          <a:blip r:embed="rId2"/>
          <a:srcRect/>
          <a:stretch>
            <a:fillRect/>
          </a:stretch>
        </p:blipFill>
        <p:spPr>
          <a:xfrm>
            <a:off x="577454" y="1090863"/>
            <a:ext cx="10727528" cy="37538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77" name="Shape 177"/>
        <p:cNvGrpSpPr/>
        <p:nvPr/>
      </p:nvGrpSpPr>
      <p:grpSpPr>
        <a:xfrm>
          <a:off x="0" y="0"/>
          <a:ext cx="0" cy="0"/>
          <a:chOff x="0" y="0"/>
          <a:chExt cx="0" cy="0"/>
        </a:xfrm>
      </p:grpSpPr>
      <p:sp>
        <p:nvSpPr>
          <p:cNvPr id="178" name="Google Shape;178;p60"/>
          <p:cNvSpPr txBox="1"/>
          <p:nvPr>
            <p:ph type="body" idx="1"/>
          </p:nvPr>
        </p:nvSpPr>
        <p:spPr>
          <a:xfrm>
            <a:off x="415290" y="-657726"/>
            <a:ext cx="11360785" cy="3540626"/>
          </a:xfrm>
          <a:prstGeom prst="rect">
            <a:avLst/>
          </a:prstGeom>
          <a:noFill/>
          <a:ln>
            <a:noFill/>
          </a:ln>
        </p:spPr>
        <p:txBody>
          <a:bodyPr spcFirstLastPara="1" wrap="square" lIns="121900" tIns="121900" rIns="121900" bIns="121900" anchor="t" anchorCtr="0">
            <a:noAutofit/>
          </a:bodyPr>
          <a:lstStyle/>
          <a:p>
            <a:pPr marL="0" lvl="0" indent="0" algn="l" rtl="0">
              <a:lnSpc>
                <a:spcPct val="150000"/>
              </a:lnSpc>
              <a:spcBef>
                <a:spcPts val="0"/>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5923915" lvl="0" indent="-285750" algn="l" rtl="0">
              <a:lnSpc>
                <a:spcPct val="150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Statements:</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All leaves are plants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No  plant is seed</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Conclusions:</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1.All leaves may be seeds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2. Some petals are plants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Neither conclusion 1 nor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1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Both conclusion 1 and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None of the above</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50000"/>
              </a:lnSpc>
              <a:spcBef>
                <a:spcPts val="0"/>
              </a:spcBef>
              <a:spcAft>
                <a:spcPts val="0"/>
              </a:spcAft>
              <a:buSzPts val="2400"/>
              <a:buFont typeface="Noto Sans Symbols"/>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50000"/>
              </a:lnSpc>
              <a:spcBef>
                <a:spcPts val="0"/>
              </a:spcBef>
              <a:spcAft>
                <a:spcPts val="0"/>
              </a:spcAft>
              <a:buSzPts val="2400"/>
              <a:buFont typeface="Noto Sans Symbols"/>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79" name="Google Shape;179;p60"/>
          <p:cNvPicPr preferRelativeResize="0"/>
          <p:nvPr/>
        </p:nvPicPr>
        <p:blipFill rotWithShape="1">
          <a:blip r:embed="rId1"/>
          <a:srcRect/>
          <a:stretch>
            <a:fillRect/>
          </a:stretch>
        </p:blipFill>
        <p:spPr>
          <a:xfrm>
            <a:off x="10417964" y="5807771"/>
            <a:ext cx="1774036" cy="105022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83" name="Shape 183"/>
        <p:cNvGrpSpPr/>
        <p:nvPr/>
      </p:nvGrpSpPr>
      <p:grpSpPr>
        <a:xfrm>
          <a:off x="0" y="0"/>
          <a:ext cx="0" cy="0"/>
          <a:chOff x="0" y="0"/>
          <a:chExt cx="0" cy="0"/>
        </a:xfrm>
      </p:grpSpPr>
      <p:pic>
        <p:nvPicPr>
          <p:cNvPr id="184" name="Google Shape;184;p61"/>
          <p:cNvPicPr preferRelativeResize="0"/>
          <p:nvPr/>
        </p:nvPicPr>
        <p:blipFill rotWithShape="1">
          <a:blip r:embed="rId1"/>
          <a:srcRect/>
          <a:stretch>
            <a:fillRect/>
          </a:stretch>
        </p:blipFill>
        <p:spPr>
          <a:xfrm>
            <a:off x="10417964" y="5807771"/>
            <a:ext cx="1774036" cy="1050229"/>
          </a:xfrm>
          <a:prstGeom prst="rect">
            <a:avLst/>
          </a:prstGeom>
          <a:noFill/>
          <a:ln>
            <a:noFill/>
          </a:ln>
        </p:spPr>
      </p:pic>
      <p:pic>
        <p:nvPicPr>
          <p:cNvPr id="185" name="Google Shape;185;p61"/>
          <p:cNvPicPr preferRelativeResize="0"/>
          <p:nvPr/>
        </p:nvPicPr>
        <p:blipFill rotWithShape="1">
          <a:blip r:embed="rId2"/>
          <a:srcRect/>
          <a:stretch>
            <a:fillRect/>
          </a:stretch>
        </p:blipFill>
        <p:spPr>
          <a:xfrm>
            <a:off x="1556083" y="1292834"/>
            <a:ext cx="8694821" cy="4091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89" name="Shape 189"/>
        <p:cNvGrpSpPr/>
        <p:nvPr/>
      </p:nvGrpSpPr>
      <p:grpSpPr>
        <a:xfrm>
          <a:off x="0" y="0"/>
          <a:ext cx="0" cy="0"/>
          <a:chOff x="0" y="0"/>
          <a:chExt cx="0" cy="0"/>
        </a:xfrm>
      </p:grpSpPr>
      <p:sp>
        <p:nvSpPr>
          <p:cNvPr id="190" name="Google Shape;190;p62"/>
          <p:cNvSpPr txBox="1"/>
          <p:nvPr>
            <p:ph type="body" idx="1"/>
          </p:nvPr>
        </p:nvSpPr>
        <p:spPr>
          <a:xfrm>
            <a:off x="415290" y="-657726"/>
            <a:ext cx="11360785" cy="3540626"/>
          </a:xfrm>
          <a:prstGeom prst="rect">
            <a:avLst/>
          </a:prstGeom>
          <a:noFill/>
          <a:ln>
            <a:noFill/>
          </a:ln>
        </p:spPr>
        <p:txBody>
          <a:bodyPr spcFirstLastPara="1" wrap="square" lIns="121900" tIns="121900" rIns="121900" bIns="121900" anchor="t" anchorCtr="0">
            <a:noAutofit/>
          </a:bodyPr>
          <a:lstStyle/>
          <a:p>
            <a:pPr marL="0" lvl="0" indent="0" algn="l" rtl="0">
              <a:lnSpc>
                <a:spcPct val="150000"/>
              </a:lnSpc>
              <a:spcBef>
                <a:spcPts val="0"/>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5923915" lvl="0" indent="-285750" algn="l" rtl="0">
              <a:lnSpc>
                <a:spcPct val="150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Statements:</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All bowls are glasses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Each bowl is cup</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No box is bowl</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Conclusions:</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1.All bowls are glasses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2. Some cups are boxes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Neither conclusion 1 nor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1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Both conclusion 1 and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None of the above</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50000"/>
              </a:lnSpc>
              <a:spcBef>
                <a:spcPts val="0"/>
              </a:spcBef>
              <a:spcAft>
                <a:spcPts val="0"/>
              </a:spcAft>
              <a:buSzPts val="2400"/>
              <a:buFont typeface="Noto Sans Symbols"/>
              <a:buNone/>
            </a:pPr>
            <a:endParaRPr>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50000"/>
              </a:lnSpc>
              <a:spcBef>
                <a:spcPts val="0"/>
              </a:spcBef>
              <a:spcAft>
                <a:spcPts val="0"/>
              </a:spcAft>
              <a:buSzPts val="2400"/>
              <a:buFont typeface="Noto Sans Symbols"/>
              <a:buNone/>
            </a:pPr>
            <a:endParaRPr>
              <a:latin typeface="Times New Roman" panose="02020603050405020304"/>
              <a:ea typeface="Times New Roman" panose="02020603050405020304"/>
              <a:cs typeface="Times New Roman" panose="02020603050405020304"/>
              <a:sym typeface="Times New Roman" panose="02020603050405020304"/>
            </a:endParaRPr>
          </a:p>
        </p:txBody>
      </p:sp>
      <p:pic>
        <p:nvPicPr>
          <p:cNvPr id="191" name="Google Shape;191;p62"/>
          <p:cNvPicPr preferRelativeResize="0"/>
          <p:nvPr/>
        </p:nvPicPr>
        <p:blipFill rotWithShape="1">
          <a:blip r:embed="rId1"/>
          <a:srcRect/>
          <a:stretch>
            <a:fillRect/>
          </a:stretch>
        </p:blipFill>
        <p:spPr>
          <a:xfrm>
            <a:off x="10417964" y="5807771"/>
            <a:ext cx="1774036" cy="105022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2" name="Shape 62"/>
        <p:cNvGrpSpPr/>
        <p:nvPr/>
      </p:nvGrpSpPr>
      <p:grpSpPr>
        <a:xfrm>
          <a:off x="0" y="0"/>
          <a:ext cx="0" cy="0"/>
          <a:chOff x="0" y="0"/>
          <a:chExt cx="0" cy="0"/>
        </a:xfrm>
      </p:grpSpPr>
      <p:sp>
        <p:nvSpPr>
          <p:cNvPr id="63" name="Google Shape;63;p2"/>
          <p:cNvSpPr txBox="1"/>
          <p:nvPr>
            <p:ph type="title"/>
          </p:nvPr>
        </p:nvSpPr>
        <p:spPr>
          <a:xfrm>
            <a:off x="394091" y="2615825"/>
            <a:ext cx="11403817" cy="1626350"/>
          </a:xfrm>
          <a:prstGeom prst="rect">
            <a:avLst/>
          </a:prstGeom>
          <a:noFill/>
          <a:ln>
            <a:noFill/>
          </a:ln>
        </p:spPr>
        <p:txBody>
          <a:bodyPr spcFirstLastPara="1" wrap="square" lIns="0" tIns="8875" rIns="0" bIns="0" anchor="ctr" anchorCtr="0">
            <a:noAutofit/>
          </a:bodyPr>
          <a:lstStyle/>
          <a:p>
            <a:pPr marL="0" lvl="0" indent="0" algn="ctr" rtl="0">
              <a:lnSpc>
                <a:spcPct val="114000"/>
              </a:lnSpc>
              <a:spcBef>
                <a:spcPts val="0"/>
              </a:spcBef>
              <a:spcAft>
                <a:spcPts val="0"/>
              </a:spcAft>
              <a:buClr>
                <a:srgbClr val="0C1512"/>
              </a:buClr>
              <a:buSzPts val="6400"/>
              <a:buFont typeface="Arial" panose="020B0604020202020204"/>
              <a:buNone/>
            </a:pPr>
            <a:r>
              <a:rPr lang="en-US" sz="6600">
                <a:latin typeface="Arial" panose="020B0604020202020204"/>
                <a:ea typeface="Arial" panose="020B0604020202020204"/>
                <a:cs typeface="Arial" panose="020B0604020202020204"/>
                <a:sym typeface="Arial" panose="020B0604020202020204"/>
              </a:rPr>
              <a:t>Syllogism</a:t>
            </a:r>
            <a:endParaRPr sz="6600">
              <a:latin typeface="Arial" panose="020B0604020202020204"/>
              <a:ea typeface="Arial" panose="020B0604020202020204"/>
              <a:cs typeface="Arial" panose="020B0604020202020204"/>
              <a:sym typeface="Arial" panose="020B0604020202020204"/>
            </a:endParaRPr>
          </a:p>
        </p:txBody>
      </p:sp>
      <p:pic>
        <p:nvPicPr>
          <p:cNvPr id="64" name="Google Shape;64;p2"/>
          <p:cNvPicPr preferRelativeResize="0"/>
          <p:nvPr/>
        </p:nvPicPr>
        <p:blipFill rotWithShape="1">
          <a:blip r:embed="rId1"/>
          <a:srcRect/>
          <a:stretch>
            <a:fillRect/>
          </a:stretch>
        </p:blipFill>
        <p:spPr>
          <a:xfrm>
            <a:off x="10433462" y="5810895"/>
            <a:ext cx="1774036" cy="105022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95" name="Shape 195"/>
        <p:cNvGrpSpPr/>
        <p:nvPr/>
      </p:nvGrpSpPr>
      <p:grpSpPr>
        <a:xfrm>
          <a:off x="0" y="0"/>
          <a:ext cx="0" cy="0"/>
          <a:chOff x="0" y="0"/>
          <a:chExt cx="0" cy="0"/>
        </a:xfrm>
      </p:grpSpPr>
      <p:pic>
        <p:nvPicPr>
          <p:cNvPr id="196" name="Google Shape;196;p63"/>
          <p:cNvPicPr preferRelativeResize="0"/>
          <p:nvPr/>
        </p:nvPicPr>
        <p:blipFill rotWithShape="1">
          <a:blip r:embed="rId1"/>
          <a:srcRect/>
          <a:stretch>
            <a:fillRect/>
          </a:stretch>
        </p:blipFill>
        <p:spPr>
          <a:xfrm>
            <a:off x="10417964" y="5807771"/>
            <a:ext cx="1774036" cy="1050229"/>
          </a:xfrm>
          <a:prstGeom prst="rect">
            <a:avLst/>
          </a:prstGeom>
          <a:noFill/>
          <a:ln>
            <a:noFill/>
          </a:ln>
        </p:spPr>
      </p:pic>
      <p:pic>
        <p:nvPicPr>
          <p:cNvPr id="197" name="Google Shape;197;p63"/>
          <p:cNvPicPr preferRelativeResize="0"/>
          <p:nvPr/>
        </p:nvPicPr>
        <p:blipFill rotWithShape="1">
          <a:blip r:embed="rId2"/>
          <a:srcRect/>
          <a:stretch>
            <a:fillRect/>
          </a:stretch>
        </p:blipFill>
        <p:spPr>
          <a:xfrm>
            <a:off x="1388043" y="1696829"/>
            <a:ext cx="8163209" cy="34964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01" name="Shape 201"/>
        <p:cNvGrpSpPr/>
        <p:nvPr/>
      </p:nvGrpSpPr>
      <p:grpSpPr>
        <a:xfrm>
          <a:off x="0" y="0"/>
          <a:ext cx="0" cy="0"/>
          <a:chOff x="0" y="0"/>
          <a:chExt cx="0" cy="0"/>
        </a:xfrm>
      </p:grpSpPr>
      <p:sp>
        <p:nvSpPr>
          <p:cNvPr id="202" name="Google Shape;202;p64"/>
          <p:cNvSpPr txBox="1"/>
          <p:nvPr>
            <p:ph type="body" idx="1"/>
          </p:nvPr>
        </p:nvSpPr>
        <p:spPr>
          <a:xfrm>
            <a:off x="254869" y="208547"/>
            <a:ext cx="11360785" cy="6400800"/>
          </a:xfrm>
          <a:prstGeom prst="rect">
            <a:avLst/>
          </a:prstGeom>
          <a:noFill/>
          <a:ln>
            <a:noFill/>
          </a:ln>
        </p:spPr>
        <p:txBody>
          <a:bodyPr spcFirstLastPara="1" wrap="square" lIns="121900" tIns="121900" rIns="121900" bIns="121900" anchor="t" anchorCtr="0">
            <a:noAutofit/>
          </a:bodyPr>
          <a:lstStyle/>
          <a:p>
            <a:pPr marL="63500" lvl="0" indent="-63500" algn="l" rtl="0">
              <a:lnSpc>
                <a:spcPct val="100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Statements: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1" indent="0" algn="l" rtl="0">
              <a:lnSpc>
                <a:spcPct val="100000"/>
              </a:lnSpc>
              <a:spcBef>
                <a:spcPts val="5"/>
              </a:spcBef>
              <a:spcAft>
                <a:spcPts val="0"/>
              </a:spcAft>
              <a:buSzPts val="1900"/>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No mobiles are laptops. </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5230495" lvl="1" indent="0" algn="l" rtl="0">
              <a:lnSpc>
                <a:spcPct val="100000"/>
              </a:lnSpc>
              <a:spcBef>
                <a:spcPts val="0"/>
              </a:spcBef>
              <a:spcAft>
                <a:spcPts val="0"/>
              </a:spcAft>
              <a:buSzPts val="1900"/>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Only few laptops are computers. </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5230495" lvl="1" indent="0" algn="l" rtl="0">
              <a:lnSpc>
                <a:spcPct val="100000"/>
              </a:lnSpc>
              <a:spcBef>
                <a:spcPts val="0"/>
              </a:spcBef>
              <a:spcAft>
                <a:spcPts val="0"/>
              </a:spcAft>
              <a:buSzPts val="1900"/>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Few computers are keyboards. </a:t>
            </a:r>
            <a:endPar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5230495" lvl="1" indent="0" algn="l" rtl="0">
              <a:lnSpc>
                <a:spcPct val="100000"/>
              </a:lnSpc>
              <a:spcBef>
                <a:spcPts val="0"/>
              </a:spcBef>
              <a:spcAft>
                <a:spcPts val="0"/>
              </a:spcAft>
              <a:buSzPts val="1900"/>
              <a:buNone/>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All keyboards are phones.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00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Conclusions:</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90600" lvl="1" indent="-457200" algn="l" rtl="0">
              <a:lnSpc>
                <a:spcPct val="100000"/>
              </a:lnSpc>
              <a:spcBef>
                <a:spcPts val="5"/>
              </a:spcBef>
              <a:spcAft>
                <a:spcPts val="0"/>
              </a:spcAft>
              <a:buSzPts val="1900"/>
              <a:buFont typeface="Arial" panose="020B06040202020202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Some laptops are not keyboards.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90600" lvl="1" indent="-457200" algn="l" rtl="0">
              <a:lnSpc>
                <a:spcPct val="100000"/>
              </a:lnSpc>
              <a:spcBef>
                <a:spcPts val="5"/>
              </a:spcBef>
              <a:spcAft>
                <a:spcPts val="0"/>
              </a:spcAft>
              <a:buSzPts val="1900"/>
              <a:buFont typeface="Arial" panose="020B06040202020202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Each computers may be mobiles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90600" lvl="1" indent="-457200" algn="l" rtl="0">
              <a:lnSpc>
                <a:spcPct val="100000"/>
              </a:lnSpc>
              <a:spcBef>
                <a:spcPts val="5"/>
              </a:spcBef>
              <a:spcAft>
                <a:spcPts val="0"/>
              </a:spcAft>
              <a:buSzPts val="1900"/>
              <a:buFont typeface="Arial" panose="020B0604020202020204"/>
              <a:buAutoNum type="arabicPeriod"/>
            </a:pPr>
            <a:r>
              <a:rPr lang="en-US" sz="2400">
                <a:solidFill>
                  <a:schemeClr val="dk1"/>
                </a:solidFill>
                <a:latin typeface="Times New Roman" panose="02020603050405020304"/>
                <a:ea typeface="Times New Roman" panose="02020603050405020304"/>
                <a:cs typeface="Times New Roman" panose="02020603050405020304"/>
                <a:sym typeface="Times New Roman" panose="02020603050405020304"/>
              </a:rPr>
              <a:t>Mostly phones are computers</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00000"/>
              </a:lnSpc>
              <a:spcBef>
                <a:spcPts val="15"/>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100000"/>
              </a:lnSpc>
              <a:spcBef>
                <a:spcPts val="0"/>
              </a:spcBef>
              <a:spcAft>
                <a:spcPts val="0"/>
              </a:spcAft>
              <a:buSzPts val="1000"/>
              <a:buFont typeface="Arial" panose="020B0604020202020204"/>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Both conclusion I and conclusion II follow.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100000"/>
              </a:lnSpc>
              <a:spcBef>
                <a:spcPts val="0"/>
              </a:spcBef>
              <a:spcAft>
                <a:spcPts val="0"/>
              </a:spcAft>
              <a:buSzPts val="1000"/>
              <a:buFont typeface="Arial" panose="020B0604020202020204"/>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III follows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100000"/>
              </a:lnSpc>
              <a:spcBef>
                <a:spcPts val="0"/>
              </a:spcBef>
              <a:spcAft>
                <a:spcPts val="0"/>
              </a:spcAft>
              <a:buSzPts val="1000"/>
              <a:buFont typeface="Arial" panose="020B0604020202020204"/>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Neither conclusion I nor conclusion II follows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100000"/>
              </a:lnSpc>
              <a:spcBef>
                <a:spcPts val="5"/>
              </a:spcBef>
              <a:spcAft>
                <a:spcPts val="0"/>
              </a:spcAft>
              <a:buSzPts val="1000"/>
              <a:buFont typeface="Arial" panose="020B0604020202020204"/>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II follows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457200" algn="l" rtl="0">
              <a:lnSpc>
                <a:spcPct val="100000"/>
              </a:lnSpc>
              <a:spcBef>
                <a:spcPts val="5"/>
              </a:spcBef>
              <a:spcAft>
                <a:spcPts val="0"/>
              </a:spcAft>
              <a:buSzPts val="1000"/>
              <a:buFont typeface="Arial" panose="020B0604020202020204"/>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None of the above </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03" name="Google Shape;203;p64"/>
          <p:cNvPicPr preferRelativeResize="0"/>
          <p:nvPr/>
        </p:nvPicPr>
        <p:blipFill rotWithShape="1">
          <a:blip r:embed="rId1"/>
          <a:srcRect/>
          <a:stretch>
            <a:fillRect/>
          </a:stretch>
        </p:blipFill>
        <p:spPr>
          <a:xfrm>
            <a:off x="10417964" y="5807771"/>
            <a:ext cx="1774036" cy="105022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07" name="Shape 207"/>
        <p:cNvGrpSpPr/>
        <p:nvPr/>
      </p:nvGrpSpPr>
      <p:grpSpPr>
        <a:xfrm>
          <a:off x="0" y="0"/>
          <a:ext cx="0" cy="0"/>
          <a:chOff x="0" y="0"/>
          <a:chExt cx="0" cy="0"/>
        </a:xfrm>
      </p:grpSpPr>
      <p:pic>
        <p:nvPicPr>
          <p:cNvPr id="208" name="Google Shape;208;p65"/>
          <p:cNvPicPr preferRelativeResize="0"/>
          <p:nvPr/>
        </p:nvPicPr>
        <p:blipFill rotWithShape="1">
          <a:blip r:embed="rId1"/>
          <a:srcRect/>
          <a:stretch>
            <a:fillRect/>
          </a:stretch>
        </p:blipFill>
        <p:spPr>
          <a:xfrm>
            <a:off x="10417964" y="5807771"/>
            <a:ext cx="1774036" cy="1050229"/>
          </a:xfrm>
          <a:prstGeom prst="rect">
            <a:avLst/>
          </a:prstGeom>
          <a:noFill/>
          <a:ln>
            <a:noFill/>
          </a:ln>
        </p:spPr>
      </p:pic>
      <p:pic>
        <p:nvPicPr>
          <p:cNvPr id="209" name="Google Shape;209;p65"/>
          <p:cNvPicPr preferRelativeResize="0"/>
          <p:nvPr/>
        </p:nvPicPr>
        <p:blipFill rotWithShape="1">
          <a:blip r:embed="rId2"/>
          <a:srcRect/>
          <a:stretch>
            <a:fillRect/>
          </a:stretch>
        </p:blipFill>
        <p:spPr>
          <a:xfrm>
            <a:off x="2312300" y="349606"/>
            <a:ext cx="8243406" cy="615878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30"/>
          <p:cNvSpPr txBox="1"/>
          <p:nvPr/>
        </p:nvSpPr>
        <p:spPr>
          <a:xfrm>
            <a:off x="2946750" y="3021750"/>
            <a:ext cx="6298500" cy="814500"/>
          </a:xfrm>
          <a:prstGeom prst="rect">
            <a:avLst/>
          </a:prstGeom>
          <a:noFill/>
          <a:ln>
            <a:noFill/>
          </a:ln>
        </p:spPr>
        <p:txBody>
          <a:bodyPr spcFirstLastPara="1" wrap="square" lIns="0" tIns="0" rIns="0" bIns="0" anchor="t" anchorCtr="0">
            <a:spAutoFit/>
          </a:bodyPr>
          <a:lstStyle/>
          <a:p>
            <a:pPr marL="0" marR="0" lvl="0" indent="0" algn="ctr" rtl="0">
              <a:lnSpc>
                <a:spcPct val="83000"/>
              </a:lnSpc>
              <a:spcBef>
                <a:spcPts val="0"/>
              </a:spcBef>
              <a:spcAft>
                <a:spcPts val="0"/>
              </a:spcAft>
              <a:buClr>
                <a:srgbClr val="000000"/>
              </a:buClr>
              <a:buSzPts val="6400"/>
              <a:buFont typeface="Arial" panose="020B0604020202020204"/>
              <a:buNone/>
            </a:pPr>
            <a:r>
              <a:rPr lang="en-US" sz="6400" b="1"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t>Thank You</a:t>
            </a:r>
            <a:endParaRPr sz="6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15" name="Google Shape;215;p30"/>
          <p:cNvPicPr preferRelativeResize="0"/>
          <p:nvPr/>
        </p:nvPicPr>
        <p:blipFill rotWithShape="1">
          <a:blip r:embed="rId1"/>
          <a:srcRect/>
          <a:stretch>
            <a:fillRect/>
          </a:stretch>
        </p:blipFill>
        <p:spPr>
          <a:xfrm>
            <a:off x="10417964" y="5807771"/>
            <a:ext cx="1774036" cy="10502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68" name="Shape 68"/>
        <p:cNvGrpSpPr/>
        <p:nvPr/>
      </p:nvGrpSpPr>
      <p:grpSpPr>
        <a:xfrm>
          <a:off x="0" y="0"/>
          <a:ext cx="0" cy="0"/>
          <a:chOff x="0" y="0"/>
          <a:chExt cx="0" cy="0"/>
        </a:xfrm>
      </p:grpSpPr>
      <p:sp>
        <p:nvSpPr>
          <p:cNvPr id="69" name="Google Shape;69;p3"/>
          <p:cNvSpPr txBox="1"/>
          <p:nvPr>
            <p:ph type="body" idx="1"/>
          </p:nvPr>
        </p:nvSpPr>
        <p:spPr>
          <a:xfrm>
            <a:off x="415607" y="759952"/>
            <a:ext cx="11360785" cy="1346200"/>
          </a:xfrm>
          <a:prstGeom prst="rect">
            <a:avLst/>
          </a:prstGeom>
          <a:noFill/>
          <a:ln>
            <a:noFill/>
          </a:ln>
        </p:spPr>
        <p:txBody>
          <a:bodyPr spcFirstLastPara="1" wrap="square" lIns="121900" tIns="121900" rIns="121900" bIns="121900" anchor="t" anchorCtr="0">
            <a:noAutofit/>
          </a:bodyPr>
          <a:lstStyle/>
          <a:p>
            <a:pPr marL="342900" marR="579120" lvl="0" indent="-342900" algn="l" rtl="0">
              <a:lnSpc>
                <a:spcPct val="98000"/>
              </a:lnSpc>
              <a:spcBef>
                <a:spcPts val="0"/>
              </a:spcBef>
              <a:spcAft>
                <a:spcPts val="0"/>
              </a:spcAft>
              <a:buSzPts val="1000"/>
              <a:buFont typeface="Noto Sans Symbols"/>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Venn diagrams are quite important when it comes to solving syllogism questions. With the help of these diagrams the question gets more clear and simplified.</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476250" lvl="0" indent="-342900" algn="l" rtl="0">
              <a:lnSpc>
                <a:spcPct val="98000"/>
              </a:lnSpc>
              <a:spcBef>
                <a:spcPts val="20"/>
              </a:spcBef>
              <a:spcAft>
                <a:spcPts val="0"/>
              </a:spcAft>
              <a:buSzPts val="1000"/>
              <a:buFont typeface="Noto Sans Symbols"/>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One must not create any data of his own. It is important to follow only that data which is mention there in the question. In other words it can be said that a candidate must not assume anything and should only follow which is given there.</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612140" lvl="0" indent="-342900" algn="l" rtl="0">
              <a:lnSpc>
                <a:spcPct val="115000"/>
              </a:lnSpc>
              <a:spcBef>
                <a:spcPts val="10"/>
              </a:spcBef>
              <a:spcAft>
                <a:spcPts val="0"/>
              </a:spcAft>
              <a:buSzPts val="1000"/>
              <a:buFont typeface="Noto Sans Symbols"/>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Words like few, at least, some etc are the basics to solve such type of questions. Pay attention to these words.</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544830" lvl="0" indent="-342900" algn="l" rtl="0">
              <a:lnSpc>
                <a:spcPct val="115000"/>
              </a:lnSpc>
              <a:spcBef>
                <a:spcPts val="0"/>
              </a:spcBef>
              <a:spcAft>
                <a:spcPts val="0"/>
              </a:spcAft>
              <a:buSzPts val="1000"/>
              <a:buFont typeface="Noto Sans Symbols"/>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The only data to be followed while solving a </a:t>
            </a: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syllogism</a:t>
            </a: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 question is the data mentioned in the question itself.</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15000"/>
              </a:lnSpc>
              <a:spcBef>
                <a:spcPts val="0"/>
              </a:spcBef>
              <a:spcAft>
                <a:spcPts val="0"/>
              </a:spcAft>
              <a:buSzPts val="2400"/>
              <a:buFont typeface="Noto Sans Symbols"/>
              <a:buNone/>
            </a:pP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70" name="Google Shape;70;p3"/>
          <p:cNvPicPr preferRelativeResize="0"/>
          <p:nvPr/>
        </p:nvPicPr>
        <p:blipFill rotWithShape="1">
          <a:blip r:embed="rId1"/>
          <a:srcRect/>
          <a:stretch>
            <a:fillRect/>
          </a:stretch>
        </p:blipFill>
        <p:spPr>
          <a:xfrm>
            <a:off x="10417964" y="5807771"/>
            <a:ext cx="1774036" cy="105022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4" name="Shape 74"/>
        <p:cNvGrpSpPr/>
        <p:nvPr/>
      </p:nvGrpSpPr>
      <p:grpSpPr>
        <a:xfrm>
          <a:off x="0" y="0"/>
          <a:ext cx="0" cy="0"/>
          <a:chOff x="0" y="0"/>
          <a:chExt cx="0" cy="0"/>
        </a:xfrm>
      </p:grpSpPr>
      <p:sp>
        <p:nvSpPr>
          <p:cNvPr id="75" name="Google Shape;75;p43"/>
          <p:cNvSpPr txBox="1"/>
          <p:nvPr>
            <p:ph type="title"/>
          </p:nvPr>
        </p:nvSpPr>
        <p:spPr>
          <a:xfrm>
            <a:off x="415600" y="593367"/>
            <a:ext cx="11360700" cy="763500"/>
          </a:xfrm>
          <a:prstGeom prst="rect">
            <a:avLst/>
          </a:prstGeom>
          <a:noFill/>
          <a:ln>
            <a:noFill/>
          </a:ln>
        </p:spPr>
        <p:txBody>
          <a:bodyPr spcFirstLastPara="1" wrap="square" lIns="0" tIns="8875" rIns="0" bIns="0" anchor="ctr" anchorCtr="0">
            <a:noAutofit/>
          </a:bodyPr>
          <a:lstStyle/>
          <a:p>
            <a:pPr marL="0" lvl="0" indent="0" algn="l" rtl="0">
              <a:lnSpc>
                <a:spcPct val="100000"/>
              </a:lnSpc>
              <a:spcBef>
                <a:spcPts val="0"/>
              </a:spcBef>
              <a:spcAft>
                <a:spcPts val="0"/>
              </a:spcAft>
              <a:buSzPts val="3700"/>
              <a:buNone/>
            </a:pPr>
            <a:r>
              <a:rPr lang="en-US" sz="4400" b="1">
                <a:solidFill>
                  <a:srgbClr val="374151"/>
                </a:solidFill>
                <a:latin typeface="Times New Roman" panose="02020603050405020304"/>
                <a:ea typeface="Times New Roman" panose="02020603050405020304"/>
                <a:cs typeface="Times New Roman" panose="02020603050405020304"/>
                <a:sym typeface="Times New Roman" panose="02020603050405020304"/>
              </a:rPr>
              <a:t>Quantifiers</a:t>
            </a:r>
            <a:endParaRPr sz="4400" b="1">
              <a:solidFill>
                <a:srgbClr val="37415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76" name="Google Shape;76;p43"/>
          <p:cNvSpPr txBox="1"/>
          <p:nvPr>
            <p:ph type="body" idx="1"/>
          </p:nvPr>
        </p:nvSpPr>
        <p:spPr>
          <a:xfrm>
            <a:off x="415290" y="1536700"/>
            <a:ext cx="11360785" cy="1346200"/>
          </a:xfrm>
          <a:prstGeom prst="rect">
            <a:avLst/>
          </a:prstGeom>
          <a:noFill/>
          <a:ln>
            <a:noFill/>
          </a:ln>
        </p:spPr>
        <p:txBody>
          <a:bodyPr spcFirstLastPara="1" wrap="square" lIns="121900" tIns="121900" rIns="121900" bIns="121900" anchor="t" anchorCtr="0">
            <a:noAutofit/>
          </a:bodyPr>
          <a:lstStyle/>
          <a:p>
            <a:pPr marL="571500" lvl="0" indent="-342900" algn="l" rtl="0">
              <a:lnSpc>
                <a:spcPct val="115000"/>
              </a:lnSpc>
              <a:spcBef>
                <a:spcPts val="0"/>
              </a:spcBef>
              <a:spcAft>
                <a:spcPts val="0"/>
              </a:spcAft>
              <a:buSzPts val="2400"/>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Universal quantifiers</a:t>
            </a:r>
            <a:endPar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115000"/>
              </a:lnSpc>
              <a:spcBef>
                <a:spcPts val="0"/>
              </a:spcBef>
              <a:spcAft>
                <a:spcPts val="0"/>
              </a:spcAft>
              <a:buSzPts val="2400"/>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                 All (positive)</a:t>
            </a:r>
            <a:endPar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115000"/>
              </a:lnSpc>
              <a:spcBef>
                <a:spcPts val="0"/>
              </a:spcBef>
              <a:spcAft>
                <a:spcPts val="0"/>
              </a:spcAft>
              <a:buSzPts val="2400"/>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                 No (negative)</a:t>
            </a:r>
            <a:endPar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71500" lvl="0" indent="-342900" algn="l" rtl="0">
              <a:lnSpc>
                <a:spcPct val="115000"/>
              </a:lnSpc>
              <a:spcBef>
                <a:spcPts val="0"/>
              </a:spcBef>
              <a:spcAft>
                <a:spcPts val="0"/>
              </a:spcAft>
              <a:buSzPts val="2400"/>
              <a:buChar char="●"/>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Particular quantifiers</a:t>
            </a:r>
            <a:endPar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115000"/>
              </a:lnSpc>
              <a:spcBef>
                <a:spcPts val="0"/>
              </a:spcBef>
              <a:spcAft>
                <a:spcPts val="0"/>
              </a:spcAft>
              <a:buSzPts val="2400"/>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                 Some (positive)</a:t>
            </a:r>
            <a:endPar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0" algn="l" rtl="0">
              <a:lnSpc>
                <a:spcPct val="115000"/>
              </a:lnSpc>
              <a:spcBef>
                <a:spcPts val="0"/>
              </a:spcBef>
              <a:spcAft>
                <a:spcPts val="0"/>
              </a:spcAft>
              <a:buSzPts val="2400"/>
              <a:buNone/>
            </a:pPr>
            <a:r>
              <a:rPr lang="en-US" sz="2800">
                <a:solidFill>
                  <a:schemeClr val="dk1"/>
                </a:solidFill>
                <a:latin typeface="Times New Roman" panose="02020603050405020304"/>
                <a:ea typeface="Times New Roman" panose="02020603050405020304"/>
                <a:cs typeface="Times New Roman" panose="02020603050405020304"/>
                <a:sym typeface="Times New Roman" panose="02020603050405020304"/>
              </a:rPr>
              <a:t>                 Some Not (negative)</a:t>
            </a:r>
            <a:endParaRPr sz="2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77" name="Google Shape;77;p43"/>
          <p:cNvPicPr preferRelativeResize="0"/>
          <p:nvPr/>
        </p:nvPicPr>
        <p:blipFill rotWithShape="1">
          <a:blip r:embed="rId1"/>
          <a:srcRect/>
          <a:stretch>
            <a:fillRect/>
          </a:stretch>
        </p:blipFill>
        <p:spPr>
          <a:xfrm>
            <a:off x="10417964" y="5807771"/>
            <a:ext cx="1774036" cy="105022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81" name="Shape 81"/>
        <p:cNvGrpSpPr/>
        <p:nvPr/>
      </p:nvGrpSpPr>
      <p:grpSpPr>
        <a:xfrm>
          <a:off x="0" y="0"/>
          <a:ext cx="0" cy="0"/>
          <a:chOff x="0" y="0"/>
          <a:chExt cx="0" cy="0"/>
        </a:xfrm>
      </p:grpSpPr>
      <p:pic>
        <p:nvPicPr>
          <p:cNvPr id="82" name="Google Shape;82;p44"/>
          <p:cNvPicPr preferRelativeResize="0"/>
          <p:nvPr/>
        </p:nvPicPr>
        <p:blipFill rotWithShape="1">
          <a:blip r:embed="rId1"/>
          <a:srcRect/>
          <a:stretch>
            <a:fillRect/>
          </a:stretch>
        </p:blipFill>
        <p:spPr>
          <a:xfrm>
            <a:off x="10417964" y="5807771"/>
            <a:ext cx="1774036" cy="1050229"/>
          </a:xfrm>
          <a:prstGeom prst="rect">
            <a:avLst/>
          </a:prstGeom>
          <a:noFill/>
          <a:ln>
            <a:noFill/>
          </a:ln>
        </p:spPr>
      </p:pic>
      <p:sp>
        <p:nvSpPr>
          <p:cNvPr id="83" name="Google Shape;83;p44"/>
          <p:cNvSpPr txBox="1"/>
          <p:nvPr>
            <p:ph type="body" idx="1"/>
          </p:nvPr>
        </p:nvSpPr>
        <p:spPr>
          <a:xfrm>
            <a:off x="415925" y="255639"/>
            <a:ext cx="11360150" cy="6602361"/>
          </a:xfrm>
          <a:prstGeom prst="rect">
            <a:avLst/>
          </a:prstGeom>
          <a:noFill/>
          <a:ln>
            <a:noFill/>
          </a:ln>
        </p:spPr>
        <p:txBody>
          <a:bodyPr spcFirstLastPara="1" wrap="square" lIns="0" tIns="8875" rIns="0" bIns="0" anchor="ctr" anchorCtr="0">
            <a:noAutofit/>
          </a:bodyPr>
          <a:lstStyle/>
          <a:p>
            <a:pPr marL="0" lvl="0" indent="0" algn="l" rtl="0">
              <a:lnSpc>
                <a:spcPct val="115000"/>
              </a:lnSpc>
              <a:spcBef>
                <a:spcPts val="0"/>
              </a:spcBef>
              <a:spcAft>
                <a:spcPts val="0"/>
              </a:spcAft>
              <a:buSzPts val="2400"/>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5923915" lvl="0" indent="-285750" algn="l" rtl="0">
              <a:lnSpc>
                <a:spcPct val="215000"/>
              </a:lnSpc>
              <a:spcBef>
                <a:spcPts val="0"/>
              </a:spcBef>
              <a:spcAft>
                <a:spcPts val="0"/>
              </a:spcAft>
              <a:buSzPts val="2400"/>
              <a:buChar char="●"/>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Statements:</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215000"/>
              </a:lnSpc>
              <a:spcBef>
                <a:spcPts val="0"/>
              </a:spcBef>
              <a:spcAft>
                <a:spcPts val="0"/>
              </a:spcAft>
              <a:buSzPts val="2400"/>
              <a:buNone/>
            </a:pP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Some trees are papers</a:t>
            </a:r>
            <a:endPar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ts val="2400"/>
              <a:buNone/>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All papers are inks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0"/>
              </a:spcBef>
              <a:spcAft>
                <a:spcPts val="0"/>
              </a:spcAft>
              <a:buSzPts val="2400"/>
              <a:buNone/>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Some ink are blue</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Conclusions:</a:t>
            </a:r>
            <a:endParaRPr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1.Some </a:t>
            </a: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inks are trees</a:t>
            </a:r>
            <a:endPar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2. </a:t>
            </a: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Some papers are trees</a:t>
            </a:r>
            <a:endPar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3. Some blue are paper</a:t>
            </a:r>
            <a:endPar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4. Some blue are ink</a:t>
            </a:r>
            <a:endPar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2 follows</a:t>
            </a: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B.</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Neither conclusion 1 nor 2 follows</a:t>
            </a:r>
            <a:endPar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1 follows</a:t>
            </a: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C. </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Both conclusion 1</a:t>
            </a: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2</a:t>
            </a: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and 4</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follows</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15000"/>
              </a:lnSpc>
              <a:spcBef>
                <a:spcPts val="5"/>
              </a:spcBef>
              <a:spcAft>
                <a:spcPts val="0"/>
              </a:spcAft>
              <a:buSzPts val="2400"/>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3" name="Shape 93"/>
        <p:cNvGrpSpPr/>
        <p:nvPr/>
      </p:nvGrpSpPr>
      <p:grpSpPr>
        <a:xfrm>
          <a:off x="0" y="0"/>
          <a:ext cx="0" cy="0"/>
          <a:chOff x="0" y="0"/>
          <a:chExt cx="0" cy="0"/>
        </a:xfrm>
      </p:grpSpPr>
      <p:sp>
        <p:nvSpPr>
          <p:cNvPr id="94" name="Google Shape;94;p46"/>
          <p:cNvSpPr txBox="1"/>
          <p:nvPr>
            <p:ph type="body" idx="1"/>
          </p:nvPr>
        </p:nvSpPr>
        <p:spPr>
          <a:xfrm>
            <a:off x="352926" y="0"/>
            <a:ext cx="11423149" cy="6128084"/>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ct val="108000"/>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Statements:</a:t>
            </a:r>
            <a:endPar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ct val="108000"/>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1.Some Cars are Trucks</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150000"/>
              </a:lnSpc>
              <a:spcBef>
                <a:spcPts val="0"/>
              </a:spcBef>
              <a:spcAft>
                <a:spcPts val="0"/>
              </a:spcAft>
              <a:buSzPct val="108000"/>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2.Some Trucks are Cycles</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0"/>
              </a:spcBef>
              <a:spcAft>
                <a:spcPts val="0"/>
              </a:spcAft>
              <a:buSzPct val="108000"/>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3.All Cycles are Tractors</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0"/>
              </a:spcBef>
              <a:spcAft>
                <a:spcPts val="0"/>
              </a:spcAft>
              <a:buSzPct val="108000"/>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4. All Tractors are bikes</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0"/>
              </a:spcBef>
              <a:spcAft>
                <a:spcPts val="0"/>
              </a:spcAft>
              <a:buSzPct val="108000"/>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5. Some Bike are White</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6830" lvl="0" indent="0" algn="l" rtl="0">
              <a:lnSpc>
                <a:spcPct val="150000"/>
              </a:lnSpc>
              <a:spcBef>
                <a:spcPts val="0"/>
              </a:spcBef>
              <a:spcAft>
                <a:spcPts val="0"/>
              </a:spcAft>
              <a:buSzPct val="108000"/>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Conclusions:</a:t>
            </a:r>
            <a:endParaRPr sz="14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ct val="108000"/>
              <a:buNone/>
            </a:pPr>
            <a:r>
              <a:rPr lang="en-US" sz="14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1.Some Cycles are White</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ct val="108000"/>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2. Some Bike are Truck</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ct val="108000"/>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3. Some Cycle are Car</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ct val="108000"/>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4. Some White are Cycle</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ct val="108000"/>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5. Some Bikes are Cycle</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ct val="108000"/>
              <a:buNone/>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6. All Cycles are Bike.</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20370" algn="l" rtl="0">
              <a:lnSpc>
                <a:spcPct val="150000"/>
              </a:lnSpc>
              <a:spcBef>
                <a:spcPts val="5"/>
              </a:spcBef>
              <a:spcAft>
                <a:spcPts val="0"/>
              </a:spcAft>
              <a:buSzPct val="108000"/>
              <a:buAutoNum type="alphaUcPeriod"/>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2 and 3 follows</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20370" algn="l" rtl="0">
              <a:lnSpc>
                <a:spcPct val="150000"/>
              </a:lnSpc>
              <a:spcBef>
                <a:spcPts val="5"/>
              </a:spcBef>
              <a:spcAft>
                <a:spcPts val="0"/>
              </a:spcAft>
              <a:buSzPct val="108000"/>
              <a:buAutoNum type="alphaUcPeriod"/>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Neither conclusion 1 nor 2 follows</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20370" algn="l" rtl="0">
              <a:lnSpc>
                <a:spcPct val="150000"/>
              </a:lnSpc>
              <a:spcBef>
                <a:spcPts val="5"/>
              </a:spcBef>
              <a:spcAft>
                <a:spcPts val="0"/>
              </a:spcAft>
              <a:buSzPct val="108000"/>
              <a:buAutoNum type="alphaUcPeriod"/>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1 follows</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20370" algn="l" rtl="0">
              <a:lnSpc>
                <a:spcPct val="150000"/>
              </a:lnSpc>
              <a:spcBef>
                <a:spcPts val="5"/>
              </a:spcBef>
              <a:spcAft>
                <a:spcPts val="0"/>
              </a:spcAft>
              <a:buSzPct val="108000"/>
              <a:buAutoNum type="alphaUcPeriod"/>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Both conclusion 2,5  and 6 follows</a:t>
            </a:r>
            <a:endPar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20370" algn="l" rtl="0">
              <a:lnSpc>
                <a:spcPct val="150000"/>
              </a:lnSpc>
              <a:spcBef>
                <a:spcPts val="5"/>
              </a:spcBef>
              <a:spcAft>
                <a:spcPts val="0"/>
              </a:spcAft>
              <a:buSzPct val="108000"/>
              <a:buAutoNum type="alphaUcPeriod"/>
            </a:pPr>
            <a:r>
              <a:rPr lang="en-US" sz="1400">
                <a:solidFill>
                  <a:schemeClr val="dk1"/>
                </a:solidFill>
                <a:latin typeface="Times New Roman" panose="02020603050405020304"/>
                <a:ea typeface="Times New Roman" panose="02020603050405020304"/>
                <a:cs typeface="Times New Roman" panose="02020603050405020304"/>
                <a:sym typeface="Times New Roman" panose="02020603050405020304"/>
              </a:rPr>
              <a:t> None of the above</a:t>
            </a: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ct val="108000"/>
              <a:buNone/>
            </a:pP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ct val="108000"/>
              <a:buNone/>
            </a:pP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15000"/>
              </a:lnSpc>
              <a:spcBef>
                <a:spcPts val="5"/>
              </a:spcBef>
              <a:spcAft>
                <a:spcPts val="0"/>
              </a:spcAft>
              <a:buSzPct val="108000"/>
              <a:buNone/>
            </a:pPr>
            <a:endParaRPr sz="1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95" name="Google Shape;95;p46"/>
          <p:cNvPicPr preferRelativeResize="0"/>
          <p:nvPr/>
        </p:nvPicPr>
        <p:blipFill rotWithShape="1">
          <a:blip r:embed="rId1"/>
          <a:srcRect/>
          <a:stretch>
            <a:fillRect/>
          </a:stretch>
        </p:blipFill>
        <p:spPr>
          <a:xfrm>
            <a:off x="10417964" y="5807771"/>
            <a:ext cx="1774036" cy="105022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05" name="Shape 105"/>
        <p:cNvGrpSpPr/>
        <p:nvPr/>
      </p:nvGrpSpPr>
      <p:grpSpPr>
        <a:xfrm>
          <a:off x="0" y="0"/>
          <a:ext cx="0" cy="0"/>
          <a:chOff x="0" y="0"/>
          <a:chExt cx="0" cy="0"/>
        </a:xfrm>
      </p:grpSpPr>
      <p:pic>
        <p:nvPicPr>
          <p:cNvPr id="106" name="Google Shape;106;p48"/>
          <p:cNvPicPr preferRelativeResize="0"/>
          <p:nvPr/>
        </p:nvPicPr>
        <p:blipFill rotWithShape="1">
          <a:blip r:embed="rId1"/>
          <a:srcRect/>
          <a:stretch>
            <a:fillRect/>
          </a:stretch>
        </p:blipFill>
        <p:spPr>
          <a:xfrm>
            <a:off x="10417964" y="5807771"/>
            <a:ext cx="1774036" cy="1050229"/>
          </a:xfrm>
          <a:prstGeom prst="rect">
            <a:avLst/>
          </a:prstGeom>
          <a:noFill/>
          <a:ln>
            <a:noFill/>
          </a:ln>
        </p:spPr>
      </p:pic>
      <p:sp>
        <p:nvSpPr>
          <p:cNvPr id="107" name="Google Shape;107;p48"/>
          <p:cNvSpPr txBox="1"/>
          <p:nvPr>
            <p:ph type="body" idx="1"/>
          </p:nvPr>
        </p:nvSpPr>
        <p:spPr>
          <a:xfrm>
            <a:off x="415925" y="1536700"/>
            <a:ext cx="11360150" cy="4559300"/>
          </a:xfrm>
          <a:prstGeom prst="rect">
            <a:avLst/>
          </a:prstGeom>
          <a:noFill/>
          <a:ln>
            <a:noFill/>
          </a:ln>
        </p:spPr>
        <p:txBody>
          <a:bodyPr spcFirstLastPara="1" wrap="square" lIns="0" tIns="8875" rIns="0" bIns="0" anchor="ctr" anchorCtr="0">
            <a:noAutofit/>
          </a:bodyPr>
          <a:lstStyle/>
          <a:p>
            <a:pPr marL="0" lvl="0" indent="0" algn="l" rtl="0">
              <a:lnSpc>
                <a:spcPct val="115000"/>
              </a:lnSpc>
              <a:spcBef>
                <a:spcPts val="0"/>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5923915" lvl="0" indent="-285750" algn="l" rtl="0">
              <a:lnSpc>
                <a:spcPct val="215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Statements:</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Some papers are pens</a:t>
            </a:r>
            <a:endParaRPr lang="en-IN">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All pens are scales</a:t>
            </a:r>
            <a:endParaRPr lang="en-IN">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IN">
                <a:solidFill>
                  <a:schemeClr val="dk1"/>
                </a:solidFill>
                <a:latin typeface="Times New Roman" panose="02020603050405020304"/>
                <a:ea typeface="Times New Roman" panose="02020603050405020304"/>
                <a:cs typeface="Times New Roman" panose="02020603050405020304"/>
                <a:sym typeface="Times New Roman" panose="02020603050405020304"/>
              </a:rPr>
              <a:t>No scale is markers</a:t>
            </a:r>
            <a:endParaRPr lang="en-IN">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Conclusions:</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No marker is paper</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2. </a:t>
            </a:r>
            <a:r>
              <a:rPr lang="en-IN" alt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No marker is pen</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Neither conclusion 1 nor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1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Both conclusion 1 and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None of the above</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15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17" name="Shape 117"/>
        <p:cNvGrpSpPr/>
        <p:nvPr/>
      </p:nvGrpSpPr>
      <p:grpSpPr>
        <a:xfrm>
          <a:off x="0" y="0"/>
          <a:ext cx="0" cy="0"/>
          <a:chOff x="0" y="0"/>
          <a:chExt cx="0" cy="0"/>
        </a:xfrm>
      </p:grpSpPr>
      <p:sp>
        <p:nvSpPr>
          <p:cNvPr id="118" name="Google Shape;118;p50"/>
          <p:cNvSpPr txBox="1"/>
          <p:nvPr>
            <p:ph type="body" idx="1"/>
          </p:nvPr>
        </p:nvSpPr>
        <p:spPr>
          <a:xfrm>
            <a:off x="415290" y="-834189"/>
            <a:ext cx="11360785" cy="3717089"/>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2400"/>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5923915" lvl="0" indent="-285750" algn="l" rtl="0">
              <a:lnSpc>
                <a:spcPct val="215000"/>
              </a:lnSpc>
              <a:spcBef>
                <a:spcPts val="0"/>
              </a:spcBef>
              <a:spcAft>
                <a:spcPts val="0"/>
              </a:spcAft>
              <a:buSzPts val="2400"/>
              <a:buChar char="●"/>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Statements:</a:t>
            </a:r>
            <a:endPar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Some tree are paper</a:t>
            </a:r>
            <a:endPar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Some paper are pen</a:t>
            </a:r>
            <a:endPar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All pen are car</a:t>
            </a:r>
            <a:endPar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rPr>
              <a:t>All car are truck</a:t>
            </a:r>
            <a:endParaRPr lang="en-IN"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IN" alt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No truck is cycle</a:t>
            </a:r>
            <a:endParaRPr lang="en-IN" alt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Conclusions:</a:t>
            </a:r>
            <a:endParaRPr sz="2000"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sz="20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1.</a:t>
            </a: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No cycle is tree</a:t>
            </a:r>
            <a:endPar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2. No cycle is paper</a:t>
            </a:r>
            <a:endPar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3. No cycle is car</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4. No cycle is pen</a:t>
            </a:r>
            <a:endPar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2</a:t>
            </a: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and 3</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follows  B. Neither conclusion 1 nor 2 follows  </a:t>
            </a:r>
            <a:endPar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C.  Only conclusion 1 follows          D. Both conclusion </a:t>
            </a: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3</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and </a:t>
            </a:r>
            <a:r>
              <a:rPr lang="en-IN" alt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4</a:t>
            </a: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follows</a:t>
            </a:r>
            <a:endPar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sz="2000">
                <a:solidFill>
                  <a:schemeClr val="dk1"/>
                </a:solidFill>
                <a:latin typeface="Times New Roman" panose="02020603050405020304"/>
                <a:ea typeface="Times New Roman" panose="02020603050405020304"/>
                <a:cs typeface="Times New Roman" panose="02020603050405020304"/>
                <a:sym typeface="Times New Roman" panose="02020603050405020304"/>
              </a:rPr>
              <a:t> None of the above</a:t>
            </a: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15000"/>
              </a:lnSpc>
              <a:spcBef>
                <a:spcPts val="5"/>
              </a:spcBef>
              <a:spcAft>
                <a:spcPts val="0"/>
              </a:spcAft>
              <a:buSzPts val="2400"/>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15000"/>
              </a:lnSpc>
              <a:spcBef>
                <a:spcPts val="0"/>
              </a:spcBef>
              <a:spcAft>
                <a:spcPts val="0"/>
              </a:spcAft>
              <a:buSzPts val="2400"/>
              <a:buFont typeface="Noto Sans Symbols"/>
              <a:buNone/>
            </a:pPr>
            <a:endParaRPr sz="20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9" name="Google Shape;119;p50"/>
          <p:cNvPicPr preferRelativeResize="0"/>
          <p:nvPr/>
        </p:nvPicPr>
        <p:blipFill rotWithShape="1">
          <a:blip r:embed="rId1"/>
          <a:srcRect/>
          <a:stretch>
            <a:fillRect/>
          </a:stretch>
        </p:blipFill>
        <p:spPr>
          <a:xfrm>
            <a:off x="10417964" y="5807771"/>
            <a:ext cx="1774036" cy="105022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9" name="Shape 129"/>
        <p:cNvGrpSpPr/>
        <p:nvPr/>
      </p:nvGrpSpPr>
      <p:grpSpPr>
        <a:xfrm>
          <a:off x="0" y="0"/>
          <a:ext cx="0" cy="0"/>
          <a:chOff x="0" y="0"/>
          <a:chExt cx="0" cy="0"/>
        </a:xfrm>
      </p:grpSpPr>
      <p:sp>
        <p:nvSpPr>
          <p:cNvPr id="130" name="Google Shape;130;p52"/>
          <p:cNvSpPr txBox="1"/>
          <p:nvPr>
            <p:ph type="body" idx="1"/>
          </p:nvPr>
        </p:nvSpPr>
        <p:spPr>
          <a:xfrm>
            <a:off x="415290" y="-609600"/>
            <a:ext cx="11360785" cy="3492500"/>
          </a:xfrm>
          <a:prstGeom prst="rect">
            <a:avLst/>
          </a:prstGeom>
          <a:noFill/>
          <a:ln>
            <a:noFill/>
          </a:ln>
        </p:spPr>
        <p:txBody>
          <a:bodyPr spcFirstLastPara="1" wrap="square" lIns="121900" tIns="121900" rIns="121900" bIns="121900" anchor="t" anchorCtr="0">
            <a:noAutofit/>
          </a:bodyPr>
          <a:lstStyle/>
          <a:p>
            <a:pPr marL="0" lvl="0" indent="0" algn="l" rtl="0">
              <a:lnSpc>
                <a:spcPct val="115000"/>
              </a:lnSpc>
              <a:spcBef>
                <a:spcPts val="0"/>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marR="5923915" lvl="0" indent="-285750" algn="l" rtl="0">
              <a:lnSpc>
                <a:spcPct val="215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Statements:</a:t>
            </a:r>
            <a:endPar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215000"/>
              </a:lnSpc>
              <a:spcBef>
                <a:spcPts val="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a few Sunday are Mondays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5923915" lvl="0" indent="0" algn="l" rtl="0">
              <a:lnSpc>
                <a:spcPct val="215000"/>
              </a:lnSpc>
              <a:spcBef>
                <a:spcPts val="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Some Mondays are Tuesdays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50000"/>
              </a:lnSpc>
              <a:spcBef>
                <a:spcPts val="10"/>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No Tuesdays are Fridays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63500" lvl="0" indent="-63500" algn="l" rtl="0">
              <a:lnSpc>
                <a:spcPct val="150000"/>
              </a:lnSpc>
              <a:spcBef>
                <a:spcPts val="0"/>
              </a:spcBef>
              <a:spcAft>
                <a:spcPts val="0"/>
              </a:spcAft>
              <a:buSzPts val="2400"/>
              <a:buChar char="●"/>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Conclusions:</a:t>
            </a:r>
            <a:endParaRPr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1.Some Sundays are not Mondays.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2. Some Sundays are not Fridays.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Neither conclusion 1 nor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Only conclusion 1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Both conclusion 1 and 2 follows</a:t>
            </a:r>
            <a:endParaRPr lang="en-US">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533400" lvl="0" indent="-457200" algn="l" rtl="0">
              <a:lnSpc>
                <a:spcPct val="150000"/>
              </a:lnSpc>
              <a:spcBef>
                <a:spcPts val="5"/>
              </a:spcBef>
              <a:spcAft>
                <a:spcPts val="0"/>
              </a:spcAft>
              <a:buSzPts val="2400"/>
              <a:buAutoNum type="alphaUcPeriod"/>
            </a:pPr>
            <a:r>
              <a:rPr lang="en-US">
                <a:solidFill>
                  <a:schemeClr val="dk1"/>
                </a:solidFill>
                <a:latin typeface="Times New Roman" panose="02020603050405020304"/>
                <a:ea typeface="Times New Roman" panose="02020603050405020304"/>
                <a:cs typeface="Times New Roman" panose="02020603050405020304"/>
                <a:sym typeface="Times New Roman" panose="02020603050405020304"/>
              </a:rPr>
              <a:t> None of the above</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50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indent="0" algn="l" rtl="0">
              <a:lnSpc>
                <a:spcPct val="115000"/>
              </a:lnSpc>
              <a:spcBef>
                <a:spcPts val="5"/>
              </a:spcBef>
              <a:spcAft>
                <a:spcPts val="0"/>
              </a:spcAft>
              <a:buSzPts val="2400"/>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228600" algn="l" rtl="0">
              <a:lnSpc>
                <a:spcPct val="115000"/>
              </a:lnSpc>
              <a:spcBef>
                <a:spcPts val="0"/>
              </a:spcBef>
              <a:spcAft>
                <a:spcPts val="0"/>
              </a:spcAft>
              <a:buSzPts val="2400"/>
              <a:buFont typeface="Noto Sans Symbols"/>
              <a:buNone/>
            </a:pPr>
          </a:p>
        </p:txBody>
      </p:sp>
      <p:pic>
        <p:nvPicPr>
          <p:cNvPr id="131" name="Google Shape;131;p52"/>
          <p:cNvPicPr preferRelativeResize="0"/>
          <p:nvPr/>
        </p:nvPicPr>
        <p:blipFill rotWithShape="1">
          <a:blip r:embed="rId1"/>
          <a:srcRect/>
          <a:stretch>
            <a:fillRect/>
          </a:stretch>
        </p:blipFill>
        <p:spPr>
          <a:xfrm>
            <a:off x="10417964" y="5807771"/>
            <a:ext cx="1774036" cy="105022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4233</Words>
  <Application>WPS Presentation</Application>
  <PresentationFormat/>
  <Paragraphs>213</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Arial</vt:lpstr>
      <vt:lpstr>Calibri</vt:lpstr>
      <vt:lpstr>Noto Sans Symbols</vt:lpstr>
      <vt:lpstr>Segoe Print</vt:lpstr>
      <vt:lpstr>Times New Roman</vt:lpstr>
      <vt:lpstr>Microsoft YaHei</vt:lpstr>
      <vt:lpstr>Arial Unicode MS</vt:lpstr>
      <vt:lpstr>Simple Light</vt:lpstr>
      <vt:lpstr>PowerPoint 演示文稿</vt:lpstr>
      <vt:lpstr>Syllogism</vt:lpstr>
      <vt:lpstr>PowerPoint 演示文稿</vt:lpstr>
      <vt:lpstr>Quantifiers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Janakiraman Selvaraj</dc:creator>
  <cp:lastModifiedBy>Keerthika</cp:lastModifiedBy>
  <cp:revision>11</cp:revision>
  <dcterms:created xsi:type="dcterms:W3CDTF">2025-03-31T13:48:00Z</dcterms:created>
  <dcterms:modified xsi:type="dcterms:W3CDTF">2025-04-01T10:20:44Z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A260751AD86E45C6A871830CF5538075_13</vt:lpwstr>
  </property>
  <property fmtid="{D5CDD505-2E9C-101B-9397-08002B2CF9AE}" pid="3" name="KSOProductBuildVer">
    <vt:lpwstr>1033-12.2.0.20326</vt:lpwstr>
  </property>
</Properties>
</file>