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73" r:id="rId3"/>
    <p:sldId id="257" r:id="rId4"/>
    <p:sldId id="275" r:id="rId5"/>
    <p:sldId id="261" r:id="rId6"/>
    <p:sldId id="272" r:id="rId7"/>
    <p:sldId id="260" r:id="rId8"/>
    <p:sldId id="274" r:id="rId9"/>
    <p:sldId id="263" r:id="rId10"/>
    <p:sldId id="262" r:id="rId11"/>
    <p:sldId id="259" r:id="rId12"/>
    <p:sldId id="267" r:id="rId13"/>
    <p:sldId id="258" r:id="rId14"/>
    <p:sldId id="266" r:id="rId15"/>
    <p:sldId id="264" r:id="rId16"/>
    <p:sldId id="265" r:id="rId17"/>
    <p:sldId id="268" r:id="rId18"/>
    <p:sldId id="271" r:id="rId19"/>
    <p:sldId id="270"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364" autoAdjust="0"/>
  </p:normalViewPr>
  <p:slideViewPr>
    <p:cSldViewPr snapToGrid="0">
      <p:cViewPr varScale="1">
        <p:scale>
          <a:sx n="68" d="100"/>
          <a:sy n="68" d="100"/>
        </p:scale>
        <p:origin x="11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A3ED67-D9D8-4365-B85E-B8F24B2F9EF2}" type="datetimeFigureOut">
              <a:rPr lang="en-IN" smtClean="0"/>
              <a:t>21-04-2025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A6583-990B-4707-82AF-703527F7BB4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IN" dirty="0"/>
              <a:t>B</a:t>
            </a:r>
          </a:p>
          <a:p>
            <a:br>
              <a:rPr lang="en-US" dirty="0"/>
            </a:br>
            <a:r>
              <a:rPr lang="en-US" sz="1200" b="1" i="0" kern="1200" dirty="0">
                <a:solidFill>
                  <a:schemeClr val="tx1"/>
                </a:solidFill>
                <a:effectLst/>
                <a:latin typeface="+mn-lt"/>
                <a:ea typeface="+mn-ea"/>
                <a:cs typeface="+mn-cs"/>
              </a:rPr>
              <a:t>Solution:</a:t>
            </a:r>
            <a:r>
              <a:rPr lang="en-US" sz="1200" b="0" i="0" kern="1200" dirty="0">
                <a:solidFill>
                  <a:schemeClr val="tx1"/>
                </a:solidFill>
                <a:effectLst/>
                <a:latin typeface="+mn-lt"/>
                <a:ea typeface="+mn-ea"/>
                <a:cs typeface="+mn-cs"/>
              </a:rPr>
              <a:t> Let us assume Molu as the robber. So we can see that statement of Tolu is correct. But statement given by Molu is wrong. The statement given by Golu is also correct as he is pointing towards Molu as the robber. So 2 statements are correct which is the violation of the given condition.</a:t>
            </a:r>
            <a:br>
              <a:rPr lang="en-US" dirty="0"/>
            </a:br>
            <a:r>
              <a:rPr lang="en-US" sz="1200" b="0" i="0" kern="1200" dirty="0">
                <a:solidFill>
                  <a:schemeClr val="tx1"/>
                </a:solidFill>
                <a:effectLst/>
                <a:latin typeface="+mn-lt"/>
                <a:ea typeface="+mn-ea"/>
                <a:cs typeface="+mn-cs"/>
              </a:rPr>
              <a:t>Assume Tolu is the robber. Then we can see that except Molu’s statement, remaining two statements becomes false. So Tolu is the robber.</a:t>
            </a:r>
            <a:endParaRPr lang="en-US" dirty="0"/>
          </a:p>
        </p:txBody>
      </p:sp>
      <p:sp>
        <p:nvSpPr>
          <p:cNvPr id="4" name="Slide Number Placeholder 3"/>
          <p:cNvSpPr>
            <a:spLocks noGrp="1"/>
          </p:cNvSpPr>
          <p:nvPr>
            <p:ph type="sldNum" sz="quarter" idx="10"/>
          </p:nvPr>
        </p:nvSpPr>
        <p:spPr/>
        <p:txBody>
          <a:bodyPr/>
          <a:lstStyle/>
          <a:p>
            <a:fld id="{FE9A6583-990B-4707-82AF-703527F7BB40}" type="slidenum">
              <a:rPr lang="en-IN" smtClean="0"/>
              <a:t>3</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a:t>
            </a:r>
            <a:r>
              <a:rPr lang="en-US" baseline="0" dirty="0"/>
              <a:t> C</a:t>
            </a:r>
          </a:p>
          <a:p>
            <a:endParaRPr lang="en-US" baseline="0" dirty="0"/>
          </a:p>
          <a:p>
            <a:r>
              <a:rPr lang="en-US" sz="1200" b="0" i="0" kern="1200" dirty="0">
                <a:solidFill>
                  <a:schemeClr val="tx1"/>
                </a:solidFill>
                <a:effectLst/>
                <a:latin typeface="+mn-lt"/>
                <a:ea typeface="+mn-ea"/>
                <a:cs typeface="+mn-cs"/>
              </a:rPr>
              <a:t>After all the switches were made, Shawn is in front of the house. Ross is in the alley behind the house, Michael is on the north side, and Jed is on the south.</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13</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b</a:t>
            </a:r>
          </a:p>
          <a:p>
            <a:endParaRPr lang="en-US" dirty="0"/>
          </a:p>
          <a:p>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14</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b</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15</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16</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d</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17</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18</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19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t>
            </a:r>
            <a:r>
              <a:rPr lang="en-IN" altLang="en-US" dirty="0"/>
              <a:t>Freedom Party</a:t>
            </a:r>
            <a:endParaRPr lang="en-IN" dirty="0"/>
          </a:p>
          <a:p>
            <a:br>
              <a:rPr lang="en-US" dirty="0"/>
            </a:br>
            <a:r>
              <a:rPr lang="en-US" sz="1200" b="1" i="0" kern="1200" dirty="0">
                <a:solidFill>
                  <a:schemeClr val="tx1"/>
                </a:solidFill>
                <a:effectLst/>
                <a:latin typeface="+mn-lt"/>
                <a:ea typeface="+mn-ea"/>
                <a:cs typeface="+mn-cs"/>
              </a:rPr>
              <a:t>Solution:</a:t>
            </a:r>
            <a:r>
              <a:rPr lang="en-US" sz="1200" b="0" i="0" kern="1200" dirty="0">
                <a:solidFill>
                  <a:schemeClr val="tx1"/>
                </a:solidFill>
                <a:effectLst/>
                <a:latin typeface="+mn-lt"/>
                <a:ea typeface="+mn-ea"/>
                <a:cs typeface="+mn-cs"/>
              </a:rPr>
              <a:t> Let us assume Molu as the robber. So we can see that statement of Tolu is correct. But statement given by Molu is wrong. The statement given by Golu is also correct as he is pointing towards Molu as the robber. So 2 statements are correct which is the violation of the given condition.</a:t>
            </a:r>
            <a:br>
              <a:rPr lang="en-US" dirty="0"/>
            </a:br>
            <a:r>
              <a:rPr lang="en-US" sz="1200" b="0" i="0" kern="1200" dirty="0">
                <a:solidFill>
                  <a:schemeClr val="tx1"/>
                </a:solidFill>
                <a:effectLst/>
                <a:latin typeface="+mn-lt"/>
                <a:ea typeface="+mn-ea"/>
                <a:cs typeface="+mn-cs"/>
              </a:rPr>
              <a:t>Assume Tolu is the robber. Then we can see that except Molu’s statement, remaining two statements becomes false. So Tolu is the robber.</a:t>
            </a:r>
            <a:endParaRPr lang="en-US" dirty="0"/>
          </a:p>
        </p:txBody>
      </p:sp>
      <p:sp>
        <p:nvSpPr>
          <p:cNvPr id="4" name="Slide Number Placeholder 3"/>
          <p:cNvSpPr>
            <a:spLocks noGrp="1"/>
          </p:cNvSpPr>
          <p:nvPr>
            <p:ph type="sldNum" sz="quarter" idx="10"/>
          </p:nvPr>
        </p:nvSpPr>
        <p:spPr/>
        <p:txBody>
          <a:bodyPr/>
          <a:lstStyle/>
          <a:p>
            <a:fld id="{FE9A6583-990B-4707-82AF-703527F7BB40}"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a:t>
            </a:r>
          </a:p>
          <a:p>
            <a:endParaRPr lang="en-US" dirty="0"/>
          </a:p>
          <a:p>
            <a:r>
              <a:rPr lang="en-US" sz="1200" b="0" i="0" kern="1200" dirty="0">
                <a:solidFill>
                  <a:schemeClr val="tx1"/>
                </a:solidFill>
                <a:effectLst/>
                <a:latin typeface="+mn-lt"/>
                <a:ea typeface="+mn-ea"/>
                <a:cs typeface="+mn-cs"/>
              </a:rPr>
              <a:t>First let us take the statements made by Lo and </a:t>
            </a:r>
            <a:r>
              <a:rPr lang="en-US" sz="1200" b="0" i="0" kern="1200" dirty="0" err="1">
                <a:solidFill>
                  <a:schemeClr val="tx1"/>
                </a:solidFill>
                <a:effectLst/>
                <a:latin typeface="+mn-lt"/>
                <a:ea typeface="+mn-ea"/>
                <a:cs typeface="+mn-cs"/>
              </a:rPr>
              <a:t>Po.If</a:t>
            </a:r>
            <a:r>
              <a:rPr lang="en-US" sz="1200" b="0" i="0" kern="1200" dirty="0">
                <a:solidFill>
                  <a:schemeClr val="tx1"/>
                </a:solidFill>
                <a:effectLst/>
                <a:latin typeface="+mn-lt"/>
                <a:ea typeface="+mn-ea"/>
                <a:cs typeface="+mn-cs"/>
              </a:rPr>
              <a:t> we assume that Lo is liar, then Po must be a </a:t>
            </a:r>
            <a:r>
              <a:rPr lang="en-US" sz="1200" b="0" i="0" kern="1200" dirty="0" err="1">
                <a:solidFill>
                  <a:schemeClr val="tx1"/>
                </a:solidFill>
                <a:effectLst/>
                <a:latin typeface="+mn-lt"/>
                <a:ea typeface="+mn-ea"/>
                <a:cs typeface="+mn-cs"/>
              </a:rPr>
              <a:t>liar.As</a:t>
            </a:r>
            <a:r>
              <a:rPr lang="en-US" sz="1200" b="0" i="0" kern="1200" dirty="0">
                <a:solidFill>
                  <a:schemeClr val="tx1"/>
                </a:solidFill>
                <a:effectLst/>
                <a:latin typeface="+mn-lt"/>
                <a:ea typeface="+mn-ea"/>
                <a:cs typeface="+mn-cs"/>
              </a:rPr>
              <a:t> we know that there is only one liar, Lo and Po cannot be the liars.</a:t>
            </a:r>
          </a:p>
          <a:p>
            <a:r>
              <a:rPr lang="en-US" sz="1200" b="0" i="0" kern="1200" dirty="0">
                <a:solidFill>
                  <a:schemeClr val="tx1"/>
                </a:solidFill>
                <a:effectLst/>
                <a:latin typeface="+mn-lt"/>
                <a:ea typeface="+mn-ea"/>
                <a:cs typeface="+mn-cs"/>
              </a:rPr>
              <a:t>So, Ho must be the liar and Lo and Po are truth-tellers.</a:t>
            </a:r>
          </a:p>
          <a:p>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5</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C</a:t>
            </a:r>
          </a:p>
          <a:p>
            <a:endParaRPr lang="en-US" dirty="0"/>
          </a:p>
          <a:p>
            <a:r>
              <a:rPr lang="en-US" sz="1200" b="0" i="0" kern="1200" dirty="0">
                <a:solidFill>
                  <a:schemeClr val="tx1"/>
                </a:solidFill>
                <a:effectLst/>
                <a:latin typeface="+mn-lt"/>
                <a:ea typeface="+mn-ea"/>
                <a:cs typeface="+mn-cs"/>
              </a:rPr>
              <a:t>Let us assume that </a:t>
            </a:r>
            <a:r>
              <a:rPr lang="en-US" sz="1200" b="0" i="0" kern="1200" dirty="0" err="1">
                <a:solidFill>
                  <a:schemeClr val="tx1"/>
                </a:solidFill>
                <a:effectLst/>
                <a:latin typeface="+mn-lt"/>
                <a:ea typeface="+mn-ea"/>
                <a:cs typeface="+mn-cs"/>
              </a:rPr>
              <a:t>Ti</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Ti</a:t>
            </a:r>
            <a:r>
              <a:rPr lang="en-US" sz="1200" b="0" i="0" kern="1200" dirty="0">
                <a:solidFill>
                  <a:schemeClr val="tx1"/>
                </a:solidFill>
                <a:effectLst/>
                <a:latin typeface="+mn-lt"/>
                <a:ea typeface="+mn-ea"/>
                <a:cs typeface="+mn-cs"/>
              </a:rPr>
              <a:t> speaks the truth. Then as his both statements are true, so we get the arrangement as Chi -Chi passed the goods, Ki-Ki created diversion and Ti-Ti took goods out of </a:t>
            </a:r>
            <a:r>
              <a:rPr lang="en-US" sz="1200" b="0" i="0" kern="1200" dirty="0" err="1">
                <a:solidFill>
                  <a:schemeClr val="tx1"/>
                </a:solidFill>
                <a:effectLst/>
                <a:latin typeface="+mn-lt"/>
                <a:ea typeface="+mn-ea"/>
                <a:cs typeface="+mn-cs"/>
              </a:rPr>
              <a:t>shop.But</a:t>
            </a:r>
            <a:r>
              <a:rPr lang="en-US" sz="1200" b="0" i="0" kern="1200" dirty="0">
                <a:solidFill>
                  <a:schemeClr val="tx1"/>
                </a:solidFill>
                <a:effectLst/>
                <a:latin typeface="+mn-lt"/>
                <a:ea typeface="+mn-ea"/>
                <a:cs typeface="+mn-cs"/>
              </a:rPr>
              <a:t> when this arrangement is validated as per the statement, we find that there is one Truth Teller, one Liar and one alternator. This scenario violates the given condition that there is one truth teller and two alternators. So our assumption that </a:t>
            </a:r>
            <a:r>
              <a:rPr lang="en-US" sz="1200" b="0" i="0" kern="1200" dirty="0" err="1">
                <a:solidFill>
                  <a:schemeClr val="tx1"/>
                </a:solidFill>
                <a:effectLst/>
                <a:latin typeface="+mn-lt"/>
                <a:ea typeface="+mn-ea"/>
                <a:cs typeface="+mn-cs"/>
              </a:rPr>
              <a:t>Ti</a:t>
            </a:r>
            <a:r>
              <a:rPr lang="en-US" sz="1200" b="0" i="0" kern="1200" dirty="0">
                <a:solidFill>
                  <a:schemeClr val="tx1"/>
                </a:solidFill>
                <a:effectLst/>
                <a:latin typeface="+mn-lt"/>
                <a:ea typeface="+mn-ea"/>
                <a:cs typeface="+mn-cs"/>
              </a:rPr>
              <a:t> – </a:t>
            </a:r>
            <a:r>
              <a:rPr lang="en-US" sz="1200" b="0" i="0" kern="1200" dirty="0" err="1">
                <a:solidFill>
                  <a:schemeClr val="tx1"/>
                </a:solidFill>
                <a:effectLst/>
                <a:latin typeface="+mn-lt"/>
                <a:ea typeface="+mn-ea"/>
                <a:cs typeface="+mn-cs"/>
              </a:rPr>
              <a:t>Ti</a:t>
            </a:r>
            <a:r>
              <a:rPr lang="en-US" sz="1200" b="0" i="0" kern="1200" dirty="0">
                <a:solidFill>
                  <a:schemeClr val="tx1"/>
                </a:solidFill>
                <a:effectLst/>
                <a:latin typeface="+mn-lt"/>
                <a:ea typeface="+mn-ea"/>
                <a:cs typeface="+mn-cs"/>
              </a:rPr>
              <a:t> is the truth teller is wrong.</a:t>
            </a:r>
            <a:br>
              <a:rPr lang="en-US" dirty="0"/>
            </a:br>
            <a:r>
              <a:rPr lang="en-US" sz="1200" b="0" i="0" kern="1200" dirty="0">
                <a:solidFill>
                  <a:schemeClr val="tx1"/>
                </a:solidFill>
                <a:effectLst/>
                <a:latin typeface="+mn-lt"/>
                <a:ea typeface="+mn-ea"/>
                <a:cs typeface="+mn-cs"/>
              </a:rPr>
              <a:t>Assume that Ki-Ki speaks the truth. (F- False, T- True). Then we get the following table:</a:t>
            </a:r>
            <a:endParaRPr lang="en-US" dirty="0"/>
          </a:p>
          <a:p>
            <a:endParaRPr lang="en-US" dirty="0"/>
          </a:p>
          <a:p>
            <a:r>
              <a:rPr lang="en-IN" sz="1200" kern="1200" dirty="0">
                <a:solidFill>
                  <a:schemeClr val="tx1"/>
                </a:solidFill>
                <a:effectLst/>
                <a:latin typeface="+mn-lt"/>
                <a:ea typeface="+mn-ea"/>
                <a:cs typeface="+mn-cs"/>
              </a:rPr>
              <a:t>                       </a:t>
            </a:r>
            <a:r>
              <a:rPr lang="en-IN" sz="1200" b="1" kern="1200" dirty="0">
                <a:solidFill>
                  <a:schemeClr val="tx1"/>
                </a:solidFill>
                <a:effectLst/>
                <a:latin typeface="+mn-lt"/>
                <a:ea typeface="+mn-ea"/>
                <a:cs typeface="+mn-cs"/>
              </a:rPr>
              <a:t>1</a:t>
            </a:r>
            <a:r>
              <a:rPr lang="en-IN" sz="1200" b="1" kern="1200" baseline="30000" dirty="0">
                <a:solidFill>
                  <a:schemeClr val="tx1"/>
                </a:solidFill>
                <a:effectLst/>
                <a:latin typeface="+mn-lt"/>
                <a:ea typeface="+mn-ea"/>
                <a:cs typeface="+mn-cs"/>
              </a:rPr>
              <a:t>st</a:t>
            </a:r>
            <a:r>
              <a:rPr lang="en-IN" sz="1200" b="1" kern="1200" dirty="0">
                <a:solidFill>
                  <a:schemeClr val="tx1"/>
                </a:solidFill>
                <a:effectLst/>
                <a:latin typeface="+mn-lt"/>
                <a:ea typeface="+mn-ea"/>
                <a:cs typeface="+mn-cs"/>
              </a:rPr>
              <a:t>           2</a:t>
            </a:r>
            <a:r>
              <a:rPr lang="en-IN" sz="1200" b="1" kern="1200" baseline="30000" dirty="0">
                <a:solidFill>
                  <a:schemeClr val="tx1"/>
                </a:solidFill>
                <a:effectLst/>
                <a:latin typeface="+mn-lt"/>
                <a:ea typeface="+mn-ea"/>
                <a:cs typeface="+mn-cs"/>
              </a:rPr>
              <a:t>nd</a:t>
            </a:r>
            <a:r>
              <a:rPr lang="en-IN" sz="1200" b="1" kern="1200" dirty="0">
                <a:solidFill>
                  <a:schemeClr val="tx1"/>
                </a:solidFill>
                <a:effectLst/>
                <a:latin typeface="+mn-lt"/>
                <a:ea typeface="+mn-ea"/>
                <a:cs typeface="+mn-cs"/>
              </a:rPr>
              <a:t>     </a:t>
            </a:r>
          </a:p>
          <a:p>
            <a:r>
              <a:rPr lang="en-IN" sz="1200" b="1" kern="1200" baseline="0" dirty="0">
                <a:solidFill>
                  <a:schemeClr val="tx1"/>
                </a:solidFill>
                <a:effectLst/>
                <a:latin typeface="+mn-lt"/>
                <a:ea typeface="+mn-ea"/>
                <a:cs typeface="+mn-cs"/>
              </a:rPr>
              <a:t> </a:t>
            </a:r>
            <a:r>
              <a:rPr lang="en-IN" sz="1200" b="1" kern="1200" dirty="0">
                <a:solidFill>
                  <a:schemeClr val="tx1"/>
                </a:solidFill>
                <a:effectLst/>
                <a:latin typeface="+mn-lt"/>
                <a:ea typeface="+mn-ea"/>
                <a:cs typeface="+mn-cs"/>
              </a:rPr>
              <a:t>Ti-Ti               F            T</a:t>
            </a:r>
          </a:p>
          <a:p>
            <a:r>
              <a:rPr lang="en-IN" sz="1200" b="1" kern="1200" dirty="0">
                <a:solidFill>
                  <a:schemeClr val="tx1"/>
                </a:solidFill>
                <a:effectLst/>
                <a:latin typeface="+mn-lt"/>
                <a:ea typeface="+mn-ea"/>
                <a:cs typeface="+mn-cs"/>
              </a:rPr>
              <a:t>Ki-Ki               T            </a:t>
            </a:r>
            <a:r>
              <a:rPr lang="en-IN" sz="1200" b="1" kern="1200" dirty="0" err="1">
                <a:solidFill>
                  <a:schemeClr val="tx1"/>
                </a:solidFill>
                <a:effectLst/>
                <a:latin typeface="+mn-lt"/>
                <a:ea typeface="+mn-ea"/>
                <a:cs typeface="+mn-cs"/>
              </a:rPr>
              <a:t>T</a:t>
            </a:r>
            <a:endParaRPr lang="en-IN" sz="1200" b="1" kern="1200" dirty="0">
              <a:solidFill>
                <a:schemeClr val="tx1"/>
              </a:solidFill>
              <a:effectLst/>
              <a:latin typeface="+mn-lt"/>
              <a:ea typeface="+mn-ea"/>
              <a:cs typeface="+mn-cs"/>
            </a:endParaRPr>
          </a:p>
          <a:p>
            <a:r>
              <a:rPr lang="en-IN" sz="1200" b="1" kern="1200" dirty="0">
                <a:solidFill>
                  <a:schemeClr val="tx1"/>
                </a:solidFill>
                <a:effectLst/>
                <a:latin typeface="+mn-lt"/>
                <a:ea typeface="+mn-ea"/>
                <a:cs typeface="+mn-cs"/>
              </a:rPr>
              <a:t>Chi-Chi           T            F </a:t>
            </a:r>
          </a:p>
          <a:p>
            <a:endParaRPr lang="en-IN" sz="1200" b="1"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possibility which is mentioned above satisfies the conditions. So,</a:t>
            </a:r>
          </a:p>
          <a:p>
            <a:r>
              <a:rPr lang="en-US" sz="1200" b="0" i="0" kern="1200" dirty="0">
                <a:solidFill>
                  <a:schemeClr val="tx1"/>
                </a:solidFill>
                <a:effectLst/>
                <a:latin typeface="+mn-lt"/>
                <a:ea typeface="+mn-ea"/>
                <a:cs typeface="+mn-cs"/>
              </a:rPr>
              <a:t> Ti-Ti passed the goods, </a:t>
            </a:r>
          </a:p>
          <a:p>
            <a:r>
              <a:rPr lang="en-US" sz="1200" b="0" i="0" kern="1200" dirty="0">
                <a:solidFill>
                  <a:schemeClr val="tx1"/>
                </a:solidFill>
                <a:effectLst/>
                <a:latin typeface="+mn-lt"/>
                <a:ea typeface="+mn-ea"/>
                <a:cs typeface="+mn-cs"/>
              </a:rPr>
              <a:t>Ki-Ki created diversion  </a:t>
            </a:r>
          </a:p>
          <a:p>
            <a:r>
              <a:rPr lang="en-US" sz="1200" b="0" i="0" kern="1200" dirty="0">
                <a:solidFill>
                  <a:schemeClr val="tx1"/>
                </a:solidFill>
                <a:effectLst/>
                <a:latin typeface="+mn-lt"/>
                <a:ea typeface="+mn-ea"/>
                <a:cs typeface="+mn-cs"/>
              </a:rPr>
              <a:t>Chi-Chi took goods out of shop. </a:t>
            </a:r>
          </a:p>
          <a:p>
            <a:r>
              <a:rPr lang="en-US" sz="1200" b="0" i="0" kern="1200" dirty="0">
                <a:solidFill>
                  <a:schemeClr val="tx1"/>
                </a:solidFill>
                <a:effectLst/>
                <a:latin typeface="+mn-lt"/>
                <a:ea typeface="+mn-ea"/>
                <a:cs typeface="+mn-cs"/>
              </a:rPr>
              <a:t>So answer is</a:t>
            </a:r>
            <a:r>
              <a:rPr lang="en-US" sz="1200" b="1" i="0" kern="1200" dirty="0">
                <a:solidFill>
                  <a:schemeClr val="tx1"/>
                </a:solidFill>
                <a:effectLst/>
                <a:latin typeface="+mn-lt"/>
                <a:ea typeface="+mn-ea"/>
                <a:cs typeface="+mn-cs"/>
              </a:rPr>
              <a:t> option 3</a:t>
            </a:r>
            <a:r>
              <a:rPr lang="en-IN" sz="1200" b="1" kern="1200" dirty="0">
                <a:solidFill>
                  <a:schemeClr val="tx1"/>
                </a:solidFill>
                <a:effectLst/>
                <a:latin typeface="+mn-lt"/>
                <a:ea typeface="+mn-ea"/>
                <a:cs typeface="+mn-cs"/>
              </a:rPr>
              <a:t> </a:t>
            </a:r>
            <a:endParaRPr lang="en-IN" b="1" dirty="0"/>
          </a:p>
        </p:txBody>
      </p:sp>
      <p:sp>
        <p:nvSpPr>
          <p:cNvPr id="4" name="Slide Number Placeholder 3"/>
          <p:cNvSpPr>
            <a:spLocks noGrp="1"/>
          </p:cNvSpPr>
          <p:nvPr>
            <p:ph type="sldNum" sz="quarter" idx="10"/>
          </p:nvPr>
        </p:nvSpPr>
        <p:spPr/>
        <p:txBody>
          <a:bodyPr/>
          <a:lstStyle/>
          <a:p>
            <a:fld id="{FE9A6583-990B-4707-82AF-703527F7BB40}" type="slidenum">
              <a:rPr lang="en-IN" smtClean="0"/>
              <a:t>6</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1) C  </a:t>
            </a:r>
          </a:p>
          <a:p>
            <a:r>
              <a:rPr lang="en-US" dirty="0"/>
              <a:t>         2) C</a:t>
            </a:r>
          </a:p>
          <a:p>
            <a:endParaRPr lang="en-US" dirty="0"/>
          </a:p>
          <a:p>
            <a:r>
              <a:rPr lang="en-US" dirty="0"/>
              <a:t> </a:t>
            </a:r>
            <a:r>
              <a:rPr lang="en-US" sz="1200" b="1" i="0" kern="1200" dirty="0">
                <a:solidFill>
                  <a:schemeClr val="tx1"/>
                </a:solidFill>
                <a:effectLst/>
                <a:latin typeface="+mn-lt"/>
                <a:ea typeface="+mn-ea"/>
                <a:cs typeface="+mn-cs"/>
              </a:rPr>
              <a:t>Solution: </a:t>
            </a:r>
            <a:r>
              <a:rPr lang="en-US" sz="1200" b="0" i="0" kern="1200" dirty="0">
                <a:solidFill>
                  <a:schemeClr val="tx1"/>
                </a:solidFill>
                <a:effectLst/>
                <a:latin typeface="+mn-lt"/>
                <a:ea typeface="+mn-ea"/>
                <a:cs typeface="+mn-cs"/>
              </a:rPr>
              <a:t>Assume Mohan is a truth teller (So he is a Saki). Then Chetan is the winner and Thomas is Carro (Alternator) which implies Chetan is a </a:t>
            </a:r>
            <a:r>
              <a:rPr lang="en-US" sz="1200" b="0" i="0" kern="1200" dirty="0" err="1">
                <a:solidFill>
                  <a:schemeClr val="tx1"/>
                </a:solidFill>
                <a:effectLst/>
                <a:latin typeface="+mn-lt"/>
                <a:ea typeface="+mn-ea"/>
                <a:cs typeface="+mn-cs"/>
              </a:rPr>
              <a:t>lier</a:t>
            </a:r>
            <a:r>
              <a:rPr lang="en-US" sz="1200" b="0" i="0" kern="1200" dirty="0">
                <a:solidFill>
                  <a:schemeClr val="tx1"/>
                </a:solidFill>
                <a:effectLst/>
                <a:latin typeface="+mn-lt"/>
                <a:ea typeface="+mn-ea"/>
                <a:cs typeface="+mn-cs"/>
              </a:rPr>
              <a:t> (Noro).</a:t>
            </a:r>
            <a:br>
              <a:rPr lang="en-US" dirty="0"/>
            </a:br>
            <a:r>
              <a:rPr lang="en-US" sz="1200" b="0" i="0" kern="1200" dirty="0">
                <a:solidFill>
                  <a:schemeClr val="tx1"/>
                </a:solidFill>
                <a:effectLst/>
                <a:latin typeface="+mn-lt"/>
                <a:ea typeface="+mn-ea"/>
                <a:cs typeface="+mn-cs"/>
              </a:rPr>
              <a:t>If we check the truthfulness of the Chetan, we get that both his statements are wrong and Thomas's one statement is wrong. So Thomas belongs to Carro and Chetan won the race.</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8</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a:t>
            </a:r>
            <a:r>
              <a:rPr lang="en-US" baseline="0" dirty="0"/>
              <a:t> B</a:t>
            </a:r>
          </a:p>
          <a:p>
            <a:r>
              <a:rPr lang="en-US" sz="1200" b="1" i="0" kern="1200" dirty="0">
                <a:solidFill>
                  <a:schemeClr val="tx1"/>
                </a:solidFill>
                <a:effectLst/>
                <a:latin typeface="+mn-lt"/>
                <a:ea typeface="+mn-ea"/>
                <a:cs typeface="+mn-cs"/>
              </a:rPr>
              <a:t>Solution:</a:t>
            </a:r>
            <a:r>
              <a:rPr lang="en-US" sz="1200" b="0" i="0" kern="1200" dirty="0">
                <a:solidFill>
                  <a:schemeClr val="tx1"/>
                </a:solidFill>
                <a:effectLst/>
                <a:latin typeface="+mn-lt"/>
                <a:ea typeface="+mn-ea"/>
                <a:cs typeface="+mn-cs"/>
              </a:rPr>
              <a:t> If we assume Gabe is of Saca tribe, his both statements should be true. But one of his statements that </a:t>
            </a:r>
            <a:r>
              <a:rPr lang="en-US" sz="1200" b="0" i="0" kern="1200" dirty="0" err="1">
                <a:solidFill>
                  <a:schemeClr val="tx1"/>
                </a:solidFill>
                <a:effectLst/>
                <a:latin typeface="+mn-lt"/>
                <a:ea typeface="+mn-ea"/>
                <a:cs typeface="+mn-cs"/>
              </a:rPr>
              <a:t>Ucko</a:t>
            </a:r>
            <a:r>
              <a:rPr lang="en-US" sz="1200" b="0" i="0" kern="1200" dirty="0">
                <a:solidFill>
                  <a:schemeClr val="tx1"/>
                </a:solidFill>
                <a:effectLst/>
                <a:latin typeface="+mn-lt"/>
                <a:ea typeface="+mn-ea"/>
                <a:cs typeface="+mn-cs"/>
              </a:rPr>
              <a:t> is of Saca tribe should be wrong as there is only one Saca tribe person.</a:t>
            </a:r>
            <a:br>
              <a:rPr lang="en-US" dirty="0"/>
            </a:br>
            <a:r>
              <a:rPr lang="en-US" sz="1200" b="0" i="0" kern="1200" dirty="0">
                <a:solidFill>
                  <a:schemeClr val="tx1"/>
                </a:solidFill>
                <a:effectLst/>
                <a:latin typeface="+mn-lt"/>
                <a:ea typeface="+mn-ea"/>
                <a:cs typeface="+mn-cs"/>
              </a:rPr>
              <a:t>Now assume </a:t>
            </a:r>
            <a:r>
              <a:rPr lang="en-US" sz="1200" b="0" i="0" kern="1200" dirty="0" err="1">
                <a:solidFill>
                  <a:schemeClr val="tx1"/>
                </a:solidFill>
                <a:effectLst/>
                <a:latin typeface="+mn-lt"/>
                <a:ea typeface="+mn-ea"/>
                <a:cs typeface="+mn-cs"/>
              </a:rPr>
              <a:t>Borris</a:t>
            </a:r>
            <a:r>
              <a:rPr lang="en-US" sz="1200" b="0" i="0" kern="1200" dirty="0">
                <a:solidFill>
                  <a:schemeClr val="tx1"/>
                </a:solidFill>
                <a:effectLst/>
                <a:latin typeface="+mn-lt"/>
                <a:ea typeface="+mn-ea"/>
                <a:cs typeface="+mn-cs"/>
              </a:rPr>
              <a:t> is of Saca tribe. His second statement is obviously true and his first statement indicates that Gabe is of Jhav type which implies that </a:t>
            </a:r>
            <a:r>
              <a:rPr lang="en-US" sz="1200" b="0" i="0" kern="1200" dirty="0" err="1">
                <a:solidFill>
                  <a:schemeClr val="tx1"/>
                </a:solidFill>
                <a:effectLst/>
                <a:latin typeface="+mn-lt"/>
                <a:ea typeface="+mn-ea"/>
                <a:cs typeface="+mn-cs"/>
              </a:rPr>
              <a:t>Ucko</a:t>
            </a:r>
            <a:r>
              <a:rPr lang="en-US" sz="1200" b="0" i="0" kern="1200" dirty="0">
                <a:solidFill>
                  <a:schemeClr val="tx1"/>
                </a:solidFill>
                <a:effectLst/>
                <a:latin typeface="+mn-lt"/>
                <a:ea typeface="+mn-ea"/>
                <a:cs typeface="+mn-cs"/>
              </a:rPr>
              <a:t> is of Lobe type.</a:t>
            </a:r>
            <a:br>
              <a:rPr lang="en-US" dirty="0"/>
            </a:br>
            <a:r>
              <a:rPr lang="en-US" sz="1200" b="0" i="0" kern="1200" dirty="0">
                <a:solidFill>
                  <a:schemeClr val="tx1"/>
                </a:solidFill>
                <a:effectLst/>
                <a:latin typeface="+mn-lt"/>
                <a:ea typeface="+mn-ea"/>
                <a:cs typeface="+mn-cs"/>
              </a:rPr>
              <a:t>Now checking of the truthfulness of the statements of Gabe and </a:t>
            </a:r>
            <a:r>
              <a:rPr lang="en-US" sz="1200" b="0" i="0" kern="1200" dirty="0" err="1">
                <a:solidFill>
                  <a:schemeClr val="tx1"/>
                </a:solidFill>
                <a:effectLst/>
                <a:latin typeface="+mn-lt"/>
                <a:ea typeface="+mn-ea"/>
                <a:cs typeface="+mn-cs"/>
              </a:rPr>
              <a:t>Ucko</a:t>
            </a:r>
            <a:r>
              <a:rPr lang="en-US" sz="1200" b="0" i="0" kern="1200" dirty="0">
                <a:solidFill>
                  <a:schemeClr val="tx1"/>
                </a:solidFill>
                <a:effectLst/>
                <a:latin typeface="+mn-lt"/>
                <a:ea typeface="+mn-ea"/>
                <a:cs typeface="+mn-cs"/>
              </a:rPr>
              <a:t>, we get Gabe's both the statements are wrong and </a:t>
            </a:r>
            <a:r>
              <a:rPr lang="en-US" sz="1200" b="0" i="0" kern="1200" dirty="0" err="1">
                <a:solidFill>
                  <a:schemeClr val="tx1"/>
                </a:solidFill>
                <a:effectLst/>
                <a:latin typeface="+mn-lt"/>
                <a:ea typeface="+mn-ea"/>
                <a:cs typeface="+mn-cs"/>
              </a:rPr>
              <a:t>Ucko's</a:t>
            </a:r>
            <a:r>
              <a:rPr lang="en-US" sz="1200" b="0" i="0" kern="1200" dirty="0">
                <a:solidFill>
                  <a:schemeClr val="tx1"/>
                </a:solidFill>
                <a:effectLst/>
                <a:latin typeface="+mn-lt"/>
                <a:ea typeface="+mn-ea"/>
                <a:cs typeface="+mn-cs"/>
              </a:rPr>
              <a:t> one statements is correct and one is wrong. So Gabe belongs to Jhav tribe.</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9</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B</a:t>
            </a:r>
          </a:p>
          <a:p>
            <a:endParaRPr lang="en-US" dirty="0"/>
          </a:p>
          <a:p>
            <a:r>
              <a:rPr lang="en-US" sz="1200" b="1" i="0" kern="1200" dirty="0">
                <a:solidFill>
                  <a:schemeClr val="tx1"/>
                </a:solidFill>
                <a:effectLst/>
                <a:latin typeface="+mn-lt"/>
                <a:ea typeface="+mn-ea"/>
                <a:cs typeface="+mn-cs"/>
              </a:rPr>
              <a:t>Solution: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suppose Raj is a truth teller. Then according to Raj, Rajan is a liar. Hence Roy would be alternator i.e. one of his statements should be true and others should be false. But in this case, both of his statements are false. Hence Raj is not the truth teller.</a:t>
            </a:r>
          </a:p>
          <a:p>
            <a:r>
              <a:rPr lang="en-US" sz="1200" b="0" i="0" kern="1200" dirty="0">
                <a:solidFill>
                  <a:schemeClr val="tx1"/>
                </a:solidFill>
                <a:effectLst/>
                <a:latin typeface="+mn-lt"/>
                <a:ea typeface="+mn-ea"/>
                <a:cs typeface="+mn-cs"/>
              </a:rPr>
              <a:t>If Roy is truth teller, then according to him, Raj is a liar and Rajan is a painter and hence Rajan is an alternator. And we can verify that </a:t>
            </a:r>
            <a:r>
              <a:rPr lang="en-US" sz="1200" b="0" i="0" kern="1200" dirty="0" err="1">
                <a:solidFill>
                  <a:schemeClr val="tx1"/>
                </a:solidFill>
                <a:effectLst/>
                <a:latin typeface="+mn-lt"/>
                <a:ea typeface="+mn-ea"/>
                <a:cs typeface="+mn-cs"/>
              </a:rPr>
              <a:t>Rajan's</a:t>
            </a:r>
            <a:r>
              <a:rPr lang="en-US" sz="1200" b="0" i="0" kern="1200" dirty="0">
                <a:solidFill>
                  <a:schemeClr val="tx1"/>
                </a:solidFill>
                <a:effectLst/>
                <a:latin typeface="+mn-lt"/>
                <a:ea typeface="+mn-ea"/>
                <a:cs typeface="+mn-cs"/>
              </a:rPr>
              <a:t> first statement is true and second is false. Hence this assumption is true and </a:t>
            </a:r>
            <a:r>
              <a:rPr lang="en-US" sz="1200" b="1" i="0" kern="1200" dirty="0">
                <a:solidFill>
                  <a:schemeClr val="tx1"/>
                </a:solidFill>
                <a:effectLst/>
                <a:latin typeface="+mn-lt"/>
                <a:ea typeface="+mn-ea"/>
                <a:cs typeface="+mn-cs"/>
              </a:rPr>
              <a:t>Rajan is the painter.</a:t>
            </a:r>
          </a:p>
          <a:p>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10</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D</a:t>
            </a:r>
          </a:p>
          <a:p>
            <a:endParaRPr lang="en-US" dirty="0"/>
          </a:p>
          <a:p>
            <a:r>
              <a:rPr lang="en-US" sz="1200" b="0" i="0" kern="1200" dirty="0">
                <a:solidFill>
                  <a:schemeClr val="tx1"/>
                </a:solidFill>
                <a:effectLst/>
                <a:latin typeface="+mn-lt"/>
                <a:ea typeface="+mn-ea"/>
                <a:cs typeface="+mn-cs"/>
              </a:rPr>
              <a:t>If Mary always tells the truth, then both Ann and Mary have cats (statements I and II), and Ann is lying (statement III). So all the statements are facts.</a:t>
            </a:r>
            <a:endParaRPr lang="en-US" dirty="0"/>
          </a:p>
          <a:p>
            <a:endParaRPr lang="en-US" dirty="0"/>
          </a:p>
          <a:p>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11</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A</a:t>
            </a:r>
          </a:p>
          <a:p>
            <a:endParaRPr lang="en-US" dirty="0"/>
          </a:p>
          <a:p>
            <a:r>
              <a:rPr lang="en-US" sz="1200" b="0" i="0" kern="1200" dirty="0">
                <a:solidFill>
                  <a:schemeClr val="tx1"/>
                </a:solidFill>
                <a:effectLst/>
                <a:latin typeface="+mn-lt"/>
                <a:ea typeface="+mn-ea"/>
                <a:cs typeface="+mn-cs"/>
              </a:rPr>
              <a:t>Baxter should be assigned to study with Carter. Baxter cannot be assigned with Adam, because they have already been together for seven class periods. If Baxter is assigned to work with Dennis, that would leave Adam with Carter, but Carter does not want to work with Adam.</a:t>
            </a:r>
            <a:endParaRPr lang="en-IN" dirty="0"/>
          </a:p>
        </p:txBody>
      </p:sp>
      <p:sp>
        <p:nvSpPr>
          <p:cNvPr id="4" name="Slide Number Placeholder 3"/>
          <p:cNvSpPr>
            <a:spLocks noGrp="1"/>
          </p:cNvSpPr>
          <p:nvPr>
            <p:ph type="sldNum" sz="quarter" idx="10"/>
          </p:nvPr>
        </p:nvSpPr>
        <p:spPr/>
        <p:txBody>
          <a:bodyPr/>
          <a:lstStyle/>
          <a:p>
            <a:fld id="{FE9A6583-990B-4707-82AF-703527F7BB40}"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69DB85C-688A-4D24-8636-DE7C240A1FFA}"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9DB85C-688A-4D24-8636-DE7C240A1FFA}"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9DB85C-688A-4D24-8636-DE7C240A1FFA}"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69DB85C-688A-4D24-8636-DE7C240A1FFA}"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69DB85C-688A-4D24-8636-DE7C240A1FFA}"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69DB85C-688A-4D24-8636-DE7C240A1FFA}"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8F6701-D1F9-401F-8A2E-E4EAF26953D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69DB85C-688A-4D24-8636-DE7C240A1FFA}" type="datetimeFigureOut">
              <a:rPr lang="en-IN" smtClean="0"/>
              <a:t>21-04-2025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8F6701-D1F9-401F-8A2E-E4EAF26953D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69DB85C-688A-4D24-8636-DE7C240A1FFA}" type="datetimeFigureOut">
              <a:rPr lang="en-IN" smtClean="0"/>
              <a:t>21-04-2025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8F6701-D1F9-401F-8A2E-E4EAF26953D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DB85C-688A-4D24-8636-DE7C240A1FFA}" type="datetimeFigureOut">
              <a:rPr lang="en-IN" smtClean="0"/>
              <a:t>21-04-2025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8F6701-D1F9-401F-8A2E-E4EAF26953D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9DB85C-688A-4D24-8636-DE7C240A1FFA}"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8F6701-D1F9-401F-8A2E-E4EAF26953D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9DB85C-688A-4D24-8636-DE7C240A1FFA}"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8F6701-D1F9-401F-8A2E-E4EAF26953D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DB85C-688A-4D24-8636-DE7C240A1FFA}" type="datetimeFigureOut">
              <a:rPr lang="en-IN" smtClean="0"/>
              <a:t>21-04-2025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F6701-D1F9-401F-8A2E-E4EAF26953D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5268" y="1567543"/>
            <a:ext cx="7027816" cy="36053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7280"/>
            <a:ext cx="10515600" cy="5486400"/>
          </a:xfrm>
        </p:spPr>
        <p:txBody>
          <a:bodyPr>
            <a:normAutofit fontScale="92500" lnSpcReduction="20000"/>
          </a:bodyPr>
          <a:lstStyle/>
          <a:p>
            <a:pPr marL="0" indent="0" algn="just">
              <a:lnSpc>
                <a:spcPct val="120000"/>
              </a:lnSpc>
              <a:buNone/>
            </a:pPr>
            <a:r>
              <a:rPr lang="en-US" dirty="0">
                <a:latin typeface="Times New Roman" panose="02020603050405020304" pitchFamily="18" charset="0"/>
                <a:cs typeface="Times New Roman" panose="02020603050405020304" pitchFamily="18" charset="0"/>
              </a:rPr>
              <a:t>While searching for a Painter, Ali met three locals - Raj, Rajan and Roy - who always gave two replies to any question. Among them one is a truth teller, one is a liar and one is an alternator. When Ali asked them, "Who among you is the painter?", their replies were :</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Raj:I am the Painter, Rajan is a liar</a:t>
            </a:r>
          </a:p>
          <a:p>
            <a:pPr marL="0" indent="0" algn="just">
              <a:buNone/>
            </a:pPr>
            <a:r>
              <a:rPr lang="en-US" dirty="0">
                <a:latin typeface="Times New Roman" panose="02020603050405020304" pitchFamily="18" charset="0"/>
                <a:cs typeface="Times New Roman" panose="02020603050405020304" pitchFamily="18" charset="0"/>
              </a:rPr>
              <a:t>Rajan: I am the Painter, Roy is a liar</a:t>
            </a:r>
          </a:p>
          <a:p>
            <a:pPr marL="0" indent="0" algn="just">
              <a:buNone/>
            </a:pPr>
            <a:r>
              <a:rPr lang="en-US" dirty="0">
                <a:latin typeface="Times New Roman" panose="02020603050405020304" pitchFamily="18" charset="0"/>
                <a:cs typeface="Times New Roman" panose="02020603050405020304" pitchFamily="18" charset="0"/>
              </a:rPr>
              <a:t>Roy:Rajan is the Painter, Raj is a liar.</a:t>
            </a:r>
          </a:p>
          <a:p>
            <a:pPr marL="0" indent="0" algn="just">
              <a:buNone/>
            </a:pPr>
            <a:endParaRPr lang="en-US" dirty="0">
              <a:latin typeface="Times New Roman" panose="02020603050405020304" pitchFamily="18" charset="0"/>
              <a:cs typeface="Times New Roman" panose="02020603050405020304" pitchFamily="18" charset="0"/>
            </a:endParaRPr>
          </a:p>
          <a:p>
            <a:pPr marL="514350" indent="-514350" algn="just">
              <a:buAutoNum type="alphaUcParenR"/>
            </a:pPr>
            <a:r>
              <a:rPr lang="en-US" dirty="0">
                <a:latin typeface="Times New Roman" panose="02020603050405020304" pitchFamily="18" charset="0"/>
                <a:cs typeface="Times New Roman" panose="02020603050405020304" pitchFamily="18" charset="0"/>
              </a:rPr>
              <a:t>Raj</a:t>
            </a:r>
          </a:p>
          <a:p>
            <a:pPr marL="514350" indent="-514350" algn="just">
              <a:buAutoNum type="alphaUcParenR"/>
            </a:pPr>
            <a:r>
              <a:rPr lang="en-US" dirty="0">
                <a:latin typeface="Times New Roman" panose="02020603050405020304" pitchFamily="18" charset="0"/>
                <a:cs typeface="Times New Roman" panose="02020603050405020304" pitchFamily="18" charset="0"/>
              </a:rPr>
              <a:t>Rajan</a:t>
            </a:r>
          </a:p>
          <a:p>
            <a:pPr marL="514350" indent="-514350" algn="just">
              <a:buAutoNum type="alphaUcParenR"/>
            </a:pPr>
            <a:r>
              <a:rPr lang="en-US" dirty="0">
                <a:latin typeface="Times New Roman" panose="02020603050405020304" pitchFamily="18" charset="0"/>
                <a:cs typeface="Times New Roman" panose="02020603050405020304" pitchFamily="18" charset="0"/>
              </a:rPr>
              <a:t>Roy</a:t>
            </a:r>
          </a:p>
          <a:p>
            <a:pPr marL="514350" indent="-514350" algn="just">
              <a:buAutoNum type="alphaUcParenR"/>
            </a:pPr>
            <a:r>
              <a:rPr lang="en-US" dirty="0">
                <a:latin typeface="Times New Roman" panose="02020603050405020304" pitchFamily="18" charset="0"/>
                <a:cs typeface="Times New Roman" panose="02020603050405020304" pitchFamily="18" charset="0"/>
              </a:rPr>
              <a:t>None of these</a:t>
            </a: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5</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8720"/>
            <a:ext cx="10515600" cy="4988243"/>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Fact 1:Mary said, "Ann and I both have cats."</a:t>
            </a:r>
          </a:p>
          <a:p>
            <a:pPr marL="0" indent="0">
              <a:buNone/>
            </a:pPr>
            <a:r>
              <a:rPr lang="en-US" sz="2000" dirty="0">
                <a:latin typeface="Times New Roman" panose="02020603050405020304" pitchFamily="18" charset="0"/>
                <a:cs typeface="Times New Roman" panose="02020603050405020304" pitchFamily="18" charset="0"/>
              </a:rPr>
              <a:t>Fact 2:Ann said, "I don't have a cat."</a:t>
            </a:r>
          </a:p>
          <a:p>
            <a:pPr marL="0" indent="0">
              <a:buNone/>
            </a:pPr>
            <a:r>
              <a:rPr lang="en-US" sz="2000" dirty="0">
                <a:latin typeface="Times New Roman" panose="02020603050405020304" pitchFamily="18" charset="0"/>
                <a:cs typeface="Times New Roman" panose="02020603050405020304" pitchFamily="18" charset="0"/>
              </a:rPr>
              <a:t>Fact 3:Mary always tells the truth, but Ann sometimes lies.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If the first three statements are facts, which of the following statements must also be a fact?</a:t>
            </a:r>
          </a:p>
          <a:p>
            <a:pPr marL="0" indent="0">
              <a:buNone/>
            </a:pPr>
            <a:r>
              <a:rPr lang="en-US" sz="2000" dirty="0">
                <a:latin typeface="Times New Roman" panose="02020603050405020304" pitchFamily="18" charset="0"/>
                <a:cs typeface="Times New Roman" panose="02020603050405020304" pitchFamily="18" charset="0"/>
              </a:rPr>
              <a:t>I:Ann has a cat.</a:t>
            </a:r>
          </a:p>
          <a:p>
            <a:pPr marL="0" indent="0">
              <a:buNone/>
            </a:pPr>
            <a:r>
              <a:rPr lang="en-US" sz="2000" dirty="0">
                <a:latin typeface="Times New Roman" panose="02020603050405020304" pitchFamily="18" charset="0"/>
                <a:cs typeface="Times New Roman" panose="02020603050405020304" pitchFamily="18" charset="0"/>
              </a:rPr>
              <a:t>II: Mary has a cat.</a:t>
            </a:r>
          </a:p>
          <a:p>
            <a:pPr marL="0" indent="0">
              <a:buNone/>
            </a:pPr>
            <a:r>
              <a:rPr lang="en-US" sz="2000" dirty="0">
                <a:latin typeface="Times New Roman" panose="02020603050405020304" pitchFamily="18" charset="0"/>
                <a:cs typeface="Times New Roman" panose="02020603050405020304" pitchFamily="18" charset="0"/>
              </a:rPr>
              <a:t>III: Ann is lying.</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 I only</a:t>
            </a:r>
          </a:p>
          <a:p>
            <a:pPr marL="0" indent="0">
              <a:buNone/>
            </a:pPr>
            <a:r>
              <a:rPr lang="en-US" sz="2000" dirty="0">
                <a:latin typeface="Times New Roman" panose="02020603050405020304" pitchFamily="18" charset="0"/>
                <a:cs typeface="Times New Roman" panose="02020603050405020304" pitchFamily="18" charset="0"/>
              </a:rPr>
              <a:t>B) II only</a:t>
            </a:r>
          </a:p>
          <a:p>
            <a:pPr marL="0" indent="0">
              <a:buNone/>
            </a:pPr>
            <a:r>
              <a:rPr lang="en-US" sz="2000" dirty="0">
                <a:latin typeface="Times New Roman" panose="02020603050405020304" pitchFamily="18" charset="0"/>
                <a:cs typeface="Times New Roman" panose="02020603050405020304" pitchFamily="18" charset="0"/>
              </a:rPr>
              <a:t>C) I and II only</a:t>
            </a:r>
          </a:p>
          <a:p>
            <a:pPr marL="0" indent="0">
              <a:buNone/>
            </a:pPr>
            <a:r>
              <a:rPr lang="en-US" sz="2000" dirty="0">
                <a:latin typeface="Times New Roman" panose="02020603050405020304" pitchFamily="18" charset="0"/>
                <a:cs typeface="Times New Roman" panose="02020603050405020304" pitchFamily="18" charset="0"/>
              </a:rPr>
              <a:t>D) All the statements are facts.</a:t>
            </a:r>
            <a:endParaRPr lang="en-IN" sz="20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7</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86840"/>
            <a:ext cx="10515600" cy="4790123"/>
          </a:xfrm>
        </p:spPr>
        <p:txBody>
          <a:bodyPr>
            <a:normAutofit fontScale="92500" lnSpcReduction="20000"/>
          </a:bodyPr>
          <a:lstStyle/>
          <a:p>
            <a:pPr marL="0" indent="0" algn="just">
              <a:lnSpc>
                <a:spcPct val="110000"/>
              </a:lnSpc>
              <a:buNone/>
            </a:pPr>
            <a:r>
              <a:rPr lang="en-US" dirty="0">
                <a:latin typeface="Times New Roman" panose="02020603050405020304" pitchFamily="18" charset="0"/>
                <a:cs typeface="Times New Roman" panose="02020603050405020304" pitchFamily="18" charset="0"/>
              </a:rPr>
              <a:t>Ms. Forest likes to let her students choose who their partners will be; however, no pair of students may work together more than seven class periods in a row. Adam and Baxter have studied together seven class periods in a row. Carter and Dennis have worked together three class periods in a row. Carter does not want to work with Adam. Who should be assigned to work with Baxter?</a:t>
            </a:r>
          </a:p>
          <a:p>
            <a:pPr marL="0" indent="0" algn="just">
              <a:lnSpc>
                <a:spcPct val="110000"/>
              </a:lnSpc>
              <a:buNone/>
            </a:pPr>
            <a:endParaRPr lang="en-US" dirty="0">
              <a:latin typeface="Times New Roman" panose="02020603050405020304" pitchFamily="18" charset="0"/>
              <a:cs typeface="Times New Roman" panose="02020603050405020304" pitchFamily="18" charset="0"/>
            </a:endParaRPr>
          </a:p>
          <a:p>
            <a:pPr marL="0" indent="0" algn="just">
              <a:lnSpc>
                <a:spcPct val="110000"/>
              </a:lnSpc>
              <a:buNone/>
            </a:pPr>
            <a:r>
              <a:rPr lang="en-US" dirty="0">
                <a:latin typeface="Times New Roman" panose="02020603050405020304" pitchFamily="18" charset="0"/>
                <a:cs typeface="Times New Roman" panose="02020603050405020304" pitchFamily="18" charset="0"/>
              </a:rPr>
              <a:t>A) Carter</a:t>
            </a:r>
          </a:p>
          <a:p>
            <a:pPr marL="0" indent="0" algn="just">
              <a:lnSpc>
                <a:spcPct val="110000"/>
              </a:lnSpc>
              <a:buNone/>
            </a:pPr>
            <a:r>
              <a:rPr lang="en-US" dirty="0">
                <a:latin typeface="Times New Roman" panose="02020603050405020304" pitchFamily="18" charset="0"/>
                <a:cs typeface="Times New Roman" panose="02020603050405020304" pitchFamily="18" charset="0"/>
              </a:rPr>
              <a:t>B) Adam</a:t>
            </a:r>
          </a:p>
          <a:p>
            <a:pPr marL="0" indent="0" algn="just">
              <a:lnSpc>
                <a:spcPct val="110000"/>
              </a:lnSpc>
              <a:buNone/>
            </a:pPr>
            <a:r>
              <a:rPr lang="en-US" dirty="0">
                <a:latin typeface="Times New Roman" panose="02020603050405020304" pitchFamily="18" charset="0"/>
                <a:cs typeface="Times New Roman" panose="02020603050405020304" pitchFamily="18" charset="0"/>
              </a:rPr>
              <a:t>C) Dennis</a:t>
            </a:r>
          </a:p>
          <a:p>
            <a:pPr marL="0" indent="0" algn="just">
              <a:lnSpc>
                <a:spcPct val="110000"/>
              </a:lnSpc>
              <a:buNone/>
            </a:pPr>
            <a:r>
              <a:rPr lang="en-US" dirty="0">
                <a:latin typeface="Times New Roman" panose="02020603050405020304" pitchFamily="18" charset="0"/>
                <a:cs typeface="Times New Roman" panose="02020603050405020304" pitchFamily="18" charset="0"/>
              </a:rPr>
              <a:t>D) Forest</a:t>
            </a: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8</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6400"/>
            <a:ext cx="10515600" cy="4500563"/>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A four-person crew from Classic Colors is painting Mr. Field's house. Michael is painting the front of the house. Ross is in the alley behind the house painting the back. Jed is painting the window frames on the north side, Shawn is on the south. If Michael switches places with Jed, and Jed then switches places with Shawn, where is Shawn?</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A) in the alley behind the house</a:t>
            </a:r>
          </a:p>
          <a:p>
            <a:pPr marL="0" indent="0" algn="just">
              <a:buNone/>
            </a:pPr>
            <a:r>
              <a:rPr lang="en-US" dirty="0">
                <a:latin typeface="Times New Roman" panose="02020603050405020304" pitchFamily="18" charset="0"/>
                <a:cs typeface="Times New Roman" panose="02020603050405020304" pitchFamily="18" charset="0"/>
              </a:rPr>
              <a:t>B) on the north side of the house</a:t>
            </a:r>
          </a:p>
          <a:p>
            <a:pPr marL="0" indent="0" algn="just">
              <a:buNone/>
            </a:pPr>
            <a:r>
              <a:rPr lang="en-US" dirty="0">
                <a:latin typeface="Times New Roman" panose="02020603050405020304" pitchFamily="18" charset="0"/>
                <a:cs typeface="Times New Roman" panose="02020603050405020304" pitchFamily="18" charset="0"/>
              </a:rPr>
              <a:t>C) in front of the house</a:t>
            </a:r>
          </a:p>
          <a:p>
            <a:pPr marL="0" indent="0" algn="just">
              <a:buNone/>
            </a:pPr>
            <a:r>
              <a:rPr lang="en-US" dirty="0">
                <a:latin typeface="Times New Roman" panose="02020603050405020304" pitchFamily="18" charset="0"/>
                <a:cs typeface="Times New Roman" panose="02020603050405020304" pitchFamily="18" charset="0"/>
              </a:rPr>
              <a:t>D) on the south side of the house</a:t>
            </a: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9</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1907"/>
            <a:ext cx="10515600" cy="5736533"/>
          </a:xfrm>
        </p:spPr>
        <p:txBody>
          <a:bodyPr>
            <a:noAutofit/>
          </a:bodyPr>
          <a:lstStyle/>
          <a:p>
            <a:pPr marL="0" indent="0" algn="just">
              <a:lnSpc>
                <a:spcPct val="120000"/>
              </a:lnSpc>
              <a:buNone/>
            </a:pPr>
            <a:r>
              <a:rPr lang="en-US" sz="2000" dirty="0">
                <a:latin typeface="Times New Roman" panose="02020603050405020304" pitchFamily="18" charset="0"/>
                <a:cs typeface="Times New Roman" panose="02020603050405020304" pitchFamily="18" charset="0"/>
              </a:rPr>
              <a:t>In the village of Rampur, all inhabitants always answer any question with two sentences, one of which is always true, the other is always false.</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While visiting the village, Gauri meets three inhabitants—Rajesh, Mahesh and Ramesh near the village square. One of them is wearing a suit. Knowing that they were there to resolve a dispute over the ownership of some land, you ask them—“Who got the land?” They answer as follows: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Rajesh: “I got the land. Ramesh is wearing the suit.”</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Mahesh: “I am wearing the suit. I got the land.”</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Ramesh: “I got the land. I am not wearing the suit.”</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1) Who is wearing the suit?</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a) Rajesh</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b) Mahesh</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c) Ramesh</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d) None of these</a:t>
            </a:r>
            <a:endParaRPr lang="en-IN" sz="20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10</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8240"/>
            <a:ext cx="10515600" cy="5018723"/>
          </a:xfrm>
        </p:spPr>
        <p:txBody>
          <a:bodyPr>
            <a:noAutofit/>
          </a:bodyPr>
          <a:lstStyle/>
          <a:p>
            <a:pPr marL="0" indent="0" algn="just">
              <a:lnSpc>
                <a:spcPct val="120000"/>
              </a:lnSpc>
              <a:buNone/>
            </a:pPr>
            <a:r>
              <a:rPr lang="en-US" sz="1800" dirty="0">
                <a:latin typeface="Times New Roman" panose="02020603050405020304" pitchFamily="18" charset="0"/>
                <a:cs typeface="Times New Roman" panose="02020603050405020304" pitchFamily="18" charset="0"/>
              </a:rPr>
              <a:t>Suddenly, a murder takes place on the island. It is imperative that you locate the person who is the murderer. On further investigation, you find that the murderer has to be a person who has been to the chief whip’s house within the last five days (today is Friday). By careful questioning, you narrow the possibilities down to three people. This is what they have to say.</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Rani: ‘‘I went to the Chief Whip’s house. It was before Monday.”</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Vani: “Rani did not go to the Chief Whip’s house. I have not gone to the Chief Whip’s house in the last five days either”.</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Siwani: “Rani did not go to the Chief Whip’s house. I am not the murderer.”</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1) Who is the murderer?</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a) Siwani</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b) Rani</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c) Vani</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d) Can’t say</a:t>
            </a:r>
            <a:endParaRPr lang="en-IN" sz="18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11</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8720"/>
            <a:ext cx="10515600" cy="4988243"/>
          </a:xfrm>
        </p:spPr>
        <p:txBody>
          <a:bodyPr>
            <a:noAutofit/>
          </a:bodyPr>
          <a:lstStyle/>
          <a:p>
            <a:pPr marL="0" indent="0" algn="just">
              <a:lnSpc>
                <a:spcPct val="120000"/>
              </a:lnSpc>
              <a:buNone/>
            </a:pPr>
            <a:r>
              <a:rPr lang="en-US" sz="1800" dirty="0">
                <a:latin typeface="Times New Roman" panose="02020603050405020304" pitchFamily="18" charset="0"/>
                <a:cs typeface="Times New Roman" panose="02020603050405020304" pitchFamily="18" charset="0"/>
              </a:rPr>
              <a:t>In a small island called Neverland, the people always answer any question with two sentences —one of which is always right and the other is false.</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Perhaps due to this peculiar habit, there’s been a high rate of suicides on the island. As a doctor, you have to identify potentially suicidal people and counsel them. You know that all people who are suicidal feel that life is futile. On questioning three inhabitants, these are the answers you get:</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Anuj: “Himansu is suicidal. I am not suicidal.”</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Himansu: “I do not want to die. Akshay does not want to die.”</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Akshay: “Life is futile. I am suicidal.”</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1)  Who among the three is suicidal?</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a) Anuj and Himansu</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b) Himansu</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c) Himansu and Akshay</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d) Akshay</a:t>
            </a:r>
            <a:endParaRPr lang="en-IN" sz="18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12</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51560"/>
            <a:ext cx="10515600" cy="4881563"/>
          </a:xfrm>
        </p:spPr>
        <p:txBody>
          <a:bodyPr>
            <a:noAutofit/>
          </a:bodyPr>
          <a:lstStyle/>
          <a:p>
            <a:pPr marL="0" indent="0" algn="just">
              <a:lnSpc>
                <a:spcPct val="120000"/>
              </a:lnSpc>
              <a:buNone/>
            </a:pPr>
            <a:r>
              <a:rPr lang="en-US" sz="2000" dirty="0">
                <a:latin typeface="Times New Roman" panose="02020603050405020304" pitchFamily="18" charset="0"/>
                <a:cs typeface="Times New Roman" panose="02020603050405020304" pitchFamily="18" charset="0"/>
              </a:rPr>
              <a:t>Going around the village, you come across three people. One of them is a dentist, one a barrister and one a professor. You want to know who is who.</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Peter says, ‘‘I am not a professor. Shina is not a professor.”</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Matt says, ‘‘Peter is not a barrister. Shina is a professor.”</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Shina says, ‘‘Peter is not a dentist. I am not a professor.”</a:t>
            </a: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dirty="0">
                <a:latin typeface="Times New Roman" panose="02020603050405020304" pitchFamily="18" charset="0"/>
                <a:cs typeface="Times New Roman" panose="02020603050405020304" pitchFamily="18" charset="0"/>
              </a:rPr>
              <a:t>Which of the following is true?</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a) Shina is the professor</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b) Peter is the dentist</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c) Matt is the barrister.</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d) None of these</a:t>
            </a:r>
          </a:p>
          <a:p>
            <a:pPr marL="0" indent="0" algn="just">
              <a:lnSpc>
                <a:spcPct val="120000"/>
              </a:lnSpc>
              <a:buNone/>
            </a:pPr>
            <a:endParaRPr lang="en-IN" sz="20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13</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1907"/>
            <a:ext cx="10515600" cy="4973003"/>
          </a:xfrm>
        </p:spPr>
        <p:txBody>
          <a:bodyPr>
            <a:noAutofit/>
          </a:bodyPr>
          <a:lstStyle/>
          <a:p>
            <a:pPr marL="0" indent="0" algn="just">
              <a:lnSpc>
                <a:spcPct val="120000"/>
              </a:lnSpc>
              <a:buNone/>
            </a:pPr>
            <a:r>
              <a:rPr lang="en-US" sz="2000" dirty="0">
                <a:latin typeface="Times New Roman" panose="02020603050405020304" pitchFamily="18" charset="0"/>
                <a:cs typeface="Times New Roman" panose="02020603050405020304" pitchFamily="18" charset="0"/>
              </a:rPr>
              <a:t>You want to expand your horizons and decide to go to the village of “Where is Who”, which is further inside. You come to the border of “Kya </a:t>
            </a:r>
            <a:r>
              <a:rPr lang="en-US" sz="2000" dirty="0" err="1">
                <a:latin typeface="Times New Roman" panose="02020603050405020304" pitchFamily="18" charset="0"/>
                <a:cs typeface="Times New Roman" panose="02020603050405020304" pitchFamily="18" charset="0"/>
              </a:rPr>
              <a:t>Kya</a:t>
            </a:r>
            <a:r>
              <a:rPr lang="en-US" sz="2000" dirty="0">
                <a:latin typeface="Times New Roman" panose="02020603050405020304" pitchFamily="18" charset="0"/>
                <a:cs typeface="Times New Roman" panose="02020603050405020304" pitchFamily="18" charset="0"/>
              </a:rPr>
              <a:t>” and see a fork. One leads left and the other right. There are no other roads. You ask the inhabitants:</a:t>
            </a:r>
          </a:p>
          <a:p>
            <a:pPr marL="0" indent="0" algn="just">
              <a:lnSpc>
                <a:spcPct val="120000"/>
              </a:lnSpc>
              <a:buNone/>
            </a:pPr>
            <a:r>
              <a:rPr lang="en-US" sz="2000" dirty="0" err="1">
                <a:latin typeface="Times New Roman" panose="02020603050405020304" pitchFamily="18" charset="0"/>
                <a:cs typeface="Times New Roman" panose="02020603050405020304" pitchFamily="18" charset="0"/>
              </a:rPr>
              <a:t>Maroof</a:t>
            </a:r>
            <a:r>
              <a:rPr lang="en-US" sz="2000" dirty="0">
                <a:latin typeface="Times New Roman" panose="02020603050405020304" pitchFamily="18" charset="0"/>
                <a:cs typeface="Times New Roman" panose="02020603050405020304" pitchFamily="18" charset="0"/>
              </a:rPr>
              <a:t> says, ‘‘I do not speak to strangers. I am new to these parts.”</a:t>
            </a:r>
          </a:p>
          <a:p>
            <a:pPr marL="0" indent="0" algn="just">
              <a:lnSpc>
                <a:spcPct val="120000"/>
              </a:lnSpc>
              <a:buNone/>
            </a:pPr>
            <a:r>
              <a:rPr lang="en-US" sz="2000" dirty="0" err="1">
                <a:latin typeface="Times New Roman" panose="02020603050405020304" pitchFamily="18" charset="0"/>
                <a:cs typeface="Times New Roman" panose="02020603050405020304" pitchFamily="18" charset="0"/>
              </a:rPr>
              <a:t>Nafish</a:t>
            </a:r>
            <a:r>
              <a:rPr lang="en-US" sz="2000" dirty="0">
                <a:latin typeface="Times New Roman" panose="02020603050405020304" pitchFamily="18" charset="0"/>
                <a:cs typeface="Times New Roman" panose="02020603050405020304" pitchFamily="18" charset="0"/>
              </a:rPr>
              <a:t> says, “Take the road to the right. I am married to Ayesha.”</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Ayesha says, “I am not </a:t>
            </a:r>
            <a:r>
              <a:rPr lang="en-US" sz="2000" dirty="0" err="1">
                <a:latin typeface="Times New Roman" panose="02020603050405020304" pitchFamily="18" charset="0"/>
                <a:cs typeface="Times New Roman" panose="02020603050405020304" pitchFamily="18" charset="0"/>
              </a:rPr>
              <a:t>Nafish’s</a:t>
            </a:r>
            <a:r>
              <a:rPr lang="en-US" sz="2000" dirty="0">
                <a:latin typeface="Times New Roman" panose="02020603050405020304" pitchFamily="18" charset="0"/>
                <a:cs typeface="Times New Roman" panose="02020603050405020304" pitchFamily="18" charset="0"/>
              </a:rPr>
              <a:t> wife. </a:t>
            </a:r>
            <a:r>
              <a:rPr lang="en-US" sz="2000" dirty="0" err="1">
                <a:latin typeface="Times New Roman" panose="02020603050405020304" pitchFamily="18" charset="0"/>
                <a:cs typeface="Times New Roman" panose="02020603050405020304" pitchFamily="18" charset="0"/>
              </a:rPr>
              <a:t>Maroof</a:t>
            </a:r>
            <a:r>
              <a:rPr lang="en-US" sz="2000" dirty="0">
                <a:latin typeface="Times New Roman" panose="02020603050405020304" pitchFamily="18" charset="0"/>
                <a:cs typeface="Times New Roman" panose="02020603050405020304" pitchFamily="18" charset="0"/>
              </a:rPr>
              <a:t> is not new to these parts.”</a:t>
            </a: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dirty="0">
                <a:latin typeface="Times New Roman" panose="02020603050405020304" pitchFamily="18" charset="0"/>
                <a:cs typeface="Times New Roman" panose="02020603050405020304" pitchFamily="18" charset="0"/>
              </a:rPr>
              <a:t>Which of the following is true?</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a) The road to the right leads to “Where is Who”.</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b) The road to the left leads to “Where is Who”.</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Nafish</a:t>
            </a:r>
            <a:r>
              <a:rPr lang="en-US" sz="2000" dirty="0">
                <a:latin typeface="Times New Roman" panose="02020603050405020304" pitchFamily="18" charset="0"/>
                <a:cs typeface="Times New Roman" panose="02020603050405020304" pitchFamily="18" charset="0"/>
              </a:rPr>
              <a:t> is married to Ayesha.</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d) None of these.</a:t>
            </a:r>
            <a:endParaRPr lang="en-IN" sz="20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14</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21080"/>
            <a:ext cx="10515600" cy="5155882"/>
          </a:xfrm>
        </p:spPr>
        <p:txBody>
          <a:bodyPr>
            <a:noAutofit/>
          </a:bodyPr>
          <a:lstStyle/>
          <a:p>
            <a:pPr marL="0" indent="0" algn="just">
              <a:lnSpc>
                <a:spcPct val="120000"/>
              </a:lnSpc>
              <a:buNone/>
            </a:pPr>
            <a:r>
              <a:rPr lang="en-US" sz="1800" dirty="0">
                <a:latin typeface="Times New Roman" panose="02020603050405020304" pitchFamily="18" charset="0"/>
                <a:cs typeface="Times New Roman" panose="02020603050405020304" pitchFamily="18" charset="0"/>
              </a:rPr>
              <a:t>Rophas Khopas is a small land locked country in the Vindhyanchal forest range, with a distinct dress, culture, food habits, national language, national dance, a national bird, and a national animal. The inhabitants speak in two sentences—one of which is true and the other false.</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I asked Shiva, Monu and Vijay, the three important citizens of Rophas Khopas, “What is the national language of Rophas Khopas?” and I got the following replies:</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Shiva: “French is our national language. Hundred percent of our citizens are literate.”</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Monu: Latin is our national language. We have a very poor literacy rate in the country.</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Vijay: We have a very poor literacy rate in the country. Our national language is Bhasha Khopas.</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1) The national language of Rophas Khopas is</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a) French</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b) Latin</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c) Bhasha Khopas</a:t>
            </a:r>
          </a:p>
          <a:p>
            <a:pPr marL="0" indent="0" algn="just">
              <a:lnSpc>
                <a:spcPct val="120000"/>
              </a:lnSpc>
              <a:buNone/>
            </a:pPr>
            <a:r>
              <a:rPr lang="en-US" sz="1800" dirty="0">
                <a:latin typeface="Times New Roman" panose="02020603050405020304" pitchFamily="18" charset="0"/>
                <a:cs typeface="Times New Roman" panose="02020603050405020304" pitchFamily="18" charset="0"/>
              </a:rPr>
              <a:t>d) Cannot be ascertained</a:t>
            </a:r>
            <a:endParaRPr lang="en-IN" sz="18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15</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1767"/>
            <a:ext cx="10515600" cy="5462068"/>
          </a:xfrm>
        </p:spPr>
        <p:txBody>
          <a:bodyPr>
            <a:normAutofit fontScale="70000" lnSpcReduction="20000"/>
          </a:bodyPr>
          <a:lstStyle/>
          <a:p>
            <a:pPr marL="0" indent="0" algn="just">
              <a:lnSpc>
                <a:spcPct val="160000"/>
              </a:lnSpc>
              <a:buNone/>
            </a:pPr>
            <a:r>
              <a:rPr lang="en-US" dirty="0">
                <a:latin typeface="Times New Roman" panose="02020603050405020304" pitchFamily="18" charset="0"/>
                <a:cs typeface="Times New Roman" panose="02020603050405020304" pitchFamily="18" charset="0"/>
              </a:rPr>
              <a:t>In Binary Logic questions, you find people answer a question in two or three different statements. Some of these statements are true while others are false. Based on the given data, you need to figure out the actual category of persons. Generally, there are three types of people:</a:t>
            </a:r>
          </a:p>
          <a:p>
            <a:pPr algn="just">
              <a:lnSpc>
                <a:spcPct val="160000"/>
              </a:lnSpc>
            </a:pPr>
            <a:r>
              <a:rPr lang="en-US" b="1" i="1" dirty="0">
                <a:latin typeface="Times New Roman" panose="02020603050405020304" pitchFamily="18" charset="0"/>
                <a:cs typeface="Times New Roman" panose="02020603050405020304" pitchFamily="18" charset="0"/>
              </a:rPr>
              <a:t>Truth-Speaker:</a:t>
            </a:r>
            <a:r>
              <a:rPr lang="en-US" dirty="0">
                <a:latin typeface="Times New Roman" panose="02020603050405020304" pitchFamily="18" charset="0"/>
                <a:cs typeface="Times New Roman" panose="02020603050405020304" pitchFamily="18" charset="0"/>
              </a:rPr>
              <a:t> All statements given by him are true. He always speaks the truth.</a:t>
            </a:r>
          </a:p>
          <a:p>
            <a:pPr algn="just">
              <a:lnSpc>
                <a:spcPct val="160000"/>
              </a:lnSpc>
            </a:pPr>
            <a:r>
              <a:rPr lang="en-US" b="1" i="1" dirty="0">
                <a:latin typeface="Times New Roman" panose="02020603050405020304" pitchFamily="18" charset="0"/>
                <a:cs typeface="Times New Roman" panose="02020603050405020304" pitchFamily="18" charset="0"/>
              </a:rPr>
              <a:t>Lie-teller: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Lie teller always tells a lie.</a:t>
            </a:r>
          </a:p>
          <a:p>
            <a:pPr algn="just">
              <a:lnSpc>
                <a:spcPct val="160000"/>
              </a:lnSpc>
            </a:pPr>
            <a:r>
              <a:rPr lang="en-US" b="1" i="1" dirty="0">
                <a:latin typeface="Times New Roman" panose="02020603050405020304" pitchFamily="18" charset="0"/>
                <a:cs typeface="Times New Roman" panose="02020603050405020304" pitchFamily="18" charset="0"/>
              </a:rPr>
              <a:t>Switcher:</a:t>
            </a:r>
            <a:r>
              <a:rPr lang="en-US" dirty="0">
                <a:latin typeface="Times New Roman" panose="02020603050405020304" pitchFamily="18" charset="0"/>
                <a:cs typeface="Times New Roman" panose="02020603050405020304" pitchFamily="18" charset="0"/>
              </a:rPr>
              <a:t> The Switcher switches between the lie and the truth. If the first statement of switcher is false, then his second is true, next statement i.e. third is false and fourth is true and this goes on. Similar pattern will follow if he starts from truth i.e. if the first statement of switcher is true, then his second is false, next statement i.e. third is truth and fourth is false and this goes on. The total number of true /false statements are not fixed but an order is fixed i.e if he starts from false it is FALSE-TRUE-FALSE…and if he starts from truth it is TRUE-FALSE-TRUE.</a:t>
            </a:r>
          </a:p>
          <a:p>
            <a:pPr marL="0" indent="0" algn="just">
              <a:lnSpc>
                <a:spcPct val="160000"/>
              </a:lnSpc>
              <a:buNone/>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2955" y="5590901"/>
            <a:ext cx="2974542" cy="1175658"/>
          </a:xfrm>
          <a:prstGeom prst="rect">
            <a:avLst/>
          </a:prstGeom>
        </p:spPr>
      </p:pic>
      <p:sp>
        <p:nvSpPr>
          <p:cNvPr id="5" name="Content Placeholder 4"/>
          <p:cNvSpPr>
            <a:spLocks noGrp="1"/>
          </p:cNvSpPr>
          <p:nvPr>
            <p:ph idx="1"/>
          </p:nvPr>
        </p:nvSpPr>
        <p:spPr>
          <a:xfrm>
            <a:off x="1177835" y="2517957"/>
            <a:ext cx="10515600" cy="1466215"/>
          </a:xfrm>
        </p:spPr>
        <p:txBody>
          <a:bodyPr>
            <a:normAutofit/>
          </a:bodyPr>
          <a:lstStyle/>
          <a:p>
            <a:pPr marL="0" indent="0" algn="ctr">
              <a:buNone/>
            </a:pPr>
            <a:r>
              <a:rPr lang="en-US" sz="8800" dirty="0">
                <a:solidFill>
                  <a:schemeClr val="accent1">
                    <a:lumMod val="75000"/>
                  </a:schemeClr>
                </a:solidFill>
                <a:latin typeface="Times New Roman" panose="02020603050405020304" pitchFamily="18" charset="0"/>
                <a:cs typeface="Times New Roman" panose="02020603050405020304" pitchFamily="18" charset="0"/>
              </a:rPr>
              <a:t>THANK YOU</a:t>
            </a:r>
            <a:endParaRPr lang="en-IN" sz="8800" dirty="0">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1</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9054"/>
            <a:ext cx="10515600" cy="4351338"/>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The police rounded up Tolu, Molu and Golu yesterday because one of them was suspected of robbing the local bank. The 3 suspects gave following statements after intensive questioning:</a:t>
            </a:r>
          </a:p>
          <a:p>
            <a:pPr marL="0" indent="0">
              <a:buNone/>
            </a:pPr>
            <a:r>
              <a:rPr lang="en-US" sz="2400" dirty="0">
                <a:latin typeface="Times New Roman" panose="02020603050405020304" pitchFamily="18" charset="0"/>
                <a:cs typeface="Times New Roman" panose="02020603050405020304" pitchFamily="18" charset="0"/>
              </a:rPr>
              <a:t>Tolu: I’m innocent.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Molu: I’m innocent.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Golu: Molu is the guilty one.</a:t>
            </a:r>
          </a:p>
          <a:p>
            <a:pPr marL="0" indent="0">
              <a:buNone/>
            </a:pPr>
            <a:r>
              <a:rPr lang="en-US" sz="2400" dirty="0">
                <a:latin typeface="Times New Roman" panose="02020603050405020304" pitchFamily="18" charset="0"/>
                <a:cs typeface="Times New Roman" panose="02020603050405020304" pitchFamily="18" charset="0"/>
              </a:rPr>
              <a:t>Who robbed the bank among the three persons, if only one of the statements will be true?</a:t>
            </a:r>
          </a:p>
          <a:p>
            <a:pPr marL="0" indent="0">
              <a:buNone/>
            </a:pPr>
            <a:r>
              <a:rPr lang="en-US" sz="2400" dirty="0">
                <a:latin typeface="Times New Roman" panose="02020603050405020304" pitchFamily="18" charset="0"/>
                <a:cs typeface="Times New Roman" panose="02020603050405020304" pitchFamily="18" charset="0"/>
              </a:rPr>
              <a:t>A) Molu</a:t>
            </a:r>
          </a:p>
          <a:p>
            <a:pPr marL="0" indent="0">
              <a:buNone/>
            </a:pPr>
            <a:r>
              <a:rPr lang="en-US" sz="2400" dirty="0">
                <a:latin typeface="Times New Roman" panose="02020603050405020304" pitchFamily="18" charset="0"/>
                <a:cs typeface="Times New Roman" panose="02020603050405020304" pitchFamily="18" charset="0"/>
              </a:rPr>
              <a:t>B) Tolu</a:t>
            </a:r>
          </a:p>
          <a:p>
            <a:pPr marL="0" indent="0">
              <a:buNone/>
            </a:pPr>
            <a:r>
              <a:rPr lang="en-US" sz="2400" dirty="0">
                <a:latin typeface="Times New Roman" panose="02020603050405020304" pitchFamily="18" charset="0"/>
                <a:cs typeface="Times New Roman" panose="02020603050405020304" pitchFamily="18" charset="0"/>
              </a:rPr>
              <a:t>C) Golu</a:t>
            </a:r>
          </a:p>
          <a:p>
            <a:pPr marL="0" indent="0">
              <a:buNone/>
            </a:pPr>
            <a:r>
              <a:rPr lang="en-US" sz="2400" dirty="0">
                <a:latin typeface="Times New Roman" panose="02020603050405020304" pitchFamily="18" charset="0"/>
                <a:cs typeface="Times New Roman" panose="02020603050405020304" pitchFamily="18" charset="0"/>
              </a:rPr>
              <a:t>D) None of these</a:t>
            </a:r>
          </a:p>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a:t>
            </a:r>
            <a:r>
              <a:rPr lang="en-IN" altLang="en-US" dirty="0">
                <a:latin typeface="Times New Roman" panose="02020603050405020304" pitchFamily="18" charset="0"/>
                <a:cs typeface="Times New Roman" panose="02020603050405020304" pitchFamily="18" charset="0"/>
              </a:rPr>
              <a:t>2</a:t>
            </a:r>
          </a:p>
        </p:txBody>
      </p:sp>
      <p:sp>
        <p:nvSpPr>
          <p:cNvPr id="3" name="Content Placeholder 2"/>
          <p:cNvSpPr>
            <a:spLocks noGrp="1"/>
          </p:cNvSpPr>
          <p:nvPr>
            <p:ph idx="1"/>
          </p:nvPr>
        </p:nvSpPr>
        <p:spPr>
          <a:xfrm>
            <a:off x="838200" y="1499054"/>
            <a:ext cx="10515600" cy="4351338"/>
          </a:xfrm>
        </p:spPr>
        <p:txBody>
          <a:bodyPr>
            <a:noAutofit/>
          </a:bodyPr>
          <a:lstStyle/>
          <a:p>
            <a:pPr marL="0" indent="0" algn="just">
              <a:buNone/>
            </a:pPr>
            <a:r>
              <a:rPr lang="en-US" altLang="en-US" sz="2400" dirty="0">
                <a:latin typeface="Times New Roman" panose="02020603050405020304" pitchFamily="18" charset="0"/>
                <a:cs typeface="Times New Roman" panose="02020603050405020304" pitchFamily="18" charset="0"/>
              </a:rPr>
              <a:t>Three persons A, B, and C gave these statements:</a:t>
            </a:r>
          </a:p>
          <a:p>
            <a:pPr marL="0" indent="0" algn="just">
              <a:buNone/>
            </a:pPr>
            <a:r>
              <a:rPr lang="en-US" altLang="en-US" sz="2400" dirty="0">
                <a:latin typeface="Times New Roman" panose="02020603050405020304" pitchFamily="18" charset="0"/>
                <a:cs typeface="Times New Roman" panose="02020603050405020304" pitchFamily="18" charset="0"/>
              </a:rPr>
              <a:t>A: – either Green Party or Freedom Party won the elections.</a:t>
            </a:r>
          </a:p>
          <a:p>
            <a:pPr marL="0" indent="0" algn="just">
              <a:buNone/>
            </a:pPr>
            <a:r>
              <a:rPr lang="en-US" altLang="en-US" sz="2400" dirty="0">
                <a:latin typeface="Times New Roman" panose="02020603050405020304" pitchFamily="18" charset="0"/>
                <a:cs typeface="Times New Roman" panose="02020603050405020304" pitchFamily="18" charset="0"/>
              </a:rPr>
              <a:t>B: – Freedom Party won the elections.</a:t>
            </a:r>
          </a:p>
          <a:p>
            <a:pPr marL="0" indent="0" algn="just">
              <a:buNone/>
            </a:pPr>
            <a:r>
              <a:rPr lang="en-US" altLang="en-US" sz="2400" dirty="0">
                <a:latin typeface="Times New Roman" panose="02020603050405020304" pitchFamily="18" charset="0"/>
                <a:cs typeface="Times New Roman" panose="02020603050405020304" pitchFamily="18" charset="0"/>
              </a:rPr>
              <a:t>C: – neither Green Party nor Freedom Party won the elections.</a:t>
            </a:r>
          </a:p>
          <a:p>
            <a:pPr marL="0" indent="0" algn="just">
              <a:buNone/>
            </a:pPr>
            <a:r>
              <a:rPr lang="en-US" altLang="en-US" sz="2400" dirty="0">
                <a:latin typeface="Times New Roman" panose="02020603050405020304" pitchFamily="18" charset="0"/>
                <a:cs typeface="Times New Roman" panose="02020603050405020304" pitchFamily="18" charset="0"/>
              </a:rPr>
              <a:t>Of all these three persons A, B, and C, only one of them is wrong.</a:t>
            </a:r>
          </a:p>
          <a:p>
            <a:pPr marL="0" indent="0" algn="just">
              <a:buNone/>
            </a:pPr>
            <a:endParaRPr lang="en-US" altLang="en-US" sz="2400" dirty="0">
              <a:latin typeface="Times New Roman" panose="02020603050405020304" pitchFamily="18" charset="0"/>
              <a:cs typeface="Times New Roman" panose="02020603050405020304" pitchFamily="18" charset="0"/>
            </a:endParaRPr>
          </a:p>
          <a:p>
            <a:pPr marL="0" indent="0" algn="just">
              <a:buNone/>
            </a:pPr>
            <a:r>
              <a:rPr lang="en-US" altLang="en-US" sz="2400" dirty="0">
                <a:latin typeface="Times New Roman" panose="02020603050405020304" pitchFamily="18" charset="0"/>
                <a:cs typeface="Times New Roman" panose="02020603050405020304" pitchFamily="18" charset="0"/>
              </a:rPr>
              <a:t>Who won the elections?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41120"/>
            <a:ext cx="10515600" cy="4835843"/>
          </a:xfrm>
        </p:spPr>
        <p:txBody>
          <a:bodyPr>
            <a:normAutofit lnSpcReduction="20000"/>
          </a:bodyPr>
          <a:lstStyle/>
          <a:p>
            <a:pPr marL="0" indent="0" algn="just">
              <a:lnSpc>
                <a:spcPct val="120000"/>
              </a:lnSpc>
              <a:buNone/>
            </a:pPr>
            <a:r>
              <a:rPr lang="en-US" sz="2000" dirty="0">
                <a:latin typeface="Times New Roman" panose="02020603050405020304" pitchFamily="18" charset="0"/>
                <a:cs typeface="Times New Roman" panose="02020603050405020304" pitchFamily="18" charset="0"/>
              </a:rPr>
              <a:t>In Honololo Island , there are two types of people-truth tellers and liars. Truth-tellers always speak truth and liars always lie. I met three residents Ho, Lo, and Po, and asked them "who among you is the liar?" The Following are their replies.</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Ho: I am a truth-teller.</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Lo: Ho is not a truth-teller.</a:t>
            </a:r>
          </a:p>
          <a:p>
            <a:pPr marL="0" indent="0" algn="just">
              <a:lnSpc>
                <a:spcPct val="120000"/>
              </a:lnSpc>
              <a:buNone/>
            </a:pPr>
            <a:r>
              <a:rPr lang="en-US" sz="2000" dirty="0">
                <a:latin typeface="Times New Roman" panose="02020603050405020304" pitchFamily="18" charset="0"/>
                <a:cs typeface="Times New Roman" panose="02020603050405020304" pitchFamily="18" charset="0"/>
              </a:rPr>
              <a:t>Po: Lo is not a liar.</a:t>
            </a:r>
          </a:p>
          <a:p>
            <a:pPr marL="0" indent="0" algn="just">
              <a:lnSpc>
                <a:spcPct val="120000"/>
              </a:lnSpc>
              <a:buNone/>
            </a:pPr>
            <a:r>
              <a:rPr lang="en-US" altLang="en-US" sz="2000" dirty="0">
                <a:latin typeface="Times New Roman" panose="02020603050405020304" pitchFamily="18" charset="0"/>
                <a:cs typeface="Times New Roman" panose="02020603050405020304" pitchFamily="18" charset="0"/>
              </a:rPr>
              <a:t>If it is known that exactly oneperson among them is a liar and the other two are truth-tellers,then who among them is the liar?</a:t>
            </a:r>
          </a:p>
          <a:p>
            <a:pPr marL="514350" indent="-514350" algn="just">
              <a:lnSpc>
                <a:spcPct val="120000"/>
              </a:lnSpc>
              <a:buAutoNum type="alphaUcParenR"/>
            </a:pPr>
            <a:r>
              <a:rPr lang="en-US" sz="2000" dirty="0">
                <a:latin typeface="Times New Roman" panose="02020603050405020304" pitchFamily="18" charset="0"/>
                <a:cs typeface="Times New Roman" panose="02020603050405020304" pitchFamily="18" charset="0"/>
              </a:rPr>
              <a:t>HO</a:t>
            </a:r>
          </a:p>
          <a:p>
            <a:pPr marL="514350" indent="-514350" algn="just">
              <a:lnSpc>
                <a:spcPct val="120000"/>
              </a:lnSpc>
              <a:buAutoNum type="alphaUcParenR"/>
            </a:pPr>
            <a:r>
              <a:rPr lang="en-US" sz="2000" dirty="0">
                <a:latin typeface="Times New Roman" panose="02020603050405020304" pitchFamily="18" charset="0"/>
                <a:cs typeface="Times New Roman" panose="02020603050405020304" pitchFamily="18" charset="0"/>
              </a:rPr>
              <a:t>LO</a:t>
            </a:r>
          </a:p>
          <a:p>
            <a:pPr marL="514350" indent="-514350" algn="just">
              <a:lnSpc>
                <a:spcPct val="120000"/>
              </a:lnSpc>
              <a:buAutoNum type="alphaUcParenR"/>
            </a:pPr>
            <a:r>
              <a:rPr lang="en-US" sz="2000" dirty="0">
                <a:latin typeface="Times New Roman" panose="02020603050405020304" pitchFamily="18" charset="0"/>
                <a:cs typeface="Times New Roman" panose="02020603050405020304" pitchFamily="18" charset="0"/>
              </a:rPr>
              <a:t>PO</a:t>
            </a:r>
          </a:p>
          <a:p>
            <a:pPr marL="514350" indent="-514350" algn="just">
              <a:lnSpc>
                <a:spcPct val="120000"/>
              </a:lnSpc>
              <a:buAutoNum type="alphaUcParenR"/>
            </a:pPr>
            <a:r>
              <a:rPr lang="en-US" sz="2000" dirty="0">
                <a:latin typeface="Times New Roman" panose="02020603050405020304" pitchFamily="18" charset="0"/>
                <a:cs typeface="Times New Roman" panose="02020603050405020304" pitchFamily="18" charset="0"/>
              </a:rPr>
              <a:t>NONE OF THESE</a:t>
            </a:r>
          </a:p>
          <a:p>
            <a:pPr marL="0" indent="0" algn="just">
              <a:lnSpc>
                <a:spcPct val="120000"/>
              </a:lnSpc>
              <a:buNone/>
            </a:pPr>
            <a:endParaRPr lang="en-US" sz="20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a:t>
            </a:r>
            <a:r>
              <a:rPr lang="en-IN" altLang="en-US" dirty="0">
                <a:latin typeface="Times New Roman" panose="02020603050405020304" pitchFamily="18" charset="0"/>
                <a:cs typeface="Times New Roman" panose="02020603050405020304" pitchFamily="18" charset="0"/>
              </a:rPr>
              <a:t>3</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3286"/>
            <a:ext cx="10515600" cy="5353398"/>
          </a:xfrm>
        </p:spPr>
        <p:txBody>
          <a:bodyPr>
            <a:normAutofit fontScale="92500" lnSpcReduction="20000"/>
          </a:bodyPr>
          <a:lstStyle/>
          <a:p>
            <a:pPr marL="0" indent="0" algn="just">
              <a:lnSpc>
                <a:spcPct val="110000"/>
              </a:lnSpc>
              <a:buNone/>
            </a:pPr>
            <a:r>
              <a:rPr lang="en-US" dirty="0">
                <a:latin typeface="Times New Roman" panose="02020603050405020304" pitchFamily="18" charset="0"/>
                <a:cs typeface="Times New Roman" panose="02020603050405020304" pitchFamily="18" charset="0"/>
              </a:rPr>
              <a:t>Three criminals were arrested for shop lifting. However, when interrogated, only one of them told the truth in both his statements, while the other two each told one true statement and one lie. The statements were:</a:t>
            </a:r>
          </a:p>
          <a:p>
            <a:pPr marL="0" indent="0">
              <a:lnSpc>
                <a:spcPct val="110000"/>
              </a:lnSpc>
              <a:buNone/>
            </a:pPr>
            <a:r>
              <a:rPr lang="en-US" dirty="0">
                <a:latin typeface="Times New Roman" panose="02020603050405020304" pitchFamily="18" charset="0"/>
                <a:cs typeface="Times New Roman" panose="02020603050405020304" pitchFamily="18" charset="0"/>
              </a:rPr>
              <a:t>Ti-Ti: (a) Chi-chi passed the goods.                 (b) Ki- Ki created the diversion.</a:t>
            </a:r>
          </a:p>
          <a:p>
            <a:pPr marL="0" indent="0">
              <a:lnSpc>
                <a:spcPct val="110000"/>
              </a:lnSpc>
              <a:buNone/>
            </a:pPr>
            <a:r>
              <a:rPr lang="en-US" dirty="0">
                <a:latin typeface="Times New Roman" panose="02020603050405020304" pitchFamily="18" charset="0"/>
                <a:cs typeface="Times New Roman" panose="02020603050405020304" pitchFamily="18" charset="0"/>
              </a:rPr>
              <a:t>Ki-Ki : (a) Ti-Ti passed the goods.                   (b) I created the diversion.</a:t>
            </a:r>
          </a:p>
          <a:p>
            <a:pPr marL="0" indent="0">
              <a:lnSpc>
                <a:spcPct val="110000"/>
              </a:lnSpc>
              <a:buNone/>
            </a:pPr>
            <a:r>
              <a:rPr lang="en-US" dirty="0">
                <a:latin typeface="Times New Roman" panose="02020603050405020304" pitchFamily="18" charset="0"/>
                <a:cs typeface="Times New Roman" panose="02020603050405020304" pitchFamily="18" charset="0"/>
              </a:rPr>
              <a:t>Chi-Chi : (a) I took the goods out of the shop. (b) Ki-Ki passed goods.</a:t>
            </a:r>
          </a:p>
          <a:p>
            <a:pPr marL="0" indent="0">
              <a:lnSpc>
                <a:spcPct val="110000"/>
              </a:lnSpc>
              <a:buNone/>
            </a:pPr>
            <a:r>
              <a:rPr lang="en-US" dirty="0">
                <a:latin typeface="Times New Roman" panose="02020603050405020304" pitchFamily="18" charset="0"/>
                <a:cs typeface="Times New Roman" panose="02020603050405020304" pitchFamily="18" charset="0"/>
              </a:rPr>
              <a:t>Who created the diversion?</a:t>
            </a:r>
          </a:p>
          <a:p>
            <a:pPr marL="514350" indent="-514350">
              <a:lnSpc>
                <a:spcPct val="110000"/>
              </a:lnSpc>
              <a:buAutoNum type="alphaUcParenR"/>
            </a:pPr>
            <a:r>
              <a:rPr lang="en-US" dirty="0">
                <a:latin typeface="Times New Roman" panose="02020603050405020304" pitchFamily="18" charset="0"/>
                <a:cs typeface="Times New Roman" panose="02020603050405020304" pitchFamily="18" charset="0"/>
              </a:rPr>
              <a:t>Ti-Ti</a:t>
            </a:r>
          </a:p>
          <a:p>
            <a:pPr marL="514350" indent="-514350">
              <a:lnSpc>
                <a:spcPct val="110000"/>
              </a:lnSpc>
              <a:buAutoNum type="alphaUcParenR"/>
            </a:pPr>
            <a:r>
              <a:rPr lang="en-US" dirty="0">
                <a:latin typeface="Times New Roman" panose="02020603050405020304" pitchFamily="18" charset="0"/>
                <a:cs typeface="Times New Roman" panose="02020603050405020304" pitchFamily="18" charset="0"/>
              </a:rPr>
              <a:t>Chi-chi</a:t>
            </a:r>
          </a:p>
          <a:p>
            <a:pPr marL="514350" indent="-514350">
              <a:lnSpc>
                <a:spcPct val="110000"/>
              </a:lnSpc>
              <a:buAutoNum type="alphaUcParenR"/>
            </a:pPr>
            <a:r>
              <a:rPr lang="en-US" dirty="0">
                <a:latin typeface="Times New Roman" panose="02020603050405020304" pitchFamily="18" charset="0"/>
                <a:cs typeface="Times New Roman" panose="02020603050405020304" pitchFamily="18" charset="0"/>
              </a:rPr>
              <a:t>Ki-Ki</a:t>
            </a:r>
          </a:p>
          <a:p>
            <a:pPr marL="514350" indent="-514350">
              <a:lnSpc>
                <a:spcPct val="110000"/>
              </a:lnSpc>
              <a:buAutoNum type="alphaUcParenR"/>
            </a:pPr>
            <a:r>
              <a:rPr lang="en-US" dirty="0">
                <a:latin typeface="Times New Roman" panose="02020603050405020304" pitchFamily="18" charset="0"/>
                <a:cs typeface="Times New Roman" panose="02020603050405020304" pitchFamily="18" charset="0"/>
              </a:rPr>
              <a:t>Either 1 or 2</a:t>
            </a: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a:t>
            </a:r>
            <a:r>
              <a:rPr lang="en-IN" altLang="en-US" dirty="0">
                <a:latin typeface="Times New Roman" panose="02020603050405020304" pitchFamily="18" charset="0"/>
                <a:cs typeface="Times New Roman" panose="02020603050405020304" pitchFamily="18" charset="0"/>
              </a:rPr>
              <a:t>4</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35"/>
            <a:ext cx="10515600" cy="4351338"/>
          </a:xfrm>
        </p:spPr>
        <p:txBody>
          <a:bodyPr>
            <a:noAutofit/>
          </a:bodyPr>
          <a:lstStyle/>
          <a:p>
            <a:pPr marL="0" indent="0" algn="just">
              <a:lnSpc>
                <a:spcPct val="100000"/>
              </a:lnSpc>
              <a:buNone/>
            </a:pPr>
            <a:r>
              <a:rPr lang="en-US" sz="1800" dirty="0">
                <a:latin typeface="Times New Roman" panose="02020603050405020304" pitchFamily="18" charset="0"/>
                <a:cs typeface="Times New Roman" panose="02020603050405020304" pitchFamily="18" charset="0"/>
              </a:rPr>
              <a:t>Chetan, Mohan and Thomas participated in a race and one of them won the race. They belong to three different communities - Saki, Noro and Carro. Sakis always speak the truth, Noros always lie and Carros tell the truth and lie alternatively. (Each of Chetan, Mohan and Thomas belongs to one community.) After the race they gave these statements.</a:t>
            </a:r>
          </a:p>
          <a:p>
            <a:pPr marL="0" indent="0" algn="just">
              <a:lnSpc>
                <a:spcPct val="100000"/>
              </a:lnSpc>
              <a:buNone/>
            </a:pPr>
            <a:r>
              <a:rPr lang="en-US" sz="1800" b="1" dirty="0">
                <a:latin typeface="Times New Roman" panose="02020603050405020304" pitchFamily="18" charset="0"/>
                <a:cs typeface="Times New Roman" panose="02020603050405020304" pitchFamily="18" charset="0"/>
              </a:rPr>
              <a:t>Chetan:</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I would have won the race if Thomas had not obstructed me at the last moment.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Thomas always speaks the truth.</a:t>
            </a:r>
          </a:p>
          <a:p>
            <a:pPr marL="0" indent="0" algn="just">
              <a:lnSpc>
                <a:spcPct val="100000"/>
              </a:lnSpc>
              <a:buNone/>
            </a:pPr>
            <a:r>
              <a:rPr lang="en-US" sz="1800" b="1" dirty="0">
                <a:latin typeface="Times New Roman" panose="02020603050405020304" pitchFamily="18" charset="0"/>
                <a:cs typeface="Times New Roman" panose="02020603050405020304" pitchFamily="18" charset="0"/>
              </a:rPr>
              <a:t>Mohan:</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Chetan won the race.</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Thomas is not a Noro.</a:t>
            </a:r>
          </a:p>
          <a:p>
            <a:pPr marL="0" indent="0" algn="just">
              <a:lnSpc>
                <a:spcPct val="100000"/>
              </a:lnSpc>
              <a:buNone/>
            </a:pPr>
            <a:r>
              <a:rPr lang="en-US" sz="1800" b="1" dirty="0">
                <a:latin typeface="Times New Roman" panose="02020603050405020304" pitchFamily="18" charset="0"/>
                <a:cs typeface="Times New Roman" panose="02020603050405020304" pitchFamily="18" charset="0"/>
              </a:rPr>
              <a:t>Thomas:</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I hadn’t obstructed Chetan at the last moment.</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Mohan won the race.</a:t>
            </a:r>
          </a:p>
          <a:p>
            <a:pPr marL="0" indent="0">
              <a:lnSpc>
                <a:spcPct val="100000"/>
              </a:lnSpc>
              <a:buNone/>
            </a:pPr>
            <a:endParaRPr lang="en-IN" sz="1800" dirty="0"/>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a:t>
            </a:r>
            <a:r>
              <a:rPr lang="en-IN" altLang="en-US" dirty="0">
                <a:latin typeface="Times New Roman" panose="02020603050405020304" pitchFamily="18" charset="0"/>
                <a:cs typeface="Times New Roman" panose="02020603050405020304" pitchFamily="18" charset="0"/>
              </a:rPr>
              <a:t>5</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7571" y="676094"/>
            <a:ext cx="10515600" cy="4351338"/>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1) Thomas belongs to which community?</a:t>
            </a:r>
          </a:p>
          <a:p>
            <a:pPr marL="514350" indent="-514350">
              <a:buAutoNum type="alphaUcParenR"/>
            </a:pPr>
            <a:r>
              <a:rPr lang="en-US" sz="2400" dirty="0">
                <a:latin typeface="Times New Roman" panose="02020603050405020304" pitchFamily="18" charset="0"/>
                <a:cs typeface="Times New Roman" panose="02020603050405020304" pitchFamily="18" charset="0"/>
              </a:rPr>
              <a:t>Saki</a:t>
            </a:r>
          </a:p>
          <a:p>
            <a:pPr marL="514350" indent="-514350">
              <a:buAutoNum type="alphaUcParenR"/>
            </a:pPr>
            <a:r>
              <a:rPr lang="en-US" sz="2400" dirty="0">
                <a:latin typeface="Times New Roman" panose="02020603050405020304" pitchFamily="18" charset="0"/>
                <a:cs typeface="Times New Roman" panose="02020603050405020304" pitchFamily="18" charset="0"/>
              </a:rPr>
              <a:t>Noro</a:t>
            </a:r>
          </a:p>
          <a:p>
            <a:pPr marL="514350" indent="-514350">
              <a:buAutoNum type="alphaUcParenR"/>
            </a:pPr>
            <a:r>
              <a:rPr lang="en-US" sz="2400" dirty="0">
                <a:latin typeface="Times New Roman" panose="02020603050405020304" pitchFamily="18" charset="0"/>
                <a:cs typeface="Times New Roman" panose="02020603050405020304" pitchFamily="18" charset="0"/>
              </a:rPr>
              <a:t>Carro</a:t>
            </a:r>
          </a:p>
          <a:p>
            <a:pPr marL="514350" indent="-514350">
              <a:buAutoNum type="alphaUcParenR"/>
            </a:pPr>
            <a:r>
              <a:rPr lang="en-US" sz="2400" dirty="0">
                <a:latin typeface="Times New Roman" panose="02020603050405020304" pitchFamily="18" charset="0"/>
                <a:cs typeface="Times New Roman" panose="02020603050405020304" pitchFamily="18" charset="0"/>
              </a:rPr>
              <a:t>Either 2 or 3</a:t>
            </a:r>
          </a:p>
          <a:p>
            <a:pPr marL="514350" indent="-514350">
              <a:buAutoNum type="alphaUcParenR"/>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2) Who won the race? </a:t>
            </a:r>
          </a:p>
          <a:p>
            <a:pPr marL="0" indent="0">
              <a:buNone/>
            </a:pPr>
            <a:endParaRPr lang="en-US" sz="2400" dirty="0">
              <a:latin typeface="Times New Roman" panose="02020603050405020304" pitchFamily="18" charset="0"/>
              <a:cs typeface="Times New Roman" panose="02020603050405020304" pitchFamily="18" charset="0"/>
            </a:endParaRPr>
          </a:p>
          <a:p>
            <a:pPr marL="514350" indent="-514350">
              <a:buAutoNum type="alphaUcParenR"/>
            </a:pPr>
            <a:r>
              <a:rPr lang="en-US" sz="2400" dirty="0">
                <a:latin typeface="Times New Roman" panose="02020603050405020304" pitchFamily="18" charset="0"/>
                <a:cs typeface="Times New Roman" panose="02020603050405020304" pitchFamily="18" charset="0"/>
              </a:rPr>
              <a:t>Mohan</a:t>
            </a:r>
          </a:p>
          <a:p>
            <a:pPr marL="514350" indent="-514350">
              <a:buAutoNum type="alphaUcParenR"/>
            </a:pPr>
            <a:r>
              <a:rPr lang="en-US" sz="2400" dirty="0">
                <a:latin typeface="Times New Roman" panose="02020603050405020304" pitchFamily="18" charset="0"/>
                <a:cs typeface="Times New Roman" panose="02020603050405020304" pitchFamily="18" charset="0"/>
              </a:rPr>
              <a:t>Thomas</a:t>
            </a:r>
          </a:p>
          <a:p>
            <a:pPr marL="514350" indent="-514350">
              <a:buAutoNum type="alphaUcParenR"/>
            </a:pPr>
            <a:r>
              <a:rPr lang="en-US" sz="2400" dirty="0">
                <a:latin typeface="Times New Roman" panose="02020603050405020304" pitchFamily="18" charset="0"/>
                <a:cs typeface="Times New Roman" panose="02020603050405020304" pitchFamily="18" charset="0"/>
              </a:rPr>
              <a:t>Chetan</a:t>
            </a:r>
          </a:p>
          <a:p>
            <a:pPr marL="514350" indent="-514350">
              <a:buAutoNum type="alphaUcParenR"/>
            </a:pPr>
            <a:r>
              <a:rPr lang="en-US" sz="2400" dirty="0">
                <a:latin typeface="Times New Roman" panose="02020603050405020304" pitchFamily="18" charset="0"/>
                <a:cs typeface="Times New Roman" panose="02020603050405020304" pitchFamily="18" charset="0"/>
              </a:rPr>
              <a:t>Data Inadequate</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51560"/>
            <a:ext cx="10515600" cy="5806439"/>
          </a:xfrm>
        </p:spPr>
        <p:txBody>
          <a:bodyPr>
            <a:normAutofit fontScale="85000" lnSpcReduction="20000"/>
          </a:bodyPr>
          <a:lstStyle/>
          <a:p>
            <a:pPr marL="0" indent="0" algn="just">
              <a:lnSpc>
                <a:spcPct val="120000"/>
              </a:lnSpc>
              <a:buNone/>
            </a:pPr>
            <a:r>
              <a:rPr lang="en-US" dirty="0">
                <a:latin typeface="Times New Roman" panose="02020603050405020304" pitchFamily="18" charset="0"/>
                <a:cs typeface="Times New Roman" panose="02020603050405020304" pitchFamily="18" charset="0"/>
              </a:rPr>
              <a:t>On an Island, three types of tribes live- Saca, Jhav and Lobe. Sacas’ always tell the truth, Jhavs’ always lie and Lobes’ tell the truth and lie alternating (they can tell truth first or lie first). Three persons (of different tribes) from this Island give these statements.</a:t>
            </a:r>
          </a:p>
          <a:p>
            <a:pPr marL="0" indent="0">
              <a:lnSpc>
                <a:spcPct val="120000"/>
              </a:lnSpc>
              <a:buNone/>
            </a:pPr>
            <a:r>
              <a:rPr lang="en-US" dirty="0">
                <a:latin typeface="Times New Roman" panose="02020603050405020304" pitchFamily="18" charset="0"/>
                <a:cs typeface="Times New Roman" panose="02020603050405020304" pitchFamily="18" charset="0"/>
              </a:rPr>
              <a:t>GABE: UCKO is of Sacas tribe; I am of Lobe tribe</a:t>
            </a:r>
          </a:p>
          <a:p>
            <a:pPr marL="0" indent="0">
              <a:lnSpc>
                <a:spcPct val="120000"/>
              </a:lnSpc>
              <a:buNone/>
            </a:pPr>
            <a:r>
              <a:rPr lang="en-US" dirty="0">
                <a:latin typeface="Times New Roman" panose="02020603050405020304" pitchFamily="18" charset="0"/>
                <a:cs typeface="Times New Roman" panose="02020603050405020304" pitchFamily="18" charset="0"/>
              </a:rPr>
              <a:t>BORRIS: GABE is of Jhavs tribe; I am of Sacas Tribe</a:t>
            </a:r>
          </a:p>
          <a:p>
            <a:pPr marL="0" indent="0">
              <a:lnSpc>
                <a:spcPct val="120000"/>
              </a:lnSpc>
              <a:buNone/>
            </a:pPr>
            <a:r>
              <a:rPr lang="en-US" dirty="0">
                <a:latin typeface="Times New Roman" panose="02020603050405020304" pitchFamily="18" charset="0"/>
                <a:cs typeface="Times New Roman" panose="02020603050405020304" pitchFamily="18" charset="0"/>
              </a:rPr>
              <a:t>UCKO: BORRIS is of Jhavs tribe; I am of Lobe tribe.</a:t>
            </a:r>
          </a:p>
          <a:p>
            <a:pPr marL="0" indent="0">
              <a:lnSpc>
                <a:spcPct val="120000"/>
              </a:lnSpc>
              <a:buNone/>
            </a:pPr>
            <a:r>
              <a:rPr lang="en-US" dirty="0">
                <a:latin typeface="Times New Roman" panose="02020603050405020304" pitchFamily="18" charset="0"/>
                <a:cs typeface="Times New Roman" panose="02020603050405020304" pitchFamily="18" charset="0"/>
              </a:rPr>
              <a:t>1) GABE belongs to which tribe?</a:t>
            </a:r>
          </a:p>
          <a:p>
            <a:pPr marL="514350" indent="-514350">
              <a:lnSpc>
                <a:spcPct val="120000"/>
              </a:lnSpc>
              <a:buAutoNum type="alphaUcParenR"/>
            </a:pPr>
            <a:r>
              <a:rPr lang="en-US" dirty="0">
                <a:latin typeface="Times New Roman" panose="02020603050405020304" pitchFamily="18" charset="0"/>
                <a:cs typeface="Times New Roman" panose="02020603050405020304" pitchFamily="18" charset="0"/>
              </a:rPr>
              <a:t>Sacas</a:t>
            </a:r>
          </a:p>
          <a:p>
            <a:pPr marL="514350" indent="-514350">
              <a:lnSpc>
                <a:spcPct val="120000"/>
              </a:lnSpc>
              <a:buAutoNum type="alphaUcParenR"/>
            </a:pPr>
            <a:r>
              <a:rPr lang="en-US" dirty="0">
                <a:latin typeface="Times New Roman" panose="02020603050405020304" pitchFamily="18" charset="0"/>
                <a:cs typeface="Times New Roman" panose="02020603050405020304" pitchFamily="18" charset="0"/>
              </a:rPr>
              <a:t>Jhavs</a:t>
            </a:r>
          </a:p>
          <a:p>
            <a:pPr marL="514350" indent="-514350">
              <a:lnSpc>
                <a:spcPct val="120000"/>
              </a:lnSpc>
              <a:buAutoNum type="alphaUcParenR"/>
            </a:pPr>
            <a:r>
              <a:rPr lang="en-US" dirty="0">
                <a:latin typeface="Times New Roman" panose="02020603050405020304" pitchFamily="18" charset="0"/>
                <a:cs typeface="Times New Roman" panose="02020603050405020304" pitchFamily="18" charset="0"/>
              </a:rPr>
              <a:t>Lobe</a:t>
            </a:r>
          </a:p>
          <a:p>
            <a:pPr marL="514350" indent="-514350">
              <a:lnSpc>
                <a:spcPct val="120000"/>
              </a:lnSpc>
              <a:buAutoNum type="alphaUcParenR"/>
            </a:pPr>
            <a:r>
              <a:rPr lang="en-US" dirty="0">
                <a:latin typeface="Times New Roman" panose="02020603050405020304" pitchFamily="18" charset="0"/>
                <a:cs typeface="Times New Roman" panose="02020603050405020304" pitchFamily="18" charset="0"/>
              </a:rPr>
              <a:t>Either 1 or 3</a:t>
            </a: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a:t>
            </a:r>
            <a:r>
              <a:rPr lang="en-IN" altLang="en-US" dirty="0">
                <a:latin typeface="Times New Roman" panose="02020603050405020304" pitchFamily="18" charset="0"/>
                <a:cs typeface="Times New Roman" panose="02020603050405020304" pitchFamily="18" charset="0"/>
              </a:rPr>
              <a:t>6</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3091</Words>
  <Application>Microsoft Office PowerPoint</Application>
  <PresentationFormat>Widescreen</PresentationFormat>
  <Paragraphs>242</Paragraphs>
  <Slides>20</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PowerPoint Presentation</vt:lpstr>
      <vt:lpstr>PowerPoint Presentation</vt:lpstr>
      <vt:lpstr>QUESTION 1</vt:lpstr>
      <vt:lpstr>QUESTION 2</vt:lpstr>
      <vt:lpstr>QUESTION 3</vt:lpstr>
      <vt:lpstr>QUESTION 4</vt:lpstr>
      <vt:lpstr>QUESTION 5</vt:lpstr>
      <vt:lpstr>PowerPoint Presentation</vt:lpstr>
      <vt:lpstr>QUESTION 6</vt:lpstr>
      <vt:lpstr>QUESTION 5</vt:lpstr>
      <vt:lpstr>QUESTION 7</vt:lpstr>
      <vt:lpstr>QUESTION 8</vt:lpstr>
      <vt:lpstr>QUESTION 9</vt:lpstr>
      <vt:lpstr>QUESTION 10</vt:lpstr>
      <vt:lpstr>QUESTION 11</vt:lpstr>
      <vt:lpstr>QUESTION 12</vt:lpstr>
      <vt:lpstr>QUESTION 13</vt:lpstr>
      <vt:lpstr>QUESTION 14</vt:lpstr>
      <vt:lpstr>QUESTION 15</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JAYASREE</dc:creator>
  <cp:lastModifiedBy>Mahalackshmi MS</cp:lastModifiedBy>
  <cp:revision>20</cp:revision>
  <dcterms:created xsi:type="dcterms:W3CDTF">2024-02-14T04:55:00Z</dcterms:created>
  <dcterms:modified xsi:type="dcterms:W3CDTF">2025-04-21T05:47:56Z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02E2360648154357A0C0C4FECA6C3FE7_12</vt:lpwstr>
  </property>
  <property fmtid="{D5CDD505-2E9C-101B-9397-08002B2CF9AE}" pid="3" name="KSOProductBuildVer">
    <vt:lpwstr>1033-12.2.0.20782</vt:lpwstr>
  </property>
</Properties>
</file>