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98" r:id="rId3"/>
    <p:sldId id="256" r:id="rId4"/>
    <p:sldId id="257" r:id="rId5"/>
    <p:sldId id="258" r:id="rId6"/>
    <p:sldId id="259" r:id="rId7"/>
    <p:sldId id="260" r:id="rId8"/>
    <p:sldId id="261" r:id="rId9"/>
    <p:sldId id="299" r:id="rId10"/>
    <p:sldId id="300" r:id="rId11"/>
    <p:sldId id="301" r:id="rId13"/>
    <p:sldId id="302" r:id="rId14"/>
    <p:sldId id="303"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7"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8" d="100"/>
          <a:sy n="68" d="100"/>
        </p:scale>
        <p:origin x="-1446" y="-96"/>
      </p:cViewPr>
      <p:guideLst>
        <p:guide orient="horz" pos="2887"/>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9C179BC-4587-466C-837D-678B19C0909B}" type="datetimeFigureOut">
              <a:rPr lang="en-IN" smtClean="0"/>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37923EC-0318-4C7D-8DA0-F8427B0FC05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d</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b</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d</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b</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a</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b</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b</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d</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a</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b</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e</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c</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d</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D</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B</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C </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A</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C</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d</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b</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c</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d</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b</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d</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IN" sz="1200" spc="10" dirty="0" smtClean="0">
                <a:latin typeface="Verdana" panose="020B0604030504040204"/>
                <a:cs typeface="Verdana" panose="020B0604030504040204"/>
              </a:rPr>
              <a:t>Ans: b</a:t>
            </a:r>
            <a:endParaRPr lang="en-IN" sz="1200" dirty="0" smtClean="0">
              <a:latin typeface="Verdana" panose="020B0604030504040204"/>
              <a:cs typeface="Verdana" panose="020B0604030504040204"/>
            </a:endParaRPr>
          </a:p>
          <a:p>
            <a:endParaRPr lang="en-IN" dirty="0"/>
          </a:p>
        </p:txBody>
      </p:sp>
      <p:sp>
        <p:nvSpPr>
          <p:cNvPr id="4" name="Slide Number Placeholder 3"/>
          <p:cNvSpPr>
            <a:spLocks noGrp="1"/>
          </p:cNvSpPr>
          <p:nvPr>
            <p:ph type="sldNum" sz="quarter" idx="10"/>
          </p:nvPr>
        </p:nvSpPr>
        <p:spPr/>
        <p:txBody>
          <a:bodyPr/>
          <a:lstStyle/>
          <a:p>
            <a:fld id="{B37923EC-0318-4C7D-8DA0-F8427B0FC059}"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9200" y="1447800"/>
            <a:ext cx="7027816" cy="36053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7360" y="548640"/>
            <a:ext cx="8307070" cy="4279900"/>
          </a:xfrm>
          <a:prstGeom prst="rect">
            <a:avLst/>
          </a:prstGeom>
          <a:noFill/>
        </p:spPr>
        <p:txBody>
          <a:bodyPr wrap="square" rtlCol="0">
            <a:noAutofit/>
          </a:bodyPr>
          <a:p>
            <a:r>
              <a:rPr lang="en-IN" altLang="en-US" sz="2800"/>
              <a:t>Example 2:</a:t>
            </a:r>
            <a:endParaRPr lang="en-IN" altLang="en-US" sz="2800"/>
          </a:p>
          <a:p>
            <a:endParaRPr lang="en-IN" altLang="en-US" sz="2800"/>
          </a:p>
          <a:p>
            <a:r>
              <a:rPr lang="en-IN" altLang="en-US" sz="2800"/>
              <a:t>Input : are 78 80 when 04 11 save 51 on our 42 life</a:t>
            </a:r>
            <a:endParaRPr lang="en-IN" altLang="en-US" sz="2800"/>
          </a:p>
          <a:p>
            <a:endParaRPr lang="en-IN" altLang="en-US" sz="2800"/>
          </a:p>
          <a:p>
            <a:r>
              <a:rPr lang="en-IN" altLang="en-US" sz="2800"/>
              <a:t>Step 1: when are 78 04 11 save 51 on our 42 life 80</a:t>
            </a:r>
            <a:endParaRPr lang="en-IN" altLang="en-US" sz="2800"/>
          </a:p>
          <a:p>
            <a:r>
              <a:rPr lang="en-IN" altLang="en-US" sz="2800">
                <a:sym typeface="+mn-ea"/>
              </a:rPr>
              <a:t>Step 2: when are are 04 11 51 on our 42 life 78 80</a:t>
            </a:r>
            <a:endParaRPr lang="en-IN" altLang="en-US" sz="2800">
              <a:sym typeface="+mn-ea"/>
            </a:endParaRPr>
          </a:p>
          <a:p>
            <a:r>
              <a:rPr lang="en-IN" altLang="en-US" sz="2800">
                <a:sym typeface="+mn-ea"/>
              </a:rPr>
              <a:t>Step 3: when save our are 04 11 on 42 life 51 78 80</a:t>
            </a:r>
            <a:endParaRPr lang="en-IN" altLang="en-US" sz="2800">
              <a:sym typeface="+mn-ea"/>
            </a:endParaRPr>
          </a:p>
          <a:p>
            <a:r>
              <a:rPr lang="en-IN" altLang="en-US" sz="2800">
                <a:sym typeface="+mn-ea"/>
              </a:rPr>
              <a:t>Step 4: when save our on are 04 11 life 42 51 78 80 </a:t>
            </a:r>
            <a:endParaRPr lang="en-IN" altLang="en-US" sz="2800">
              <a:sym typeface="+mn-ea"/>
            </a:endParaRPr>
          </a:p>
          <a:p>
            <a:r>
              <a:rPr lang="en-IN" altLang="en-US" sz="2800">
                <a:sym typeface="+mn-ea"/>
              </a:rPr>
              <a:t>Step 5: when save our on life are 04 11 42 51 78 80</a:t>
            </a:r>
            <a:endParaRPr lang="en-IN" altLang="en-US" sz="2800"/>
          </a:p>
          <a:p>
            <a:endParaRPr lang="en-IN" altLang="en-US" sz="2800"/>
          </a:p>
          <a:p>
            <a:endParaRPr lang="en-I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7360" y="548640"/>
            <a:ext cx="8307070" cy="4279900"/>
          </a:xfrm>
          <a:prstGeom prst="rect">
            <a:avLst/>
          </a:prstGeom>
          <a:noFill/>
        </p:spPr>
        <p:txBody>
          <a:bodyPr wrap="square" rtlCol="0">
            <a:noAutofit/>
          </a:bodyPr>
          <a:p>
            <a:r>
              <a:rPr lang="en-IN" altLang="en-US" sz="2400"/>
              <a:t>QUESTION </a:t>
            </a:r>
            <a:endParaRPr lang="en-IN" altLang="en-US" sz="2400"/>
          </a:p>
          <a:p>
            <a:endParaRPr lang="en-IN" altLang="en-US" sz="2400"/>
          </a:p>
          <a:p>
            <a:r>
              <a:rPr lang="en-IN" altLang="en-US" sz="2400"/>
              <a:t>Input : 25 90 are heaven spot bend 44 32 64 to 12 alter rise</a:t>
            </a:r>
            <a:endParaRPr lang="en-IN" altLang="en-US" sz="2400"/>
          </a:p>
          <a:p>
            <a:endParaRPr lang="en-IN" altLang="en-US" sz="2400"/>
          </a:p>
          <a:p>
            <a:r>
              <a:rPr lang="en-IN" altLang="en-US" sz="2400"/>
              <a:t>1. How many steps are required to complete the arrangement?</a:t>
            </a:r>
            <a:endParaRPr lang="en-IN" altLang="en-US" sz="2400"/>
          </a:p>
          <a:p>
            <a:r>
              <a:rPr lang="en-IN" altLang="en-US" sz="2400"/>
              <a:t>2. In step 5 what will be the middle word</a:t>
            </a:r>
            <a:endParaRPr lang="en-IN" altLang="en-US" sz="2400"/>
          </a:p>
          <a:p>
            <a:r>
              <a:rPr lang="en-IN" altLang="en-US" sz="2400"/>
              <a:t>3. In step 2 what will be the sum of second number from the right as welll as from the left?</a:t>
            </a:r>
            <a:endParaRPr lang="en-IN" altLang="en-US" sz="2400"/>
          </a:p>
          <a:p>
            <a:endParaRPr lang="en-I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9750" y="511175"/>
            <a:ext cx="8006080" cy="5773420"/>
          </a:xfrm>
          <a:prstGeom prst="rect">
            <a:avLst/>
          </a:prstGeom>
          <a:noFill/>
        </p:spPr>
        <p:txBody>
          <a:bodyPr wrap="square" rtlCol="0" anchor="t">
            <a:noAutofit/>
          </a:bodyPr>
          <a:p>
            <a:r>
              <a:rPr lang="en-US" altLang="en-US" sz="2400"/>
              <a:t>A word and number arrangement machine when given an input line of words and numbers rearranges them following a particular rule in each step. The following is an illustration of input and rearrangement (All the numbers are two digit numbers)</a:t>
            </a:r>
            <a:endParaRPr lang="en-US" altLang="en-US" sz="2400"/>
          </a:p>
          <a:p>
            <a:r>
              <a:rPr lang="en-US" altLang="en-US" sz="2400"/>
              <a:t> Input: only 93 one boy 42 is 59 taller 76 than 39 65</a:t>
            </a:r>
            <a:endParaRPr lang="en-US" altLang="en-US" sz="2400"/>
          </a:p>
          <a:p>
            <a:r>
              <a:rPr lang="en-US" altLang="en-US" sz="2400"/>
              <a:t> Step I: 65 only 93 one 42 is 59 taller 76 than 39 boy</a:t>
            </a:r>
            <a:endParaRPr lang="en-US" altLang="en-US" sz="2400"/>
          </a:p>
          <a:p>
            <a:r>
              <a:rPr lang="en-US" altLang="en-US" sz="2400"/>
              <a:t> Step II: 59 65 only 93 one 42 taller 76 than 39 boy is</a:t>
            </a:r>
            <a:endParaRPr lang="en-US" altLang="en-US" sz="2400"/>
          </a:p>
          <a:p>
            <a:r>
              <a:rPr lang="en-US" altLang="en-US" sz="2400"/>
              <a:t> Step III: 76 59 65 only 93 42 taller than 39 boy is one</a:t>
            </a:r>
            <a:endParaRPr lang="en-US" altLang="en-US" sz="2400"/>
          </a:p>
          <a:p>
            <a:r>
              <a:rPr lang="en-US" altLang="en-US" sz="2400"/>
              <a:t> Step IV: 42 76 59 65 93 taller than 39 boy is one only</a:t>
            </a:r>
            <a:endParaRPr lang="en-US" altLang="en-US" sz="2400"/>
          </a:p>
          <a:p>
            <a:r>
              <a:rPr lang="en-US" altLang="en-US" sz="2400"/>
              <a:t> Step V: 93 42 76 59 65 than 39 boy is one only taller</a:t>
            </a:r>
            <a:endParaRPr lang="en-US" altLang="en-US" sz="2400"/>
          </a:p>
          <a:p>
            <a:r>
              <a:rPr lang="en-US" altLang="en-US" sz="2400"/>
              <a:t> Step VI: 39 93 42 76 59 65 boy is one only taller than</a:t>
            </a:r>
            <a:endParaRPr lang="en-US" altLang="en-US" sz="2400"/>
          </a:p>
          <a:p>
            <a:r>
              <a:rPr lang="en-US" altLang="en-US" sz="2400"/>
              <a:t> Step VI is the last step of the above arrangement.</a:t>
            </a:r>
            <a:endParaRPr lang="en-US" altLang="en-US" sz="2400"/>
          </a:p>
          <a:p>
            <a:r>
              <a:rPr lang="en-US" altLang="en-US" sz="2400"/>
              <a:t> Input for the questions:</a:t>
            </a:r>
            <a:endParaRPr lang="en-US" altLang="en-US" sz="2400"/>
          </a:p>
          <a:p>
            <a:r>
              <a:rPr lang="en-US" altLang="en-US" sz="2400"/>
              <a:t> are 26 32 they for 90 made 72 each 64 other 53</a:t>
            </a:r>
            <a:endParaRPr lang="en-US" altLang="en-US" sz="2400"/>
          </a:p>
          <a:p>
            <a:r>
              <a:rPr lang="en-US" altLang="en-US" sz="2400"/>
              <a:t> Question : Which word/number would be at the fifth position from right end in step IV?</a:t>
            </a: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90372"/>
            <a:ext cx="2006499" cy="296266"/>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Example 1:</a:t>
            </a:r>
            <a:endParaRPr sz="2400">
              <a:latin typeface="Verdana" panose="020B0604030504040204"/>
              <a:cs typeface="Verdana" panose="020B0604030504040204"/>
            </a:endParaRPr>
          </a:p>
        </p:txBody>
      </p:sp>
      <p:sp>
        <p:nvSpPr>
          <p:cNvPr id="3" name="text 1"/>
          <p:cNvSpPr txBox="1"/>
          <p:nvPr/>
        </p:nvSpPr>
        <p:spPr>
          <a:xfrm>
            <a:off x="686104" y="1498092"/>
            <a:ext cx="731581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 computer rearranges a particular input using</a:t>
            </a:r>
            <a:endParaRPr sz="2400">
              <a:latin typeface="Verdana" panose="020B0604030504040204"/>
              <a:cs typeface="Verdana" panose="020B0604030504040204"/>
            </a:endParaRPr>
          </a:p>
        </p:txBody>
      </p:sp>
      <p:sp>
        <p:nvSpPr>
          <p:cNvPr id="4" name="text 1"/>
          <p:cNvSpPr txBox="1"/>
          <p:nvPr/>
        </p:nvSpPr>
        <p:spPr>
          <a:xfrm>
            <a:off x="686104" y="1863545"/>
            <a:ext cx="5747870"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some operations 01, 02, 03, and 04.</a:t>
            </a:r>
            <a:endParaRPr sz="2400">
              <a:latin typeface="Verdana" panose="020B0604030504040204"/>
              <a:cs typeface="Verdana" panose="020B0604030504040204"/>
            </a:endParaRPr>
          </a:p>
        </p:txBody>
      </p:sp>
      <p:sp>
        <p:nvSpPr>
          <p:cNvPr id="5" name="text 1"/>
          <p:cNvSpPr txBox="1"/>
          <p:nvPr/>
        </p:nvSpPr>
        <p:spPr>
          <a:xfrm>
            <a:off x="686104" y="2671826"/>
            <a:ext cx="6868387" cy="296265"/>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Input  </a:t>
            </a:r>
            <a:r>
              <a:rPr sz="2400" spc="10" dirty="0">
                <a:latin typeface="Verdana" panose="020B0604030504040204"/>
                <a:cs typeface="Verdana" panose="020B0604030504040204"/>
              </a:rPr>
              <a:t>: I have long waited for your arrival.</a:t>
            </a:r>
            <a:endParaRPr sz="2400">
              <a:latin typeface="Verdana" panose="020B0604030504040204"/>
              <a:cs typeface="Verdana" panose="020B0604030504040204"/>
            </a:endParaRPr>
          </a:p>
        </p:txBody>
      </p:sp>
      <p:sp>
        <p:nvSpPr>
          <p:cNvPr id="6" name="text 1"/>
          <p:cNvSpPr txBox="1"/>
          <p:nvPr/>
        </p:nvSpPr>
        <p:spPr>
          <a:xfrm>
            <a:off x="686104" y="3075686"/>
            <a:ext cx="6910146" cy="296265"/>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Step 01</a:t>
            </a:r>
            <a:r>
              <a:rPr sz="2400" spc="10" dirty="0">
                <a:latin typeface="Verdana" panose="020B0604030504040204"/>
                <a:cs typeface="Verdana" panose="020B0604030504040204"/>
              </a:rPr>
              <a:t>: arrival long have waited for your I</a:t>
            </a:r>
            <a:endParaRPr sz="2400">
              <a:latin typeface="Verdana" panose="020B0604030504040204"/>
              <a:cs typeface="Verdana" panose="020B0604030504040204"/>
            </a:endParaRPr>
          </a:p>
        </p:txBody>
      </p:sp>
      <p:sp>
        <p:nvSpPr>
          <p:cNvPr id="7" name="text 1"/>
          <p:cNvSpPr txBox="1"/>
          <p:nvPr/>
        </p:nvSpPr>
        <p:spPr>
          <a:xfrm>
            <a:off x="686104" y="3479239"/>
            <a:ext cx="6907813" cy="296561"/>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Step 02</a:t>
            </a:r>
            <a:r>
              <a:rPr sz="2400" spc="10" dirty="0">
                <a:latin typeface="Verdana" panose="020B0604030504040204"/>
                <a:cs typeface="Verdana" panose="020B0604030504040204"/>
              </a:rPr>
              <a:t>: long arrival waited have for I your</a:t>
            </a:r>
            <a:endParaRPr sz="2400">
              <a:latin typeface="Verdana" panose="020B0604030504040204"/>
              <a:cs typeface="Verdana" panose="020B0604030504040204"/>
            </a:endParaRPr>
          </a:p>
        </p:txBody>
      </p:sp>
      <p:sp>
        <p:nvSpPr>
          <p:cNvPr id="8" name="text 1"/>
          <p:cNvSpPr txBox="1"/>
          <p:nvPr/>
        </p:nvSpPr>
        <p:spPr>
          <a:xfrm>
            <a:off x="686104" y="3883787"/>
            <a:ext cx="6895212" cy="296265"/>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Step 03</a:t>
            </a:r>
            <a:r>
              <a:rPr sz="2400" spc="10" dirty="0">
                <a:latin typeface="Verdana" panose="020B0604030504040204"/>
                <a:cs typeface="Verdana" panose="020B0604030504040204"/>
              </a:rPr>
              <a:t>: Your waited arrival have for I long</a:t>
            </a:r>
            <a:endParaRPr sz="2400">
              <a:latin typeface="Verdana" panose="020B0604030504040204"/>
              <a:cs typeface="Verdana" panose="020B0604030504040204"/>
            </a:endParaRPr>
          </a:p>
        </p:txBody>
      </p:sp>
      <p:sp>
        <p:nvSpPr>
          <p:cNvPr id="9" name="text 1"/>
          <p:cNvSpPr txBox="1"/>
          <p:nvPr/>
        </p:nvSpPr>
        <p:spPr>
          <a:xfrm>
            <a:off x="686104" y="4287647"/>
            <a:ext cx="6949770" cy="296266"/>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Step 04</a:t>
            </a:r>
            <a:r>
              <a:rPr sz="2400" spc="10" dirty="0">
                <a:latin typeface="Verdana" panose="020B0604030504040204"/>
                <a:cs typeface="Verdana" panose="020B0604030504040204"/>
              </a:rPr>
              <a:t>: Waited your have arrival for long I</a:t>
            </a:r>
            <a:endParaRPr sz="2400" dirty="0">
              <a:latin typeface="Verdana" panose="020B0604030504040204"/>
              <a:cs typeface="Verdana" panose="020B0604030504040204"/>
            </a:endParaRPr>
          </a:p>
        </p:txBody>
      </p:sp>
      <p:sp>
        <p:nvSpPr>
          <p:cNvPr id="11" name="text 1"/>
          <p:cNvSpPr txBox="1"/>
          <p:nvPr/>
        </p:nvSpPr>
        <p:spPr>
          <a:xfrm>
            <a:off x="686104" y="5095061"/>
            <a:ext cx="7371944"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If step 4 gives “I know you will not come back”</a:t>
            </a:r>
            <a:endParaRPr sz="2400">
              <a:latin typeface="Verdana" panose="020B0604030504040204"/>
              <a:cs typeface="Verdana" panose="020B0604030504040204"/>
            </a:endParaRPr>
          </a:p>
        </p:txBody>
      </p:sp>
      <p:sp>
        <p:nvSpPr>
          <p:cNvPr id="12" name="text 1"/>
          <p:cNvSpPr txBox="1"/>
          <p:nvPr/>
        </p:nvSpPr>
        <p:spPr>
          <a:xfrm>
            <a:off x="686104" y="5461406"/>
            <a:ext cx="7068312"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what step will have “you back I come not will</a:t>
            </a:r>
            <a:endParaRPr sz="2400">
              <a:latin typeface="Verdana" panose="020B0604030504040204"/>
              <a:cs typeface="Verdana" panose="020B0604030504040204"/>
            </a:endParaRPr>
          </a:p>
        </p:txBody>
      </p:sp>
      <p:sp>
        <p:nvSpPr>
          <p:cNvPr id="13" name="text 1"/>
          <p:cNvSpPr txBox="1"/>
          <p:nvPr/>
        </p:nvSpPr>
        <p:spPr>
          <a:xfrm>
            <a:off x="686104" y="5827166"/>
            <a:ext cx="122163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know”?</a:t>
            </a:r>
            <a:endParaRPr sz="2400">
              <a:latin typeface="Verdana" panose="020B0604030504040204"/>
              <a:cs typeface="Verdana" panose="020B0604030504040204"/>
            </a:endParaRPr>
          </a:p>
        </p:txBody>
      </p:sp>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7311"/>
            <a:ext cx="1562163" cy="278489"/>
          </a:xfrm>
          <a:prstGeom prst="rect">
            <a:avLst/>
          </a:prstGeom>
        </p:spPr>
        <p:txBody>
          <a:bodyPr vert="horz" wrap="none" lIns="0" tIns="0" rIns="0" bIns="0" rtlCol="0">
            <a:spAutoFit/>
          </a:bodyPr>
          <a:lstStyle/>
          <a:p>
            <a:pPr marL="0">
              <a:lnSpc>
                <a:spcPct val="100000"/>
              </a:lnSpc>
            </a:pPr>
            <a:r>
              <a:rPr sz="2250" b="1" spc="10" dirty="0">
                <a:latin typeface="Verdana" panose="020B0604030504040204"/>
                <a:cs typeface="Verdana" panose="020B0604030504040204"/>
              </a:rPr>
              <a:t>Solution</a:t>
            </a:r>
            <a:r>
              <a:rPr sz="2250" spc="10" dirty="0">
                <a:latin typeface="Verdana" panose="020B0604030504040204"/>
                <a:cs typeface="Verdana" panose="020B0604030504040204"/>
              </a:rPr>
              <a:t>:</a:t>
            </a:r>
            <a:endParaRPr sz="2200">
              <a:latin typeface="Verdana" panose="020B0604030504040204"/>
              <a:cs typeface="Verdana" panose="020B0604030504040204"/>
            </a:endParaRPr>
          </a:p>
        </p:txBody>
      </p:sp>
      <p:sp>
        <p:nvSpPr>
          <p:cNvPr id="3" name="text 1"/>
          <p:cNvSpPr txBox="1"/>
          <p:nvPr/>
        </p:nvSpPr>
        <p:spPr>
          <a:xfrm>
            <a:off x="686104" y="998005"/>
            <a:ext cx="7931345" cy="278786"/>
          </a:xfrm>
          <a:prstGeom prst="rect">
            <a:avLst/>
          </a:prstGeom>
        </p:spPr>
        <p:txBody>
          <a:bodyPr vert="horz" wrap="none" lIns="0" tIns="0" rIns="0" bIns="0" rtlCol="0">
            <a:spAutoFit/>
          </a:bodyPr>
          <a:lstStyle/>
          <a:p>
            <a:pPr marL="0">
              <a:lnSpc>
                <a:spcPct val="100000"/>
              </a:lnSpc>
            </a:pPr>
            <a:r>
              <a:rPr sz="2250" spc="10" dirty="0">
                <a:latin typeface="Verdana" panose="020B0604030504040204"/>
                <a:cs typeface="Verdana" panose="020B0604030504040204"/>
              </a:rPr>
              <a:t>Since words remain unchanged here, so this is case of</a:t>
            </a:r>
            <a:endParaRPr sz="2200">
              <a:latin typeface="Verdana" panose="020B0604030504040204"/>
              <a:cs typeface="Verdana" panose="020B0604030504040204"/>
            </a:endParaRPr>
          </a:p>
        </p:txBody>
      </p:sp>
      <p:sp>
        <p:nvSpPr>
          <p:cNvPr id="4" name="text 1"/>
          <p:cNvSpPr txBox="1"/>
          <p:nvPr/>
        </p:nvSpPr>
        <p:spPr>
          <a:xfrm>
            <a:off x="686104" y="1341465"/>
            <a:ext cx="7505182" cy="278489"/>
          </a:xfrm>
          <a:prstGeom prst="rect">
            <a:avLst/>
          </a:prstGeom>
        </p:spPr>
        <p:txBody>
          <a:bodyPr vert="horz" wrap="none" lIns="0" tIns="0" rIns="0" bIns="0" rtlCol="0">
            <a:spAutoFit/>
          </a:bodyPr>
          <a:lstStyle/>
          <a:p>
            <a:pPr marL="0">
              <a:lnSpc>
                <a:spcPct val="100000"/>
              </a:lnSpc>
            </a:pPr>
            <a:r>
              <a:rPr sz="2250" spc="10" dirty="0">
                <a:latin typeface="Verdana" panose="020B0604030504040204"/>
                <a:cs typeface="Verdana" panose="020B0604030504040204"/>
              </a:rPr>
              <a:t>either rearrangement or shifting. So, let us number</a:t>
            </a:r>
            <a:endParaRPr sz="2200">
              <a:latin typeface="Verdana" panose="020B0604030504040204"/>
              <a:cs typeface="Verdana" panose="020B0604030504040204"/>
            </a:endParaRPr>
          </a:p>
        </p:txBody>
      </p:sp>
      <p:sp>
        <p:nvSpPr>
          <p:cNvPr id="5" name="text 1"/>
          <p:cNvSpPr txBox="1"/>
          <p:nvPr/>
        </p:nvSpPr>
        <p:spPr>
          <a:xfrm>
            <a:off x="686104" y="1684365"/>
            <a:ext cx="1580973" cy="278489"/>
          </a:xfrm>
          <a:prstGeom prst="rect">
            <a:avLst/>
          </a:prstGeom>
        </p:spPr>
        <p:txBody>
          <a:bodyPr vert="horz" wrap="none" lIns="0" tIns="0" rIns="0" bIns="0" rtlCol="0">
            <a:spAutoFit/>
          </a:bodyPr>
          <a:lstStyle/>
          <a:p>
            <a:pPr marL="0">
              <a:lnSpc>
                <a:spcPct val="100000"/>
              </a:lnSpc>
            </a:pPr>
            <a:r>
              <a:rPr sz="2250" spc="10" dirty="0">
                <a:latin typeface="Verdana" panose="020B0604030504040204"/>
                <a:cs typeface="Verdana" panose="020B0604030504040204"/>
              </a:rPr>
              <a:t>each word</a:t>
            </a:r>
            <a:endParaRPr sz="2200">
              <a:latin typeface="Verdana" panose="020B0604030504040204"/>
              <a:cs typeface="Verdana" panose="020B0604030504040204"/>
            </a:endParaRPr>
          </a:p>
        </p:txBody>
      </p:sp>
      <p:sp>
        <p:nvSpPr>
          <p:cNvPr id="6" name="text 1"/>
          <p:cNvSpPr txBox="1"/>
          <p:nvPr/>
        </p:nvSpPr>
        <p:spPr>
          <a:xfrm>
            <a:off x="686104" y="2065365"/>
            <a:ext cx="7921484" cy="278489"/>
          </a:xfrm>
          <a:prstGeom prst="rect">
            <a:avLst/>
          </a:prstGeom>
        </p:spPr>
        <p:txBody>
          <a:bodyPr vert="horz" wrap="none" lIns="0" tIns="0" rIns="0" bIns="0" rtlCol="0">
            <a:spAutoFit/>
          </a:bodyPr>
          <a:lstStyle/>
          <a:p>
            <a:pPr marL="0">
              <a:lnSpc>
                <a:spcPct val="100000"/>
              </a:lnSpc>
            </a:pPr>
            <a:r>
              <a:rPr sz="2190" spc="10" dirty="0">
                <a:latin typeface="Verdana" panose="020B0604030504040204"/>
                <a:cs typeface="Verdana" panose="020B0604030504040204"/>
              </a:rPr>
              <a:t>I = 1, have = 2, long = 3, waited = 4, for = 5, your =</a:t>
            </a:r>
            <a:endParaRPr sz="2100">
              <a:latin typeface="Verdana" panose="020B0604030504040204"/>
              <a:cs typeface="Verdana" panose="020B0604030504040204"/>
            </a:endParaRPr>
          </a:p>
        </p:txBody>
      </p:sp>
      <p:sp>
        <p:nvSpPr>
          <p:cNvPr id="7" name="text 1"/>
          <p:cNvSpPr txBox="1"/>
          <p:nvPr/>
        </p:nvSpPr>
        <p:spPr>
          <a:xfrm>
            <a:off x="686104" y="2407959"/>
            <a:ext cx="2009151" cy="278786"/>
          </a:xfrm>
          <a:prstGeom prst="rect">
            <a:avLst/>
          </a:prstGeom>
        </p:spPr>
        <p:txBody>
          <a:bodyPr vert="horz" wrap="none" lIns="0" tIns="0" rIns="0" bIns="0" rtlCol="0">
            <a:spAutoFit/>
          </a:bodyPr>
          <a:lstStyle/>
          <a:p>
            <a:pPr marL="0">
              <a:lnSpc>
                <a:spcPct val="100000"/>
              </a:lnSpc>
            </a:pPr>
            <a:r>
              <a:rPr sz="2250" spc="10" dirty="0">
                <a:latin typeface="Verdana" panose="020B0604030504040204"/>
                <a:cs typeface="Verdana" panose="020B0604030504040204"/>
              </a:rPr>
              <a:t>6, arrival = 7</a:t>
            </a:r>
            <a:endParaRPr sz="2200">
              <a:latin typeface="Verdana" panose="020B0604030504040204"/>
              <a:cs typeface="Verdana" panose="020B0604030504040204"/>
            </a:endParaRPr>
          </a:p>
        </p:txBody>
      </p:sp>
      <p:sp>
        <p:nvSpPr>
          <p:cNvPr id="8" name="text 1"/>
          <p:cNvSpPr txBox="1"/>
          <p:nvPr/>
        </p:nvSpPr>
        <p:spPr>
          <a:xfrm>
            <a:off x="686104" y="2789646"/>
            <a:ext cx="5892356" cy="278489"/>
          </a:xfrm>
          <a:prstGeom prst="rect">
            <a:avLst/>
          </a:prstGeom>
        </p:spPr>
        <p:txBody>
          <a:bodyPr vert="horz" wrap="none" lIns="0" tIns="0" rIns="0" bIns="0" rtlCol="0">
            <a:spAutoFit/>
          </a:bodyPr>
          <a:lstStyle/>
          <a:p>
            <a:pPr marL="0">
              <a:lnSpc>
                <a:spcPct val="100000"/>
              </a:lnSpc>
            </a:pPr>
            <a:r>
              <a:rPr sz="2190" b="1" spc="10" dirty="0">
                <a:latin typeface="Verdana" panose="020B0604030504040204"/>
                <a:cs typeface="Verdana" panose="020B0604030504040204"/>
              </a:rPr>
              <a:t>Input</a:t>
            </a:r>
            <a:r>
              <a:rPr sz="2190" spc="10" dirty="0">
                <a:latin typeface="Verdana" panose="020B0604030504040204"/>
                <a:cs typeface="Verdana" panose="020B0604030504040204"/>
              </a:rPr>
              <a:t>:           1    2    3    4    5    6    7</a:t>
            </a:r>
            <a:endParaRPr sz="2100">
              <a:latin typeface="Verdana" panose="020B0604030504040204"/>
              <a:cs typeface="Verdana" panose="020B0604030504040204"/>
            </a:endParaRPr>
          </a:p>
        </p:txBody>
      </p:sp>
      <p:sp>
        <p:nvSpPr>
          <p:cNvPr id="9" name="text 1"/>
          <p:cNvSpPr txBox="1"/>
          <p:nvPr/>
        </p:nvSpPr>
        <p:spPr>
          <a:xfrm>
            <a:off x="686104" y="3170646"/>
            <a:ext cx="5929090" cy="278489"/>
          </a:xfrm>
          <a:prstGeom prst="rect">
            <a:avLst/>
          </a:prstGeom>
        </p:spPr>
        <p:txBody>
          <a:bodyPr vert="horz" wrap="none" lIns="0" tIns="0" rIns="0" bIns="0" rtlCol="0">
            <a:spAutoFit/>
          </a:bodyPr>
          <a:lstStyle/>
          <a:p>
            <a:pPr marL="0">
              <a:lnSpc>
                <a:spcPct val="100000"/>
              </a:lnSpc>
            </a:pPr>
            <a:r>
              <a:rPr sz="2190" b="1" spc="10" dirty="0">
                <a:latin typeface="Verdana" panose="020B0604030504040204"/>
                <a:cs typeface="Verdana" panose="020B0604030504040204"/>
              </a:rPr>
              <a:t>Step 01</a:t>
            </a:r>
            <a:r>
              <a:rPr sz="2190" spc="10" dirty="0">
                <a:latin typeface="Verdana" panose="020B0604030504040204"/>
                <a:cs typeface="Verdana" panose="020B0604030504040204"/>
              </a:rPr>
              <a:t>:        7    3    2    4    5    6    1</a:t>
            </a:r>
            <a:endParaRPr sz="2100">
              <a:latin typeface="Verdana" panose="020B0604030504040204"/>
              <a:cs typeface="Verdana" panose="020B0604030504040204"/>
            </a:endParaRPr>
          </a:p>
        </p:txBody>
      </p:sp>
      <p:sp>
        <p:nvSpPr>
          <p:cNvPr id="10" name="text 1"/>
          <p:cNvSpPr txBox="1"/>
          <p:nvPr/>
        </p:nvSpPr>
        <p:spPr>
          <a:xfrm>
            <a:off x="686104" y="3551646"/>
            <a:ext cx="5929090" cy="278489"/>
          </a:xfrm>
          <a:prstGeom prst="rect">
            <a:avLst/>
          </a:prstGeom>
        </p:spPr>
        <p:txBody>
          <a:bodyPr vert="horz" wrap="none" lIns="0" tIns="0" rIns="0" bIns="0" rtlCol="0">
            <a:spAutoFit/>
          </a:bodyPr>
          <a:lstStyle/>
          <a:p>
            <a:pPr marL="0">
              <a:lnSpc>
                <a:spcPct val="100000"/>
              </a:lnSpc>
            </a:pPr>
            <a:r>
              <a:rPr sz="2190" b="1" spc="10" dirty="0">
                <a:latin typeface="Verdana" panose="020B0604030504040204"/>
                <a:cs typeface="Verdana" panose="020B0604030504040204"/>
              </a:rPr>
              <a:t>Step 02</a:t>
            </a:r>
            <a:r>
              <a:rPr sz="2190" spc="10" dirty="0">
                <a:latin typeface="Verdana" panose="020B0604030504040204"/>
                <a:cs typeface="Verdana" panose="020B0604030504040204"/>
              </a:rPr>
              <a:t>:        3    7    4    2    5    1    6</a:t>
            </a:r>
            <a:endParaRPr sz="2100">
              <a:latin typeface="Verdana" panose="020B0604030504040204"/>
              <a:cs typeface="Verdana" panose="020B0604030504040204"/>
            </a:endParaRPr>
          </a:p>
        </p:txBody>
      </p:sp>
      <p:sp>
        <p:nvSpPr>
          <p:cNvPr id="12" name="text 1"/>
          <p:cNvSpPr txBox="1"/>
          <p:nvPr/>
        </p:nvSpPr>
        <p:spPr>
          <a:xfrm>
            <a:off x="686104" y="3932340"/>
            <a:ext cx="5928346" cy="278785"/>
          </a:xfrm>
          <a:prstGeom prst="rect">
            <a:avLst/>
          </a:prstGeom>
        </p:spPr>
        <p:txBody>
          <a:bodyPr vert="horz" wrap="none" lIns="0" tIns="0" rIns="0" bIns="0" rtlCol="0">
            <a:spAutoFit/>
          </a:bodyPr>
          <a:lstStyle/>
          <a:p>
            <a:pPr marL="0">
              <a:lnSpc>
                <a:spcPct val="100000"/>
              </a:lnSpc>
            </a:pPr>
            <a:r>
              <a:rPr sz="2190" b="1" spc="10" dirty="0">
                <a:latin typeface="Verdana" panose="020B0604030504040204"/>
                <a:cs typeface="Verdana" panose="020B0604030504040204"/>
              </a:rPr>
              <a:t>Step 03</a:t>
            </a:r>
            <a:r>
              <a:rPr sz="2190" spc="10" dirty="0">
                <a:latin typeface="Verdana" panose="020B0604030504040204"/>
                <a:cs typeface="Verdana" panose="020B0604030504040204"/>
              </a:rPr>
              <a:t>:        6    4    7    2    5    1    3</a:t>
            </a:r>
            <a:endParaRPr sz="2100">
              <a:latin typeface="Verdana" panose="020B0604030504040204"/>
              <a:cs typeface="Verdana" panose="020B0604030504040204"/>
            </a:endParaRPr>
          </a:p>
        </p:txBody>
      </p:sp>
      <p:sp>
        <p:nvSpPr>
          <p:cNvPr id="13" name="text 1"/>
          <p:cNvSpPr txBox="1"/>
          <p:nvPr/>
        </p:nvSpPr>
        <p:spPr>
          <a:xfrm>
            <a:off x="686104" y="4313901"/>
            <a:ext cx="5929090" cy="278489"/>
          </a:xfrm>
          <a:prstGeom prst="rect">
            <a:avLst/>
          </a:prstGeom>
        </p:spPr>
        <p:txBody>
          <a:bodyPr vert="horz" wrap="none" lIns="0" tIns="0" rIns="0" bIns="0" rtlCol="0">
            <a:spAutoFit/>
          </a:bodyPr>
          <a:lstStyle/>
          <a:p>
            <a:pPr marL="0">
              <a:lnSpc>
                <a:spcPct val="100000"/>
              </a:lnSpc>
            </a:pPr>
            <a:r>
              <a:rPr sz="2190" b="1" spc="10" dirty="0">
                <a:latin typeface="Verdana" panose="020B0604030504040204"/>
                <a:cs typeface="Verdana" panose="020B0604030504040204"/>
              </a:rPr>
              <a:t>Step 04</a:t>
            </a:r>
            <a:r>
              <a:rPr sz="2190" spc="10" dirty="0">
                <a:latin typeface="Verdana" panose="020B0604030504040204"/>
                <a:cs typeface="Verdana" panose="020B0604030504040204"/>
              </a:rPr>
              <a:t>:        4    6    2    7    5    3    1</a:t>
            </a:r>
            <a:endParaRPr sz="2100">
              <a:latin typeface="Verdana" panose="020B0604030504040204"/>
              <a:cs typeface="Verdana" panose="020B0604030504040204"/>
            </a:endParaRPr>
          </a:p>
        </p:txBody>
      </p:sp>
      <p:sp>
        <p:nvSpPr>
          <p:cNvPr id="14" name="text 1"/>
          <p:cNvSpPr txBox="1"/>
          <p:nvPr/>
        </p:nvSpPr>
        <p:spPr>
          <a:xfrm>
            <a:off x="686104" y="4694901"/>
            <a:ext cx="6239502" cy="278489"/>
          </a:xfrm>
          <a:prstGeom prst="rect">
            <a:avLst/>
          </a:prstGeom>
        </p:spPr>
        <p:txBody>
          <a:bodyPr vert="horz" wrap="none" lIns="0" tIns="0" rIns="0" bIns="0" rtlCol="0">
            <a:spAutoFit/>
          </a:bodyPr>
          <a:lstStyle/>
          <a:p>
            <a:pPr marL="0">
              <a:lnSpc>
                <a:spcPct val="100000"/>
              </a:lnSpc>
            </a:pPr>
            <a:r>
              <a:rPr sz="2250" spc="10" dirty="0">
                <a:latin typeface="Verdana" panose="020B0604030504040204"/>
                <a:cs typeface="Verdana" panose="020B0604030504040204"/>
              </a:rPr>
              <a:t>So, the logic being following is as follows:-</a:t>
            </a:r>
            <a:endParaRPr sz="2200">
              <a:latin typeface="Verdana" panose="020B0604030504040204"/>
              <a:cs typeface="Verdana" panose="020B0604030504040204"/>
            </a:endParaRPr>
          </a:p>
        </p:txBody>
      </p:sp>
      <p:sp>
        <p:nvSpPr>
          <p:cNvPr id="15" name="text 1"/>
          <p:cNvSpPr txBox="1"/>
          <p:nvPr/>
        </p:nvSpPr>
        <p:spPr>
          <a:xfrm>
            <a:off x="686104" y="5075900"/>
            <a:ext cx="5549453" cy="278489"/>
          </a:xfrm>
          <a:prstGeom prst="rect">
            <a:avLst/>
          </a:prstGeom>
        </p:spPr>
        <p:txBody>
          <a:bodyPr vert="horz" wrap="none" lIns="0" tIns="0" rIns="0" bIns="0" rtlCol="0">
            <a:spAutoFit/>
          </a:bodyPr>
          <a:lstStyle/>
          <a:p>
            <a:pPr marL="0">
              <a:lnSpc>
                <a:spcPct val="100000"/>
              </a:lnSpc>
            </a:pPr>
            <a:r>
              <a:rPr sz="2250" spc="10" dirty="0">
                <a:latin typeface="Verdana" panose="020B0604030504040204"/>
                <a:cs typeface="Verdana" panose="020B0604030504040204"/>
              </a:rPr>
              <a:t>Step 01 = Swap 1st &amp; last; 2nd &amp; 3rd</a:t>
            </a:r>
            <a:endParaRPr sz="2200">
              <a:latin typeface="Verdana" panose="020B0604030504040204"/>
              <a:cs typeface="Verdana" panose="020B0604030504040204"/>
            </a:endParaRPr>
          </a:p>
        </p:txBody>
      </p:sp>
      <p:sp>
        <p:nvSpPr>
          <p:cNvPr id="16" name="text 1"/>
          <p:cNvSpPr txBox="1"/>
          <p:nvPr/>
        </p:nvSpPr>
        <p:spPr>
          <a:xfrm>
            <a:off x="686104" y="5456926"/>
            <a:ext cx="7346455" cy="278489"/>
          </a:xfrm>
          <a:prstGeom prst="rect">
            <a:avLst/>
          </a:prstGeom>
        </p:spPr>
        <p:txBody>
          <a:bodyPr vert="horz" wrap="none" lIns="0" tIns="0" rIns="0" bIns="0" rtlCol="0">
            <a:spAutoFit/>
          </a:bodyPr>
          <a:lstStyle/>
          <a:p>
            <a:pPr marL="0">
              <a:lnSpc>
                <a:spcPct val="100000"/>
              </a:lnSpc>
            </a:pPr>
            <a:r>
              <a:rPr sz="2190" spc="10" dirty="0">
                <a:latin typeface="Verdana" panose="020B0604030504040204"/>
                <a:cs typeface="Verdana" panose="020B0604030504040204"/>
              </a:rPr>
              <a:t>Step 02 = Swap 1st &amp; 2nd, last two &amp; 3rd and 4th</a:t>
            </a:r>
            <a:endParaRPr sz="2100">
              <a:latin typeface="Verdana" panose="020B0604030504040204"/>
              <a:cs typeface="Verdana" panose="020B0604030504040204"/>
            </a:endParaRPr>
          </a:p>
        </p:txBody>
      </p:sp>
      <p:sp>
        <p:nvSpPr>
          <p:cNvPr id="17" name="text 1"/>
          <p:cNvSpPr txBox="1"/>
          <p:nvPr/>
        </p:nvSpPr>
        <p:spPr>
          <a:xfrm>
            <a:off x="686104" y="5838230"/>
            <a:ext cx="5626525" cy="278490"/>
          </a:xfrm>
          <a:prstGeom prst="rect">
            <a:avLst/>
          </a:prstGeom>
        </p:spPr>
        <p:txBody>
          <a:bodyPr vert="horz" wrap="none" lIns="0" tIns="0" rIns="0" bIns="0" rtlCol="0">
            <a:spAutoFit/>
          </a:bodyPr>
          <a:lstStyle/>
          <a:p>
            <a:pPr marL="0">
              <a:lnSpc>
                <a:spcPct val="100000"/>
              </a:lnSpc>
            </a:pPr>
            <a:r>
              <a:rPr sz="2250" spc="10" dirty="0">
                <a:latin typeface="Verdana" panose="020B0604030504040204"/>
                <a:cs typeface="Verdana" panose="020B0604030504040204"/>
              </a:rPr>
              <a:t>Step 03 = Swap 1st &amp; last, 2nd &amp; 3rd.</a:t>
            </a:r>
            <a:endParaRPr sz="2200">
              <a:latin typeface="Verdana" panose="020B0604030504040204"/>
              <a:cs typeface="Verdana" panose="020B0604030504040204"/>
            </a:endParaRPr>
          </a:p>
        </p:txBody>
      </p:sp>
      <p:sp>
        <p:nvSpPr>
          <p:cNvPr id="18" name="text 1"/>
          <p:cNvSpPr txBox="1"/>
          <p:nvPr/>
        </p:nvSpPr>
        <p:spPr>
          <a:xfrm>
            <a:off x="686104" y="6219230"/>
            <a:ext cx="6676877" cy="278490"/>
          </a:xfrm>
          <a:prstGeom prst="rect">
            <a:avLst/>
          </a:prstGeom>
        </p:spPr>
        <p:txBody>
          <a:bodyPr vert="horz" wrap="none" lIns="0" tIns="0" rIns="0" bIns="0" rtlCol="0">
            <a:spAutoFit/>
          </a:bodyPr>
          <a:lstStyle/>
          <a:p>
            <a:pPr marL="0">
              <a:lnSpc>
                <a:spcPct val="100000"/>
              </a:lnSpc>
            </a:pPr>
            <a:r>
              <a:rPr sz="2190" spc="10" dirty="0">
                <a:latin typeface="Verdana" panose="020B0604030504040204"/>
                <a:cs typeface="Verdana" panose="020B0604030504040204"/>
              </a:rPr>
              <a:t>Step 04 = 1st &amp; 2nd, last two, &amp; 3rd and 4th.</a:t>
            </a:r>
            <a:endParaRPr sz="2100">
              <a:latin typeface="Verdana" panose="020B0604030504040204"/>
              <a:cs typeface="Verdana" panose="020B0604030504040204"/>
            </a:endParaRPr>
          </a:p>
        </p:txBody>
      </p:sp>
      <p:pic>
        <p:nvPicPr>
          <p:cNvPr id="19" name="Picture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76654" y="5791200"/>
            <a:ext cx="1967345" cy="1066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1022297"/>
            <a:ext cx="7771018"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Since after two steps operations again repeat and</a:t>
            </a:r>
            <a:endParaRPr sz="2400">
              <a:latin typeface="Verdana" panose="020B0604030504040204"/>
              <a:cs typeface="Verdana" panose="020B0604030504040204"/>
            </a:endParaRPr>
          </a:p>
        </p:txBody>
      </p:sp>
      <p:sp>
        <p:nvSpPr>
          <p:cNvPr id="3" name="text 1"/>
          <p:cNvSpPr txBox="1"/>
          <p:nvPr/>
        </p:nvSpPr>
        <p:spPr>
          <a:xfrm>
            <a:off x="686104" y="1388618"/>
            <a:ext cx="7016799"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hence you can guess the 5th, 6th, 7th steps.</a:t>
            </a:r>
            <a:endParaRPr sz="2400">
              <a:latin typeface="Verdana" panose="020B0604030504040204"/>
              <a:cs typeface="Verdana" panose="020B0604030504040204"/>
            </a:endParaRPr>
          </a:p>
        </p:txBody>
      </p:sp>
      <p:sp>
        <p:nvSpPr>
          <p:cNvPr id="4" name="text 1"/>
          <p:cNvSpPr txBox="1"/>
          <p:nvPr/>
        </p:nvSpPr>
        <p:spPr>
          <a:xfrm>
            <a:off x="686104" y="2196338"/>
            <a:ext cx="6552285"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04:    I know you will not come back</a:t>
            </a:r>
            <a:endParaRPr sz="2400">
              <a:latin typeface="Verdana" panose="020B0604030504040204"/>
              <a:cs typeface="Verdana" panose="020B0604030504040204"/>
            </a:endParaRPr>
          </a:p>
        </p:txBody>
      </p:sp>
      <p:sp>
        <p:nvSpPr>
          <p:cNvPr id="5" name="text 1"/>
          <p:cNvSpPr txBox="1"/>
          <p:nvPr/>
        </p:nvSpPr>
        <p:spPr>
          <a:xfrm>
            <a:off x="686104" y="2599891"/>
            <a:ext cx="6553345"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05:    back you know will not come I</a:t>
            </a:r>
            <a:endParaRPr sz="2400">
              <a:latin typeface="Verdana" panose="020B0604030504040204"/>
              <a:cs typeface="Verdana" panose="020B0604030504040204"/>
            </a:endParaRPr>
          </a:p>
        </p:txBody>
      </p:sp>
      <p:sp>
        <p:nvSpPr>
          <p:cNvPr id="6" name="text 1"/>
          <p:cNvSpPr txBox="1"/>
          <p:nvPr/>
        </p:nvSpPr>
        <p:spPr>
          <a:xfrm>
            <a:off x="686104" y="3004439"/>
            <a:ext cx="654131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06:    You back will know not I come</a:t>
            </a:r>
            <a:endParaRPr sz="2400">
              <a:latin typeface="Verdana" panose="020B0604030504040204"/>
              <a:cs typeface="Verdana" panose="020B0604030504040204"/>
            </a:endParaRPr>
          </a:p>
        </p:txBody>
      </p:sp>
      <p:sp>
        <p:nvSpPr>
          <p:cNvPr id="7" name="text 1"/>
          <p:cNvSpPr txBox="1"/>
          <p:nvPr/>
        </p:nvSpPr>
        <p:spPr>
          <a:xfrm>
            <a:off x="686104" y="3408299"/>
            <a:ext cx="660379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07:    Come will back know not I you</a:t>
            </a:r>
            <a:endParaRPr sz="2400">
              <a:latin typeface="Verdana" panose="020B0604030504040204"/>
              <a:cs typeface="Verdana" panose="020B0604030504040204"/>
            </a:endParaRPr>
          </a:p>
        </p:txBody>
      </p:sp>
      <p:sp>
        <p:nvSpPr>
          <p:cNvPr id="8" name="text 1"/>
          <p:cNvSpPr txBox="1"/>
          <p:nvPr/>
        </p:nvSpPr>
        <p:spPr>
          <a:xfrm>
            <a:off x="686104" y="3812159"/>
            <a:ext cx="6605625"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08:    Will come know back not you I</a:t>
            </a:r>
            <a:endParaRPr sz="2400">
              <a:latin typeface="Verdana" panose="020B0604030504040204"/>
              <a:cs typeface="Verdana" panose="020B0604030504040204"/>
            </a:endParaRPr>
          </a:p>
        </p:txBody>
      </p:sp>
      <p:sp>
        <p:nvSpPr>
          <p:cNvPr id="9" name="text 1"/>
          <p:cNvSpPr txBox="1"/>
          <p:nvPr/>
        </p:nvSpPr>
        <p:spPr>
          <a:xfrm>
            <a:off x="686104" y="4216273"/>
            <a:ext cx="6547714" cy="296266"/>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09:    I know come back not you will</a:t>
            </a:r>
            <a:endParaRPr sz="2400">
              <a:latin typeface="Verdana" panose="020B0604030504040204"/>
              <a:cs typeface="Verdana" panose="020B0604030504040204"/>
            </a:endParaRPr>
          </a:p>
        </p:txBody>
      </p:sp>
      <p:sp>
        <p:nvSpPr>
          <p:cNvPr id="10" name="text 1"/>
          <p:cNvSpPr txBox="1"/>
          <p:nvPr/>
        </p:nvSpPr>
        <p:spPr>
          <a:xfrm>
            <a:off x="686104" y="4620133"/>
            <a:ext cx="6578803" cy="296266"/>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10:    Know I back come not will you</a:t>
            </a:r>
            <a:endParaRPr sz="2400">
              <a:latin typeface="Verdana" panose="020B0604030504040204"/>
              <a:cs typeface="Verdana" panose="020B0604030504040204"/>
            </a:endParaRPr>
          </a:p>
        </p:txBody>
      </p:sp>
      <p:sp>
        <p:nvSpPr>
          <p:cNvPr id="11" name="text 1"/>
          <p:cNvSpPr txBox="1"/>
          <p:nvPr/>
        </p:nvSpPr>
        <p:spPr>
          <a:xfrm>
            <a:off x="686104" y="5023993"/>
            <a:ext cx="6538874"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11:    You back I come not will know</a:t>
            </a:r>
            <a:endParaRPr sz="2400">
              <a:latin typeface="Verdana" panose="020B0604030504040204"/>
              <a:cs typeface="Verdana" panose="020B0604030504040204"/>
            </a:endParaRPr>
          </a:p>
        </p:txBody>
      </p:sp>
      <p:sp>
        <p:nvSpPr>
          <p:cNvPr id="13" name="text 1"/>
          <p:cNvSpPr txBox="1"/>
          <p:nvPr/>
        </p:nvSpPr>
        <p:spPr>
          <a:xfrm>
            <a:off x="686104" y="5427878"/>
            <a:ext cx="453146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Hence step 11 is the answer.</a:t>
            </a:r>
            <a:endParaRPr sz="2400">
              <a:latin typeface="Verdana" panose="020B0604030504040204"/>
              <a:cs typeface="Verdana" panose="020B0604030504040204"/>
            </a:endParaRPr>
          </a:p>
        </p:txBody>
      </p:sp>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578205" y="708022"/>
            <a:ext cx="7559608" cy="247382"/>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Directions (Q1-Q4): Study the following information</a:t>
            </a:r>
            <a:endParaRPr sz="2000">
              <a:latin typeface="Verdana" panose="020B0604030504040204"/>
              <a:cs typeface="Verdana" panose="020B0604030504040204"/>
            </a:endParaRPr>
          </a:p>
        </p:txBody>
      </p:sp>
      <p:sp>
        <p:nvSpPr>
          <p:cNvPr id="3" name="text 1"/>
          <p:cNvSpPr txBox="1"/>
          <p:nvPr/>
        </p:nvSpPr>
        <p:spPr>
          <a:xfrm>
            <a:off x="578205" y="1012822"/>
            <a:ext cx="6076887" cy="247382"/>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carefully and answer the given questions:</a:t>
            </a:r>
            <a:endParaRPr sz="2000">
              <a:latin typeface="Verdana" panose="020B0604030504040204"/>
              <a:cs typeface="Verdana" panose="020B0604030504040204"/>
            </a:endParaRPr>
          </a:p>
        </p:txBody>
      </p:sp>
      <p:sp>
        <p:nvSpPr>
          <p:cNvPr id="4" name="text 1"/>
          <p:cNvSpPr txBox="1"/>
          <p:nvPr/>
        </p:nvSpPr>
        <p:spPr>
          <a:xfrm>
            <a:off x="578205" y="1355976"/>
            <a:ext cx="6323911" cy="303160"/>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A word </a:t>
            </a:r>
            <a:r>
              <a:rPr sz="1970" spc="10">
                <a:latin typeface="Verdana" panose="020B0604030504040204"/>
                <a:cs typeface="Verdana" panose="020B0604030504040204"/>
              </a:rPr>
              <a:t>and </a:t>
            </a:r>
            <a:r>
              <a:rPr sz="1970" spc="10" smtClean="0">
                <a:latin typeface="Verdana" panose="020B0604030504040204"/>
                <a:cs typeface="Verdana" panose="020B0604030504040204"/>
              </a:rPr>
              <a:t>arrangement </a:t>
            </a:r>
            <a:r>
              <a:rPr sz="1970" spc="10" dirty="0">
                <a:latin typeface="Verdana" panose="020B0604030504040204"/>
                <a:cs typeface="Verdana" panose="020B0604030504040204"/>
              </a:rPr>
              <a:t>machine when given an</a:t>
            </a:r>
            <a:endParaRPr sz="1900">
              <a:latin typeface="Verdana" panose="020B0604030504040204"/>
              <a:cs typeface="Verdana" panose="020B0604030504040204"/>
            </a:endParaRPr>
          </a:p>
        </p:txBody>
      </p:sp>
      <p:sp>
        <p:nvSpPr>
          <p:cNvPr id="5" name="text 1"/>
          <p:cNvSpPr txBox="1"/>
          <p:nvPr/>
        </p:nvSpPr>
        <p:spPr>
          <a:xfrm>
            <a:off x="578205" y="1660776"/>
            <a:ext cx="8930393" cy="303160"/>
          </a:xfrm>
          <a:prstGeom prst="rect">
            <a:avLst/>
          </a:prstGeom>
        </p:spPr>
        <p:txBody>
          <a:bodyPr vert="horz" wrap="none" lIns="0" tIns="0" rIns="0" bIns="0" rtlCol="0">
            <a:spAutoFit/>
          </a:bodyPr>
          <a:lstStyle/>
          <a:p>
            <a:r>
              <a:rPr sz="1970" spc="10" dirty="0">
                <a:latin typeface="Verdana" panose="020B0604030504040204"/>
                <a:cs typeface="Verdana" panose="020B0604030504040204"/>
              </a:rPr>
              <a:t>input line of </a:t>
            </a:r>
            <a:r>
              <a:rPr sz="1970" spc="10">
                <a:latin typeface="Verdana" panose="020B0604030504040204"/>
                <a:cs typeface="Verdana" panose="020B0604030504040204"/>
              </a:rPr>
              <a:t>words </a:t>
            </a:r>
            <a:r>
              <a:rPr lang="en-US" sz="1970" spc="10" dirty="0" smtClean="0">
                <a:latin typeface="Verdana" panose="020B0604030504040204"/>
                <a:cs typeface="Verdana" panose="020B0604030504040204"/>
              </a:rPr>
              <a:t>number </a:t>
            </a:r>
            <a:r>
              <a:rPr sz="1970" spc="10" smtClean="0">
                <a:latin typeface="Verdana" panose="020B0604030504040204"/>
                <a:cs typeface="Verdana" panose="020B0604030504040204"/>
              </a:rPr>
              <a:t>and </a:t>
            </a:r>
            <a:r>
              <a:rPr sz="1970" spc="10" dirty="0">
                <a:latin typeface="Verdana" panose="020B0604030504040204"/>
                <a:cs typeface="Verdana" panose="020B0604030504040204"/>
              </a:rPr>
              <a:t>numbers rearranges them following a</a:t>
            </a:r>
            <a:endParaRPr sz="1900">
              <a:latin typeface="Verdana" panose="020B0604030504040204"/>
              <a:cs typeface="Verdana" panose="020B0604030504040204"/>
            </a:endParaRPr>
          </a:p>
        </p:txBody>
      </p:sp>
      <p:sp>
        <p:nvSpPr>
          <p:cNvPr id="6" name="text 1"/>
          <p:cNvSpPr txBox="1"/>
          <p:nvPr/>
        </p:nvSpPr>
        <p:spPr>
          <a:xfrm>
            <a:off x="578205" y="1965576"/>
            <a:ext cx="7837828"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particular rule in each step. The following is an illustration of</a:t>
            </a:r>
            <a:endParaRPr sz="1900">
              <a:latin typeface="Verdana" panose="020B0604030504040204"/>
              <a:cs typeface="Verdana" panose="020B0604030504040204"/>
            </a:endParaRPr>
          </a:p>
        </p:txBody>
      </p:sp>
      <p:sp>
        <p:nvSpPr>
          <p:cNvPr id="7" name="text 1"/>
          <p:cNvSpPr txBox="1"/>
          <p:nvPr/>
        </p:nvSpPr>
        <p:spPr>
          <a:xfrm>
            <a:off x="578205" y="2270376"/>
            <a:ext cx="7333659"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input and rearrangement. (All the numbers are two-digit</a:t>
            </a:r>
            <a:endParaRPr sz="1900">
              <a:latin typeface="Verdana" panose="020B0604030504040204"/>
              <a:cs typeface="Verdana" panose="020B0604030504040204"/>
            </a:endParaRPr>
          </a:p>
        </p:txBody>
      </p:sp>
      <p:sp>
        <p:nvSpPr>
          <p:cNvPr id="8" name="text 1"/>
          <p:cNvSpPr txBox="1"/>
          <p:nvPr/>
        </p:nvSpPr>
        <p:spPr>
          <a:xfrm>
            <a:off x="578205" y="2575176"/>
            <a:ext cx="1418118" cy="247381"/>
          </a:xfrm>
          <a:prstGeom prst="rect">
            <a:avLst/>
          </a:prstGeom>
        </p:spPr>
        <p:txBody>
          <a:bodyPr vert="horz" wrap="none" lIns="0" tIns="0" rIns="0" bIns="0" rtlCol="0">
            <a:spAutoFit/>
          </a:bodyPr>
          <a:lstStyle/>
          <a:p>
            <a:pPr marL="0">
              <a:lnSpc>
                <a:spcPct val="100000"/>
              </a:lnSpc>
            </a:pPr>
            <a:r>
              <a:rPr sz="2000" spc="10" dirty="0">
                <a:latin typeface="Verdana" panose="020B0604030504040204"/>
                <a:cs typeface="Verdana" panose="020B0604030504040204"/>
              </a:rPr>
              <a:t>numbers.)</a:t>
            </a:r>
            <a:endParaRPr sz="2000">
              <a:latin typeface="Verdana" panose="020B0604030504040204"/>
              <a:cs typeface="Verdana" panose="020B0604030504040204"/>
            </a:endParaRPr>
          </a:p>
        </p:txBody>
      </p:sp>
      <p:sp>
        <p:nvSpPr>
          <p:cNvPr id="9" name="text 1"/>
          <p:cNvSpPr txBox="1"/>
          <p:nvPr/>
        </p:nvSpPr>
        <p:spPr>
          <a:xfrm>
            <a:off x="578205" y="2918457"/>
            <a:ext cx="7709393"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Input: </a:t>
            </a:r>
            <a:r>
              <a:rPr sz="2000" spc="10" dirty="0">
                <a:latin typeface="Verdana" panose="020B0604030504040204"/>
                <a:cs typeface="Verdana" panose="020B0604030504040204"/>
              </a:rPr>
              <a:t>tall 48 13 rise alt 99 76 32 wise jar high 28 56 barn</a:t>
            </a:r>
            <a:endParaRPr sz="2000">
              <a:latin typeface="Verdana" panose="020B0604030504040204"/>
              <a:cs typeface="Verdana" panose="020B0604030504040204"/>
            </a:endParaRPr>
          </a:p>
        </p:txBody>
      </p:sp>
      <p:sp>
        <p:nvSpPr>
          <p:cNvPr id="10" name="text 1"/>
          <p:cNvSpPr txBox="1"/>
          <p:nvPr/>
        </p:nvSpPr>
        <p:spPr>
          <a:xfrm>
            <a:off x="578205" y="3261357"/>
            <a:ext cx="7780507"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I: </a:t>
            </a:r>
            <a:r>
              <a:rPr sz="2000" spc="10" dirty="0">
                <a:latin typeface="Verdana" panose="020B0604030504040204"/>
                <a:cs typeface="Verdana" panose="020B0604030504040204"/>
              </a:rPr>
              <a:t>13 tall 48 rise 99 76 32 wise jar high 28 56 barn alt</a:t>
            </a:r>
            <a:endParaRPr sz="2000">
              <a:latin typeface="Verdana" panose="020B0604030504040204"/>
              <a:cs typeface="Verdana" panose="020B0604030504040204"/>
            </a:endParaRPr>
          </a:p>
        </p:txBody>
      </p:sp>
      <p:sp>
        <p:nvSpPr>
          <p:cNvPr id="11" name="text 1"/>
          <p:cNvSpPr txBox="1"/>
          <p:nvPr/>
        </p:nvSpPr>
        <p:spPr>
          <a:xfrm>
            <a:off x="578205" y="3604257"/>
            <a:ext cx="7920720"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II: </a:t>
            </a:r>
            <a:r>
              <a:rPr sz="2000" spc="10" dirty="0">
                <a:latin typeface="Verdana" panose="020B0604030504040204"/>
                <a:cs typeface="Verdana" panose="020B0604030504040204"/>
              </a:rPr>
              <a:t>28 13 tall 48 rise 99 76 32 wise jar high 56 alt barn</a:t>
            </a:r>
            <a:endParaRPr sz="2000">
              <a:latin typeface="Verdana" panose="020B0604030504040204"/>
              <a:cs typeface="Verdana" panose="020B0604030504040204"/>
            </a:endParaRPr>
          </a:p>
        </p:txBody>
      </p:sp>
      <p:sp>
        <p:nvSpPr>
          <p:cNvPr id="12" name="text 1"/>
          <p:cNvSpPr txBox="1"/>
          <p:nvPr/>
        </p:nvSpPr>
        <p:spPr>
          <a:xfrm>
            <a:off x="578205" y="3947157"/>
            <a:ext cx="7421352"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III: </a:t>
            </a:r>
            <a:r>
              <a:rPr sz="2000" spc="10" dirty="0">
                <a:latin typeface="Verdana" panose="020B0604030504040204"/>
                <a:cs typeface="Verdana" panose="020B0604030504040204"/>
              </a:rPr>
              <a:t>32 28 13 tall 48 rise 99 76 wise jar 56 alt barn</a:t>
            </a:r>
            <a:endParaRPr sz="2000">
              <a:latin typeface="Verdana" panose="020B0604030504040204"/>
              <a:cs typeface="Verdana" panose="020B0604030504040204"/>
            </a:endParaRPr>
          </a:p>
        </p:txBody>
      </p:sp>
      <p:sp>
        <p:nvSpPr>
          <p:cNvPr id="14" name="text 1"/>
          <p:cNvSpPr txBox="1"/>
          <p:nvPr/>
        </p:nvSpPr>
        <p:spPr>
          <a:xfrm>
            <a:off x="578205" y="4251651"/>
            <a:ext cx="640344" cy="247678"/>
          </a:xfrm>
          <a:prstGeom prst="rect">
            <a:avLst/>
          </a:prstGeom>
        </p:spPr>
        <p:txBody>
          <a:bodyPr vert="horz" wrap="none" lIns="0" tIns="0" rIns="0" bIns="0" rtlCol="0">
            <a:spAutoFit/>
          </a:bodyPr>
          <a:lstStyle/>
          <a:p>
            <a:pPr marL="0">
              <a:lnSpc>
                <a:spcPct val="100000"/>
              </a:lnSpc>
            </a:pPr>
            <a:r>
              <a:rPr sz="2000" spc="10" dirty="0">
                <a:latin typeface="Verdana" panose="020B0604030504040204"/>
                <a:cs typeface="Verdana" panose="020B0604030504040204"/>
              </a:rPr>
              <a:t>high</a:t>
            </a:r>
            <a:endParaRPr sz="2000">
              <a:latin typeface="Verdana" panose="020B0604030504040204"/>
              <a:cs typeface="Verdana" panose="020B0604030504040204"/>
            </a:endParaRPr>
          </a:p>
        </p:txBody>
      </p:sp>
      <p:sp>
        <p:nvSpPr>
          <p:cNvPr id="15" name="text 1"/>
          <p:cNvSpPr txBox="1"/>
          <p:nvPr/>
        </p:nvSpPr>
        <p:spPr>
          <a:xfrm>
            <a:off x="578205" y="4595111"/>
            <a:ext cx="7976599" cy="247382"/>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IV: </a:t>
            </a:r>
            <a:r>
              <a:rPr sz="2000" spc="10" dirty="0">
                <a:latin typeface="Verdana" panose="020B0604030504040204"/>
                <a:cs typeface="Verdana" panose="020B0604030504040204"/>
              </a:rPr>
              <a:t>48 32 28 13 tall rise 99 76 wise 56 alt barn high jar</a:t>
            </a:r>
            <a:endParaRPr sz="2000">
              <a:latin typeface="Verdana" panose="020B0604030504040204"/>
              <a:cs typeface="Verdana" panose="020B0604030504040204"/>
            </a:endParaRPr>
          </a:p>
        </p:txBody>
      </p:sp>
      <p:sp>
        <p:nvSpPr>
          <p:cNvPr id="16" name="text 1"/>
          <p:cNvSpPr txBox="1"/>
          <p:nvPr/>
        </p:nvSpPr>
        <p:spPr>
          <a:xfrm>
            <a:off x="578205" y="4938011"/>
            <a:ext cx="7837660"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V: </a:t>
            </a:r>
            <a:r>
              <a:rPr sz="2000" spc="10" dirty="0">
                <a:latin typeface="Verdana" panose="020B0604030504040204"/>
                <a:cs typeface="Verdana" panose="020B0604030504040204"/>
              </a:rPr>
              <a:t>56 48 32 28 13 tall 99 76 wise alt barn high jar rise</a:t>
            </a:r>
            <a:endParaRPr sz="2000">
              <a:latin typeface="Verdana" panose="020B0604030504040204"/>
              <a:cs typeface="Verdana" panose="020B0604030504040204"/>
            </a:endParaRPr>
          </a:p>
        </p:txBody>
      </p:sp>
      <p:sp>
        <p:nvSpPr>
          <p:cNvPr id="17" name="text 1"/>
          <p:cNvSpPr txBox="1"/>
          <p:nvPr/>
        </p:nvSpPr>
        <p:spPr>
          <a:xfrm>
            <a:off x="578205" y="5280911"/>
            <a:ext cx="7975836"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VI: </a:t>
            </a:r>
            <a:r>
              <a:rPr sz="2000" spc="10" dirty="0">
                <a:latin typeface="Verdana" panose="020B0604030504040204"/>
                <a:cs typeface="Verdana" panose="020B0604030504040204"/>
              </a:rPr>
              <a:t>76 56 48 32 28 13 99 wise alt barn high jar rise tall</a:t>
            </a:r>
            <a:endParaRPr sz="2000">
              <a:latin typeface="Verdana" panose="020B0604030504040204"/>
              <a:cs typeface="Verdana" panose="020B0604030504040204"/>
            </a:endParaRPr>
          </a:p>
        </p:txBody>
      </p:sp>
      <p:sp>
        <p:nvSpPr>
          <p:cNvPr id="18" name="text 1"/>
          <p:cNvSpPr txBox="1"/>
          <p:nvPr/>
        </p:nvSpPr>
        <p:spPr>
          <a:xfrm>
            <a:off x="578205" y="5623811"/>
            <a:ext cx="7463238"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VII: </a:t>
            </a:r>
            <a:r>
              <a:rPr sz="2000" spc="10" dirty="0">
                <a:latin typeface="Verdana" panose="020B0604030504040204"/>
                <a:cs typeface="Verdana" panose="020B0604030504040204"/>
              </a:rPr>
              <a:t>99 76 56 48 32 28 13 alt barn high jar rise tall</a:t>
            </a:r>
            <a:endParaRPr sz="2000">
              <a:latin typeface="Verdana" panose="020B0604030504040204"/>
              <a:cs typeface="Verdana" panose="020B0604030504040204"/>
            </a:endParaRPr>
          </a:p>
        </p:txBody>
      </p:sp>
      <p:sp>
        <p:nvSpPr>
          <p:cNvPr id="19" name="text 1"/>
          <p:cNvSpPr txBox="1"/>
          <p:nvPr/>
        </p:nvSpPr>
        <p:spPr>
          <a:xfrm>
            <a:off x="578205" y="5928305"/>
            <a:ext cx="7730253" cy="247678"/>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wise And Step VII is the last step of the above input, as the</a:t>
            </a:r>
            <a:endParaRPr sz="1900">
              <a:latin typeface="Verdana" panose="020B0604030504040204"/>
              <a:cs typeface="Verdana" panose="020B0604030504040204"/>
            </a:endParaRPr>
          </a:p>
        </p:txBody>
      </p:sp>
      <p:sp>
        <p:nvSpPr>
          <p:cNvPr id="20" name="text 1"/>
          <p:cNvSpPr txBox="1"/>
          <p:nvPr/>
        </p:nvSpPr>
        <p:spPr>
          <a:xfrm>
            <a:off x="578205" y="6233716"/>
            <a:ext cx="4329690"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desired arrangement is obtained.</a:t>
            </a:r>
            <a:endParaRPr sz="1900">
              <a:latin typeface="Verdana" panose="020B0604030504040204"/>
              <a:cs typeface="Verdana" panose="020B0604030504040204"/>
            </a:endParaRPr>
          </a:p>
        </p:txBody>
      </p:sp>
      <p:pic>
        <p:nvPicPr>
          <p:cNvPr id="21" name="Picture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315200" y="6175982"/>
            <a:ext cx="1828800" cy="68201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1426718"/>
            <a:ext cx="764103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As per the rules followed in the above steps, find</a:t>
            </a:r>
            <a:endParaRPr sz="2400">
              <a:latin typeface="Verdana" panose="020B0604030504040204"/>
              <a:cs typeface="Verdana" panose="020B0604030504040204"/>
            </a:endParaRPr>
          </a:p>
        </p:txBody>
      </p:sp>
      <p:sp>
        <p:nvSpPr>
          <p:cNvPr id="3" name="text 1"/>
          <p:cNvSpPr txBox="1"/>
          <p:nvPr/>
        </p:nvSpPr>
        <p:spPr>
          <a:xfrm>
            <a:off x="686104" y="1792478"/>
            <a:ext cx="697717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output in each of the following questions the</a:t>
            </a:r>
            <a:endParaRPr sz="2400">
              <a:latin typeface="Verdana" panose="020B0604030504040204"/>
              <a:cs typeface="Verdana" panose="020B0604030504040204"/>
            </a:endParaRPr>
          </a:p>
        </p:txBody>
      </p:sp>
      <p:sp>
        <p:nvSpPr>
          <p:cNvPr id="4" name="text 1"/>
          <p:cNvSpPr txBox="1"/>
          <p:nvPr/>
        </p:nvSpPr>
        <p:spPr>
          <a:xfrm>
            <a:off x="686104" y="2158238"/>
            <a:ext cx="570311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appropriate step for the given input.</a:t>
            </a:r>
            <a:endParaRPr sz="2400">
              <a:latin typeface="Verdana" panose="020B0604030504040204"/>
              <a:cs typeface="Verdana" panose="020B0604030504040204"/>
            </a:endParaRPr>
          </a:p>
        </p:txBody>
      </p:sp>
      <p:sp>
        <p:nvSpPr>
          <p:cNvPr id="5" name="text 1"/>
          <p:cNvSpPr txBox="1"/>
          <p:nvPr/>
        </p:nvSpPr>
        <p:spPr>
          <a:xfrm>
            <a:off x="686104" y="2966339"/>
            <a:ext cx="7489572" cy="296265"/>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Input: </a:t>
            </a:r>
            <a:r>
              <a:rPr sz="2400" spc="10" dirty="0">
                <a:latin typeface="Verdana" panose="020B0604030504040204"/>
                <a:cs typeface="Verdana" panose="020B0604030504040204"/>
              </a:rPr>
              <a:t>84 why sit 14 32 not best ink feet 51 27</a:t>
            </a:r>
            <a:endParaRPr sz="2400">
              <a:latin typeface="Verdana" panose="020B0604030504040204"/>
              <a:cs typeface="Verdana" panose="020B0604030504040204"/>
            </a:endParaRPr>
          </a:p>
        </p:txBody>
      </p:sp>
      <p:sp>
        <p:nvSpPr>
          <p:cNvPr id="6" name="text 1"/>
          <p:cNvSpPr txBox="1"/>
          <p:nvPr/>
        </p:nvSpPr>
        <p:spPr>
          <a:xfrm>
            <a:off x="686104" y="3332099"/>
            <a:ext cx="648131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vain 68 92 (All the numbers are two-digit</a:t>
            </a:r>
            <a:endParaRPr sz="2400">
              <a:latin typeface="Verdana" panose="020B0604030504040204"/>
              <a:cs typeface="Verdana" panose="020B0604030504040204"/>
            </a:endParaRPr>
          </a:p>
        </p:txBody>
      </p:sp>
      <p:sp>
        <p:nvSpPr>
          <p:cNvPr id="7" name="text 1"/>
          <p:cNvSpPr txBox="1"/>
          <p:nvPr/>
        </p:nvSpPr>
        <p:spPr>
          <a:xfrm>
            <a:off x="686104" y="3697859"/>
            <a:ext cx="170169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numbers).</a:t>
            </a:r>
            <a:endParaRPr sz="2400">
              <a:latin typeface="Verdana" panose="020B0604030504040204"/>
              <a:cs typeface="Verdana" panose="020B0604030504040204"/>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1022297"/>
            <a:ext cx="7210237"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1. Which step number is the following output?</a:t>
            </a:r>
            <a:endParaRPr sz="2400">
              <a:latin typeface="Verdana" panose="020B0604030504040204"/>
              <a:cs typeface="Verdana" panose="020B0604030504040204"/>
            </a:endParaRPr>
          </a:p>
        </p:txBody>
      </p:sp>
      <p:sp>
        <p:nvSpPr>
          <p:cNvPr id="3" name="text 1"/>
          <p:cNvSpPr txBox="1"/>
          <p:nvPr/>
        </p:nvSpPr>
        <p:spPr>
          <a:xfrm>
            <a:off x="686104" y="1830578"/>
            <a:ext cx="7404814" cy="296265"/>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32 27 14 84 why sit not 51 vain 92 68 feet</a:t>
            </a:r>
            <a:endParaRPr sz="2400">
              <a:latin typeface="Verdana" panose="020B0604030504040204"/>
              <a:cs typeface="Verdana" panose="020B0604030504040204"/>
            </a:endParaRPr>
          </a:p>
        </p:txBody>
      </p:sp>
      <p:sp>
        <p:nvSpPr>
          <p:cNvPr id="4" name="text 1"/>
          <p:cNvSpPr txBox="1"/>
          <p:nvPr/>
        </p:nvSpPr>
        <p:spPr>
          <a:xfrm>
            <a:off x="686104" y="2196338"/>
            <a:ext cx="1469136" cy="296265"/>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best ink</a:t>
            </a:r>
            <a:endParaRPr sz="2400">
              <a:latin typeface="Verdana" panose="020B0604030504040204"/>
              <a:cs typeface="Verdana" panose="020B0604030504040204"/>
            </a:endParaRPr>
          </a:p>
        </p:txBody>
      </p:sp>
      <p:sp>
        <p:nvSpPr>
          <p:cNvPr id="5" name="text 1"/>
          <p:cNvSpPr txBox="1"/>
          <p:nvPr/>
        </p:nvSpPr>
        <p:spPr>
          <a:xfrm>
            <a:off x="686104" y="3004439"/>
            <a:ext cx="155204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 Step V</a:t>
            </a:r>
            <a:endParaRPr sz="2400">
              <a:latin typeface="Verdana" panose="020B0604030504040204"/>
              <a:cs typeface="Verdana" panose="020B0604030504040204"/>
            </a:endParaRPr>
          </a:p>
        </p:txBody>
      </p:sp>
      <p:sp>
        <p:nvSpPr>
          <p:cNvPr id="6" name="text 1"/>
          <p:cNvSpPr txBox="1"/>
          <p:nvPr/>
        </p:nvSpPr>
        <p:spPr>
          <a:xfrm>
            <a:off x="686104" y="3408299"/>
            <a:ext cx="1688896"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b) Step VI</a:t>
            </a:r>
            <a:endParaRPr sz="2400">
              <a:latin typeface="Verdana" panose="020B0604030504040204"/>
              <a:cs typeface="Verdana" panose="020B0604030504040204"/>
            </a:endParaRPr>
          </a:p>
        </p:txBody>
      </p:sp>
      <p:sp>
        <p:nvSpPr>
          <p:cNvPr id="7" name="text 1"/>
          <p:cNvSpPr txBox="1"/>
          <p:nvPr/>
        </p:nvSpPr>
        <p:spPr>
          <a:xfrm>
            <a:off x="686104" y="3812159"/>
            <a:ext cx="1655064"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 Step IV</a:t>
            </a:r>
            <a:endParaRPr sz="2400">
              <a:latin typeface="Verdana" panose="020B0604030504040204"/>
              <a:cs typeface="Verdana" panose="020B0604030504040204"/>
            </a:endParaRPr>
          </a:p>
        </p:txBody>
      </p:sp>
      <p:sp>
        <p:nvSpPr>
          <p:cNvPr id="8" name="text 1"/>
          <p:cNvSpPr txBox="1"/>
          <p:nvPr/>
        </p:nvSpPr>
        <p:spPr>
          <a:xfrm>
            <a:off x="686104" y="4216273"/>
            <a:ext cx="1733397" cy="296266"/>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d) Step III</a:t>
            </a:r>
            <a:endParaRPr sz="2400">
              <a:latin typeface="Verdana" panose="020B0604030504040204"/>
              <a:cs typeface="Verdana" panose="020B0604030504040204"/>
            </a:endParaRPr>
          </a:p>
        </p:txBody>
      </p:sp>
      <p:sp>
        <p:nvSpPr>
          <p:cNvPr id="9" name="text 1"/>
          <p:cNvSpPr txBox="1"/>
          <p:nvPr/>
        </p:nvSpPr>
        <p:spPr>
          <a:xfrm>
            <a:off x="686104" y="4620133"/>
            <a:ext cx="3924604" cy="296266"/>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e) There is no such step.</a:t>
            </a:r>
            <a:endParaRPr sz="2400">
              <a:latin typeface="Verdana" panose="020B0604030504040204"/>
              <a:cs typeface="Verdana" panose="020B0604030504040204"/>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1022296"/>
            <a:ext cx="7463780" cy="369332"/>
          </a:xfrm>
          <a:prstGeom prst="rect">
            <a:avLst/>
          </a:prstGeom>
        </p:spPr>
        <p:txBody>
          <a:bodyPr vert="horz" wrap="square" lIns="0" tIns="0" rIns="0" bIns="0" rtlCol="0">
            <a:spAutoFit/>
          </a:bodyPr>
          <a:lstStyle/>
          <a:p>
            <a:pPr marL="0">
              <a:lnSpc>
                <a:spcPct val="100000"/>
              </a:lnSpc>
            </a:pPr>
            <a:r>
              <a:rPr sz="2400" spc="10" dirty="0">
                <a:latin typeface="Verdana" panose="020B0604030504040204"/>
                <a:cs typeface="Verdana" panose="020B0604030504040204"/>
              </a:rPr>
              <a:t>2. Which word/number would be </a:t>
            </a:r>
            <a:r>
              <a:rPr sz="2400" spc="10">
                <a:latin typeface="Verdana" panose="020B0604030504040204"/>
                <a:cs typeface="Verdana" panose="020B0604030504040204"/>
              </a:rPr>
              <a:t>at </a:t>
            </a:r>
            <a:r>
              <a:rPr lang="en-US" sz="2400" spc="10" dirty="0" smtClean="0">
                <a:latin typeface="Verdana" panose="020B0604030504040204"/>
                <a:cs typeface="Verdana" panose="020B0604030504040204"/>
              </a:rPr>
              <a:t>5</a:t>
            </a:r>
            <a:r>
              <a:rPr sz="2400" spc="10" smtClean="0">
                <a:latin typeface="Verdana" panose="020B0604030504040204"/>
                <a:cs typeface="Verdana" panose="020B0604030504040204"/>
              </a:rPr>
              <a:t>th </a:t>
            </a:r>
            <a:r>
              <a:rPr sz="2400" spc="10" dirty="0">
                <a:latin typeface="Verdana" panose="020B0604030504040204"/>
                <a:cs typeface="Verdana" panose="020B0604030504040204"/>
              </a:rPr>
              <a:t>position</a:t>
            </a:r>
            <a:endParaRPr sz="2400">
              <a:latin typeface="Verdana" panose="020B0604030504040204"/>
              <a:cs typeface="Verdana" panose="020B0604030504040204"/>
            </a:endParaRPr>
          </a:p>
        </p:txBody>
      </p:sp>
      <p:sp>
        <p:nvSpPr>
          <p:cNvPr id="3" name="text 1"/>
          <p:cNvSpPr txBox="1"/>
          <p:nvPr/>
        </p:nvSpPr>
        <p:spPr>
          <a:xfrm>
            <a:off x="686104" y="1388618"/>
            <a:ext cx="3934662"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from the right in Step V?</a:t>
            </a:r>
            <a:endParaRPr sz="2400">
              <a:latin typeface="Verdana" panose="020B0604030504040204"/>
              <a:cs typeface="Verdana" panose="020B0604030504040204"/>
            </a:endParaRPr>
          </a:p>
        </p:txBody>
      </p:sp>
      <p:sp>
        <p:nvSpPr>
          <p:cNvPr id="4" name="text 1"/>
          <p:cNvSpPr txBox="1"/>
          <p:nvPr/>
        </p:nvSpPr>
        <p:spPr>
          <a:xfrm>
            <a:off x="686104" y="2196338"/>
            <a:ext cx="92384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 14</a:t>
            </a:r>
            <a:endParaRPr sz="2400">
              <a:latin typeface="Verdana" panose="020B0604030504040204"/>
              <a:cs typeface="Verdana" panose="020B0604030504040204"/>
            </a:endParaRPr>
          </a:p>
        </p:txBody>
      </p:sp>
      <p:sp>
        <p:nvSpPr>
          <p:cNvPr id="5" name="text 1"/>
          <p:cNvSpPr txBox="1"/>
          <p:nvPr/>
        </p:nvSpPr>
        <p:spPr>
          <a:xfrm>
            <a:off x="686104" y="2599891"/>
            <a:ext cx="931485"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b) 92</a:t>
            </a:r>
            <a:endParaRPr sz="2400">
              <a:latin typeface="Verdana" panose="020B0604030504040204"/>
              <a:cs typeface="Verdana" panose="020B0604030504040204"/>
            </a:endParaRPr>
          </a:p>
        </p:txBody>
      </p:sp>
      <p:sp>
        <p:nvSpPr>
          <p:cNvPr id="6" name="text 1"/>
          <p:cNvSpPr txBox="1"/>
          <p:nvPr/>
        </p:nvSpPr>
        <p:spPr>
          <a:xfrm>
            <a:off x="686104" y="3004439"/>
            <a:ext cx="1101852"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 feet</a:t>
            </a:r>
            <a:endParaRPr sz="2400">
              <a:latin typeface="Verdana" panose="020B0604030504040204"/>
              <a:cs typeface="Verdana" panose="020B0604030504040204"/>
            </a:endParaRPr>
          </a:p>
        </p:txBody>
      </p:sp>
      <p:sp>
        <p:nvSpPr>
          <p:cNvPr id="7" name="text 1"/>
          <p:cNvSpPr txBox="1"/>
          <p:nvPr/>
        </p:nvSpPr>
        <p:spPr>
          <a:xfrm>
            <a:off x="686104" y="3408299"/>
            <a:ext cx="119390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d) best</a:t>
            </a:r>
            <a:endParaRPr sz="2400">
              <a:latin typeface="Verdana" panose="020B0604030504040204"/>
              <a:cs typeface="Verdana" panose="020B0604030504040204"/>
            </a:endParaRPr>
          </a:p>
        </p:txBody>
      </p:sp>
      <p:sp>
        <p:nvSpPr>
          <p:cNvPr id="8" name="text 1"/>
          <p:cNvSpPr txBox="1"/>
          <p:nvPr/>
        </p:nvSpPr>
        <p:spPr>
          <a:xfrm>
            <a:off x="686104" y="3812159"/>
            <a:ext cx="1155192"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e) why</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1"/>
          <p:cNvSpPr txBox="1"/>
          <p:nvPr/>
        </p:nvSpPr>
        <p:spPr>
          <a:xfrm>
            <a:off x="1295400" y="3048000"/>
            <a:ext cx="6820778" cy="553998"/>
          </a:xfrm>
          <a:prstGeom prst="rect">
            <a:avLst/>
          </a:prstGeom>
        </p:spPr>
        <p:txBody>
          <a:bodyPr vert="horz" wrap="none" lIns="0" tIns="0" rIns="0" bIns="0" rtlCol="0">
            <a:spAutoFit/>
          </a:bodyPr>
          <a:lstStyle/>
          <a:p>
            <a:pPr marL="0" algn="r">
              <a:lnSpc>
                <a:spcPct val="100000"/>
              </a:lnSpc>
            </a:pPr>
            <a:r>
              <a:rPr sz="3600" b="1" spc="10" dirty="0">
                <a:solidFill>
                  <a:srgbClr val="6594DA"/>
                </a:solidFill>
                <a:latin typeface="Verdana" panose="020B0604030504040204"/>
                <a:cs typeface="Verdana" panose="020B0604030504040204"/>
              </a:rPr>
              <a:t>Sequential Output Tracing</a:t>
            </a:r>
            <a:endParaRPr sz="3600" dirty="0">
              <a:latin typeface="Verdana" panose="020B0604030504040204"/>
              <a:cs typeface="Verdana" panose="020B0604030504040204"/>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15745" y="5453150"/>
            <a:ext cx="2528255" cy="140485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1022297"/>
            <a:ext cx="7425641"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3. How many elements (words or numbers) are</a:t>
            </a:r>
            <a:endParaRPr sz="2400">
              <a:latin typeface="Verdana" panose="020B0604030504040204"/>
              <a:cs typeface="Verdana" panose="020B0604030504040204"/>
            </a:endParaRPr>
          </a:p>
        </p:txBody>
      </p:sp>
      <p:sp>
        <p:nvSpPr>
          <p:cNvPr id="3" name="text 1"/>
          <p:cNvSpPr txBox="1"/>
          <p:nvPr/>
        </p:nvSpPr>
        <p:spPr>
          <a:xfrm>
            <a:off x="686104" y="1388618"/>
            <a:ext cx="7904989"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there between 'feet' and '32' as they appear in the</a:t>
            </a:r>
            <a:endParaRPr sz="2400">
              <a:latin typeface="Verdana" panose="020B0604030504040204"/>
              <a:cs typeface="Verdana" panose="020B0604030504040204"/>
            </a:endParaRPr>
          </a:p>
        </p:txBody>
      </p:sp>
      <p:sp>
        <p:nvSpPr>
          <p:cNvPr id="4" name="text 1"/>
          <p:cNvSpPr txBox="1"/>
          <p:nvPr/>
        </p:nvSpPr>
        <p:spPr>
          <a:xfrm>
            <a:off x="686104" y="1754378"/>
            <a:ext cx="369204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last step of the output?</a:t>
            </a:r>
            <a:endParaRPr sz="2400">
              <a:latin typeface="Verdana" panose="020B0604030504040204"/>
              <a:cs typeface="Verdana" panose="020B0604030504040204"/>
            </a:endParaRPr>
          </a:p>
        </p:txBody>
      </p:sp>
      <p:sp>
        <p:nvSpPr>
          <p:cNvPr id="5" name="text 1"/>
          <p:cNvSpPr txBox="1"/>
          <p:nvPr/>
        </p:nvSpPr>
        <p:spPr>
          <a:xfrm>
            <a:off x="686104" y="2561791"/>
            <a:ext cx="1150855"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 One</a:t>
            </a:r>
            <a:endParaRPr sz="2400">
              <a:latin typeface="Verdana" panose="020B0604030504040204"/>
              <a:cs typeface="Verdana" panose="020B0604030504040204"/>
            </a:endParaRPr>
          </a:p>
        </p:txBody>
      </p:sp>
      <p:sp>
        <p:nvSpPr>
          <p:cNvPr id="6" name="text 1"/>
          <p:cNvSpPr txBox="1"/>
          <p:nvPr/>
        </p:nvSpPr>
        <p:spPr>
          <a:xfrm>
            <a:off x="686104" y="2966339"/>
            <a:ext cx="1416710"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b) Three</a:t>
            </a:r>
            <a:endParaRPr sz="2400">
              <a:latin typeface="Verdana" panose="020B0604030504040204"/>
              <a:cs typeface="Verdana" panose="020B0604030504040204"/>
            </a:endParaRPr>
          </a:p>
        </p:txBody>
      </p:sp>
      <p:sp>
        <p:nvSpPr>
          <p:cNvPr id="7" name="text 1"/>
          <p:cNvSpPr txBox="1"/>
          <p:nvPr/>
        </p:nvSpPr>
        <p:spPr>
          <a:xfrm>
            <a:off x="686104" y="3370199"/>
            <a:ext cx="1188110"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 Four</a:t>
            </a:r>
            <a:endParaRPr sz="2400">
              <a:latin typeface="Verdana" panose="020B0604030504040204"/>
              <a:cs typeface="Verdana" panose="020B0604030504040204"/>
            </a:endParaRPr>
          </a:p>
        </p:txBody>
      </p:sp>
      <p:sp>
        <p:nvSpPr>
          <p:cNvPr id="8" name="text 1"/>
          <p:cNvSpPr txBox="1"/>
          <p:nvPr/>
        </p:nvSpPr>
        <p:spPr>
          <a:xfrm>
            <a:off x="686104" y="3774059"/>
            <a:ext cx="1158849"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d) Five</a:t>
            </a:r>
            <a:endParaRPr sz="2400">
              <a:latin typeface="Verdana" panose="020B0604030504040204"/>
              <a:cs typeface="Verdana" panose="020B0604030504040204"/>
            </a:endParaRPr>
          </a:p>
        </p:txBody>
      </p:sp>
      <p:sp>
        <p:nvSpPr>
          <p:cNvPr id="9" name="text 1"/>
          <p:cNvSpPr txBox="1"/>
          <p:nvPr/>
        </p:nvSpPr>
        <p:spPr>
          <a:xfrm>
            <a:off x="686104" y="4177612"/>
            <a:ext cx="1476402"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e) Seven</a:t>
            </a:r>
            <a:endParaRPr sz="2400">
              <a:latin typeface="Verdana" panose="020B0604030504040204"/>
              <a:cs typeface="Verdana" panose="020B0604030504040204"/>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1022297"/>
            <a:ext cx="7978186"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4. Which of the following represents the position of</a:t>
            </a:r>
            <a:endParaRPr sz="2400">
              <a:latin typeface="Verdana" panose="020B0604030504040204"/>
              <a:cs typeface="Verdana" panose="020B0604030504040204"/>
            </a:endParaRPr>
          </a:p>
        </p:txBody>
      </p:sp>
      <p:sp>
        <p:nvSpPr>
          <p:cNvPr id="3" name="text 1"/>
          <p:cNvSpPr txBox="1"/>
          <p:nvPr/>
        </p:nvSpPr>
        <p:spPr>
          <a:xfrm>
            <a:off x="686104" y="1388618"/>
            <a:ext cx="3846575"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‘why' in the fourth step?</a:t>
            </a:r>
            <a:endParaRPr sz="2400">
              <a:latin typeface="Verdana" panose="020B0604030504040204"/>
              <a:cs typeface="Verdana" panose="020B0604030504040204"/>
            </a:endParaRPr>
          </a:p>
        </p:txBody>
      </p:sp>
      <p:sp>
        <p:nvSpPr>
          <p:cNvPr id="4" name="text 1"/>
          <p:cNvSpPr txBox="1"/>
          <p:nvPr/>
        </p:nvSpPr>
        <p:spPr>
          <a:xfrm>
            <a:off x="686104" y="2196338"/>
            <a:ext cx="354055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 Eighth from the left</a:t>
            </a:r>
            <a:endParaRPr sz="2400">
              <a:latin typeface="Verdana" panose="020B0604030504040204"/>
              <a:cs typeface="Verdana" panose="020B0604030504040204"/>
            </a:endParaRPr>
          </a:p>
        </p:txBody>
      </p:sp>
      <p:sp>
        <p:nvSpPr>
          <p:cNvPr id="5" name="text 1"/>
          <p:cNvSpPr txBox="1"/>
          <p:nvPr/>
        </p:nvSpPr>
        <p:spPr>
          <a:xfrm>
            <a:off x="686104" y="2599891"/>
            <a:ext cx="3481246"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b) Fifth from the right</a:t>
            </a:r>
            <a:endParaRPr sz="2400">
              <a:latin typeface="Verdana" panose="020B0604030504040204"/>
              <a:cs typeface="Verdana" panose="020B0604030504040204"/>
            </a:endParaRPr>
          </a:p>
        </p:txBody>
      </p:sp>
      <p:sp>
        <p:nvSpPr>
          <p:cNvPr id="6" name="text 1"/>
          <p:cNvSpPr txBox="1"/>
          <p:nvPr/>
        </p:nvSpPr>
        <p:spPr>
          <a:xfrm>
            <a:off x="686104" y="3004439"/>
            <a:ext cx="3330245"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 Sixth from the left</a:t>
            </a:r>
            <a:endParaRPr sz="2400">
              <a:latin typeface="Verdana" panose="020B0604030504040204"/>
              <a:cs typeface="Verdana" panose="020B0604030504040204"/>
            </a:endParaRPr>
          </a:p>
        </p:txBody>
      </p:sp>
      <p:sp>
        <p:nvSpPr>
          <p:cNvPr id="7" name="text 1"/>
          <p:cNvSpPr txBox="1"/>
          <p:nvPr/>
        </p:nvSpPr>
        <p:spPr>
          <a:xfrm>
            <a:off x="686104" y="3408299"/>
            <a:ext cx="3255264"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d) Fifth from the left</a:t>
            </a:r>
            <a:endParaRPr sz="2400">
              <a:latin typeface="Verdana" panose="020B0604030504040204"/>
              <a:cs typeface="Verdana" panose="020B0604030504040204"/>
            </a:endParaRPr>
          </a:p>
        </p:txBody>
      </p:sp>
      <p:sp>
        <p:nvSpPr>
          <p:cNvPr id="8" name="text 1"/>
          <p:cNvSpPr txBox="1"/>
          <p:nvPr/>
        </p:nvSpPr>
        <p:spPr>
          <a:xfrm>
            <a:off x="686104" y="3812159"/>
            <a:ext cx="382127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e) Seventh from the left</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7471"/>
            <a:ext cx="3410868" cy="247382"/>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Solution (For Qns 1-4):</a:t>
            </a:r>
            <a:endParaRPr sz="2000">
              <a:latin typeface="Verdana" panose="020B0604030504040204"/>
              <a:cs typeface="Verdana" panose="020B0604030504040204"/>
            </a:endParaRPr>
          </a:p>
        </p:txBody>
      </p:sp>
      <p:sp>
        <p:nvSpPr>
          <p:cNvPr id="3" name="text 1"/>
          <p:cNvSpPr txBox="1"/>
          <p:nvPr/>
        </p:nvSpPr>
        <p:spPr>
          <a:xfrm>
            <a:off x="686104" y="960065"/>
            <a:ext cx="7843644" cy="247678"/>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The machine rearranges words and numbers in the following</a:t>
            </a:r>
            <a:endParaRPr sz="1900">
              <a:latin typeface="Verdana" panose="020B0604030504040204"/>
              <a:cs typeface="Verdana" panose="020B0604030504040204"/>
            </a:endParaRPr>
          </a:p>
        </p:txBody>
      </p:sp>
      <p:sp>
        <p:nvSpPr>
          <p:cNvPr id="4" name="text 1"/>
          <p:cNvSpPr txBox="1"/>
          <p:nvPr/>
        </p:nvSpPr>
        <p:spPr>
          <a:xfrm>
            <a:off x="686104" y="1265425"/>
            <a:ext cx="7338737"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way. Numbers are being arranged from left side with the</a:t>
            </a:r>
            <a:endParaRPr sz="1900">
              <a:latin typeface="Verdana" panose="020B0604030504040204"/>
              <a:cs typeface="Verdana" panose="020B0604030504040204"/>
            </a:endParaRPr>
          </a:p>
        </p:txBody>
      </p:sp>
      <p:sp>
        <p:nvSpPr>
          <p:cNvPr id="5" name="text 1"/>
          <p:cNvSpPr txBox="1"/>
          <p:nvPr/>
        </p:nvSpPr>
        <p:spPr>
          <a:xfrm>
            <a:off x="686104" y="1570225"/>
            <a:ext cx="7917744"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smallest number coming first and move subsequently so that</a:t>
            </a:r>
            <a:endParaRPr sz="1900">
              <a:latin typeface="Verdana" panose="020B0604030504040204"/>
              <a:cs typeface="Verdana" panose="020B0604030504040204"/>
            </a:endParaRPr>
          </a:p>
        </p:txBody>
      </p:sp>
      <p:sp>
        <p:nvSpPr>
          <p:cNvPr id="6" name="text 1"/>
          <p:cNvSpPr txBox="1"/>
          <p:nvPr/>
        </p:nvSpPr>
        <p:spPr>
          <a:xfrm>
            <a:off x="686104" y="1875025"/>
            <a:ext cx="7597573"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in the last step numbers are arranged in descending order.</a:t>
            </a:r>
            <a:endParaRPr sz="1900">
              <a:latin typeface="Verdana" panose="020B0604030504040204"/>
              <a:cs typeface="Verdana" panose="020B0604030504040204"/>
            </a:endParaRPr>
          </a:p>
        </p:txBody>
      </p:sp>
      <p:sp>
        <p:nvSpPr>
          <p:cNvPr id="7" name="text 1"/>
          <p:cNvSpPr txBox="1"/>
          <p:nvPr/>
        </p:nvSpPr>
        <p:spPr>
          <a:xfrm>
            <a:off x="686104" y="2179825"/>
            <a:ext cx="7427818"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The words are arranged from right side as they appear in</a:t>
            </a:r>
            <a:endParaRPr sz="1900">
              <a:latin typeface="Verdana" panose="020B0604030504040204"/>
              <a:cs typeface="Verdana" panose="020B0604030504040204"/>
            </a:endParaRPr>
          </a:p>
        </p:txBody>
      </p:sp>
      <p:sp>
        <p:nvSpPr>
          <p:cNvPr id="8" name="text 1"/>
          <p:cNvSpPr txBox="1"/>
          <p:nvPr/>
        </p:nvSpPr>
        <p:spPr>
          <a:xfrm>
            <a:off x="686104" y="2484319"/>
            <a:ext cx="3441756" cy="247678"/>
          </a:xfrm>
          <a:prstGeom prst="rect">
            <a:avLst/>
          </a:prstGeom>
        </p:spPr>
        <p:txBody>
          <a:bodyPr vert="horz" wrap="none" lIns="0" tIns="0" rIns="0" bIns="0" rtlCol="0">
            <a:spAutoFit/>
          </a:bodyPr>
          <a:lstStyle/>
          <a:p>
            <a:pPr marL="0">
              <a:lnSpc>
                <a:spcPct val="100000"/>
              </a:lnSpc>
            </a:pPr>
            <a:r>
              <a:rPr sz="2000" spc="10" dirty="0">
                <a:latin typeface="Verdana" panose="020B0604030504040204"/>
                <a:cs typeface="Verdana" panose="020B0604030504040204"/>
              </a:rPr>
              <a:t>English alphabetical order.</a:t>
            </a:r>
            <a:endParaRPr sz="2000">
              <a:latin typeface="Verdana" panose="020B0604030504040204"/>
              <a:cs typeface="Verdana" panose="020B0604030504040204"/>
            </a:endParaRPr>
          </a:p>
        </p:txBody>
      </p:sp>
      <p:sp>
        <p:nvSpPr>
          <p:cNvPr id="9" name="text 1"/>
          <p:cNvSpPr txBox="1"/>
          <p:nvPr/>
        </p:nvSpPr>
        <p:spPr>
          <a:xfrm>
            <a:off x="686104" y="2827906"/>
            <a:ext cx="7670505"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Input: </a:t>
            </a:r>
            <a:r>
              <a:rPr sz="2000" spc="10" dirty="0">
                <a:latin typeface="Verdana" panose="020B0604030504040204"/>
                <a:cs typeface="Verdana" panose="020B0604030504040204"/>
              </a:rPr>
              <a:t>84 why sit 14 32 not best ink feet 51 27 vain 68 92</a:t>
            </a:r>
            <a:endParaRPr sz="2000">
              <a:latin typeface="Verdana" panose="020B0604030504040204"/>
              <a:cs typeface="Verdana" panose="020B0604030504040204"/>
            </a:endParaRPr>
          </a:p>
        </p:txBody>
      </p:sp>
      <p:sp>
        <p:nvSpPr>
          <p:cNvPr id="10" name="text 1"/>
          <p:cNvSpPr txBox="1"/>
          <p:nvPr/>
        </p:nvSpPr>
        <p:spPr>
          <a:xfrm>
            <a:off x="686104" y="3170806"/>
            <a:ext cx="7746198"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I: </a:t>
            </a:r>
            <a:r>
              <a:rPr sz="2000" spc="10" dirty="0">
                <a:latin typeface="Verdana" panose="020B0604030504040204"/>
                <a:cs typeface="Verdana" panose="020B0604030504040204"/>
              </a:rPr>
              <a:t>14 84 why sit 32 not ink feet 51 27 vain 68 92 best</a:t>
            </a:r>
            <a:endParaRPr sz="2000">
              <a:latin typeface="Verdana" panose="020B0604030504040204"/>
              <a:cs typeface="Verdana" panose="020B0604030504040204"/>
            </a:endParaRPr>
          </a:p>
        </p:txBody>
      </p:sp>
      <p:sp>
        <p:nvSpPr>
          <p:cNvPr id="11" name="text 1"/>
          <p:cNvSpPr txBox="1"/>
          <p:nvPr/>
        </p:nvSpPr>
        <p:spPr>
          <a:xfrm>
            <a:off x="686104" y="3513706"/>
            <a:ext cx="7884886"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II: </a:t>
            </a:r>
            <a:r>
              <a:rPr sz="2000" spc="10" dirty="0">
                <a:latin typeface="Verdana" panose="020B0604030504040204"/>
                <a:cs typeface="Verdana" panose="020B0604030504040204"/>
              </a:rPr>
              <a:t>27 14 84 why sit 32 not ink 51 vain 68 92 best feet</a:t>
            </a:r>
            <a:endParaRPr sz="2000">
              <a:latin typeface="Verdana" panose="020B0604030504040204"/>
              <a:cs typeface="Verdana" panose="020B0604030504040204"/>
            </a:endParaRPr>
          </a:p>
        </p:txBody>
      </p:sp>
      <p:sp>
        <p:nvSpPr>
          <p:cNvPr id="12" name="text 1"/>
          <p:cNvSpPr txBox="1"/>
          <p:nvPr/>
        </p:nvSpPr>
        <p:spPr>
          <a:xfrm>
            <a:off x="686104" y="3856606"/>
            <a:ext cx="7552475"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III: </a:t>
            </a:r>
            <a:r>
              <a:rPr sz="2000" spc="10" dirty="0">
                <a:latin typeface="Verdana" panose="020B0604030504040204"/>
                <a:cs typeface="Verdana" panose="020B0604030504040204"/>
              </a:rPr>
              <a:t>32 27 14 84 why sit not 51 vain 68 92 best feet</a:t>
            </a:r>
            <a:endParaRPr sz="2000">
              <a:latin typeface="Verdana" panose="020B0604030504040204"/>
              <a:cs typeface="Verdana" panose="020B0604030504040204"/>
            </a:endParaRPr>
          </a:p>
        </p:txBody>
      </p:sp>
      <p:sp>
        <p:nvSpPr>
          <p:cNvPr id="13" name="text 1"/>
          <p:cNvSpPr txBox="1"/>
          <p:nvPr/>
        </p:nvSpPr>
        <p:spPr>
          <a:xfrm>
            <a:off x="686104" y="4161100"/>
            <a:ext cx="471148" cy="247678"/>
          </a:xfrm>
          <a:prstGeom prst="rect">
            <a:avLst/>
          </a:prstGeom>
        </p:spPr>
        <p:txBody>
          <a:bodyPr vert="horz" wrap="none" lIns="0" tIns="0" rIns="0" bIns="0" rtlCol="0">
            <a:spAutoFit/>
          </a:bodyPr>
          <a:lstStyle/>
          <a:p>
            <a:pPr marL="0">
              <a:lnSpc>
                <a:spcPct val="100000"/>
              </a:lnSpc>
            </a:pPr>
            <a:r>
              <a:rPr sz="2000" spc="10" dirty="0">
                <a:latin typeface="Verdana" panose="020B0604030504040204"/>
                <a:cs typeface="Verdana" panose="020B0604030504040204"/>
              </a:rPr>
              <a:t>ink</a:t>
            </a:r>
            <a:endParaRPr sz="2000">
              <a:latin typeface="Verdana" panose="020B0604030504040204"/>
              <a:cs typeface="Verdana" panose="020B0604030504040204"/>
            </a:endParaRPr>
          </a:p>
        </p:txBody>
      </p:sp>
      <p:sp>
        <p:nvSpPr>
          <p:cNvPr id="14" name="text 1"/>
          <p:cNvSpPr txBox="1"/>
          <p:nvPr/>
        </p:nvSpPr>
        <p:spPr>
          <a:xfrm>
            <a:off x="686104" y="4504560"/>
            <a:ext cx="7851178"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IV: </a:t>
            </a:r>
            <a:r>
              <a:rPr sz="2000" spc="10" dirty="0">
                <a:latin typeface="Verdana" panose="020B0604030504040204"/>
                <a:cs typeface="Verdana" panose="020B0604030504040204"/>
              </a:rPr>
              <a:t>51 32 27 14 84 why sit vain 6892 best feet ink not</a:t>
            </a:r>
            <a:endParaRPr sz="2000">
              <a:latin typeface="Verdana" panose="020B0604030504040204"/>
              <a:cs typeface="Verdana" panose="020B0604030504040204"/>
            </a:endParaRPr>
          </a:p>
        </p:txBody>
      </p:sp>
      <p:sp>
        <p:nvSpPr>
          <p:cNvPr id="15" name="text 1"/>
          <p:cNvSpPr txBox="1"/>
          <p:nvPr/>
        </p:nvSpPr>
        <p:spPr>
          <a:xfrm>
            <a:off x="686104" y="4847460"/>
            <a:ext cx="7801318"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V: </a:t>
            </a:r>
            <a:r>
              <a:rPr sz="2000" spc="10" dirty="0">
                <a:latin typeface="Verdana" panose="020B0604030504040204"/>
                <a:cs typeface="Verdana" panose="020B0604030504040204"/>
              </a:rPr>
              <a:t>68 51 32 27 14 84 why vain 92 best feet ink not sit</a:t>
            </a:r>
            <a:endParaRPr sz="2000">
              <a:latin typeface="Verdana" panose="020B0604030504040204"/>
              <a:cs typeface="Verdana" panose="020B0604030504040204"/>
            </a:endParaRPr>
          </a:p>
        </p:txBody>
      </p:sp>
      <p:sp>
        <p:nvSpPr>
          <p:cNvPr id="16" name="text 1"/>
          <p:cNvSpPr txBox="1"/>
          <p:nvPr/>
        </p:nvSpPr>
        <p:spPr>
          <a:xfrm>
            <a:off x="686104" y="5190360"/>
            <a:ext cx="7939238" cy="247381"/>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VI: </a:t>
            </a:r>
            <a:r>
              <a:rPr sz="2000" spc="10" dirty="0">
                <a:latin typeface="Verdana" panose="020B0604030504040204"/>
                <a:cs typeface="Verdana" panose="020B0604030504040204"/>
              </a:rPr>
              <a:t>84 68 51 32 27 14 why 92 best feet ink not sit vain</a:t>
            </a:r>
            <a:endParaRPr sz="2000">
              <a:latin typeface="Verdana" panose="020B0604030504040204"/>
              <a:cs typeface="Verdana" panose="020B0604030504040204"/>
            </a:endParaRPr>
          </a:p>
        </p:txBody>
      </p:sp>
      <p:sp>
        <p:nvSpPr>
          <p:cNvPr id="17" name="text 1"/>
          <p:cNvSpPr txBox="1"/>
          <p:nvPr/>
        </p:nvSpPr>
        <p:spPr>
          <a:xfrm>
            <a:off x="686104" y="5532979"/>
            <a:ext cx="7472345" cy="247678"/>
          </a:xfrm>
          <a:prstGeom prst="rect">
            <a:avLst/>
          </a:prstGeom>
        </p:spPr>
        <p:txBody>
          <a:bodyPr vert="horz" wrap="none" lIns="0" tIns="0" rIns="0" bIns="0" rtlCol="0">
            <a:spAutoFit/>
          </a:bodyPr>
          <a:lstStyle/>
          <a:p>
            <a:pPr marL="0">
              <a:lnSpc>
                <a:spcPct val="100000"/>
              </a:lnSpc>
            </a:pPr>
            <a:r>
              <a:rPr sz="2000" b="1" spc="10" dirty="0">
                <a:latin typeface="Verdana" panose="020B0604030504040204"/>
                <a:cs typeface="Verdana" panose="020B0604030504040204"/>
              </a:rPr>
              <a:t>Step VII: </a:t>
            </a:r>
            <a:r>
              <a:rPr sz="2000" spc="10" dirty="0">
                <a:latin typeface="Verdana" panose="020B0604030504040204"/>
                <a:cs typeface="Verdana" panose="020B0604030504040204"/>
              </a:rPr>
              <a:t>92 68 84 51 32 27 14 best feet ink not sit vain</a:t>
            </a:r>
            <a:endParaRPr sz="2000">
              <a:latin typeface="Verdana" panose="020B0604030504040204"/>
              <a:cs typeface="Verdana" panose="020B0604030504040204"/>
            </a:endParaRPr>
          </a:p>
        </p:txBody>
      </p:sp>
      <p:sp>
        <p:nvSpPr>
          <p:cNvPr id="18" name="text 1"/>
          <p:cNvSpPr txBox="1"/>
          <p:nvPr/>
        </p:nvSpPr>
        <p:spPr>
          <a:xfrm>
            <a:off x="686104" y="5838390"/>
            <a:ext cx="607765" cy="247382"/>
          </a:xfrm>
          <a:prstGeom prst="rect">
            <a:avLst/>
          </a:prstGeom>
        </p:spPr>
        <p:txBody>
          <a:bodyPr vert="horz" wrap="none" lIns="0" tIns="0" rIns="0" bIns="0" rtlCol="0">
            <a:spAutoFit/>
          </a:bodyPr>
          <a:lstStyle/>
          <a:p>
            <a:pPr marL="0">
              <a:lnSpc>
                <a:spcPct val="100000"/>
              </a:lnSpc>
            </a:pPr>
            <a:r>
              <a:rPr sz="2000" spc="10" dirty="0">
                <a:latin typeface="Verdana" panose="020B0604030504040204"/>
                <a:cs typeface="Verdana" panose="020B0604030504040204"/>
              </a:rPr>
              <a:t>why</a:t>
            </a:r>
            <a:endParaRPr sz="2000">
              <a:latin typeface="Verdana" panose="020B0604030504040204"/>
              <a:cs typeface="Verdana" panose="020B0604030504040204"/>
            </a:endParaRPr>
          </a:p>
        </p:txBody>
      </p:sp>
      <p:pic>
        <p:nvPicPr>
          <p:cNvPr id="19" name="Picture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7281"/>
            <a:ext cx="6945601" cy="284415"/>
          </a:xfrm>
          <a:prstGeom prst="rect">
            <a:avLst/>
          </a:prstGeom>
        </p:spPr>
        <p:txBody>
          <a:bodyPr vert="horz" wrap="none" lIns="0" tIns="0" rIns="0" bIns="0" rtlCol="0">
            <a:spAutoFit/>
          </a:bodyPr>
          <a:lstStyle/>
          <a:p>
            <a:pPr marL="0">
              <a:lnSpc>
                <a:spcPct val="100000"/>
              </a:lnSpc>
            </a:pPr>
            <a:r>
              <a:rPr sz="2300" b="1" spc="10" dirty="0">
                <a:latin typeface="Verdana" panose="020B0604030504040204"/>
                <a:cs typeface="Verdana" panose="020B0604030504040204"/>
              </a:rPr>
              <a:t>Directions for Q5 to Q9: </a:t>
            </a:r>
            <a:r>
              <a:rPr sz="2300" spc="10" dirty="0">
                <a:latin typeface="Verdana" panose="020B0604030504040204"/>
                <a:cs typeface="Verdana" panose="020B0604030504040204"/>
              </a:rPr>
              <a:t>Study the following</a:t>
            </a:r>
            <a:endParaRPr sz="2300">
              <a:latin typeface="Verdana" panose="020B0604030504040204"/>
              <a:cs typeface="Verdana" panose="020B0604030504040204"/>
            </a:endParaRPr>
          </a:p>
        </p:txBody>
      </p:sp>
      <p:sp>
        <p:nvSpPr>
          <p:cNvPr id="3" name="text 1"/>
          <p:cNvSpPr txBox="1"/>
          <p:nvPr/>
        </p:nvSpPr>
        <p:spPr>
          <a:xfrm>
            <a:off x="686104" y="967494"/>
            <a:ext cx="7038404" cy="284711"/>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information and answer the questions below it.</a:t>
            </a:r>
            <a:endParaRPr sz="2200">
              <a:latin typeface="Verdana" panose="020B0604030504040204"/>
              <a:cs typeface="Verdana" panose="020B0604030504040204"/>
            </a:endParaRPr>
          </a:p>
        </p:txBody>
      </p:sp>
      <p:sp>
        <p:nvSpPr>
          <p:cNvPr id="4" name="text 1"/>
          <p:cNvSpPr txBox="1"/>
          <p:nvPr/>
        </p:nvSpPr>
        <p:spPr>
          <a:xfrm>
            <a:off x="686104" y="1356675"/>
            <a:ext cx="7244098" cy="284415"/>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A word and number arrangement machine when</a:t>
            </a:r>
            <a:endParaRPr sz="2200">
              <a:latin typeface="Verdana" panose="020B0604030504040204"/>
              <a:cs typeface="Verdana" panose="020B0604030504040204"/>
            </a:endParaRPr>
          </a:p>
        </p:txBody>
      </p:sp>
      <p:sp>
        <p:nvSpPr>
          <p:cNvPr id="5" name="text 1"/>
          <p:cNvSpPr txBox="1"/>
          <p:nvPr/>
        </p:nvSpPr>
        <p:spPr>
          <a:xfrm>
            <a:off x="686104" y="1707194"/>
            <a:ext cx="7921484" cy="284415"/>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given an input line of words and numbers rearranges</a:t>
            </a:r>
            <a:endParaRPr sz="2200">
              <a:latin typeface="Verdana" panose="020B0604030504040204"/>
              <a:cs typeface="Verdana" panose="020B0604030504040204"/>
            </a:endParaRPr>
          </a:p>
        </p:txBody>
      </p:sp>
      <p:sp>
        <p:nvSpPr>
          <p:cNvPr id="6" name="text 1"/>
          <p:cNvSpPr txBox="1"/>
          <p:nvPr/>
        </p:nvSpPr>
        <p:spPr>
          <a:xfrm>
            <a:off x="686104" y="2057714"/>
            <a:ext cx="7345924" cy="284415"/>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them following a particular rule in each step. The</a:t>
            </a:r>
            <a:endParaRPr sz="2200">
              <a:latin typeface="Verdana" panose="020B0604030504040204"/>
              <a:cs typeface="Verdana" panose="020B0604030504040204"/>
            </a:endParaRPr>
          </a:p>
        </p:txBody>
      </p:sp>
      <p:sp>
        <p:nvSpPr>
          <p:cNvPr id="7" name="text 1"/>
          <p:cNvSpPr txBox="1"/>
          <p:nvPr/>
        </p:nvSpPr>
        <p:spPr>
          <a:xfrm>
            <a:off x="686104" y="2407928"/>
            <a:ext cx="5732597" cy="284711"/>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following is an illustration of input and</a:t>
            </a:r>
            <a:endParaRPr sz="2200">
              <a:latin typeface="Verdana" panose="020B0604030504040204"/>
              <a:cs typeface="Verdana" panose="020B0604030504040204"/>
            </a:endParaRPr>
          </a:p>
        </p:txBody>
      </p:sp>
      <p:sp>
        <p:nvSpPr>
          <p:cNvPr id="8" name="text 1"/>
          <p:cNvSpPr txBox="1"/>
          <p:nvPr/>
        </p:nvSpPr>
        <p:spPr>
          <a:xfrm>
            <a:off x="686104" y="2759135"/>
            <a:ext cx="2407286" cy="284415"/>
          </a:xfrm>
          <a:prstGeom prst="rect">
            <a:avLst/>
          </a:prstGeom>
        </p:spPr>
        <p:txBody>
          <a:bodyPr vert="horz" wrap="none" lIns="0" tIns="0" rIns="0" bIns="0" rtlCol="0">
            <a:spAutoFit/>
          </a:bodyPr>
          <a:lstStyle/>
          <a:p>
            <a:pPr marL="0">
              <a:lnSpc>
                <a:spcPct val="100000"/>
              </a:lnSpc>
            </a:pPr>
            <a:r>
              <a:rPr sz="2300" spc="10" dirty="0">
                <a:latin typeface="Verdana" panose="020B0604030504040204"/>
                <a:cs typeface="Verdana" panose="020B0604030504040204"/>
              </a:rPr>
              <a:t>rearrangement.</a:t>
            </a:r>
            <a:endParaRPr sz="2300">
              <a:latin typeface="Verdana" panose="020B0604030504040204"/>
              <a:cs typeface="Verdana" panose="020B0604030504040204"/>
            </a:endParaRPr>
          </a:p>
        </p:txBody>
      </p:sp>
      <p:sp>
        <p:nvSpPr>
          <p:cNvPr id="9" name="text 1"/>
          <p:cNvSpPr txBox="1"/>
          <p:nvPr/>
        </p:nvSpPr>
        <p:spPr>
          <a:xfrm>
            <a:off x="686104" y="3147756"/>
            <a:ext cx="6662392" cy="284415"/>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Input    : 93 come home Over 32 47 now 26</a:t>
            </a:r>
            <a:endParaRPr sz="2200">
              <a:latin typeface="Verdana" panose="020B0604030504040204"/>
              <a:cs typeface="Verdana" panose="020B0604030504040204"/>
            </a:endParaRPr>
          </a:p>
        </p:txBody>
      </p:sp>
      <p:sp>
        <p:nvSpPr>
          <p:cNvPr id="10" name="text 1"/>
          <p:cNvSpPr txBox="1"/>
          <p:nvPr/>
        </p:nvSpPr>
        <p:spPr>
          <a:xfrm>
            <a:off x="686104" y="3536376"/>
            <a:ext cx="6669707" cy="284415"/>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Step I   : Over 93 come home 32 47 now 26</a:t>
            </a:r>
            <a:endParaRPr sz="2200">
              <a:latin typeface="Verdana" panose="020B0604030504040204"/>
              <a:cs typeface="Verdana" panose="020B0604030504040204"/>
            </a:endParaRPr>
          </a:p>
        </p:txBody>
      </p:sp>
      <p:sp>
        <p:nvSpPr>
          <p:cNvPr id="11" name="text 1"/>
          <p:cNvSpPr txBox="1"/>
          <p:nvPr/>
        </p:nvSpPr>
        <p:spPr>
          <a:xfrm>
            <a:off x="686104" y="3924689"/>
            <a:ext cx="6688957" cy="284711"/>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Step II  : Over 26 93 come home 32 47 now</a:t>
            </a:r>
            <a:endParaRPr sz="2200">
              <a:latin typeface="Verdana" panose="020B0604030504040204"/>
              <a:cs typeface="Verdana" panose="020B0604030504040204"/>
            </a:endParaRPr>
          </a:p>
        </p:txBody>
      </p:sp>
      <p:sp>
        <p:nvSpPr>
          <p:cNvPr id="12" name="text 1"/>
          <p:cNvSpPr txBox="1"/>
          <p:nvPr/>
        </p:nvSpPr>
        <p:spPr>
          <a:xfrm>
            <a:off x="686104" y="4313870"/>
            <a:ext cx="6706868" cy="284415"/>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Step III : Over 26 now 93 come home 32 47</a:t>
            </a:r>
            <a:endParaRPr sz="2200">
              <a:latin typeface="Verdana" panose="020B0604030504040204"/>
              <a:cs typeface="Verdana" panose="020B0604030504040204"/>
            </a:endParaRPr>
          </a:p>
        </p:txBody>
      </p:sp>
      <p:sp>
        <p:nvSpPr>
          <p:cNvPr id="13" name="text 1"/>
          <p:cNvSpPr txBox="1"/>
          <p:nvPr/>
        </p:nvSpPr>
        <p:spPr>
          <a:xfrm>
            <a:off x="686104" y="4702490"/>
            <a:ext cx="6766854" cy="284415"/>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Step IV  : Over 26 now 32 93 come home 47</a:t>
            </a:r>
            <a:endParaRPr sz="2200">
              <a:latin typeface="Verdana" panose="020B0604030504040204"/>
              <a:cs typeface="Verdana" panose="020B0604030504040204"/>
            </a:endParaRPr>
          </a:p>
        </p:txBody>
      </p:sp>
      <p:sp>
        <p:nvSpPr>
          <p:cNvPr id="14" name="text 1"/>
          <p:cNvSpPr txBox="1"/>
          <p:nvPr/>
        </p:nvSpPr>
        <p:spPr>
          <a:xfrm>
            <a:off x="686104" y="5091110"/>
            <a:ext cx="6849660" cy="284415"/>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Step V    : Over 26 now 32 home 93 come 47</a:t>
            </a:r>
            <a:endParaRPr sz="2200">
              <a:latin typeface="Verdana" panose="020B0604030504040204"/>
              <a:cs typeface="Verdana" panose="020B0604030504040204"/>
            </a:endParaRPr>
          </a:p>
        </p:txBody>
      </p:sp>
      <p:sp>
        <p:nvSpPr>
          <p:cNvPr id="15" name="text 1"/>
          <p:cNvSpPr txBox="1"/>
          <p:nvPr/>
        </p:nvSpPr>
        <p:spPr>
          <a:xfrm>
            <a:off x="686104" y="5479449"/>
            <a:ext cx="6869098" cy="284711"/>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Step VI   : Over 26 now 32 home 47 93 come</a:t>
            </a:r>
            <a:endParaRPr sz="2200">
              <a:latin typeface="Verdana" panose="020B0604030504040204"/>
              <a:cs typeface="Verdana" panose="020B0604030504040204"/>
            </a:endParaRPr>
          </a:p>
        </p:txBody>
      </p:sp>
      <p:sp>
        <p:nvSpPr>
          <p:cNvPr id="16" name="text 1"/>
          <p:cNvSpPr txBox="1"/>
          <p:nvPr/>
        </p:nvSpPr>
        <p:spPr>
          <a:xfrm>
            <a:off x="686104" y="5868680"/>
            <a:ext cx="6990698" cy="284415"/>
          </a:xfrm>
          <a:prstGeom prst="rect">
            <a:avLst/>
          </a:prstGeom>
        </p:spPr>
        <p:txBody>
          <a:bodyPr vert="horz" wrap="none" lIns="0" tIns="0" rIns="0" bIns="0" rtlCol="0">
            <a:spAutoFit/>
          </a:bodyPr>
          <a:lstStyle/>
          <a:p>
            <a:pPr marL="0">
              <a:lnSpc>
                <a:spcPct val="100000"/>
              </a:lnSpc>
            </a:pPr>
            <a:r>
              <a:rPr sz="2270" spc="10" dirty="0">
                <a:latin typeface="Verdana" panose="020B0604030504040204"/>
                <a:cs typeface="Verdana" panose="020B0604030504040204"/>
              </a:rPr>
              <a:t>Step VII  : Over 26 now 32  home 47 come 93</a:t>
            </a:r>
            <a:endParaRPr sz="2200">
              <a:latin typeface="Verdana" panose="020B0604030504040204"/>
              <a:cs typeface="Verdana" panose="020B0604030504040204"/>
            </a:endParaRPr>
          </a:p>
        </p:txBody>
      </p:sp>
      <p:sp>
        <p:nvSpPr>
          <p:cNvPr id="17" name="text 1"/>
          <p:cNvSpPr txBox="1"/>
          <p:nvPr/>
        </p:nvSpPr>
        <p:spPr>
          <a:xfrm>
            <a:off x="686104" y="6257300"/>
            <a:ext cx="3694468" cy="284415"/>
          </a:xfrm>
          <a:prstGeom prst="rect">
            <a:avLst/>
          </a:prstGeom>
        </p:spPr>
        <p:txBody>
          <a:bodyPr vert="horz" wrap="none" lIns="0" tIns="0" rIns="0" bIns="0" rtlCol="0">
            <a:spAutoFit/>
          </a:bodyPr>
          <a:lstStyle/>
          <a:p>
            <a:pPr marL="0">
              <a:lnSpc>
                <a:spcPct val="100000"/>
              </a:lnSpc>
            </a:pPr>
            <a:r>
              <a:rPr sz="2300" spc="10" dirty="0">
                <a:latin typeface="Verdana" panose="020B0604030504040204"/>
                <a:cs typeface="Verdana" panose="020B0604030504040204"/>
              </a:rPr>
              <a:t>Step VII is the last step.</a:t>
            </a:r>
            <a:endParaRPr sz="2300">
              <a:latin typeface="Verdana" panose="020B0604030504040204"/>
              <a:cs typeface="Verdana" panose="020B0604030504040204"/>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52958" y="5791200"/>
            <a:ext cx="1691042" cy="1066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764103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As per the rules followed in the above steps, find</a:t>
            </a:r>
            <a:endParaRPr sz="2400">
              <a:latin typeface="Verdana" panose="020B0604030504040204"/>
              <a:cs typeface="Verdana" panose="020B0604030504040204"/>
            </a:endParaRPr>
          </a:p>
        </p:txBody>
      </p:sp>
      <p:sp>
        <p:nvSpPr>
          <p:cNvPr id="3" name="text 1"/>
          <p:cNvSpPr txBox="1"/>
          <p:nvPr/>
        </p:nvSpPr>
        <p:spPr>
          <a:xfrm>
            <a:off x="686104" y="984197"/>
            <a:ext cx="6425507"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out in each of the following question, the</a:t>
            </a:r>
            <a:endParaRPr sz="2400">
              <a:latin typeface="Verdana" panose="020B0604030504040204"/>
              <a:cs typeface="Verdana" panose="020B0604030504040204"/>
            </a:endParaRPr>
          </a:p>
        </p:txBody>
      </p:sp>
      <p:sp>
        <p:nvSpPr>
          <p:cNvPr id="4" name="text 1"/>
          <p:cNvSpPr txBox="1"/>
          <p:nvPr/>
        </p:nvSpPr>
        <p:spPr>
          <a:xfrm>
            <a:off x="686104" y="1350518"/>
            <a:ext cx="2771546"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appropriate step:</a:t>
            </a:r>
            <a:endParaRPr sz="2400">
              <a:latin typeface="Verdana" panose="020B0604030504040204"/>
              <a:cs typeface="Verdana" panose="020B0604030504040204"/>
            </a:endParaRPr>
          </a:p>
        </p:txBody>
      </p:sp>
      <p:sp>
        <p:nvSpPr>
          <p:cNvPr id="5" name="text 1"/>
          <p:cNvSpPr txBox="1"/>
          <p:nvPr/>
        </p:nvSpPr>
        <p:spPr>
          <a:xfrm>
            <a:off x="686104" y="2158238"/>
            <a:ext cx="3786225"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5. Step 2 of an input is:</a:t>
            </a:r>
            <a:endParaRPr sz="2400">
              <a:latin typeface="Verdana" panose="020B0604030504040204"/>
              <a:cs typeface="Verdana" panose="020B0604030504040204"/>
            </a:endParaRPr>
          </a:p>
        </p:txBody>
      </p:sp>
      <p:sp>
        <p:nvSpPr>
          <p:cNvPr id="6" name="text 1"/>
          <p:cNvSpPr txBox="1"/>
          <p:nvPr/>
        </p:nvSpPr>
        <p:spPr>
          <a:xfrm>
            <a:off x="686104" y="2561791"/>
            <a:ext cx="5597454" cy="296561"/>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“Stay 20 90 37 begin 11 home “</a:t>
            </a:r>
            <a:endParaRPr sz="2400">
              <a:latin typeface="Verdana" panose="020B0604030504040204"/>
              <a:cs typeface="Verdana" panose="020B0604030504040204"/>
            </a:endParaRPr>
          </a:p>
        </p:txBody>
      </p:sp>
      <p:sp>
        <p:nvSpPr>
          <p:cNvPr id="7" name="text 1"/>
          <p:cNvSpPr txBox="1"/>
          <p:nvPr/>
        </p:nvSpPr>
        <p:spPr>
          <a:xfrm>
            <a:off x="686104" y="2966339"/>
            <a:ext cx="7040882"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Which of the following is definitely the input?</a:t>
            </a:r>
            <a:endParaRPr sz="2400">
              <a:latin typeface="Verdana" panose="020B0604030504040204"/>
              <a:cs typeface="Verdana" panose="020B0604030504040204"/>
            </a:endParaRPr>
          </a:p>
        </p:txBody>
      </p:sp>
      <p:sp>
        <p:nvSpPr>
          <p:cNvPr id="8" name="text 1"/>
          <p:cNvSpPr txBox="1"/>
          <p:nvPr/>
        </p:nvSpPr>
        <p:spPr>
          <a:xfrm>
            <a:off x="686104" y="3774059"/>
            <a:ext cx="5989930"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 209037 begin again 11 home again</a:t>
            </a:r>
            <a:endParaRPr sz="2400">
              <a:latin typeface="Verdana" panose="020B0604030504040204"/>
              <a:cs typeface="Verdana" panose="020B0604030504040204"/>
            </a:endParaRPr>
          </a:p>
        </p:txBody>
      </p:sp>
      <p:sp>
        <p:nvSpPr>
          <p:cNvPr id="9" name="text 1"/>
          <p:cNvSpPr txBox="1"/>
          <p:nvPr/>
        </p:nvSpPr>
        <p:spPr>
          <a:xfrm>
            <a:off x="686104" y="4177612"/>
            <a:ext cx="5952289"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b) Sky 90 37 20 begin again 11 home</a:t>
            </a:r>
            <a:endParaRPr sz="2400">
              <a:latin typeface="Verdana" panose="020B0604030504040204"/>
              <a:cs typeface="Verdana" panose="020B0604030504040204"/>
            </a:endParaRPr>
          </a:p>
        </p:txBody>
      </p:sp>
      <p:sp>
        <p:nvSpPr>
          <p:cNvPr id="10" name="text 1"/>
          <p:cNvSpPr txBox="1"/>
          <p:nvPr/>
        </p:nvSpPr>
        <p:spPr>
          <a:xfrm>
            <a:off x="686104" y="4582033"/>
            <a:ext cx="5761025" cy="296266"/>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c)90 20 37 begin sky again 11 home</a:t>
            </a:r>
            <a:endParaRPr sz="2400">
              <a:latin typeface="Verdana" panose="020B0604030504040204"/>
              <a:cs typeface="Verdana" panose="020B0604030504040204"/>
            </a:endParaRPr>
          </a:p>
        </p:txBody>
      </p:sp>
      <p:sp>
        <p:nvSpPr>
          <p:cNvPr id="11" name="text 1"/>
          <p:cNvSpPr txBox="1"/>
          <p:nvPr/>
        </p:nvSpPr>
        <p:spPr>
          <a:xfrm>
            <a:off x="686104" y="4985893"/>
            <a:ext cx="407913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d) Cannot be determined.</a:t>
            </a:r>
            <a:endParaRPr sz="2400">
              <a:latin typeface="Verdana" panose="020B0604030504040204"/>
              <a:cs typeface="Verdana" panose="020B0604030504040204"/>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51357" y="637921"/>
            <a:ext cx="4085539" cy="296266"/>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6. Step III of an input is :</a:t>
            </a:r>
            <a:endParaRPr sz="2400">
              <a:latin typeface="Verdana" panose="020B0604030504040204"/>
              <a:cs typeface="Verdana" panose="020B0604030504040204"/>
            </a:endParaRPr>
          </a:p>
        </p:txBody>
      </p:sp>
      <p:sp>
        <p:nvSpPr>
          <p:cNvPr id="3" name="text 1"/>
          <p:cNvSpPr txBox="1"/>
          <p:nvPr/>
        </p:nvSpPr>
        <p:spPr>
          <a:xfrm>
            <a:off x="651357" y="1041781"/>
            <a:ext cx="5935980" cy="296265"/>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Take 17 mind game 29 73 18 loud</a:t>
            </a:r>
            <a:endParaRPr sz="2400">
              <a:latin typeface="Verdana" panose="020B0604030504040204"/>
              <a:cs typeface="Verdana" panose="020B0604030504040204"/>
            </a:endParaRPr>
          </a:p>
        </p:txBody>
      </p:sp>
      <p:sp>
        <p:nvSpPr>
          <p:cNvPr id="4" name="text 1"/>
          <p:cNvSpPr txBox="1"/>
          <p:nvPr/>
        </p:nvSpPr>
        <p:spPr>
          <a:xfrm>
            <a:off x="651357" y="1445641"/>
            <a:ext cx="745571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How many more steps are required to complete</a:t>
            </a:r>
            <a:endParaRPr sz="2400">
              <a:latin typeface="Verdana" panose="020B0604030504040204"/>
              <a:cs typeface="Verdana" panose="020B0604030504040204"/>
            </a:endParaRPr>
          </a:p>
        </p:txBody>
      </p:sp>
      <p:sp>
        <p:nvSpPr>
          <p:cNvPr id="5" name="text 1"/>
          <p:cNvSpPr txBox="1"/>
          <p:nvPr/>
        </p:nvSpPr>
        <p:spPr>
          <a:xfrm>
            <a:off x="651357" y="1811094"/>
            <a:ext cx="2315745"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the sequence?</a:t>
            </a:r>
            <a:endParaRPr sz="2400">
              <a:latin typeface="Verdana" panose="020B0604030504040204"/>
              <a:cs typeface="Verdana" panose="020B0604030504040204"/>
            </a:endParaRPr>
          </a:p>
        </p:txBody>
      </p:sp>
      <p:sp>
        <p:nvSpPr>
          <p:cNvPr id="6" name="text 1"/>
          <p:cNvSpPr txBox="1"/>
          <p:nvPr/>
        </p:nvSpPr>
        <p:spPr>
          <a:xfrm>
            <a:off x="651357" y="2619502"/>
            <a:ext cx="1155801"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Two</a:t>
            </a:r>
            <a:endParaRPr sz="2400">
              <a:latin typeface="Verdana" panose="020B0604030504040204"/>
              <a:cs typeface="Verdana" panose="020B0604030504040204"/>
            </a:endParaRPr>
          </a:p>
        </p:txBody>
      </p:sp>
      <p:sp>
        <p:nvSpPr>
          <p:cNvPr id="7" name="text 1"/>
          <p:cNvSpPr txBox="1"/>
          <p:nvPr/>
        </p:nvSpPr>
        <p:spPr>
          <a:xfrm>
            <a:off x="651357" y="3023362"/>
            <a:ext cx="1438656"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Three</a:t>
            </a:r>
            <a:endParaRPr sz="2400">
              <a:latin typeface="Verdana" panose="020B0604030504040204"/>
              <a:cs typeface="Verdana" panose="020B0604030504040204"/>
            </a:endParaRPr>
          </a:p>
        </p:txBody>
      </p:sp>
      <p:sp>
        <p:nvSpPr>
          <p:cNvPr id="8" name="text 1"/>
          <p:cNvSpPr txBox="1"/>
          <p:nvPr/>
        </p:nvSpPr>
        <p:spPr>
          <a:xfrm>
            <a:off x="651357" y="3427476"/>
            <a:ext cx="1240231"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Four</a:t>
            </a:r>
            <a:endParaRPr sz="2400">
              <a:latin typeface="Verdana" panose="020B0604030504040204"/>
              <a:cs typeface="Verdana" panose="020B0604030504040204"/>
            </a:endParaRPr>
          </a:p>
        </p:txBody>
      </p:sp>
      <p:sp>
        <p:nvSpPr>
          <p:cNvPr id="9" name="text 1"/>
          <p:cNvSpPr txBox="1"/>
          <p:nvPr/>
        </p:nvSpPr>
        <p:spPr>
          <a:xfrm>
            <a:off x="651357" y="3831336"/>
            <a:ext cx="1180490"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Five</a:t>
            </a:r>
            <a:endParaRPr sz="2400">
              <a:latin typeface="Verdana" panose="020B0604030504040204"/>
              <a:cs typeface="Verdana" panose="020B0604030504040204"/>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5800344"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7. Input: by now 52 32 for 91 20 me</a:t>
            </a:r>
            <a:endParaRPr sz="2400">
              <a:latin typeface="Verdana" panose="020B0604030504040204"/>
              <a:cs typeface="Verdana" panose="020B0604030504040204"/>
            </a:endParaRPr>
          </a:p>
        </p:txBody>
      </p:sp>
      <p:sp>
        <p:nvSpPr>
          <p:cNvPr id="3" name="text 1"/>
          <p:cNvSpPr txBox="1"/>
          <p:nvPr/>
        </p:nvSpPr>
        <p:spPr>
          <a:xfrm>
            <a:off x="686104" y="1022297"/>
            <a:ext cx="5472054"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Which of the steps will be the last?</a:t>
            </a:r>
            <a:endParaRPr sz="2400">
              <a:latin typeface="Verdana" panose="020B0604030504040204"/>
              <a:cs typeface="Verdana" panose="020B0604030504040204"/>
            </a:endParaRPr>
          </a:p>
        </p:txBody>
      </p:sp>
      <p:sp>
        <p:nvSpPr>
          <p:cNvPr id="4" name="text 1"/>
          <p:cNvSpPr txBox="1"/>
          <p:nvPr/>
        </p:nvSpPr>
        <p:spPr>
          <a:xfrm>
            <a:off x="686104" y="1830578"/>
            <a:ext cx="942441"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III</a:t>
            </a:r>
            <a:endParaRPr sz="2400">
              <a:latin typeface="Verdana" panose="020B0604030504040204"/>
              <a:cs typeface="Verdana" panose="020B0604030504040204"/>
            </a:endParaRPr>
          </a:p>
        </p:txBody>
      </p:sp>
      <p:sp>
        <p:nvSpPr>
          <p:cNvPr id="5" name="text 1"/>
          <p:cNvSpPr txBox="1"/>
          <p:nvPr/>
        </p:nvSpPr>
        <p:spPr>
          <a:xfrm>
            <a:off x="686104" y="2234438"/>
            <a:ext cx="896112"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IV</a:t>
            </a:r>
            <a:endParaRPr sz="2400">
              <a:latin typeface="Verdana" panose="020B0604030504040204"/>
              <a:cs typeface="Verdana" panose="020B0604030504040204"/>
            </a:endParaRPr>
          </a:p>
        </p:txBody>
      </p:sp>
      <p:sp>
        <p:nvSpPr>
          <p:cNvPr id="6" name="text 1"/>
          <p:cNvSpPr txBox="1"/>
          <p:nvPr/>
        </p:nvSpPr>
        <p:spPr>
          <a:xfrm>
            <a:off x="686104" y="2638679"/>
            <a:ext cx="773277"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V</a:t>
            </a:r>
            <a:endParaRPr sz="2400">
              <a:latin typeface="Verdana" panose="020B0604030504040204"/>
              <a:cs typeface="Verdana" panose="020B0604030504040204"/>
            </a:endParaRPr>
          </a:p>
        </p:txBody>
      </p:sp>
      <p:sp>
        <p:nvSpPr>
          <p:cNvPr id="7" name="text 1"/>
          <p:cNvSpPr txBox="1"/>
          <p:nvPr/>
        </p:nvSpPr>
        <p:spPr>
          <a:xfrm>
            <a:off x="686104" y="3042539"/>
            <a:ext cx="902512"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VI</a:t>
            </a:r>
            <a:endParaRPr sz="2400">
              <a:latin typeface="Verdana" panose="020B0604030504040204"/>
              <a:cs typeface="Verdana" panose="020B0604030504040204"/>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6227674"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8. Input: fight for all 39 62 25 today 19</a:t>
            </a:r>
            <a:endParaRPr sz="2400">
              <a:latin typeface="Verdana" panose="020B0604030504040204"/>
              <a:cs typeface="Verdana" panose="020B0604030504040204"/>
            </a:endParaRPr>
          </a:p>
        </p:txBody>
      </p:sp>
      <p:sp>
        <p:nvSpPr>
          <p:cNvPr id="3" name="text 1"/>
          <p:cNvSpPr txBox="1"/>
          <p:nvPr/>
        </p:nvSpPr>
        <p:spPr>
          <a:xfrm>
            <a:off x="686104" y="1022297"/>
            <a:ext cx="5974562"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Which of the following will be step IV?</a:t>
            </a:r>
            <a:endParaRPr sz="2400">
              <a:latin typeface="Verdana" panose="020B0604030504040204"/>
              <a:cs typeface="Verdana" panose="020B0604030504040204"/>
            </a:endParaRPr>
          </a:p>
        </p:txBody>
      </p:sp>
      <p:sp>
        <p:nvSpPr>
          <p:cNvPr id="4" name="text 1"/>
          <p:cNvSpPr txBox="1"/>
          <p:nvPr/>
        </p:nvSpPr>
        <p:spPr>
          <a:xfrm>
            <a:off x="686104" y="1830578"/>
            <a:ext cx="5170324"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 today 25 for 39 fight all 39 62</a:t>
            </a:r>
            <a:endParaRPr sz="2400">
              <a:latin typeface="Verdana" panose="020B0604030504040204"/>
              <a:cs typeface="Verdana" panose="020B0604030504040204"/>
            </a:endParaRPr>
          </a:p>
        </p:txBody>
      </p:sp>
      <p:sp>
        <p:nvSpPr>
          <p:cNvPr id="5" name="text 1"/>
          <p:cNvSpPr txBox="1"/>
          <p:nvPr/>
        </p:nvSpPr>
        <p:spPr>
          <a:xfrm>
            <a:off x="686104" y="2234438"/>
            <a:ext cx="5070959"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b)today 19 for 25 fight all 39 62</a:t>
            </a:r>
            <a:endParaRPr sz="2400">
              <a:latin typeface="Verdana" panose="020B0604030504040204"/>
              <a:cs typeface="Verdana" panose="020B0604030504040204"/>
            </a:endParaRPr>
          </a:p>
        </p:txBody>
      </p:sp>
      <p:sp>
        <p:nvSpPr>
          <p:cNvPr id="6" name="text 1"/>
          <p:cNvSpPr txBox="1"/>
          <p:nvPr/>
        </p:nvSpPr>
        <p:spPr>
          <a:xfrm>
            <a:off x="686104" y="2638679"/>
            <a:ext cx="3936186"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 Cannot be determined</a:t>
            </a:r>
            <a:endParaRPr sz="2400">
              <a:latin typeface="Verdana" panose="020B0604030504040204"/>
              <a:cs typeface="Verdana" panose="020B0604030504040204"/>
            </a:endParaRPr>
          </a:p>
        </p:txBody>
      </p:sp>
      <p:sp>
        <p:nvSpPr>
          <p:cNvPr id="7" name="text 1"/>
          <p:cNvSpPr txBox="1"/>
          <p:nvPr/>
        </p:nvSpPr>
        <p:spPr>
          <a:xfrm>
            <a:off x="686104" y="3042539"/>
            <a:ext cx="275386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d) none of these.</a:t>
            </a:r>
            <a:endParaRPr sz="2400">
              <a:latin typeface="Verdana" panose="020B0604030504040204"/>
              <a:cs typeface="Verdana" panose="020B0604030504040204"/>
            </a:endParaRPr>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564769"/>
            <a:ext cx="721459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9. Input: queen mary 79 62 17 20 green west</a:t>
            </a:r>
            <a:endParaRPr sz="2400">
              <a:latin typeface="Verdana" panose="020B0604030504040204"/>
              <a:cs typeface="Verdana" panose="020B0604030504040204"/>
            </a:endParaRPr>
          </a:p>
        </p:txBody>
      </p:sp>
      <p:sp>
        <p:nvSpPr>
          <p:cNvPr id="3" name="text 1"/>
          <p:cNvSpPr txBox="1"/>
          <p:nvPr/>
        </p:nvSpPr>
        <p:spPr>
          <a:xfrm>
            <a:off x="686104" y="968322"/>
            <a:ext cx="7233730"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Which of the following step will be the last but</a:t>
            </a:r>
            <a:endParaRPr sz="2400">
              <a:latin typeface="Verdana" panose="020B0604030504040204"/>
              <a:cs typeface="Verdana" panose="020B0604030504040204"/>
            </a:endParaRPr>
          </a:p>
        </p:txBody>
      </p:sp>
      <p:sp>
        <p:nvSpPr>
          <p:cNvPr id="4" name="text 1"/>
          <p:cNvSpPr txBox="1"/>
          <p:nvPr/>
        </p:nvSpPr>
        <p:spPr>
          <a:xfrm>
            <a:off x="686104" y="1334770"/>
            <a:ext cx="83301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one?</a:t>
            </a:r>
            <a:endParaRPr sz="2400">
              <a:latin typeface="Verdana" panose="020B0604030504040204"/>
              <a:cs typeface="Verdana" panose="020B0604030504040204"/>
            </a:endParaRPr>
          </a:p>
        </p:txBody>
      </p:sp>
      <p:sp>
        <p:nvSpPr>
          <p:cNvPr id="5" name="text 1"/>
          <p:cNvSpPr txBox="1"/>
          <p:nvPr/>
        </p:nvSpPr>
        <p:spPr>
          <a:xfrm>
            <a:off x="686104" y="2142490"/>
            <a:ext cx="902512"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VI</a:t>
            </a:r>
            <a:endParaRPr sz="2400">
              <a:latin typeface="Verdana" panose="020B0604030504040204"/>
              <a:cs typeface="Verdana" panose="020B0604030504040204"/>
            </a:endParaRPr>
          </a:p>
        </p:txBody>
      </p:sp>
      <p:sp>
        <p:nvSpPr>
          <p:cNvPr id="6" name="text 1"/>
          <p:cNvSpPr txBox="1"/>
          <p:nvPr/>
        </p:nvSpPr>
        <p:spPr>
          <a:xfrm>
            <a:off x="686104" y="2546043"/>
            <a:ext cx="1028661"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VII</a:t>
            </a:r>
            <a:endParaRPr sz="2400">
              <a:latin typeface="Verdana" panose="020B0604030504040204"/>
              <a:cs typeface="Verdana" panose="020B0604030504040204"/>
            </a:endParaRPr>
          </a:p>
        </p:txBody>
      </p:sp>
      <p:sp>
        <p:nvSpPr>
          <p:cNvPr id="7" name="text 1"/>
          <p:cNvSpPr txBox="1"/>
          <p:nvPr/>
        </p:nvSpPr>
        <p:spPr>
          <a:xfrm>
            <a:off x="686104" y="2950464"/>
            <a:ext cx="773277"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V</a:t>
            </a:r>
            <a:endParaRPr sz="2400">
              <a:latin typeface="Verdana" panose="020B0604030504040204"/>
              <a:cs typeface="Verdana" panose="020B0604030504040204"/>
            </a:endParaRPr>
          </a:p>
        </p:txBody>
      </p:sp>
      <p:sp>
        <p:nvSpPr>
          <p:cNvPr id="8" name="text 1"/>
          <p:cNvSpPr txBox="1"/>
          <p:nvPr/>
        </p:nvSpPr>
        <p:spPr>
          <a:xfrm>
            <a:off x="686104" y="3354324"/>
            <a:ext cx="2698394"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None of these</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4611929" cy="296265"/>
          </a:xfrm>
          <a:prstGeom prst="rect">
            <a:avLst/>
          </a:prstGeom>
        </p:spPr>
        <p:txBody>
          <a:bodyPr vert="horz" wrap="none" lIns="0" tIns="0" rIns="0" bIns="0" rtlCol="0">
            <a:spAutoFit/>
          </a:bodyPr>
          <a:lstStyle/>
          <a:p>
            <a:pPr marL="0">
              <a:lnSpc>
                <a:spcPct val="100000"/>
              </a:lnSpc>
            </a:pPr>
            <a:r>
              <a:rPr sz="2400" b="1" spc="10" dirty="0">
                <a:latin typeface="Verdana" panose="020B0604030504040204"/>
                <a:cs typeface="Verdana" panose="020B0604030504040204"/>
              </a:rPr>
              <a:t>Directions for Q10 to Q15:</a:t>
            </a:r>
            <a:endParaRPr sz="2400">
              <a:latin typeface="Verdana" panose="020B0604030504040204"/>
              <a:cs typeface="Verdana" panose="020B0604030504040204"/>
            </a:endParaRPr>
          </a:p>
        </p:txBody>
      </p:sp>
      <p:sp>
        <p:nvSpPr>
          <p:cNvPr id="3" name="text 1"/>
          <p:cNvSpPr txBox="1"/>
          <p:nvPr/>
        </p:nvSpPr>
        <p:spPr>
          <a:xfrm>
            <a:off x="686104" y="1022297"/>
            <a:ext cx="7171792"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Study the following information to answer the</a:t>
            </a:r>
            <a:endParaRPr sz="2400">
              <a:latin typeface="Verdana" panose="020B0604030504040204"/>
              <a:cs typeface="Verdana" panose="020B0604030504040204"/>
            </a:endParaRPr>
          </a:p>
        </p:txBody>
      </p:sp>
      <p:sp>
        <p:nvSpPr>
          <p:cNvPr id="4" name="text 1"/>
          <p:cNvSpPr txBox="1"/>
          <p:nvPr/>
        </p:nvSpPr>
        <p:spPr>
          <a:xfrm>
            <a:off x="686104" y="1388618"/>
            <a:ext cx="395660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questions given below it:</a:t>
            </a:r>
            <a:endParaRPr sz="2400">
              <a:latin typeface="Verdana" panose="020B0604030504040204"/>
              <a:cs typeface="Verdana" panose="020B0604030504040204"/>
            </a:endParaRPr>
          </a:p>
        </p:txBody>
      </p:sp>
      <p:sp>
        <p:nvSpPr>
          <p:cNvPr id="5" name="text 1"/>
          <p:cNvSpPr txBox="1"/>
          <p:nvPr/>
        </p:nvSpPr>
        <p:spPr>
          <a:xfrm>
            <a:off x="686104" y="1792478"/>
            <a:ext cx="761512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An electronic device when fed with the numbers,</a:t>
            </a:r>
            <a:endParaRPr sz="2400">
              <a:latin typeface="Verdana" panose="020B0604030504040204"/>
              <a:cs typeface="Verdana" panose="020B0604030504040204"/>
            </a:endParaRPr>
          </a:p>
        </p:txBody>
      </p:sp>
      <p:sp>
        <p:nvSpPr>
          <p:cNvPr id="6" name="text 1"/>
          <p:cNvSpPr txBox="1"/>
          <p:nvPr/>
        </p:nvSpPr>
        <p:spPr>
          <a:xfrm>
            <a:off x="686104" y="2158238"/>
            <a:ext cx="729569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rearranges them in a particular order following</a:t>
            </a:r>
            <a:endParaRPr sz="2400">
              <a:latin typeface="Verdana" panose="020B0604030504040204"/>
              <a:cs typeface="Verdana" panose="020B0604030504040204"/>
            </a:endParaRPr>
          </a:p>
        </p:txBody>
      </p:sp>
      <p:sp>
        <p:nvSpPr>
          <p:cNvPr id="7" name="text 1"/>
          <p:cNvSpPr txBox="1"/>
          <p:nvPr/>
        </p:nvSpPr>
        <p:spPr>
          <a:xfrm>
            <a:off x="686104" y="2523691"/>
            <a:ext cx="6906353"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certain rules. The following is a step by step</a:t>
            </a:r>
            <a:endParaRPr sz="2400">
              <a:latin typeface="Verdana" panose="020B0604030504040204"/>
              <a:cs typeface="Verdana" panose="020B0604030504040204"/>
            </a:endParaRPr>
          </a:p>
        </p:txBody>
      </p:sp>
      <p:sp>
        <p:nvSpPr>
          <p:cNvPr id="8" name="text 1"/>
          <p:cNvSpPr txBox="1"/>
          <p:nvPr/>
        </p:nvSpPr>
        <p:spPr>
          <a:xfrm>
            <a:off x="686104" y="2890139"/>
            <a:ext cx="6984186"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process of rearrangements for given input of</a:t>
            </a:r>
            <a:endParaRPr sz="2400">
              <a:latin typeface="Verdana" panose="020B0604030504040204"/>
              <a:cs typeface="Verdana" panose="020B0604030504040204"/>
            </a:endParaRPr>
          </a:p>
        </p:txBody>
      </p:sp>
      <p:sp>
        <p:nvSpPr>
          <p:cNvPr id="9" name="text 1"/>
          <p:cNvSpPr txBox="1"/>
          <p:nvPr/>
        </p:nvSpPr>
        <p:spPr>
          <a:xfrm>
            <a:off x="686104" y="3255899"/>
            <a:ext cx="159075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numbers:</a:t>
            </a:r>
            <a:endParaRPr sz="2400">
              <a:latin typeface="Verdana" panose="020B0604030504040204"/>
              <a:cs typeface="Verdana" panose="020B0604030504040204"/>
            </a:endParaRPr>
          </a:p>
        </p:txBody>
      </p:sp>
      <p:sp>
        <p:nvSpPr>
          <p:cNvPr id="10" name="text 1"/>
          <p:cNvSpPr txBox="1"/>
          <p:nvPr/>
        </p:nvSpPr>
        <p:spPr>
          <a:xfrm>
            <a:off x="686104" y="3659759"/>
            <a:ext cx="1181100"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Input :</a:t>
            </a:r>
            <a:endParaRPr sz="2400">
              <a:latin typeface="Verdana" panose="020B0604030504040204"/>
              <a:cs typeface="Verdana" panose="020B0604030504040204"/>
            </a:endParaRPr>
          </a:p>
        </p:txBody>
      </p:sp>
      <p:sp>
        <p:nvSpPr>
          <p:cNvPr id="11" name="text 1"/>
          <p:cNvSpPr txBox="1"/>
          <p:nvPr/>
        </p:nvSpPr>
        <p:spPr>
          <a:xfrm>
            <a:off x="2515235" y="3659759"/>
            <a:ext cx="3961182"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85 16 36 04 19 97 63 09</a:t>
            </a:r>
            <a:endParaRPr sz="2400">
              <a:latin typeface="Verdana" panose="020B0604030504040204"/>
              <a:cs typeface="Verdana" panose="020B0604030504040204"/>
            </a:endParaRPr>
          </a:p>
        </p:txBody>
      </p:sp>
      <p:sp>
        <p:nvSpPr>
          <p:cNvPr id="12" name="text 1"/>
          <p:cNvSpPr txBox="1"/>
          <p:nvPr/>
        </p:nvSpPr>
        <p:spPr>
          <a:xfrm>
            <a:off x="686104" y="4063312"/>
            <a:ext cx="1289983"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I :</a:t>
            </a:r>
            <a:endParaRPr sz="2400">
              <a:latin typeface="Verdana" panose="020B0604030504040204"/>
              <a:cs typeface="Verdana" panose="020B0604030504040204"/>
            </a:endParaRPr>
          </a:p>
        </p:txBody>
      </p:sp>
      <p:sp>
        <p:nvSpPr>
          <p:cNvPr id="13" name="text 1"/>
          <p:cNvSpPr txBox="1"/>
          <p:nvPr/>
        </p:nvSpPr>
        <p:spPr>
          <a:xfrm>
            <a:off x="2515235" y="4063312"/>
            <a:ext cx="3962091"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97 85 16 36 04 19 63 09</a:t>
            </a:r>
            <a:endParaRPr sz="2400">
              <a:latin typeface="Verdana" panose="020B0604030504040204"/>
              <a:cs typeface="Verdana" panose="020B0604030504040204"/>
            </a:endParaRPr>
          </a:p>
        </p:txBody>
      </p:sp>
      <p:sp>
        <p:nvSpPr>
          <p:cNvPr id="14" name="text 1"/>
          <p:cNvSpPr txBox="1"/>
          <p:nvPr/>
        </p:nvSpPr>
        <p:spPr>
          <a:xfrm>
            <a:off x="686104" y="4467733"/>
            <a:ext cx="1418844" cy="296266"/>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II :</a:t>
            </a:r>
            <a:endParaRPr sz="2400">
              <a:latin typeface="Verdana" panose="020B0604030504040204"/>
              <a:cs typeface="Verdana" panose="020B0604030504040204"/>
            </a:endParaRPr>
          </a:p>
        </p:txBody>
      </p:sp>
      <p:sp>
        <p:nvSpPr>
          <p:cNvPr id="15" name="text 1"/>
          <p:cNvSpPr txBox="1"/>
          <p:nvPr/>
        </p:nvSpPr>
        <p:spPr>
          <a:xfrm>
            <a:off x="2515235" y="4467733"/>
            <a:ext cx="3961182" cy="296266"/>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97 85 63 16 36 04 19 09</a:t>
            </a:r>
            <a:endParaRPr sz="2400">
              <a:latin typeface="Verdana" panose="020B0604030504040204"/>
              <a:cs typeface="Verdana" panose="020B0604030504040204"/>
            </a:endParaRPr>
          </a:p>
        </p:txBody>
      </p:sp>
      <p:sp>
        <p:nvSpPr>
          <p:cNvPr id="16" name="text 1"/>
          <p:cNvSpPr txBox="1"/>
          <p:nvPr/>
        </p:nvSpPr>
        <p:spPr>
          <a:xfrm>
            <a:off x="686104" y="4871593"/>
            <a:ext cx="1432865" cy="296266"/>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III:</a:t>
            </a:r>
            <a:endParaRPr sz="2400">
              <a:latin typeface="Verdana" panose="020B0604030504040204"/>
              <a:cs typeface="Verdana" panose="020B0604030504040204"/>
            </a:endParaRPr>
          </a:p>
        </p:txBody>
      </p:sp>
      <p:sp>
        <p:nvSpPr>
          <p:cNvPr id="17" name="text 1"/>
          <p:cNvSpPr txBox="1"/>
          <p:nvPr/>
        </p:nvSpPr>
        <p:spPr>
          <a:xfrm>
            <a:off x="2515235" y="4871593"/>
            <a:ext cx="3961182" cy="296266"/>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97 85 63 36 16 04 19 09</a:t>
            </a:r>
            <a:endParaRPr sz="2400">
              <a:latin typeface="Verdana" panose="020B0604030504040204"/>
              <a:cs typeface="Verdana" panose="020B0604030504040204"/>
            </a:endParaRPr>
          </a:p>
        </p:txBody>
      </p:sp>
      <p:sp>
        <p:nvSpPr>
          <p:cNvPr id="18" name="text 1"/>
          <p:cNvSpPr txBox="1"/>
          <p:nvPr/>
        </p:nvSpPr>
        <p:spPr>
          <a:xfrm>
            <a:off x="686104" y="5275453"/>
            <a:ext cx="137678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IV:</a:t>
            </a:r>
            <a:endParaRPr sz="2400">
              <a:latin typeface="Verdana" panose="020B0604030504040204"/>
              <a:cs typeface="Verdana" panose="020B0604030504040204"/>
            </a:endParaRPr>
          </a:p>
        </p:txBody>
      </p:sp>
      <p:sp>
        <p:nvSpPr>
          <p:cNvPr id="19" name="text 1"/>
          <p:cNvSpPr txBox="1"/>
          <p:nvPr/>
        </p:nvSpPr>
        <p:spPr>
          <a:xfrm>
            <a:off x="2515235" y="5275453"/>
            <a:ext cx="3961182"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97 85 63 36 19 16 04 09</a:t>
            </a:r>
            <a:endParaRPr sz="2400">
              <a:latin typeface="Verdana" panose="020B0604030504040204"/>
              <a:cs typeface="Verdana" panose="020B0604030504040204"/>
            </a:endParaRPr>
          </a:p>
        </p:txBody>
      </p:sp>
      <p:sp>
        <p:nvSpPr>
          <p:cNvPr id="20" name="text 1"/>
          <p:cNvSpPr txBox="1"/>
          <p:nvPr/>
        </p:nvSpPr>
        <p:spPr>
          <a:xfrm>
            <a:off x="686104" y="5679032"/>
            <a:ext cx="1370225"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V :</a:t>
            </a:r>
            <a:endParaRPr sz="2400">
              <a:latin typeface="Verdana" panose="020B0604030504040204"/>
              <a:cs typeface="Verdana" panose="020B0604030504040204"/>
            </a:endParaRPr>
          </a:p>
        </p:txBody>
      </p:sp>
      <p:sp>
        <p:nvSpPr>
          <p:cNvPr id="21" name="text 1"/>
          <p:cNvSpPr txBox="1"/>
          <p:nvPr/>
        </p:nvSpPr>
        <p:spPr>
          <a:xfrm>
            <a:off x="2515235" y="5679032"/>
            <a:ext cx="3962091"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97 85 63 36 19 16 09 04</a:t>
            </a:r>
            <a:endParaRPr sz="2400">
              <a:latin typeface="Verdana" panose="020B0604030504040204"/>
              <a:cs typeface="Verdana" panose="020B0604030504040204"/>
            </a:endParaRPr>
          </a:p>
        </p:txBody>
      </p:sp>
      <p:pic>
        <p:nvPicPr>
          <p:cNvPr id="22" name="Picture 2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685800" y="1143000"/>
            <a:ext cx="7848600" cy="470898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000" spc="10" dirty="0" smtClean="0">
                <a:latin typeface="Times New Roman" panose="02020603050405020304" pitchFamily="18" charset="0"/>
                <a:cs typeface="Times New Roman" panose="02020603050405020304" pitchFamily="18" charset="0"/>
              </a:rPr>
              <a:t>The </a:t>
            </a:r>
            <a:r>
              <a:rPr lang="en-US" sz="2000" b="1" dirty="0" smtClean="0">
                <a:latin typeface="Times New Roman" panose="02020603050405020304" pitchFamily="18" charset="0"/>
                <a:cs typeface="Times New Roman" panose="02020603050405020304" pitchFamily="18" charset="0"/>
              </a:rPr>
              <a:t>Sequential </a:t>
            </a:r>
            <a:r>
              <a:rPr lang="en-US" sz="2000" b="1" dirty="0">
                <a:latin typeface="Times New Roman" panose="02020603050405020304" pitchFamily="18" charset="0"/>
                <a:cs typeface="Times New Roman" panose="02020603050405020304" pitchFamily="18" charset="0"/>
              </a:rPr>
              <a:t>output tracing</a:t>
            </a:r>
            <a:r>
              <a:rPr lang="en-US" sz="2000" dirty="0">
                <a:latin typeface="Times New Roman" panose="02020603050405020304" pitchFamily="18" charset="0"/>
                <a:cs typeface="Times New Roman" panose="02020603050405020304" pitchFamily="18" charset="0"/>
              </a:rPr>
              <a:t> is basically a output of a machine obtained when a certain data is put into the machine. The input data can  either be in the form of numbers or alphabets. When the input is given to the machine it produces certain output which is in a fixed pattern or </a:t>
            </a:r>
            <a:r>
              <a:rPr lang="en-US" sz="2000" dirty="0" smtClean="0">
                <a:latin typeface="Times New Roman" panose="02020603050405020304" pitchFamily="18" charset="0"/>
                <a:cs typeface="Times New Roman" panose="02020603050405020304" pitchFamily="18" charset="0"/>
              </a:rPr>
              <a:t>sequence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spc="10" dirty="0" smtClean="0">
                <a:latin typeface="Times New Roman" panose="02020603050405020304" pitchFamily="18" charset="0"/>
                <a:cs typeface="Times New Roman" panose="02020603050405020304" pitchFamily="18" charset="0"/>
              </a:rPr>
              <a:t> </a:t>
            </a:r>
            <a:r>
              <a:rPr lang="en-IN" sz="2000" spc="10" dirty="0" smtClean="0">
                <a:solidFill>
                  <a:srgbClr val="000000"/>
                </a:solidFill>
                <a:latin typeface="Times New Roman" panose="02020603050405020304" pitchFamily="18" charset="0"/>
                <a:cs typeface="Times New Roman" panose="02020603050405020304" pitchFamily="18" charset="0"/>
              </a:rPr>
              <a:t>The </a:t>
            </a:r>
            <a:r>
              <a:rPr lang="en-IN" sz="2000" spc="10" dirty="0">
                <a:solidFill>
                  <a:srgbClr val="000000"/>
                </a:solidFill>
                <a:latin typeface="Times New Roman" panose="02020603050405020304" pitchFamily="18" charset="0"/>
                <a:cs typeface="Times New Roman" panose="02020603050405020304" pitchFamily="18" charset="0"/>
              </a:rPr>
              <a:t>questions based on Input-Output aims to </a:t>
            </a:r>
            <a:r>
              <a:rPr lang="en-IN" sz="2000" dirty="0">
                <a:latin typeface="Times New Roman" panose="02020603050405020304" pitchFamily="18" charset="0"/>
                <a:cs typeface="Times New Roman" panose="02020603050405020304" pitchFamily="18" charset="0"/>
              </a:rPr>
              <a:t>judge  how  quickly  one  can  identify  the  </a:t>
            </a:r>
            <a:r>
              <a:rPr lang="en-IN" sz="2000" dirty="0" smtClean="0">
                <a:latin typeface="Times New Roman" panose="02020603050405020304" pitchFamily="18" charset="0"/>
                <a:cs typeface="Times New Roman" panose="02020603050405020304" pitchFamily="18" charset="0"/>
              </a:rPr>
              <a:t>rule </a:t>
            </a:r>
            <a:r>
              <a:rPr lang="en-IN" sz="2000" dirty="0">
                <a:latin typeface="Times New Roman" panose="02020603050405020304" pitchFamily="18" charset="0"/>
                <a:cs typeface="Times New Roman" panose="02020603050405020304" pitchFamily="18" charset="0"/>
              </a:rPr>
              <a:t>applied in the arrangement of given Input Line </a:t>
            </a:r>
            <a:r>
              <a:rPr lang="en-IN" sz="2000" dirty="0" smtClean="0">
                <a:latin typeface="Times New Roman" panose="02020603050405020304" pitchFamily="18" charset="0"/>
                <a:cs typeface="Times New Roman" panose="02020603050405020304" pitchFamily="18" charset="0"/>
              </a:rPr>
              <a:t>of </a:t>
            </a:r>
            <a:r>
              <a:rPr lang="en-IN" sz="2000" dirty="0">
                <a:latin typeface="Times New Roman" panose="02020603050405020304" pitchFamily="18" charset="0"/>
                <a:cs typeface="Times New Roman" panose="02020603050405020304" pitchFamily="18" charset="0"/>
              </a:rPr>
              <a:t>words or numbers cited as sample</a:t>
            </a:r>
            <a:r>
              <a:rPr lang="en-IN" sz="2000" dirty="0" smtClean="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These problems are not very difficult but they </a:t>
            </a:r>
            <a:r>
              <a:rPr lang="en-IN" sz="2000" dirty="0">
                <a:latin typeface="Times New Roman" panose="02020603050405020304" pitchFamily="18" charset="0"/>
                <a:cs typeface="Times New Roman" panose="02020603050405020304" pitchFamily="18" charset="0"/>
              </a:rPr>
              <a:t>are time consuming if individual is not aware </a:t>
            </a:r>
            <a:r>
              <a:rPr lang="en-IN" sz="2000" dirty="0" smtClean="0">
                <a:latin typeface="Times New Roman" panose="02020603050405020304" pitchFamily="18" charset="0"/>
                <a:cs typeface="Times New Roman" panose="02020603050405020304" pitchFamily="18" charset="0"/>
              </a:rPr>
              <a:t>of </a:t>
            </a:r>
            <a:r>
              <a:rPr lang="en-IN" sz="2000" dirty="0">
                <a:latin typeface="Times New Roman" panose="02020603050405020304" pitchFamily="18" charset="0"/>
                <a:cs typeface="Times New Roman" panose="02020603050405020304" pitchFamily="18" charset="0"/>
              </a:rPr>
              <a:t>the short tricks</a:t>
            </a:r>
            <a:r>
              <a:rPr lang="en-IN" sz="2000" dirty="0" smtClean="0">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1" name="Picture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15745" y="5453150"/>
            <a:ext cx="2528255" cy="140485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7597445"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10. Which of the following will be the step III for</a:t>
            </a:r>
            <a:endParaRPr sz="2400">
              <a:latin typeface="Verdana" panose="020B0604030504040204"/>
              <a:cs typeface="Verdana" panose="020B0604030504040204"/>
            </a:endParaRPr>
          </a:p>
        </p:txBody>
      </p:sp>
      <p:sp>
        <p:nvSpPr>
          <p:cNvPr id="3" name="text 1"/>
          <p:cNvSpPr txBox="1"/>
          <p:nvPr/>
        </p:nvSpPr>
        <p:spPr>
          <a:xfrm>
            <a:off x="686104" y="984197"/>
            <a:ext cx="2593390"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the given input?</a:t>
            </a:r>
            <a:endParaRPr sz="2400">
              <a:latin typeface="Verdana" panose="020B0604030504040204"/>
              <a:cs typeface="Verdana" panose="020B0604030504040204"/>
            </a:endParaRPr>
          </a:p>
        </p:txBody>
      </p:sp>
      <p:sp>
        <p:nvSpPr>
          <p:cNvPr id="4" name="text 1"/>
          <p:cNvSpPr txBox="1"/>
          <p:nvPr/>
        </p:nvSpPr>
        <p:spPr>
          <a:xfrm>
            <a:off x="686104" y="1388618"/>
            <a:ext cx="5036822"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Input: 09 25 16 30 32 19 17 06</a:t>
            </a:r>
            <a:endParaRPr sz="2400">
              <a:latin typeface="Verdana" panose="020B0604030504040204"/>
              <a:cs typeface="Verdana" panose="020B0604030504040204"/>
            </a:endParaRPr>
          </a:p>
        </p:txBody>
      </p:sp>
      <p:sp>
        <p:nvSpPr>
          <p:cNvPr id="5" name="text 1"/>
          <p:cNvSpPr txBox="1"/>
          <p:nvPr/>
        </p:nvSpPr>
        <p:spPr>
          <a:xfrm>
            <a:off x="686104" y="2196338"/>
            <a:ext cx="4423564"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(a)32 25 09 16 30 19 17 06</a:t>
            </a:r>
            <a:endParaRPr sz="2400">
              <a:latin typeface="Verdana" panose="020B0604030504040204"/>
              <a:cs typeface="Verdana" panose="020B0604030504040204"/>
            </a:endParaRPr>
          </a:p>
        </p:txBody>
      </p:sp>
      <p:sp>
        <p:nvSpPr>
          <p:cNvPr id="6" name="text 1"/>
          <p:cNvSpPr txBox="1"/>
          <p:nvPr/>
        </p:nvSpPr>
        <p:spPr>
          <a:xfrm>
            <a:off x="686104" y="2599891"/>
            <a:ext cx="4431953"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(b)32 30 25 09 16 19 17 06</a:t>
            </a:r>
            <a:endParaRPr sz="2400">
              <a:latin typeface="Verdana" panose="020B0604030504040204"/>
              <a:cs typeface="Verdana" panose="020B0604030504040204"/>
            </a:endParaRPr>
          </a:p>
        </p:txBody>
      </p:sp>
      <p:sp>
        <p:nvSpPr>
          <p:cNvPr id="7" name="text 1"/>
          <p:cNvSpPr txBox="1"/>
          <p:nvPr/>
        </p:nvSpPr>
        <p:spPr>
          <a:xfrm>
            <a:off x="686104" y="3004439"/>
            <a:ext cx="4507079"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 32 30 09 25 16 19 17 06</a:t>
            </a:r>
            <a:endParaRPr sz="2400">
              <a:latin typeface="Verdana" panose="020B0604030504040204"/>
              <a:cs typeface="Verdana" panose="020B0604030504040204"/>
            </a:endParaRPr>
          </a:p>
        </p:txBody>
      </p:sp>
      <p:sp>
        <p:nvSpPr>
          <p:cNvPr id="8" name="text 1"/>
          <p:cNvSpPr txBox="1"/>
          <p:nvPr/>
        </p:nvSpPr>
        <p:spPr>
          <a:xfrm>
            <a:off x="686104" y="3408299"/>
            <a:ext cx="453877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(d) 32 09 25 16 30 19 17 06</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7583730"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11. If the step IV is as given below, which of the</a:t>
            </a:r>
            <a:endParaRPr sz="2400">
              <a:latin typeface="Verdana" panose="020B0604030504040204"/>
              <a:cs typeface="Verdana" panose="020B0604030504040204"/>
            </a:endParaRPr>
          </a:p>
        </p:txBody>
      </p:sp>
      <p:sp>
        <p:nvSpPr>
          <p:cNvPr id="3" name="text 1"/>
          <p:cNvSpPr txBox="1"/>
          <p:nvPr/>
        </p:nvSpPr>
        <p:spPr>
          <a:xfrm>
            <a:off x="686104" y="984197"/>
            <a:ext cx="3826014"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following was the input?</a:t>
            </a:r>
            <a:endParaRPr sz="2400">
              <a:latin typeface="Verdana" panose="020B0604030504040204"/>
              <a:cs typeface="Verdana" panose="020B0604030504040204"/>
            </a:endParaRPr>
          </a:p>
        </p:txBody>
      </p:sp>
      <p:sp>
        <p:nvSpPr>
          <p:cNvPr id="4" name="text 1"/>
          <p:cNvSpPr txBox="1"/>
          <p:nvPr/>
        </p:nvSpPr>
        <p:spPr>
          <a:xfrm>
            <a:off x="686104" y="1388618"/>
            <a:ext cx="5839056"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Step IV: 92 86 71 69 15 19 06 63 58</a:t>
            </a:r>
            <a:endParaRPr sz="2400">
              <a:latin typeface="Verdana" panose="020B0604030504040204"/>
              <a:cs typeface="Verdana" panose="020B0604030504040204"/>
            </a:endParaRPr>
          </a:p>
        </p:txBody>
      </p:sp>
      <p:sp>
        <p:nvSpPr>
          <p:cNvPr id="5" name="text 1"/>
          <p:cNvSpPr txBox="1"/>
          <p:nvPr/>
        </p:nvSpPr>
        <p:spPr>
          <a:xfrm>
            <a:off x="686104" y="2196338"/>
            <a:ext cx="502706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 86 92 69 71 15 19 06 63 58</a:t>
            </a:r>
            <a:endParaRPr sz="2400">
              <a:latin typeface="Verdana" panose="020B0604030504040204"/>
              <a:cs typeface="Verdana" panose="020B0604030504040204"/>
            </a:endParaRPr>
          </a:p>
        </p:txBody>
      </p:sp>
      <p:sp>
        <p:nvSpPr>
          <p:cNvPr id="6" name="text 1"/>
          <p:cNvSpPr txBox="1"/>
          <p:nvPr/>
        </p:nvSpPr>
        <p:spPr>
          <a:xfrm>
            <a:off x="686104" y="2599891"/>
            <a:ext cx="5035756"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(b) 15 19 06 63 58 86 92 69 71</a:t>
            </a:r>
            <a:endParaRPr sz="2400">
              <a:latin typeface="Verdana" panose="020B0604030504040204"/>
              <a:cs typeface="Verdana" panose="020B0604030504040204"/>
            </a:endParaRPr>
          </a:p>
        </p:txBody>
      </p:sp>
      <p:sp>
        <p:nvSpPr>
          <p:cNvPr id="7" name="text 1"/>
          <p:cNvSpPr txBox="1"/>
          <p:nvPr/>
        </p:nvSpPr>
        <p:spPr>
          <a:xfrm>
            <a:off x="686104" y="3004439"/>
            <a:ext cx="5002684"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 15 86 19 92 06 69 63 58 71</a:t>
            </a:r>
            <a:endParaRPr sz="2400">
              <a:latin typeface="Verdana" panose="020B0604030504040204"/>
              <a:cs typeface="Verdana" panose="020B0604030504040204"/>
            </a:endParaRPr>
          </a:p>
        </p:txBody>
      </p:sp>
      <p:sp>
        <p:nvSpPr>
          <p:cNvPr id="8" name="text 1"/>
          <p:cNvSpPr txBox="1"/>
          <p:nvPr/>
        </p:nvSpPr>
        <p:spPr>
          <a:xfrm>
            <a:off x="686104" y="3408299"/>
            <a:ext cx="394380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(d)cannot be determined</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7757465"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12. Which of the following will be the last step for</a:t>
            </a:r>
            <a:endParaRPr sz="2400">
              <a:latin typeface="Verdana" panose="020B0604030504040204"/>
              <a:cs typeface="Verdana" panose="020B0604030504040204"/>
            </a:endParaRPr>
          </a:p>
        </p:txBody>
      </p:sp>
      <p:sp>
        <p:nvSpPr>
          <p:cNvPr id="3" name="text 1"/>
          <p:cNvSpPr txBox="1"/>
          <p:nvPr/>
        </p:nvSpPr>
        <p:spPr>
          <a:xfrm>
            <a:off x="686104" y="984197"/>
            <a:ext cx="2593390"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the given input?</a:t>
            </a:r>
            <a:endParaRPr sz="2400">
              <a:latin typeface="Verdana" panose="020B0604030504040204"/>
              <a:cs typeface="Verdana" panose="020B0604030504040204"/>
            </a:endParaRPr>
          </a:p>
        </p:txBody>
      </p:sp>
      <p:sp>
        <p:nvSpPr>
          <p:cNvPr id="4" name="text 1"/>
          <p:cNvSpPr txBox="1"/>
          <p:nvPr/>
        </p:nvSpPr>
        <p:spPr>
          <a:xfrm>
            <a:off x="686104" y="1388618"/>
            <a:ext cx="404561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Input: 03 31 43 22 11 09</a:t>
            </a:r>
            <a:endParaRPr sz="2400">
              <a:latin typeface="Verdana" panose="020B0604030504040204"/>
              <a:cs typeface="Verdana" panose="020B0604030504040204"/>
            </a:endParaRPr>
          </a:p>
        </p:txBody>
      </p:sp>
      <p:sp>
        <p:nvSpPr>
          <p:cNvPr id="5" name="text 1"/>
          <p:cNvSpPr txBox="1"/>
          <p:nvPr/>
        </p:nvSpPr>
        <p:spPr>
          <a:xfrm>
            <a:off x="686104" y="2196338"/>
            <a:ext cx="896112"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IV</a:t>
            </a:r>
            <a:endParaRPr sz="2400">
              <a:latin typeface="Verdana" panose="020B0604030504040204"/>
              <a:cs typeface="Verdana" panose="020B0604030504040204"/>
            </a:endParaRPr>
          </a:p>
        </p:txBody>
      </p:sp>
      <p:sp>
        <p:nvSpPr>
          <p:cNvPr id="6" name="text 1"/>
          <p:cNvSpPr txBox="1"/>
          <p:nvPr/>
        </p:nvSpPr>
        <p:spPr>
          <a:xfrm>
            <a:off x="686104" y="2599891"/>
            <a:ext cx="773593"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V</a:t>
            </a:r>
            <a:endParaRPr sz="2400">
              <a:latin typeface="Verdana" panose="020B0604030504040204"/>
              <a:cs typeface="Verdana" panose="020B0604030504040204"/>
            </a:endParaRPr>
          </a:p>
        </p:txBody>
      </p:sp>
      <p:sp>
        <p:nvSpPr>
          <p:cNvPr id="7" name="text 1"/>
          <p:cNvSpPr txBox="1"/>
          <p:nvPr/>
        </p:nvSpPr>
        <p:spPr>
          <a:xfrm>
            <a:off x="686104" y="3004439"/>
            <a:ext cx="1028395"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VII</a:t>
            </a:r>
            <a:endParaRPr sz="2400">
              <a:latin typeface="Verdana" panose="020B0604030504040204"/>
              <a:cs typeface="Verdana" panose="020B0604030504040204"/>
            </a:endParaRPr>
          </a:p>
        </p:txBody>
      </p:sp>
      <p:sp>
        <p:nvSpPr>
          <p:cNvPr id="8" name="text 1"/>
          <p:cNvSpPr txBox="1"/>
          <p:nvPr/>
        </p:nvSpPr>
        <p:spPr>
          <a:xfrm>
            <a:off x="686104" y="3408299"/>
            <a:ext cx="3987393"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Cannot be determined</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7422186"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13. Which of the following will be step V for the</a:t>
            </a:r>
            <a:endParaRPr sz="2400">
              <a:latin typeface="Verdana" panose="020B0604030504040204"/>
              <a:cs typeface="Verdana" panose="020B0604030504040204"/>
            </a:endParaRPr>
          </a:p>
        </p:txBody>
      </p:sp>
      <p:sp>
        <p:nvSpPr>
          <p:cNvPr id="3" name="text 1"/>
          <p:cNvSpPr txBox="1"/>
          <p:nvPr/>
        </p:nvSpPr>
        <p:spPr>
          <a:xfrm>
            <a:off x="686104" y="984197"/>
            <a:ext cx="1989893"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given input?</a:t>
            </a:r>
            <a:endParaRPr sz="2400">
              <a:latin typeface="Verdana" panose="020B0604030504040204"/>
              <a:cs typeface="Verdana" panose="020B0604030504040204"/>
            </a:endParaRPr>
          </a:p>
        </p:txBody>
      </p:sp>
      <p:sp>
        <p:nvSpPr>
          <p:cNvPr id="4" name="text 1"/>
          <p:cNvSpPr txBox="1"/>
          <p:nvPr/>
        </p:nvSpPr>
        <p:spPr>
          <a:xfrm>
            <a:off x="686104" y="1388618"/>
            <a:ext cx="4541216"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Input: 25 08 35 11 88 67 23</a:t>
            </a:r>
            <a:endParaRPr sz="2400">
              <a:latin typeface="Verdana" panose="020B0604030504040204"/>
              <a:cs typeface="Verdana" panose="020B0604030504040204"/>
            </a:endParaRPr>
          </a:p>
        </p:txBody>
      </p:sp>
      <p:sp>
        <p:nvSpPr>
          <p:cNvPr id="5" name="text 1"/>
          <p:cNvSpPr txBox="1"/>
          <p:nvPr/>
        </p:nvSpPr>
        <p:spPr>
          <a:xfrm>
            <a:off x="686104" y="2196338"/>
            <a:ext cx="392795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(a)88 67 35 25 23 11 08</a:t>
            </a:r>
            <a:endParaRPr sz="2400">
              <a:latin typeface="Verdana" panose="020B0604030504040204"/>
              <a:cs typeface="Verdana" panose="020B0604030504040204"/>
            </a:endParaRPr>
          </a:p>
        </p:txBody>
      </p:sp>
      <p:sp>
        <p:nvSpPr>
          <p:cNvPr id="6" name="text 1"/>
          <p:cNvSpPr txBox="1"/>
          <p:nvPr/>
        </p:nvSpPr>
        <p:spPr>
          <a:xfrm>
            <a:off x="686104" y="2599891"/>
            <a:ext cx="4044775"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(b) 88 67 35 25 23 08 11</a:t>
            </a:r>
            <a:endParaRPr sz="2400">
              <a:latin typeface="Verdana" panose="020B0604030504040204"/>
              <a:cs typeface="Verdana" panose="020B0604030504040204"/>
            </a:endParaRPr>
          </a:p>
        </p:txBody>
      </p:sp>
      <p:sp>
        <p:nvSpPr>
          <p:cNvPr id="7" name="text 1"/>
          <p:cNvSpPr txBox="1"/>
          <p:nvPr/>
        </p:nvSpPr>
        <p:spPr>
          <a:xfrm>
            <a:off x="686104" y="3004439"/>
            <a:ext cx="4011474"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 88 67 35 25 23 08 11</a:t>
            </a:r>
            <a:endParaRPr sz="2400">
              <a:latin typeface="Verdana" panose="020B0604030504040204"/>
              <a:cs typeface="Verdana" panose="020B0604030504040204"/>
            </a:endParaRPr>
          </a:p>
        </p:txBody>
      </p:sp>
      <p:sp>
        <p:nvSpPr>
          <p:cNvPr id="8" name="text 1"/>
          <p:cNvSpPr txBox="1"/>
          <p:nvPr/>
        </p:nvSpPr>
        <p:spPr>
          <a:xfrm>
            <a:off x="686104" y="3408299"/>
            <a:ext cx="404317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(d) 08 11 23 25 35 67 88</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7757465"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14. Which of the following will be the last step for</a:t>
            </a:r>
            <a:endParaRPr sz="2400">
              <a:latin typeface="Verdana" panose="020B0604030504040204"/>
              <a:cs typeface="Verdana" panose="020B0604030504040204"/>
            </a:endParaRPr>
          </a:p>
        </p:txBody>
      </p:sp>
      <p:sp>
        <p:nvSpPr>
          <p:cNvPr id="3" name="text 1"/>
          <p:cNvSpPr txBox="1"/>
          <p:nvPr/>
        </p:nvSpPr>
        <p:spPr>
          <a:xfrm>
            <a:off x="686104" y="984197"/>
            <a:ext cx="2593390"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the given input?</a:t>
            </a:r>
            <a:endParaRPr sz="2400">
              <a:latin typeface="Verdana" panose="020B0604030504040204"/>
              <a:cs typeface="Verdana" panose="020B0604030504040204"/>
            </a:endParaRPr>
          </a:p>
        </p:txBody>
      </p:sp>
      <p:sp>
        <p:nvSpPr>
          <p:cNvPr id="4" name="text 1"/>
          <p:cNvSpPr txBox="1"/>
          <p:nvPr/>
        </p:nvSpPr>
        <p:spPr>
          <a:xfrm>
            <a:off x="686104" y="1388618"/>
            <a:ext cx="404561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Input: 16 09 25 27 06 05</a:t>
            </a:r>
            <a:endParaRPr sz="2400">
              <a:latin typeface="Verdana" panose="020B0604030504040204"/>
              <a:cs typeface="Verdana" panose="020B0604030504040204"/>
            </a:endParaRPr>
          </a:p>
        </p:txBody>
      </p:sp>
      <p:sp>
        <p:nvSpPr>
          <p:cNvPr id="5" name="text 1"/>
          <p:cNvSpPr txBox="1"/>
          <p:nvPr/>
        </p:nvSpPr>
        <p:spPr>
          <a:xfrm>
            <a:off x="686104" y="2196338"/>
            <a:ext cx="693115"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I</a:t>
            </a:r>
            <a:endParaRPr sz="2400">
              <a:latin typeface="Verdana" panose="020B0604030504040204"/>
              <a:cs typeface="Verdana" panose="020B0604030504040204"/>
            </a:endParaRPr>
          </a:p>
        </p:txBody>
      </p:sp>
      <p:sp>
        <p:nvSpPr>
          <p:cNvPr id="6" name="text 1"/>
          <p:cNvSpPr txBox="1"/>
          <p:nvPr/>
        </p:nvSpPr>
        <p:spPr>
          <a:xfrm>
            <a:off x="686104" y="2599891"/>
            <a:ext cx="815932"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II</a:t>
            </a:r>
            <a:endParaRPr sz="2400">
              <a:latin typeface="Verdana" panose="020B0604030504040204"/>
              <a:cs typeface="Verdana" panose="020B0604030504040204"/>
            </a:endParaRPr>
          </a:p>
        </p:txBody>
      </p:sp>
      <p:sp>
        <p:nvSpPr>
          <p:cNvPr id="7" name="text 1"/>
          <p:cNvSpPr txBox="1"/>
          <p:nvPr/>
        </p:nvSpPr>
        <p:spPr>
          <a:xfrm>
            <a:off x="686104" y="3004439"/>
            <a:ext cx="942441"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III</a:t>
            </a:r>
            <a:endParaRPr sz="2400">
              <a:latin typeface="Verdana" panose="020B0604030504040204"/>
              <a:cs typeface="Verdana" panose="020B0604030504040204"/>
            </a:endParaRPr>
          </a:p>
        </p:txBody>
      </p:sp>
      <p:sp>
        <p:nvSpPr>
          <p:cNvPr id="8" name="text 1"/>
          <p:cNvSpPr txBox="1"/>
          <p:nvPr/>
        </p:nvSpPr>
        <p:spPr>
          <a:xfrm>
            <a:off x="686104" y="3408299"/>
            <a:ext cx="896112"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IV</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1022297"/>
            <a:ext cx="7945536"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15. Which of the following will be the step II of the</a:t>
            </a:r>
            <a:endParaRPr sz="2400">
              <a:latin typeface="Verdana" panose="020B0604030504040204"/>
              <a:cs typeface="Verdana" panose="020B0604030504040204"/>
            </a:endParaRPr>
          </a:p>
        </p:txBody>
      </p:sp>
      <p:sp>
        <p:nvSpPr>
          <p:cNvPr id="3" name="text 1"/>
          <p:cNvSpPr txBox="1"/>
          <p:nvPr/>
        </p:nvSpPr>
        <p:spPr>
          <a:xfrm>
            <a:off x="686104" y="1388618"/>
            <a:ext cx="1989429"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given input?</a:t>
            </a:r>
            <a:endParaRPr sz="2400">
              <a:latin typeface="Verdana" panose="020B0604030504040204"/>
              <a:cs typeface="Verdana" panose="020B0604030504040204"/>
            </a:endParaRPr>
          </a:p>
        </p:txBody>
      </p:sp>
      <p:sp>
        <p:nvSpPr>
          <p:cNvPr id="4" name="text 1"/>
          <p:cNvSpPr txBox="1"/>
          <p:nvPr/>
        </p:nvSpPr>
        <p:spPr>
          <a:xfrm>
            <a:off x="686104" y="1792478"/>
            <a:ext cx="4541216"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Input: 82 80 79 99 22 32 50</a:t>
            </a:r>
            <a:endParaRPr sz="2400">
              <a:latin typeface="Verdana" panose="020B0604030504040204"/>
              <a:cs typeface="Verdana" panose="020B0604030504040204"/>
            </a:endParaRPr>
          </a:p>
        </p:txBody>
      </p:sp>
      <p:sp>
        <p:nvSpPr>
          <p:cNvPr id="5" name="text 1"/>
          <p:cNvSpPr txBox="1"/>
          <p:nvPr/>
        </p:nvSpPr>
        <p:spPr>
          <a:xfrm>
            <a:off x="686104" y="2599891"/>
            <a:ext cx="4036842"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 99 82 80 79 50 32 22</a:t>
            </a:r>
            <a:endParaRPr sz="2400">
              <a:latin typeface="Verdana" panose="020B0604030504040204"/>
              <a:cs typeface="Verdana" panose="020B0604030504040204"/>
            </a:endParaRPr>
          </a:p>
        </p:txBody>
      </p:sp>
      <p:sp>
        <p:nvSpPr>
          <p:cNvPr id="6" name="text 1"/>
          <p:cNvSpPr txBox="1"/>
          <p:nvPr/>
        </p:nvSpPr>
        <p:spPr>
          <a:xfrm>
            <a:off x="686104" y="3004439"/>
            <a:ext cx="404317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(b) 99 82 80 79 50 22 32</a:t>
            </a:r>
            <a:endParaRPr sz="2400">
              <a:latin typeface="Verdana" panose="020B0604030504040204"/>
              <a:cs typeface="Verdana" panose="020B0604030504040204"/>
            </a:endParaRPr>
          </a:p>
        </p:txBody>
      </p:sp>
      <p:sp>
        <p:nvSpPr>
          <p:cNvPr id="7" name="text 1"/>
          <p:cNvSpPr txBox="1"/>
          <p:nvPr/>
        </p:nvSpPr>
        <p:spPr>
          <a:xfrm>
            <a:off x="686104" y="3408299"/>
            <a:ext cx="4011474"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 99 82 80 79 32 22 50</a:t>
            </a:r>
            <a:endParaRPr sz="2400">
              <a:latin typeface="Verdana" panose="020B0604030504040204"/>
              <a:cs typeface="Verdana" panose="020B0604030504040204"/>
            </a:endParaRPr>
          </a:p>
        </p:txBody>
      </p:sp>
      <p:sp>
        <p:nvSpPr>
          <p:cNvPr id="8" name="text 1"/>
          <p:cNvSpPr txBox="1"/>
          <p:nvPr/>
        </p:nvSpPr>
        <p:spPr>
          <a:xfrm>
            <a:off x="686104" y="3812159"/>
            <a:ext cx="404317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(d) 99 82 80 79 22 32 50</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51357" y="779650"/>
            <a:ext cx="7438252"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Directions for questions Q18 to Q22: These questions are</a:t>
            </a:r>
            <a:endParaRPr sz="1900">
              <a:latin typeface="Verdana" panose="020B0604030504040204"/>
              <a:cs typeface="Verdana" panose="020B0604030504040204"/>
            </a:endParaRPr>
          </a:p>
        </p:txBody>
      </p:sp>
      <p:sp>
        <p:nvSpPr>
          <p:cNvPr id="3" name="text 1"/>
          <p:cNvSpPr txBox="1"/>
          <p:nvPr/>
        </p:nvSpPr>
        <p:spPr>
          <a:xfrm>
            <a:off x="651357" y="1084450"/>
            <a:ext cx="4614738" cy="247382"/>
          </a:xfrm>
          <a:prstGeom prst="rect">
            <a:avLst/>
          </a:prstGeom>
        </p:spPr>
        <p:txBody>
          <a:bodyPr vert="horz" wrap="none" lIns="0" tIns="0" rIns="0" bIns="0" rtlCol="0">
            <a:spAutoFit/>
          </a:bodyPr>
          <a:lstStyle/>
          <a:p>
            <a:pPr marL="0">
              <a:lnSpc>
                <a:spcPct val="100000"/>
              </a:lnSpc>
            </a:pPr>
            <a:r>
              <a:rPr sz="2000" spc="10" dirty="0">
                <a:latin typeface="Verdana" panose="020B0604030504040204"/>
                <a:cs typeface="Verdana" panose="020B0604030504040204"/>
              </a:rPr>
              <a:t>based on the following information.</a:t>
            </a:r>
            <a:endParaRPr sz="2000">
              <a:latin typeface="Verdana" panose="020B0604030504040204"/>
              <a:cs typeface="Verdana" panose="020B0604030504040204"/>
            </a:endParaRPr>
          </a:p>
        </p:txBody>
      </p:sp>
      <p:sp>
        <p:nvSpPr>
          <p:cNvPr id="4" name="text 1"/>
          <p:cNvSpPr txBox="1"/>
          <p:nvPr/>
        </p:nvSpPr>
        <p:spPr>
          <a:xfrm>
            <a:off x="651357" y="1427350"/>
            <a:ext cx="7458612"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A word and number arrangement machine when given an</a:t>
            </a:r>
            <a:endParaRPr sz="1900">
              <a:latin typeface="Verdana" panose="020B0604030504040204"/>
              <a:cs typeface="Verdana" panose="020B0604030504040204"/>
            </a:endParaRPr>
          </a:p>
        </p:txBody>
      </p:sp>
      <p:sp>
        <p:nvSpPr>
          <p:cNvPr id="5" name="text 1"/>
          <p:cNvSpPr txBox="1"/>
          <p:nvPr/>
        </p:nvSpPr>
        <p:spPr>
          <a:xfrm>
            <a:off x="651357" y="1732150"/>
            <a:ext cx="7902219"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input line of words and numbers rearranges them following a</a:t>
            </a:r>
            <a:endParaRPr sz="1900">
              <a:latin typeface="Verdana" panose="020B0604030504040204"/>
              <a:cs typeface="Verdana" panose="020B0604030504040204"/>
            </a:endParaRPr>
          </a:p>
        </p:txBody>
      </p:sp>
      <p:sp>
        <p:nvSpPr>
          <p:cNvPr id="6" name="text 1"/>
          <p:cNvSpPr txBox="1"/>
          <p:nvPr/>
        </p:nvSpPr>
        <p:spPr>
          <a:xfrm>
            <a:off x="651357" y="2036644"/>
            <a:ext cx="7837783" cy="247678"/>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particular rule in each step. The following is an illustration of</a:t>
            </a:r>
            <a:endParaRPr sz="1900">
              <a:latin typeface="Verdana" panose="020B0604030504040204"/>
              <a:cs typeface="Verdana" panose="020B0604030504040204"/>
            </a:endParaRPr>
          </a:p>
        </p:txBody>
      </p:sp>
      <p:sp>
        <p:nvSpPr>
          <p:cNvPr id="7" name="text 1"/>
          <p:cNvSpPr txBox="1"/>
          <p:nvPr/>
        </p:nvSpPr>
        <p:spPr>
          <a:xfrm>
            <a:off x="651357" y="2342004"/>
            <a:ext cx="7210720"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input and rearrangement (All the numbers are two digit</a:t>
            </a:r>
            <a:endParaRPr sz="1900">
              <a:latin typeface="Verdana" panose="020B0604030504040204"/>
              <a:cs typeface="Verdana" panose="020B0604030504040204"/>
            </a:endParaRPr>
          </a:p>
        </p:txBody>
      </p:sp>
      <p:sp>
        <p:nvSpPr>
          <p:cNvPr id="8" name="text 1"/>
          <p:cNvSpPr txBox="1"/>
          <p:nvPr/>
        </p:nvSpPr>
        <p:spPr>
          <a:xfrm>
            <a:off x="651357" y="2646804"/>
            <a:ext cx="1325477" cy="247381"/>
          </a:xfrm>
          <a:prstGeom prst="rect">
            <a:avLst/>
          </a:prstGeom>
        </p:spPr>
        <p:txBody>
          <a:bodyPr vert="horz" wrap="none" lIns="0" tIns="0" rIns="0" bIns="0" rtlCol="0">
            <a:spAutoFit/>
          </a:bodyPr>
          <a:lstStyle/>
          <a:p>
            <a:pPr marL="0">
              <a:lnSpc>
                <a:spcPct val="100000"/>
              </a:lnSpc>
            </a:pPr>
            <a:r>
              <a:rPr sz="2000" spc="10" dirty="0">
                <a:latin typeface="Verdana" panose="020B0604030504040204"/>
                <a:cs typeface="Verdana" panose="020B0604030504040204"/>
              </a:rPr>
              <a:t>numbers)</a:t>
            </a:r>
            <a:endParaRPr sz="2000">
              <a:latin typeface="Verdana" panose="020B0604030504040204"/>
              <a:cs typeface="Verdana" panose="020B0604030504040204"/>
            </a:endParaRPr>
          </a:p>
        </p:txBody>
      </p:sp>
      <p:sp>
        <p:nvSpPr>
          <p:cNvPr id="9" name="text 1"/>
          <p:cNvSpPr txBox="1"/>
          <p:nvPr/>
        </p:nvSpPr>
        <p:spPr>
          <a:xfrm>
            <a:off x="651357" y="3332604"/>
            <a:ext cx="6787983"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Input: only 93 one boy 42 is 59 taller 76 than 39 65</a:t>
            </a:r>
            <a:endParaRPr sz="1900">
              <a:latin typeface="Verdana" panose="020B0604030504040204"/>
              <a:cs typeface="Verdana" panose="020B0604030504040204"/>
            </a:endParaRPr>
          </a:p>
        </p:txBody>
      </p:sp>
      <p:sp>
        <p:nvSpPr>
          <p:cNvPr id="10" name="text 1"/>
          <p:cNvSpPr txBox="1"/>
          <p:nvPr/>
        </p:nvSpPr>
        <p:spPr>
          <a:xfrm>
            <a:off x="651357" y="3675198"/>
            <a:ext cx="6880707" cy="247677"/>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Step I: 65 only 93 one 42 is 59 taller 76 than 39 boy</a:t>
            </a:r>
            <a:endParaRPr sz="1900">
              <a:latin typeface="Verdana" panose="020B0604030504040204"/>
              <a:cs typeface="Verdana" panose="020B0604030504040204"/>
            </a:endParaRPr>
          </a:p>
        </p:txBody>
      </p:sp>
      <p:sp>
        <p:nvSpPr>
          <p:cNvPr id="11" name="text 1"/>
          <p:cNvSpPr txBox="1"/>
          <p:nvPr/>
        </p:nvSpPr>
        <p:spPr>
          <a:xfrm>
            <a:off x="651357" y="4018785"/>
            <a:ext cx="6986755"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Step II: 59 65 only 93 one 42 taller 76 than 39 boy is</a:t>
            </a:r>
            <a:endParaRPr sz="1900">
              <a:latin typeface="Verdana" panose="020B0604030504040204"/>
              <a:cs typeface="Verdana" panose="020B0604030504040204"/>
            </a:endParaRPr>
          </a:p>
        </p:txBody>
      </p:sp>
      <p:sp>
        <p:nvSpPr>
          <p:cNvPr id="12" name="text 1"/>
          <p:cNvSpPr txBox="1"/>
          <p:nvPr/>
        </p:nvSpPr>
        <p:spPr>
          <a:xfrm>
            <a:off x="651357" y="4361685"/>
            <a:ext cx="7094666"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Step III: 76 59 65 only 93 42 taller than 39 boy is one</a:t>
            </a:r>
            <a:endParaRPr sz="1900">
              <a:latin typeface="Verdana" panose="020B0604030504040204"/>
              <a:cs typeface="Verdana" panose="020B0604030504040204"/>
            </a:endParaRPr>
          </a:p>
        </p:txBody>
      </p:sp>
      <p:sp>
        <p:nvSpPr>
          <p:cNvPr id="13" name="text 1"/>
          <p:cNvSpPr txBox="1"/>
          <p:nvPr/>
        </p:nvSpPr>
        <p:spPr>
          <a:xfrm>
            <a:off x="651357" y="4704585"/>
            <a:ext cx="7043255"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Step IV: 42 76 59 65 93 taller than 39 boy is one only</a:t>
            </a:r>
            <a:endParaRPr sz="1900">
              <a:latin typeface="Verdana" panose="020B0604030504040204"/>
              <a:cs typeface="Verdana" panose="020B0604030504040204"/>
            </a:endParaRPr>
          </a:p>
        </p:txBody>
      </p:sp>
      <p:sp>
        <p:nvSpPr>
          <p:cNvPr id="14" name="text 1"/>
          <p:cNvSpPr txBox="1"/>
          <p:nvPr/>
        </p:nvSpPr>
        <p:spPr>
          <a:xfrm>
            <a:off x="651357" y="5047485"/>
            <a:ext cx="6935853"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Step V: 93 42 76 59 65 than 39 boy is one only taller</a:t>
            </a:r>
            <a:endParaRPr sz="1900">
              <a:latin typeface="Verdana" panose="020B0604030504040204"/>
              <a:cs typeface="Verdana" panose="020B0604030504040204"/>
            </a:endParaRPr>
          </a:p>
        </p:txBody>
      </p:sp>
      <p:sp>
        <p:nvSpPr>
          <p:cNvPr id="15" name="text 1"/>
          <p:cNvSpPr txBox="1"/>
          <p:nvPr/>
        </p:nvSpPr>
        <p:spPr>
          <a:xfrm>
            <a:off x="651357" y="5390028"/>
            <a:ext cx="7057040" cy="247678"/>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Step VI: 39 93 42 76 59 65 boy is one only taller than</a:t>
            </a:r>
            <a:endParaRPr sz="1900">
              <a:latin typeface="Verdana" panose="020B0604030504040204"/>
              <a:cs typeface="Verdana" panose="020B0604030504040204"/>
            </a:endParaRPr>
          </a:p>
        </p:txBody>
      </p:sp>
      <p:sp>
        <p:nvSpPr>
          <p:cNvPr id="16" name="text 1"/>
          <p:cNvSpPr txBox="1"/>
          <p:nvPr/>
        </p:nvSpPr>
        <p:spPr>
          <a:xfrm>
            <a:off x="651357" y="5733539"/>
            <a:ext cx="6514897"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Step VI is the last step of the above arrangement.</a:t>
            </a:r>
            <a:endParaRPr sz="1900">
              <a:latin typeface="Verdana" panose="020B0604030504040204"/>
              <a:cs typeface="Verdana" panose="020B0604030504040204"/>
            </a:endParaRPr>
          </a:p>
        </p:txBody>
      </p:sp>
      <p:pic>
        <p:nvPicPr>
          <p:cNvPr id="17" name="Picture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51357" y="709295"/>
            <a:ext cx="7892491"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As per the rules followed in the steps given above,</a:t>
            </a:r>
            <a:endParaRPr sz="2400">
              <a:latin typeface="Verdana" panose="020B0604030504040204"/>
              <a:cs typeface="Verdana" panose="020B0604030504040204"/>
            </a:endParaRPr>
          </a:p>
        </p:txBody>
      </p:sp>
      <p:sp>
        <p:nvSpPr>
          <p:cNvPr id="3" name="text 1"/>
          <p:cNvSpPr txBox="1"/>
          <p:nvPr/>
        </p:nvSpPr>
        <p:spPr>
          <a:xfrm>
            <a:off x="651357" y="1074748"/>
            <a:ext cx="7154403"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find out in each of the following questions the</a:t>
            </a:r>
            <a:endParaRPr sz="2400">
              <a:latin typeface="Verdana" panose="020B0604030504040204"/>
              <a:cs typeface="Verdana" panose="020B0604030504040204"/>
            </a:endParaRPr>
          </a:p>
        </p:txBody>
      </p:sp>
      <p:sp>
        <p:nvSpPr>
          <p:cNvPr id="4" name="text 1"/>
          <p:cNvSpPr txBox="1"/>
          <p:nvPr/>
        </p:nvSpPr>
        <p:spPr>
          <a:xfrm>
            <a:off x="651357" y="1441069"/>
            <a:ext cx="5701892"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appropriate step for the given input.</a:t>
            </a:r>
            <a:endParaRPr sz="2400">
              <a:latin typeface="Verdana" panose="020B0604030504040204"/>
              <a:cs typeface="Verdana" panose="020B0604030504040204"/>
            </a:endParaRPr>
          </a:p>
        </p:txBody>
      </p:sp>
      <p:sp>
        <p:nvSpPr>
          <p:cNvPr id="5" name="text 1"/>
          <p:cNvSpPr txBox="1"/>
          <p:nvPr/>
        </p:nvSpPr>
        <p:spPr>
          <a:xfrm>
            <a:off x="651357" y="2248789"/>
            <a:ext cx="377616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Input for the questions:</a:t>
            </a:r>
            <a:endParaRPr sz="2400">
              <a:latin typeface="Verdana" panose="020B0604030504040204"/>
              <a:cs typeface="Verdana" panose="020B0604030504040204"/>
            </a:endParaRPr>
          </a:p>
        </p:txBody>
      </p:sp>
      <p:sp>
        <p:nvSpPr>
          <p:cNvPr id="6" name="text 1"/>
          <p:cNvSpPr txBox="1"/>
          <p:nvPr/>
        </p:nvSpPr>
        <p:spPr>
          <a:xfrm>
            <a:off x="651357" y="2652342"/>
            <a:ext cx="7869871"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“are 26 32 they for 90 made 72 each 64 other 53”</a:t>
            </a:r>
            <a:endParaRPr sz="2400">
              <a:latin typeface="Verdana" panose="020B0604030504040204"/>
              <a:cs typeface="Verdana" panose="020B0604030504040204"/>
            </a:endParaRPr>
          </a:p>
        </p:txBody>
      </p:sp>
      <p:sp>
        <p:nvSpPr>
          <p:cNvPr id="7" name="text 1"/>
          <p:cNvSpPr txBox="1"/>
          <p:nvPr/>
        </p:nvSpPr>
        <p:spPr>
          <a:xfrm>
            <a:off x="651357" y="3056890"/>
            <a:ext cx="705215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18. Which word/number would be at the fifth</a:t>
            </a:r>
            <a:endParaRPr sz="2400">
              <a:latin typeface="Verdana" panose="020B0604030504040204"/>
              <a:cs typeface="Verdana" panose="020B0604030504040204"/>
            </a:endParaRPr>
          </a:p>
        </p:txBody>
      </p:sp>
      <p:sp>
        <p:nvSpPr>
          <p:cNvPr id="8" name="text 1"/>
          <p:cNvSpPr txBox="1"/>
          <p:nvPr/>
        </p:nvSpPr>
        <p:spPr>
          <a:xfrm>
            <a:off x="651357" y="3422650"/>
            <a:ext cx="5391606"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position from right end in step IV?</a:t>
            </a:r>
            <a:endParaRPr sz="2400">
              <a:latin typeface="Verdana" panose="020B0604030504040204"/>
              <a:cs typeface="Verdana" panose="020B0604030504040204"/>
            </a:endParaRPr>
          </a:p>
        </p:txBody>
      </p:sp>
      <p:sp>
        <p:nvSpPr>
          <p:cNvPr id="9" name="text 1"/>
          <p:cNvSpPr txBox="1"/>
          <p:nvPr/>
        </p:nvSpPr>
        <p:spPr>
          <a:xfrm>
            <a:off x="651357" y="3826510"/>
            <a:ext cx="1416405"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made</a:t>
            </a:r>
            <a:endParaRPr sz="2400">
              <a:latin typeface="Verdana" panose="020B0604030504040204"/>
              <a:cs typeface="Verdana" panose="020B0604030504040204"/>
            </a:endParaRPr>
          </a:p>
        </p:txBody>
      </p:sp>
      <p:sp>
        <p:nvSpPr>
          <p:cNvPr id="10" name="text 1"/>
          <p:cNvSpPr txBox="1"/>
          <p:nvPr/>
        </p:nvSpPr>
        <p:spPr>
          <a:xfrm>
            <a:off x="651357" y="4230064"/>
            <a:ext cx="951192"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72</a:t>
            </a:r>
            <a:endParaRPr sz="2400">
              <a:latin typeface="Verdana" panose="020B0604030504040204"/>
              <a:cs typeface="Verdana" panose="020B0604030504040204"/>
            </a:endParaRPr>
          </a:p>
        </p:txBody>
      </p:sp>
      <p:sp>
        <p:nvSpPr>
          <p:cNvPr id="11" name="text 1"/>
          <p:cNvSpPr txBox="1"/>
          <p:nvPr/>
        </p:nvSpPr>
        <p:spPr>
          <a:xfrm>
            <a:off x="651357" y="4634484"/>
            <a:ext cx="1084783"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Are</a:t>
            </a:r>
            <a:endParaRPr sz="2400">
              <a:latin typeface="Verdana" panose="020B0604030504040204"/>
              <a:cs typeface="Verdana" panose="020B0604030504040204"/>
            </a:endParaRPr>
          </a:p>
        </p:txBody>
      </p:sp>
      <p:sp>
        <p:nvSpPr>
          <p:cNvPr id="12" name="text 1"/>
          <p:cNvSpPr txBox="1"/>
          <p:nvPr/>
        </p:nvSpPr>
        <p:spPr>
          <a:xfrm>
            <a:off x="651357" y="5038344"/>
            <a:ext cx="1429207"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Other</a:t>
            </a:r>
            <a:endParaRPr sz="2400">
              <a:latin typeface="Verdana" panose="020B0604030504040204"/>
              <a:cs typeface="Verdana" panose="020B0604030504040204"/>
            </a:endParaRPr>
          </a:p>
        </p:txBody>
      </p:sp>
      <p:sp>
        <p:nvSpPr>
          <p:cNvPr id="13" name="text 1"/>
          <p:cNvSpPr txBox="1"/>
          <p:nvPr/>
        </p:nvSpPr>
        <p:spPr>
          <a:xfrm>
            <a:off x="651357" y="5442204"/>
            <a:ext cx="951280"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e.  </a:t>
            </a:r>
            <a:r>
              <a:rPr sz="2400" spc="10" dirty="0">
                <a:latin typeface="Verdana" panose="020B0604030504040204"/>
                <a:cs typeface="Verdana" panose="020B0604030504040204"/>
              </a:rPr>
              <a:t>90</a:t>
            </a:r>
            <a:endParaRPr sz="2400">
              <a:latin typeface="Verdana" panose="020B0604030504040204"/>
              <a:cs typeface="Verdana" panose="020B0604030504040204"/>
            </a:endParaRPr>
          </a:p>
        </p:txBody>
      </p:sp>
      <p:pic>
        <p:nvPicPr>
          <p:cNvPr id="15" name="Picture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438485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19. Input for the questions:</a:t>
            </a:r>
            <a:endParaRPr sz="2400">
              <a:latin typeface="Verdana" panose="020B0604030504040204"/>
              <a:cs typeface="Verdana" panose="020B0604030504040204"/>
            </a:endParaRPr>
          </a:p>
        </p:txBody>
      </p:sp>
      <p:sp>
        <p:nvSpPr>
          <p:cNvPr id="3" name="text 1"/>
          <p:cNvSpPr txBox="1"/>
          <p:nvPr/>
        </p:nvSpPr>
        <p:spPr>
          <a:xfrm>
            <a:off x="686104" y="1022297"/>
            <a:ext cx="7873838"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“are 26 32 they for 90 made 72 each 64 other 53”</a:t>
            </a:r>
            <a:endParaRPr sz="2400">
              <a:latin typeface="Verdana" panose="020B0604030504040204"/>
              <a:cs typeface="Verdana" panose="020B0604030504040204"/>
            </a:endParaRPr>
          </a:p>
        </p:txBody>
      </p:sp>
      <p:sp>
        <p:nvSpPr>
          <p:cNvPr id="4" name="text 1"/>
          <p:cNvSpPr txBox="1"/>
          <p:nvPr/>
        </p:nvSpPr>
        <p:spPr>
          <a:xfrm>
            <a:off x="686104" y="1426718"/>
            <a:ext cx="6419392"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Which of the following would be step III?</a:t>
            </a:r>
            <a:endParaRPr sz="2400">
              <a:latin typeface="Verdana" panose="020B0604030504040204"/>
              <a:cs typeface="Verdana" panose="020B0604030504040204"/>
            </a:endParaRPr>
          </a:p>
        </p:txBody>
      </p:sp>
      <p:sp>
        <p:nvSpPr>
          <p:cNvPr id="5" name="text 1"/>
          <p:cNvSpPr txBox="1"/>
          <p:nvPr/>
        </p:nvSpPr>
        <p:spPr>
          <a:xfrm>
            <a:off x="686104" y="2234438"/>
            <a:ext cx="8043977"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72 53 64 26 32 they 90 made other are each for</a:t>
            </a:r>
            <a:endParaRPr sz="2400">
              <a:latin typeface="Verdana" panose="020B0604030504040204"/>
              <a:cs typeface="Verdana" panose="020B0604030504040204"/>
            </a:endParaRPr>
          </a:p>
        </p:txBody>
      </p:sp>
      <p:sp>
        <p:nvSpPr>
          <p:cNvPr id="6" name="text 1"/>
          <p:cNvSpPr txBox="1"/>
          <p:nvPr/>
        </p:nvSpPr>
        <p:spPr>
          <a:xfrm>
            <a:off x="686104" y="2638679"/>
            <a:ext cx="8043977"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72 53 26 64 32 they 90 made other are each for</a:t>
            </a:r>
            <a:endParaRPr sz="2400">
              <a:latin typeface="Verdana" panose="020B0604030504040204"/>
              <a:cs typeface="Verdana" panose="020B0604030504040204"/>
            </a:endParaRPr>
          </a:p>
        </p:txBody>
      </p:sp>
      <p:sp>
        <p:nvSpPr>
          <p:cNvPr id="7" name="text 1"/>
          <p:cNvSpPr txBox="1"/>
          <p:nvPr/>
        </p:nvSpPr>
        <p:spPr>
          <a:xfrm>
            <a:off x="686104" y="3042539"/>
            <a:ext cx="8043368"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72 53 64 26 32 they 90 made are other each for</a:t>
            </a:r>
            <a:endParaRPr sz="2400">
              <a:latin typeface="Verdana" panose="020B0604030504040204"/>
              <a:cs typeface="Verdana" panose="020B0604030504040204"/>
            </a:endParaRPr>
          </a:p>
        </p:txBody>
      </p:sp>
      <p:sp>
        <p:nvSpPr>
          <p:cNvPr id="8" name="text 1"/>
          <p:cNvSpPr txBox="1"/>
          <p:nvPr/>
        </p:nvSpPr>
        <p:spPr>
          <a:xfrm>
            <a:off x="686104" y="3446399"/>
            <a:ext cx="8047636"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32 72 53 64 26 they 90 other are each for made</a:t>
            </a:r>
            <a:endParaRPr sz="2400">
              <a:latin typeface="Verdana" panose="020B0604030504040204"/>
              <a:cs typeface="Verdana" panose="020B0604030504040204"/>
            </a:endParaRPr>
          </a:p>
        </p:txBody>
      </p:sp>
      <p:sp>
        <p:nvSpPr>
          <p:cNvPr id="9" name="text 1"/>
          <p:cNvSpPr txBox="1"/>
          <p:nvPr/>
        </p:nvSpPr>
        <p:spPr>
          <a:xfrm>
            <a:off x="686104" y="3850259"/>
            <a:ext cx="2698394"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e.  </a:t>
            </a:r>
            <a:r>
              <a:rPr sz="2400" spc="10" dirty="0">
                <a:latin typeface="Verdana" panose="020B0604030504040204"/>
                <a:cs typeface="Verdana" panose="020B0604030504040204"/>
              </a:rPr>
              <a:t>None of these</a:t>
            </a:r>
            <a:endParaRPr sz="2400">
              <a:latin typeface="Verdana" panose="020B0604030504040204"/>
              <a:cs typeface="Verdana" panose="020B0604030504040204"/>
            </a:endParaRPr>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438485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20. Input for the questions:</a:t>
            </a:r>
            <a:endParaRPr sz="2400">
              <a:latin typeface="Verdana" panose="020B0604030504040204"/>
              <a:cs typeface="Verdana" panose="020B0604030504040204"/>
            </a:endParaRPr>
          </a:p>
        </p:txBody>
      </p:sp>
      <p:sp>
        <p:nvSpPr>
          <p:cNvPr id="3" name="text 1"/>
          <p:cNvSpPr txBox="1"/>
          <p:nvPr/>
        </p:nvSpPr>
        <p:spPr>
          <a:xfrm>
            <a:off x="686104" y="1022297"/>
            <a:ext cx="7873838"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“are 26 32 they for 90 made 72 each 64 other 53”</a:t>
            </a:r>
            <a:endParaRPr sz="2400">
              <a:latin typeface="Verdana" panose="020B0604030504040204"/>
              <a:cs typeface="Verdana" panose="020B0604030504040204"/>
            </a:endParaRPr>
          </a:p>
        </p:txBody>
      </p:sp>
      <p:sp>
        <p:nvSpPr>
          <p:cNvPr id="4" name="text 1"/>
          <p:cNvSpPr txBox="1"/>
          <p:nvPr/>
        </p:nvSpPr>
        <p:spPr>
          <a:xfrm>
            <a:off x="686104" y="1426718"/>
            <a:ext cx="675436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Which step number should be the following</a:t>
            </a:r>
            <a:endParaRPr sz="2400">
              <a:latin typeface="Verdana" panose="020B0604030504040204"/>
              <a:cs typeface="Verdana" panose="020B0604030504040204"/>
            </a:endParaRPr>
          </a:p>
        </p:txBody>
      </p:sp>
      <p:sp>
        <p:nvSpPr>
          <p:cNvPr id="5" name="text 1"/>
          <p:cNvSpPr txBox="1"/>
          <p:nvPr/>
        </p:nvSpPr>
        <p:spPr>
          <a:xfrm>
            <a:off x="686104" y="1792478"/>
            <a:ext cx="127619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output?</a:t>
            </a:r>
            <a:endParaRPr sz="2400">
              <a:latin typeface="Verdana" panose="020B0604030504040204"/>
              <a:cs typeface="Verdana" panose="020B0604030504040204"/>
            </a:endParaRPr>
          </a:p>
        </p:txBody>
      </p:sp>
      <p:sp>
        <p:nvSpPr>
          <p:cNvPr id="6" name="text 1"/>
          <p:cNvSpPr txBox="1"/>
          <p:nvPr/>
        </p:nvSpPr>
        <p:spPr>
          <a:xfrm>
            <a:off x="686104" y="2196338"/>
            <a:ext cx="787450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“90 32 72 53 64 26 they are each for made other”</a:t>
            </a:r>
            <a:endParaRPr sz="2400">
              <a:latin typeface="Verdana" panose="020B0604030504040204"/>
              <a:cs typeface="Verdana" panose="020B0604030504040204"/>
            </a:endParaRPr>
          </a:p>
        </p:txBody>
      </p:sp>
      <p:sp>
        <p:nvSpPr>
          <p:cNvPr id="7" name="text 1"/>
          <p:cNvSpPr txBox="1"/>
          <p:nvPr/>
        </p:nvSpPr>
        <p:spPr>
          <a:xfrm>
            <a:off x="686104" y="2599891"/>
            <a:ext cx="1707824"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Step IV</a:t>
            </a:r>
            <a:endParaRPr sz="2400">
              <a:latin typeface="Verdana" panose="020B0604030504040204"/>
              <a:cs typeface="Verdana" panose="020B0604030504040204"/>
            </a:endParaRPr>
          </a:p>
        </p:txBody>
      </p:sp>
      <p:sp>
        <p:nvSpPr>
          <p:cNvPr id="8" name="text 1"/>
          <p:cNvSpPr txBox="1"/>
          <p:nvPr/>
        </p:nvSpPr>
        <p:spPr>
          <a:xfrm>
            <a:off x="686104" y="3004439"/>
            <a:ext cx="1581302"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Step V</a:t>
            </a:r>
            <a:endParaRPr sz="2400">
              <a:latin typeface="Verdana" panose="020B0604030504040204"/>
              <a:cs typeface="Verdana" panose="020B0604030504040204"/>
            </a:endParaRPr>
          </a:p>
        </p:txBody>
      </p:sp>
      <p:sp>
        <p:nvSpPr>
          <p:cNvPr id="9" name="text 1"/>
          <p:cNvSpPr txBox="1"/>
          <p:nvPr/>
        </p:nvSpPr>
        <p:spPr>
          <a:xfrm>
            <a:off x="686104" y="3408299"/>
            <a:ext cx="1709623"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Step VI</a:t>
            </a:r>
            <a:endParaRPr sz="2400">
              <a:latin typeface="Verdana" panose="020B0604030504040204"/>
              <a:cs typeface="Verdana" panose="020B0604030504040204"/>
            </a:endParaRPr>
          </a:p>
        </p:txBody>
      </p:sp>
      <p:sp>
        <p:nvSpPr>
          <p:cNvPr id="10" name="text 1"/>
          <p:cNvSpPr txBox="1"/>
          <p:nvPr/>
        </p:nvSpPr>
        <p:spPr>
          <a:xfrm>
            <a:off x="686104" y="3812159"/>
            <a:ext cx="1835810"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Step VII</a:t>
            </a:r>
            <a:endParaRPr sz="2400">
              <a:latin typeface="Verdana" panose="020B0604030504040204"/>
              <a:cs typeface="Verdana" panose="020B0604030504040204"/>
            </a:endParaRPr>
          </a:p>
        </p:txBody>
      </p:sp>
      <p:sp>
        <p:nvSpPr>
          <p:cNvPr id="11" name="text 1"/>
          <p:cNvSpPr txBox="1"/>
          <p:nvPr/>
        </p:nvSpPr>
        <p:spPr>
          <a:xfrm>
            <a:off x="686104" y="4216273"/>
            <a:ext cx="4583582"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e.  </a:t>
            </a:r>
            <a:r>
              <a:rPr sz="2400" spc="10" dirty="0">
                <a:latin typeface="Verdana" panose="020B0604030504040204"/>
                <a:cs typeface="Verdana" panose="020B0604030504040204"/>
              </a:rPr>
              <a:t>There will be no such step</a:t>
            </a:r>
            <a:endParaRPr sz="2400">
              <a:latin typeface="Verdana" panose="020B0604030504040204"/>
              <a:cs typeface="Verdana" panose="020B0604030504040204"/>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4209262" cy="369332"/>
          </a:xfrm>
          <a:prstGeom prst="rect">
            <a:avLst/>
          </a:prstGeom>
        </p:spPr>
        <p:txBody>
          <a:bodyPr vert="horz" wrap="square" lIns="0" tIns="0" rIns="0" bIns="0" rtlCol="0">
            <a:spAutoFit/>
          </a:bodyPr>
          <a:lstStyle/>
          <a:p>
            <a:pPr marL="0" algn="just">
              <a:lnSpc>
                <a:spcPct val="100000"/>
              </a:lnSpc>
            </a:pPr>
            <a:r>
              <a:rPr sz="2400" b="1" spc="10" dirty="0">
                <a:latin typeface="Times New Roman" panose="02020603050405020304" pitchFamily="18" charset="0"/>
                <a:cs typeface="Times New Roman" panose="02020603050405020304" pitchFamily="18" charset="0"/>
              </a:rPr>
              <a:t>Some Important Tricks:</a:t>
            </a:r>
            <a:endParaRPr sz="2400" dirty="0">
              <a:latin typeface="Times New Roman" panose="02020603050405020304" pitchFamily="18" charset="0"/>
              <a:cs typeface="Times New Roman" panose="02020603050405020304" pitchFamily="18" charset="0"/>
            </a:endParaRPr>
          </a:p>
        </p:txBody>
      </p:sp>
      <p:sp>
        <p:nvSpPr>
          <p:cNvPr id="3" name="text 1"/>
          <p:cNvSpPr txBox="1"/>
          <p:nvPr/>
        </p:nvSpPr>
        <p:spPr>
          <a:xfrm>
            <a:off x="686104" y="1213983"/>
            <a:ext cx="7904606" cy="2492990"/>
          </a:xfrm>
          <a:prstGeom prst="rect">
            <a:avLst/>
          </a:prstGeom>
        </p:spPr>
        <p:txBody>
          <a:bodyPr vert="horz" wrap="square" lIns="0" tIns="0" rIns="0" bIns="0" rtlCol="0">
            <a:spAutoFit/>
          </a:bodyPr>
          <a:lstStyle/>
          <a:p>
            <a:pPr algn="just">
              <a:lnSpc>
                <a:spcPct val="150000"/>
              </a:lnSpc>
            </a:pPr>
            <a:r>
              <a:rPr sz="2000" spc="10" dirty="0">
                <a:solidFill>
                  <a:srgbClr val="4F81BD"/>
                </a:solidFill>
                <a:latin typeface="Times New Roman" panose="02020603050405020304" pitchFamily="18" charset="0"/>
                <a:cs typeface="Times New Roman" panose="02020603050405020304" pitchFamily="18" charset="0"/>
              </a:rPr>
              <a:t></a:t>
            </a:r>
            <a:r>
              <a:rPr sz="2000" spc="10" dirty="0">
                <a:latin typeface="Times New Roman" panose="02020603050405020304" pitchFamily="18" charset="0"/>
                <a:cs typeface="Times New Roman" panose="02020603050405020304" pitchFamily="18" charset="0"/>
              </a:rPr>
              <a:t>First of all, Students should monitor the </a:t>
            </a:r>
            <a:r>
              <a:rPr sz="2000" spc="10" dirty="0" smtClean="0">
                <a:latin typeface="Times New Roman" panose="02020603050405020304" pitchFamily="18" charset="0"/>
                <a:cs typeface="Times New Roman" panose="02020603050405020304" pitchFamily="18" charset="0"/>
              </a:rPr>
              <a:t>given</a:t>
            </a:r>
            <a:r>
              <a:rPr lang="en-US" sz="2000" spc="10" dirty="0">
                <a:latin typeface="Times New Roman" panose="02020603050405020304" pitchFamily="18" charset="0"/>
                <a:cs typeface="Times New Roman" panose="02020603050405020304" pitchFamily="18" charset="0"/>
              </a:rPr>
              <a:t> Input Line of words or numbers carefully and </a:t>
            </a:r>
            <a:r>
              <a:rPr lang="en-US" sz="2000" spc="10" dirty="0" smtClean="0">
                <a:latin typeface="Times New Roman" panose="02020603050405020304" pitchFamily="18" charset="0"/>
                <a:cs typeface="Times New Roman" panose="02020603050405020304" pitchFamily="18" charset="0"/>
              </a:rPr>
              <a:t>the </a:t>
            </a:r>
            <a:r>
              <a:rPr lang="en-US" sz="2000" spc="10" dirty="0">
                <a:latin typeface="Times New Roman" panose="02020603050405020304" pitchFamily="18" charset="0"/>
                <a:cs typeface="Times New Roman" panose="02020603050405020304" pitchFamily="18" charset="0"/>
              </a:rPr>
              <a:t>last step of rearrangement so that they </a:t>
            </a:r>
            <a:r>
              <a:rPr lang="en-US" sz="2000" spc="10" dirty="0" smtClean="0">
                <a:latin typeface="Times New Roman" panose="02020603050405020304" pitchFamily="18" charset="0"/>
                <a:cs typeface="Times New Roman" panose="02020603050405020304" pitchFamily="18" charset="0"/>
              </a:rPr>
              <a:t>can </a:t>
            </a:r>
            <a:r>
              <a:rPr lang="en-US" sz="2000" spc="10" dirty="0">
                <a:latin typeface="Times New Roman" panose="02020603050405020304" pitchFamily="18" charset="0"/>
                <a:cs typeface="Times New Roman" panose="02020603050405020304" pitchFamily="18" charset="0"/>
              </a:rPr>
              <a:t>identify the changes appeared in various steps </a:t>
            </a:r>
            <a:r>
              <a:rPr lang="en-US" sz="2000" spc="10" dirty="0" smtClean="0">
                <a:latin typeface="Times New Roman" panose="02020603050405020304" pitchFamily="18" charset="0"/>
                <a:cs typeface="Times New Roman" panose="02020603050405020304" pitchFamily="18" charset="0"/>
              </a:rPr>
              <a:t>of </a:t>
            </a:r>
            <a:r>
              <a:rPr lang="en-IN" sz="2000" spc="10" dirty="0" smtClean="0">
                <a:latin typeface="Times New Roman" panose="02020603050405020304" pitchFamily="18" charset="0"/>
                <a:cs typeface="Times New Roman" panose="02020603050405020304" pitchFamily="18" charset="0"/>
              </a:rPr>
              <a:t>rearrangement</a:t>
            </a:r>
            <a:r>
              <a:rPr lang="en-IN" sz="2000" spc="1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spc="10" dirty="0" smtClean="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
        <p:nvSpPr>
          <p:cNvPr id="7" name="text 1"/>
          <p:cNvSpPr txBox="1"/>
          <p:nvPr/>
        </p:nvSpPr>
        <p:spPr>
          <a:xfrm>
            <a:off x="951585" y="2120138"/>
            <a:ext cx="7961577" cy="369332"/>
          </a:xfrm>
          <a:prstGeom prst="rect">
            <a:avLst/>
          </a:prstGeom>
        </p:spPr>
        <p:txBody>
          <a:bodyPr vert="horz" wrap="square" lIns="0" tIns="0" rIns="0" bIns="0" rtlCol="0">
            <a:spAutoFit/>
          </a:bodyPr>
          <a:lstStyle/>
          <a:p>
            <a:pPr marL="0" algn="just">
              <a:lnSpc>
                <a:spcPct val="100000"/>
              </a:lnSpc>
            </a:pPr>
            <a:r>
              <a:rPr lang="en-US" sz="2400" dirty="0" smtClean="0">
                <a:latin typeface="Times New Roman" panose="02020603050405020304" pitchFamily="18" charset="0"/>
                <a:cs typeface="Times New Roman" panose="02020603050405020304" pitchFamily="18" charset="0"/>
              </a:rPr>
              <a:t> </a:t>
            </a:r>
            <a:endParaRPr sz="2400" dirty="0">
              <a:latin typeface="Times New Roman" panose="02020603050405020304" pitchFamily="18" charset="0"/>
              <a:cs typeface="Times New Roman" panose="02020603050405020304" pitchFamily="18" charset="0"/>
            </a:endParaRPr>
          </a:p>
        </p:txBody>
      </p:sp>
      <p:sp>
        <p:nvSpPr>
          <p:cNvPr id="9" name="text 1"/>
          <p:cNvSpPr txBox="1"/>
          <p:nvPr/>
        </p:nvSpPr>
        <p:spPr>
          <a:xfrm>
            <a:off x="686105" y="2890139"/>
            <a:ext cx="7904606" cy="1292662"/>
          </a:xfrm>
          <a:prstGeom prst="rect">
            <a:avLst/>
          </a:prstGeom>
        </p:spPr>
        <p:txBody>
          <a:bodyPr vert="horz" wrap="square" lIns="0" tIns="0" rIns="0" bIns="0" rtlCol="0">
            <a:spAutoFit/>
          </a:bodyPr>
          <a:lstStyle/>
          <a:p>
            <a:pPr algn="just">
              <a:lnSpc>
                <a:spcPct val="150000"/>
              </a:lnSpc>
            </a:pPr>
            <a:r>
              <a:rPr sz="2000" spc="10" dirty="0">
                <a:solidFill>
                  <a:srgbClr val="4F81BD"/>
                </a:solidFill>
                <a:latin typeface="Times New Roman" panose="02020603050405020304" pitchFamily="18" charset="0"/>
                <a:cs typeface="Times New Roman" panose="02020603050405020304" pitchFamily="18" charset="0"/>
              </a:rPr>
              <a:t></a:t>
            </a:r>
            <a:r>
              <a:rPr sz="2000" spc="10" dirty="0">
                <a:latin typeface="Times New Roman" panose="02020603050405020304" pitchFamily="18" charset="0"/>
                <a:cs typeface="Times New Roman" panose="02020603050405020304" pitchFamily="18" charset="0"/>
              </a:rPr>
              <a:t>Students should observe at least two </a:t>
            </a:r>
            <a:r>
              <a:rPr sz="2000" spc="10" dirty="0" smtClean="0">
                <a:latin typeface="Times New Roman" panose="02020603050405020304" pitchFamily="18" charset="0"/>
                <a:cs typeface="Times New Roman" panose="02020603050405020304" pitchFamily="18" charset="0"/>
              </a:rPr>
              <a:t>consecutive</a:t>
            </a:r>
            <a:r>
              <a:rPr lang="en-US" sz="2000" spc="10" dirty="0">
                <a:latin typeface="Times New Roman" panose="02020603050405020304" pitchFamily="18" charset="0"/>
                <a:cs typeface="Times New Roman" panose="02020603050405020304" pitchFamily="18" charset="0"/>
              </a:rPr>
              <a:t> steps to identify the changes appeared in </a:t>
            </a:r>
            <a:r>
              <a:rPr lang="en-US" sz="2000" spc="10" dirty="0" smtClean="0">
                <a:latin typeface="Times New Roman" panose="02020603050405020304" pitchFamily="18" charset="0"/>
                <a:cs typeface="Times New Roman" panose="02020603050405020304" pitchFamily="18" charset="0"/>
              </a:rPr>
              <a:t>every </a:t>
            </a:r>
            <a:r>
              <a:rPr lang="en-IN" sz="2000" spc="10" dirty="0">
                <a:latin typeface="Times New Roman" panose="02020603050405020304" pitchFamily="18" charset="0"/>
                <a:cs typeface="Times New Roman" panose="02020603050405020304" pitchFamily="18" charset="0"/>
              </a:rPr>
              <a:t>step.</a:t>
            </a:r>
            <a:endParaRPr lang="en-IN" sz="2000" dirty="0">
              <a:latin typeface="Times New Roman" panose="02020603050405020304" pitchFamily="18" charset="0"/>
              <a:cs typeface="Times New Roman" panose="02020603050405020304" pitchFamily="18" charset="0"/>
            </a:endParaRPr>
          </a:p>
          <a:p>
            <a:pPr algn="just"/>
            <a:endParaRPr sz="2400" dirty="0">
              <a:latin typeface="Times New Roman" panose="02020603050405020304" pitchFamily="18" charset="0"/>
              <a:cs typeface="Times New Roman" panose="02020603050405020304" pitchFamily="18" charset="0"/>
            </a:endParaRPr>
          </a:p>
        </p:txBody>
      </p:sp>
      <p:sp>
        <p:nvSpPr>
          <p:cNvPr id="12" name="text 1"/>
          <p:cNvSpPr txBox="1"/>
          <p:nvPr/>
        </p:nvSpPr>
        <p:spPr>
          <a:xfrm>
            <a:off x="686103" y="4025212"/>
            <a:ext cx="7904607" cy="1661993"/>
          </a:xfrm>
          <a:prstGeom prst="rect">
            <a:avLst/>
          </a:prstGeom>
        </p:spPr>
        <p:txBody>
          <a:bodyPr vert="horz" wrap="square" lIns="0" tIns="0" rIns="0" bIns="0" rtlCol="0">
            <a:spAutoFit/>
          </a:bodyPr>
          <a:lstStyle/>
          <a:p>
            <a:pPr algn="just">
              <a:lnSpc>
                <a:spcPct val="150000"/>
              </a:lnSpc>
            </a:pPr>
            <a:r>
              <a:rPr sz="2000" spc="10" dirty="0" smtClean="0">
                <a:solidFill>
                  <a:srgbClr val="4F81BD"/>
                </a:solidFill>
                <a:latin typeface="Times New Roman" panose="02020603050405020304" pitchFamily="18" charset="0"/>
                <a:cs typeface="Times New Roman" panose="02020603050405020304" pitchFamily="18" charset="0"/>
              </a:rPr>
              <a:t></a:t>
            </a:r>
            <a:r>
              <a:rPr sz="2000" spc="10" dirty="0" smtClean="0">
                <a:latin typeface="Times New Roman" panose="02020603050405020304" pitchFamily="18" charset="0"/>
                <a:cs typeface="Times New Roman" panose="02020603050405020304" pitchFamily="18" charset="0"/>
              </a:rPr>
              <a:t>At last compare the input, the last step and any</a:t>
            </a:r>
            <a:r>
              <a:rPr lang="en-US" sz="2000" spc="10" dirty="0" smtClean="0">
                <a:latin typeface="Times New Roman" panose="02020603050405020304" pitchFamily="18" charset="0"/>
                <a:cs typeface="Times New Roman" panose="02020603050405020304" pitchFamily="18" charset="0"/>
              </a:rPr>
              <a:t> one of the middle Steps. It will enable to identify </a:t>
            </a:r>
            <a:r>
              <a:rPr lang="en-US" sz="2000" spc="10" dirty="0">
                <a:latin typeface="Times New Roman" panose="02020603050405020304" pitchFamily="18" charset="0"/>
                <a:cs typeface="Times New Roman" panose="02020603050405020304" pitchFamily="18" charset="0"/>
              </a:rPr>
              <a:t>the rule of arrangement quickly.</a:t>
            </a:r>
            <a:endParaRPr lang="en-US" sz="20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marL="0" algn="just">
              <a:lnSpc>
                <a:spcPct val="100000"/>
              </a:lnSpc>
            </a:pPr>
            <a:endParaRPr sz="2400" dirty="0">
              <a:latin typeface="Times New Roman" panose="02020603050405020304" pitchFamily="18" charset="0"/>
              <a:cs typeface="Times New Roman" panose="02020603050405020304" pitchFamily="18" charset="0"/>
            </a:endParaRPr>
          </a:p>
        </p:txBody>
      </p:sp>
      <p:sp>
        <p:nvSpPr>
          <p:cNvPr id="14" name="text 1"/>
          <p:cNvSpPr txBox="1"/>
          <p:nvPr/>
        </p:nvSpPr>
        <p:spPr>
          <a:xfrm>
            <a:off x="951585" y="4757293"/>
            <a:ext cx="5228916" cy="369332"/>
          </a:xfrm>
          <a:prstGeom prst="rect">
            <a:avLst/>
          </a:prstGeom>
        </p:spPr>
        <p:txBody>
          <a:bodyPr vert="horz" wrap="square" lIns="0" tIns="0" rIns="0" bIns="0" rtlCol="0">
            <a:spAutoFit/>
          </a:bodyPr>
          <a:lstStyle/>
          <a:p>
            <a:pPr marL="0" algn="just">
              <a:lnSpc>
                <a:spcPct val="100000"/>
              </a:lnSpc>
            </a:pPr>
            <a:endParaRPr sz="2400" dirty="0">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15745" y="5453150"/>
            <a:ext cx="2528255" cy="140485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438485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21. Input for the questions:</a:t>
            </a:r>
            <a:endParaRPr sz="2400">
              <a:latin typeface="Verdana" panose="020B0604030504040204"/>
              <a:cs typeface="Verdana" panose="020B0604030504040204"/>
            </a:endParaRPr>
          </a:p>
        </p:txBody>
      </p:sp>
      <p:sp>
        <p:nvSpPr>
          <p:cNvPr id="3" name="text 1"/>
          <p:cNvSpPr txBox="1"/>
          <p:nvPr/>
        </p:nvSpPr>
        <p:spPr>
          <a:xfrm>
            <a:off x="686104" y="1022297"/>
            <a:ext cx="7873838"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“are 26 32 they for 90 made 72 each 64 other 53”</a:t>
            </a:r>
            <a:endParaRPr sz="2400">
              <a:latin typeface="Verdana" panose="020B0604030504040204"/>
              <a:cs typeface="Verdana" panose="020B0604030504040204"/>
            </a:endParaRPr>
          </a:p>
        </p:txBody>
      </p:sp>
      <p:sp>
        <p:nvSpPr>
          <p:cNvPr id="4" name="text 1"/>
          <p:cNvSpPr txBox="1"/>
          <p:nvPr/>
        </p:nvSpPr>
        <p:spPr>
          <a:xfrm>
            <a:off x="686104" y="1426718"/>
            <a:ext cx="7651699"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Which word/number would be at the 7th position</a:t>
            </a:r>
            <a:endParaRPr sz="2400">
              <a:latin typeface="Verdana" panose="020B0604030504040204"/>
              <a:cs typeface="Verdana" panose="020B0604030504040204"/>
            </a:endParaRPr>
          </a:p>
        </p:txBody>
      </p:sp>
      <p:sp>
        <p:nvSpPr>
          <p:cNvPr id="5" name="text 1"/>
          <p:cNvSpPr txBox="1"/>
          <p:nvPr/>
        </p:nvSpPr>
        <p:spPr>
          <a:xfrm>
            <a:off x="686104" y="1792478"/>
            <a:ext cx="3899915"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from left end in step III?</a:t>
            </a:r>
            <a:endParaRPr sz="2400">
              <a:latin typeface="Verdana" panose="020B0604030504040204"/>
              <a:cs typeface="Verdana" panose="020B0604030504040204"/>
            </a:endParaRPr>
          </a:p>
        </p:txBody>
      </p:sp>
      <p:sp>
        <p:nvSpPr>
          <p:cNvPr id="6" name="text 1"/>
          <p:cNvSpPr txBox="1"/>
          <p:nvPr/>
        </p:nvSpPr>
        <p:spPr>
          <a:xfrm>
            <a:off x="686104" y="2196338"/>
            <a:ext cx="951585"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32</a:t>
            </a:r>
            <a:endParaRPr sz="2400">
              <a:latin typeface="Verdana" panose="020B0604030504040204"/>
              <a:cs typeface="Verdana" panose="020B0604030504040204"/>
            </a:endParaRPr>
          </a:p>
        </p:txBody>
      </p:sp>
      <p:sp>
        <p:nvSpPr>
          <p:cNvPr id="7" name="text 1"/>
          <p:cNvSpPr txBox="1"/>
          <p:nvPr/>
        </p:nvSpPr>
        <p:spPr>
          <a:xfrm>
            <a:off x="686104" y="2599891"/>
            <a:ext cx="1308442"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They</a:t>
            </a:r>
            <a:endParaRPr sz="2400">
              <a:latin typeface="Verdana" panose="020B0604030504040204"/>
              <a:cs typeface="Verdana" panose="020B0604030504040204"/>
            </a:endParaRPr>
          </a:p>
        </p:txBody>
      </p:sp>
      <p:sp>
        <p:nvSpPr>
          <p:cNvPr id="8" name="text 1"/>
          <p:cNvSpPr txBox="1"/>
          <p:nvPr/>
        </p:nvSpPr>
        <p:spPr>
          <a:xfrm>
            <a:off x="686104" y="3004439"/>
            <a:ext cx="951585"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90</a:t>
            </a:r>
            <a:endParaRPr sz="2400">
              <a:latin typeface="Verdana" panose="020B0604030504040204"/>
              <a:cs typeface="Verdana" panose="020B0604030504040204"/>
            </a:endParaRPr>
          </a:p>
        </p:txBody>
      </p:sp>
      <p:sp>
        <p:nvSpPr>
          <p:cNvPr id="9" name="text 1"/>
          <p:cNvSpPr txBox="1"/>
          <p:nvPr/>
        </p:nvSpPr>
        <p:spPr>
          <a:xfrm>
            <a:off x="686104" y="3408299"/>
            <a:ext cx="951585"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26</a:t>
            </a:r>
            <a:endParaRPr sz="2400">
              <a:latin typeface="Verdana" panose="020B0604030504040204"/>
              <a:cs typeface="Verdana" panose="020B0604030504040204"/>
            </a:endParaRPr>
          </a:p>
        </p:txBody>
      </p:sp>
      <p:sp>
        <p:nvSpPr>
          <p:cNvPr id="10" name="text 1"/>
          <p:cNvSpPr txBox="1"/>
          <p:nvPr/>
        </p:nvSpPr>
        <p:spPr>
          <a:xfrm>
            <a:off x="686104" y="3812159"/>
            <a:ext cx="1429512"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e.  </a:t>
            </a:r>
            <a:r>
              <a:rPr sz="2400" spc="10" dirty="0">
                <a:latin typeface="Verdana" panose="020B0604030504040204"/>
                <a:cs typeface="Verdana" panose="020B0604030504040204"/>
              </a:rPr>
              <a:t>Other</a:t>
            </a:r>
            <a:endParaRPr sz="2400">
              <a:latin typeface="Verdana" panose="020B0604030504040204"/>
              <a:cs typeface="Verdana" panose="020B0604030504040204"/>
            </a:endParaRPr>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618744"/>
            <a:ext cx="438485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22. Input for the questions:</a:t>
            </a:r>
            <a:endParaRPr sz="2400">
              <a:latin typeface="Verdana" panose="020B0604030504040204"/>
              <a:cs typeface="Verdana" panose="020B0604030504040204"/>
            </a:endParaRPr>
          </a:p>
        </p:txBody>
      </p:sp>
      <p:sp>
        <p:nvSpPr>
          <p:cNvPr id="3" name="text 1"/>
          <p:cNvSpPr txBox="1"/>
          <p:nvPr/>
        </p:nvSpPr>
        <p:spPr>
          <a:xfrm>
            <a:off x="686104" y="1022297"/>
            <a:ext cx="7873838"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“are 26 32 they for 90 made 72 each 64 other 53”</a:t>
            </a:r>
            <a:endParaRPr sz="2400">
              <a:latin typeface="Verdana" panose="020B0604030504040204"/>
              <a:cs typeface="Verdana" panose="020B0604030504040204"/>
            </a:endParaRPr>
          </a:p>
        </p:txBody>
      </p:sp>
      <p:sp>
        <p:nvSpPr>
          <p:cNvPr id="4" name="text 1"/>
          <p:cNvSpPr txBox="1"/>
          <p:nvPr/>
        </p:nvSpPr>
        <p:spPr>
          <a:xfrm>
            <a:off x="686104" y="1426718"/>
            <a:ext cx="7011009"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How many steps are required to get the final</a:t>
            </a:r>
            <a:endParaRPr sz="2400">
              <a:latin typeface="Verdana" panose="020B0604030504040204"/>
              <a:cs typeface="Verdana" panose="020B0604030504040204"/>
            </a:endParaRPr>
          </a:p>
        </p:txBody>
      </p:sp>
      <p:sp>
        <p:nvSpPr>
          <p:cNvPr id="5" name="text 1"/>
          <p:cNvSpPr txBox="1"/>
          <p:nvPr/>
        </p:nvSpPr>
        <p:spPr>
          <a:xfrm>
            <a:off x="686104" y="1792478"/>
            <a:ext cx="127619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output?</a:t>
            </a:r>
            <a:endParaRPr sz="2400">
              <a:latin typeface="Verdana" panose="020B0604030504040204"/>
              <a:cs typeface="Verdana" panose="020B0604030504040204"/>
            </a:endParaRPr>
          </a:p>
        </p:txBody>
      </p:sp>
      <p:sp>
        <p:nvSpPr>
          <p:cNvPr id="6" name="text 1"/>
          <p:cNvSpPr txBox="1"/>
          <p:nvPr/>
        </p:nvSpPr>
        <p:spPr>
          <a:xfrm>
            <a:off x="686104" y="2196338"/>
            <a:ext cx="758647"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3</a:t>
            </a:r>
            <a:endParaRPr sz="2400">
              <a:latin typeface="Verdana" panose="020B0604030504040204"/>
              <a:cs typeface="Verdana" panose="020B0604030504040204"/>
            </a:endParaRPr>
          </a:p>
        </p:txBody>
      </p:sp>
      <p:sp>
        <p:nvSpPr>
          <p:cNvPr id="7" name="text 1"/>
          <p:cNvSpPr txBox="1"/>
          <p:nvPr/>
        </p:nvSpPr>
        <p:spPr>
          <a:xfrm>
            <a:off x="686104" y="2599891"/>
            <a:ext cx="758948"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4</a:t>
            </a:r>
            <a:endParaRPr sz="2400">
              <a:latin typeface="Verdana" panose="020B0604030504040204"/>
              <a:cs typeface="Verdana" panose="020B0604030504040204"/>
            </a:endParaRPr>
          </a:p>
        </p:txBody>
      </p:sp>
      <p:sp>
        <p:nvSpPr>
          <p:cNvPr id="8" name="text 1"/>
          <p:cNvSpPr txBox="1"/>
          <p:nvPr/>
        </p:nvSpPr>
        <p:spPr>
          <a:xfrm>
            <a:off x="686104" y="3004439"/>
            <a:ext cx="758647"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5</a:t>
            </a:r>
            <a:endParaRPr sz="2400">
              <a:latin typeface="Verdana" panose="020B0604030504040204"/>
              <a:cs typeface="Verdana" panose="020B0604030504040204"/>
            </a:endParaRPr>
          </a:p>
        </p:txBody>
      </p:sp>
      <p:sp>
        <p:nvSpPr>
          <p:cNvPr id="9" name="text 1"/>
          <p:cNvSpPr txBox="1"/>
          <p:nvPr/>
        </p:nvSpPr>
        <p:spPr>
          <a:xfrm>
            <a:off x="686104" y="3408299"/>
            <a:ext cx="758647"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6</a:t>
            </a:r>
            <a:endParaRPr sz="2400">
              <a:latin typeface="Verdana" panose="020B0604030504040204"/>
              <a:cs typeface="Verdana" panose="020B0604030504040204"/>
            </a:endParaRPr>
          </a:p>
        </p:txBody>
      </p:sp>
      <p:sp>
        <p:nvSpPr>
          <p:cNvPr id="10" name="text 1"/>
          <p:cNvSpPr txBox="1"/>
          <p:nvPr/>
        </p:nvSpPr>
        <p:spPr>
          <a:xfrm>
            <a:off x="686104" y="3812159"/>
            <a:ext cx="758647"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e.  </a:t>
            </a:r>
            <a:r>
              <a:rPr sz="2400" spc="10" dirty="0">
                <a:latin typeface="Verdana" panose="020B0604030504040204"/>
                <a:cs typeface="Verdana" panose="020B0604030504040204"/>
              </a:rPr>
              <a:t>7</a:t>
            </a:r>
            <a:endParaRPr sz="2400">
              <a:latin typeface="Verdana" panose="020B0604030504040204"/>
              <a:cs typeface="Verdana" panose="020B0604030504040204"/>
            </a:endParaRPr>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51357" y="563496"/>
            <a:ext cx="3483451" cy="247382"/>
          </a:xfrm>
          <a:prstGeom prst="rect">
            <a:avLst/>
          </a:prstGeom>
        </p:spPr>
        <p:txBody>
          <a:bodyPr vert="horz" wrap="none" lIns="0" tIns="0" rIns="0" bIns="0" rtlCol="0">
            <a:spAutoFit/>
          </a:bodyPr>
          <a:lstStyle/>
          <a:p>
            <a:pPr marL="0">
              <a:lnSpc>
                <a:spcPct val="100000"/>
              </a:lnSpc>
            </a:pPr>
            <a:r>
              <a:rPr sz="2000" spc="10" dirty="0">
                <a:latin typeface="Verdana" panose="020B0604030504040204"/>
                <a:cs typeface="Verdana" panose="020B0604030504040204"/>
              </a:rPr>
              <a:t>Directions for Q23 to Q27:</a:t>
            </a:r>
            <a:endParaRPr sz="2000">
              <a:latin typeface="Verdana" panose="020B0604030504040204"/>
              <a:cs typeface="Verdana" panose="020B0604030504040204"/>
            </a:endParaRPr>
          </a:p>
        </p:txBody>
      </p:sp>
      <p:sp>
        <p:nvSpPr>
          <p:cNvPr id="3" name="text 1"/>
          <p:cNvSpPr txBox="1"/>
          <p:nvPr/>
        </p:nvSpPr>
        <p:spPr>
          <a:xfrm>
            <a:off x="651357" y="906396"/>
            <a:ext cx="7214793"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The admission ticket for an exhibition bears a password</a:t>
            </a:r>
            <a:endParaRPr sz="1900">
              <a:latin typeface="Verdana" panose="020B0604030504040204"/>
              <a:cs typeface="Verdana" panose="020B0604030504040204"/>
            </a:endParaRPr>
          </a:p>
        </p:txBody>
      </p:sp>
      <p:sp>
        <p:nvSpPr>
          <p:cNvPr id="4" name="text 1"/>
          <p:cNvSpPr txBox="1"/>
          <p:nvPr/>
        </p:nvSpPr>
        <p:spPr>
          <a:xfrm>
            <a:off x="651357" y="1210890"/>
            <a:ext cx="7207123" cy="247678"/>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which is changed after every clock hour based on set of</a:t>
            </a:r>
            <a:endParaRPr sz="1900">
              <a:latin typeface="Verdana" panose="020B0604030504040204"/>
              <a:cs typeface="Verdana" panose="020B0604030504040204"/>
            </a:endParaRPr>
          </a:p>
        </p:txBody>
      </p:sp>
      <p:sp>
        <p:nvSpPr>
          <p:cNvPr id="5" name="text 1"/>
          <p:cNvSpPr txBox="1"/>
          <p:nvPr/>
        </p:nvSpPr>
        <p:spPr>
          <a:xfrm>
            <a:off x="651357" y="1516377"/>
            <a:ext cx="7804488"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words chosen for each day. The following is an illustration of</a:t>
            </a:r>
            <a:endParaRPr sz="1900">
              <a:latin typeface="Verdana" panose="020B0604030504040204"/>
              <a:cs typeface="Verdana" panose="020B0604030504040204"/>
            </a:endParaRPr>
          </a:p>
        </p:txBody>
      </p:sp>
      <p:sp>
        <p:nvSpPr>
          <p:cNvPr id="6" name="text 1"/>
          <p:cNvSpPr txBox="1"/>
          <p:nvPr/>
        </p:nvSpPr>
        <p:spPr>
          <a:xfrm>
            <a:off x="651357" y="1821177"/>
            <a:ext cx="7550998"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the code and steps of rearrangement for subsequent clock</a:t>
            </a:r>
            <a:endParaRPr sz="1900">
              <a:latin typeface="Verdana" panose="020B0604030504040204"/>
              <a:cs typeface="Verdana" panose="020B0604030504040204"/>
            </a:endParaRPr>
          </a:p>
        </p:txBody>
      </p:sp>
      <p:sp>
        <p:nvSpPr>
          <p:cNvPr id="7" name="text 1"/>
          <p:cNvSpPr txBox="1"/>
          <p:nvPr/>
        </p:nvSpPr>
        <p:spPr>
          <a:xfrm>
            <a:off x="651357" y="2125977"/>
            <a:ext cx="4596415"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hours. The time is 9 a.m. to 3 p.m.</a:t>
            </a:r>
            <a:endParaRPr sz="1900">
              <a:latin typeface="Verdana" panose="020B0604030504040204"/>
              <a:cs typeface="Verdana" panose="020B0604030504040204"/>
            </a:endParaRPr>
          </a:p>
        </p:txBody>
      </p:sp>
      <p:sp>
        <p:nvSpPr>
          <p:cNvPr id="8" name="text 1"/>
          <p:cNvSpPr txBox="1"/>
          <p:nvPr/>
        </p:nvSpPr>
        <p:spPr>
          <a:xfrm>
            <a:off x="651357" y="2468877"/>
            <a:ext cx="2959165" cy="247382"/>
          </a:xfrm>
          <a:prstGeom prst="rect">
            <a:avLst/>
          </a:prstGeom>
        </p:spPr>
        <p:txBody>
          <a:bodyPr vert="horz" wrap="none" lIns="0" tIns="0" rIns="0" bIns="0" rtlCol="0">
            <a:spAutoFit/>
          </a:bodyPr>
          <a:lstStyle/>
          <a:p>
            <a:pPr marL="0">
              <a:lnSpc>
                <a:spcPct val="100000"/>
              </a:lnSpc>
            </a:pPr>
            <a:r>
              <a:rPr sz="2000" spc="10" dirty="0">
                <a:latin typeface="Verdana" panose="020B0604030504040204"/>
                <a:cs typeface="Verdana" panose="020B0604030504040204"/>
              </a:rPr>
              <a:t>Day's first password : </a:t>
            </a:r>
            <a:endParaRPr sz="2000">
              <a:latin typeface="Verdana" panose="020B0604030504040204"/>
              <a:cs typeface="Verdana" panose="020B0604030504040204"/>
            </a:endParaRPr>
          </a:p>
        </p:txBody>
      </p:sp>
      <p:sp>
        <p:nvSpPr>
          <p:cNvPr id="9" name="text 1"/>
          <p:cNvSpPr txBox="1"/>
          <p:nvPr/>
        </p:nvSpPr>
        <p:spPr>
          <a:xfrm>
            <a:off x="739749" y="2812031"/>
            <a:ext cx="4244493"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First Batch --- 9 a.m. to 10 a.m.</a:t>
            </a:r>
            <a:endParaRPr sz="1900">
              <a:latin typeface="Verdana" panose="020B0604030504040204"/>
              <a:cs typeface="Verdana" panose="020B0604030504040204"/>
            </a:endParaRPr>
          </a:p>
        </p:txBody>
      </p:sp>
      <p:sp>
        <p:nvSpPr>
          <p:cNvPr id="10" name="text 1"/>
          <p:cNvSpPr txBox="1"/>
          <p:nvPr/>
        </p:nvSpPr>
        <p:spPr>
          <a:xfrm>
            <a:off x="918057" y="3154931"/>
            <a:ext cx="5513407"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is not ready cloth simple harmony burning</a:t>
            </a:r>
            <a:endParaRPr sz="1900">
              <a:latin typeface="Verdana" panose="020B0604030504040204"/>
              <a:cs typeface="Verdana" panose="020B0604030504040204"/>
            </a:endParaRPr>
          </a:p>
        </p:txBody>
      </p:sp>
      <p:sp>
        <p:nvSpPr>
          <p:cNvPr id="11" name="text 1"/>
          <p:cNvSpPr txBox="1"/>
          <p:nvPr/>
        </p:nvSpPr>
        <p:spPr>
          <a:xfrm>
            <a:off x="739749" y="3497831"/>
            <a:ext cx="4779485"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Second Batch --- 10 a.m. to 11 a.m.</a:t>
            </a:r>
            <a:endParaRPr sz="1900">
              <a:latin typeface="Verdana" panose="020B0604030504040204"/>
              <a:cs typeface="Verdana" panose="020B0604030504040204"/>
            </a:endParaRPr>
          </a:p>
        </p:txBody>
      </p:sp>
      <p:sp>
        <p:nvSpPr>
          <p:cNvPr id="12" name="text 1"/>
          <p:cNvSpPr txBox="1"/>
          <p:nvPr/>
        </p:nvSpPr>
        <p:spPr>
          <a:xfrm>
            <a:off x="918057" y="3840731"/>
            <a:ext cx="5510608"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ready not is cloth burning harmony simple</a:t>
            </a:r>
            <a:endParaRPr sz="1900">
              <a:latin typeface="Verdana" panose="020B0604030504040204"/>
              <a:cs typeface="Verdana" panose="020B0604030504040204"/>
            </a:endParaRPr>
          </a:p>
        </p:txBody>
      </p:sp>
      <p:sp>
        <p:nvSpPr>
          <p:cNvPr id="13" name="text 1"/>
          <p:cNvSpPr txBox="1"/>
          <p:nvPr/>
        </p:nvSpPr>
        <p:spPr>
          <a:xfrm>
            <a:off x="739749" y="4183325"/>
            <a:ext cx="4550732" cy="247678"/>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Third Batch --- 11 a.m. to 12 noon</a:t>
            </a:r>
            <a:endParaRPr sz="1900">
              <a:latin typeface="Verdana" panose="020B0604030504040204"/>
              <a:cs typeface="Verdana" panose="020B0604030504040204"/>
            </a:endParaRPr>
          </a:p>
        </p:txBody>
      </p:sp>
      <p:sp>
        <p:nvSpPr>
          <p:cNvPr id="14" name="text 1"/>
          <p:cNvSpPr txBox="1"/>
          <p:nvPr/>
        </p:nvSpPr>
        <p:spPr>
          <a:xfrm>
            <a:off x="918057" y="4526785"/>
            <a:ext cx="5513152"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cloth is not ready simple harmony burning</a:t>
            </a:r>
            <a:endParaRPr sz="1900">
              <a:latin typeface="Verdana" panose="020B0604030504040204"/>
              <a:cs typeface="Verdana" panose="020B0604030504040204"/>
            </a:endParaRPr>
          </a:p>
        </p:txBody>
      </p:sp>
      <p:sp>
        <p:nvSpPr>
          <p:cNvPr id="15" name="text 1"/>
          <p:cNvSpPr txBox="1"/>
          <p:nvPr/>
        </p:nvSpPr>
        <p:spPr>
          <a:xfrm>
            <a:off x="739749" y="4869685"/>
            <a:ext cx="4558277"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Fourth Batch --- 12 noon to 1 p.m.</a:t>
            </a:r>
            <a:endParaRPr sz="1900">
              <a:latin typeface="Verdana" panose="020B0604030504040204"/>
              <a:cs typeface="Verdana" panose="020B0604030504040204"/>
            </a:endParaRPr>
          </a:p>
        </p:txBody>
      </p:sp>
      <p:sp>
        <p:nvSpPr>
          <p:cNvPr id="16" name="text 1"/>
          <p:cNvSpPr txBox="1"/>
          <p:nvPr/>
        </p:nvSpPr>
        <p:spPr>
          <a:xfrm>
            <a:off x="918057" y="5212585"/>
            <a:ext cx="5510353" cy="247381"/>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not is cloth ready burning harmony simple</a:t>
            </a:r>
            <a:endParaRPr sz="1900">
              <a:latin typeface="Verdana" panose="020B0604030504040204"/>
              <a:cs typeface="Verdana" panose="020B0604030504040204"/>
            </a:endParaRPr>
          </a:p>
        </p:txBody>
      </p:sp>
      <p:sp>
        <p:nvSpPr>
          <p:cNvPr id="17" name="text 1"/>
          <p:cNvSpPr txBox="1"/>
          <p:nvPr/>
        </p:nvSpPr>
        <p:spPr>
          <a:xfrm>
            <a:off x="739749" y="5555536"/>
            <a:ext cx="4099660" cy="247382"/>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Fifth Batch --- 1 p.m. to 2 p.m.</a:t>
            </a:r>
            <a:endParaRPr sz="1900">
              <a:latin typeface="Verdana" panose="020B0604030504040204"/>
              <a:cs typeface="Verdana" panose="020B0604030504040204"/>
            </a:endParaRPr>
          </a:p>
        </p:txBody>
      </p:sp>
      <p:sp>
        <p:nvSpPr>
          <p:cNvPr id="18" name="text 1"/>
          <p:cNvSpPr txBox="1"/>
          <p:nvPr/>
        </p:nvSpPr>
        <p:spPr>
          <a:xfrm>
            <a:off x="918057" y="5898130"/>
            <a:ext cx="5513383" cy="247678"/>
          </a:xfrm>
          <a:prstGeom prst="rect">
            <a:avLst/>
          </a:prstGeom>
        </p:spPr>
        <p:txBody>
          <a:bodyPr vert="horz" wrap="none" lIns="0" tIns="0" rIns="0" bIns="0" rtlCol="0">
            <a:spAutoFit/>
          </a:bodyPr>
          <a:lstStyle/>
          <a:p>
            <a:pPr marL="0">
              <a:lnSpc>
                <a:spcPct val="100000"/>
              </a:lnSpc>
            </a:pPr>
            <a:r>
              <a:rPr sz="1970" spc="10" dirty="0">
                <a:latin typeface="Verdana" panose="020B0604030504040204"/>
                <a:cs typeface="Verdana" panose="020B0604030504040204"/>
              </a:rPr>
              <a:t>ready cloth is not simple harmony burning</a:t>
            </a:r>
            <a:endParaRPr sz="1900">
              <a:latin typeface="Verdana" panose="020B0604030504040204"/>
              <a:cs typeface="Verdana" panose="020B0604030504040204"/>
            </a:endParaRPr>
          </a:p>
        </p:txBody>
      </p:sp>
      <p:sp>
        <p:nvSpPr>
          <p:cNvPr id="19" name="text 1"/>
          <p:cNvSpPr txBox="1"/>
          <p:nvPr/>
        </p:nvSpPr>
        <p:spPr>
          <a:xfrm>
            <a:off x="651357" y="6241641"/>
            <a:ext cx="1433643" cy="247382"/>
          </a:xfrm>
          <a:prstGeom prst="rect">
            <a:avLst/>
          </a:prstGeom>
        </p:spPr>
        <p:txBody>
          <a:bodyPr vert="horz" wrap="none" lIns="0" tIns="0" rIns="0" bIns="0" rtlCol="0">
            <a:spAutoFit/>
          </a:bodyPr>
          <a:lstStyle/>
          <a:p>
            <a:pPr marL="0">
              <a:lnSpc>
                <a:spcPct val="100000"/>
              </a:lnSpc>
            </a:pPr>
            <a:r>
              <a:rPr sz="2000" spc="10" dirty="0">
                <a:latin typeface="Verdana" panose="020B0604030504040204"/>
                <a:cs typeface="Verdana" panose="020B0604030504040204"/>
              </a:rPr>
              <a:t>and so on.</a:t>
            </a:r>
            <a:endParaRPr sz="2000">
              <a:latin typeface="Verdana" panose="020B0604030504040204"/>
              <a:cs typeface="Verdana" panose="020B0604030504040204"/>
            </a:endParaRPr>
          </a:p>
        </p:txBody>
      </p:sp>
      <p:pic>
        <p:nvPicPr>
          <p:cNvPr id="20" name="Picture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1022297"/>
            <a:ext cx="7798886"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23. If the batch 2 of the day has the password ---</a:t>
            </a:r>
            <a:endParaRPr sz="2400">
              <a:latin typeface="Verdana" panose="020B0604030504040204"/>
              <a:cs typeface="Verdana" panose="020B0604030504040204"/>
            </a:endParaRPr>
          </a:p>
        </p:txBody>
      </p:sp>
      <p:sp>
        <p:nvSpPr>
          <p:cNvPr id="3" name="text 1"/>
          <p:cNvSpPr txBox="1"/>
          <p:nvPr/>
        </p:nvSpPr>
        <p:spPr>
          <a:xfrm>
            <a:off x="686104" y="1388618"/>
            <a:ext cx="7491374"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"came along net or else key lot", what would be</a:t>
            </a:r>
            <a:endParaRPr sz="2400">
              <a:latin typeface="Verdana" panose="020B0604030504040204"/>
              <a:cs typeface="Verdana" panose="020B0604030504040204"/>
            </a:endParaRPr>
          </a:p>
        </p:txBody>
      </p:sp>
      <p:sp>
        <p:nvSpPr>
          <p:cNvPr id="4" name="text 1"/>
          <p:cNvSpPr txBox="1"/>
          <p:nvPr/>
        </p:nvSpPr>
        <p:spPr>
          <a:xfrm>
            <a:off x="686104" y="1754378"/>
            <a:ext cx="798118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the password for batch 4 (i.e. 12 noon to 1 p.m.) ?</a:t>
            </a:r>
            <a:endParaRPr sz="2400">
              <a:latin typeface="Verdana" panose="020B0604030504040204"/>
              <a:cs typeface="Verdana" panose="020B0604030504040204"/>
            </a:endParaRPr>
          </a:p>
        </p:txBody>
      </p:sp>
      <p:sp>
        <p:nvSpPr>
          <p:cNvPr id="5" name="text 1"/>
          <p:cNvSpPr txBox="1"/>
          <p:nvPr/>
        </p:nvSpPr>
        <p:spPr>
          <a:xfrm>
            <a:off x="686104" y="2561791"/>
            <a:ext cx="5209817"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net or came along else key lot</a:t>
            </a:r>
            <a:endParaRPr sz="2400">
              <a:latin typeface="Verdana" panose="020B0604030504040204"/>
              <a:cs typeface="Verdana" panose="020B0604030504040204"/>
            </a:endParaRPr>
          </a:p>
        </p:txBody>
      </p:sp>
      <p:sp>
        <p:nvSpPr>
          <p:cNvPr id="6" name="text 1"/>
          <p:cNvSpPr txBox="1"/>
          <p:nvPr/>
        </p:nvSpPr>
        <p:spPr>
          <a:xfrm>
            <a:off x="686104" y="2966339"/>
            <a:ext cx="5212081"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came or net along lot key else</a:t>
            </a:r>
            <a:endParaRPr sz="2400">
              <a:latin typeface="Verdana" panose="020B0604030504040204"/>
              <a:cs typeface="Verdana" panose="020B0604030504040204"/>
            </a:endParaRPr>
          </a:p>
        </p:txBody>
      </p:sp>
      <p:sp>
        <p:nvSpPr>
          <p:cNvPr id="7" name="text 1"/>
          <p:cNvSpPr txBox="1"/>
          <p:nvPr/>
        </p:nvSpPr>
        <p:spPr>
          <a:xfrm>
            <a:off x="686104" y="3370199"/>
            <a:ext cx="5212081"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or net along came lot key else</a:t>
            </a:r>
            <a:endParaRPr sz="2400">
              <a:latin typeface="Verdana" panose="020B0604030504040204"/>
              <a:cs typeface="Verdana" panose="020B0604030504040204"/>
            </a:endParaRPr>
          </a:p>
        </p:txBody>
      </p:sp>
      <p:sp>
        <p:nvSpPr>
          <p:cNvPr id="8" name="text 1"/>
          <p:cNvSpPr txBox="1"/>
          <p:nvPr/>
        </p:nvSpPr>
        <p:spPr>
          <a:xfrm>
            <a:off x="686104" y="3774059"/>
            <a:ext cx="5209642"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along net or came else key lot</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1426718"/>
            <a:ext cx="791169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24. If the password for 11 a.m. to 12 noon was --</a:t>
            </a:r>
            <a:endParaRPr sz="2400">
              <a:latin typeface="Verdana" panose="020B0604030504040204"/>
              <a:cs typeface="Verdana" panose="020B0604030504040204"/>
            </a:endParaRPr>
          </a:p>
        </p:txBody>
      </p:sp>
      <p:sp>
        <p:nvSpPr>
          <p:cNvPr id="3" name="text 1"/>
          <p:cNvSpPr txBox="1"/>
          <p:nvPr/>
        </p:nvSpPr>
        <p:spPr>
          <a:xfrm>
            <a:off x="951585" y="1792478"/>
            <a:ext cx="7561478"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 "soap shy miss pen yet the she", what was the</a:t>
            </a:r>
            <a:endParaRPr sz="2400">
              <a:latin typeface="Verdana" panose="020B0604030504040204"/>
              <a:cs typeface="Verdana" panose="020B0604030504040204"/>
            </a:endParaRPr>
          </a:p>
        </p:txBody>
      </p:sp>
      <p:sp>
        <p:nvSpPr>
          <p:cNvPr id="4" name="text 1"/>
          <p:cNvSpPr txBox="1"/>
          <p:nvPr/>
        </p:nvSpPr>
        <p:spPr>
          <a:xfrm>
            <a:off x="951585" y="2158238"/>
            <a:ext cx="4623510"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password for the first batch ?</a:t>
            </a:r>
            <a:endParaRPr sz="2400">
              <a:latin typeface="Verdana" panose="020B0604030504040204"/>
              <a:cs typeface="Verdana" panose="020B0604030504040204"/>
            </a:endParaRPr>
          </a:p>
        </p:txBody>
      </p:sp>
      <p:sp>
        <p:nvSpPr>
          <p:cNvPr id="5" name="text 1"/>
          <p:cNvSpPr txBox="1"/>
          <p:nvPr/>
        </p:nvSpPr>
        <p:spPr>
          <a:xfrm>
            <a:off x="686104" y="2966339"/>
            <a:ext cx="5231943"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pen miss shy soap she the yet</a:t>
            </a:r>
            <a:endParaRPr sz="2400">
              <a:latin typeface="Verdana" panose="020B0604030504040204"/>
              <a:cs typeface="Verdana" panose="020B0604030504040204"/>
            </a:endParaRPr>
          </a:p>
        </p:txBody>
      </p:sp>
      <p:sp>
        <p:nvSpPr>
          <p:cNvPr id="6" name="text 1"/>
          <p:cNvSpPr txBox="1"/>
          <p:nvPr/>
        </p:nvSpPr>
        <p:spPr>
          <a:xfrm>
            <a:off x="686104" y="3370199"/>
            <a:ext cx="5233467"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shy miss pen soap yet the she</a:t>
            </a:r>
            <a:endParaRPr sz="2400">
              <a:latin typeface="Verdana" panose="020B0604030504040204"/>
              <a:cs typeface="Verdana" panose="020B0604030504040204"/>
            </a:endParaRPr>
          </a:p>
        </p:txBody>
      </p:sp>
      <p:sp>
        <p:nvSpPr>
          <p:cNvPr id="7" name="text 1"/>
          <p:cNvSpPr txBox="1"/>
          <p:nvPr/>
        </p:nvSpPr>
        <p:spPr>
          <a:xfrm>
            <a:off x="686104" y="3774059"/>
            <a:ext cx="5231943"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soap pen miss shy she the yet</a:t>
            </a:r>
            <a:endParaRPr sz="2400">
              <a:latin typeface="Verdana" panose="020B0604030504040204"/>
              <a:cs typeface="Verdana" panose="020B0604030504040204"/>
            </a:endParaRPr>
          </a:p>
        </p:txBody>
      </p:sp>
      <p:sp>
        <p:nvSpPr>
          <p:cNvPr id="8" name="text 1"/>
          <p:cNvSpPr txBox="1"/>
          <p:nvPr/>
        </p:nvSpPr>
        <p:spPr>
          <a:xfrm>
            <a:off x="686104" y="4177612"/>
            <a:ext cx="5231004"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miss shy soap pen she the yet</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506882" y="1041781"/>
            <a:ext cx="7982965"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25. If the password for the first batch was --- "rate</a:t>
            </a:r>
            <a:endParaRPr sz="2400">
              <a:latin typeface="Verdana" panose="020B0604030504040204"/>
              <a:cs typeface="Verdana" panose="020B0604030504040204"/>
            </a:endParaRPr>
          </a:p>
        </p:txBody>
      </p:sp>
      <p:sp>
        <p:nvSpPr>
          <p:cNvPr id="3" name="text 1"/>
          <p:cNvSpPr txBox="1"/>
          <p:nvPr/>
        </p:nvSpPr>
        <p:spPr>
          <a:xfrm>
            <a:off x="506882" y="1407541"/>
            <a:ext cx="796594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go long top we let have", which batch will have the</a:t>
            </a:r>
            <a:endParaRPr sz="2400">
              <a:latin typeface="Verdana" panose="020B0604030504040204"/>
              <a:cs typeface="Verdana" panose="020B0604030504040204"/>
            </a:endParaRPr>
          </a:p>
        </p:txBody>
      </p:sp>
      <p:sp>
        <p:nvSpPr>
          <p:cNvPr id="4" name="text 1"/>
          <p:cNvSpPr txBox="1"/>
          <p:nvPr/>
        </p:nvSpPr>
        <p:spPr>
          <a:xfrm>
            <a:off x="506882" y="1772994"/>
            <a:ext cx="7070300"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password --- "go rate top long have let we" ?</a:t>
            </a:r>
            <a:endParaRPr sz="2400">
              <a:latin typeface="Verdana" panose="020B0604030504040204"/>
              <a:cs typeface="Verdana" panose="020B0604030504040204"/>
            </a:endParaRPr>
          </a:p>
        </p:txBody>
      </p:sp>
      <p:sp>
        <p:nvSpPr>
          <p:cNvPr id="5" name="text 1"/>
          <p:cNvSpPr txBox="1"/>
          <p:nvPr/>
        </p:nvSpPr>
        <p:spPr>
          <a:xfrm>
            <a:off x="506882" y="2581402"/>
            <a:ext cx="1680362"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Second</a:t>
            </a:r>
            <a:endParaRPr sz="2400">
              <a:latin typeface="Verdana" panose="020B0604030504040204"/>
              <a:cs typeface="Verdana" panose="020B0604030504040204"/>
            </a:endParaRPr>
          </a:p>
        </p:txBody>
      </p:sp>
      <p:sp>
        <p:nvSpPr>
          <p:cNvPr id="6" name="text 1"/>
          <p:cNvSpPr txBox="1"/>
          <p:nvPr/>
        </p:nvSpPr>
        <p:spPr>
          <a:xfrm>
            <a:off x="506882" y="2985262"/>
            <a:ext cx="1347216"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Third</a:t>
            </a:r>
            <a:endParaRPr sz="2400">
              <a:latin typeface="Verdana" panose="020B0604030504040204"/>
              <a:cs typeface="Verdana" panose="020B0604030504040204"/>
            </a:endParaRPr>
          </a:p>
        </p:txBody>
      </p:sp>
      <p:sp>
        <p:nvSpPr>
          <p:cNvPr id="7" name="text 1"/>
          <p:cNvSpPr txBox="1"/>
          <p:nvPr/>
        </p:nvSpPr>
        <p:spPr>
          <a:xfrm>
            <a:off x="506882" y="3388815"/>
            <a:ext cx="1552831"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Fourth</a:t>
            </a:r>
            <a:endParaRPr sz="2400">
              <a:latin typeface="Verdana" panose="020B0604030504040204"/>
              <a:cs typeface="Verdana" panose="020B0604030504040204"/>
            </a:endParaRPr>
          </a:p>
        </p:txBody>
      </p:sp>
      <p:sp>
        <p:nvSpPr>
          <p:cNvPr id="8" name="text 1"/>
          <p:cNvSpPr txBox="1"/>
          <p:nvPr/>
        </p:nvSpPr>
        <p:spPr>
          <a:xfrm>
            <a:off x="506882" y="3793236"/>
            <a:ext cx="1241755"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Fifth</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1022297"/>
            <a:ext cx="7991593"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26. Day's first password --- "camel road no toy say</a:t>
            </a:r>
            <a:endParaRPr sz="2400">
              <a:latin typeface="Verdana" panose="020B0604030504040204"/>
              <a:cs typeface="Verdana" panose="020B0604030504040204"/>
            </a:endParaRPr>
          </a:p>
        </p:txBody>
      </p:sp>
      <p:sp>
        <p:nvSpPr>
          <p:cNvPr id="3" name="text 1"/>
          <p:cNvSpPr txBox="1"/>
          <p:nvPr/>
        </p:nvSpPr>
        <p:spPr>
          <a:xfrm>
            <a:off x="686104" y="1388618"/>
            <a:ext cx="144231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me not".</a:t>
            </a:r>
            <a:endParaRPr sz="2400">
              <a:latin typeface="Verdana" panose="020B0604030504040204"/>
              <a:cs typeface="Verdana" panose="020B0604030504040204"/>
            </a:endParaRPr>
          </a:p>
        </p:txBody>
      </p:sp>
      <p:sp>
        <p:nvSpPr>
          <p:cNvPr id="4" name="text 1"/>
          <p:cNvSpPr txBox="1"/>
          <p:nvPr/>
        </p:nvSpPr>
        <p:spPr>
          <a:xfrm>
            <a:off x="686104" y="1792478"/>
            <a:ext cx="7767523"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What will be the password for fourth batch i.e. 12</a:t>
            </a:r>
            <a:endParaRPr sz="2400">
              <a:latin typeface="Verdana" panose="020B0604030504040204"/>
              <a:cs typeface="Verdana" panose="020B0604030504040204"/>
            </a:endParaRPr>
          </a:p>
        </p:txBody>
      </p:sp>
      <p:sp>
        <p:nvSpPr>
          <p:cNvPr id="5" name="text 1"/>
          <p:cNvSpPr txBox="1"/>
          <p:nvPr/>
        </p:nvSpPr>
        <p:spPr>
          <a:xfrm>
            <a:off x="686104" y="2158238"/>
            <a:ext cx="2671267"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noon to 1 p.m. ?</a:t>
            </a:r>
            <a:endParaRPr sz="2400">
              <a:latin typeface="Verdana" panose="020B0604030504040204"/>
              <a:cs typeface="Verdana" panose="020B0604030504040204"/>
            </a:endParaRPr>
          </a:p>
        </p:txBody>
      </p:sp>
      <p:sp>
        <p:nvSpPr>
          <p:cNvPr id="6" name="text 1"/>
          <p:cNvSpPr txBox="1"/>
          <p:nvPr/>
        </p:nvSpPr>
        <p:spPr>
          <a:xfrm>
            <a:off x="794308" y="2561791"/>
            <a:ext cx="1369310" cy="296561"/>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Option :</a:t>
            </a:r>
            <a:endParaRPr sz="2400">
              <a:latin typeface="Verdana" panose="020B0604030504040204"/>
              <a:cs typeface="Verdana" panose="020B0604030504040204"/>
            </a:endParaRPr>
          </a:p>
        </p:txBody>
      </p:sp>
      <p:sp>
        <p:nvSpPr>
          <p:cNvPr id="7" name="text 1"/>
          <p:cNvSpPr txBox="1"/>
          <p:nvPr/>
        </p:nvSpPr>
        <p:spPr>
          <a:xfrm>
            <a:off x="686104" y="3370199"/>
            <a:ext cx="5164530"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road camel toy no not me say</a:t>
            </a:r>
            <a:endParaRPr sz="2400">
              <a:latin typeface="Verdana" panose="020B0604030504040204"/>
              <a:cs typeface="Verdana" panose="020B0604030504040204"/>
            </a:endParaRPr>
          </a:p>
        </p:txBody>
      </p:sp>
      <p:sp>
        <p:nvSpPr>
          <p:cNvPr id="8" name="text 1"/>
          <p:cNvSpPr txBox="1"/>
          <p:nvPr/>
        </p:nvSpPr>
        <p:spPr>
          <a:xfrm>
            <a:off x="686104" y="3774059"/>
            <a:ext cx="5164531"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no road camel toy not me say</a:t>
            </a:r>
            <a:endParaRPr sz="2400">
              <a:latin typeface="Verdana" panose="020B0604030504040204"/>
              <a:cs typeface="Verdana" panose="020B0604030504040204"/>
            </a:endParaRPr>
          </a:p>
        </p:txBody>
      </p:sp>
      <p:sp>
        <p:nvSpPr>
          <p:cNvPr id="9" name="text 1"/>
          <p:cNvSpPr txBox="1"/>
          <p:nvPr/>
        </p:nvSpPr>
        <p:spPr>
          <a:xfrm>
            <a:off x="686104" y="4177612"/>
            <a:ext cx="5165273"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toy no road camel not me say</a:t>
            </a:r>
            <a:endParaRPr sz="2400">
              <a:latin typeface="Verdana" panose="020B0604030504040204"/>
              <a:cs typeface="Verdana" panose="020B0604030504040204"/>
            </a:endParaRPr>
          </a:p>
        </p:txBody>
      </p:sp>
      <p:sp>
        <p:nvSpPr>
          <p:cNvPr id="10" name="text 1"/>
          <p:cNvSpPr txBox="1"/>
          <p:nvPr/>
        </p:nvSpPr>
        <p:spPr>
          <a:xfrm>
            <a:off x="686104" y="4582033"/>
            <a:ext cx="5609843"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D. toy camel road no say me not</a:t>
            </a:r>
            <a:endParaRPr sz="2400">
              <a:latin typeface="Verdana" panose="020B0604030504040204"/>
              <a:cs typeface="Verdana" panose="020B0604030504040204"/>
            </a:endParaRPr>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1022297"/>
            <a:ext cx="7508629" cy="296562"/>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27. f the password for 6th batch i.e. 2 p.m. to 3</a:t>
            </a:r>
            <a:endParaRPr sz="2400">
              <a:latin typeface="Verdana" panose="020B0604030504040204"/>
              <a:cs typeface="Verdana" panose="020B0604030504040204"/>
            </a:endParaRPr>
          </a:p>
        </p:txBody>
      </p:sp>
      <p:sp>
        <p:nvSpPr>
          <p:cNvPr id="3" name="text 1"/>
          <p:cNvSpPr txBox="1"/>
          <p:nvPr/>
        </p:nvSpPr>
        <p:spPr>
          <a:xfrm>
            <a:off x="686104" y="1388618"/>
            <a:ext cx="7731279"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p.m. is --- "are trap cut he but say lap", what will</a:t>
            </a:r>
            <a:endParaRPr sz="2400">
              <a:latin typeface="Verdana" panose="020B0604030504040204"/>
              <a:cs typeface="Verdana" panose="020B0604030504040204"/>
            </a:endParaRPr>
          </a:p>
        </p:txBody>
      </p:sp>
      <p:sp>
        <p:nvSpPr>
          <p:cNvPr id="4" name="text 1"/>
          <p:cNvSpPr txBox="1"/>
          <p:nvPr/>
        </p:nvSpPr>
        <p:spPr>
          <a:xfrm>
            <a:off x="686104" y="1754378"/>
            <a:ext cx="7508799" cy="296265"/>
          </a:xfrm>
          <a:prstGeom prst="rect">
            <a:avLst/>
          </a:prstGeom>
        </p:spPr>
        <p:txBody>
          <a:bodyPr vert="horz" wrap="none" lIns="0" tIns="0" rIns="0" bIns="0" rtlCol="0">
            <a:spAutoFit/>
          </a:bodyPr>
          <a:lstStyle/>
          <a:p>
            <a:pPr marL="0">
              <a:lnSpc>
                <a:spcPct val="100000"/>
              </a:lnSpc>
            </a:pPr>
            <a:r>
              <a:rPr sz="2400" spc="10" dirty="0">
                <a:latin typeface="Verdana" panose="020B0604030504040204"/>
                <a:cs typeface="Verdana" panose="020B0604030504040204"/>
              </a:rPr>
              <a:t>be the password for 2nd batch i.e. 10-11 a.m. ?</a:t>
            </a:r>
            <a:endParaRPr sz="2400">
              <a:latin typeface="Verdana" panose="020B0604030504040204"/>
              <a:cs typeface="Verdana" panose="020B0604030504040204"/>
            </a:endParaRPr>
          </a:p>
        </p:txBody>
      </p:sp>
      <p:sp>
        <p:nvSpPr>
          <p:cNvPr id="5" name="text 1"/>
          <p:cNvSpPr txBox="1"/>
          <p:nvPr/>
        </p:nvSpPr>
        <p:spPr>
          <a:xfrm>
            <a:off x="686104" y="2561791"/>
            <a:ext cx="4651781" cy="298573"/>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A.  </a:t>
            </a:r>
            <a:r>
              <a:rPr sz="2400" spc="10" dirty="0">
                <a:latin typeface="Verdana" panose="020B0604030504040204"/>
                <a:cs typeface="Verdana" panose="020B0604030504040204"/>
              </a:rPr>
              <a:t>trap are he cut lap say but</a:t>
            </a:r>
            <a:endParaRPr sz="2400">
              <a:latin typeface="Verdana" panose="020B0604030504040204"/>
              <a:cs typeface="Verdana" panose="020B0604030504040204"/>
            </a:endParaRPr>
          </a:p>
        </p:txBody>
      </p:sp>
      <p:sp>
        <p:nvSpPr>
          <p:cNvPr id="6" name="text 1"/>
          <p:cNvSpPr txBox="1"/>
          <p:nvPr/>
        </p:nvSpPr>
        <p:spPr>
          <a:xfrm>
            <a:off x="686104" y="2966339"/>
            <a:ext cx="4651552"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B.  </a:t>
            </a:r>
            <a:r>
              <a:rPr sz="2400" spc="10" dirty="0">
                <a:latin typeface="Verdana" panose="020B0604030504040204"/>
                <a:cs typeface="Verdana" panose="020B0604030504040204"/>
              </a:rPr>
              <a:t>he cut trap are lap say but</a:t>
            </a:r>
            <a:endParaRPr sz="2400">
              <a:latin typeface="Verdana" panose="020B0604030504040204"/>
              <a:cs typeface="Verdana" panose="020B0604030504040204"/>
            </a:endParaRPr>
          </a:p>
        </p:txBody>
      </p:sp>
      <p:sp>
        <p:nvSpPr>
          <p:cNvPr id="7" name="text 1"/>
          <p:cNvSpPr txBox="1"/>
          <p:nvPr/>
        </p:nvSpPr>
        <p:spPr>
          <a:xfrm>
            <a:off x="686104" y="3370199"/>
            <a:ext cx="4650638"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C. </a:t>
            </a:r>
            <a:r>
              <a:rPr sz="2400" spc="10" dirty="0">
                <a:latin typeface="Verdana" panose="020B0604030504040204"/>
                <a:cs typeface="Verdana" panose="020B0604030504040204"/>
              </a:rPr>
              <a:t>cut he are trap but say lap</a:t>
            </a:r>
            <a:endParaRPr sz="2400">
              <a:latin typeface="Verdana" panose="020B0604030504040204"/>
              <a:cs typeface="Verdana" panose="020B0604030504040204"/>
            </a:endParaRPr>
          </a:p>
        </p:txBody>
      </p:sp>
      <p:sp>
        <p:nvSpPr>
          <p:cNvPr id="8" name="text 1"/>
          <p:cNvSpPr txBox="1"/>
          <p:nvPr/>
        </p:nvSpPr>
        <p:spPr>
          <a:xfrm>
            <a:off x="686104" y="3774059"/>
            <a:ext cx="4651553" cy="298277"/>
          </a:xfrm>
          <a:prstGeom prst="rect">
            <a:avLst/>
          </a:prstGeom>
        </p:spPr>
        <p:txBody>
          <a:bodyPr vert="horz" wrap="none" lIns="0" tIns="0" rIns="0" bIns="0" rtlCol="0">
            <a:spAutoFit/>
          </a:bodyPr>
          <a:lstStyle/>
          <a:p>
            <a:pPr marL="0">
              <a:lnSpc>
                <a:spcPct val="100000"/>
              </a:lnSpc>
            </a:pPr>
            <a:r>
              <a:rPr sz="1900" spc="10" dirty="0">
                <a:solidFill>
                  <a:srgbClr val="4F81BD"/>
                </a:solidFill>
                <a:latin typeface="Verdana" panose="020B0604030504040204"/>
                <a:cs typeface="Verdana" panose="020B0604030504040204"/>
              </a:rPr>
              <a:t>D. </a:t>
            </a:r>
            <a:r>
              <a:rPr sz="2400" spc="10" dirty="0">
                <a:latin typeface="Verdana" panose="020B0604030504040204"/>
                <a:cs typeface="Verdana" panose="020B0604030504040204"/>
              </a:rPr>
              <a:t>are he cut trap lap say but</a:t>
            </a:r>
            <a:endParaRPr sz="2400">
              <a:latin typeface="Verdana" panose="020B0604030504040204"/>
              <a:cs typeface="Verdana" panose="020B0604030504040204"/>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3400" y="0"/>
            <a:ext cx="8209788" cy="5580888"/>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86104" y="536838"/>
            <a:ext cx="2047355" cy="553998"/>
          </a:xfrm>
          <a:prstGeom prst="rect">
            <a:avLst/>
          </a:prstGeom>
        </p:spPr>
        <p:txBody>
          <a:bodyPr vert="horz" wrap="none" lIns="0" tIns="0" rIns="0" bIns="0" rtlCol="0">
            <a:spAutoFit/>
          </a:bodyPr>
          <a:lstStyle/>
          <a:p>
            <a:pPr marL="0" algn="just">
              <a:lnSpc>
                <a:spcPct val="150000"/>
              </a:lnSpc>
            </a:pPr>
            <a:r>
              <a:rPr sz="2400" b="1" spc="10" dirty="0">
                <a:latin typeface="Times New Roman" panose="02020603050405020304" pitchFamily="18" charset="0"/>
                <a:cs typeface="Times New Roman" panose="02020603050405020304" pitchFamily="18" charset="0"/>
              </a:rPr>
              <a:t>Input –Output:</a:t>
            </a:r>
            <a:endParaRPr sz="2400" dirty="0">
              <a:latin typeface="Times New Roman" panose="02020603050405020304" pitchFamily="18" charset="0"/>
              <a:cs typeface="Times New Roman" panose="02020603050405020304" pitchFamily="18" charset="0"/>
            </a:endParaRPr>
          </a:p>
        </p:txBody>
      </p:sp>
      <p:sp>
        <p:nvSpPr>
          <p:cNvPr id="3" name="text 1"/>
          <p:cNvSpPr txBox="1"/>
          <p:nvPr/>
        </p:nvSpPr>
        <p:spPr>
          <a:xfrm>
            <a:off x="686104" y="1022297"/>
            <a:ext cx="7619695" cy="4431983"/>
          </a:xfrm>
          <a:prstGeom prst="rect">
            <a:avLst/>
          </a:prstGeom>
        </p:spPr>
        <p:txBody>
          <a:bodyPr vert="horz" wrap="square" lIns="0" tIns="0" rIns="0" bIns="0" rtlCol="0">
            <a:spAutoFit/>
          </a:bodyPr>
          <a:lstStyle/>
          <a:p>
            <a:pPr marL="342900" indent="-342900" algn="just">
              <a:lnSpc>
                <a:spcPct val="150000"/>
              </a:lnSpc>
              <a:buFont typeface="Arial" panose="020B0604020202020204" pitchFamily="34" charset="0"/>
              <a:buChar char="•"/>
            </a:pPr>
            <a:r>
              <a:rPr sz="2400" spc="10" dirty="0">
                <a:latin typeface="Times New Roman" panose="02020603050405020304" pitchFamily="18" charset="0"/>
                <a:cs typeface="Times New Roman" panose="02020603050405020304" pitchFamily="18" charset="0"/>
              </a:rPr>
              <a:t>These are the problems that test </a:t>
            </a:r>
            <a:r>
              <a:rPr sz="2400" spc="10" dirty="0" smtClean="0">
                <a:latin typeface="Times New Roman" panose="02020603050405020304" pitchFamily="18" charset="0"/>
                <a:cs typeface="Times New Roman" panose="02020603050405020304" pitchFamily="18" charset="0"/>
              </a:rPr>
              <a:t>your</a:t>
            </a:r>
            <a:r>
              <a:rPr lang="en-US" sz="2400" spc="10" dirty="0">
                <a:latin typeface="Times New Roman" panose="02020603050405020304" pitchFamily="18" charset="0"/>
                <a:cs typeface="Times New Roman" panose="02020603050405020304" pitchFamily="18" charset="0"/>
              </a:rPr>
              <a:t> thinking skills. You will be given some input and </a:t>
            </a:r>
            <a:r>
              <a:rPr lang="en-US" sz="2400" spc="10" dirty="0" smtClean="0">
                <a:latin typeface="Times New Roman" panose="02020603050405020304" pitchFamily="18" charset="0"/>
                <a:cs typeface="Times New Roman" panose="02020603050405020304" pitchFamily="18" charset="0"/>
              </a:rPr>
              <a:t>a </a:t>
            </a:r>
            <a:r>
              <a:rPr lang="en-US" sz="2400" spc="10" dirty="0">
                <a:latin typeface="Times New Roman" panose="02020603050405020304" pitchFamily="18" charset="0"/>
                <a:cs typeface="Times New Roman" panose="02020603050405020304" pitchFamily="18" charset="0"/>
              </a:rPr>
              <a:t>machine (its working) using some examples. </a:t>
            </a:r>
            <a:r>
              <a:rPr lang="en-US" sz="2400" spc="10" dirty="0" smtClean="0">
                <a:latin typeface="Times New Roman" panose="02020603050405020304" pitchFamily="18" charset="0"/>
                <a:cs typeface="Times New Roman" panose="02020603050405020304" pitchFamily="18" charset="0"/>
              </a:rPr>
              <a:t>You </a:t>
            </a:r>
            <a:r>
              <a:rPr lang="en-US" sz="2400" spc="10" dirty="0">
                <a:latin typeface="Times New Roman" panose="02020603050405020304" pitchFamily="18" charset="0"/>
                <a:cs typeface="Times New Roman" panose="02020603050405020304" pitchFamily="18" charset="0"/>
              </a:rPr>
              <a:t>have to study this working and accordingly </a:t>
            </a:r>
            <a:r>
              <a:rPr lang="en-US" sz="2400" spc="10" dirty="0" smtClean="0">
                <a:latin typeface="Times New Roman" panose="02020603050405020304" pitchFamily="18" charset="0"/>
                <a:cs typeface="Times New Roman" panose="02020603050405020304" pitchFamily="18" charset="0"/>
              </a:rPr>
              <a:t>process </a:t>
            </a:r>
            <a:r>
              <a:rPr lang="en-US" sz="2400" spc="10" dirty="0">
                <a:latin typeface="Times New Roman" panose="02020603050405020304" pitchFamily="18" charset="0"/>
                <a:cs typeface="Times New Roman" panose="02020603050405020304" pitchFamily="18" charset="0"/>
              </a:rPr>
              <a:t>the data given to you.</a:t>
            </a: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0" algn="just">
              <a:lnSpc>
                <a:spcPct val="150000"/>
              </a:lnSpc>
            </a:pPr>
            <a:endParaRPr sz="2400" dirty="0">
              <a:latin typeface="Times New Roman" panose="02020603050405020304" pitchFamily="18" charset="0"/>
              <a:cs typeface="Times New Roman" panose="02020603050405020304" pitchFamily="18" charset="0"/>
            </a:endParaRPr>
          </a:p>
        </p:txBody>
      </p:sp>
      <p:sp>
        <p:nvSpPr>
          <p:cNvPr id="10" name="text 1"/>
          <p:cNvSpPr txBox="1"/>
          <p:nvPr/>
        </p:nvSpPr>
        <p:spPr>
          <a:xfrm>
            <a:off x="686103" y="4101412"/>
            <a:ext cx="7619695" cy="2149627"/>
          </a:xfrm>
          <a:prstGeom prst="rect">
            <a:avLst/>
          </a:prstGeom>
        </p:spPr>
        <p:txBody>
          <a:bodyPr vert="horz" wrap="square" lIns="0" tIns="0" rIns="0" bIns="0" rtlCol="0">
            <a:spAutoFit/>
          </a:bodyPr>
          <a:lstStyle/>
          <a:p>
            <a:pPr marL="342900" indent="-342900" algn="just">
              <a:lnSpc>
                <a:spcPct val="150000"/>
              </a:lnSpc>
              <a:buFont typeface="Arial" panose="020B0604020202020204" pitchFamily="34" charset="0"/>
              <a:buChar char="•"/>
            </a:pPr>
            <a:r>
              <a:rPr sz="2400" spc="10" dirty="0">
                <a:latin typeface="Times New Roman" panose="02020603050405020304" pitchFamily="18" charset="0"/>
                <a:cs typeface="Times New Roman" panose="02020603050405020304" pitchFamily="18" charset="0"/>
              </a:rPr>
              <a:t>In the questions related to this topic, you </a:t>
            </a:r>
            <a:r>
              <a:rPr sz="2400" spc="10" dirty="0" smtClean="0">
                <a:latin typeface="Times New Roman" panose="02020603050405020304" pitchFamily="18" charset="0"/>
                <a:cs typeface="Times New Roman" panose="02020603050405020304" pitchFamily="18" charset="0"/>
              </a:rPr>
              <a:t>are</a:t>
            </a:r>
            <a:r>
              <a:rPr lang="en-US" sz="2400" spc="10" dirty="0">
                <a:latin typeface="Times New Roman" panose="02020603050405020304" pitchFamily="18" charset="0"/>
                <a:cs typeface="Times New Roman" panose="02020603050405020304" pitchFamily="18" charset="0"/>
              </a:rPr>
              <a:t> expected to be the “machine”. You would be </a:t>
            </a:r>
            <a:r>
              <a:rPr lang="en-US" sz="2400" spc="10" dirty="0" smtClean="0">
                <a:latin typeface="Times New Roman" panose="02020603050405020304" pitchFamily="18" charset="0"/>
                <a:cs typeface="Times New Roman" panose="02020603050405020304" pitchFamily="18" charset="0"/>
              </a:rPr>
              <a:t>told </a:t>
            </a:r>
            <a:r>
              <a:rPr lang="en-US" sz="2400" spc="10" dirty="0">
                <a:latin typeface="Times New Roman" panose="02020603050405020304" pitchFamily="18" charset="0"/>
                <a:cs typeface="Times New Roman" panose="02020603050405020304" pitchFamily="18" charset="0"/>
              </a:rPr>
              <a:t>what processing has to be done. You would </a:t>
            </a:r>
            <a:r>
              <a:rPr lang="en-US" sz="2400" spc="10" dirty="0" smtClean="0">
                <a:latin typeface="Times New Roman" panose="02020603050405020304" pitchFamily="18" charset="0"/>
                <a:cs typeface="Times New Roman" panose="02020603050405020304" pitchFamily="18" charset="0"/>
              </a:rPr>
              <a:t>be </a:t>
            </a:r>
            <a:r>
              <a:rPr lang="en-US" sz="2400" spc="10" dirty="0">
                <a:latin typeface="Times New Roman" panose="02020603050405020304" pitchFamily="18" charset="0"/>
                <a:cs typeface="Times New Roman" panose="02020603050405020304" pitchFamily="18" charset="0"/>
              </a:rPr>
              <a:t>given the input, your job would be give the </a:t>
            </a:r>
            <a:r>
              <a:rPr lang="en-US" sz="2400" spc="10" dirty="0" smtClean="0">
                <a:latin typeface="Times New Roman" panose="02020603050405020304" pitchFamily="18" charset="0"/>
                <a:cs typeface="Times New Roman" panose="02020603050405020304" pitchFamily="18" charset="0"/>
              </a:rPr>
              <a:t>output </a:t>
            </a:r>
            <a:r>
              <a:rPr lang="en-US" sz="2400" spc="10" dirty="0">
                <a:latin typeface="Times New Roman" panose="02020603050405020304" pitchFamily="18" charset="0"/>
                <a:cs typeface="Times New Roman" panose="02020603050405020304" pitchFamily="18" charset="0"/>
              </a:rPr>
              <a:t>in accordance to the input</a:t>
            </a:r>
            <a:r>
              <a:rPr lang="en-US" sz="2400" spc="10" dirty="0" smtClean="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pic>
        <p:nvPicPr>
          <p:cNvPr id="7" name="Imag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09780" y="3352800"/>
            <a:ext cx="5300619" cy="611123"/>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68981" y="609600"/>
            <a:ext cx="8017819" cy="5539978"/>
          </a:xfrm>
          <a:prstGeom prst="rect">
            <a:avLst/>
          </a:prstGeom>
        </p:spPr>
        <p:txBody>
          <a:bodyPr vert="horz" wrap="square" lIns="0" tIns="0" rIns="0" bIns="0" rtlCol="0">
            <a:spAutoFit/>
          </a:bodyPr>
          <a:lstStyle/>
          <a:p>
            <a:pPr marL="0" algn="just">
              <a:lnSpc>
                <a:spcPct val="150000"/>
              </a:lnSpc>
            </a:pPr>
            <a:r>
              <a:rPr sz="2000" spc="10" dirty="0" smtClean="0">
                <a:latin typeface="Times New Roman" panose="02020603050405020304" pitchFamily="18" charset="0"/>
                <a:cs typeface="Times New Roman" panose="02020603050405020304" pitchFamily="18" charset="0"/>
              </a:rPr>
              <a:t>In the topic of input output there are primarily four</a:t>
            </a:r>
            <a:r>
              <a:rPr lang="en-US" sz="2000" spc="10" dirty="0" smtClean="0">
                <a:latin typeface="Times New Roman" panose="02020603050405020304" pitchFamily="18" charset="0"/>
                <a:cs typeface="Times New Roman" panose="02020603050405020304" pitchFamily="18" charset="0"/>
              </a:rPr>
              <a:t> types </a:t>
            </a:r>
            <a:r>
              <a:rPr lang="en-US" sz="2000" spc="10" dirty="0">
                <a:latin typeface="Times New Roman" panose="02020603050405020304" pitchFamily="18" charset="0"/>
                <a:cs typeface="Times New Roman" panose="02020603050405020304" pitchFamily="18" charset="0"/>
              </a:rPr>
              <a:t>of operation that can be asked in a </a:t>
            </a:r>
            <a:r>
              <a:rPr lang="en-US" sz="2000" spc="10" dirty="0" smtClean="0">
                <a:latin typeface="Times New Roman" panose="02020603050405020304" pitchFamily="18" charset="0"/>
                <a:cs typeface="Times New Roman" panose="02020603050405020304" pitchFamily="18" charset="0"/>
              </a:rPr>
              <a:t>particular </a:t>
            </a:r>
            <a:r>
              <a:rPr lang="en-IN" sz="2000" spc="10" dirty="0">
                <a:latin typeface="Times New Roman" panose="02020603050405020304" pitchFamily="18" charset="0"/>
                <a:cs typeface="Times New Roman" panose="02020603050405020304" pitchFamily="18" charset="0"/>
              </a:rPr>
              <a:t>q</a:t>
            </a:r>
            <a:r>
              <a:rPr lang="en-IN" sz="2000" spc="10" dirty="0" smtClean="0">
                <a:latin typeface="Times New Roman" panose="02020603050405020304" pitchFamily="18" charset="0"/>
                <a:cs typeface="Times New Roman" panose="02020603050405020304" pitchFamily="18" charset="0"/>
              </a:rPr>
              <a:t>uestion. The four operations are as </a:t>
            </a:r>
            <a:r>
              <a:rPr lang="en-IN" sz="2000" spc="10" dirty="0">
                <a:latin typeface="Times New Roman" panose="02020603050405020304" pitchFamily="18" charset="0"/>
                <a:cs typeface="Times New Roman" panose="02020603050405020304" pitchFamily="18" charset="0"/>
              </a:rPr>
              <a:t>follows</a:t>
            </a:r>
            <a:r>
              <a:rPr lang="en-IN" sz="2000" spc="10" dirty="0" smtClean="0">
                <a:latin typeface="Times New Roman" panose="02020603050405020304" pitchFamily="18" charset="0"/>
                <a:cs typeface="Times New Roman" panose="02020603050405020304" pitchFamily="18" charset="0"/>
              </a:rPr>
              <a:t>:</a:t>
            </a:r>
            <a:endParaRPr lang="en-IN" sz="2000" spc="10" dirty="0" smtClean="0">
              <a:latin typeface="Times New Roman" panose="02020603050405020304" pitchFamily="18" charset="0"/>
              <a:cs typeface="Times New Roman" panose="02020603050405020304" pitchFamily="18" charset="0"/>
            </a:endParaRPr>
          </a:p>
          <a:p>
            <a:pPr algn="just">
              <a:lnSpc>
                <a:spcPct val="150000"/>
              </a:lnSpc>
            </a:pPr>
            <a:r>
              <a:rPr lang="en-US" sz="2000" b="1" spc="10" dirty="0" smtClean="0">
                <a:latin typeface="Times New Roman" panose="02020603050405020304" pitchFamily="18" charset="0"/>
                <a:cs typeface="Times New Roman" panose="02020603050405020304" pitchFamily="18" charset="0"/>
              </a:rPr>
              <a:t>1. Ordering </a:t>
            </a:r>
            <a:r>
              <a:rPr lang="en-US" sz="2000" spc="10" dirty="0">
                <a:latin typeface="Times New Roman" panose="02020603050405020304" pitchFamily="18" charset="0"/>
                <a:cs typeface="Times New Roman" panose="02020603050405020304" pitchFamily="18" charset="0"/>
              </a:rPr>
              <a:t>input according to given criteria, </a:t>
            </a:r>
            <a:r>
              <a:rPr lang="en-US" sz="2000" spc="10" dirty="0" smtClean="0">
                <a:latin typeface="Times New Roman" panose="02020603050405020304" pitchFamily="18" charset="0"/>
                <a:cs typeface="Times New Roman" panose="02020603050405020304" pitchFamily="18" charset="0"/>
              </a:rPr>
              <a:t>e.g. </a:t>
            </a:r>
            <a:r>
              <a:rPr lang="en-US" sz="2000" spc="10" dirty="0">
                <a:latin typeface="Times New Roman" panose="02020603050405020304" pitchFamily="18" charset="0"/>
                <a:cs typeface="Times New Roman" panose="02020603050405020304" pitchFamily="18" charset="0"/>
              </a:rPr>
              <a:t>alphabetically, in increasing/decreasing order etc</a:t>
            </a:r>
            <a:r>
              <a:rPr lang="en-US" sz="2000" spc="10" dirty="0" smtClean="0">
                <a:latin typeface="Times New Roman" panose="02020603050405020304" pitchFamily="18" charset="0"/>
                <a:cs typeface="Times New Roman" panose="02020603050405020304" pitchFamily="18" charset="0"/>
              </a:rPr>
              <a:t>.</a:t>
            </a:r>
            <a:endParaRPr lang="en-US" sz="2000" spc="10" dirty="0" smtClean="0">
              <a:latin typeface="Times New Roman" panose="02020603050405020304" pitchFamily="18" charset="0"/>
              <a:cs typeface="Times New Roman" panose="02020603050405020304" pitchFamily="18" charset="0"/>
            </a:endParaRPr>
          </a:p>
          <a:p>
            <a:pPr algn="just">
              <a:lnSpc>
                <a:spcPct val="150000"/>
              </a:lnSpc>
            </a:pPr>
            <a:r>
              <a:rPr lang="en-US" sz="2000" b="1" spc="10" dirty="0" smtClean="0">
                <a:latin typeface="Times New Roman" panose="02020603050405020304" pitchFamily="18" charset="0"/>
                <a:cs typeface="Times New Roman" panose="02020603050405020304" pitchFamily="18" charset="0"/>
              </a:rPr>
              <a:t>2. Mathematical  </a:t>
            </a:r>
            <a:r>
              <a:rPr lang="en-US" sz="2000" b="1" spc="10" dirty="0">
                <a:latin typeface="Times New Roman" panose="02020603050405020304" pitchFamily="18" charset="0"/>
                <a:cs typeface="Times New Roman" panose="02020603050405020304" pitchFamily="18" charset="0"/>
              </a:rPr>
              <a:t>Manipulations  </a:t>
            </a:r>
            <a:r>
              <a:rPr lang="en-US" sz="2000" spc="10" dirty="0">
                <a:latin typeface="Times New Roman" panose="02020603050405020304" pitchFamily="18" charset="0"/>
                <a:cs typeface="Times New Roman" panose="02020603050405020304" pitchFamily="18" charset="0"/>
              </a:rPr>
              <a:t>on  the  </a:t>
            </a:r>
            <a:r>
              <a:rPr lang="en-US" sz="2000" spc="10" dirty="0" smtClean="0">
                <a:latin typeface="Times New Roman" panose="02020603050405020304" pitchFamily="18" charset="0"/>
                <a:cs typeface="Times New Roman" panose="02020603050405020304" pitchFamily="18" charset="0"/>
              </a:rPr>
              <a:t>output which </a:t>
            </a:r>
            <a:r>
              <a:rPr lang="en-US" sz="2000" spc="10" dirty="0">
                <a:latin typeface="Times New Roman" panose="02020603050405020304" pitchFamily="18" charset="0"/>
                <a:cs typeface="Times New Roman" panose="02020603050405020304" pitchFamily="18" charset="0"/>
              </a:rPr>
              <a:t>would in this case obviously be numerical. </a:t>
            </a:r>
            <a:r>
              <a:rPr lang="en-US" sz="2000" spc="10" dirty="0" smtClean="0">
                <a:latin typeface="Times New Roman" panose="02020603050405020304" pitchFamily="18" charset="0"/>
                <a:cs typeface="Times New Roman" panose="02020603050405020304" pitchFamily="18" charset="0"/>
              </a:rPr>
              <a:t>The operations </a:t>
            </a:r>
            <a:r>
              <a:rPr lang="en-US" sz="2000" spc="10" dirty="0">
                <a:latin typeface="Times New Roman" panose="02020603050405020304" pitchFamily="18" charset="0"/>
                <a:cs typeface="Times New Roman" panose="02020603050405020304" pitchFamily="18" charset="0"/>
              </a:rPr>
              <a:t>could be doubling, squaring, adding</a:t>
            </a:r>
            <a:r>
              <a:rPr lang="en-US" sz="2000" spc="10" dirty="0" smtClean="0">
                <a:latin typeface="Times New Roman" panose="02020603050405020304" pitchFamily="18" charset="0"/>
                <a:cs typeface="Times New Roman" panose="02020603050405020304" pitchFamily="18" charset="0"/>
              </a:rPr>
              <a:t>.</a:t>
            </a:r>
            <a:endParaRPr lang="en-US" sz="2000" spc="10" dirty="0" smtClean="0">
              <a:latin typeface="Times New Roman" panose="02020603050405020304" pitchFamily="18" charset="0"/>
              <a:cs typeface="Times New Roman" panose="02020603050405020304" pitchFamily="18" charset="0"/>
            </a:endParaRPr>
          </a:p>
          <a:p>
            <a:pPr algn="just">
              <a:lnSpc>
                <a:spcPct val="150000"/>
              </a:lnSpc>
            </a:pPr>
            <a:r>
              <a:rPr lang="en-IN" sz="2000" b="1" spc="10" dirty="0" smtClean="0">
                <a:latin typeface="Times New Roman" panose="02020603050405020304" pitchFamily="18" charset="0"/>
                <a:cs typeface="Times New Roman" panose="02020603050405020304" pitchFamily="18" charset="0"/>
              </a:rPr>
              <a:t>3. Shifting or Interchanging </a:t>
            </a:r>
            <a:r>
              <a:rPr lang="en-IN" sz="2000" spc="10" dirty="0" smtClean="0">
                <a:latin typeface="Times New Roman" panose="02020603050405020304" pitchFamily="18" charset="0"/>
                <a:cs typeface="Times New Roman" panose="02020603050405020304" pitchFamily="18" charset="0"/>
              </a:rPr>
              <a:t>positions of characters/alphabets/words </a:t>
            </a:r>
            <a:r>
              <a:rPr lang="en-IN" sz="2000" spc="10" dirty="0">
                <a:latin typeface="Times New Roman" panose="02020603050405020304" pitchFamily="18" charset="0"/>
                <a:cs typeface="Times New Roman" panose="02020603050405020304" pitchFamily="18" charset="0"/>
              </a:rPr>
              <a:t>etc</a:t>
            </a:r>
            <a:r>
              <a:rPr lang="en-IN" sz="2000" spc="10" dirty="0" smtClean="0">
                <a:latin typeface="Times New Roman" panose="02020603050405020304" pitchFamily="18" charset="0"/>
                <a:cs typeface="Times New Roman" panose="02020603050405020304" pitchFamily="18" charset="0"/>
              </a:rPr>
              <a:t>., in the input </a:t>
            </a:r>
            <a:r>
              <a:rPr lang="en-US" sz="2000" spc="10" dirty="0">
                <a:latin typeface="Times New Roman" panose="02020603050405020304" pitchFamily="18" charset="0"/>
                <a:cs typeface="Times New Roman" panose="02020603050405020304" pitchFamily="18" charset="0"/>
              </a:rPr>
              <a:t>according to </a:t>
            </a:r>
            <a:r>
              <a:rPr lang="en-US" sz="2000" spc="10" dirty="0" smtClean="0">
                <a:latin typeface="Times New Roman" panose="02020603050405020304" pitchFamily="18" charset="0"/>
                <a:cs typeface="Times New Roman" panose="02020603050405020304" pitchFamily="18" charset="0"/>
              </a:rPr>
              <a:t>questions </a:t>
            </a:r>
            <a:r>
              <a:rPr lang="en-US" sz="2000" spc="10" dirty="0">
                <a:latin typeface="Times New Roman" panose="02020603050405020304" pitchFamily="18" charset="0"/>
                <a:cs typeface="Times New Roman" panose="02020603050405020304" pitchFamily="18" charset="0"/>
              </a:rPr>
              <a:t>e.g. ‘shift 1st character </a:t>
            </a:r>
            <a:r>
              <a:rPr lang="en-US" sz="2000" spc="10" dirty="0" smtClean="0">
                <a:latin typeface="Times New Roman" panose="02020603050405020304" pitchFamily="18" charset="0"/>
                <a:cs typeface="Times New Roman" panose="02020603050405020304" pitchFamily="18" charset="0"/>
              </a:rPr>
              <a:t>to </a:t>
            </a:r>
            <a:r>
              <a:rPr lang="en-US" sz="2000" spc="10" dirty="0">
                <a:latin typeface="Times New Roman" panose="02020603050405020304" pitchFamily="18" charset="0"/>
                <a:cs typeface="Times New Roman" panose="02020603050405020304" pitchFamily="18" charset="0"/>
              </a:rPr>
              <a:t>last’ </a:t>
            </a:r>
            <a:r>
              <a:rPr lang="en-US" sz="2000" spc="10" dirty="0" smtClean="0">
                <a:latin typeface="Times New Roman" panose="02020603050405020304" pitchFamily="18" charset="0"/>
                <a:cs typeface="Times New Roman" panose="02020603050405020304" pitchFamily="18" charset="0"/>
              </a:rPr>
              <a:t>or ‘</a:t>
            </a:r>
            <a:r>
              <a:rPr lang="en-US" sz="2000" spc="10" dirty="0">
                <a:latin typeface="Times New Roman" panose="02020603050405020304" pitchFamily="18" charset="0"/>
                <a:cs typeface="Times New Roman" panose="02020603050405020304" pitchFamily="18" charset="0"/>
              </a:rPr>
              <a:t>interchange 1st &amp; last’ etc</a:t>
            </a:r>
            <a:r>
              <a:rPr lang="en-US" sz="2000" spc="10" dirty="0" smtClean="0">
                <a:latin typeface="Times New Roman" panose="02020603050405020304" pitchFamily="18" charset="0"/>
                <a:cs typeface="Times New Roman" panose="02020603050405020304" pitchFamily="18" charset="0"/>
              </a:rPr>
              <a:t>.</a:t>
            </a:r>
            <a:endParaRPr lang="en-US" sz="2000" spc="10" dirty="0" smtClean="0">
              <a:latin typeface="Times New Roman" panose="02020603050405020304" pitchFamily="18" charset="0"/>
              <a:cs typeface="Times New Roman" panose="02020603050405020304" pitchFamily="18" charset="0"/>
            </a:endParaRPr>
          </a:p>
          <a:p>
            <a:pPr algn="just">
              <a:lnSpc>
                <a:spcPct val="150000"/>
              </a:lnSpc>
            </a:pPr>
            <a:r>
              <a:rPr lang="en-US" sz="2000" spc="10" dirty="0" smtClean="0">
                <a:latin typeface="Times New Roman" panose="02020603050405020304" pitchFamily="18" charset="0"/>
                <a:cs typeface="Times New Roman" panose="02020603050405020304" pitchFamily="18" charset="0"/>
              </a:rPr>
              <a:t>4. </a:t>
            </a:r>
            <a:r>
              <a:rPr lang="en-US" sz="2000" b="1" spc="10" dirty="0" smtClean="0">
                <a:latin typeface="Times New Roman" panose="02020603050405020304" pitchFamily="18" charset="0"/>
                <a:cs typeface="Times New Roman" panose="02020603050405020304" pitchFamily="18" charset="0"/>
              </a:rPr>
              <a:t>Others </a:t>
            </a:r>
            <a:r>
              <a:rPr lang="en-US" sz="2000" spc="10" dirty="0">
                <a:latin typeface="Times New Roman" panose="02020603050405020304" pitchFamily="18" charset="0"/>
                <a:cs typeface="Times New Roman" panose="02020603050405020304" pitchFamily="18" charset="0"/>
              </a:rPr>
              <a:t>like making an alphabet capital, </a:t>
            </a:r>
            <a:r>
              <a:rPr lang="en-US" sz="2000" spc="10" dirty="0" smtClean="0">
                <a:latin typeface="Times New Roman" panose="02020603050405020304" pitchFamily="18" charset="0"/>
                <a:cs typeface="Times New Roman" panose="02020603050405020304" pitchFamily="18" charset="0"/>
              </a:rPr>
              <a:t>replacing alphabet </a:t>
            </a:r>
            <a:r>
              <a:rPr lang="en-US" sz="2000" spc="10" dirty="0">
                <a:latin typeface="Times New Roman" panose="02020603050405020304" pitchFamily="18" charset="0"/>
                <a:cs typeface="Times New Roman" panose="02020603050405020304" pitchFamily="18" charset="0"/>
              </a:rPr>
              <a:t>by corresponding number etc</a:t>
            </a:r>
            <a:r>
              <a:rPr lang="en-US" sz="2000" spc="1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algn="just">
              <a:lnSpc>
                <a:spcPct val="150000"/>
              </a:lnSpc>
            </a:pPr>
            <a:r>
              <a:rPr lang="en-US" sz="2000" spc="10" dirty="0" smtClean="0">
                <a:latin typeface="Times New Roman" panose="02020603050405020304" pitchFamily="18" charset="0"/>
                <a:cs typeface="Times New Roman" panose="02020603050405020304" pitchFamily="18" charset="0"/>
              </a:rPr>
              <a:t> </a:t>
            </a:r>
            <a:endParaRPr sz="2000" dirty="0">
              <a:latin typeface="Times New Roman" panose="02020603050405020304" pitchFamily="18" charset="0"/>
              <a:cs typeface="Times New Roman" panose="02020603050405020304" pitchFamily="18" charset="0"/>
            </a:endParaRPr>
          </a:p>
        </p:txBody>
      </p:sp>
      <p:pic>
        <p:nvPicPr>
          <p:cNvPr id="33" name="Picture 3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p:cNvSpPr txBox="1"/>
          <p:nvPr/>
        </p:nvSpPr>
        <p:spPr>
          <a:xfrm>
            <a:off x="679177" y="772507"/>
            <a:ext cx="8015732" cy="5539978"/>
          </a:xfrm>
          <a:prstGeom prst="rect">
            <a:avLst/>
          </a:prstGeom>
        </p:spPr>
        <p:txBody>
          <a:bodyPr vert="horz" wrap="square" lIns="0" tIns="0" rIns="0" bIns="0" rtlCol="0">
            <a:spAutoFit/>
          </a:bodyPr>
          <a:lstStyle/>
          <a:p>
            <a:pPr algn="just">
              <a:lnSpc>
                <a:spcPct val="150000"/>
              </a:lnSpc>
            </a:pPr>
            <a:r>
              <a:rPr sz="2400" spc="10" dirty="0">
                <a:latin typeface="Times New Roman" panose="02020603050405020304" pitchFamily="18" charset="0"/>
                <a:cs typeface="Times New Roman" panose="02020603050405020304" pitchFamily="18" charset="0"/>
              </a:rPr>
              <a:t>So, which out of these is being used can </a:t>
            </a:r>
            <a:r>
              <a:rPr sz="2400" spc="10" dirty="0" smtClean="0">
                <a:latin typeface="Times New Roman" panose="02020603050405020304" pitchFamily="18" charset="0"/>
                <a:cs typeface="Times New Roman" panose="02020603050405020304" pitchFamily="18" charset="0"/>
              </a:rPr>
              <a:t>be</a:t>
            </a:r>
            <a:r>
              <a:rPr lang="en-US" sz="2400" spc="10" dirty="0" smtClean="0">
                <a:latin typeface="Times New Roman" panose="02020603050405020304" pitchFamily="18" charset="0"/>
                <a:cs typeface="Times New Roman" panose="02020603050405020304" pitchFamily="18" charset="0"/>
              </a:rPr>
              <a:t> </a:t>
            </a:r>
            <a:r>
              <a:rPr lang="en-IN" sz="2400" spc="10" dirty="0">
                <a:latin typeface="Times New Roman" panose="02020603050405020304" pitchFamily="18" charset="0"/>
                <a:cs typeface="Times New Roman" panose="02020603050405020304" pitchFamily="18" charset="0"/>
              </a:rPr>
              <a:t>decided as</a:t>
            </a:r>
            <a:r>
              <a:rPr lang="en-IN" sz="2400" spc="10" dirty="0" smtClean="0">
                <a:latin typeface="Times New Roman" panose="02020603050405020304" pitchFamily="18" charset="0"/>
                <a:cs typeface="Times New Roman" panose="02020603050405020304" pitchFamily="18" charset="0"/>
              </a:rPr>
              <a:t>:</a:t>
            </a:r>
            <a:endParaRPr lang="en-IN" sz="2400" spc="10" dirty="0" smtClean="0">
              <a:latin typeface="Times New Roman" panose="02020603050405020304" pitchFamily="18" charset="0"/>
              <a:cs typeface="Times New Roman" panose="02020603050405020304" pitchFamily="18" charset="0"/>
            </a:endParaRPr>
          </a:p>
          <a:p>
            <a:pPr algn="just">
              <a:lnSpc>
                <a:spcPct val="150000"/>
              </a:lnSpc>
            </a:pPr>
            <a:r>
              <a:rPr lang="en-US" sz="2400" spc="10" dirty="0">
                <a:solidFill>
                  <a:srgbClr val="4F81BD"/>
                </a:solidFill>
                <a:latin typeface="Times New Roman" panose="02020603050405020304" pitchFamily="18" charset="0"/>
                <a:cs typeface="Times New Roman" panose="02020603050405020304" pitchFamily="18" charset="0"/>
              </a:rPr>
              <a:t></a:t>
            </a:r>
            <a:r>
              <a:rPr lang="en-US" sz="2400" spc="10" dirty="0">
                <a:latin typeface="Times New Roman" panose="02020603050405020304" pitchFamily="18" charset="0"/>
                <a:cs typeface="Times New Roman" panose="02020603050405020304" pitchFamily="18" charset="0"/>
              </a:rPr>
              <a:t>If words (of the input) do not change in </a:t>
            </a:r>
            <a:r>
              <a:rPr lang="en-US" sz="2400" spc="10" dirty="0" smtClean="0">
                <a:latin typeface="Times New Roman" panose="02020603050405020304" pitchFamily="18" charset="0"/>
                <a:cs typeface="Times New Roman" panose="02020603050405020304" pitchFamily="18" charset="0"/>
              </a:rPr>
              <a:t>the </a:t>
            </a:r>
            <a:r>
              <a:rPr lang="en-US" sz="2400" spc="10" dirty="0">
                <a:latin typeface="Times New Roman" panose="02020603050405020304" pitchFamily="18" charset="0"/>
                <a:cs typeface="Times New Roman" panose="02020603050405020304" pitchFamily="18" charset="0"/>
              </a:rPr>
              <a:t>output  after  an  operation,  the  </a:t>
            </a:r>
            <a:r>
              <a:rPr lang="en-US" sz="2400" spc="10" dirty="0" smtClean="0">
                <a:latin typeface="Times New Roman" panose="02020603050405020304" pitchFamily="18" charset="0"/>
                <a:cs typeface="Times New Roman" panose="02020603050405020304" pitchFamily="18" charset="0"/>
              </a:rPr>
              <a:t>operations is either </a:t>
            </a:r>
            <a:r>
              <a:rPr lang="en-US" sz="2400" b="1" spc="10" dirty="0" smtClean="0">
                <a:latin typeface="Times New Roman" panose="02020603050405020304" pitchFamily="18" charset="0"/>
                <a:cs typeface="Times New Roman" panose="02020603050405020304" pitchFamily="18" charset="0"/>
              </a:rPr>
              <a:t>reordering or shifting</a:t>
            </a:r>
            <a:r>
              <a:rPr lang="en-US" sz="2400" spc="10" dirty="0" smtClean="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In this case </a:t>
            </a:r>
            <a:r>
              <a:rPr lang="en-US" sz="2400" spc="10" dirty="0" smtClean="0">
                <a:latin typeface="Times New Roman" panose="02020603050405020304" pitchFamily="18" charset="0"/>
                <a:cs typeface="Times New Roman" panose="02020603050405020304" pitchFamily="18" charset="0"/>
              </a:rPr>
              <a:t>check </a:t>
            </a:r>
            <a:r>
              <a:rPr lang="en-US" sz="2400" spc="10" dirty="0">
                <a:latin typeface="Times New Roman" panose="02020603050405020304" pitchFamily="18" charset="0"/>
                <a:cs typeface="Times New Roman" panose="02020603050405020304" pitchFamily="18" charset="0"/>
              </a:rPr>
              <a:t>for rearrangement first, </a:t>
            </a:r>
            <a:r>
              <a:rPr lang="en-US" sz="2400" spc="10" dirty="0" smtClean="0">
                <a:latin typeface="Times New Roman" panose="02020603050405020304" pitchFamily="18" charset="0"/>
                <a:cs typeface="Times New Roman" panose="02020603050405020304" pitchFamily="18" charset="0"/>
              </a:rPr>
              <a:t>if </a:t>
            </a:r>
            <a:r>
              <a:rPr lang="en-US" sz="2400" spc="10" dirty="0">
                <a:latin typeface="Times New Roman" panose="02020603050405020304" pitchFamily="18" charset="0"/>
                <a:cs typeface="Times New Roman" panose="02020603050405020304" pitchFamily="18" charset="0"/>
              </a:rPr>
              <a:t>it is not the </a:t>
            </a:r>
            <a:r>
              <a:rPr lang="en-US" sz="2400" spc="10" dirty="0" smtClean="0">
                <a:latin typeface="Times New Roman" panose="02020603050405020304" pitchFamily="18" charset="0"/>
                <a:cs typeface="Times New Roman" panose="02020603050405020304" pitchFamily="18" charset="0"/>
              </a:rPr>
              <a:t>operations </a:t>
            </a:r>
            <a:r>
              <a:rPr lang="en-US" sz="2400" spc="10" dirty="0">
                <a:latin typeface="Times New Roman" panose="02020603050405020304" pitchFamily="18" charset="0"/>
                <a:cs typeface="Times New Roman" panose="02020603050405020304" pitchFamily="18" charset="0"/>
              </a:rPr>
              <a:t>for rearrangement first, if it is not the </a:t>
            </a:r>
            <a:r>
              <a:rPr lang="en-US" sz="2400" spc="10" dirty="0" smtClean="0">
                <a:latin typeface="Times New Roman" panose="02020603050405020304" pitchFamily="18" charset="0"/>
                <a:cs typeface="Times New Roman" panose="02020603050405020304" pitchFamily="18" charset="0"/>
              </a:rPr>
              <a:t>operations </a:t>
            </a:r>
            <a:r>
              <a:rPr lang="en-US" sz="2400" spc="10" dirty="0">
                <a:latin typeface="Times New Roman" panose="02020603050405020304" pitchFamily="18" charset="0"/>
                <a:cs typeface="Times New Roman" panose="02020603050405020304" pitchFamily="18" charset="0"/>
              </a:rPr>
              <a:t>performed then check for shifting next</a:t>
            </a:r>
            <a:r>
              <a:rPr lang="en-US" sz="2400" spc="10" dirty="0" smtClean="0">
                <a:latin typeface="Times New Roman" panose="02020603050405020304" pitchFamily="18" charset="0"/>
                <a:cs typeface="Times New Roman" panose="02020603050405020304" pitchFamily="18" charset="0"/>
              </a:rPr>
              <a:t>. </a:t>
            </a:r>
            <a:endParaRPr lang="en-US" sz="2400" spc="10" dirty="0" smtClean="0">
              <a:latin typeface="Times New Roman" panose="02020603050405020304" pitchFamily="18" charset="0"/>
              <a:cs typeface="Times New Roman" panose="02020603050405020304" pitchFamily="18" charset="0"/>
            </a:endParaRPr>
          </a:p>
          <a:p>
            <a:pPr algn="just">
              <a:lnSpc>
                <a:spcPct val="150000"/>
              </a:lnSpc>
            </a:pPr>
            <a:r>
              <a:rPr lang="en-US" sz="2400" spc="10" dirty="0" smtClean="0">
                <a:solidFill>
                  <a:srgbClr val="4F81BD"/>
                </a:solidFill>
                <a:latin typeface="Times New Roman" panose="02020603050405020304" pitchFamily="18" charset="0"/>
                <a:cs typeface="Times New Roman" panose="02020603050405020304" pitchFamily="18" charset="0"/>
              </a:rPr>
              <a:t></a:t>
            </a:r>
            <a:r>
              <a:rPr lang="en-US" sz="2400" spc="10" dirty="0">
                <a:latin typeface="Times New Roman" panose="02020603050405020304" pitchFamily="18" charset="0"/>
                <a:cs typeface="Times New Roman" panose="02020603050405020304" pitchFamily="18" charset="0"/>
              </a:rPr>
              <a:t>If words (of the input) do change in the output</a:t>
            </a:r>
            <a:r>
              <a:rPr lang="en-US" sz="2400" spc="10" dirty="0" smtClean="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the operation is either Mathematical (if </a:t>
            </a:r>
            <a:r>
              <a:rPr lang="en-US" sz="2400" spc="10" dirty="0" smtClean="0">
                <a:latin typeface="Times New Roman" panose="02020603050405020304" pitchFamily="18" charset="0"/>
                <a:cs typeface="Times New Roman" panose="02020603050405020304" pitchFamily="18" charset="0"/>
              </a:rPr>
              <a:t>numbers </a:t>
            </a:r>
            <a:r>
              <a:rPr lang="en-US" sz="2400" spc="10" dirty="0">
                <a:latin typeface="Times New Roman" panose="02020603050405020304" pitchFamily="18" charset="0"/>
                <a:cs typeface="Times New Roman" panose="02020603050405020304" pitchFamily="18" charset="0"/>
              </a:rPr>
              <a:t>are used) or fall into category of other </a:t>
            </a:r>
            <a:r>
              <a:rPr lang="en-US" sz="2400" spc="10" dirty="0" smtClean="0">
                <a:latin typeface="Times New Roman" panose="02020603050405020304" pitchFamily="18" charset="0"/>
                <a:cs typeface="Times New Roman" panose="02020603050405020304" pitchFamily="18" charset="0"/>
              </a:rPr>
              <a:t>operations(if </a:t>
            </a:r>
            <a:r>
              <a:rPr lang="en-US" sz="2400" spc="10" dirty="0">
                <a:latin typeface="Times New Roman" panose="02020603050405020304" pitchFamily="18" charset="0"/>
                <a:cs typeface="Times New Roman" panose="02020603050405020304" pitchFamily="18" charset="0"/>
              </a:rPr>
              <a:t>alphanumeric data is used</a:t>
            </a:r>
            <a:r>
              <a:rPr lang="en-US" sz="2400" spc="1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0" algn="just">
              <a:lnSpc>
                <a:spcPct val="150000"/>
              </a:lnSpc>
            </a:pPr>
            <a:endParaRPr sz="2400" dirty="0">
              <a:latin typeface="Times New Roman" panose="02020603050405020304" pitchFamily="18" charset="0"/>
              <a:cs typeface="Times New Roman" panose="02020603050405020304" pitchFamily="18" charset="0"/>
            </a:endParaRPr>
          </a:p>
        </p:txBody>
      </p:sp>
      <p:sp>
        <p:nvSpPr>
          <p:cNvPr id="6" name="text 1"/>
          <p:cNvSpPr txBox="1"/>
          <p:nvPr/>
        </p:nvSpPr>
        <p:spPr>
          <a:xfrm>
            <a:off x="951585" y="2928239"/>
            <a:ext cx="65" cy="369332"/>
          </a:xfrm>
          <a:prstGeom prst="rect">
            <a:avLst/>
          </a:prstGeom>
        </p:spPr>
        <p:txBody>
          <a:bodyPr vert="horz" wrap="none" lIns="0" tIns="0" rIns="0" bIns="0" rtlCol="0">
            <a:spAutoFit/>
          </a:bodyPr>
          <a:lstStyle/>
          <a:p>
            <a:pPr marL="0">
              <a:lnSpc>
                <a:spcPct val="100000"/>
              </a:lnSpc>
            </a:pPr>
            <a:endParaRPr sz="2400" dirty="0">
              <a:latin typeface="Verdana" panose="020B0604030504040204"/>
              <a:cs typeface="Verdana" panose="020B0604030504040204"/>
            </a:endParaRPr>
          </a:p>
        </p:txBody>
      </p:sp>
      <p:sp>
        <p:nvSpPr>
          <p:cNvPr id="7" name="text 1"/>
          <p:cNvSpPr txBox="1"/>
          <p:nvPr/>
        </p:nvSpPr>
        <p:spPr>
          <a:xfrm>
            <a:off x="951585" y="3293999"/>
            <a:ext cx="65" cy="369332"/>
          </a:xfrm>
          <a:prstGeom prst="rect">
            <a:avLst/>
          </a:prstGeom>
        </p:spPr>
        <p:txBody>
          <a:bodyPr vert="horz" wrap="none" lIns="0" tIns="0" rIns="0" bIns="0" rtlCol="0">
            <a:spAutoFit/>
          </a:bodyPr>
          <a:lstStyle/>
          <a:p>
            <a:pPr marL="0">
              <a:lnSpc>
                <a:spcPct val="100000"/>
              </a:lnSpc>
            </a:pPr>
            <a:endParaRPr sz="2400" dirty="0">
              <a:latin typeface="Verdana" panose="020B0604030504040204"/>
              <a:cs typeface="Verdana" panose="020B0604030504040204"/>
            </a:endParaRPr>
          </a:p>
        </p:txBody>
      </p:sp>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74873" y="5791200"/>
            <a:ext cx="2369127" cy="1066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7360" y="548640"/>
            <a:ext cx="7663180" cy="4279900"/>
          </a:xfrm>
          <a:prstGeom prst="rect">
            <a:avLst/>
          </a:prstGeom>
          <a:noFill/>
        </p:spPr>
        <p:txBody>
          <a:bodyPr wrap="square" rtlCol="0">
            <a:noAutofit/>
          </a:bodyPr>
          <a:p>
            <a:r>
              <a:rPr lang="en-IN" altLang="en-US" sz="3600"/>
              <a:t>Example 1:</a:t>
            </a:r>
            <a:endParaRPr lang="en-IN" altLang="en-US" sz="3600"/>
          </a:p>
          <a:p>
            <a:endParaRPr lang="en-IN" altLang="en-US" sz="3600"/>
          </a:p>
          <a:p>
            <a:r>
              <a:rPr lang="en-IN" altLang="en-US" sz="3600"/>
              <a:t>Input : gone 94 off 48 85 never for 31</a:t>
            </a:r>
            <a:endParaRPr lang="en-IN" altLang="en-US" sz="3600"/>
          </a:p>
          <a:p>
            <a:endParaRPr lang="en-IN" altLang="en-US" sz="3600"/>
          </a:p>
          <a:p>
            <a:r>
              <a:rPr lang="en-IN" altLang="en-US" sz="3600"/>
              <a:t>Step 1: 31 gone </a:t>
            </a:r>
            <a:r>
              <a:rPr lang="en-IN" altLang="en-US" sz="3600">
                <a:sym typeface="+mn-ea"/>
              </a:rPr>
              <a:t> 94 off 48 85 never for </a:t>
            </a:r>
            <a:endParaRPr lang="en-IN" altLang="en-US" sz="3600">
              <a:sym typeface="+mn-ea"/>
            </a:endParaRPr>
          </a:p>
          <a:p>
            <a:r>
              <a:rPr lang="en-IN" altLang="en-US" sz="3600">
                <a:sym typeface="+mn-ea"/>
              </a:rPr>
              <a:t>Step 2: 31 off gone 94 48 85 never for </a:t>
            </a:r>
            <a:endParaRPr lang="en-IN" altLang="en-US" sz="3600">
              <a:sym typeface="+mn-ea"/>
            </a:endParaRPr>
          </a:p>
          <a:p>
            <a:r>
              <a:rPr lang="en-IN" altLang="en-US" sz="3600">
                <a:sym typeface="+mn-ea"/>
              </a:rPr>
              <a:t>Step 3: 31 off 48 gone 94 85 never for</a:t>
            </a:r>
            <a:endParaRPr lang="en-IN" altLang="en-US" sz="3600">
              <a:sym typeface="+mn-ea"/>
            </a:endParaRPr>
          </a:p>
          <a:p>
            <a:r>
              <a:rPr lang="en-IN" altLang="en-US" sz="3600">
                <a:sym typeface="+mn-ea"/>
              </a:rPr>
              <a:t>Step 4: 31 off 48 never gone 94 85 for</a:t>
            </a:r>
            <a:endParaRPr lang="en-IN" altLang="en-US" sz="3600">
              <a:sym typeface="+mn-ea"/>
            </a:endParaRPr>
          </a:p>
          <a:p>
            <a:r>
              <a:rPr lang="en-IN" altLang="en-US" sz="3600">
                <a:sym typeface="+mn-ea"/>
              </a:rPr>
              <a:t>Step 5: 31 off 48 never 85 gone 94 for</a:t>
            </a:r>
            <a:endParaRPr lang="en-IN" altLang="en-US" sz="3600"/>
          </a:p>
          <a:p>
            <a:endParaRPr lang="en-IN" altLang="en-US" sz="3600"/>
          </a:p>
          <a:p>
            <a:endParaRPr lang="en-I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7360" y="548640"/>
            <a:ext cx="8353425" cy="4279900"/>
          </a:xfrm>
          <a:prstGeom prst="rect">
            <a:avLst/>
          </a:prstGeom>
          <a:noFill/>
        </p:spPr>
        <p:txBody>
          <a:bodyPr wrap="square" rtlCol="0">
            <a:noAutofit/>
          </a:bodyPr>
          <a:p>
            <a:r>
              <a:rPr lang="en-IN" altLang="en-US" sz="3600"/>
              <a:t>Question</a:t>
            </a:r>
            <a:endParaRPr lang="en-IN" altLang="en-US" sz="3600"/>
          </a:p>
          <a:p>
            <a:endParaRPr lang="en-IN" altLang="en-US" sz="3600"/>
          </a:p>
          <a:p>
            <a:r>
              <a:rPr lang="en-IN" altLang="en-US" sz="3600"/>
              <a:t>Input : sky forward 18 over 94 25 come 46</a:t>
            </a:r>
            <a:endParaRPr lang="en-IN" altLang="en-US" sz="3600"/>
          </a:p>
          <a:p>
            <a:endParaRPr lang="en-IN" altLang="en-US" sz="3600"/>
          </a:p>
          <a:p>
            <a:r>
              <a:rPr lang="en-IN" altLang="en-US" sz="3600"/>
              <a:t>1. How many steps are required to complete the arrangement?</a:t>
            </a:r>
            <a:endParaRPr lang="en-IN" altLang="en-US" sz="3600"/>
          </a:p>
          <a:p>
            <a:r>
              <a:rPr lang="en-IN" altLang="en-US" sz="3600"/>
              <a:t>2. What is the position of 94 from the right end in step 3?</a:t>
            </a:r>
            <a:endParaRPr lang="en-IN" altLang="en-US" sz="3600"/>
          </a:p>
          <a:p>
            <a:endParaRPr lang="en-IN" altLang="en-US" sz="3600"/>
          </a:p>
          <a:p>
            <a:endParaRPr lang="en-IN" altLang="en-US" sz="3600"/>
          </a:p>
          <a:p>
            <a:endParaRPr lang="en-IN" altLang="en-US" sz="3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15585</Words>
  <Application>WPS Presentation</Application>
  <PresentationFormat>On-screen Show (4:3)</PresentationFormat>
  <Paragraphs>784</Paragraphs>
  <Slides>48</Slides>
  <Notes>25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Arial</vt:lpstr>
      <vt:lpstr>SimSun</vt:lpstr>
      <vt:lpstr>Wingdings</vt:lpstr>
      <vt:lpstr>Verdana</vt:lpstr>
      <vt:lpstr>Times New Roman</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dc:creator>
  <cp:lastModifiedBy>Keerthika</cp:lastModifiedBy>
  <cp:revision>19</cp:revision>
  <dcterms:created xsi:type="dcterms:W3CDTF">2024-02-15T05:33:00Z</dcterms:created>
  <dcterms:modified xsi:type="dcterms:W3CDTF">2025-04-02T16:09:38Z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2024-02-15T05:30:00Z</vt:filetime>
  </property>
  <property fmtid="{D5CDD505-2E9C-101B-9397-08002B2CF9AE}" pid="3" name="LastSaved">
    <vt:filetime>2024-02-15T05:30:00Z</vt:filetime>
  </property>
  <property fmtid="{D5CDD505-2E9C-101B-9397-08002B2CF9AE}" pid="4" name="ICV">
    <vt:lpwstr>C7D3742B69A944ED905C686A793558AF_12</vt:lpwstr>
  </property>
  <property fmtid="{D5CDD505-2E9C-101B-9397-08002B2CF9AE}" pid="5" name="KSOProductBuildVer">
    <vt:lpwstr>1033-12.2.0.20326</vt:lpwstr>
  </property>
</Properties>
</file>