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B83A2-58F5-4E6E-BABA-C80A32506EE0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96324-32E7-4A97-9B6D-8BC0160F5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03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ANS:11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96324-32E7-4A97-9B6D-8BC0160F564D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082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ANS:14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96324-32E7-4A97-9B6D-8BC0160F564D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458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ANS:24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96324-32E7-4A97-9B6D-8BC0160F564D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062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ANS:28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96324-32E7-4A97-9B6D-8BC0160F564D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410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ANS:31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96324-32E7-4A97-9B6D-8BC0160F564D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267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D99A-6E85-D930-5616-46D381913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AA2D5-F519-D995-2ADB-2BF7DE0C0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3976C-2EEB-825F-1DE2-03CE2E154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4022-D9A3-409D-8D72-BA36CE140F59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5350F-6689-BAB9-DDC2-C73B24A1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10BB6-9E5F-5A47-3E37-17F3D8546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7C4D-C908-44D7-8CB9-C2B186DA9062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AF7FAA-9D5F-38AA-04A3-ED54CC514B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03733"/>
            <a:ext cx="2057400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7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CAD5-2229-B3C8-1417-80635D833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B1355-FBEB-A407-B151-0DAC97A66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81E55-C242-05D2-BAEC-0A77C5DD3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4022-D9A3-409D-8D72-BA36CE140F59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027CA-D374-9944-0BB8-BD48AEC8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2A00D-FD73-0DFC-67C3-529DBC6C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7C4D-C908-44D7-8CB9-C2B186DA9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72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FE941B-51E4-D44E-74DD-61FB358D6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0B008-C38D-F743-0B05-9B9C0E15C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D692D-9983-AD92-3B43-81575C2BA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4022-D9A3-409D-8D72-BA36CE140F59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1894C-4108-9297-00AC-C0A34F31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12FE5-87E1-9091-4F71-6184B99C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7C4D-C908-44D7-8CB9-C2B186DA9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35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1B97F-683B-0823-C2BC-4A451918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C92EC-07DC-2545-5A4D-E17024D95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B517B-E890-0DA0-F14D-501CBE91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4022-D9A3-409D-8D72-BA36CE140F59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F06B2-7DE8-F0AD-3894-F78EDECB3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51022-A67C-A107-EFCC-71896878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7C4D-C908-44D7-8CB9-C2B186DA9062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3E69A5-0B4D-B41F-3E09-E6F52A9E3B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03733"/>
            <a:ext cx="2057400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8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D9E2-C652-E006-2DC1-CC8B282E8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C16C4-8300-B236-E07B-E67882FD4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82043-81E2-5EE4-1CD6-03A304626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4022-D9A3-409D-8D72-BA36CE140F59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5917C-9663-5603-C62C-C5F40F2B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03C98-A944-50C9-9F3D-44A337C7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7C4D-C908-44D7-8CB9-C2B186DA9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22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499F-9474-6B94-8137-89659A069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00A2B-BED3-AAFC-019E-40D128256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B8A10-6EBE-00AA-B836-9B2CDA484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3B851-82A8-8C35-20C7-25886D37A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4022-D9A3-409D-8D72-BA36CE140F59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FA18B-1BB5-18FB-DFCE-397C2DB8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B6EBF-2A70-D4B3-DE81-44A7AF55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7C4D-C908-44D7-8CB9-C2B186DA9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E2A8-0BFE-FC41-A5A7-413CF505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D0865-379E-34D9-07A7-AADA8E39E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80574-399F-6D22-EA84-11958D0D0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5019F-2947-4936-8DA9-13219707D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511BE-F970-923E-8014-162D30462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E52610-1B02-E6B9-065D-350219374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4022-D9A3-409D-8D72-BA36CE140F59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F2DB77-5C6B-D636-5E47-8FC41E52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75D81D-C56D-C0A5-3F83-E4C622E2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7C4D-C908-44D7-8CB9-C2B186DA9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27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5302-F468-DBA8-2079-DBC8B7DBC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F85E4-C796-788E-7149-C03E2B253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4022-D9A3-409D-8D72-BA36CE140F59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456C3E-3DD5-F253-D2F1-7093255DC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24F4F-4C22-A3D0-4E9E-77668911D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7C4D-C908-44D7-8CB9-C2B186DA9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9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4F410-28BB-A42D-8EA2-E6DCD8217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4022-D9A3-409D-8D72-BA36CE140F59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081676-3A1C-853F-3DC8-A0CF172C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CDA2A-48BF-E660-A317-A94B9BBF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7C4D-C908-44D7-8CB9-C2B186DA9062}" type="slidenum">
              <a:rPr lang="en-IN" smtClean="0"/>
              <a:t>‹#›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D9DE6F-5FCD-8E11-2740-BB8D5742BF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03733"/>
            <a:ext cx="2057400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3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EC026-0543-0AAE-D2F9-A17E3941A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58AD0-222E-1656-F73A-ECDF7CAA8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4BAAA-687F-49AC-6547-177E78B1E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BA758-CCCA-6951-143E-09C8B56A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4022-D9A3-409D-8D72-BA36CE140F59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85EB3-69DC-9EBD-D06C-8607CC67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5F600-E265-C10E-F094-E0F46E63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7C4D-C908-44D7-8CB9-C2B186DA9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07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10B5-770C-9D62-53D8-31441A4A6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53FBBA-EB2B-70CA-2C04-37EFDA4DF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BEE39-FC3C-273D-8715-D45D3634D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59587-71FF-1217-649A-6A9458078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4022-D9A3-409D-8D72-BA36CE140F59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491D1-DEE5-199F-ED40-BC9524470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50CC0-CBAB-0EBC-AE1B-02586C66C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F7C4D-C908-44D7-8CB9-C2B186DA9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79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5BC9D2-DA03-7573-4748-3544F41E5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62F53-4955-807D-0108-B8A0B4880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315AF-C232-B1C6-8E27-3E814C49C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A4022-D9A3-409D-8D72-BA36CE140F59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752C3-59BB-A23C-BD7B-81A8EA5FF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DDF8C-4EBF-2305-F6DA-FB50C3F17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F7C4D-C908-44D7-8CB9-C2B186DA9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13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F9CD06-2177-D3C3-3294-77AB768A8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806" y="1998021"/>
            <a:ext cx="4834388" cy="286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39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9E054-7006-F105-3BA8-82276BAF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Notes: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2452E-A2FD-352E-FF34-EEC150F6A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OpenSans"/>
              </a:rPr>
              <a:t>E + E = 8</a:t>
            </a:r>
          </a:p>
          <a:p>
            <a:pPr algn="l"/>
            <a:r>
              <a:rPr lang="en-IN" b="0" i="0" dirty="0" err="1">
                <a:solidFill>
                  <a:srgbClr val="000000"/>
                </a:solidFill>
                <a:effectLst/>
                <a:latin typeface="OpenSans"/>
              </a:rPr>
              <a:t>then,E</a:t>
            </a:r>
            <a:r>
              <a:rPr lang="en-IN" b="0" i="0" dirty="0">
                <a:solidFill>
                  <a:srgbClr val="000000"/>
                </a:solidFill>
                <a:effectLst/>
                <a:latin typeface="OpenSans"/>
              </a:rPr>
              <a:t> = 4 S = 8,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OpenSans"/>
              </a:rPr>
              <a:t>E + S = M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OpenSans"/>
              </a:rPr>
              <a:t>4 + 8 = 12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OpenSans"/>
              </a:rPr>
              <a:t>M = 2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OpenSans"/>
              </a:rPr>
              <a:t>H + 1 = 10 so, O = 0 C = 1,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OpenSans"/>
              </a:rPr>
              <a:t>now R + H = E = 4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OpenSans"/>
              </a:rPr>
              <a:t>H = 9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OpenSans"/>
              </a:rPr>
              <a:t>so R has to be 5 as 5 + 9 = 14 which leaves carry 1..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OpenSans"/>
              </a:rPr>
              <a:t>so M = 3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OpenSans"/>
              </a:rPr>
              <a:t>So R + H + O = 5 + 9 + 0 = 14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2302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5432-F1D0-C8FD-A177-1EB9A62C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 4: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82A0-DB98-D7EE-7BE5-ECFA52AD3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auto"/>
            <a:r>
              <a:rPr lang="pt-BR" b="1" i="0" dirty="0">
                <a:effectLst/>
                <a:latin typeface="unset"/>
              </a:rPr>
              <a:t>If POINT + ZERO = ENERGY, then E + N + E + R + G + Y = ?</a:t>
            </a:r>
          </a:p>
          <a:p>
            <a:pPr marL="0" indent="0" algn="l" fontAlgn="auto">
              <a:buNone/>
            </a:pPr>
            <a:endParaRPr lang="pt-BR" b="1" dirty="0">
              <a:latin typeface="unset"/>
            </a:endParaRPr>
          </a:p>
          <a:p>
            <a:pPr marL="0" indent="0" algn="l" fontAlgn="auto">
              <a:buNone/>
            </a:pPr>
            <a:r>
              <a:rPr lang="en-IN" dirty="0"/>
              <a:t>a)17</a:t>
            </a:r>
          </a:p>
          <a:p>
            <a:pPr marL="0" indent="0">
              <a:buNone/>
            </a:pPr>
            <a:r>
              <a:rPr lang="en-IN" dirty="0"/>
              <a:t>b)18</a:t>
            </a:r>
          </a:p>
          <a:p>
            <a:pPr marL="0" indent="0">
              <a:buNone/>
            </a:pPr>
            <a:r>
              <a:rPr lang="en-IN" dirty="0"/>
              <a:t>c)19</a:t>
            </a:r>
          </a:p>
          <a:p>
            <a:pPr marL="0" indent="0">
              <a:buNone/>
            </a:pPr>
            <a:r>
              <a:rPr lang="en-IN" dirty="0"/>
              <a:t>d)20</a:t>
            </a:r>
          </a:p>
        </p:txBody>
      </p:sp>
    </p:spTree>
    <p:extLst>
      <p:ext uri="{BB962C8B-B14F-4D97-AF65-F5344CB8AC3E}">
        <p14:creationId xmlns:p14="http://schemas.microsoft.com/office/powerpoint/2010/main" val="2665185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F2B7-1443-9AE7-8691-C10AEA55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Notes:</a:t>
            </a:r>
            <a:endParaRPr lang="en-IN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3B1833-5DA6-743F-B90E-9A6FAF44E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561" y="1366684"/>
            <a:ext cx="10609007" cy="5126191"/>
          </a:xfrm>
        </p:spPr>
      </p:pic>
    </p:spTree>
    <p:extLst>
      <p:ext uri="{BB962C8B-B14F-4D97-AF65-F5344CB8AC3E}">
        <p14:creationId xmlns:p14="http://schemas.microsoft.com/office/powerpoint/2010/main" val="2327719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5432-F1D0-C8FD-A177-1EB9A62C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 5: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82A0-DB98-D7EE-7BE5-ECFA52AD3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auto"/>
            <a:r>
              <a:rPr lang="en-US" b="1" i="0" dirty="0">
                <a:effectLst/>
                <a:latin typeface="unset"/>
              </a:rPr>
              <a:t>SEND + MORE = MONEY. Then what is the value of M + O +  N  + E + Y ?</a:t>
            </a:r>
          </a:p>
          <a:p>
            <a:pPr marL="0" indent="0" algn="l" fontAlgn="auto">
              <a:buNone/>
            </a:pPr>
            <a:r>
              <a:rPr lang="en-IN" dirty="0"/>
              <a:t>a)14</a:t>
            </a:r>
          </a:p>
          <a:p>
            <a:pPr marL="0" indent="0">
              <a:buNone/>
            </a:pPr>
            <a:r>
              <a:rPr lang="en-IN" dirty="0"/>
              <a:t>b)15</a:t>
            </a:r>
          </a:p>
          <a:p>
            <a:pPr marL="0" indent="0">
              <a:buNone/>
            </a:pPr>
            <a:r>
              <a:rPr lang="en-IN" dirty="0"/>
              <a:t>c)16</a:t>
            </a:r>
          </a:p>
          <a:p>
            <a:pPr marL="0" indent="0">
              <a:buNone/>
            </a:pPr>
            <a:r>
              <a:rPr lang="en-IN" dirty="0"/>
              <a:t>d)17</a:t>
            </a:r>
          </a:p>
        </p:txBody>
      </p:sp>
    </p:spTree>
    <p:extLst>
      <p:ext uri="{BB962C8B-B14F-4D97-AF65-F5344CB8AC3E}">
        <p14:creationId xmlns:p14="http://schemas.microsoft.com/office/powerpoint/2010/main" val="1848255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61AE0-4DA4-8017-7759-987497C51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Notes:</a:t>
            </a:r>
            <a:endParaRPr lang="en-IN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2693E3-8D1B-F3AA-B737-0C52157CB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890" y="1425677"/>
            <a:ext cx="10028904" cy="4465541"/>
          </a:xfrm>
        </p:spPr>
      </p:pic>
    </p:spTree>
    <p:extLst>
      <p:ext uri="{BB962C8B-B14F-4D97-AF65-F5344CB8AC3E}">
        <p14:creationId xmlns:p14="http://schemas.microsoft.com/office/powerpoint/2010/main" val="728905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5432-F1D0-C8FD-A177-1EB9A62C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 6: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82A0-DB98-D7EE-7BE5-ECFA52AD3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auto"/>
            <a:r>
              <a:rPr lang="en-US" b="1" i="0" dirty="0">
                <a:effectLst/>
                <a:latin typeface="unset"/>
              </a:rPr>
              <a:t>USA + USSR = PEACE ; P + E + A + C + E = ?</a:t>
            </a:r>
          </a:p>
          <a:p>
            <a:pPr marL="0" indent="0" algn="l" fontAlgn="auto">
              <a:buNone/>
            </a:pPr>
            <a:r>
              <a:rPr lang="en-IN" dirty="0"/>
              <a:t>a)9</a:t>
            </a:r>
          </a:p>
          <a:p>
            <a:pPr marL="0" indent="0">
              <a:buNone/>
            </a:pPr>
            <a:r>
              <a:rPr lang="en-IN" dirty="0"/>
              <a:t>b)15</a:t>
            </a:r>
          </a:p>
          <a:p>
            <a:pPr marL="0" indent="0">
              <a:buNone/>
            </a:pPr>
            <a:r>
              <a:rPr lang="en-IN" dirty="0"/>
              <a:t>c)10</a:t>
            </a:r>
          </a:p>
          <a:p>
            <a:pPr marL="0" indent="0">
              <a:buNone/>
            </a:pPr>
            <a:r>
              <a:rPr lang="en-IN" dirty="0"/>
              <a:t>d)17</a:t>
            </a:r>
          </a:p>
        </p:txBody>
      </p:sp>
    </p:spTree>
    <p:extLst>
      <p:ext uri="{BB962C8B-B14F-4D97-AF65-F5344CB8AC3E}">
        <p14:creationId xmlns:p14="http://schemas.microsoft.com/office/powerpoint/2010/main" val="3342612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8B756-16D6-B8A9-04DA-3EC1A049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Notes: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5D80F3-4694-5F38-E798-F99EB2483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07690"/>
            <a:ext cx="9534832" cy="4869273"/>
          </a:xfrm>
        </p:spPr>
      </p:pic>
    </p:spTree>
    <p:extLst>
      <p:ext uri="{BB962C8B-B14F-4D97-AF65-F5344CB8AC3E}">
        <p14:creationId xmlns:p14="http://schemas.microsoft.com/office/powerpoint/2010/main" val="3795968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5432-F1D0-C8FD-A177-1EB9A62C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 7: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82A0-DB98-D7EE-7BE5-ECFA52AD3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auto"/>
            <a:r>
              <a:rPr lang="en-US" b="1" i="0" dirty="0">
                <a:solidFill>
                  <a:srgbClr val="000000"/>
                </a:solidFill>
                <a:effectLst/>
                <a:latin typeface="OpenSans"/>
              </a:rPr>
              <a:t>If GO + TO = OUT, then O + U + T = ?</a:t>
            </a:r>
          </a:p>
          <a:p>
            <a:pPr marL="0" indent="0" algn="l" fontAlgn="auto">
              <a:buNone/>
            </a:pPr>
            <a:r>
              <a:rPr lang="en-IN" dirty="0"/>
              <a:t>a)1</a:t>
            </a:r>
          </a:p>
          <a:p>
            <a:pPr marL="0" indent="0">
              <a:buNone/>
            </a:pPr>
            <a:r>
              <a:rPr lang="en-IN" dirty="0"/>
              <a:t>b)2</a:t>
            </a:r>
          </a:p>
          <a:p>
            <a:pPr marL="0" indent="0">
              <a:buNone/>
            </a:pPr>
            <a:r>
              <a:rPr lang="en-IN" dirty="0"/>
              <a:t>c)3</a:t>
            </a:r>
          </a:p>
          <a:p>
            <a:pPr marL="0" indent="0">
              <a:buNone/>
            </a:pPr>
            <a:r>
              <a:rPr lang="en-IN" dirty="0"/>
              <a:t>d)4</a:t>
            </a:r>
          </a:p>
        </p:txBody>
      </p:sp>
    </p:spTree>
    <p:extLst>
      <p:ext uri="{BB962C8B-B14F-4D97-AF65-F5344CB8AC3E}">
        <p14:creationId xmlns:p14="http://schemas.microsoft.com/office/powerpoint/2010/main" val="1955127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39BB3-18FC-E6B3-58DE-10F925B4F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Notes: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0E6E0-47D2-62B3-3AE0-21B853F29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Sans"/>
              </a:rPr>
              <a:t>Clearly, O = 1., as it is the carry generated by G + T. A number cannot start from 0 in cryptarithmetic addition.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Sans"/>
              </a:rPr>
              <a:t>Since O = 1, O + O = 1 + 1 =2. So, T = 2.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Sans"/>
              </a:rPr>
              <a:t>G + 2 = 10 + U.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Sans"/>
              </a:rPr>
              <a:t>If G = 9, U = 1. Which is not valid since O = 1.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Sans"/>
              </a:rPr>
              <a:t>So, G = 8 and U = 0.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Sans"/>
              </a:rPr>
              <a:t>Hence, O + U + T = 1 + 0 + 2 = 3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5873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5432-F1D0-C8FD-A177-1EB9A62C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 8: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82A0-DB98-D7EE-7BE5-ECFA52AD3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auto"/>
            <a:r>
              <a:rPr lang="en-US" b="1" i="0" dirty="0">
                <a:solidFill>
                  <a:srgbClr val="000000"/>
                </a:solidFill>
                <a:effectLst/>
                <a:latin typeface="OpenSans"/>
              </a:rPr>
              <a:t>If EVER + SINCE = DARWIN then D + A + R + W + I + N is?</a:t>
            </a:r>
          </a:p>
          <a:p>
            <a:pPr marL="0" indent="0" algn="l" fontAlgn="auto">
              <a:buNone/>
            </a:pPr>
            <a:r>
              <a:rPr lang="en-IN" dirty="0"/>
              <a:t>a)1</a:t>
            </a:r>
          </a:p>
          <a:p>
            <a:pPr marL="0" indent="0">
              <a:buNone/>
            </a:pPr>
            <a:r>
              <a:rPr lang="en-IN" dirty="0"/>
              <a:t>b)2</a:t>
            </a:r>
          </a:p>
          <a:p>
            <a:pPr marL="0" indent="0">
              <a:buNone/>
            </a:pPr>
            <a:r>
              <a:rPr lang="en-IN" dirty="0"/>
              <a:t>c)3</a:t>
            </a:r>
          </a:p>
          <a:p>
            <a:pPr marL="0" indent="0">
              <a:buNone/>
            </a:pPr>
            <a:r>
              <a:rPr lang="en-IN" dirty="0"/>
              <a:t>d)4</a:t>
            </a:r>
          </a:p>
        </p:txBody>
      </p:sp>
    </p:spTree>
    <p:extLst>
      <p:ext uri="{BB962C8B-B14F-4D97-AF65-F5344CB8AC3E}">
        <p14:creationId xmlns:p14="http://schemas.microsoft.com/office/powerpoint/2010/main" val="169700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06422-CAB8-0FD1-3160-AD250AC84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7200" b="0" i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OpenSans"/>
              </a:rPr>
              <a:t>Cryptarithmetic 1.1</a:t>
            </a:r>
            <a:endParaRPr lang="en-IN" sz="7200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93949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3EDDC-9171-FB4A-E2F8-DF719325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Notes: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BA1789-8A95-540A-AFAD-1D81AC452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226" y="1465006"/>
            <a:ext cx="10370574" cy="4711957"/>
          </a:xfrm>
        </p:spPr>
      </p:pic>
    </p:spTree>
    <p:extLst>
      <p:ext uri="{BB962C8B-B14F-4D97-AF65-F5344CB8AC3E}">
        <p14:creationId xmlns:p14="http://schemas.microsoft.com/office/powerpoint/2010/main" val="1884541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5432-F1D0-C8FD-A177-1EB9A62C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 9: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82A0-DB98-D7EE-7BE5-ECFA52AD3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auto"/>
            <a:r>
              <a:rPr lang="en-US" b="1" i="0" dirty="0">
                <a:solidFill>
                  <a:srgbClr val="000000"/>
                </a:solidFill>
                <a:effectLst/>
                <a:latin typeface="OpenSans"/>
              </a:rPr>
              <a:t>EAT + EAT + EAT = BEET if t = 0 then what will the value of TEE + TEE?</a:t>
            </a:r>
          </a:p>
          <a:p>
            <a:pPr marL="0" indent="0" algn="l" fontAlgn="auto">
              <a:buNone/>
            </a:pPr>
            <a:r>
              <a:rPr lang="en-IN" dirty="0"/>
              <a:t>a)088</a:t>
            </a:r>
          </a:p>
          <a:p>
            <a:pPr marL="0" indent="0">
              <a:buNone/>
            </a:pPr>
            <a:r>
              <a:rPr lang="en-IN" dirty="0"/>
              <a:t>b)084</a:t>
            </a:r>
          </a:p>
          <a:p>
            <a:pPr marL="0" indent="0">
              <a:buNone/>
            </a:pPr>
            <a:r>
              <a:rPr lang="en-IN" dirty="0"/>
              <a:t>c)044</a:t>
            </a:r>
          </a:p>
          <a:p>
            <a:pPr marL="0" indent="0">
              <a:buNone/>
            </a:pPr>
            <a:r>
              <a:rPr lang="en-IN" dirty="0"/>
              <a:t>d)048</a:t>
            </a:r>
          </a:p>
        </p:txBody>
      </p:sp>
    </p:spTree>
    <p:extLst>
      <p:ext uri="{BB962C8B-B14F-4D97-AF65-F5344CB8AC3E}">
        <p14:creationId xmlns:p14="http://schemas.microsoft.com/office/powerpoint/2010/main" val="1482807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EA5B-1EDB-1DD3-90FB-FE1839A1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Notes: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50C88-E73E-61B6-72A6-627A527C3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342" y="1253331"/>
            <a:ext cx="10515600" cy="4351338"/>
          </a:xfrm>
        </p:spPr>
        <p:txBody>
          <a:bodyPr>
            <a:noAutofit/>
          </a:bodyPr>
          <a:lstStyle/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OpenSans"/>
              </a:rPr>
              <a:t>T = 0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OpenSans"/>
              </a:rPr>
              <a:t>A = 8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OpenSans"/>
              </a:rPr>
              <a:t>E = 4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OpenSans"/>
              </a:rPr>
              <a:t>EAT = 480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OpenSans"/>
              </a:rPr>
              <a:t>EAT = 480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OpenSans"/>
              </a:rPr>
              <a:t>EAT = 480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OpenSans"/>
              </a:rPr>
              <a:t>-------------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OpenSans"/>
              </a:rPr>
              <a:t>1440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OpenSans"/>
              </a:rPr>
              <a:t>8 + 8 + 8 = 24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OpenSans"/>
              </a:rPr>
              <a:t>2 carry over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OpenSans"/>
              </a:rPr>
              <a:t>4 + 4 + 4 = 12 + 2 = 14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OpenSans"/>
              </a:rPr>
              <a:t>So, BEET = 1440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OpenSans"/>
              </a:rPr>
              <a:t>the TEE + TEE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OpenSans"/>
              </a:rPr>
              <a:t>044 + 044 = 088 = TAA</a:t>
            </a:r>
          </a:p>
        </p:txBody>
      </p:sp>
    </p:spTree>
    <p:extLst>
      <p:ext uri="{BB962C8B-B14F-4D97-AF65-F5344CB8AC3E}">
        <p14:creationId xmlns:p14="http://schemas.microsoft.com/office/powerpoint/2010/main" val="3127099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5432-F1D0-C8FD-A177-1EB9A62C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 10: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82A0-DB98-D7EE-7BE5-ECFA52AD3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auto"/>
            <a:r>
              <a:rPr lang="en-US" b="1" i="0" dirty="0">
                <a:solidFill>
                  <a:srgbClr val="000000"/>
                </a:solidFill>
                <a:effectLst/>
                <a:latin typeface="OpenSans"/>
              </a:rPr>
              <a:t>If E A T + T H A T = A P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OpenSans"/>
              </a:rPr>
              <a:t>P</a:t>
            </a:r>
            <a:r>
              <a:rPr lang="en-US" b="1" i="0" dirty="0">
                <a:solidFill>
                  <a:srgbClr val="000000"/>
                </a:solidFill>
                <a:effectLst/>
                <a:latin typeface="OpenSans"/>
              </a:rPr>
              <a:t> L E, what is the value of A + T + L ?</a:t>
            </a:r>
          </a:p>
          <a:p>
            <a:pPr marL="0" indent="0" algn="l" fontAlgn="auto">
              <a:buNone/>
            </a:pPr>
            <a:r>
              <a:rPr lang="en-IN" dirty="0"/>
              <a:t>a)12</a:t>
            </a:r>
          </a:p>
          <a:p>
            <a:pPr marL="0" indent="0">
              <a:buNone/>
            </a:pPr>
            <a:r>
              <a:rPr lang="en-IN" dirty="0"/>
              <a:t>b)13</a:t>
            </a:r>
          </a:p>
          <a:p>
            <a:pPr marL="0" indent="0">
              <a:buNone/>
            </a:pPr>
            <a:r>
              <a:rPr lang="en-IN" dirty="0"/>
              <a:t>c)14</a:t>
            </a:r>
          </a:p>
          <a:p>
            <a:pPr marL="0" indent="0">
              <a:buNone/>
            </a:pPr>
            <a:r>
              <a:rPr lang="en-IN" dirty="0"/>
              <a:t>d)8</a:t>
            </a:r>
          </a:p>
        </p:txBody>
      </p:sp>
    </p:spTree>
    <p:extLst>
      <p:ext uri="{BB962C8B-B14F-4D97-AF65-F5344CB8AC3E}">
        <p14:creationId xmlns:p14="http://schemas.microsoft.com/office/powerpoint/2010/main" val="2000109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44026-2DE1-2AEE-3919-0CAC6D1E2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Notes: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33EA2-3F15-3FD3-3A0D-9033462CC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Sans"/>
              </a:rPr>
              <a:t>3 digit number (EAT) + 4 digit number(THAT) = 5 digit number(APPLE)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Sans"/>
              </a:rPr>
              <a:t>If so, then A can be 1 and p can be 0.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Sans"/>
              </a:rPr>
              <a:t>Again here T is yielding a two digit number(10).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Sans"/>
              </a:rPr>
              <a:t>So there must be a carry 1 and T = 9.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Sans"/>
              </a:rPr>
              <a:t>Now the expression becomes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Sans"/>
              </a:rPr>
              <a:t>E 1 9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Sans"/>
              </a:rPr>
              <a:t>9 H 1 9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Sans"/>
              </a:rPr>
              <a:t>-------------------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Sans"/>
              </a:rPr>
              <a:t>1 0 0 L 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Sans"/>
              </a:rPr>
              <a:t>Now it is clear that E = 8 and L = 3</a:t>
            </a: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OpenSans"/>
              </a:rPr>
              <a:t>So,A</a:t>
            </a:r>
            <a:r>
              <a:rPr lang="en-US" b="0" i="0" dirty="0">
                <a:solidFill>
                  <a:srgbClr val="000000"/>
                </a:solidFill>
                <a:effectLst/>
                <a:latin typeface="OpenSans"/>
              </a:rPr>
              <a:t> + T + L = 1 + 9 + 3 =13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1826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AE3A-29AF-FA28-6787-9863B631B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 1: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781B-8166-AA97-F78F-A28962DFC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OpenSans"/>
              </a:rPr>
              <a:t>If WAIT + ALL = GIFTS then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OpenSans"/>
              </a:rPr>
              <a:t>whats</a:t>
            </a:r>
            <a:r>
              <a:rPr lang="en-US" b="1" i="0" dirty="0">
                <a:solidFill>
                  <a:srgbClr val="000000"/>
                </a:solidFill>
                <a:effectLst/>
                <a:latin typeface="OpenSans"/>
              </a:rPr>
              <a:t> the value of G + I + F + T .. IF A = 6 and S = 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002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AE3A-29AF-FA28-6787-9863B631B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 2: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781B-8166-AA97-F78F-A28962DFC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OpenSans"/>
              </a:rPr>
              <a:t>SEND + MORE = MONEY, What is the value of M + O + N + E + Y?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4173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AE3A-29AF-FA28-6787-9863B631B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 3: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781B-8166-AA97-F78F-A28962DFC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OpenSans"/>
              </a:rPr>
              <a:t>SCOOBY + DOOO =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OpenSans"/>
              </a:rPr>
              <a:t>BUSTED;Find</a:t>
            </a:r>
            <a:r>
              <a:rPr lang="en-US" b="1" i="0" dirty="0">
                <a:solidFill>
                  <a:srgbClr val="000000"/>
                </a:solidFill>
                <a:effectLst/>
                <a:latin typeface="OpenSans"/>
              </a:rPr>
              <a:t> the value of B + U + S + T + E + D?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0787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AE3A-29AF-FA28-6787-9863B631B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 4: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781B-8166-AA97-F78F-A28962DFC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00000"/>
                </a:solidFill>
                <a:effectLst/>
                <a:latin typeface="OpenSans"/>
              </a:rPr>
              <a:t>S C O O B Y + D O O = B L I N K Sthen B + L + I + N + K + S =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4518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AE3A-29AF-FA28-6787-9863B631B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Exercise 5</a:t>
            </a:r>
            <a:r>
              <a:rPr lang="en-US" b="1" dirty="0"/>
              <a:t>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781B-8166-AA97-F78F-A28962DFC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auto"/>
            <a:r>
              <a:rPr lang="pt-BR" b="1" i="0" dirty="0">
                <a:effectLst/>
                <a:latin typeface="unset"/>
              </a:rPr>
              <a:t>BANANA + GUAVA = ORANGE</a:t>
            </a:r>
            <a:r>
              <a:rPr lang="pt-BR" dirty="0">
                <a:latin typeface="unset"/>
              </a:rPr>
              <a:t> ,</a:t>
            </a:r>
            <a:r>
              <a:rPr lang="pt-BR" b="1" i="0" dirty="0">
                <a:effectLst/>
                <a:latin typeface="unset"/>
              </a:rPr>
              <a:t>O + R + A + N + G + E = ?</a:t>
            </a:r>
            <a:endParaRPr lang="pt-BR" i="0" dirty="0">
              <a:effectLst/>
              <a:latin typeface="unset"/>
            </a:endParaRPr>
          </a:p>
        </p:txBody>
      </p:sp>
    </p:spTree>
    <p:extLst>
      <p:ext uri="{BB962C8B-B14F-4D97-AF65-F5344CB8AC3E}">
        <p14:creationId xmlns:p14="http://schemas.microsoft.com/office/powerpoint/2010/main" val="3968969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13E09-CF66-6F1A-F8F7-6850AFED1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>
                <a:highlight>
                  <a:srgbClr val="00FFFF"/>
                </a:highlight>
              </a:rPr>
              <a:t>Introduction</a:t>
            </a:r>
            <a:endParaRPr lang="en-IN" sz="7200" dirty="0">
              <a:highlight>
                <a:srgbClr val="00FF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A835A-84C2-AEA7-31FE-063877A97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0" i="0" dirty="0">
                <a:solidFill>
                  <a:srgbClr val="000000"/>
                </a:solidFill>
                <a:effectLst/>
                <a:latin typeface="OpenSans"/>
              </a:rPr>
              <a:t>Cryptarithmetic problems are mathematical puzzles in which the </a:t>
            </a:r>
            <a:r>
              <a:rPr lang="en-US" sz="4400" b="1" i="0" dirty="0">
                <a:solidFill>
                  <a:srgbClr val="000000"/>
                </a:solidFill>
                <a:effectLst/>
                <a:latin typeface="OpenSans"/>
              </a:rPr>
              <a:t>digits are replaced by letters of the alphabet.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870845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chemeClr val="accent1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chemeClr val="accen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966969" y="2289411"/>
            <a:ext cx="4225031" cy="4615403"/>
            <a:chOff x="7966969" y="2260887"/>
            <a:chExt cx="4225031" cy="4615403"/>
          </a:xfrm>
        </p:grpSpPr>
        <p:sp>
          <p:nvSpPr>
            <p:cNvPr id="3" name="Isosceles Triangle 2"/>
            <p:cNvSpPr/>
            <p:nvPr/>
          </p:nvSpPr>
          <p:spPr>
            <a:xfrm>
              <a:off x="8807355" y="4597114"/>
              <a:ext cx="3384645" cy="227917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Isosceles Triangle 3"/>
            <p:cNvSpPr/>
            <p:nvPr/>
          </p:nvSpPr>
          <p:spPr>
            <a:xfrm rot="16200000">
              <a:off x="7780928" y="2446928"/>
              <a:ext cx="4597113" cy="422503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03733"/>
            <a:ext cx="205740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33FF-F3B7-48B8-AAA1-55B7AC9E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Nunito sans" pitchFamily="2" charset="0"/>
              </a:rPr>
              <a:t>Rules for Solving Cryptarithmetic Problems</a:t>
            </a:r>
            <a:br>
              <a:rPr lang="en-US" b="1" i="0" dirty="0">
                <a:effectLst/>
                <a:latin typeface="Nunito sans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77AAD-1A90-622B-C3BB-B1D068318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Each Letter, Symbol represents only one digit throughout the problem.</a:t>
            </a:r>
            <a:endParaRPr lang="en-US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Numbers must not begin with zero i.e. 0567 (wrong), 567 (correct).</a:t>
            </a:r>
            <a:endParaRPr lang="en-US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The aim is to find the value of each letter in the Cryptarithmetic problems</a:t>
            </a:r>
            <a:endParaRPr lang="en-US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There must be only one solution to the Cryptarithmetic problems</a:t>
            </a:r>
            <a:endParaRPr lang="en-US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The numerical base, unless specifically stated, is 10.</a:t>
            </a:r>
            <a:endParaRPr lang="en-US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After replacing letters with their digits, the resulting arithmetic operations must be correct.</a:t>
            </a:r>
            <a:endParaRPr lang="en-US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Nunito sans" pitchFamily="2" charset="0"/>
              </a:rPr>
              <a:t>Carryover can only be 1 in Cryptarithmetic problems involving 2 numbers.</a:t>
            </a:r>
            <a:endParaRPr lang="en-US" b="0" i="0" dirty="0">
              <a:solidFill>
                <a:srgbClr val="000000"/>
              </a:solidFill>
              <a:effectLst/>
              <a:latin typeface="Nunito sans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4548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5432-F1D0-C8FD-A177-1EB9A62C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FFFF"/>
                </a:highlight>
              </a:rPr>
              <a:t>Question 1:</a:t>
            </a:r>
            <a:endParaRPr lang="en-IN" b="1" dirty="0">
              <a:highlight>
                <a:srgbClr val="00FF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82A0-DB98-D7EE-7BE5-ECFA52AD3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auto"/>
            <a:r>
              <a:rPr lang="en-US" b="1" i="0" dirty="0">
                <a:effectLst/>
                <a:latin typeface="unset"/>
              </a:rPr>
              <a:t>LET + LEE = ALL , then A + L + L = ?</a:t>
            </a:r>
            <a:endParaRPr lang="en-US" i="0" dirty="0">
              <a:effectLst/>
              <a:latin typeface="unset"/>
            </a:endParaRPr>
          </a:p>
          <a:p>
            <a:pPr marL="0" indent="0" algn="l" fontAlgn="auto">
              <a:buNone/>
            </a:pPr>
            <a:r>
              <a:rPr lang="en-US" b="1" i="0" dirty="0">
                <a:effectLst/>
                <a:latin typeface="unset"/>
              </a:rPr>
              <a:t>   Assume (E=5)</a:t>
            </a:r>
            <a:endParaRPr lang="en-US" i="0" dirty="0">
              <a:effectLst/>
              <a:latin typeface="unset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a)L</a:t>
            </a:r>
          </a:p>
          <a:p>
            <a:pPr marL="0" indent="0">
              <a:buNone/>
            </a:pPr>
            <a:r>
              <a:rPr lang="en-IN" dirty="0"/>
              <a:t>b)E</a:t>
            </a:r>
          </a:p>
          <a:p>
            <a:pPr marL="0" indent="0">
              <a:buNone/>
            </a:pPr>
            <a:r>
              <a:rPr lang="en-IN" dirty="0"/>
              <a:t>c)T</a:t>
            </a:r>
          </a:p>
          <a:p>
            <a:pPr marL="0" indent="0">
              <a:buNone/>
            </a:pPr>
            <a:r>
              <a:rPr lang="en-IN" dirty="0"/>
              <a:t>d)A</a:t>
            </a:r>
          </a:p>
        </p:txBody>
      </p:sp>
    </p:spTree>
    <p:extLst>
      <p:ext uri="{BB962C8B-B14F-4D97-AF65-F5344CB8AC3E}">
        <p14:creationId xmlns:p14="http://schemas.microsoft.com/office/powerpoint/2010/main" val="1370631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2798-19B5-E2FF-458A-5A9902DE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FFFF"/>
                </a:highlight>
              </a:rPr>
              <a:t>Notes:</a:t>
            </a:r>
            <a:endParaRPr lang="en-IN" b="1" dirty="0">
              <a:highlight>
                <a:srgbClr val="00FF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7596A-D66C-1DD8-7119-08E326FBD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OpenSans"/>
              </a:rPr>
              <a:t>L = 1 E = 5 T = 6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OpenSans"/>
              </a:rPr>
              <a:t>So,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OpenSans"/>
              </a:rPr>
              <a:t>1 5 6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OpenSans"/>
              </a:rPr>
              <a:t>1 5 5 (+)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OpenSans"/>
              </a:rPr>
              <a:t> -------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OpenSans"/>
              </a:rPr>
              <a:t> 3 1 1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OpenSans"/>
              </a:rPr>
              <a:t> -------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OpenSans"/>
              </a:rPr>
              <a:t>A = 3 So, 3 + 1 + 1 = 5 ==&gt; 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7947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5432-F1D0-C8FD-A177-1EB9A62C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 2: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82A0-DB98-D7EE-7BE5-ECFA52AD3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auto"/>
            <a:r>
              <a:rPr lang="en-US" b="1" i="0" dirty="0">
                <a:solidFill>
                  <a:srgbClr val="000000"/>
                </a:solidFill>
                <a:effectLst/>
                <a:latin typeface="OpenSans"/>
              </a:rPr>
              <a:t>If KANSAS + OHIO = OREGON Then find the value of G + R + O + S + S</a:t>
            </a:r>
          </a:p>
          <a:p>
            <a:pPr marL="0" indent="0">
              <a:buNone/>
            </a:pPr>
            <a:r>
              <a:rPr lang="en-US" b="1" dirty="0">
                <a:latin typeface="unset"/>
              </a:rPr>
              <a:t>   </a:t>
            </a:r>
            <a:r>
              <a:rPr lang="en-US" b="1" i="0" dirty="0">
                <a:effectLst/>
                <a:latin typeface="unset"/>
              </a:rPr>
              <a:t>Assume (O=5)</a:t>
            </a:r>
            <a:endParaRPr lang="en-US" i="0" dirty="0">
              <a:effectLst/>
              <a:latin typeface="unset"/>
            </a:endParaRPr>
          </a:p>
          <a:p>
            <a:pPr algn="l" fontAlgn="auto"/>
            <a:endParaRPr lang="en-IN" dirty="0"/>
          </a:p>
          <a:p>
            <a:pPr marL="0" indent="0">
              <a:buNone/>
            </a:pPr>
            <a:r>
              <a:rPr lang="en-IN" dirty="0"/>
              <a:t>a)7</a:t>
            </a:r>
          </a:p>
          <a:p>
            <a:pPr marL="0" indent="0">
              <a:buNone/>
            </a:pPr>
            <a:r>
              <a:rPr lang="en-IN" dirty="0"/>
              <a:t>b)8</a:t>
            </a:r>
          </a:p>
          <a:p>
            <a:pPr marL="0" indent="0">
              <a:buNone/>
            </a:pPr>
            <a:r>
              <a:rPr lang="en-IN" dirty="0"/>
              <a:t>c)9</a:t>
            </a:r>
          </a:p>
          <a:p>
            <a:pPr marL="0" indent="0">
              <a:buNone/>
            </a:pPr>
            <a:r>
              <a:rPr lang="en-IN" dirty="0"/>
              <a:t>d)10</a:t>
            </a:r>
          </a:p>
        </p:txBody>
      </p:sp>
    </p:spTree>
    <p:extLst>
      <p:ext uri="{BB962C8B-B14F-4D97-AF65-F5344CB8AC3E}">
        <p14:creationId xmlns:p14="http://schemas.microsoft.com/office/powerpoint/2010/main" val="2890810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7C6D5-44E5-8992-6E1F-75073B142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Notes: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911FE-9B7D-08DD-1C42-9A0FAEC97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Sans"/>
              </a:rPr>
              <a:t>KANSAS + OHIO = OREGON given the value of O = 5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Sans"/>
              </a:rPr>
              <a:t>KANSAS = 497292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Sans"/>
              </a:rPr>
              <a:t>OHIO = 5865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Sans"/>
              </a:rPr>
              <a:t>OREGON = 503157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Sans"/>
              </a:rPr>
              <a:t>G + R + O + S + S = 1 + 0 + 5 + 2 + 2 = 10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3509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5432-F1D0-C8FD-A177-1EB9A62C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 3: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682A0-DB98-D7EE-7BE5-ECFA52AD3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auto"/>
            <a:r>
              <a:rPr lang="en-US" b="1" i="0" dirty="0">
                <a:effectLst/>
                <a:latin typeface="unset"/>
              </a:rPr>
              <a:t>HERE = COMES - SHE, (Assume S = 8) Find the value of R + H + O</a:t>
            </a:r>
            <a:endParaRPr lang="en-US" i="0" dirty="0">
              <a:effectLst/>
              <a:latin typeface="unset"/>
            </a:endParaRPr>
          </a:p>
          <a:p>
            <a:pPr marL="0" indent="0" algn="l" fontAlgn="auto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a)12</a:t>
            </a:r>
          </a:p>
          <a:p>
            <a:pPr marL="0" indent="0">
              <a:buNone/>
            </a:pPr>
            <a:r>
              <a:rPr lang="en-IN" dirty="0"/>
              <a:t>b)13</a:t>
            </a:r>
          </a:p>
          <a:p>
            <a:pPr marL="0" indent="0">
              <a:buNone/>
            </a:pPr>
            <a:r>
              <a:rPr lang="en-IN" dirty="0"/>
              <a:t>c)14</a:t>
            </a:r>
          </a:p>
          <a:p>
            <a:pPr marL="0" indent="0">
              <a:buNone/>
            </a:pPr>
            <a:r>
              <a:rPr lang="en-IN" dirty="0"/>
              <a:t>d)15</a:t>
            </a:r>
          </a:p>
        </p:txBody>
      </p:sp>
    </p:spTree>
    <p:extLst>
      <p:ext uri="{BB962C8B-B14F-4D97-AF65-F5344CB8AC3E}">
        <p14:creationId xmlns:p14="http://schemas.microsoft.com/office/powerpoint/2010/main" val="290031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1084</Words>
  <Application>Microsoft Office PowerPoint</Application>
  <PresentationFormat>Widescreen</PresentationFormat>
  <Paragraphs>164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Nunito Sans</vt:lpstr>
      <vt:lpstr>Nunito Sans</vt:lpstr>
      <vt:lpstr>OpenSans</vt:lpstr>
      <vt:lpstr>unset</vt:lpstr>
      <vt:lpstr>Office Theme</vt:lpstr>
      <vt:lpstr>PowerPoint Presentation</vt:lpstr>
      <vt:lpstr>PowerPoint Presentation</vt:lpstr>
      <vt:lpstr>Introduction</vt:lpstr>
      <vt:lpstr>Rules for Solving Cryptarithmetic Problems </vt:lpstr>
      <vt:lpstr>Question 1:</vt:lpstr>
      <vt:lpstr>Notes:</vt:lpstr>
      <vt:lpstr>Question 2:</vt:lpstr>
      <vt:lpstr>Notes:</vt:lpstr>
      <vt:lpstr>Question 3:</vt:lpstr>
      <vt:lpstr>Notes:</vt:lpstr>
      <vt:lpstr>Question 4:</vt:lpstr>
      <vt:lpstr>Notes:</vt:lpstr>
      <vt:lpstr>Question 5:</vt:lpstr>
      <vt:lpstr>Notes:</vt:lpstr>
      <vt:lpstr>Question 6:</vt:lpstr>
      <vt:lpstr>Notes:</vt:lpstr>
      <vt:lpstr>Question 7:</vt:lpstr>
      <vt:lpstr>Notes:</vt:lpstr>
      <vt:lpstr>Question 8:</vt:lpstr>
      <vt:lpstr>Notes:</vt:lpstr>
      <vt:lpstr>Question 9:</vt:lpstr>
      <vt:lpstr>Notes:</vt:lpstr>
      <vt:lpstr>Question 10:</vt:lpstr>
      <vt:lpstr>Notes:</vt:lpstr>
      <vt:lpstr>Exercise 1:</vt:lpstr>
      <vt:lpstr>Exercise 2:</vt:lpstr>
      <vt:lpstr>Exercise 3:</vt:lpstr>
      <vt:lpstr>Exercise 4:</vt:lpstr>
      <vt:lpstr>Exercise 5: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Premkumar P</dc:creator>
  <cp:lastModifiedBy>Premkumar P</cp:lastModifiedBy>
  <cp:revision>1</cp:revision>
  <dcterms:created xsi:type="dcterms:W3CDTF">2023-12-15T05:03:37Z</dcterms:created>
  <dcterms:modified xsi:type="dcterms:W3CDTF">2023-12-15T06:17:37Z</dcterms:modified>
</cp:coreProperties>
</file>