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Nunito"/>
      <p:regular r:id="rId34"/>
      <p:bold r:id="rId35"/>
      <p:italic r:id="rId36"/>
      <p:boldItalic r:id="rId37"/>
    </p:embeddedFont>
    <p:embeddedFont>
      <p:font typeface="Inter"/>
      <p:regular r:id="rId38"/>
      <p:bold r:id="rId39"/>
    </p:embeddedFont>
    <p:embeddedFont>
      <p:font typeface="Nunito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4" roundtripDataSignature="AMtx7mhJlfjBJgvwShXkDDUmO6EBZVmz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378DEE-FB8D-42E0-8223-C4D194B27B20}">
  <a:tblStyle styleId="{61378DEE-FB8D-42E0-8223-C4D194B27B2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ans-regular.fntdata"/><Relationship Id="rId20" Type="http://schemas.openxmlformats.org/officeDocument/2006/relationships/slide" Target="slides/slide14.xml"/><Relationship Id="rId42" Type="http://schemas.openxmlformats.org/officeDocument/2006/relationships/font" Target="fonts/NunitoSans-italic.fntdata"/><Relationship Id="rId41" Type="http://schemas.openxmlformats.org/officeDocument/2006/relationships/font" Target="fonts/NunitoSans-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Nunito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39" Type="http://schemas.openxmlformats.org/officeDocument/2006/relationships/font" Target="fonts/Inter-bold.fntdata"/><Relationship Id="rId16" Type="http://schemas.openxmlformats.org/officeDocument/2006/relationships/slide" Target="slides/slide10.xml"/><Relationship Id="rId38" Type="http://schemas.openxmlformats.org/officeDocument/2006/relationships/font" Target="fonts/Inter-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55" name="Google Shape;15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p:txBody>
      </p:sp>
      <p:sp>
        <p:nvSpPr>
          <p:cNvPr id="163" name="Google Shape;16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181" name="Google Shape;18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Answer : </a:t>
            </a:r>
            <a:endParaRPr/>
          </a:p>
          <a:p>
            <a:pPr indent="0" lvl="0" marL="0" rtl="0" algn="l">
              <a:spcBef>
                <a:spcPts val="0"/>
              </a:spcBef>
              <a:spcAft>
                <a:spcPts val="0"/>
              </a:spcAft>
              <a:buNone/>
            </a:pPr>
            <a:r>
              <a:rPr b="0" i="1" lang="en-US">
                <a:solidFill>
                  <a:srgbClr val="273239"/>
                </a:solidFill>
                <a:latin typeface="Nunito"/>
                <a:ea typeface="Nunito"/>
                <a:cs typeface="Nunito"/>
                <a:sym typeface="Nunito"/>
              </a:rPr>
              <a:t>a) Number of trains arriving late = 114 + 31 + 5 = 150 </a:t>
            </a:r>
            <a:endParaRPr/>
          </a:p>
          <a:p>
            <a:pPr indent="0" lvl="0" marL="0" rtl="0" algn="l">
              <a:spcBef>
                <a:spcPts val="0"/>
              </a:spcBef>
              <a:spcAft>
                <a:spcPts val="0"/>
              </a:spcAft>
              <a:buNone/>
            </a:pPr>
            <a:r>
              <a:rPr b="0" i="1" lang="en-US">
                <a:solidFill>
                  <a:srgbClr val="273239"/>
                </a:solidFill>
                <a:latin typeface="Nunito"/>
                <a:ea typeface="Nunito"/>
                <a:cs typeface="Nunito"/>
                <a:sym typeface="Nunito"/>
              </a:rPr>
              <a:t>b) Number of trains departing late = 82 + 5 + 3 = 90 </a:t>
            </a:r>
            <a:endParaRPr/>
          </a:p>
          <a:p>
            <a:pPr indent="0" lvl="0" marL="0" rtl="0" algn="l">
              <a:spcBef>
                <a:spcPts val="0"/>
              </a:spcBef>
              <a:spcAft>
                <a:spcPts val="0"/>
              </a:spcAft>
              <a:buNone/>
            </a:pPr>
            <a:r>
              <a:rPr b="0" i="1" lang="en-US">
                <a:solidFill>
                  <a:srgbClr val="273239"/>
                </a:solidFill>
                <a:latin typeface="Nunito"/>
                <a:ea typeface="Nunito"/>
                <a:cs typeface="Nunito"/>
                <a:sym typeface="Nunito"/>
              </a:rPr>
              <a:t>c) Percentage of late arriving trains = (150 / 1400) x 100 = 10.71 %</a:t>
            </a:r>
            <a:endParaRPr/>
          </a:p>
          <a:p>
            <a:pPr indent="0" lvl="0" marL="0" rtl="0" algn="l">
              <a:spcBef>
                <a:spcPts val="0"/>
              </a:spcBef>
              <a:spcAft>
                <a:spcPts val="0"/>
              </a:spcAft>
              <a:buNone/>
            </a:pPr>
            <a:r>
              <a:t/>
            </a:r>
            <a:endParaRPr b="1"/>
          </a:p>
        </p:txBody>
      </p:sp>
      <p:sp>
        <p:nvSpPr>
          <p:cNvPr id="192" name="Google Shape;19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00" name="Google Shape;20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Answer : </a:t>
            </a:r>
            <a:endParaRPr/>
          </a:p>
          <a:p>
            <a:pPr indent="0" lvl="0" marL="0" rtl="0" algn="l">
              <a:spcBef>
                <a:spcPts val="0"/>
              </a:spcBef>
              <a:spcAft>
                <a:spcPts val="0"/>
              </a:spcAft>
              <a:buNone/>
            </a:pPr>
            <a:r>
              <a:rPr b="0" i="1" lang="en-US">
                <a:solidFill>
                  <a:srgbClr val="273239"/>
                </a:solidFill>
                <a:latin typeface="Nunito"/>
                <a:ea typeface="Nunito"/>
                <a:cs typeface="Nunito"/>
                <a:sym typeface="Nunito"/>
              </a:rPr>
              <a:t>a) Food = 20 % of expenditure =&gt; Amount spent on food = 20% of 50,000 = Rs. 10,000 </a:t>
            </a:r>
            <a:endParaRPr/>
          </a:p>
          <a:p>
            <a:pPr indent="0" lvl="0" marL="0" rtl="0" algn="l">
              <a:spcBef>
                <a:spcPts val="0"/>
              </a:spcBef>
              <a:spcAft>
                <a:spcPts val="0"/>
              </a:spcAft>
              <a:buNone/>
            </a:pPr>
            <a:r>
              <a:rPr b="0" i="1" lang="en-US">
                <a:solidFill>
                  <a:srgbClr val="273239"/>
                </a:solidFill>
                <a:latin typeface="Nunito"/>
                <a:ea typeface="Nunito"/>
                <a:cs typeface="Nunito"/>
                <a:sym typeface="Nunito"/>
              </a:rPr>
              <a:t>b) Money spent on clothing and housing together = 25 % of Rs. 50,000 = Rs. 12,500 Money spent on transportation = 20 % of Rs. 50,000 = Rs. 10,000 Therefore, more money spent on clothing and housing together than on transportation = Rs. 12,500-10,000 = Rs. 2,500 </a:t>
            </a:r>
            <a:endParaRPr/>
          </a:p>
          <a:p>
            <a:pPr indent="0" lvl="0" marL="0" rtl="0" algn="l">
              <a:spcBef>
                <a:spcPts val="0"/>
              </a:spcBef>
              <a:spcAft>
                <a:spcPts val="0"/>
              </a:spcAft>
              <a:buNone/>
            </a:pPr>
            <a:r>
              <a:rPr b="0" i="1" lang="en-US">
                <a:solidFill>
                  <a:srgbClr val="273239"/>
                </a:solidFill>
                <a:latin typeface="Nunito"/>
                <a:ea typeface="Nunito"/>
                <a:cs typeface="Nunito"/>
                <a:sym typeface="Nunito"/>
              </a:rPr>
              <a:t>c) Expenditure on food = 20 % Expenditure on education = 5 % Therefore, percent of amount on food spent as amount on education = (5 / 20) x 100 = 25 %</a:t>
            </a:r>
            <a:endParaRPr/>
          </a:p>
          <a:p>
            <a:pPr indent="0" lvl="0" marL="0" rtl="0" algn="l">
              <a:spcBef>
                <a:spcPts val="0"/>
              </a:spcBef>
              <a:spcAft>
                <a:spcPts val="0"/>
              </a:spcAft>
              <a:buNone/>
            </a:pPr>
            <a:r>
              <a:t/>
            </a:r>
            <a:endParaRPr b="1"/>
          </a:p>
        </p:txBody>
      </p:sp>
      <p:sp>
        <p:nvSpPr>
          <p:cNvPr id="210" name="Google Shape;21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18" name="Google Shape;21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1" lang="en-US">
                <a:solidFill>
                  <a:srgbClr val="273239"/>
                </a:solidFill>
                <a:latin typeface="Nunito"/>
                <a:ea typeface="Nunito"/>
                <a:cs typeface="Nunito"/>
                <a:sym typeface="Nunito"/>
              </a:rPr>
              <a:t>ANSWERS:</a:t>
            </a:r>
            <a:endParaRPr/>
          </a:p>
          <a:p>
            <a:pPr indent="0" lvl="0" marL="0" rtl="0" algn="l">
              <a:spcBef>
                <a:spcPts val="0"/>
              </a:spcBef>
              <a:spcAft>
                <a:spcPts val="0"/>
              </a:spcAft>
              <a:buNone/>
            </a:pPr>
            <a:r>
              <a:rPr b="0" i="1" lang="en-US">
                <a:solidFill>
                  <a:srgbClr val="273239"/>
                </a:solidFill>
                <a:latin typeface="Nunito"/>
                <a:ea typeface="Nunito"/>
                <a:cs typeface="Nunito"/>
                <a:sym typeface="Nunito"/>
              </a:rPr>
              <a:t>a) Central angle of A = Percentage of A x 360 degrees = (35 / 100) x 360 = 126 degrees </a:t>
            </a:r>
            <a:endParaRPr/>
          </a:p>
          <a:p>
            <a:pPr indent="0" lvl="0" marL="0" rtl="0" algn="l">
              <a:spcBef>
                <a:spcPts val="0"/>
              </a:spcBef>
              <a:spcAft>
                <a:spcPts val="0"/>
              </a:spcAft>
              <a:buNone/>
            </a:pPr>
            <a:r>
              <a:rPr b="0" i="1" lang="en-US">
                <a:solidFill>
                  <a:srgbClr val="273239"/>
                </a:solidFill>
                <a:latin typeface="Nunito"/>
                <a:ea typeface="Nunito"/>
                <a:cs typeface="Nunito"/>
                <a:sym typeface="Nunito"/>
              </a:rPr>
              <a:t>b) Sales of B = 20 % of 1200 = 240 </a:t>
            </a:r>
            <a:endParaRPr/>
          </a:p>
          <a:p>
            <a:pPr indent="0" lvl="0" marL="0" rtl="0" algn="l">
              <a:spcBef>
                <a:spcPts val="0"/>
              </a:spcBef>
              <a:spcAft>
                <a:spcPts val="0"/>
              </a:spcAft>
              <a:buNone/>
            </a:pPr>
            <a:r>
              <a:rPr b="0" i="1" lang="en-US">
                <a:solidFill>
                  <a:srgbClr val="273239"/>
                </a:solidFill>
                <a:latin typeface="Nunito"/>
                <a:ea typeface="Nunito"/>
                <a:cs typeface="Nunito"/>
                <a:sym typeface="Nunito"/>
              </a:rPr>
              <a:t>c) Difference between the central angle of C and D = 40 % of 360 – 5 % of 360 = 35 % of 360 = 126 degrees </a:t>
            </a:r>
            <a:endParaRPr/>
          </a:p>
          <a:p>
            <a:pPr indent="0" lvl="0" marL="0" rtl="0" algn="l">
              <a:spcBef>
                <a:spcPts val="0"/>
              </a:spcBef>
              <a:spcAft>
                <a:spcPts val="0"/>
              </a:spcAft>
              <a:buNone/>
            </a:pPr>
            <a:r>
              <a:t/>
            </a:r>
            <a:endParaRPr b="1"/>
          </a:p>
        </p:txBody>
      </p:sp>
      <p:sp>
        <p:nvSpPr>
          <p:cNvPr id="228" name="Google Shape;22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Answer : </a:t>
            </a:r>
            <a:endParaRPr/>
          </a:p>
          <a:p>
            <a:pPr indent="0" lvl="0" marL="0" rtl="0" algn="l">
              <a:spcBef>
                <a:spcPts val="0"/>
              </a:spcBef>
              <a:spcAft>
                <a:spcPts val="0"/>
              </a:spcAft>
              <a:buNone/>
            </a:pPr>
            <a:r>
              <a:rPr b="0" i="1" lang="en-US">
                <a:solidFill>
                  <a:srgbClr val="273239"/>
                </a:solidFill>
                <a:latin typeface="Nunito"/>
                <a:ea typeface="Nunito"/>
                <a:cs typeface="Nunito"/>
                <a:sym typeface="Nunito"/>
              </a:rPr>
              <a:t>To determine the number of repeat customers who were satisfied with the products, we need to first calculate the total number of satisfied customers. The survey showed that 80% of 500 customers were satisfied with the products, so the number of satisfied customers is: 80% of 500 = 0.8 * 500 = 400. Now we can find the number of repeat customers who were satisfied with the products by multiplying the total number of satisfied customers by the percentage of satisfied customers who were repeat customers: 60% of 400 = 0.6 * 400 = 240. Therefore, there were 240 repeat customers who were satisfied with the products.</a:t>
            </a:r>
            <a:endParaRPr b="1"/>
          </a:p>
        </p:txBody>
      </p:sp>
      <p:sp>
        <p:nvSpPr>
          <p:cNvPr id="236" name="Google Shape;23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51" name="Google Shape;25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5EAC1A"/>
                </a:solidFill>
                <a:latin typeface="Inter"/>
                <a:ea typeface="Inter"/>
                <a:cs typeface="Inter"/>
                <a:sym typeface="Inter"/>
              </a:rPr>
              <a:t>Answer:</a:t>
            </a:r>
            <a:r>
              <a:rPr b="0" i="0" lang="en-US">
                <a:latin typeface="Inter"/>
                <a:ea typeface="Inter"/>
                <a:cs typeface="Inter"/>
                <a:sym typeface="Inter"/>
              </a:rPr>
              <a:t> Option A</a:t>
            </a:r>
            <a:endParaRPr/>
          </a:p>
          <a:p>
            <a:pPr indent="0" lvl="0" marL="0" rtl="0" algn="l">
              <a:spcBef>
                <a:spcPts val="0"/>
              </a:spcBef>
              <a:spcAft>
                <a:spcPts val="0"/>
              </a:spcAft>
              <a:buNone/>
            </a:pPr>
            <a:r>
              <a:rPr b="1" i="0" lang="en-US">
                <a:solidFill>
                  <a:srgbClr val="5EAC1A"/>
                </a:solidFill>
                <a:latin typeface="Inter"/>
                <a:ea typeface="Inter"/>
                <a:cs typeface="Inter"/>
                <a:sym typeface="Inter"/>
              </a:rPr>
              <a:t>Explanation:</a:t>
            </a:r>
            <a:endParaRPr/>
          </a:p>
          <a:p>
            <a:pPr indent="0" lvl="0" marL="0" rtl="0" algn="l">
              <a:spcBef>
                <a:spcPts val="0"/>
              </a:spcBef>
              <a:spcAft>
                <a:spcPts val="0"/>
              </a:spcAft>
              <a:buNone/>
            </a:pPr>
            <a:r>
              <a:rPr b="0" i="0" lang="en-US">
                <a:latin typeface="Inter"/>
                <a:ea typeface="Inter"/>
                <a:cs typeface="Inter"/>
                <a:sym typeface="Inter"/>
              </a:rPr>
              <a:t>The average number of candidates selected over the given period for various states are:</a:t>
            </a:r>
            <a:endParaRPr/>
          </a:p>
          <a:p>
            <a:pPr indent="0" lvl="0" marL="0" rtl="0" algn="l">
              <a:spcBef>
                <a:spcPts val="0"/>
              </a:spcBef>
              <a:spcAft>
                <a:spcPts val="0"/>
              </a:spcAft>
              <a:buNone/>
            </a:pPr>
            <a:r>
              <a:rPr b="0" i="0" lang="en-US">
                <a:latin typeface="Inter"/>
                <a:ea typeface="Inter"/>
                <a:cs typeface="Inter"/>
                <a:sym typeface="Inter"/>
              </a:rPr>
              <a:t>For Delhi =94 + 48 + 82 + 90 + 70=384= 76.8.55</a:t>
            </a:r>
            <a:endParaRPr/>
          </a:p>
          <a:p>
            <a:pPr indent="0" lvl="0" marL="0" rtl="0" algn="l">
              <a:spcBef>
                <a:spcPts val="0"/>
              </a:spcBef>
              <a:spcAft>
                <a:spcPts val="0"/>
              </a:spcAft>
              <a:buNone/>
            </a:pPr>
            <a:r>
              <a:rPr b="0" i="0" lang="en-US">
                <a:latin typeface="Inter"/>
                <a:ea typeface="Inter"/>
                <a:cs typeface="Inter"/>
                <a:sym typeface="Inter"/>
              </a:rPr>
              <a:t>For H.P. =82 + 65 + 70 + 86 + 75=378= 75.6.55</a:t>
            </a:r>
            <a:endParaRPr/>
          </a:p>
          <a:p>
            <a:pPr indent="0" lvl="0" marL="0" rtl="0" algn="l">
              <a:spcBef>
                <a:spcPts val="0"/>
              </a:spcBef>
              <a:spcAft>
                <a:spcPts val="0"/>
              </a:spcAft>
              <a:buNone/>
            </a:pPr>
            <a:r>
              <a:rPr b="0" i="0" lang="en-US">
                <a:latin typeface="Inter"/>
                <a:ea typeface="Inter"/>
                <a:cs typeface="Inter"/>
                <a:sym typeface="Inter"/>
              </a:rPr>
              <a:t>For U.P. =78 + 85 + 48 + 70 + 80=361= 72.2.55</a:t>
            </a:r>
            <a:endParaRPr/>
          </a:p>
          <a:p>
            <a:pPr indent="0" lvl="0" marL="0" rtl="0" algn="l">
              <a:spcBef>
                <a:spcPts val="0"/>
              </a:spcBef>
              <a:spcAft>
                <a:spcPts val="0"/>
              </a:spcAft>
              <a:buNone/>
            </a:pPr>
            <a:r>
              <a:rPr b="0" i="0" lang="en-US">
                <a:latin typeface="Inter"/>
                <a:ea typeface="Inter"/>
                <a:cs typeface="Inter"/>
                <a:sym typeface="Inter"/>
              </a:rPr>
              <a:t>For Punjab =85 + 70 + 65 + 84 + 60=364= 72.8.55</a:t>
            </a:r>
            <a:endParaRPr/>
          </a:p>
          <a:p>
            <a:pPr indent="0" lvl="0" marL="0" rtl="0" algn="l">
              <a:spcBef>
                <a:spcPts val="0"/>
              </a:spcBef>
              <a:spcAft>
                <a:spcPts val="0"/>
              </a:spcAft>
              <a:buNone/>
            </a:pPr>
            <a:r>
              <a:rPr b="0" i="0" lang="en-US">
                <a:latin typeface="Inter"/>
                <a:ea typeface="Inter"/>
                <a:cs typeface="Inter"/>
                <a:sym typeface="Inter"/>
              </a:rPr>
              <a:t>For Haryana =75 + 75 + 55 + 60 + 75=340= 68.55</a:t>
            </a:r>
            <a:endParaRPr/>
          </a:p>
          <a:p>
            <a:pPr indent="0" lvl="0" marL="0" rtl="0" algn="l">
              <a:spcBef>
                <a:spcPts val="0"/>
              </a:spcBef>
              <a:spcAft>
                <a:spcPts val="0"/>
              </a:spcAft>
              <a:buNone/>
            </a:pPr>
            <a:r>
              <a:rPr b="0" i="0" lang="en-US">
                <a:latin typeface="Inter"/>
                <a:ea typeface="Inter"/>
                <a:cs typeface="Inter"/>
                <a:sym typeface="Inter"/>
              </a:rPr>
              <a:t>Clearly, this average is maximum for Delhi.</a:t>
            </a:r>
            <a:endParaRPr/>
          </a:p>
        </p:txBody>
      </p:sp>
      <p:sp>
        <p:nvSpPr>
          <p:cNvPr id="261" name="Google Shape;26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5EAC1A"/>
                </a:solidFill>
                <a:latin typeface="Inter"/>
                <a:ea typeface="Inter"/>
                <a:cs typeface="Inter"/>
                <a:sym typeface="Inter"/>
              </a:rPr>
              <a:t>Answer:</a:t>
            </a:r>
            <a:r>
              <a:rPr b="0" i="0" lang="en-US">
                <a:latin typeface="Inter"/>
                <a:ea typeface="Inter"/>
                <a:cs typeface="Inter"/>
                <a:sym typeface="Inter"/>
              </a:rPr>
              <a:t> Option D</a:t>
            </a:r>
            <a:endParaRPr/>
          </a:p>
          <a:p>
            <a:pPr indent="0" lvl="0" marL="0" rtl="0" algn="l">
              <a:spcBef>
                <a:spcPts val="0"/>
              </a:spcBef>
              <a:spcAft>
                <a:spcPts val="0"/>
              </a:spcAft>
              <a:buNone/>
            </a:pPr>
            <a:r>
              <a:rPr b="1" i="0" lang="en-US">
                <a:solidFill>
                  <a:srgbClr val="5EAC1A"/>
                </a:solidFill>
                <a:latin typeface="Inter"/>
                <a:ea typeface="Inter"/>
                <a:cs typeface="Inter"/>
                <a:sym typeface="Inter"/>
              </a:rPr>
              <a:t>Explanation:</a:t>
            </a:r>
            <a:endParaRPr/>
          </a:p>
          <a:p>
            <a:pPr indent="0" lvl="0" marL="0" rtl="0" algn="l">
              <a:spcBef>
                <a:spcPts val="0"/>
              </a:spcBef>
              <a:spcAft>
                <a:spcPts val="0"/>
              </a:spcAft>
              <a:buNone/>
            </a:pPr>
            <a:r>
              <a:rPr b="0" i="0" lang="en-US">
                <a:latin typeface="Inter"/>
                <a:ea typeface="Inter"/>
                <a:cs typeface="Inter"/>
                <a:sym typeface="Inter"/>
              </a:rPr>
              <a:t>The percentages of candidates qualified from Punjab over those appeared from Punjab during different years are:</a:t>
            </a:r>
            <a:endParaRPr/>
          </a:p>
          <a:p>
            <a:pPr indent="0" lvl="0" marL="0" rtl="0" algn="l">
              <a:spcBef>
                <a:spcPts val="0"/>
              </a:spcBef>
              <a:spcAft>
                <a:spcPts val="0"/>
              </a:spcAft>
              <a:buNone/>
            </a:pPr>
            <a:r>
              <a:rPr b="0" i="0" lang="en-US">
                <a:latin typeface="Inter"/>
                <a:ea typeface="Inter"/>
                <a:cs typeface="Inter"/>
                <a:sym typeface="Inter"/>
              </a:rPr>
              <a:t>For 1997 =680/8200x 100% = 8.29%. </a:t>
            </a:r>
            <a:endParaRPr/>
          </a:p>
          <a:p>
            <a:pPr indent="0" lvl="0" marL="0" rtl="0" algn="l">
              <a:spcBef>
                <a:spcPts val="0"/>
              </a:spcBef>
              <a:spcAft>
                <a:spcPts val="0"/>
              </a:spcAft>
              <a:buNone/>
            </a:pPr>
            <a:r>
              <a:rPr b="0" i="0" lang="en-US">
                <a:latin typeface="Inter"/>
                <a:ea typeface="Inter"/>
                <a:cs typeface="Inter"/>
                <a:sym typeface="Inter"/>
              </a:rPr>
              <a:t>For 1998 =600/6800x 100% = 8.82%.</a:t>
            </a:r>
            <a:endParaRPr/>
          </a:p>
          <a:p>
            <a:pPr indent="0" lvl="0" marL="0" rtl="0" algn="l">
              <a:spcBef>
                <a:spcPts val="0"/>
              </a:spcBef>
              <a:spcAft>
                <a:spcPts val="0"/>
              </a:spcAft>
              <a:buNone/>
            </a:pPr>
            <a:r>
              <a:rPr b="0" i="0" lang="en-US">
                <a:latin typeface="Inter"/>
                <a:ea typeface="Inter"/>
                <a:cs typeface="Inter"/>
                <a:sym typeface="Inter"/>
              </a:rPr>
              <a:t>For 1999 =525/6500x 100% = 8.08%.</a:t>
            </a:r>
            <a:endParaRPr/>
          </a:p>
          <a:p>
            <a:pPr indent="0" lvl="0" marL="0" rtl="0" algn="l">
              <a:spcBef>
                <a:spcPts val="0"/>
              </a:spcBef>
              <a:spcAft>
                <a:spcPts val="0"/>
              </a:spcAft>
              <a:buNone/>
            </a:pPr>
            <a:r>
              <a:rPr b="0" i="0" lang="en-US">
                <a:latin typeface="Inter"/>
                <a:ea typeface="Inter"/>
                <a:cs typeface="Inter"/>
                <a:sym typeface="Inter"/>
              </a:rPr>
              <a:t>For 2000 =720/7800x 100% = 9.23%.</a:t>
            </a:r>
            <a:endParaRPr/>
          </a:p>
          <a:p>
            <a:pPr indent="0" lvl="0" marL="0" rtl="0" algn="l">
              <a:spcBef>
                <a:spcPts val="0"/>
              </a:spcBef>
              <a:spcAft>
                <a:spcPts val="0"/>
              </a:spcAft>
              <a:buNone/>
            </a:pPr>
            <a:r>
              <a:rPr b="0" i="0" lang="en-US">
                <a:latin typeface="Inter"/>
                <a:ea typeface="Inter"/>
                <a:cs typeface="Inter"/>
                <a:sym typeface="Inter"/>
              </a:rPr>
              <a:t>For 2001 =485/5700x 100% = 8.51%.</a:t>
            </a:r>
            <a:endParaRPr/>
          </a:p>
          <a:p>
            <a:pPr indent="0" lvl="0" marL="0" rtl="0" algn="l">
              <a:spcBef>
                <a:spcPts val="0"/>
              </a:spcBef>
              <a:spcAft>
                <a:spcPts val="0"/>
              </a:spcAft>
              <a:buNone/>
            </a:pPr>
            <a:r>
              <a:rPr b="0" i="0" lang="en-US">
                <a:latin typeface="Inter"/>
                <a:ea typeface="Inter"/>
                <a:cs typeface="Inter"/>
                <a:sym typeface="Inter"/>
              </a:rPr>
              <a:t>Clearly, this percentage is highest for the year 2000.</a:t>
            </a:r>
            <a:endParaRPr/>
          </a:p>
        </p:txBody>
      </p:sp>
      <p:sp>
        <p:nvSpPr>
          <p:cNvPr id="270" name="Google Shape;27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5EAC1A"/>
                </a:solidFill>
                <a:latin typeface="Inter"/>
                <a:ea typeface="Inter"/>
                <a:cs typeface="Inter"/>
                <a:sym typeface="Inter"/>
              </a:rPr>
              <a:t>Answer:</a:t>
            </a:r>
            <a:r>
              <a:rPr b="0" i="0" lang="en-US">
                <a:latin typeface="Inter"/>
                <a:ea typeface="Inter"/>
                <a:cs typeface="Inter"/>
                <a:sym typeface="Inter"/>
              </a:rPr>
              <a:t> Option D</a:t>
            </a:r>
            <a:endParaRPr/>
          </a:p>
          <a:p>
            <a:pPr indent="0" lvl="0" marL="0" rtl="0" algn="l">
              <a:spcBef>
                <a:spcPts val="0"/>
              </a:spcBef>
              <a:spcAft>
                <a:spcPts val="0"/>
              </a:spcAft>
              <a:buNone/>
            </a:pPr>
            <a:r>
              <a:rPr b="1" i="0" lang="en-US">
                <a:solidFill>
                  <a:srgbClr val="5EAC1A"/>
                </a:solidFill>
                <a:latin typeface="Inter"/>
                <a:ea typeface="Inter"/>
                <a:cs typeface="Inter"/>
                <a:sym typeface="Inter"/>
              </a:rPr>
              <a:t>Explanation:</a:t>
            </a:r>
            <a:endParaRPr/>
          </a:p>
          <a:p>
            <a:pPr indent="0" lvl="0" marL="0" rtl="0" algn="l">
              <a:spcBef>
                <a:spcPts val="0"/>
              </a:spcBef>
              <a:spcAft>
                <a:spcPts val="0"/>
              </a:spcAft>
              <a:buNone/>
            </a:pPr>
            <a:r>
              <a:rPr b="0" i="0" lang="en-US">
                <a:latin typeface="Inter"/>
                <a:ea typeface="Inter"/>
                <a:cs typeface="Inter"/>
                <a:sym typeface="Inter"/>
              </a:rPr>
              <a:t>The percentages of candidates selected over the candidates appeared in 1997, for various states are:</a:t>
            </a:r>
            <a:endParaRPr/>
          </a:p>
          <a:p>
            <a:pPr indent="0" lvl="0" marL="0" rtl="0" algn="l">
              <a:spcBef>
                <a:spcPts val="0"/>
              </a:spcBef>
              <a:spcAft>
                <a:spcPts val="0"/>
              </a:spcAft>
              <a:buNone/>
            </a:pPr>
            <a:r>
              <a:rPr b="0" i="0" lang="en-US">
                <a:latin typeface="Inter"/>
                <a:ea typeface="Inter"/>
                <a:cs typeface="Inter"/>
                <a:sym typeface="Inter"/>
              </a:rPr>
              <a:t>(i) For Delhi =94/8000x 100% = 1.175%.</a:t>
            </a:r>
            <a:endParaRPr/>
          </a:p>
          <a:p>
            <a:pPr indent="0" lvl="0" marL="0" rtl="0" algn="l">
              <a:spcBef>
                <a:spcPts val="0"/>
              </a:spcBef>
              <a:spcAft>
                <a:spcPts val="0"/>
              </a:spcAft>
              <a:buNone/>
            </a:pPr>
            <a:r>
              <a:rPr b="0" i="0" lang="en-US">
                <a:latin typeface="Inter"/>
                <a:ea typeface="Inter"/>
                <a:cs typeface="Inter"/>
                <a:sym typeface="Inter"/>
              </a:rPr>
              <a:t>(ii) For H.P. =82/7800x 100% = 1.051%.</a:t>
            </a:r>
            <a:endParaRPr/>
          </a:p>
          <a:p>
            <a:pPr indent="0" lvl="0" marL="0" rtl="0" algn="l">
              <a:spcBef>
                <a:spcPts val="0"/>
              </a:spcBef>
              <a:spcAft>
                <a:spcPts val="0"/>
              </a:spcAft>
              <a:buNone/>
            </a:pPr>
            <a:r>
              <a:rPr b="0" i="0" lang="en-US">
                <a:latin typeface="Inter"/>
                <a:ea typeface="Inter"/>
                <a:cs typeface="Inter"/>
                <a:sym typeface="Inter"/>
              </a:rPr>
              <a:t>(iii) For U.P. =78/7500x 100% = 1.040%.</a:t>
            </a:r>
            <a:endParaRPr/>
          </a:p>
          <a:p>
            <a:pPr indent="0" lvl="0" marL="0" rtl="0" algn="l">
              <a:spcBef>
                <a:spcPts val="0"/>
              </a:spcBef>
              <a:spcAft>
                <a:spcPts val="0"/>
              </a:spcAft>
              <a:buNone/>
            </a:pPr>
            <a:r>
              <a:rPr b="0" i="0" lang="en-US">
                <a:latin typeface="Inter"/>
                <a:ea typeface="Inter"/>
                <a:cs typeface="Inter"/>
                <a:sym typeface="Inter"/>
              </a:rPr>
              <a:t>(iv) For Punjab=85/8200x 100% = 1.037%.</a:t>
            </a:r>
            <a:endParaRPr/>
          </a:p>
          <a:p>
            <a:pPr indent="0" lvl="0" marL="0" rtl="0" algn="l">
              <a:spcBef>
                <a:spcPts val="0"/>
              </a:spcBef>
              <a:spcAft>
                <a:spcPts val="0"/>
              </a:spcAft>
              <a:buNone/>
            </a:pPr>
            <a:r>
              <a:rPr b="0" i="0" lang="en-US">
                <a:latin typeface="Inter"/>
                <a:ea typeface="Inter"/>
                <a:cs typeface="Inter"/>
                <a:sym typeface="Inter"/>
              </a:rPr>
              <a:t>(v) For Haryana75/6400x 100% = 1.172%.</a:t>
            </a:r>
            <a:endParaRPr/>
          </a:p>
          <a:p>
            <a:pPr indent="0" lvl="0" marL="0" rtl="0" algn="l">
              <a:spcBef>
                <a:spcPts val="0"/>
              </a:spcBef>
              <a:spcAft>
                <a:spcPts val="0"/>
              </a:spcAft>
              <a:buNone/>
            </a:pPr>
            <a:r>
              <a:rPr b="0" i="0" lang="en-US">
                <a:latin typeface="Inter"/>
                <a:ea typeface="Inter"/>
                <a:cs typeface="Inter"/>
                <a:sym typeface="Inter"/>
              </a:rPr>
              <a:t>Clearly, this percentage is lowest for Punjab.</a:t>
            </a:r>
            <a:endParaRPr/>
          </a:p>
        </p:txBody>
      </p:sp>
      <p:sp>
        <p:nvSpPr>
          <p:cNvPr id="279" name="Google Shape;27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5EAC1A"/>
                </a:solidFill>
                <a:latin typeface="Inter"/>
                <a:ea typeface="Inter"/>
                <a:cs typeface="Inter"/>
                <a:sym typeface="Inter"/>
              </a:rPr>
              <a:t>Answer:</a:t>
            </a:r>
            <a:r>
              <a:rPr b="0" i="0" lang="en-US">
                <a:latin typeface="Inter"/>
                <a:ea typeface="Inter"/>
                <a:cs typeface="Inter"/>
                <a:sym typeface="Inter"/>
              </a:rPr>
              <a:t> Option D</a:t>
            </a:r>
            <a:endParaRPr/>
          </a:p>
          <a:p>
            <a:pPr indent="0" lvl="0" marL="0" rtl="0" algn="l">
              <a:spcBef>
                <a:spcPts val="0"/>
              </a:spcBef>
              <a:spcAft>
                <a:spcPts val="0"/>
              </a:spcAft>
              <a:buNone/>
            </a:pPr>
            <a:r>
              <a:rPr b="1" i="0" lang="en-US">
                <a:solidFill>
                  <a:srgbClr val="5EAC1A"/>
                </a:solidFill>
                <a:latin typeface="Inter"/>
                <a:ea typeface="Inter"/>
                <a:cs typeface="Inter"/>
                <a:sym typeface="Inter"/>
              </a:rPr>
              <a:t>Explanation:</a:t>
            </a:r>
            <a:endParaRPr/>
          </a:p>
          <a:p>
            <a:pPr indent="0" lvl="0" marL="0" rtl="0" algn="l">
              <a:spcBef>
                <a:spcPts val="0"/>
              </a:spcBef>
              <a:spcAft>
                <a:spcPts val="0"/>
              </a:spcAft>
              <a:buNone/>
            </a:pPr>
            <a:r>
              <a:rPr b="0" i="0" lang="en-US">
                <a:latin typeface="Inter"/>
                <a:ea typeface="Inter"/>
                <a:cs typeface="Inter"/>
                <a:sym typeface="Inter"/>
              </a:rPr>
              <a:t>Required percentage=[(75 + 75 + 55 + 60 + 75)/(94 + 48 + 82 + 90 + 70)x 100]%=[[340/384]x 100]%= 88.54%= 88.5%</a:t>
            </a:r>
            <a:endParaRPr/>
          </a:p>
        </p:txBody>
      </p:sp>
      <p:sp>
        <p:nvSpPr>
          <p:cNvPr id="288" name="Google Shape;28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5EAC1A"/>
                </a:solidFill>
                <a:latin typeface="Inter"/>
                <a:ea typeface="Inter"/>
                <a:cs typeface="Inter"/>
                <a:sym typeface="Inter"/>
              </a:rPr>
              <a:t>Answer:</a:t>
            </a:r>
            <a:r>
              <a:rPr b="0" i="0" lang="en-US">
                <a:latin typeface="Inter"/>
                <a:ea typeface="Inter"/>
                <a:cs typeface="Inter"/>
                <a:sym typeface="Inter"/>
              </a:rPr>
              <a:t> Option b</a:t>
            </a:r>
            <a:endParaRPr b="0" i="0">
              <a:latin typeface="Inter"/>
              <a:ea typeface="Inter"/>
              <a:cs typeface="Inter"/>
              <a:sym typeface="Inter"/>
            </a:endParaRPr>
          </a:p>
          <a:p>
            <a:pPr indent="0" lvl="0" marL="0" rtl="0" algn="l">
              <a:spcBef>
                <a:spcPts val="0"/>
              </a:spcBef>
              <a:spcAft>
                <a:spcPts val="0"/>
              </a:spcAft>
              <a:buNone/>
            </a:pPr>
            <a:r>
              <a:rPr b="1" i="0" lang="en-US">
                <a:solidFill>
                  <a:srgbClr val="5EAC1A"/>
                </a:solidFill>
                <a:latin typeface="Inter"/>
                <a:ea typeface="Inter"/>
                <a:cs typeface="Inter"/>
                <a:sym typeface="Inter"/>
              </a:rPr>
              <a:t>Explanation:</a:t>
            </a:r>
            <a:endParaRPr/>
          </a:p>
          <a:p>
            <a:pPr indent="0" lvl="0" marL="0" rtl="0" algn="l">
              <a:spcBef>
                <a:spcPts val="0"/>
              </a:spcBef>
              <a:spcAft>
                <a:spcPts val="0"/>
              </a:spcAft>
              <a:buNone/>
            </a:pPr>
            <a:r>
              <a:rPr b="0" i="0" lang="en-US">
                <a:latin typeface="Inter"/>
                <a:ea typeface="Inter"/>
                <a:cs typeface="Inter"/>
                <a:sym typeface="Inter"/>
              </a:rPr>
              <a:t>The percentages of candidates selected from U.P. over those qualified from U.P. during different years are:</a:t>
            </a:r>
            <a:endParaRPr/>
          </a:p>
          <a:p>
            <a:pPr indent="0" lvl="0" marL="0" rtl="0" algn="l">
              <a:spcBef>
                <a:spcPts val="0"/>
              </a:spcBef>
              <a:spcAft>
                <a:spcPts val="0"/>
              </a:spcAft>
              <a:buNone/>
            </a:pPr>
            <a:r>
              <a:rPr b="0" i="0" lang="en-US">
                <a:latin typeface="Inter"/>
                <a:ea typeface="Inter"/>
                <a:cs typeface="Inter"/>
                <a:sym typeface="Inter"/>
              </a:rPr>
              <a:t>For 1997 =78/720x 100% = 10.83%.</a:t>
            </a:r>
            <a:endParaRPr/>
          </a:p>
          <a:p>
            <a:pPr indent="0" lvl="0" marL="0" rtl="0" algn="l">
              <a:spcBef>
                <a:spcPts val="0"/>
              </a:spcBef>
              <a:spcAft>
                <a:spcPts val="0"/>
              </a:spcAft>
              <a:buNone/>
            </a:pPr>
            <a:r>
              <a:rPr b="0" i="0" lang="en-US">
                <a:latin typeface="Inter"/>
                <a:ea typeface="Inter"/>
                <a:cs typeface="Inter"/>
                <a:sym typeface="Inter"/>
              </a:rPr>
              <a:t>For 1998 =85/620x 100% = 13.71%.</a:t>
            </a:r>
            <a:endParaRPr/>
          </a:p>
          <a:p>
            <a:pPr indent="0" lvl="0" marL="0" rtl="0" algn="l">
              <a:spcBef>
                <a:spcPts val="0"/>
              </a:spcBef>
              <a:spcAft>
                <a:spcPts val="0"/>
              </a:spcAft>
              <a:buNone/>
            </a:pPr>
            <a:r>
              <a:rPr b="0" i="0" lang="en-US">
                <a:latin typeface="Inter"/>
                <a:ea typeface="Inter"/>
                <a:cs typeface="Inter"/>
                <a:sym typeface="Inter"/>
              </a:rPr>
              <a:t>For 1999 =48/400x 100% = 12%.</a:t>
            </a:r>
            <a:endParaRPr/>
          </a:p>
          <a:p>
            <a:pPr indent="0" lvl="0" marL="0" rtl="0" algn="l">
              <a:spcBef>
                <a:spcPts val="0"/>
              </a:spcBef>
              <a:spcAft>
                <a:spcPts val="0"/>
              </a:spcAft>
              <a:buNone/>
            </a:pPr>
            <a:r>
              <a:rPr b="0" i="0" lang="en-US">
                <a:latin typeface="Inter"/>
                <a:ea typeface="Inter"/>
                <a:cs typeface="Inter"/>
                <a:sym typeface="Inter"/>
              </a:rPr>
              <a:t>For 2000 =70/650x 100% = 10.77%</a:t>
            </a:r>
            <a:endParaRPr/>
          </a:p>
          <a:p>
            <a:pPr indent="0" lvl="0" marL="0" rtl="0" algn="l">
              <a:spcBef>
                <a:spcPts val="0"/>
              </a:spcBef>
              <a:spcAft>
                <a:spcPts val="0"/>
              </a:spcAft>
              <a:buNone/>
            </a:pPr>
            <a:r>
              <a:rPr b="0" i="0" lang="en-US">
                <a:latin typeface="Inter"/>
                <a:ea typeface="Inter"/>
                <a:cs typeface="Inter"/>
                <a:sym typeface="Inter"/>
              </a:rPr>
              <a:t>For 2001 =80/950x 100% = 8.42%</a:t>
            </a:r>
            <a:endParaRPr/>
          </a:p>
          <a:p>
            <a:pPr indent="0" lvl="0" marL="0" rtl="0" algn="l">
              <a:spcBef>
                <a:spcPts val="0"/>
              </a:spcBef>
              <a:spcAft>
                <a:spcPts val="0"/>
              </a:spcAft>
              <a:buNone/>
            </a:pPr>
            <a:r>
              <a:rPr b="0" i="0" lang="en-US">
                <a:latin typeface="Inter"/>
                <a:ea typeface="Inter"/>
                <a:cs typeface="Inter"/>
                <a:sym typeface="Inter"/>
              </a:rPr>
              <a:t>Clearly, this percentage is highest for the year 1998.</a:t>
            </a:r>
            <a:endParaRPr/>
          </a:p>
          <a:p>
            <a:pPr indent="0" lvl="0" marL="0" rtl="0" algn="l">
              <a:spcBef>
                <a:spcPts val="0"/>
              </a:spcBef>
              <a:spcAft>
                <a:spcPts val="0"/>
              </a:spcAft>
              <a:buNone/>
            </a:pPr>
            <a:br>
              <a:rPr b="0" i="0" lang="en-US">
                <a:latin typeface="Inter"/>
                <a:ea typeface="Inter"/>
                <a:cs typeface="Inter"/>
                <a:sym typeface="Inter"/>
              </a:rPr>
            </a:br>
            <a:endParaRPr b="0" i="0">
              <a:latin typeface="Inter"/>
              <a:ea typeface="Inter"/>
              <a:cs typeface="Inter"/>
              <a:sym typeface="Inter"/>
            </a:endParaRPr>
          </a:p>
        </p:txBody>
      </p:sp>
      <p:sp>
        <p:nvSpPr>
          <p:cNvPr id="297" name="Google Shape;29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306" name="Google Shape;306;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Answer :ASK SOME BASIC QUESTIONS</a:t>
            </a:r>
            <a:endParaRPr b="1"/>
          </a:p>
        </p:txBody>
      </p:sp>
      <p:sp>
        <p:nvSpPr>
          <p:cNvPr id="104" name="Google Shape;10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Answer :ASK SOME BASIC QUESTIONS</a:t>
            </a:r>
            <a:endParaRPr b="1"/>
          </a:p>
        </p:txBody>
      </p:sp>
      <p:sp>
        <p:nvSpPr>
          <p:cNvPr id="113" name="Google Shape;11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Answer :ASK SOME BASIC QUESTIONS</a:t>
            </a:r>
            <a:endParaRPr b="1"/>
          </a:p>
        </p:txBody>
      </p:sp>
      <p:sp>
        <p:nvSpPr>
          <p:cNvPr id="121" name="Google Shape;12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Answer :ASK SOME BASIC QUESTIONS</a:t>
            </a:r>
            <a:endParaRPr b="1"/>
          </a:p>
        </p:txBody>
      </p:sp>
      <p:sp>
        <p:nvSpPr>
          <p:cNvPr id="131" name="Google Shape;13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Answer :ASK SOME BASIC QUESTIONS</a:t>
            </a:r>
            <a:endParaRPr b="1"/>
          </a:p>
        </p:txBody>
      </p:sp>
      <p:sp>
        <p:nvSpPr>
          <p:cNvPr id="139" name="Google Shape;13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Answer :ASK SOME BASIC QUESTIONS</a:t>
            </a:r>
            <a:endParaRPr b="1"/>
          </a:p>
        </p:txBody>
      </p:sp>
      <p:sp>
        <p:nvSpPr>
          <p:cNvPr id="147" name="Google Shape;14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9"/>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8"/>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9"/>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2"/>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3"/>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33"/>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3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3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3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3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7"/>
          <p:cNvSpPr/>
          <p:nvPr>
            <p:ph idx="2" type="pic"/>
          </p:nvPr>
        </p:nvSpPr>
        <p:spPr>
          <a:xfrm>
            <a:off x="2389717" y="612775"/>
            <a:ext cx="7315200" cy="4114800"/>
          </a:xfrm>
          <a:prstGeom prst="rect">
            <a:avLst/>
          </a:prstGeom>
          <a:noFill/>
          <a:ln>
            <a:noFill/>
          </a:ln>
        </p:spPr>
      </p:sp>
      <p:sp>
        <p:nvSpPr>
          <p:cNvPr id="68" name="Google Shape;68;p37"/>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3678806" y="1998021"/>
            <a:ext cx="4834388" cy="28619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3</a:t>
            </a:r>
            <a:endParaRPr/>
          </a:p>
        </p:txBody>
      </p:sp>
      <p:sp>
        <p:nvSpPr>
          <p:cNvPr id="158" name="Google Shape;158;p10"/>
          <p:cNvSpPr/>
          <p:nvPr/>
        </p:nvSpPr>
        <p:spPr>
          <a:xfrm>
            <a:off x="1046841" y="1843440"/>
            <a:ext cx="10098317" cy="3290516"/>
          </a:xfrm>
          <a:prstGeom prst="rect">
            <a:avLst/>
          </a:prstGeom>
          <a:noFill/>
          <a:ln>
            <a:noFill/>
          </a:ln>
        </p:spPr>
        <p:txBody>
          <a:bodyPr anchorCtr="0" anchor="t" bIns="45700" lIns="91425" spcFirstLastPara="1" rIns="91425" wrap="square" tIns="45700">
            <a:spAutoFit/>
          </a:bodyPr>
          <a:lstStyle/>
          <a:p>
            <a:pPr indent="-6350" lvl="0" marL="144780" marR="958214" rtl="0" algn="just">
              <a:lnSpc>
                <a:spcPct val="107000"/>
              </a:lnSpc>
              <a:spcBef>
                <a:spcPts val="0"/>
              </a:spcBef>
              <a:spcAft>
                <a:spcPts val="0"/>
              </a:spcAft>
              <a:buNone/>
            </a:pPr>
            <a:r>
              <a:rPr b="1" lang="en-US" sz="4800">
                <a:solidFill>
                  <a:srgbClr val="974806"/>
                </a:solidFill>
                <a:latin typeface="Calibri"/>
                <a:ea typeface="Calibri"/>
                <a:cs typeface="Calibri"/>
                <a:sym typeface="Calibri"/>
              </a:rPr>
              <a:t>Categories of questions:</a:t>
            </a:r>
            <a:endParaRPr sz="4800">
              <a:solidFill>
                <a:srgbClr val="974806"/>
              </a:solidFill>
              <a:latin typeface="Calibri"/>
              <a:ea typeface="Calibri"/>
              <a:cs typeface="Calibri"/>
              <a:sym typeface="Calibri"/>
            </a:endParaRPr>
          </a:p>
          <a:p>
            <a:pPr indent="-342900" lvl="0" marL="471805" marR="6482715" rtl="0" algn="l">
              <a:lnSpc>
                <a:spcPct val="205000"/>
              </a:lnSpc>
              <a:spcBef>
                <a:spcPts val="1200"/>
              </a:spcBef>
              <a:spcAft>
                <a:spcPts val="0"/>
              </a:spcAft>
              <a:buClr>
                <a:srgbClr val="000000"/>
              </a:buClr>
              <a:buSzPts val="2800"/>
              <a:buFont typeface="Calibri"/>
              <a:buAutoNum type="arabicPeriod"/>
            </a:pPr>
            <a:r>
              <a:rPr b="1" lang="en-US" sz="2800">
                <a:solidFill>
                  <a:srgbClr val="000000"/>
                </a:solidFill>
                <a:latin typeface="Calibri"/>
                <a:ea typeface="Calibri"/>
                <a:cs typeface="Calibri"/>
                <a:sym typeface="Calibri"/>
              </a:rPr>
              <a:t>Calculations Based</a:t>
            </a:r>
            <a:endParaRPr/>
          </a:p>
          <a:p>
            <a:pPr indent="-342900" lvl="0" marL="471805" marR="6482715" rtl="0" algn="l">
              <a:lnSpc>
                <a:spcPct val="205000"/>
              </a:lnSpc>
              <a:spcBef>
                <a:spcPts val="3840"/>
              </a:spcBef>
              <a:spcAft>
                <a:spcPts val="0"/>
              </a:spcAft>
              <a:buClr>
                <a:srgbClr val="000000"/>
              </a:buClr>
              <a:buSzPts val="2800"/>
              <a:buFont typeface="Calibri"/>
              <a:buAutoNum type="arabicPeriod"/>
            </a:pPr>
            <a:r>
              <a:rPr b="1" lang="en-US" sz="2800">
                <a:solidFill>
                  <a:srgbClr val="000000"/>
                </a:solidFill>
                <a:latin typeface="Calibri"/>
                <a:ea typeface="Calibri"/>
                <a:cs typeface="Calibri"/>
                <a:sym typeface="Calibri"/>
              </a:rPr>
              <a:t>Observation Based</a:t>
            </a:r>
            <a:endParaRPr sz="2800">
              <a:solidFill>
                <a:srgbClr val="000000"/>
              </a:solidFill>
              <a:latin typeface="Calibri"/>
              <a:ea typeface="Calibri"/>
              <a:cs typeface="Calibri"/>
              <a:sym typeface="Calibri"/>
            </a:endParaRPr>
          </a:p>
        </p:txBody>
      </p:sp>
      <p:pic>
        <p:nvPicPr>
          <p:cNvPr id="159" name="Google Shape;159;p10"/>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nvSpPr>
        <p:spPr>
          <a:xfrm>
            <a:off x="533401" y="533400"/>
            <a:ext cx="11016120" cy="5667962"/>
          </a:xfrm>
          <a:prstGeom prst="rect">
            <a:avLst/>
          </a:prstGeom>
          <a:noFill/>
          <a:ln>
            <a:noFill/>
          </a:ln>
        </p:spPr>
        <p:txBody>
          <a:bodyPr anchorCtr="0" anchor="t" bIns="45700" lIns="91425" spcFirstLastPara="1" rIns="91425" wrap="square" tIns="45700">
            <a:spAutoFit/>
          </a:bodyPr>
          <a:lstStyle/>
          <a:p>
            <a:pPr indent="-6350" lvl="0" marL="144780" marR="958214" rtl="0" algn="just">
              <a:lnSpc>
                <a:spcPct val="107000"/>
              </a:lnSpc>
              <a:spcBef>
                <a:spcPts val="0"/>
              </a:spcBef>
              <a:spcAft>
                <a:spcPts val="0"/>
              </a:spcAft>
              <a:buNone/>
            </a:pPr>
            <a:r>
              <a:rPr b="1" lang="en-US" sz="4800">
                <a:solidFill>
                  <a:srgbClr val="7030A0"/>
                </a:solidFill>
                <a:latin typeface="Calibri"/>
                <a:ea typeface="Calibri"/>
                <a:cs typeface="Calibri"/>
                <a:sym typeface="Calibri"/>
              </a:rPr>
              <a:t>Requisites:</a:t>
            </a:r>
            <a:endParaRPr sz="4800">
              <a:solidFill>
                <a:srgbClr val="7030A0"/>
              </a:solidFill>
              <a:latin typeface="Calibri"/>
              <a:ea typeface="Calibri"/>
              <a:cs typeface="Calibri"/>
              <a:sym typeface="Calibri"/>
            </a:endParaRPr>
          </a:p>
          <a:p>
            <a:pPr indent="-342900" lvl="0" marL="342900" marR="0" rtl="0" algn="l">
              <a:lnSpc>
                <a:spcPct val="107000"/>
              </a:lnSpc>
              <a:spcBef>
                <a:spcPts val="1250"/>
              </a:spcBef>
              <a:spcAft>
                <a:spcPts val="0"/>
              </a:spcAft>
              <a:buClr>
                <a:srgbClr val="000000"/>
              </a:buClr>
              <a:buSzPts val="1400"/>
              <a:buFont typeface="Noto Sans Symbols"/>
              <a:buChar char="❖"/>
            </a:pPr>
            <a:r>
              <a:rPr b="1" lang="en-US" sz="4800" u="none" strike="noStrike">
                <a:solidFill>
                  <a:srgbClr val="000000"/>
                </a:solidFill>
                <a:latin typeface="Calibri"/>
                <a:ea typeface="Calibri"/>
                <a:cs typeface="Calibri"/>
                <a:sym typeface="Calibri"/>
              </a:rPr>
              <a:t>Percentages</a:t>
            </a:r>
            <a:endParaRPr sz="4800" u="none" strike="noStrike">
              <a:solidFill>
                <a:srgbClr val="000000"/>
              </a:solidFill>
              <a:latin typeface="Calibri"/>
              <a:ea typeface="Calibri"/>
              <a:cs typeface="Calibri"/>
              <a:sym typeface="Calibri"/>
            </a:endParaRPr>
          </a:p>
          <a:p>
            <a:pPr indent="-342900" lvl="0" marL="342900" marR="0" rtl="0" algn="l">
              <a:lnSpc>
                <a:spcPct val="107000"/>
              </a:lnSpc>
              <a:spcBef>
                <a:spcPts val="1285"/>
              </a:spcBef>
              <a:spcAft>
                <a:spcPts val="0"/>
              </a:spcAft>
              <a:buClr>
                <a:srgbClr val="000000"/>
              </a:buClr>
              <a:buSzPts val="1400"/>
              <a:buFont typeface="Noto Sans Symbols"/>
              <a:buChar char="❖"/>
            </a:pPr>
            <a:r>
              <a:rPr b="1" lang="en-US" sz="4800" u="none" strike="noStrike">
                <a:solidFill>
                  <a:srgbClr val="000000"/>
                </a:solidFill>
                <a:latin typeface="Calibri"/>
                <a:ea typeface="Calibri"/>
                <a:cs typeface="Calibri"/>
                <a:sym typeface="Calibri"/>
              </a:rPr>
              <a:t>Ratio</a:t>
            </a:r>
            <a:endParaRPr sz="4800" u="none" strike="noStrike">
              <a:solidFill>
                <a:srgbClr val="000000"/>
              </a:solidFill>
              <a:latin typeface="Calibri"/>
              <a:ea typeface="Calibri"/>
              <a:cs typeface="Calibri"/>
              <a:sym typeface="Calibri"/>
            </a:endParaRPr>
          </a:p>
          <a:p>
            <a:pPr indent="-342900" lvl="0" marL="342900" marR="0" rtl="0" algn="l">
              <a:lnSpc>
                <a:spcPct val="107000"/>
              </a:lnSpc>
              <a:spcBef>
                <a:spcPts val="1285"/>
              </a:spcBef>
              <a:spcAft>
                <a:spcPts val="0"/>
              </a:spcAft>
              <a:buClr>
                <a:srgbClr val="000000"/>
              </a:buClr>
              <a:buSzPts val="1400"/>
              <a:buFont typeface="Noto Sans Symbols"/>
              <a:buChar char="❖"/>
            </a:pPr>
            <a:r>
              <a:rPr b="1" lang="en-US" sz="4800" u="none" strike="noStrike">
                <a:solidFill>
                  <a:srgbClr val="000000"/>
                </a:solidFill>
                <a:latin typeface="Calibri"/>
                <a:ea typeface="Calibri"/>
                <a:cs typeface="Calibri"/>
                <a:sym typeface="Calibri"/>
              </a:rPr>
              <a:t>Averages</a:t>
            </a:r>
            <a:endParaRPr sz="4800" u="none" strike="noStrike">
              <a:solidFill>
                <a:srgbClr val="000000"/>
              </a:solidFill>
              <a:latin typeface="Calibri"/>
              <a:ea typeface="Calibri"/>
              <a:cs typeface="Calibri"/>
              <a:sym typeface="Calibri"/>
            </a:endParaRPr>
          </a:p>
          <a:p>
            <a:pPr indent="-342900" lvl="0" marL="342900" marR="0" rtl="0" algn="l">
              <a:lnSpc>
                <a:spcPct val="107000"/>
              </a:lnSpc>
              <a:spcBef>
                <a:spcPts val="1285"/>
              </a:spcBef>
              <a:spcAft>
                <a:spcPts val="0"/>
              </a:spcAft>
              <a:buClr>
                <a:srgbClr val="000000"/>
              </a:buClr>
              <a:buSzPts val="1400"/>
              <a:buFont typeface="Noto Sans Symbols"/>
              <a:buChar char="❖"/>
            </a:pPr>
            <a:r>
              <a:rPr b="1" lang="en-US" sz="4800" u="none" strike="noStrike">
                <a:solidFill>
                  <a:srgbClr val="000000"/>
                </a:solidFill>
                <a:latin typeface="Calibri"/>
                <a:ea typeface="Calibri"/>
                <a:cs typeface="Calibri"/>
                <a:sym typeface="Calibri"/>
              </a:rPr>
              <a:t>Time and Work</a:t>
            </a:r>
            <a:endParaRPr sz="4800" u="none" strike="noStrike">
              <a:solidFill>
                <a:srgbClr val="000000"/>
              </a:solidFill>
              <a:latin typeface="Calibri"/>
              <a:ea typeface="Calibri"/>
              <a:cs typeface="Calibri"/>
              <a:sym typeface="Calibri"/>
            </a:endParaRPr>
          </a:p>
          <a:p>
            <a:pPr indent="-342900" lvl="0" marL="342900" marR="0" rtl="0" algn="l">
              <a:lnSpc>
                <a:spcPct val="107000"/>
              </a:lnSpc>
              <a:spcBef>
                <a:spcPts val="1285"/>
              </a:spcBef>
              <a:spcAft>
                <a:spcPts val="0"/>
              </a:spcAft>
              <a:buClr>
                <a:srgbClr val="000000"/>
              </a:buClr>
              <a:buSzPts val="1400"/>
              <a:buFont typeface="Noto Sans Symbols"/>
              <a:buChar char="❖"/>
            </a:pPr>
            <a:r>
              <a:rPr b="1" lang="en-US" sz="4800" u="none" strike="noStrike">
                <a:solidFill>
                  <a:srgbClr val="000000"/>
                </a:solidFill>
                <a:latin typeface="Calibri"/>
                <a:ea typeface="Calibri"/>
                <a:cs typeface="Calibri"/>
                <a:sym typeface="Calibri"/>
              </a:rPr>
              <a:t>Time and Distance</a:t>
            </a:r>
            <a:endParaRPr sz="4800" u="none" strike="noStrike">
              <a:solidFill>
                <a:srgbClr val="000000"/>
              </a:solidFill>
              <a:latin typeface="Calibri"/>
              <a:ea typeface="Calibri"/>
              <a:cs typeface="Calibri"/>
              <a:sym typeface="Calibri"/>
            </a:endParaRPr>
          </a:p>
        </p:txBody>
      </p:sp>
      <p:sp>
        <p:nvSpPr>
          <p:cNvPr id="166" name="Google Shape;166;p11"/>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4</a:t>
            </a:r>
            <a:endParaRPr/>
          </a:p>
        </p:txBody>
      </p:sp>
      <p:sp>
        <p:nvSpPr>
          <p:cNvPr id="167" name="Google Shape;167;p11"/>
          <p:cNvSpPr/>
          <p:nvPr/>
        </p:nvSpPr>
        <p:spPr>
          <a:xfrm>
            <a:off x="1456098" y="4450351"/>
            <a:ext cx="10098317"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500">
                <a:solidFill>
                  <a:schemeClr val="dk1"/>
                </a:solidFill>
                <a:latin typeface="Nunito Sans"/>
                <a:ea typeface="Nunito Sans"/>
                <a:cs typeface="Nunito Sans"/>
                <a:sym typeface="Nunito Sans"/>
              </a:rPr>
              <a:t>-</a:t>
            </a:r>
            <a:endParaRPr/>
          </a:p>
        </p:txBody>
      </p:sp>
      <p:pic>
        <p:nvPicPr>
          <p:cNvPr id="168" name="Google Shape;168;p11"/>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nvSpPr>
        <p:spPr>
          <a:xfrm>
            <a:off x="381000" y="914400"/>
            <a:ext cx="10896600" cy="4436856"/>
          </a:xfrm>
          <a:prstGeom prst="rect">
            <a:avLst/>
          </a:prstGeom>
          <a:noFill/>
          <a:ln>
            <a:noFill/>
          </a:ln>
        </p:spPr>
        <p:txBody>
          <a:bodyPr anchorCtr="0" anchor="t" bIns="45700" lIns="91425" spcFirstLastPara="1" rIns="91425" wrap="square" tIns="45700">
            <a:spAutoFit/>
          </a:bodyPr>
          <a:lstStyle/>
          <a:p>
            <a:pPr indent="-6350" lvl="0" marL="19050" marR="958214" rtl="0" algn="just">
              <a:lnSpc>
                <a:spcPct val="107000"/>
              </a:lnSpc>
              <a:spcBef>
                <a:spcPts val="0"/>
              </a:spcBef>
              <a:spcAft>
                <a:spcPts val="0"/>
              </a:spcAft>
              <a:buNone/>
            </a:pPr>
            <a:r>
              <a:rPr b="1" lang="en-US" sz="4400" u="sng">
                <a:solidFill>
                  <a:srgbClr val="974806"/>
                </a:solidFill>
                <a:latin typeface="Calibri"/>
                <a:ea typeface="Calibri"/>
                <a:cs typeface="Calibri"/>
                <a:sym typeface="Calibri"/>
              </a:rPr>
              <a:t>Types of Choices and Approximation:</a:t>
            </a:r>
            <a:endParaRPr/>
          </a:p>
          <a:p>
            <a:pPr indent="-6350" lvl="0" marL="19050" marR="958214" rtl="0" algn="just">
              <a:lnSpc>
                <a:spcPct val="107000"/>
              </a:lnSpc>
              <a:spcBef>
                <a:spcPts val="1200"/>
              </a:spcBef>
              <a:spcAft>
                <a:spcPts val="0"/>
              </a:spcAft>
              <a:buNone/>
            </a:pPr>
            <a:r>
              <a:t/>
            </a:r>
            <a:endParaRPr sz="4400" u="sng">
              <a:solidFill>
                <a:srgbClr val="974806"/>
              </a:solidFill>
              <a:latin typeface="Calibri"/>
              <a:ea typeface="Calibri"/>
              <a:cs typeface="Calibri"/>
              <a:sym typeface="Calibri"/>
            </a:endParaRPr>
          </a:p>
          <a:p>
            <a:pPr indent="0" lvl="0" marL="0" marR="0" rtl="0" algn="l">
              <a:lnSpc>
                <a:spcPct val="107000"/>
              </a:lnSpc>
              <a:spcBef>
                <a:spcPts val="1200"/>
              </a:spcBef>
              <a:spcAft>
                <a:spcPts val="0"/>
              </a:spcAft>
              <a:buNone/>
            </a:pPr>
            <a:r>
              <a:rPr b="1" lang="en-US" sz="4400" u="none" strike="noStrike">
                <a:solidFill>
                  <a:srgbClr val="000000"/>
                </a:solidFill>
                <a:latin typeface="Calibri"/>
                <a:ea typeface="Calibri"/>
                <a:cs typeface="Calibri"/>
                <a:sym typeface="Calibri"/>
              </a:rPr>
              <a:t>High-difference in values</a:t>
            </a:r>
            <a:endParaRPr sz="4400" u="none" strike="noStrike">
              <a:solidFill>
                <a:srgbClr val="000000"/>
              </a:solidFill>
              <a:latin typeface="Calibri"/>
              <a:ea typeface="Calibri"/>
              <a:cs typeface="Calibri"/>
              <a:sym typeface="Calibri"/>
            </a:endParaRPr>
          </a:p>
          <a:p>
            <a:pPr indent="0" lvl="0" marL="0" marR="0" rtl="0" algn="l">
              <a:lnSpc>
                <a:spcPct val="107000"/>
              </a:lnSpc>
              <a:spcBef>
                <a:spcPts val="1755"/>
              </a:spcBef>
              <a:spcAft>
                <a:spcPts val="0"/>
              </a:spcAft>
              <a:buNone/>
            </a:pPr>
            <a:r>
              <a:rPr b="1" lang="en-US" sz="4400" u="none" strike="noStrike">
                <a:solidFill>
                  <a:srgbClr val="000000"/>
                </a:solidFill>
                <a:latin typeface="Calibri"/>
                <a:ea typeface="Calibri"/>
                <a:cs typeface="Calibri"/>
                <a:sym typeface="Calibri"/>
              </a:rPr>
              <a:t>Medium-difference in values</a:t>
            </a:r>
            <a:endParaRPr sz="4400" u="none" strike="noStrike">
              <a:solidFill>
                <a:srgbClr val="000000"/>
              </a:solidFill>
              <a:latin typeface="Calibri"/>
              <a:ea typeface="Calibri"/>
              <a:cs typeface="Calibri"/>
              <a:sym typeface="Calibri"/>
            </a:endParaRPr>
          </a:p>
          <a:p>
            <a:pPr indent="0" lvl="0" marL="0" marR="0" rtl="0" algn="l">
              <a:spcBef>
                <a:spcPts val="1755"/>
              </a:spcBef>
              <a:spcAft>
                <a:spcPts val="0"/>
              </a:spcAft>
              <a:buNone/>
            </a:pPr>
            <a:r>
              <a:rPr b="1" lang="en-US" sz="4400">
                <a:solidFill>
                  <a:srgbClr val="000000"/>
                </a:solidFill>
                <a:latin typeface="Calibri"/>
                <a:ea typeface="Calibri"/>
                <a:cs typeface="Calibri"/>
                <a:sym typeface="Calibri"/>
              </a:rPr>
              <a:t>Low-difference in values</a:t>
            </a:r>
            <a:endParaRPr sz="5400">
              <a:solidFill>
                <a:schemeClr val="dk1"/>
              </a:solidFill>
              <a:latin typeface="Nunito Sans"/>
              <a:ea typeface="Nunito Sans"/>
              <a:cs typeface="Nunito Sans"/>
              <a:sym typeface="Nunito Sans"/>
            </a:endParaRPr>
          </a:p>
        </p:txBody>
      </p:sp>
      <p:sp>
        <p:nvSpPr>
          <p:cNvPr id="175" name="Google Shape;175;p12"/>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5</a:t>
            </a:r>
            <a:endParaRPr/>
          </a:p>
        </p:txBody>
      </p:sp>
      <p:sp>
        <p:nvSpPr>
          <p:cNvPr id="176" name="Google Shape;176;p12"/>
          <p:cNvSpPr txBox="1"/>
          <p:nvPr/>
        </p:nvSpPr>
        <p:spPr>
          <a:xfrm>
            <a:off x="3788843" y="1524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5</a:t>
            </a:r>
            <a:endParaRPr/>
          </a:p>
        </p:txBody>
      </p:sp>
      <p:pic>
        <p:nvPicPr>
          <p:cNvPr id="177" name="Google Shape;177;p12"/>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nvSpPr>
        <p:spPr>
          <a:xfrm>
            <a:off x="457200" y="1295399"/>
            <a:ext cx="1090704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a:solidFill>
                  <a:srgbClr val="273239"/>
                </a:solidFill>
                <a:latin typeface="Nunito"/>
                <a:ea typeface="Nunito"/>
                <a:cs typeface="Nunito"/>
                <a:sym typeface="Nunito"/>
              </a:rPr>
              <a:t>The following table contains the data on train arrival and train departure from a station. Study the table and answer the questions that follow : </a:t>
            </a:r>
            <a:endParaRPr/>
          </a:p>
        </p:txBody>
      </p:sp>
      <p:sp>
        <p:nvSpPr>
          <p:cNvPr id="184" name="Google Shape;184;p13"/>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6</a:t>
            </a:r>
            <a:endParaRPr/>
          </a:p>
        </p:txBody>
      </p:sp>
      <p:sp>
        <p:nvSpPr>
          <p:cNvPr id="185" name="Google Shape;185;p13"/>
          <p:cNvSpPr/>
          <p:nvPr/>
        </p:nvSpPr>
        <p:spPr>
          <a:xfrm>
            <a:off x="1440028" y="5014560"/>
            <a:ext cx="10098317"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p:txBody>
      </p:sp>
      <p:sp>
        <p:nvSpPr>
          <p:cNvPr id="186" name="Google Shape;186;p13"/>
          <p:cNvSpPr/>
          <p:nvPr/>
        </p:nvSpPr>
        <p:spPr>
          <a:xfrm>
            <a:off x="1651004" y="0"/>
            <a:ext cx="8889991" cy="1066799"/>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Calibri"/>
                <a:ea typeface="Calibri"/>
                <a:cs typeface="Calibri"/>
                <a:sym typeface="Calibri"/>
              </a:rPr>
              <a:t>Question 1</a:t>
            </a:r>
            <a:endParaRPr sz="1800">
              <a:solidFill>
                <a:schemeClr val="lt1"/>
              </a:solidFill>
              <a:latin typeface="Calibri"/>
              <a:ea typeface="Calibri"/>
              <a:cs typeface="Calibri"/>
              <a:sym typeface="Calibri"/>
            </a:endParaRPr>
          </a:p>
        </p:txBody>
      </p:sp>
      <p:pic>
        <p:nvPicPr>
          <p:cNvPr id="187" name="Google Shape;187;p13"/>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pic>
        <p:nvPicPr>
          <p:cNvPr descr="Lightbox" id="188" name="Google Shape;188;p13"/>
          <p:cNvPicPr preferRelativeResize="0"/>
          <p:nvPr/>
        </p:nvPicPr>
        <p:blipFill rotWithShape="1">
          <a:blip r:embed="rId4">
            <a:alphaModFix/>
          </a:blip>
          <a:srcRect b="0" l="0" r="0" t="0"/>
          <a:stretch/>
        </p:blipFill>
        <p:spPr>
          <a:xfrm>
            <a:off x="3018999" y="2957513"/>
            <a:ext cx="6154001" cy="36718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nvSpPr>
        <p:spPr>
          <a:xfrm>
            <a:off x="609600" y="1981200"/>
            <a:ext cx="10975713"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6000">
                <a:solidFill>
                  <a:srgbClr val="273239"/>
                </a:solidFill>
                <a:latin typeface="Nunito"/>
                <a:ea typeface="Nunito"/>
                <a:cs typeface="Nunito"/>
                <a:sym typeface="Nunito"/>
              </a:rPr>
              <a:t>a) Find the number of trains that arrived late </a:t>
            </a:r>
            <a:endParaRPr/>
          </a:p>
          <a:p>
            <a:pPr indent="0" lvl="0" marL="0" marR="0" rtl="0" algn="l">
              <a:spcBef>
                <a:spcPts val="0"/>
              </a:spcBef>
              <a:spcAft>
                <a:spcPts val="0"/>
              </a:spcAft>
              <a:buNone/>
            </a:pPr>
            <a:r>
              <a:rPr b="1" i="0" lang="en-US" sz="6000">
                <a:solidFill>
                  <a:srgbClr val="273239"/>
                </a:solidFill>
                <a:latin typeface="Nunito"/>
                <a:ea typeface="Nunito"/>
                <a:cs typeface="Nunito"/>
                <a:sym typeface="Nunito"/>
              </a:rPr>
              <a:t>b) Find the number of trains that departed late </a:t>
            </a:r>
            <a:endParaRPr/>
          </a:p>
          <a:p>
            <a:pPr indent="0" lvl="0" marL="0" marR="0" rtl="0" algn="l">
              <a:spcBef>
                <a:spcPts val="0"/>
              </a:spcBef>
              <a:spcAft>
                <a:spcPts val="0"/>
              </a:spcAft>
              <a:buNone/>
            </a:pPr>
            <a:r>
              <a:rPr b="1" i="0" lang="en-US" sz="6000">
                <a:solidFill>
                  <a:srgbClr val="273239"/>
                </a:solidFill>
                <a:latin typeface="Nunito"/>
                <a:ea typeface="Nunito"/>
                <a:cs typeface="Nunito"/>
                <a:sym typeface="Nunito"/>
              </a:rPr>
              <a:t>c) Find the percentage of late-arriving trains </a:t>
            </a:r>
            <a:endParaRPr/>
          </a:p>
        </p:txBody>
      </p:sp>
      <p:sp>
        <p:nvSpPr>
          <p:cNvPr id="195" name="Google Shape;195;p14"/>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7</a:t>
            </a:r>
            <a:endParaRPr/>
          </a:p>
        </p:txBody>
      </p:sp>
      <p:pic>
        <p:nvPicPr>
          <p:cNvPr id="196" name="Google Shape;196;p14"/>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nvSpPr>
        <p:spPr>
          <a:xfrm>
            <a:off x="642479" y="1156906"/>
            <a:ext cx="10907041"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800">
                <a:solidFill>
                  <a:srgbClr val="273239"/>
                </a:solidFill>
                <a:latin typeface="Nunito"/>
                <a:ea typeface="Nunito"/>
                <a:cs typeface="Nunito"/>
                <a:sym typeface="Nunito"/>
              </a:rPr>
              <a:t>Study the following bar graph and answer the questions that follow:     Total monthly income = Rs. 50,000</a:t>
            </a:r>
            <a:endParaRPr/>
          </a:p>
        </p:txBody>
      </p:sp>
      <p:sp>
        <p:nvSpPr>
          <p:cNvPr id="203" name="Google Shape;203;p15"/>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8</a:t>
            </a:r>
            <a:endParaRPr/>
          </a:p>
        </p:txBody>
      </p:sp>
      <p:sp>
        <p:nvSpPr>
          <p:cNvPr id="204" name="Google Shape;204;p15"/>
          <p:cNvSpPr/>
          <p:nvPr/>
        </p:nvSpPr>
        <p:spPr>
          <a:xfrm>
            <a:off x="1651004" y="0"/>
            <a:ext cx="8889991" cy="1066799"/>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Calibri"/>
                <a:ea typeface="Calibri"/>
                <a:cs typeface="Calibri"/>
                <a:sym typeface="Calibri"/>
              </a:rPr>
              <a:t>Question 2</a:t>
            </a:r>
            <a:endParaRPr sz="1800">
              <a:solidFill>
                <a:schemeClr val="lt1"/>
              </a:solidFill>
              <a:latin typeface="Calibri"/>
              <a:ea typeface="Calibri"/>
              <a:cs typeface="Calibri"/>
              <a:sym typeface="Calibri"/>
            </a:endParaRPr>
          </a:p>
        </p:txBody>
      </p:sp>
      <p:pic>
        <p:nvPicPr>
          <p:cNvPr id="205" name="Google Shape;205;p15"/>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pic>
        <p:nvPicPr>
          <p:cNvPr descr="Lightbox" id="206" name="Google Shape;206;p15"/>
          <p:cNvPicPr preferRelativeResize="0"/>
          <p:nvPr/>
        </p:nvPicPr>
        <p:blipFill rotWithShape="1">
          <a:blip r:embed="rId4">
            <a:alphaModFix/>
          </a:blip>
          <a:srcRect b="0" l="0" r="0" t="0"/>
          <a:stretch/>
        </p:blipFill>
        <p:spPr>
          <a:xfrm>
            <a:off x="1313700" y="2380525"/>
            <a:ext cx="8677275" cy="411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9</a:t>
            </a:r>
            <a:endParaRPr/>
          </a:p>
        </p:txBody>
      </p:sp>
      <p:pic>
        <p:nvPicPr>
          <p:cNvPr id="213" name="Google Shape;213;p16"/>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sp>
        <p:nvSpPr>
          <p:cNvPr id="214" name="Google Shape;214;p16"/>
          <p:cNvSpPr txBox="1"/>
          <p:nvPr/>
        </p:nvSpPr>
        <p:spPr>
          <a:xfrm>
            <a:off x="685800" y="838200"/>
            <a:ext cx="97536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400">
                <a:solidFill>
                  <a:srgbClr val="974806"/>
                </a:solidFill>
                <a:latin typeface="Nunito"/>
                <a:ea typeface="Nunito"/>
                <a:cs typeface="Nunito"/>
                <a:sym typeface="Nunito"/>
              </a:rPr>
              <a:t>a)</a:t>
            </a:r>
            <a:r>
              <a:rPr b="1" i="0" lang="en-US" sz="5400">
                <a:solidFill>
                  <a:srgbClr val="273239"/>
                </a:solidFill>
                <a:latin typeface="Nunito"/>
                <a:ea typeface="Nunito"/>
                <a:cs typeface="Nunito"/>
                <a:sym typeface="Nunito"/>
              </a:rPr>
              <a:t> What amount is spent on food ? </a:t>
            </a:r>
            <a:endParaRPr/>
          </a:p>
          <a:p>
            <a:pPr indent="0" lvl="0" marL="0" marR="0" rtl="0" algn="l">
              <a:spcBef>
                <a:spcPts val="0"/>
              </a:spcBef>
              <a:spcAft>
                <a:spcPts val="0"/>
              </a:spcAft>
              <a:buNone/>
            </a:pPr>
            <a:r>
              <a:rPr b="1" i="0" lang="en-US" sz="5400">
                <a:solidFill>
                  <a:srgbClr val="974806"/>
                </a:solidFill>
                <a:latin typeface="Nunito"/>
                <a:ea typeface="Nunito"/>
                <a:cs typeface="Nunito"/>
                <a:sym typeface="Nunito"/>
              </a:rPr>
              <a:t>b)</a:t>
            </a:r>
            <a:r>
              <a:rPr b="1" i="0" lang="en-US" sz="5400">
                <a:solidFill>
                  <a:srgbClr val="273239"/>
                </a:solidFill>
                <a:latin typeface="Nunito"/>
                <a:ea typeface="Nunito"/>
                <a:cs typeface="Nunito"/>
                <a:sym typeface="Nunito"/>
              </a:rPr>
              <a:t> How much more money is spent on     clothing and housing together than on transportation? </a:t>
            </a:r>
            <a:endParaRPr/>
          </a:p>
          <a:p>
            <a:pPr indent="0" lvl="0" marL="0" marR="0" rtl="0" algn="l">
              <a:spcBef>
                <a:spcPts val="0"/>
              </a:spcBef>
              <a:spcAft>
                <a:spcPts val="0"/>
              </a:spcAft>
              <a:buNone/>
            </a:pPr>
            <a:r>
              <a:rPr b="1" i="0" lang="en-US" sz="5400">
                <a:solidFill>
                  <a:srgbClr val="974806"/>
                </a:solidFill>
                <a:latin typeface="Nunito"/>
                <a:ea typeface="Nunito"/>
                <a:cs typeface="Nunito"/>
                <a:sym typeface="Nunito"/>
              </a:rPr>
              <a:t>c)</a:t>
            </a:r>
            <a:r>
              <a:rPr b="1" i="0" lang="en-US" sz="5400">
                <a:solidFill>
                  <a:srgbClr val="273239"/>
                </a:solidFill>
                <a:latin typeface="Nunito"/>
                <a:ea typeface="Nunito"/>
                <a:cs typeface="Nunito"/>
                <a:sym typeface="Nunito"/>
              </a:rPr>
              <a:t> What percent of amount on food is spent as amount on education?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7"/>
          <p:cNvSpPr txBox="1"/>
          <p:nvPr/>
        </p:nvSpPr>
        <p:spPr>
          <a:xfrm>
            <a:off x="278385" y="1408469"/>
            <a:ext cx="1124472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400">
                <a:solidFill>
                  <a:srgbClr val="273239"/>
                </a:solidFill>
                <a:latin typeface="Nunito"/>
                <a:ea typeface="Nunito"/>
                <a:cs typeface="Nunito"/>
                <a:sym typeface="Nunito"/>
              </a:rPr>
              <a:t>Study the pie chart below and answer the questions that follow :</a:t>
            </a:r>
            <a:endParaRPr b="1" i="0" sz="5400">
              <a:solidFill>
                <a:srgbClr val="273239"/>
              </a:solidFill>
              <a:latin typeface="Nunito"/>
              <a:ea typeface="Nunito"/>
              <a:cs typeface="Nunito"/>
              <a:sym typeface="Nunito"/>
            </a:endParaRPr>
          </a:p>
        </p:txBody>
      </p:sp>
      <p:sp>
        <p:nvSpPr>
          <p:cNvPr id="221" name="Google Shape;221;p17"/>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10</a:t>
            </a:r>
            <a:endParaRPr/>
          </a:p>
        </p:txBody>
      </p:sp>
      <p:sp>
        <p:nvSpPr>
          <p:cNvPr id="222" name="Google Shape;222;p17"/>
          <p:cNvSpPr/>
          <p:nvPr/>
        </p:nvSpPr>
        <p:spPr>
          <a:xfrm>
            <a:off x="1651004" y="0"/>
            <a:ext cx="8889991" cy="1066799"/>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Calibri"/>
                <a:ea typeface="Calibri"/>
                <a:cs typeface="Calibri"/>
                <a:sym typeface="Calibri"/>
              </a:rPr>
              <a:t>Question 3</a:t>
            </a:r>
            <a:endParaRPr sz="1800">
              <a:solidFill>
                <a:schemeClr val="lt1"/>
              </a:solidFill>
              <a:latin typeface="Calibri"/>
              <a:ea typeface="Calibri"/>
              <a:cs typeface="Calibri"/>
              <a:sym typeface="Calibri"/>
            </a:endParaRPr>
          </a:p>
        </p:txBody>
      </p:sp>
      <p:pic>
        <p:nvPicPr>
          <p:cNvPr id="223" name="Google Shape;223;p17"/>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pic>
        <p:nvPicPr>
          <p:cNvPr descr="Lightbox" id="224" name="Google Shape;224;p17"/>
          <p:cNvPicPr preferRelativeResize="0"/>
          <p:nvPr/>
        </p:nvPicPr>
        <p:blipFill rotWithShape="1">
          <a:blip r:embed="rId4">
            <a:alphaModFix/>
          </a:blip>
          <a:srcRect b="0" l="0" r="0" t="0"/>
          <a:stretch/>
        </p:blipFill>
        <p:spPr>
          <a:xfrm>
            <a:off x="3581400" y="2273359"/>
            <a:ext cx="3977600" cy="38052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11</a:t>
            </a:r>
            <a:endParaRPr/>
          </a:p>
        </p:txBody>
      </p:sp>
      <p:sp>
        <p:nvSpPr>
          <p:cNvPr id="231" name="Google Shape;231;p18"/>
          <p:cNvSpPr/>
          <p:nvPr/>
        </p:nvSpPr>
        <p:spPr>
          <a:xfrm>
            <a:off x="457201" y="685800"/>
            <a:ext cx="11353799" cy="59195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400">
                <a:solidFill>
                  <a:srgbClr val="273239"/>
                </a:solidFill>
                <a:latin typeface="Nunito"/>
                <a:ea typeface="Nunito"/>
                <a:cs typeface="Nunito"/>
                <a:sym typeface="Nunito"/>
              </a:rPr>
              <a:t>The above pie chart shows the sales of four different types of articles in a shop. </a:t>
            </a:r>
            <a:endParaRPr/>
          </a:p>
          <a:p>
            <a:pPr indent="0" lvl="0" marL="0" marR="0" rtl="0" algn="l">
              <a:spcBef>
                <a:spcPts val="0"/>
              </a:spcBef>
              <a:spcAft>
                <a:spcPts val="0"/>
              </a:spcAft>
              <a:buNone/>
            </a:pPr>
            <a:r>
              <a:rPr b="1" i="0" lang="en-US" sz="5400">
                <a:solidFill>
                  <a:srgbClr val="273239"/>
                </a:solidFill>
                <a:latin typeface="Nunito"/>
                <a:ea typeface="Nunito"/>
                <a:cs typeface="Nunito"/>
                <a:sym typeface="Nunito"/>
              </a:rPr>
              <a:t>a) What is the central angle of type A ? </a:t>
            </a:r>
            <a:endParaRPr/>
          </a:p>
          <a:p>
            <a:pPr indent="0" lvl="0" marL="0" marR="0" rtl="0" algn="l">
              <a:spcBef>
                <a:spcPts val="0"/>
              </a:spcBef>
              <a:spcAft>
                <a:spcPts val="0"/>
              </a:spcAft>
              <a:buNone/>
            </a:pPr>
            <a:r>
              <a:rPr b="1" i="0" lang="en-US" sz="5400">
                <a:solidFill>
                  <a:srgbClr val="273239"/>
                </a:solidFill>
                <a:latin typeface="Nunito"/>
                <a:ea typeface="Nunito"/>
                <a:cs typeface="Nunito"/>
                <a:sym typeface="Nunito"/>
              </a:rPr>
              <a:t>b) If the total sale is 1200, what is the sale of B ? </a:t>
            </a:r>
            <a:endParaRPr/>
          </a:p>
          <a:p>
            <a:pPr indent="0" lvl="0" marL="0" marR="0" rtl="0" algn="l">
              <a:spcBef>
                <a:spcPts val="0"/>
              </a:spcBef>
              <a:spcAft>
                <a:spcPts val="0"/>
              </a:spcAft>
              <a:buNone/>
            </a:pPr>
            <a:r>
              <a:rPr b="1" i="0" lang="en-US" sz="5400">
                <a:solidFill>
                  <a:srgbClr val="273239"/>
                </a:solidFill>
                <a:latin typeface="Nunito"/>
                <a:ea typeface="Nunito"/>
                <a:cs typeface="Nunito"/>
                <a:sym typeface="Nunito"/>
              </a:rPr>
              <a:t>c) What is the difference between the central angle of C and D ? </a:t>
            </a:r>
            <a:endParaRPr/>
          </a:p>
          <a:p>
            <a:pPr indent="0" lvl="0" marL="0" marR="0" rtl="0" algn="l">
              <a:spcBef>
                <a:spcPts val="0"/>
              </a:spcBef>
              <a:spcAft>
                <a:spcPts val="0"/>
              </a:spcAft>
              <a:buNone/>
            </a:pPr>
            <a:br>
              <a:rPr lang="en-US" sz="3600">
                <a:solidFill>
                  <a:schemeClr val="dk1"/>
                </a:solidFill>
                <a:latin typeface="Calibri"/>
                <a:ea typeface="Calibri"/>
                <a:cs typeface="Calibri"/>
                <a:sym typeface="Calibri"/>
              </a:rPr>
            </a:br>
            <a:endParaRPr baseline="30000" sz="3200">
              <a:solidFill>
                <a:schemeClr val="dk1"/>
              </a:solidFill>
              <a:latin typeface="Nunito Sans"/>
              <a:ea typeface="Nunito Sans"/>
              <a:cs typeface="Nunito Sans"/>
              <a:sym typeface="Nunito Sans"/>
            </a:endParaRPr>
          </a:p>
        </p:txBody>
      </p:sp>
      <p:pic>
        <p:nvPicPr>
          <p:cNvPr id="232" name="Google Shape;232;p18"/>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nvSpPr>
        <p:spPr>
          <a:xfrm>
            <a:off x="533400" y="1985023"/>
            <a:ext cx="10907041"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800">
                <a:solidFill>
                  <a:srgbClr val="273239"/>
                </a:solidFill>
                <a:latin typeface="Nunito"/>
                <a:ea typeface="Nunito"/>
                <a:cs typeface="Nunito"/>
                <a:sym typeface="Nunito"/>
              </a:rPr>
              <a:t>A company conducted a survey of 500 customers to determine their satisfaction with the company’s products. The results showed that 80% of customers were satisfied with the products. Of the satisfied customers, 60% were repeat customers. How many customers were repeat customers and satisfied with the products?</a:t>
            </a:r>
            <a:endParaRPr/>
          </a:p>
        </p:txBody>
      </p:sp>
      <p:sp>
        <p:nvSpPr>
          <p:cNvPr id="239" name="Google Shape;239;p19"/>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12</a:t>
            </a:r>
            <a:endParaRPr/>
          </a:p>
        </p:txBody>
      </p:sp>
      <p:sp>
        <p:nvSpPr>
          <p:cNvPr id="240" name="Google Shape;240;p19"/>
          <p:cNvSpPr/>
          <p:nvPr/>
        </p:nvSpPr>
        <p:spPr>
          <a:xfrm>
            <a:off x="1651004" y="0"/>
            <a:ext cx="8889991" cy="1066799"/>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Calibri"/>
                <a:ea typeface="Calibri"/>
                <a:cs typeface="Calibri"/>
                <a:sym typeface="Calibri"/>
              </a:rPr>
              <a:t>Question 4</a:t>
            </a:r>
            <a:endParaRPr sz="1800">
              <a:solidFill>
                <a:schemeClr val="lt1"/>
              </a:solidFill>
              <a:latin typeface="Calibri"/>
              <a:ea typeface="Calibri"/>
              <a:cs typeface="Calibri"/>
              <a:sym typeface="Calibri"/>
            </a:endParaRPr>
          </a:p>
        </p:txBody>
      </p:sp>
      <p:pic>
        <p:nvPicPr>
          <p:cNvPr id="241" name="Google Shape;241;p19"/>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nvSpPr>
        <p:spPr>
          <a:xfrm>
            <a:off x="1524000" y="2057400"/>
            <a:ext cx="9144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7200" u="none" cap="none" strike="noStrike">
                <a:solidFill>
                  <a:srgbClr val="002060"/>
                </a:solidFill>
                <a:latin typeface="Calibri"/>
                <a:ea typeface="Calibri"/>
                <a:cs typeface="Calibri"/>
                <a:sym typeface="Calibri"/>
              </a:rPr>
              <a:t>DATA INTERPRETATION </a:t>
            </a:r>
            <a:endParaRPr/>
          </a:p>
          <a:p>
            <a:pPr indent="0" lvl="0" marL="0" marR="0" rtl="0" algn="l">
              <a:spcBef>
                <a:spcPts val="0"/>
              </a:spcBef>
              <a:spcAft>
                <a:spcPts val="0"/>
              </a:spcAft>
              <a:buNone/>
            </a:pPr>
            <a:r>
              <a:rPr b="1" lang="en-US" sz="7200">
                <a:solidFill>
                  <a:srgbClr val="002060"/>
                </a:solidFill>
                <a:latin typeface="Calibri"/>
                <a:ea typeface="Calibri"/>
                <a:cs typeface="Calibri"/>
                <a:sym typeface="Calibri"/>
              </a:rPr>
              <a:t>               1.1</a:t>
            </a:r>
            <a:endParaRPr sz="28700">
              <a:solidFill>
                <a:srgbClr val="002060"/>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b="0" l="0" r="0" t="0"/>
          <a:stretch/>
        </p:blipFill>
        <p:spPr>
          <a:xfrm>
            <a:off x="10134600" y="5635884"/>
            <a:ext cx="2057400" cy="121798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p:nvPr/>
        </p:nvSpPr>
        <p:spPr>
          <a:xfrm>
            <a:off x="1333500" y="274638"/>
            <a:ext cx="9525000" cy="1143000"/>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Calibri"/>
                <a:ea typeface="Calibri"/>
                <a:cs typeface="Calibri"/>
                <a:sym typeface="Calibri"/>
              </a:rPr>
              <a:t>QUESTION 5</a:t>
            </a:r>
            <a:endParaRPr sz="1800">
              <a:solidFill>
                <a:schemeClr val="lt1"/>
              </a:solidFill>
              <a:latin typeface="Calibri"/>
              <a:ea typeface="Calibri"/>
              <a:cs typeface="Calibri"/>
              <a:sym typeface="Calibri"/>
            </a:endParaRPr>
          </a:p>
        </p:txBody>
      </p:sp>
      <p:sp>
        <p:nvSpPr>
          <p:cNvPr id="247" name="Google Shape;247;p20"/>
          <p:cNvSpPr txBox="1"/>
          <p:nvPr/>
        </p:nvSpPr>
        <p:spPr>
          <a:xfrm>
            <a:off x="914399" y="2133600"/>
            <a:ext cx="10439401"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800">
                <a:solidFill>
                  <a:schemeClr val="dk1"/>
                </a:solidFill>
                <a:latin typeface="Inter"/>
                <a:ea typeface="Inter"/>
                <a:cs typeface="Inter"/>
                <a:sym typeface="Inter"/>
              </a:rPr>
              <a:t>Study the following table and answer the questions based on it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14</a:t>
            </a:r>
            <a:endParaRPr/>
          </a:p>
        </p:txBody>
      </p:sp>
      <p:pic>
        <p:nvPicPr>
          <p:cNvPr id="254" name="Google Shape;254;p21"/>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graphicFrame>
        <p:nvGraphicFramePr>
          <p:cNvPr id="255" name="Google Shape;255;p21"/>
          <p:cNvGraphicFramePr/>
          <p:nvPr/>
        </p:nvGraphicFramePr>
        <p:xfrm>
          <a:off x="838200" y="609600"/>
          <a:ext cx="3000000" cy="3000000"/>
        </p:xfrm>
        <a:graphic>
          <a:graphicData uri="http://schemas.openxmlformats.org/drawingml/2006/table">
            <a:tbl>
              <a:tblPr>
                <a:noFill/>
                <a:tableStyleId>{61378DEE-FB8D-42E0-8223-C4D194B27B20}</a:tableStyleId>
              </a:tblPr>
              <a:tblGrid>
                <a:gridCol w="638175"/>
                <a:gridCol w="638175"/>
                <a:gridCol w="638175"/>
                <a:gridCol w="638175"/>
                <a:gridCol w="638175"/>
                <a:gridCol w="638175"/>
                <a:gridCol w="638175"/>
                <a:gridCol w="638175"/>
                <a:gridCol w="638175"/>
                <a:gridCol w="638175"/>
                <a:gridCol w="638175"/>
                <a:gridCol w="638175"/>
                <a:gridCol w="638175"/>
                <a:gridCol w="638175"/>
                <a:gridCol w="638175"/>
                <a:gridCol w="638175"/>
              </a:tblGrid>
              <a:tr h="467200">
                <a:tc rowSpan="2">
                  <a:txBody>
                    <a:bodyPr/>
                    <a:lstStyle/>
                    <a:p>
                      <a:pPr indent="0" lvl="0" marL="0" marR="0" rtl="0" algn="ctr">
                        <a:spcBef>
                          <a:spcPts val="0"/>
                        </a:spcBef>
                        <a:spcAft>
                          <a:spcPts val="0"/>
                        </a:spcAft>
                        <a:buNone/>
                      </a:pPr>
                      <a:r>
                        <a:rPr lang="en-US" sz="1100" u="none" cap="none" strike="noStrike"/>
                        <a:t>Year</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gridSpan="3">
                  <a:txBody>
                    <a:bodyPr/>
                    <a:lstStyle/>
                    <a:p>
                      <a:pPr indent="0" lvl="0" marL="0" marR="0" rtl="0" algn="ctr">
                        <a:spcBef>
                          <a:spcPts val="0"/>
                        </a:spcBef>
                        <a:spcAft>
                          <a:spcPts val="0"/>
                        </a:spcAft>
                        <a:buNone/>
                      </a:pPr>
                      <a:r>
                        <a:rPr lang="en-US" sz="1100" u="none" cap="none" strike="noStrike"/>
                        <a:t>Delhi</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hMerge="1"/>
                <a:tc hMerge="1"/>
                <a:tc gridSpan="3">
                  <a:txBody>
                    <a:bodyPr/>
                    <a:lstStyle/>
                    <a:p>
                      <a:pPr indent="0" lvl="0" marL="0" marR="0" rtl="0" algn="ctr">
                        <a:spcBef>
                          <a:spcPts val="0"/>
                        </a:spcBef>
                        <a:spcAft>
                          <a:spcPts val="0"/>
                        </a:spcAft>
                        <a:buNone/>
                      </a:pPr>
                      <a:r>
                        <a:rPr lang="en-US" sz="1100" u="none" cap="none" strike="noStrike"/>
                        <a:t>H.P</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hMerge="1"/>
                <a:tc hMerge="1"/>
                <a:tc gridSpan="3">
                  <a:txBody>
                    <a:bodyPr/>
                    <a:lstStyle/>
                    <a:p>
                      <a:pPr indent="0" lvl="0" marL="0" marR="0" rtl="0" algn="ctr">
                        <a:spcBef>
                          <a:spcPts val="0"/>
                        </a:spcBef>
                        <a:spcAft>
                          <a:spcPts val="0"/>
                        </a:spcAft>
                        <a:buNone/>
                      </a:pPr>
                      <a:r>
                        <a:rPr lang="en-US" sz="1100" u="none" cap="none" strike="noStrike"/>
                        <a:t>U.P</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hMerge="1"/>
                <a:tc hMerge="1"/>
                <a:tc gridSpan="3">
                  <a:txBody>
                    <a:bodyPr/>
                    <a:lstStyle/>
                    <a:p>
                      <a:pPr indent="0" lvl="0" marL="0" marR="0" rtl="0" algn="ctr">
                        <a:spcBef>
                          <a:spcPts val="0"/>
                        </a:spcBef>
                        <a:spcAft>
                          <a:spcPts val="0"/>
                        </a:spcAft>
                        <a:buNone/>
                      </a:pPr>
                      <a:r>
                        <a:rPr lang="en-US" sz="1100" u="none" cap="none" strike="noStrike"/>
                        <a:t>Punjab</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hMerge="1"/>
                <a:tc hMerge="1"/>
                <a:tc gridSpan="3">
                  <a:txBody>
                    <a:bodyPr/>
                    <a:lstStyle/>
                    <a:p>
                      <a:pPr indent="0" lvl="0" marL="0" marR="0" rtl="0" algn="ctr">
                        <a:spcBef>
                          <a:spcPts val="0"/>
                        </a:spcBef>
                        <a:spcAft>
                          <a:spcPts val="0"/>
                        </a:spcAft>
                        <a:buNone/>
                      </a:pPr>
                      <a:r>
                        <a:rPr lang="en-US" sz="1100" u="none" cap="none" strike="noStrike"/>
                        <a:t>Haryana</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hMerge="1"/>
                <a:tc hMerge="1"/>
              </a:tr>
              <a:tr h="550275">
                <a:tc vMerge="1"/>
                <a:tc>
                  <a:txBody>
                    <a:bodyPr/>
                    <a:lstStyle/>
                    <a:p>
                      <a:pPr indent="0" lvl="0" marL="0" marR="0" rtl="0" algn="ctr">
                        <a:spcBef>
                          <a:spcPts val="0"/>
                        </a:spcBef>
                        <a:spcAft>
                          <a:spcPts val="0"/>
                        </a:spcAft>
                        <a:buNone/>
                      </a:pPr>
                      <a:r>
                        <a:rPr lang="en-US" sz="1100" u="none" cap="none" strike="noStrike"/>
                        <a:t>App</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Qual</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Sel</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App</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Qual</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Sel</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App</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Qual</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Sel</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App</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Qual</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Sel</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App</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Qual</a:t>
                      </a:r>
                      <a:endParaRPr/>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t>Sel</a:t>
                      </a:r>
                      <a:endParaRPr sz="1100" u="none" cap="none" strike="noStrike"/>
                    </a:p>
                  </a:txBody>
                  <a:tcPr marT="9400" marB="9400" marR="9400" marL="9400"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r>
              <a:tr h="756625">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1997</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8000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850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94</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7800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810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82</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7500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720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78</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8200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680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85</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6400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75</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r>
              <a:tr h="756625">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1998</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4800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500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48</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7500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65</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5600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620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85</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6800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7100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650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75</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r>
              <a:tr h="756625">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1999</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7500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640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82</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7400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560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4800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400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48</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6500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525</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65</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5200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350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55</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r>
              <a:tr h="756625">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2000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9500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850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90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8800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920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86</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7000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650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7800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720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84</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6400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540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r>
              <a:tr h="756625">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2001</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9000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7200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850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75</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8500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950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80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5700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485</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4500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600</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100" u="none" cap="none" strike="noStrike">
                          <a:latin typeface="Arial"/>
                          <a:ea typeface="Arial"/>
                          <a:cs typeface="Arial"/>
                          <a:sym typeface="Arial"/>
                        </a:rPr>
                        <a:t>75</a:t>
                      </a:r>
                      <a:endParaRPr/>
                    </a:p>
                  </a:txBody>
                  <a:tcPr marT="23475" marB="23475" marR="23475" marL="23475" anchor="ctr">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FFFFF"/>
                    </a:solidFill>
                  </a:tcPr>
                </a:tc>
              </a:tr>
            </a:tbl>
          </a:graphicData>
        </a:graphic>
      </p:graphicFrame>
      <p:sp>
        <p:nvSpPr>
          <p:cNvPr id="256" name="Google Shape;256;p21"/>
          <p:cNvSpPr/>
          <p:nvPr/>
        </p:nvSpPr>
        <p:spPr>
          <a:xfrm>
            <a:off x="4741862" y="1277035"/>
            <a:ext cx="31145188"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57" name="Google Shape;257;p21"/>
          <p:cNvSpPr txBox="1"/>
          <p:nvPr/>
        </p:nvSpPr>
        <p:spPr>
          <a:xfrm>
            <a:off x="609600" y="5537537"/>
            <a:ext cx="92202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chemeClr val="dk1"/>
                </a:solidFill>
                <a:latin typeface="Inter"/>
                <a:ea typeface="Inter"/>
                <a:cs typeface="Inter"/>
                <a:sym typeface="Inter"/>
              </a:rPr>
              <a:t>Number of Candidates Appeared, Qualified and Selected in a Competitive Examination from Five States Delhi, H.P, U.P, Punjab and Haryana Over the Years 1994 to 1998</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2"/>
          <p:cNvSpPr txBox="1"/>
          <p:nvPr/>
        </p:nvSpPr>
        <p:spPr>
          <a:xfrm>
            <a:off x="533400" y="1985023"/>
            <a:ext cx="10907041"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a:solidFill>
                  <a:schemeClr val="dk1"/>
                </a:solidFill>
                <a:latin typeface="Inter"/>
                <a:ea typeface="Inter"/>
                <a:cs typeface="Inter"/>
                <a:sym typeface="Inter"/>
              </a:rPr>
              <a:t>For which state the average number of candidates selected over the years is the maximum?</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Delhi</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H.P</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U.P</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Punjab</a:t>
            </a:r>
            <a:endParaRPr/>
          </a:p>
        </p:txBody>
      </p:sp>
      <p:sp>
        <p:nvSpPr>
          <p:cNvPr id="264" name="Google Shape;264;p22"/>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12</a:t>
            </a:r>
            <a:endParaRPr/>
          </a:p>
        </p:txBody>
      </p:sp>
      <p:sp>
        <p:nvSpPr>
          <p:cNvPr id="265" name="Google Shape;265;p22"/>
          <p:cNvSpPr/>
          <p:nvPr/>
        </p:nvSpPr>
        <p:spPr>
          <a:xfrm>
            <a:off x="0" y="0"/>
            <a:ext cx="12192000" cy="1066799"/>
          </a:xfrm>
          <a:prstGeom prst="rect">
            <a:avLst/>
          </a:prstGeom>
          <a:solidFill>
            <a:srgbClr val="B6DDE7"/>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rgbClr val="366092"/>
                </a:solidFill>
                <a:latin typeface="Calibri"/>
                <a:ea typeface="Calibri"/>
                <a:cs typeface="Calibri"/>
                <a:sym typeface="Calibri"/>
              </a:rPr>
              <a:t>Question (a)</a:t>
            </a:r>
            <a:endParaRPr sz="3600">
              <a:solidFill>
                <a:srgbClr val="366092"/>
              </a:solidFill>
              <a:latin typeface="Calibri"/>
              <a:ea typeface="Calibri"/>
              <a:cs typeface="Calibri"/>
              <a:sym typeface="Calibri"/>
            </a:endParaRPr>
          </a:p>
        </p:txBody>
      </p:sp>
      <p:pic>
        <p:nvPicPr>
          <p:cNvPr id="266" name="Google Shape;266;p22"/>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nvSpPr>
        <p:spPr>
          <a:xfrm>
            <a:off x="533400" y="1985023"/>
            <a:ext cx="10907041"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0" i="0" lang="en-US" sz="2800">
                <a:solidFill>
                  <a:schemeClr val="dk1"/>
                </a:solidFill>
                <a:latin typeface="Inter"/>
                <a:ea typeface="Inter"/>
                <a:cs typeface="Inter"/>
                <a:sym typeface="Inter"/>
              </a:rPr>
            </a:br>
            <a:r>
              <a:rPr b="0" i="0" lang="en-US" sz="2800">
                <a:solidFill>
                  <a:schemeClr val="dk1"/>
                </a:solidFill>
                <a:latin typeface="Inter"/>
                <a:ea typeface="Inter"/>
                <a:cs typeface="Inter"/>
                <a:sym typeface="Inter"/>
              </a:rPr>
              <a:t>The percentage of candidates qualified from Punjab over those appeared from Punjab is highest in the year?</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1997</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1998</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1999</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2000</a:t>
            </a:r>
            <a:endParaRPr/>
          </a:p>
        </p:txBody>
      </p:sp>
      <p:sp>
        <p:nvSpPr>
          <p:cNvPr id="273" name="Google Shape;273;p23"/>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12</a:t>
            </a:r>
            <a:endParaRPr/>
          </a:p>
        </p:txBody>
      </p:sp>
      <p:sp>
        <p:nvSpPr>
          <p:cNvPr id="274" name="Google Shape;274;p23"/>
          <p:cNvSpPr/>
          <p:nvPr/>
        </p:nvSpPr>
        <p:spPr>
          <a:xfrm>
            <a:off x="0" y="0"/>
            <a:ext cx="12192000" cy="1066799"/>
          </a:xfrm>
          <a:prstGeom prst="rect">
            <a:avLst/>
          </a:prstGeom>
          <a:solidFill>
            <a:srgbClr val="B6DDE7"/>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rgbClr val="366092"/>
                </a:solidFill>
                <a:latin typeface="Calibri"/>
                <a:ea typeface="Calibri"/>
                <a:cs typeface="Calibri"/>
                <a:sym typeface="Calibri"/>
              </a:rPr>
              <a:t>Question (b)</a:t>
            </a:r>
            <a:endParaRPr sz="3600">
              <a:solidFill>
                <a:srgbClr val="366092"/>
              </a:solidFill>
              <a:latin typeface="Calibri"/>
              <a:ea typeface="Calibri"/>
              <a:cs typeface="Calibri"/>
              <a:sym typeface="Calibri"/>
            </a:endParaRPr>
          </a:p>
        </p:txBody>
      </p:sp>
      <p:pic>
        <p:nvPicPr>
          <p:cNvPr id="275" name="Google Shape;275;p23"/>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nvSpPr>
        <p:spPr>
          <a:xfrm>
            <a:off x="533400" y="1985023"/>
            <a:ext cx="10907041"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0" i="0" lang="en-US" sz="2800">
                <a:solidFill>
                  <a:schemeClr val="dk1"/>
                </a:solidFill>
                <a:latin typeface="Inter"/>
                <a:ea typeface="Inter"/>
                <a:cs typeface="Inter"/>
                <a:sym typeface="Inter"/>
              </a:rPr>
            </a:br>
            <a:r>
              <a:rPr b="0" i="0" lang="en-US" sz="2800">
                <a:solidFill>
                  <a:schemeClr val="dk1"/>
                </a:solidFill>
                <a:latin typeface="Inter"/>
                <a:ea typeface="Inter"/>
                <a:cs typeface="Inter"/>
                <a:sym typeface="Inter"/>
              </a:rPr>
              <a:t>In the year 1997, which state had the lowest percentage of candidates selected over the candidates appeared?</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Delhi</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H.P</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U.P</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Punjab</a:t>
            </a:r>
            <a:endParaRPr/>
          </a:p>
        </p:txBody>
      </p:sp>
      <p:sp>
        <p:nvSpPr>
          <p:cNvPr id="282" name="Google Shape;282;p24"/>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12</a:t>
            </a:r>
            <a:endParaRPr/>
          </a:p>
        </p:txBody>
      </p:sp>
      <p:sp>
        <p:nvSpPr>
          <p:cNvPr id="283" name="Google Shape;283;p24"/>
          <p:cNvSpPr/>
          <p:nvPr/>
        </p:nvSpPr>
        <p:spPr>
          <a:xfrm>
            <a:off x="0" y="0"/>
            <a:ext cx="12192000" cy="1066799"/>
          </a:xfrm>
          <a:prstGeom prst="rect">
            <a:avLst/>
          </a:prstGeom>
          <a:solidFill>
            <a:srgbClr val="B6DDE7"/>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rgbClr val="366092"/>
                </a:solidFill>
                <a:latin typeface="Calibri"/>
                <a:ea typeface="Calibri"/>
                <a:cs typeface="Calibri"/>
                <a:sym typeface="Calibri"/>
              </a:rPr>
              <a:t>Question (c)</a:t>
            </a:r>
            <a:endParaRPr sz="3600">
              <a:solidFill>
                <a:srgbClr val="366092"/>
              </a:solidFill>
              <a:latin typeface="Calibri"/>
              <a:ea typeface="Calibri"/>
              <a:cs typeface="Calibri"/>
              <a:sym typeface="Calibri"/>
            </a:endParaRPr>
          </a:p>
        </p:txBody>
      </p:sp>
      <p:pic>
        <p:nvPicPr>
          <p:cNvPr id="284" name="Google Shape;284;p24"/>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nvSpPr>
        <p:spPr>
          <a:xfrm>
            <a:off x="533400" y="1985023"/>
            <a:ext cx="10907041"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a:solidFill>
                  <a:schemeClr val="dk1"/>
                </a:solidFill>
                <a:latin typeface="Inter"/>
                <a:ea typeface="Inter"/>
                <a:cs typeface="Inter"/>
                <a:sym typeface="Inter"/>
              </a:rPr>
              <a:t>The number of candidates selected from Haryana during the period under review is approximately what percent of the number selected from Delhi during this period?</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79.5%</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81%</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84.5%</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88.5%</a:t>
            </a:r>
            <a:endParaRPr/>
          </a:p>
        </p:txBody>
      </p:sp>
      <p:sp>
        <p:nvSpPr>
          <p:cNvPr id="291" name="Google Shape;291;p25"/>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12</a:t>
            </a:r>
            <a:endParaRPr/>
          </a:p>
        </p:txBody>
      </p:sp>
      <p:sp>
        <p:nvSpPr>
          <p:cNvPr id="292" name="Google Shape;292;p25"/>
          <p:cNvSpPr/>
          <p:nvPr/>
        </p:nvSpPr>
        <p:spPr>
          <a:xfrm>
            <a:off x="0" y="0"/>
            <a:ext cx="12192000" cy="1066799"/>
          </a:xfrm>
          <a:prstGeom prst="rect">
            <a:avLst/>
          </a:prstGeom>
          <a:solidFill>
            <a:srgbClr val="B6DDE7"/>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rgbClr val="366092"/>
                </a:solidFill>
                <a:latin typeface="Calibri"/>
                <a:ea typeface="Calibri"/>
                <a:cs typeface="Calibri"/>
                <a:sym typeface="Calibri"/>
              </a:rPr>
              <a:t>Question (d)</a:t>
            </a:r>
            <a:endParaRPr sz="3600">
              <a:solidFill>
                <a:srgbClr val="366092"/>
              </a:solidFill>
              <a:latin typeface="Calibri"/>
              <a:ea typeface="Calibri"/>
              <a:cs typeface="Calibri"/>
              <a:sym typeface="Calibri"/>
            </a:endParaRPr>
          </a:p>
        </p:txBody>
      </p:sp>
      <p:pic>
        <p:nvPicPr>
          <p:cNvPr id="293" name="Google Shape;293;p25"/>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6"/>
          <p:cNvSpPr txBox="1"/>
          <p:nvPr/>
        </p:nvSpPr>
        <p:spPr>
          <a:xfrm>
            <a:off x="533400" y="1985023"/>
            <a:ext cx="10907041"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a:solidFill>
                  <a:schemeClr val="dk1"/>
                </a:solidFill>
                <a:latin typeface="Inter"/>
                <a:ea typeface="Inter"/>
                <a:cs typeface="Inter"/>
                <a:sym typeface="Inter"/>
              </a:rPr>
              <a:t>The percentage of candidates selected from U.P over those qualified from U.P is highest in the year?</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1997</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1998</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1999</a:t>
            </a:r>
            <a:endParaRPr/>
          </a:p>
          <a:p>
            <a:pPr indent="-514350" lvl="0" marL="514350" marR="0" rtl="0" algn="l">
              <a:spcBef>
                <a:spcPts val="0"/>
              </a:spcBef>
              <a:spcAft>
                <a:spcPts val="0"/>
              </a:spcAft>
              <a:buClr>
                <a:schemeClr val="dk1"/>
              </a:buClr>
              <a:buSzPts val="2800"/>
              <a:buFont typeface="Calibri"/>
              <a:buAutoNum type="alphaLcParenR"/>
            </a:pPr>
            <a:r>
              <a:rPr b="0" i="0" lang="en-US" sz="2800">
                <a:solidFill>
                  <a:schemeClr val="dk1"/>
                </a:solidFill>
                <a:latin typeface="Inter"/>
                <a:ea typeface="Inter"/>
                <a:cs typeface="Inter"/>
                <a:sym typeface="Inter"/>
              </a:rPr>
              <a:t>2001</a:t>
            </a:r>
            <a:endParaRPr/>
          </a:p>
        </p:txBody>
      </p:sp>
      <p:sp>
        <p:nvSpPr>
          <p:cNvPr id="300" name="Google Shape;300;p26"/>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12</a:t>
            </a:r>
            <a:endParaRPr/>
          </a:p>
        </p:txBody>
      </p:sp>
      <p:sp>
        <p:nvSpPr>
          <p:cNvPr id="301" name="Google Shape;301;p26"/>
          <p:cNvSpPr/>
          <p:nvPr/>
        </p:nvSpPr>
        <p:spPr>
          <a:xfrm>
            <a:off x="0" y="0"/>
            <a:ext cx="12192000" cy="1066799"/>
          </a:xfrm>
          <a:prstGeom prst="rect">
            <a:avLst/>
          </a:prstGeom>
          <a:solidFill>
            <a:srgbClr val="B6DDE7"/>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rgbClr val="366092"/>
                </a:solidFill>
                <a:latin typeface="Calibri"/>
                <a:ea typeface="Calibri"/>
                <a:cs typeface="Calibri"/>
                <a:sym typeface="Calibri"/>
              </a:rPr>
              <a:t>Question (e)</a:t>
            </a:r>
            <a:endParaRPr sz="3600">
              <a:solidFill>
                <a:srgbClr val="366092"/>
              </a:solidFill>
              <a:latin typeface="Calibri"/>
              <a:ea typeface="Calibri"/>
              <a:cs typeface="Calibri"/>
              <a:sym typeface="Calibri"/>
            </a:endParaRPr>
          </a:p>
        </p:txBody>
      </p:sp>
      <p:pic>
        <p:nvPicPr>
          <p:cNvPr id="302" name="Google Shape;302;p26"/>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7"/>
          <p:cNvSpPr/>
          <p:nvPr/>
        </p:nvSpPr>
        <p:spPr>
          <a:xfrm>
            <a:off x="0" y="2438400"/>
            <a:ext cx="121920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accent1"/>
                </a:solidFill>
                <a:latin typeface="Nunito Sans"/>
                <a:ea typeface="Nunito Sans"/>
                <a:cs typeface="Nunito Sans"/>
                <a:sym typeface="Nunito Sans"/>
              </a:rPr>
              <a:t>THANK YOU</a:t>
            </a:r>
            <a:endParaRPr b="1" sz="8000">
              <a:solidFill>
                <a:schemeClr val="accent1"/>
              </a:solidFill>
              <a:latin typeface="Calibri"/>
              <a:ea typeface="Calibri"/>
              <a:cs typeface="Calibri"/>
              <a:sym typeface="Calibri"/>
            </a:endParaRPr>
          </a:p>
        </p:txBody>
      </p:sp>
      <p:grpSp>
        <p:nvGrpSpPr>
          <p:cNvPr id="309" name="Google Shape;309;p27"/>
          <p:cNvGrpSpPr/>
          <p:nvPr/>
        </p:nvGrpSpPr>
        <p:grpSpPr>
          <a:xfrm>
            <a:off x="7966969" y="2289411"/>
            <a:ext cx="4225031" cy="4615403"/>
            <a:chOff x="7966969" y="2260887"/>
            <a:chExt cx="4225031" cy="4615403"/>
          </a:xfrm>
        </p:grpSpPr>
        <p:sp>
          <p:nvSpPr>
            <p:cNvPr id="310" name="Google Shape;310;p27"/>
            <p:cNvSpPr/>
            <p:nvPr/>
          </p:nvSpPr>
          <p:spPr>
            <a:xfrm>
              <a:off x="8807355" y="4597114"/>
              <a:ext cx="3384645" cy="2279176"/>
            </a:xfrm>
            <a:prstGeom prst="triangle">
              <a:avLst>
                <a:gd fmla="val 50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27"/>
            <p:cNvSpPr/>
            <p:nvPr/>
          </p:nvSpPr>
          <p:spPr>
            <a:xfrm rot="-5400000">
              <a:off x="7780928" y="2446928"/>
              <a:ext cx="4597113" cy="4225031"/>
            </a:xfrm>
            <a:prstGeom prst="triangle">
              <a:avLst>
                <a:gd fmla="val 50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312" name="Google Shape;312;p27"/>
          <p:cNvPicPr preferRelativeResize="0"/>
          <p:nvPr/>
        </p:nvPicPr>
        <p:blipFill rotWithShape="1">
          <a:blip r:embed="rId3">
            <a:alphaModFix/>
          </a:blip>
          <a:srcRect b="0" l="0" r="0" t="0"/>
          <a:stretch/>
        </p:blipFill>
        <p:spPr>
          <a:xfrm>
            <a:off x="10134600" y="5603733"/>
            <a:ext cx="2057400" cy="12179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nvSpPr>
        <p:spPr>
          <a:xfrm>
            <a:off x="1676400" y="685800"/>
            <a:ext cx="6245468" cy="62895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953734"/>
                </a:solidFill>
                <a:latin typeface="Calibri"/>
                <a:ea typeface="Calibri"/>
                <a:cs typeface="Calibri"/>
                <a:sym typeface="Calibri"/>
              </a:rPr>
              <a:t>TYPES OF DATA GRAPHS </a:t>
            </a:r>
            <a:r>
              <a:rPr b="1" lang="en-US" sz="3200">
                <a:solidFill>
                  <a:srgbClr val="953734"/>
                </a:solidFill>
                <a:latin typeface="Calibri"/>
                <a:ea typeface="Calibri"/>
                <a:cs typeface="Calibri"/>
                <a:sym typeface="Calibri"/>
              </a:rPr>
              <a:t>:</a:t>
            </a:r>
            <a:endParaRPr/>
          </a:p>
          <a:p>
            <a:pPr indent="0" lvl="0" marL="0" marR="0" rtl="0" algn="l">
              <a:spcBef>
                <a:spcPts val="0"/>
              </a:spcBef>
              <a:spcAft>
                <a:spcPts val="0"/>
              </a:spcAft>
              <a:buNone/>
            </a:pPr>
            <a:r>
              <a:t/>
            </a:r>
            <a:endParaRPr sz="3200">
              <a:solidFill>
                <a:srgbClr val="000000"/>
              </a:solidFill>
              <a:latin typeface="Calibri"/>
              <a:ea typeface="Calibri"/>
              <a:cs typeface="Calibri"/>
              <a:sym typeface="Calibri"/>
            </a:endParaRPr>
          </a:p>
          <a:p>
            <a:pPr indent="-6350" lvl="0" marL="10160" marR="0" rtl="0" algn="l">
              <a:lnSpc>
                <a:spcPct val="107000"/>
              </a:lnSpc>
              <a:spcBef>
                <a:spcPts val="0"/>
              </a:spcBef>
              <a:spcAft>
                <a:spcPts val="0"/>
              </a:spcAft>
              <a:buNone/>
            </a:pPr>
            <a:r>
              <a:rPr b="1" lang="en-US" sz="3200">
                <a:solidFill>
                  <a:srgbClr val="000000"/>
                </a:solidFill>
                <a:latin typeface="Calibri"/>
                <a:ea typeface="Calibri"/>
                <a:cs typeface="Calibri"/>
                <a:sym typeface="Calibri"/>
              </a:rPr>
              <a:t>1. TABLE</a:t>
            </a:r>
            <a:endParaRPr sz="3200">
              <a:solidFill>
                <a:srgbClr val="000000"/>
              </a:solidFill>
              <a:latin typeface="Calibri"/>
              <a:ea typeface="Calibri"/>
              <a:cs typeface="Calibri"/>
              <a:sym typeface="Calibri"/>
            </a:endParaRPr>
          </a:p>
          <a:p>
            <a:pPr indent="-6350" lvl="0" marL="10160" marR="0" rtl="0" algn="l">
              <a:lnSpc>
                <a:spcPct val="107000"/>
              </a:lnSpc>
              <a:spcBef>
                <a:spcPts val="2140"/>
              </a:spcBef>
              <a:spcAft>
                <a:spcPts val="0"/>
              </a:spcAft>
              <a:buNone/>
            </a:pPr>
            <a:r>
              <a:rPr b="1" lang="en-US" sz="3200">
                <a:solidFill>
                  <a:srgbClr val="000000"/>
                </a:solidFill>
                <a:latin typeface="Calibri"/>
                <a:ea typeface="Calibri"/>
                <a:cs typeface="Calibri"/>
                <a:sym typeface="Calibri"/>
              </a:rPr>
              <a:t>2. BAR GRAPH </a:t>
            </a:r>
            <a:endParaRPr sz="3200">
              <a:solidFill>
                <a:srgbClr val="000000"/>
              </a:solidFill>
              <a:latin typeface="Calibri"/>
              <a:ea typeface="Calibri"/>
              <a:cs typeface="Calibri"/>
              <a:sym typeface="Calibri"/>
            </a:endParaRPr>
          </a:p>
          <a:p>
            <a:pPr indent="-6350" lvl="0" marL="10160" marR="0" rtl="0" algn="l">
              <a:lnSpc>
                <a:spcPct val="107000"/>
              </a:lnSpc>
              <a:spcBef>
                <a:spcPts val="2140"/>
              </a:spcBef>
              <a:spcAft>
                <a:spcPts val="0"/>
              </a:spcAft>
              <a:buNone/>
            </a:pPr>
            <a:r>
              <a:rPr b="1" lang="en-US" sz="3200">
                <a:solidFill>
                  <a:srgbClr val="000000"/>
                </a:solidFill>
                <a:latin typeface="Calibri"/>
                <a:ea typeface="Calibri"/>
                <a:cs typeface="Calibri"/>
                <a:sym typeface="Calibri"/>
              </a:rPr>
              <a:t>3. LINE GRAPH</a:t>
            </a:r>
            <a:endParaRPr sz="3200">
              <a:solidFill>
                <a:srgbClr val="000000"/>
              </a:solidFill>
              <a:latin typeface="Calibri"/>
              <a:ea typeface="Calibri"/>
              <a:cs typeface="Calibri"/>
              <a:sym typeface="Calibri"/>
            </a:endParaRPr>
          </a:p>
          <a:p>
            <a:pPr indent="-6350" lvl="0" marL="10160" marR="0" rtl="0" algn="l">
              <a:lnSpc>
                <a:spcPct val="107000"/>
              </a:lnSpc>
              <a:spcBef>
                <a:spcPts val="2140"/>
              </a:spcBef>
              <a:spcAft>
                <a:spcPts val="0"/>
              </a:spcAft>
              <a:buNone/>
            </a:pPr>
            <a:r>
              <a:rPr b="1" lang="en-US" sz="3200">
                <a:solidFill>
                  <a:srgbClr val="000000"/>
                </a:solidFill>
                <a:latin typeface="Calibri"/>
                <a:ea typeface="Calibri"/>
                <a:cs typeface="Calibri"/>
                <a:sym typeface="Calibri"/>
              </a:rPr>
              <a:t>4. PIE CHART </a:t>
            </a:r>
            <a:endParaRPr sz="3200">
              <a:solidFill>
                <a:srgbClr val="000000"/>
              </a:solidFill>
              <a:latin typeface="Calibri"/>
              <a:ea typeface="Calibri"/>
              <a:cs typeface="Calibri"/>
              <a:sym typeface="Calibri"/>
            </a:endParaRPr>
          </a:p>
          <a:p>
            <a:pPr indent="-6350" lvl="0" marL="10160" marR="0" rtl="0" algn="l">
              <a:lnSpc>
                <a:spcPct val="107000"/>
              </a:lnSpc>
              <a:spcBef>
                <a:spcPts val="2140"/>
              </a:spcBef>
              <a:spcAft>
                <a:spcPts val="0"/>
              </a:spcAft>
              <a:buNone/>
            </a:pPr>
            <a:r>
              <a:rPr b="1" lang="en-US" sz="3200">
                <a:solidFill>
                  <a:srgbClr val="000000"/>
                </a:solidFill>
                <a:latin typeface="Calibri"/>
                <a:ea typeface="Calibri"/>
                <a:cs typeface="Calibri"/>
                <a:sym typeface="Calibri"/>
              </a:rPr>
              <a:t>5. CASELETS</a:t>
            </a:r>
            <a:endParaRPr sz="3200">
              <a:solidFill>
                <a:srgbClr val="000000"/>
              </a:solidFill>
              <a:latin typeface="Calibri"/>
              <a:ea typeface="Calibri"/>
              <a:cs typeface="Calibri"/>
              <a:sym typeface="Calibri"/>
            </a:endParaRPr>
          </a:p>
          <a:p>
            <a:pPr indent="0" lvl="0" marL="0" marR="0" rtl="0" algn="l">
              <a:spcBef>
                <a:spcPts val="2140"/>
              </a:spcBef>
              <a:spcAft>
                <a:spcPts val="0"/>
              </a:spcAft>
              <a:buNone/>
            </a:pPr>
            <a:r>
              <a:t/>
            </a:r>
            <a:endParaRPr sz="8000">
              <a:solidFill>
                <a:schemeClr val="dk1"/>
              </a:solidFill>
              <a:latin typeface="Calibri"/>
              <a:ea typeface="Calibri"/>
              <a:cs typeface="Calibri"/>
              <a:sym typeface="Calibri"/>
            </a:endParaRPr>
          </a:p>
        </p:txBody>
      </p:sp>
      <p:pic>
        <p:nvPicPr>
          <p:cNvPr id="100" name="Google Shape;100;p3"/>
          <p:cNvPicPr preferRelativeResize="0"/>
          <p:nvPr/>
        </p:nvPicPr>
        <p:blipFill rotWithShape="1">
          <a:blip r:embed="rId3">
            <a:alphaModFix/>
          </a:blip>
          <a:srcRect b="0" l="0" r="0" t="0"/>
          <a:stretch/>
        </p:blipFill>
        <p:spPr>
          <a:xfrm>
            <a:off x="10134600" y="5635884"/>
            <a:ext cx="2057400" cy="12179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457200" y="0"/>
            <a:ext cx="10979291" cy="750975"/>
          </a:xfrm>
          <a:prstGeom prst="rect">
            <a:avLst/>
          </a:prstGeom>
          <a:noFill/>
          <a:ln>
            <a:noFill/>
          </a:ln>
        </p:spPr>
        <p:txBody>
          <a:bodyPr anchorCtr="0" anchor="t" bIns="45700" lIns="91425" spcFirstLastPara="1" rIns="91425" wrap="square" tIns="45700">
            <a:spAutoFit/>
          </a:bodyPr>
          <a:lstStyle/>
          <a:p>
            <a:pPr indent="-6350" lvl="0" marL="10160" marR="0" rtl="0" algn="l">
              <a:lnSpc>
                <a:spcPct val="107000"/>
              </a:lnSpc>
              <a:spcBef>
                <a:spcPts val="0"/>
              </a:spcBef>
              <a:spcAft>
                <a:spcPts val="0"/>
              </a:spcAft>
              <a:buNone/>
            </a:pPr>
            <a:r>
              <a:rPr b="1" lang="en-US" sz="4000">
                <a:solidFill>
                  <a:srgbClr val="000000"/>
                </a:solidFill>
                <a:latin typeface="Calibri"/>
                <a:ea typeface="Calibri"/>
                <a:cs typeface="Calibri"/>
                <a:sym typeface="Calibri"/>
              </a:rPr>
              <a:t>1.TABLE</a:t>
            </a:r>
            <a:endParaRPr sz="4000">
              <a:solidFill>
                <a:srgbClr val="000000"/>
              </a:solidFill>
              <a:latin typeface="Calibri"/>
              <a:ea typeface="Calibri"/>
              <a:cs typeface="Calibri"/>
              <a:sym typeface="Calibri"/>
            </a:endParaRPr>
          </a:p>
        </p:txBody>
      </p:sp>
      <p:sp>
        <p:nvSpPr>
          <p:cNvPr id="107" name="Google Shape;107;p4"/>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1</a:t>
            </a:r>
            <a:endParaRPr/>
          </a:p>
        </p:txBody>
      </p:sp>
      <p:pic>
        <p:nvPicPr>
          <p:cNvPr id="108" name="Google Shape;108;p4"/>
          <p:cNvPicPr preferRelativeResize="0"/>
          <p:nvPr/>
        </p:nvPicPr>
        <p:blipFill rotWithShape="1">
          <a:blip r:embed="rId3">
            <a:alphaModFix/>
          </a:blip>
          <a:srcRect b="0" l="0" r="0" t="0"/>
          <a:stretch/>
        </p:blipFill>
        <p:spPr>
          <a:xfrm>
            <a:off x="10134600" y="5635884"/>
            <a:ext cx="2057400" cy="1217981"/>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914400" y="914400"/>
            <a:ext cx="9011074" cy="56480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nvSpPr>
        <p:spPr>
          <a:xfrm>
            <a:off x="642479" y="304800"/>
            <a:ext cx="1090704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strike="noStrike">
                <a:solidFill>
                  <a:srgbClr val="000000"/>
                </a:solidFill>
                <a:latin typeface="Calibri"/>
                <a:ea typeface="Calibri"/>
                <a:cs typeface="Calibri"/>
                <a:sym typeface="Calibri"/>
              </a:rPr>
              <a:t>BAR GRAPH </a:t>
            </a:r>
            <a:r>
              <a:rPr b="1" lang="en-US" sz="2800" u="none" strike="noStrike">
                <a:solidFill>
                  <a:srgbClr val="000000"/>
                </a:solidFill>
                <a:latin typeface="Calibri"/>
                <a:ea typeface="Calibri"/>
                <a:cs typeface="Calibri"/>
                <a:sym typeface="Calibri"/>
              </a:rPr>
              <a:t>:</a:t>
            </a:r>
            <a:endParaRPr sz="2800" u="none" strike="noStrike">
              <a:solidFill>
                <a:srgbClr val="000000"/>
              </a:solidFill>
              <a:latin typeface="Calibri"/>
              <a:ea typeface="Calibri"/>
              <a:cs typeface="Calibri"/>
              <a:sym typeface="Calibri"/>
            </a:endParaRPr>
          </a:p>
        </p:txBody>
      </p:sp>
      <p:pic>
        <p:nvPicPr>
          <p:cNvPr id="116" name="Google Shape;116;p5"/>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pic>
        <p:nvPicPr>
          <p:cNvPr id="117" name="Google Shape;117;p5"/>
          <p:cNvPicPr preferRelativeResize="0"/>
          <p:nvPr/>
        </p:nvPicPr>
        <p:blipFill rotWithShape="1">
          <a:blip r:embed="rId4">
            <a:alphaModFix/>
          </a:blip>
          <a:srcRect b="0" l="0" r="0" t="0"/>
          <a:stretch/>
        </p:blipFill>
        <p:spPr>
          <a:xfrm>
            <a:off x="1371600" y="1143000"/>
            <a:ext cx="8305800" cy="480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nvSpPr>
        <p:spPr>
          <a:xfrm>
            <a:off x="642479" y="457200"/>
            <a:ext cx="1090704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rgbClr val="000000"/>
                </a:solidFill>
                <a:latin typeface="Calibri"/>
                <a:ea typeface="Calibri"/>
                <a:cs typeface="Calibri"/>
                <a:sym typeface="Calibri"/>
              </a:rPr>
              <a:t>BAR </a:t>
            </a:r>
            <a:r>
              <a:rPr b="1" lang="en-US" sz="2800" u="sng" strike="noStrike">
                <a:solidFill>
                  <a:srgbClr val="000000"/>
                </a:solidFill>
                <a:latin typeface="Calibri"/>
                <a:ea typeface="Calibri"/>
                <a:cs typeface="Calibri"/>
                <a:sym typeface="Calibri"/>
              </a:rPr>
              <a:t>GRAPH </a:t>
            </a:r>
            <a:r>
              <a:rPr b="1" lang="en-US" sz="2800" u="none" strike="noStrike">
                <a:solidFill>
                  <a:srgbClr val="000000"/>
                </a:solidFill>
                <a:latin typeface="Calibri"/>
                <a:ea typeface="Calibri"/>
                <a:cs typeface="Calibri"/>
                <a:sym typeface="Calibri"/>
              </a:rPr>
              <a:t>:</a:t>
            </a:r>
            <a:endParaRPr sz="2800" u="none" strike="noStrike">
              <a:solidFill>
                <a:srgbClr val="000000"/>
              </a:solidFill>
              <a:latin typeface="Calibri"/>
              <a:ea typeface="Calibri"/>
              <a:cs typeface="Calibri"/>
              <a:sym typeface="Calibri"/>
            </a:endParaRPr>
          </a:p>
        </p:txBody>
      </p:sp>
      <p:pic>
        <p:nvPicPr>
          <p:cNvPr id="124" name="Google Shape;124;p6"/>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grpSp>
        <p:nvGrpSpPr>
          <p:cNvPr id="125" name="Google Shape;125;p6"/>
          <p:cNvGrpSpPr/>
          <p:nvPr/>
        </p:nvGrpSpPr>
        <p:grpSpPr>
          <a:xfrm>
            <a:off x="762000" y="1600200"/>
            <a:ext cx="10787520" cy="4648200"/>
            <a:chOff x="0" y="0"/>
            <a:chExt cx="6683713" cy="2609751"/>
          </a:xfrm>
        </p:grpSpPr>
        <p:pic>
          <p:nvPicPr>
            <p:cNvPr id="126" name="Google Shape;126;p6"/>
            <p:cNvPicPr preferRelativeResize="0"/>
            <p:nvPr/>
          </p:nvPicPr>
          <p:blipFill rotWithShape="1">
            <a:blip r:embed="rId4">
              <a:alphaModFix/>
            </a:blip>
            <a:srcRect b="0" l="0" r="0" t="0"/>
            <a:stretch/>
          </p:blipFill>
          <p:spPr>
            <a:xfrm>
              <a:off x="3777942" y="132556"/>
              <a:ext cx="2905771" cy="2020669"/>
            </a:xfrm>
            <a:prstGeom prst="rect">
              <a:avLst/>
            </a:prstGeom>
            <a:noFill/>
            <a:ln>
              <a:noFill/>
            </a:ln>
          </p:spPr>
        </p:pic>
        <p:pic>
          <p:nvPicPr>
            <p:cNvPr id="127" name="Google Shape;127;p6"/>
            <p:cNvPicPr preferRelativeResize="0"/>
            <p:nvPr/>
          </p:nvPicPr>
          <p:blipFill rotWithShape="1">
            <a:blip r:embed="rId5">
              <a:alphaModFix/>
            </a:blip>
            <a:srcRect b="0" l="0" r="0" t="0"/>
            <a:stretch/>
          </p:blipFill>
          <p:spPr>
            <a:xfrm>
              <a:off x="0" y="0"/>
              <a:ext cx="3678556" cy="2609751"/>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nvSpPr>
        <p:spPr>
          <a:xfrm>
            <a:off x="642479" y="228600"/>
            <a:ext cx="1090704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strike="noStrike">
                <a:solidFill>
                  <a:srgbClr val="000000"/>
                </a:solidFill>
                <a:latin typeface="Calibri"/>
                <a:ea typeface="Calibri"/>
                <a:cs typeface="Calibri"/>
                <a:sym typeface="Calibri"/>
              </a:rPr>
              <a:t>LINE GRAPH </a:t>
            </a:r>
            <a:r>
              <a:rPr b="1" lang="en-US" sz="2800" u="none" strike="noStrike">
                <a:solidFill>
                  <a:srgbClr val="000000"/>
                </a:solidFill>
                <a:latin typeface="Calibri"/>
                <a:ea typeface="Calibri"/>
                <a:cs typeface="Calibri"/>
                <a:sym typeface="Calibri"/>
              </a:rPr>
              <a:t>:</a:t>
            </a:r>
            <a:endParaRPr sz="2800" u="none" strike="noStrike">
              <a:solidFill>
                <a:srgbClr val="000000"/>
              </a:solidFill>
              <a:latin typeface="Calibri"/>
              <a:ea typeface="Calibri"/>
              <a:cs typeface="Calibri"/>
              <a:sym typeface="Calibri"/>
            </a:endParaRPr>
          </a:p>
        </p:txBody>
      </p:sp>
      <p:pic>
        <p:nvPicPr>
          <p:cNvPr id="134" name="Google Shape;134;p7"/>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pic>
        <p:nvPicPr>
          <p:cNvPr id="135" name="Google Shape;135;p7"/>
          <p:cNvPicPr preferRelativeResize="0"/>
          <p:nvPr/>
        </p:nvPicPr>
        <p:blipFill rotWithShape="1">
          <a:blip r:embed="rId4">
            <a:alphaModFix/>
          </a:blip>
          <a:srcRect b="0" l="0" r="0" t="0"/>
          <a:stretch/>
        </p:blipFill>
        <p:spPr>
          <a:xfrm>
            <a:off x="2133600" y="1143000"/>
            <a:ext cx="7522050" cy="55003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nvSpPr>
        <p:spPr>
          <a:xfrm>
            <a:off x="609601" y="457200"/>
            <a:ext cx="1093992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rgbClr val="000000"/>
                </a:solidFill>
                <a:latin typeface="Calibri"/>
                <a:ea typeface="Calibri"/>
                <a:cs typeface="Calibri"/>
                <a:sym typeface="Calibri"/>
              </a:rPr>
              <a:t>PIE CHART</a:t>
            </a:r>
            <a:r>
              <a:rPr b="1" lang="en-US" sz="2800" u="none" strike="noStrike">
                <a:solidFill>
                  <a:srgbClr val="000000"/>
                </a:solidFill>
                <a:latin typeface="Calibri"/>
                <a:ea typeface="Calibri"/>
                <a:cs typeface="Calibri"/>
                <a:sym typeface="Calibri"/>
              </a:rPr>
              <a:t>:</a:t>
            </a:r>
            <a:endParaRPr sz="2800" u="none" strike="noStrike">
              <a:solidFill>
                <a:srgbClr val="000000"/>
              </a:solidFill>
              <a:latin typeface="Calibri"/>
              <a:ea typeface="Calibri"/>
              <a:cs typeface="Calibri"/>
              <a:sym typeface="Calibri"/>
            </a:endParaRPr>
          </a:p>
        </p:txBody>
      </p:sp>
      <p:pic>
        <p:nvPicPr>
          <p:cNvPr id="142" name="Google Shape;142;p8"/>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pic>
        <p:nvPicPr>
          <p:cNvPr id="143" name="Google Shape;143;p8"/>
          <p:cNvPicPr preferRelativeResize="0"/>
          <p:nvPr/>
        </p:nvPicPr>
        <p:blipFill rotWithShape="1">
          <a:blip r:embed="rId4">
            <a:alphaModFix/>
          </a:blip>
          <a:srcRect b="0" l="0" r="0" t="0"/>
          <a:stretch/>
        </p:blipFill>
        <p:spPr>
          <a:xfrm>
            <a:off x="2971800" y="1371600"/>
            <a:ext cx="5791200" cy="4952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nvSpPr>
        <p:spPr>
          <a:xfrm>
            <a:off x="685800" y="304800"/>
            <a:ext cx="1086372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rgbClr val="000000"/>
                </a:solidFill>
                <a:latin typeface="Calibri"/>
                <a:ea typeface="Calibri"/>
                <a:cs typeface="Calibri"/>
                <a:sym typeface="Calibri"/>
              </a:rPr>
              <a:t>PIE CHART</a:t>
            </a:r>
            <a:r>
              <a:rPr b="1" lang="en-US" sz="2800" u="none" strike="noStrike">
                <a:solidFill>
                  <a:srgbClr val="000000"/>
                </a:solidFill>
                <a:latin typeface="Calibri"/>
                <a:ea typeface="Calibri"/>
                <a:cs typeface="Calibri"/>
                <a:sym typeface="Calibri"/>
              </a:rPr>
              <a:t>:</a:t>
            </a:r>
            <a:endParaRPr sz="2800" u="none" strike="noStrike">
              <a:solidFill>
                <a:srgbClr val="000000"/>
              </a:solidFill>
              <a:latin typeface="Calibri"/>
              <a:ea typeface="Calibri"/>
              <a:cs typeface="Calibri"/>
              <a:sym typeface="Calibri"/>
            </a:endParaRPr>
          </a:p>
        </p:txBody>
      </p:sp>
      <p:pic>
        <p:nvPicPr>
          <p:cNvPr id="150" name="Google Shape;150;p9"/>
          <p:cNvPicPr preferRelativeResize="0"/>
          <p:nvPr/>
        </p:nvPicPr>
        <p:blipFill rotWithShape="1">
          <a:blip r:embed="rId3">
            <a:alphaModFix/>
          </a:blip>
          <a:srcRect b="0" l="0" r="0" t="0"/>
          <a:stretch/>
        </p:blipFill>
        <p:spPr>
          <a:xfrm>
            <a:off x="10134600" y="5580904"/>
            <a:ext cx="2057400" cy="1217981"/>
          </a:xfrm>
          <a:prstGeom prst="rect">
            <a:avLst/>
          </a:prstGeom>
          <a:noFill/>
          <a:ln>
            <a:noFill/>
          </a:ln>
        </p:spPr>
      </p:pic>
      <p:pic>
        <p:nvPicPr>
          <p:cNvPr id="151" name="Google Shape;151;p9"/>
          <p:cNvPicPr preferRelativeResize="0"/>
          <p:nvPr/>
        </p:nvPicPr>
        <p:blipFill rotWithShape="1">
          <a:blip r:embed="rId4">
            <a:alphaModFix/>
          </a:blip>
          <a:srcRect b="0" l="0" r="0" t="0"/>
          <a:stretch/>
        </p:blipFill>
        <p:spPr>
          <a:xfrm>
            <a:off x="2514600" y="1397634"/>
            <a:ext cx="6400800" cy="51555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FACE-45</dc:creator>
</cp:coreProperties>
</file>