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9"/>
  </p:notesMasterIdLst>
  <p:sldIdLst>
    <p:sldId id="371" r:id="rId3"/>
    <p:sldId id="374" r:id="rId4"/>
    <p:sldId id="373" r:id="rId5"/>
    <p:sldId id="372" r:id="rId6"/>
    <p:sldId id="393" r:id="rId7"/>
    <p:sldId id="356" r:id="rId8"/>
    <p:sldId id="394" r:id="rId10"/>
    <p:sldId id="357" r:id="rId11"/>
    <p:sldId id="359" r:id="rId12"/>
    <p:sldId id="361" r:id="rId13"/>
    <p:sldId id="396" r:id="rId14"/>
    <p:sldId id="395" r:id="rId15"/>
    <p:sldId id="397" r:id="rId16"/>
    <p:sldId id="398" r:id="rId17"/>
    <p:sldId id="399" r:id="rId18"/>
    <p:sldId id="400" r:id="rId19"/>
    <p:sldId id="401" r:id="rId20"/>
    <p:sldId id="403" r:id="rId21"/>
    <p:sldId id="402" r:id="rId22"/>
    <p:sldId id="404" r:id="rId23"/>
    <p:sldId id="405" r:id="rId24"/>
    <p:sldId id="407" r:id="rId25"/>
    <p:sldId id="406" r:id="rId26"/>
    <p:sldId id="408" r:id="rId27"/>
    <p:sldId id="409" r:id="rId28"/>
    <p:sldId id="410" r:id="rId29"/>
    <p:sldId id="411" r:id="rId30"/>
    <p:sldId id="413" r:id="rId31"/>
    <p:sldId id="412" r:id="rId32"/>
    <p:sldId id="414" r:id="rId33"/>
    <p:sldId id="289" r:id="rId34"/>
  </p:sldIdLst>
  <p:sldSz cx="12192000" cy="6858000"/>
  <p:notesSz cx="6858000" cy="9144000"/>
  <p:embeddedFontLst>
    <p:embeddedFont>
      <p:font typeface="Nunito Sans" panose="00000500000000000000" pitchFamily="2" charset="0"/>
      <p:regular r:id="rId38"/>
      <p:bold r:id="rId39"/>
      <p:italic r:id="rId40"/>
      <p:boldItalic r:id="rId41"/>
    </p:embeddedFont>
    <p:embeddedFont>
      <p:font typeface="Calibri" panose="020F0502020204030204" charset="0"/>
      <p:regular r:id="rId42"/>
      <p:bold r:id="rId43"/>
      <p:italic r:id="rId44"/>
      <p:boldItalic r:id="rId4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5136"/>
    <a:srgbClr val="303030"/>
    <a:srgbClr val="4A4A4A"/>
    <a:srgbClr val="3D3D3D"/>
    <a:srgbClr val="212121"/>
    <a:srgbClr val="000000"/>
    <a:srgbClr val="131313"/>
    <a:srgbClr val="F69180"/>
    <a:srgbClr val="FBD0C9"/>
    <a:srgbClr val="E9E9E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79389" autoAdjust="0"/>
  </p:normalViewPr>
  <p:slideViewPr>
    <p:cSldViewPr showGuides="1">
      <p:cViewPr varScale="1">
        <p:scale>
          <a:sx n="55" d="100"/>
          <a:sy n="55" d="100"/>
        </p:scale>
        <p:origin x="1134"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39" d="100"/>
          <a:sy n="39" d="100"/>
        </p:scale>
        <p:origin x="2328" y="48"/>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5" Type="http://schemas.openxmlformats.org/officeDocument/2006/relationships/font" Target="fonts/font8.fntdata"/><Relationship Id="rId44" Type="http://schemas.openxmlformats.org/officeDocument/2006/relationships/font" Target="fonts/font7.fntdata"/><Relationship Id="rId43" Type="http://schemas.openxmlformats.org/officeDocument/2006/relationships/font" Target="fonts/font6.fntdata"/><Relationship Id="rId42" Type="http://schemas.openxmlformats.org/officeDocument/2006/relationships/font" Target="fonts/font5.fntdata"/><Relationship Id="rId41" Type="http://schemas.openxmlformats.org/officeDocument/2006/relationships/font" Target="fonts/font4.fntdata"/><Relationship Id="rId40" Type="http://schemas.openxmlformats.org/officeDocument/2006/relationships/font" Target="fonts/font3.fntdata"/><Relationship Id="rId4" Type="http://schemas.openxmlformats.org/officeDocument/2006/relationships/slide" Target="slides/slide2.xml"/><Relationship Id="rId39" Type="http://schemas.openxmlformats.org/officeDocument/2006/relationships/font" Target="fonts/font2.fntdata"/><Relationship Id="rId38" Type="http://schemas.openxmlformats.org/officeDocument/2006/relationships/font" Target="fonts/font1.fntdata"/><Relationship Id="rId37" Type="http://schemas.openxmlformats.org/officeDocument/2006/relationships/tableStyles" Target="tableStyles.xml"/><Relationship Id="rId36" Type="http://schemas.openxmlformats.org/officeDocument/2006/relationships/viewProps" Target="viewProps.xml"/><Relationship Id="rId35" Type="http://schemas.openxmlformats.org/officeDocument/2006/relationships/presProps" Target="presProps.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99A3E1-D0AF-40CA-9CA4-BE00645EFE64}"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AB6876-1BF1-4B88-890A-0B4E46201506}"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 B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D </a:t>
            </a:r>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C </a:t>
            </a:r>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B </a:t>
            </a:r>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C</a:t>
            </a:r>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OPTION -=C </a:t>
            </a:r>
            <a:endParaRPr lang="en-US" b="1" dirty="0"/>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OPTION C </a:t>
            </a:r>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OPTION C </a:t>
            </a:r>
            <a:endParaRPr lang="en-US" b="0" dirty="0">
              <a:effectLst/>
            </a:endParaRPr>
          </a:p>
        </p:txBody>
      </p:sp>
      <p:sp>
        <p:nvSpPr>
          <p:cNvPr id="4" name="Slide Number Placeholder 3"/>
          <p:cNvSpPr>
            <a:spLocks noGrp="1"/>
          </p:cNvSpPr>
          <p:nvPr>
            <p:ph type="sldNum" sz="quarter" idx="5"/>
          </p:nvPr>
        </p:nvSpPr>
        <p:spPr/>
        <p:txBody>
          <a:bodyPr/>
          <a:lstStyle/>
          <a:p>
            <a:fld id="{0AAB6876-1BF1-4B88-890A-0B4E46201506}"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 A </a:t>
            </a:r>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:A </a:t>
            </a:r>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p:nvPr>
            <p:ph type="sldImg" idx="2"/>
          </p:nvPr>
        </p:nvSpPr>
        <p:spPr/>
      </p:sp>
      <p:sp>
        <p:nvSpPr>
          <p:cNvPr id="3" name="Text Placeholder 2"/>
          <p:cNvSpPr/>
          <p:nvPr>
            <p:ph type="body" idx="3"/>
          </p:nvPr>
        </p:nvSpPr>
        <p:spPr/>
        <p:txBody>
          <a:bodyPr/>
          <a:p>
            <a:r>
              <a:rPr lang="en-US"/>
              <a:t>OPTION ; C </a:t>
            </a:r>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3678806" y="1998021"/>
            <a:ext cx="4834388" cy="28619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1</a:t>
            </a:r>
            <a:endParaRPr lang="en-US" sz="3600" dirty="0">
              <a:solidFill>
                <a:schemeClr val="accent1">
                  <a:lumMod val="75000"/>
                </a:schemeClr>
              </a:solidFill>
            </a:endParaRPr>
          </a:p>
        </p:txBody>
      </p:sp>
      <p:sp>
        <p:nvSpPr>
          <p:cNvPr id="27" name="Text Box 26"/>
          <p:cNvSpPr txBox="1"/>
          <p:nvPr/>
        </p:nvSpPr>
        <p:spPr>
          <a:xfrm>
            <a:off x="609600" y="1447800"/>
            <a:ext cx="11209020" cy="953135"/>
          </a:xfrm>
          <a:prstGeom prst="rect">
            <a:avLst/>
          </a:prstGeom>
          <a:noFill/>
        </p:spPr>
        <p:txBody>
          <a:bodyPr wrap="square" rtlCol="0" anchor="t">
            <a:spAutoFit/>
          </a:bodyPr>
          <a:p>
            <a:r>
              <a:rPr lang="en-US" sz="2800"/>
              <a:t>According to the passage male lions generally do not go for huntings because</a:t>
            </a:r>
            <a:endParaRPr lang="en-US" sz="2800"/>
          </a:p>
        </p:txBody>
      </p:sp>
      <p:sp>
        <p:nvSpPr>
          <p:cNvPr id="29" name="Text Box 28"/>
          <p:cNvSpPr txBox="1"/>
          <p:nvPr/>
        </p:nvSpPr>
        <p:spPr>
          <a:xfrm>
            <a:off x="1466850" y="2743200"/>
            <a:ext cx="8715375" cy="2553335"/>
          </a:xfrm>
          <a:prstGeom prst="rect">
            <a:avLst/>
          </a:prstGeom>
          <a:noFill/>
        </p:spPr>
        <p:txBody>
          <a:bodyPr wrap="square" rtlCol="0">
            <a:spAutoFit/>
          </a:bodyPr>
          <a:p>
            <a:pPr marL="514350" indent="-514350">
              <a:buFont typeface="+mj-lt"/>
              <a:buAutoNum type="alphaUcPeriod"/>
            </a:pPr>
            <a:endParaRPr lang="en-US" sz="3200"/>
          </a:p>
          <a:p>
            <a:pPr marL="514350" indent="-514350">
              <a:buFont typeface="+mj-lt"/>
              <a:buAutoNum type="alphaUcPeriod"/>
            </a:pPr>
            <a:r>
              <a:rPr lang="en-US" sz="3200"/>
              <a:t>they do not like it.</a:t>
            </a:r>
            <a:endParaRPr lang="en-US" sz="3200"/>
          </a:p>
          <a:p>
            <a:pPr marL="514350" indent="-514350">
              <a:buFont typeface="+mj-lt"/>
              <a:buAutoNum type="alphaUcPeriod"/>
            </a:pPr>
            <a:r>
              <a:rPr lang="en-US" sz="3200"/>
              <a:t>they want lioness to get training</a:t>
            </a:r>
            <a:endParaRPr lang="en-US" sz="3200"/>
          </a:p>
          <a:p>
            <a:pPr marL="514350" indent="-514350">
              <a:buFont typeface="+mj-lt"/>
              <a:buAutoNum type="alphaUcPeriod"/>
            </a:pPr>
            <a:r>
              <a:rPr lang="en-US" sz="3200"/>
              <a:t>they wish to save their vigour for other things</a:t>
            </a:r>
            <a:endParaRPr lang="en-US" sz="3200"/>
          </a:p>
          <a:p>
            <a:pPr marL="514350" indent="-514350">
              <a:buFont typeface="+mj-lt"/>
              <a:buAutoNum type="alphaUcPeriod"/>
            </a:pPr>
            <a:r>
              <a:rPr lang="en-US" sz="3200"/>
              <a:t>they are very lazy</a:t>
            </a:r>
            <a:endParaRPr lang="en-US" sz="32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2</a:t>
            </a:r>
            <a:endParaRPr lang="en-US" sz="3600" dirty="0">
              <a:solidFill>
                <a:schemeClr val="accent1">
                  <a:lumMod val="75000"/>
                </a:schemeClr>
              </a:solidFill>
            </a:endParaRPr>
          </a:p>
        </p:txBody>
      </p:sp>
      <p:sp>
        <p:nvSpPr>
          <p:cNvPr id="27" name="Text Box 26"/>
          <p:cNvSpPr txBox="1"/>
          <p:nvPr/>
        </p:nvSpPr>
        <p:spPr>
          <a:xfrm>
            <a:off x="609600" y="1447800"/>
            <a:ext cx="11209020" cy="645160"/>
          </a:xfrm>
          <a:prstGeom prst="rect">
            <a:avLst/>
          </a:prstGeom>
          <a:noFill/>
        </p:spPr>
        <p:txBody>
          <a:bodyPr wrap="square" rtlCol="0" anchor="t">
            <a:spAutoFit/>
          </a:bodyPr>
          <a:p>
            <a:r>
              <a:rPr lang="en-US" sz="3600"/>
              <a:t>Male lions protect their cubs</a:t>
            </a:r>
            <a:endParaRPr lang="en-US" sz="3600"/>
          </a:p>
        </p:txBody>
      </p:sp>
      <p:sp>
        <p:nvSpPr>
          <p:cNvPr id="29" name="Text Box 28"/>
          <p:cNvSpPr txBox="1"/>
          <p:nvPr/>
        </p:nvSpPr>
        <p:spPr>
          <a:xfrm>
            <a:off x="1466850" y="2743200"/>
            <a:ext cx="8715375" cy="583565"/>
          </a:xfrm>
          <a:prstGeom prst="rect">
            <a:avLst/>
          </a:prstGeom>
          <a:noFill/>
        </p:spPr>
        <p:txBody>
          <a:bodyPr wrap="square" rtlCol="0">
            <a:spAutoFit/>
          </a:bodyPr>
          <a:p>
            <a:pPr marL="514350" indent="-514350">
              <a:buFont typeface="+mj-lt"/>
              <a:buAutoNum type="alphaUcPeriod"/>
            </a:pPr>
            <a:endParaRPr lang="en-US" sz="3200"/>
          </a:p>
        </p:txBody>
      </p:sp>
      <p:sp>
        <p:nvSpPr>
          <p:cNvPr id="2" name="Text Box 1"/>
          <p:cNvSpPr txBox="1"/>
          <p:nvPr/>
        </p:nvSpPr>
        <p:spPr>
          <a:xfrm>
            <a:off x="685800" y="2209800"/>
            <a:ext cx="11220450" cy="4264025"/>
          </a:xfrm>
          <a:prstGeom prst="rect">
            <a:avLst/>
          </a:prstGeom>
          <a:noFill/>
        </p:spPr>
        <p:txBody>
          <a:bodyPr wrap="square" rtlCol="0" anchor="t">
            <a:noAutofit/>
          </a:bodyPr>
          <a:p>
            <a:pPr marL="742950" indent="-742950">
              <a:buFont typeface="+mj-lt"/>
              <a:buAutoNum type="alphaUcPeriod"/>
            </a:pPr>
            <a:r>
              <a:rPr lang="en-US" sz="3600"/>
              <a:t>from the members of their own species</a:t>
            </a:r>
            <a:endParaRPr lang="en-US" sz="3600"/>
          </a:p>
          <a:p>
            <a:pPr marL="742950" indent="-742950">
              <a:buFont typeface="+mj-lt"/>
              <a:buAutoNum type="alphaUcPeriod"/>
            </a:pPr>
            <a:r>
              <a:rPr lang="en-US" sz="3600"/>
              <a:t>from hyenas only</a:t>
            </a:r>
            <a:endParaRPr lang="en-US" sz="3600"/>
          </a:p>
          <a:p>
            <a:pPr marL="742950" indent="-742950">
              <a:buFont typeface="+mj-lt"/>
              <a:buAutoNum type="alphaUcPeriod"/>
            </a:pPr>
            <a:r>
              <a:rPr lang="en-US" sz="3600"/>
              <a:t>from hyenas as much as from other enemies</a:t>
            </a:r>
            <a:endParaRPr lang="en-US" sz="3600"/>
          </a:p>
          <a:p>
            <a:pPr marL="742950" indent="-742950">
              <a:buFont typeface="+mj-lt"/>
              <a:buAutoNum type="alphaUcPeriod"/>
            </a:pPr>
            <a:r>
              <a:rPr lang="en-US" sz="3600"/>
              <a:t>more from hyenas than from other animals</a:t>
            </a:r>
            <a:endParaRPr lang="en-US" sz="36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normAutofit fontScale="90000" lnSpcReduction="20000"/>
          </a:bodyPr>
          <a:p>
            <a:pPr marL="0" indent="0">
              <a:buNone/>
            </a:pPr>
            <a:r>
              <a:rPr lang="en-US"/>
              <a:t>Harold a professional man who had worked in an office for many years had a fearful dream. In it, he found himself in a land where small slug-like animals with slimy tentacles lived on people's bodies. The people tolerated the loathsome creatures because after many years they grew into elephants which then became the nation's system of transport, carrying everyone wherever he wanted to go. Harold suddenly realised that he himself was covered with these things, and he woke up screaming. In a vivid sequence of pictures this dream dramatised for Harold what he had never been able to put in to words; he saw himself as letting society feed on his body in his early years so that it would carry him when he retired. He later threw off the "security bug" and took up freelance work</a:t>
            </a:r>
            <a:endParaRPr lang="en-US"/>
          </a:p>
        </p:txBody>
      </p:sp>
      <p:sp>
        <p:nvSpPr>
          <p:cNvPr id="6"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solidFill>
                  <a:srgbClr val="273239"/>
                </a:solidFill>
                <a:effectLst/>
                <a:latin typeface="Nunito" panose="020F0502020204030204" pitchFamily="2" charset="0"/>
                <a:sym typeface="+mn-ea"/>
              </a:rPr>
              <a:t>Read the passage 3</a:t>
            </a:r>
            <a:endParaRPr lang="en-US" sz="3600" b="1" dirty="0">
              <a:solidFill>
                <a:srgbClr val="273239"/>
              </a:solidFill>
              <a:effectLst/>
              <a:latin typeface="Nunito" panose="020F0502020204030204" pitchFamily="2" charset="0"/>
              <a:sym typeface="+mn-ea"/>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The statement that 'he later threw off the security bug' means that</a:t>
            </a:r>
            <a:endParaRPr lang="en-US"/>
          </a:p>
          <a:p>
            <a:pPr marL="0" indent="0">
              <a:buNone/>
            </a:pPr>
            <a:endParaRPr lang="en-US"/>
          </a:p>
          <a:p>
            <a:pPr marL="514350" indent="-514350">
              <a:buFont typeface="+mj-lt"/>
              <a:buAutoNum type="alphaUcPeriod"/>
            </a:pPr>
            <a:r>
              <a:rPr lang="en-US"/>
              <a:t>Harold succeeded in overcoming the need for security</a:t>
            </a:r>
            <a:endParaRPr lang="en-US"/>
          </a:p>
          <a:p>
            <a:pPr marL="514350" indent="-514350">
              <a:buFont typeface="+mj-lt"/>
              <a:buAutoNum type="alphaUcPeriod"/>
            </a:pPr>
            <a:r>
              <a:rPr lang="en-US"/>
              <a:t>Harold stopped giving much importance to dreams</a:t>
            </a:r>
            <a:endParaRPr lang="en-US"/>
          </a:p>
          <a:p>
            <a:pPr marL="514350" indent="-514350">
              <a:buFont typeface="+mj-lt"/>
              <a:buAutoNum type="alphaUcPeriod"/>
            </a:pPr>
            <a:r>
              <a:rPr lang="en-US"/>
              <a:t>Harold started tolerating social victimisation</a:t>
            </a:r>
            <a:endParaRPr lang="en-US"/>
          </a:p>
          <a:p>
            <a:pPr marL="514350" indent="-514350">
              <a:buFont typeface="+mj-lt"/>
              <a:buAutoNum type="alphaUcPeriod"/>
            </a:pPr>
            <a:r>
              <a:rPr lang="en-US"/>
              <a:t>Harold killed all the bugs troubled him</a:t>
            </a:r>
            <a:endParaRPr lang="en-US"/>
          </a:p>
        </p:txBody>
      </p:sp>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1</a:t>
            </a:r>
            <a:endParaRPr lang="en-US" sz="3600" dirty="0">
              <a:solidFill>
                <a:schemeClr val="accent1">
                  <a:lumMod val="75000"/>
                </a:schemeClr>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Harold's dream was fearful because</a:t>
            </a:r>
            <a:endParaRPr lang="en-US"/>
          </a:p>
          <a:p>
            <a:pPr marL="0" indent="0">
              <a:buNone/>
            </a:pPr>
            <a:endParaRPr lang="en-US"/>
          </a:p>
          <a:p>
            <a:pPr marL="0" indent="0">
              <a:buNone/>
            </a:pPr>
            <a:endParaRPr lang="en-US"/>
          </a:p>
          <a:p>
            <a:pPr marL="514350" indent="-514350">
              <a:buFont typeface="+mj-lt"/>
              <a:buAutoNum type="alphaUcPeriod"/>
            </a:pPr>
            <a:r>
              <a:rPr lang="en-US"/>
              <a:t>it brought him face to face with reality</a:t>
            </a:r>
            <a:endParaRPr lang="en-US"/>
          </a:p>
          <a:p>
            <a:pPr marL="514350" indent="-514350">
              <a:buFont typeface="+mj-lt"/>
              <a:buAutoNum type="alphaUcPeriod"/>
            </a:pPr>
            <a:r>
              <a:rPr lang="en-US"/>
              <a:t>it was full of vivid pictures of snakes</a:t>
            </a:r>
            <a:endParaRPr lang="en-US"/>
          </a:p>
          <a:p>
            <a:pPr marL="514350" indent="-514350">
              <a:buFont typeface="+mj-lt"/>
              <a:buAutoNum type="alphaUcPeriod"/>
            </a:pPr>
            <a:r>
              <a:rPr lang="en-US"/>
              <a:t>he saw huge elephant in it</a:t>
            </a:r>
            <a:endParaRPr lang="en-US"/>
          </a:p>
          <a:p>
            <a:pPr marL="514350" indent="-514350">
              <a:buFont typeface="+mj-lt"/>
              <a:buAutoNum type="alphaUcPeriod"/>
            </a:pPr>
            <a:r>
              <a:rPr lang="en-US"/>
              <a:t>in it he saw slimy creatures feeding on people's bodies</a:t>
            </a:r>
            <a:endParaRPr lang="en-US"/>
          </a:p>
        </p:txBody>
      </p:sp>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2</a:t>
            </a:r>
            <a:endParaRPr lang="en-US" sz="3600" dirty="0">
              <a:solidFill>
                <a:schemeClr val="accent1">
                  <a:lumMod val="75000"/>
                </a:schemeClr>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p:txBody>
          <a:bodyPr/>
          <a:p>
            <a:pPr marL="0" indent="0">
              <a:buNone/>
            </a:pPr>
            <a:r>
              <a:rPr lang="en-US"/>
              <a:t>Which one of the following phrases best helps to bring out the precise meaning of 'loathsome creatures'?</a:t>
            </a:r>
            <a:endParaRPr lang="en-US"/>
          </a:p>
          <a:p>
            <a:pPr marL="514350" indent="-514350">
              <a:buFont typeface="+mj-lt"/>
              <a:buAutoNum type="alphaUcPeriod"/>
            </a:pPr>
            <a:endParaRPr lang="en-US"/>
          </a:p>
          <a:p>
            <a:pPr marL="514350" indent="-514350">
              <a:buFont typeface="+mj-lt"/>
              <a:buAutoNum type="alphaUcPeriod"/>
            </a:pPr>
            <a:r>
              <a:rPr lang="en-US"/>
              <a:t>Security bug and slimy tentacles</a:t>
            </a:r>
            <a:endParaRPr lang="en-US"/>
          </a:p>
          <a:p>
            <a:pPr marL="514350" indent="-514350">
              <a:buFont typeface="+mj-lt"/>
              <a:buAutoNum type="alphaUcPeriod"/>
            </a:pPr>
            <a:r>
              <a:rPr lang="en-US"/>
              <a:t>Fearful dream and slug-like animals</a:t>
            </a:r>
            <a:endParaRPr lang="en-US"/>
          </a:p>
          <a:p>
            <a:pPr marL="514350" indent="-514350">
              <a:buFont typeface="+mj-lt"/>
              <a:buAutoNum type="alphaUcPeriod"/>
            </a:pPr>
            <a:r>
              <a:rPr lang="en-US"/>
              <a:t>Slimy tentacles and slug-like animals</a:t>
            </a:r>
            <a:endParaRPr lang="en-US"/>
          </a:p>
          <a:p>
            <a:pPr marL="514350" indent="-514350">
              <a:buFont typeface="+mj-lt"/>
              <a:buAutoNum type="alphaUcPeriod"/>
            </a:pPr>
            <a:r>
              <a:rPr lang="en-US"/>
              <a:t>slug-like animals and security bug</a:t>
            </a:r>
            <a:endParaRPr lang="en-US"/>
          </a:p>
        </p:txBody>
      </p:sp>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3</a:t>
            </a:r>
            <a:endParaRPr lang="en-US" sz="3600" dirty="0">
              <a:solidFill>
                <a:schemeClr val="accent1">
                  <a:lumMod val="75000"/>
                </a:schemeClr>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32715" y="1102360"/>
            <a:ext cx="11939905" cy="5518785"/>
          </a:xfrm>
        </p:spPr>
        <p:txBody>
          <a:bodyPr>
            <a:normAutofit fontScale="90000"/>
          </a:bodyPr>
          <a:p>
            <a:pPr marL="0" indent="0">
              <a:buNone/>
            </a:pPr>
            <a:r>
              <a:rPr lang="en-US"/>
              <a:t>Speech is great blessings but it can also be great curse, for while it helps us to make our intentions and desires known to our fellows, it can also if we use it carelessly, make our attitude completely misunderstood. A slip of the tongue, the use of unusual word, or of an ambiguous word, and so on, may create an enemy where we had hoped to win a friend. Again, different classes of people use different vocabularies, and the ordinary speech of an educated may strike an uneducated listener as pompous. Unwittingly, we may use a word which bears a different meaning to our listener from what it does to men of our own class. Thus speech is not a gift to use lightly without thought, but one which demands careful handling. Only a fool will express himself alike to all kinds and conditions to men</a:t>
            </a:r>
            <a:endParaRPr lang="en-US"/>
          </a:p>
        </p:txBody>
      </p:sp>
      <p:sp>
        <p:nvSpPr>
          <p:cNvPr id="6"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solidFill>
                  <a:srgbClr val="273239"/>
                </a:solidFill>
                <a:effectLst/>
                <a:latin typeface="Nunito" panose="020F0502020204030204" pitchFamily="2" charset="0"/>
                <a:sym typeface="+mn-ea"/>
              </a:rPr>
              <a:t>Read the passage 4</a:t>
            </a:r>
            <a:endParaRPr lang="en-US" sz="3600" b="1" dirty="0">
              <a:solidFill>
                <a:srgbClr val="273239"/>
              </a:solidFill>
              <a:effectLst/>
              <a:latin typeface="Nunito" panose="020F0502020204030204" pitchFamily="2" charset="0"/>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1</a:t>
            </a:r>
            <a:endParaRPr lang="en-US" sz="3600" dirty="0">
              <a:solidFill>
                <a:schemeClr val="accent1">
                  <a:lumMod val="75000"/>
                </a:schemeClr>
              </a:solidFill>
            </a:endParaRPr>
          </a:p>
        </p:txBody>
      </p:sp>
      <p:sp>
        <p:nvSpPr>
          <p:cNvPr id="4" name="Text Box 3"/>
          <p:cNvSpPr txBox="1"/>
          <p:nvPr/>
        </p:nvSpPr>
        <p:spPr>
          <a:xfrm>
            <a:off x="219710" y="1208405"/>
            <a:ext cx="11957050" cy="5060315"/>
          </a:xfrm>
          <a:prstGeom prst="rect">
            <a:avLst/>
          </a:prstGeom>
          <a:noFill/>
        </p:spPr>
        <p:txBody>
          <a:bodyPr wrap="square" rtlCol="0" anchor="t">
            <a:noAutofit/>
          </a:bodyPr>
          <a:p>
            <a:endParaRPr lang="en-US" sz="4000"/>
          </a:p>
          <a:p>
            <a:r>
              <a:rPr lang="en-US" sz="4000"/>
              <a:t>The best way to win a friend is to avoid</a:t>
            </a:r>
            <a:endParaRPr lang="en-US" sz="4000"/>
          </a:p>
          <a:p>
            <a:endParaRPr lang="en-US" sz="4000"/>
          </a:p>
          <a:p>
            <a:pPr marL="742950" indent="-742950">
              <a:buFont typeface="+mj-lt"/>
              <a:buAutoNum type="alphaUcPeriod"/>
            </a:pPr>
            <a:r>
              <a:rPr lang="en-US" sz="4000"/>
              <a:t>irony in speech</a:t>
            </a:r>
            <a:endParaRPr lang="en-US" sz="4000"/>
          </a:p>
          <a:p>
            <a:pPr marL="742950" indent="-742950">
              <a:buFont typeface="+mj-lt"/>
              <a:buAutoNum type="alphaUcPeriod"/>
            </a:pPr>
            <a:r>
              <a:rPr lang="en-US" sz="4000"/>
              <a:t>pomposity in speech</a:t>
            </a:r>
            <a:endParaRPr lang="en-US" sz="4000"/>
          </a:p>
          <a:p>
            <a:pPr marL="742950" indent="-742950">
              <a:buFont typeface="+mj-lt"/>
              <a:buAutoNum type="alphaUcPeriod"/>
            </a:pPr>
            <a:r>
              <a:rPr lang="en-US" sz="4000"/>
              <a:t>verbosity in speech</a:t>
            </a:r>
            <a:endParaRPr lang="en-US" sz="4000"/>
          </a:p>
          <a:p>
            <a:pPr marL="742950" indent="-742950">
              <a:buFont typeface="+mj-lt"/>
              <a:buAutoNum type="alphaUcPeriod"/>
            </a:pPr>
            <a:r>
              <a:rPr lang="en-US" sz="4000"/>
              <a:t>ambiguity in speech</a:t>
            </a:r>
            <a:endParaRPr lang="en-US" sz="40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2</a:t>
            </a:r>
            <a:endParaRPr lang="en-US" sz="3600" dirty="0">
              <a:solidFill>
                <a:schemeClr val="accent1">
                  <a:lumMod val="75000"/>
                </a:schemeClr>
              </a:solidFill>
            </a:endParaRPr>
          </a:p>
        </p:txBody>
      </p:sp>
      <p:sp>
        <p:nvSpPr>
          <p:cNvPr id="2" name="Text Box 1"/>
          <p:cNvSpPr txBox="1"/>
          <p:nvPr/>
        </p:nvSpPr>
        <p:spPr>
          <a:xfrm>
            <a:off x="486410" y="1362075"/>
            <a:ext cx="11638915" cy="5113020"/>
          </a:xfrm>
          <a:prstGeom prst="rect">
            <a:avLst/>
          </a:prstGeom>
          <a:noFill/>
        </p:spPr>
        <p:txBody>
          <a:bodyPr wrap="square" rtlCol="0" anchor="t">
            <a:noAutofit/>
          </a:bodyPr>
          <a:p>
            <a:r>
              <a:rPr lang="en-US" sz="4000"/>
              <a:t>Speech can be curse, because it can</a:t>
            </a:r>
            <a:endParaRPr lang="en-US" sz="4000"/>
          </a:p>
          <a:p>
            <a:endParaRPr lang="en-US" sz="4000"/>
          </a:p>
          <a:p>
            <a:endParaRPr lang="en-US" sz="4000"/>
          </a:p>
          <a:p>
            <a:pPr marL="742950" indent="-742950">
              <a:buFont typeface="+mj-lt"/>
              <a:buAutoNum type="alphaUcPeriod"/>
            </a:pPr>
            <a:r>
              <a:rPr lang="en-US" sz="4000"/>
              <a:t>hurt others</a:t>
            </a:r>
            <a:endParaRPr lang="en-US" sz="4000"/>
          </a:p>
          <a:p>
            <a:pPr marL="742950" indent="-742950">
              <a:buFont typeface="+mj-lt"/>
              <a:buAutoNum type="alphaUcPeriod"/>
            </a:pPr>
            <a:r>
              <a:rPr lang="en-US" sz="4000"/>
              <a:t>lead to carelessness</a:t>
            </a:r>
            <a:endParaRPr lang="en-US" sz="4000"/>
          </a:p>
          <a:p>
            <a:pPr marL="742950" indent="-742950">
              <a:buFont typeface="+mj-lt"/>
              <a:buAutoNum type="alphaUcPeriod"/>
            </a:pPr>
            <a:r>
              <a:rPr lang="en-US" sz="4000"/>
              <a:t>create misunderstanding</a:t>
            </a:r>
            <a:endParaRPr lang="en-US" sz="4000"/>
          </a:p>
          <a:p>
            <a:pPr marL="742950" indent="-742950">
              <a:buFont typeface="+mj-lt"/>
              <a:buAutoNum type="alphaUcPeriod"/>
            </a:pPr>
            <a:r>
              <a:rPr lang="en-US" sz="4000"/>
              <a:t>reveal our intentions</a:t>
            </a:r>
            <a:endParaRPr lang="en-US" sz="4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6"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 3</a:t>
            </a:r>
            <a:endParaRPr lang="en-US" sz="3600" dirty="0">
              <a:solidFill>
                <a:schemeClr val="accent1">
                  <a:lumMod val="75000"/>
                </a:schemeClr>
              </a:solidFill>
            </a:endParaRPr>
          </a:p>
        </p:txBody>
      </p:sp>
      <p:sp>
        <p:nvSpPr>
          <p:cNvPr id="2" name="Text Box 1"/>
          <p:cNvSpPr txBox="1"/>
          <p:nvPr/>
        </p:nvSpPr>
        <p:spPr>
          <a:xfrm>
            <a:off x="739775" y="1516380"/>
            <a:ext cx="10838815" cy="2650490"/>
          </a:xfrm>
          <a:prstGeom prst="rect">
            <a:avLst/>
          </a:prstGeom>
          <a:noFill/>
        </p:spPr>
        <p:txBody>
          <a:bodyPr wrap="square" rtlCol="0" anchor="t">
            <a:noAutofit/>
          </a:bodyPr>
          <a:p>
            <a:r>
              <a:rPr lang="en-US" sz="4000"/>
              <a:t>While talking to an uneducated person, we should use</a:t>
            </a:r>
            <a:endParaRPr lang="en-US" sz="4000"/>
          </a:p>
          <a:p>
            <a:endParaRPr lang="en-US" sz="4000"/>
          </a:p>
          <a:p>
            <a:pPr marL="742950" indent="-742950">
              <a:buFont typeface="+mj-lt"/>
              <a:buAutoNum type="alphaUcPeriod"/>
            </a:pPr>
            <a:r>
              <a:rPr lang="en-US" sz="4000"/>
              <a:t>ordinary speech</a:t>
            </a:r>
            <a:endParaRPr lang="en-US" sz="4000"/>
          </a:p>
          <a:p>
            <a:pPr marL="742950" indent="-742950">
              <a:buFont typeface="+mj-lt"/>
              <a:buAutoNum type="alphaUcPeriod"/>
            </a:pPr>
            <a:r>
              <a:rPr lang="en-US" sz="4000"/>
              <a:t>his vocabulary</a:t>
            </a:r>
            <a:endParaRPr lang="en-US" sz="4000"/>
          </a:p>
          <a:p>
            <a:pPr marL="742950" indent="-742950">
              <a:buFont typeface="+mj-lt"/>
              <a:buAutoNum type="alphaUcPeriod"/>
            </a:pPr>
            <a:r>
              <a:rPr lang="en-US" sz="4000"/>
              <a:t>simple words</a:t>
            </a:r>
            <a:endParaRPr lang="en-US" sz="4000"/>
          </a:p>
          <a:p>
            <a:pPr marL="742950" indent="-742950">
              <a:buFont typeface="+mj-lt"/>
              <a:buAutoNum type="alphaUcPeriod"/>
            </a:pPr>
            <a:r>
              <a:rPr lang="en-US" sz="4000"/>
              <a:t>polite language</a:t>
            </a:r>
            <a:endParaRPr lang="en-US" sz="40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513715" y="1334770"/>
            <a:ext cx="11432540" cy="2487295"/>
          </a:xfrm>
          <a:prstGeom prst="rect">
            <a:avLst/>
          </a:prstGeom>
          <a:noFill/>
        </p:spPr>
        <p:txBody>
          <a:bodyPr wrap="square">
            <a:noAutofit/>
          </a:bodyPr>
          <a:lstStyle/>
          <a:p>
            <a:r>
              <a:rPr lang="en-IN" sz="2800" b="1" dirty="0"/>
              <a:t>Reading comprehension</a:t>
            </a:r>
            <a:r>
              <a:rPr lang="en-IN" sz="2800" dirty="0"/>
              <a:t> is basically understanding what you read. It's not just about recognizing words; it's about </a:t>
            </a:r>
            <a:r>
              <a:rPr lang="en-IN" sz="2800" u="sng" dirty="0"/>
              <a:t>making sense of them</a:t>
            </a:r>
            <a:r>
              <a:rPr lang="en-IN" sz="2800" dirty="0"/>
              <a:t>. When you read something, you need to connect it with what you already know, figure out the meaning, and think about the big picture.</a:t>
            </a:r>
            <a:endParaRPr lang="en-IN" sz="2800" dirty="0"/>
          </a:p>
        </p:txBody>
      </p:sp>
      <p:pic>
        <p:nvPicPr>
          <p:cNvPr id="6" name="Picture 5"/>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35884"/>
            <a:ext cx="2057400" cy="1217981"/>
          </a:xfrm>
          <a:prstGeom prst="rect">
            <a:avLst/>
          </a:prstGeom>
        </p:spPr>
      </p:pic>
      <p:sp>
        <p:nvSpPr>
          <p:cNvPr id="7" name="Rectangle 6"/>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3600" dirty="0">
                <a:solidFill>
                  <a:schemeClr val="accent1">
                    <a:lumMod val="75000"/>
                  </a:schemeClr>
                </a:solidFill>
              </a:rPr>
              <a:t>READING COMPREHENSION</a:t>
            </a:r>
            <a:endParaRPr lang="en-US" altLang="en-IN" sz="3600" dirty="0">
              <a:solidFill>
                <a:schemeClr val="accent1">
                  <a:lumMod val="75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17475" y="1172210"/>
            <a:ext cx="11981815" cy="5607050"/>
          </a:xfrm>
        </p:spPr>
        <p:txBody>
          <a:bodyPr>
            <a:normAutofit/>
          </a:bodyPr>
          <a:p>
            <a:pPr marL="0" indent="0">
              <a:buNone/>
            </a:pPr>
            <a:r>
              <a:rPr lang="en-US"/>
              <a:t>At this stage of civilisation, when many nations are brought in to close and vital contact for good and evil, it is essential, as never before, that their gross ignorance of one another should be diminished, that they should begin to understand a little of one another's historical experience and resulting mentality. It is the fault of the English to expect the people of other countries to react as they do, to political and international situations. Our genuine goodwill and good intentions are often brought to nothing, because we expect other people to be like us. This would be corrected if we knew the history, not necessarily in detail but in broad outlines, of the social and political conditions which have given to each nation its present character.</a:t>
            </a:r>
            <a:endParaRPr lang="en-US"/>
          </a:p>
        </p:txBody>
      </p:sp>
      <p:sp>
        <p:nvSpPr>
          <p:cNvPr id="4"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Read the passage 5</a:t>
            </a:r>
            <a:endParaRPr lang="en-US" sz="3600" dirty="0">
              <a:solidFill>
                <a:schemeClr val="accent1">
                  <a:lumMod val="75000"/>
                </a:schemeClr>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normAutofit lnSpcReduction="10000"/>
          </a:bodyPr>
          <a:p>
            <a:endParaRPr lang="en-US"/>
          </a:p>
          <a:p>
            <a:pPr marL="0" indent="0">
              <a:buNone/>
            </a:pPr>
            <a:r>
              <a:rPr lang="en-US"/>
              <a:t>According to the author of 'Mentality' of a nation is mainly product of its</a:t>
            </a:r>
            <a:endParaRPr lang="en-US"/>
          </a:p>
          <a:p>
            <a:pPr marL="0" indent="0">
              <a:buNone/>
            </a:pPr>
            <a:endParaRPr lang="en-US"/>
          </a:p>
          <a:p>
            <a:pPr marL="514350" indent="-514350">
              <a:buFont typeface="+mj-lt"/>
              <a:buAutoNum type="alphaUcPeriod"/>
            </a:pPr>
            <a:r>
              <a:rPr lang="en-US"/>
              <a:t>history</a:t>
            </a:r>
            <a:endParaRPr lang="en-US"/>
          </a:p>
          <a:p>
            <a:pPr marL="514350" indent="-514350">
              <a:buFont typeface="+mj-lt"/>
              <a:buAutoNum type="alphaUcPeriod"/>
            </a:pPr>
            <a:r>
              <a:rPr lang="en-US"/>
              <a:t>international position</a:t>
            </a:r>
            <a:endParaRPr lang="en-US"/>
          </a:p>
          <a:p>
            <a:pPr marL="514350" indent="-514350">
              <a:buFont typeface="+mj-lt"/>
              <a:buAutoNum type="alphaUcPeriod"/>
            </a:pPr>
            <a:r>
              <a:rPr lang="en-US"/>
              <a:t>politics</a:t>
            </a:r>
            <a:endParaRPr lang="en-US"/>
          </a:p>
          <a:p>
            <a:pPr marL="514350" indent="-514350">
              <a:buFont typeface="+mj-lt"/>
              <a:buAutoNum type="alphaUcPeriod"/>
            </a:pPr>
            <a:r>
              <a:rPr lang="en-US"/>
              <a:t>present character</a:t>
            </a:r>
            <a:endParaRPr lang="en-US"/>
          </a:p>
        </p:txBody>
      </p:sp>
      <p:sp>
        <p:nvSpPr>
          <p:cNvPr id="4"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Questions 1</a:t>
            </a:r>
            <a:endParaRPr lang="en-US" sz="3600" dirty="0">
              <a:solidFill>
                <a:schemeClr val="accent1">
                  <a:lumMod val="75000"/>
                </a:schemeClr>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The need for a greater understanding between nations</a:t>
            </a:r>
            <a:endParaRPr lang="en-US"/>
          </a:p>
          <a:p>
            <a:pPr marL="0" indent="0">
              <a:buNone/>
            </a:pPr>
            <a:endParaRPr lang="en-US"/>
          </a:p>
          <a:p>
            <a:pPr marL="0" indent="0">
              <a:buNone/>
            </a:pPr>
            <a:endParaRPr lang="en-US"/>
          </a:p>
          <a:p>
            <a:pPr marL="514350" indent="-514350">
              <a:buFont typeface="+mj-lt"/>
              <a:buAutoNum type="alphaUcPeriod"/>
            </a:pPr>
            <a:r>
              <a:rPr lang="en-US"/>
              <a:t>was always there</a:t>
            </a:r>
            <a:endParaRPr lang="en-US"/>
          </a:p>
          <a:p>
            <a:pPr marL="514350" indent="-514350">
              <a:buFont typeface="+mj-lt"/>
              <a:buAutoNum type="alphaUcPeriod"/>
            </a:pPr>
            <a:r>
              <a:rPr lang="en-US"/>
              <a:t>is no longer there</a:t>
            </a:r>
            <a:endParaRPr lang="en-US"/>
          </a:p>
          <a:p>
            <a:pPr marL="514350" indent="-514350">
              <a:buFont typeface="+mj-lt"/>
              <a:buAutoNum type="alphaUcPeriod"/>
            </a:pPr>
            <a:r>
              <a:rPr lang="en-US"/>
              <a:t>is more today than ever before</a:t>
            </a:r>
            <a:endParaRPr lang="en-US"/>
          </a:p>
          <a:p>
            <a:pPr marL="514350" indent="-514350">
              <a:buFont typeface="+mj-lt"/>
              <a:buAutoNum type="alphaUcPeriod"/>
            </a:pPr>
            <a:r>
              <a:rPr lang="en-US"/>
              <a:t>will always be ther</a:t>
            </a:r>
            <a:endParaRPr lang="en-US"/>
          </a:p>
        </p:txBody>
      </p:sp>
      <p:sp>
        <p:nvSpPr>
          <p:cNvPr id="4"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Questions 2</a:t>
            </a:r>
            <a:endParaRPr lang="en-US" sz="3600" dirty="0">
              <a:solidFill>
                <a:schemeClr val="accent1">
                  <a:lumMod val="75000"/>
                </a:schemeClr>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sp>
        <p:nvSpPr>
          <p:cNvPr id="3" name="Content Placeholder 2"/>
          <p:cNvSpPr>
            <a:spLocks noGrp="1"/>
          </p:cNvSpPr>
          <p:nvPr>
            <p:ph idx="1"/>
          </p:nvPr>
        </p:nvSpPr>
        <p:spPr/>
        <p:txBody>
          <a:bodyPr/>
          <a:p>
            <a:pPr marL="0" indent="0">
              <a:buNone/>
            </a:pPr>
            <a:r>
              <a:rPr lang="en-US"/>
              <a:t>According to the author his countrymen should</a:t>
            </a:r>
            <a:endParaRPr lang="en-US"/>
          </a:p>
          <a:p>
            <a:pPr marL="0" indent="0">
              <a:buNone/>
            </a:pPr>
            <a:endParaRPr lang="en-US"/>
          </a:p>
          <a:p>
            <a:pPr marL="0" indent="0">
              <a:buNone/>
            </a:pPr>
            <a:endParaRPr lang="en-US"/>
          </a:p>
          <a:p>
            <a:pPr marL="514350" indent="-514350">
              <a:buFont typeface="+mj-lt"/>
              <a:buAutoNum type="alphaUcPeriod"/>
            </a:pPr>
            <a:r>
              <a:rPr lang="en-US"/>
              <a:t>read the story of other nations</a:t>
            </a:r>
            <a:endParaRPr lang="en-US"/>
          </a:p>
          <a:p>
            <a:pPr marL="514350" indent="-514350">
              <a:buFont typeface="+mj-lt"/>
              <a:buAutoNum type="alphaUcPeriod"/>
            </a:pPr>
            <a:r>
              <a:rPr lang="en-US"/>
              <a:t>have a better understanding of other nations</a:t>
            </a:r>
            <a:endParaRPr lang="en-US"/>
          </a:p>
          <a:p>
            <a:pPr marL="514350" indent="-514350">
              <a:buFont typeface="+mj-lt"/>
              <a:buAutoNum type="alphaUcPeriod"/>
            </a:pPr>
            <a:r>
              <a:rPr lang="en-US"/>
              <a:t>not react to other actions</a:t>
            </a:r>
            <a:endParaRPr lang="en-US"/>
          </a:p>
          <a:p>
            <a:pPr marL="514350" indent="-514350">
              <a:buFont typeface="+mj-lt"/>
              <a:buAutoNum type="alphaUcPeriod"/>
            </a:pPr>
            <a:r>
              <a:rPr lang="en-US"/>
              <a:t>have vital contacts with other nations</a:t>
            </a:r>
            <a:endParaRPr lang="en-US"/>
          </a:p>
        </p:txBody>
      </p:sp>
      <p:sp>
        <p:nvSpPr>
          <p:cNvPr id="4"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Questions 3</a:t>
            </a:r>
            <a:endParaRPr lang="en-US" sz="3600" dirty="0">
              <a:solidFill>
                <a:schemeClr val="accent1">
                  <a:lumMod val="75000"/>
                </a:schemeClr>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42875" y="1139825"/>
            <a:ext cx="11969115" cy="5718175"/>
          </a:xfrm>
        </p:spPr>
        <p:txBody>
          <a:bodyPr>
            <a:normAutofit fontScale="80000"/>
          </a:bodyPr>
          <a:p>
            <a:pPr marL="0" indent="0">
              <a:buNone/>
            </a:pPr>
            <a:r>
              <a:rPr lang="en-US"/>
              <a:t>                                            </a:t>
            </a:r>
            <a:r>
              <a:rPr lang="en-US" b="1"/>
              <a:t>What to do in a fire?</a:t>
            </a:r>
            <a:endParaRPr lang="en-US"/>
          </a:p>
          <a:p>
            <a:endParaRPr lang="en-US"/>
          </a:p>
          <a:p>
            <a:r>
              <a:rPr lang="en-US"/>
              <a:t>Fire drills are a big part of being safe in school: They prepare you for what you need to do in case of a fire. But what if there was a fire where you live? Would you know what to do? Talking about fires can be scary because no one likes to think about people getting hurt or their things getting burned. But you can feel less worried if you are prepared.</a:t>
            </a:r>
            <a:endParaRPr lang="en-US"/>
          </a:p>
          <a:p>
            <a:endParaRPr lang="en-US"/>
          </a:p>
          <a:p>
            <a:endParaRPr lang="en-US"/>
          </a:p>
          <a:p>
            <a:r>
              <a:rPr lang="en-US"/>
              <a:t>It's a good idea for families to talk about what they would do to escape a fire. Different families will have different strategies. Some kids live in one-story houses and other kids live in tall buildings. You'll want to talk about escape plans and escape routes, so let's start there</a:t>
            </a:r>
            <a:endParaRPr lang="en-US"/>
          </a:p>
        </p:txBody>
      </p:sp>
      <p:sp>
        <p:nvSpPr>
          <p:cNvPr id="7" name="Rectangle 6"/>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IN" sz="3600" dirty="0">
                <a:solidFill>
                  <a:schemeClr val="accent1">
                    <a:lumMod val="75000"/>
                  </a:schemeClr>
                </a:solidFill>
              </a:rPr>
              <a:t>READING PASSAGE</a:t>
            </a:r>
            <a:endParaRPr lang="en-IN" sz="3600" dirty="0">
              <a:solidFill>
                <a:schemeClr val="accent1">
                  <a:lumMod val="75000"/>
                </a:schemeClr>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6215" y="142240"/>
            <a:ext cx="11903075" cy="6550025"/>
          </a:xfrm>
        </p:spPr>
        <p:txBody>
          <a:bodyPr>
            <a:normAutofit fontScale="90000"/>
          </a:bodyPr>
          <a:p>
            <a:pPr marL="0" indent="0">
              <a:buNone/>
            </a:pPr>
            <a:r>
              <a:rPr lang="en-US"/>
              <a:t>        </a:t>
            </a:r>
            <a:endParaRPr lang="en-US"/>
          </a:p>
          <a:p>
            <a:pPr marL="0" indent="0">
              <a:buNone/>
            </a:pPr>
            <a:r>
              <a:rPr lang="en-US"/>
              <a:t>    </a:t>
            </a:r>
            <a:r>
              <a:rPr lang="en-US" b="1"/>
              <a:t>Know Your Way Out</a:t>
            </a:r>
            <a:endParaRPr lang="en-US"/>
          </a:p>
          <a:p>
            <a:pPr marL="0" indent="0">
              <a:buNone/>
            </a:pPr>
            <a:endParaRPr lang="en-US"/>
          </a:p>
          <a:p>
            <a:pPr marL="0" indent="0">
              <a:buNone/>
            </a:pPr>
            <a:endParaRPr lang="en-US"/>
          </a:p>
          <a:p>
            <a:r>
              <a:rPr lang="en-US"/>
              <a:t>An escape plan can help every member of a family get out of a burning house. The idea is to get outside quickly and safely. Smoke from a fire can make it hard to see where things are, so it's important to learn and remember the different ways out of your home. How many exits are there? How do you get to them from your room? It's a good idea to have your family draw a map of the escape plan.</a:t>
            </a:r>
            <a:endParaRPr lang="en-US"/>
          </a:p>
          <a:p>
            <a:r>
              <a:rPr lang="en-US"/>
              <a:t>It's possible one way out could be blocked by fire or smoke, so you'll want to know where other ones are. And if you live in an apartment building, you'll want to know the best way to the stairwell or other emergency exits.</a:t>
            </a:r>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6510" y="53975"/>
            <a:ext cx="12110720" cy="6713855"/>
          </a:xfrm>
        </p:spPr>
        <p:txBody>
          <a:bodyPr>
            <a:noAutofit/>
          </a:bodyPr>
          <a:p>
            <a:pPr marL="0" indent="0">
              <a:buNone/>
            </a:pPr>
            <a:r>
              <a:rPr lang="en-US" sz="2400" b="1"/>
              <a:t>                                                                   Safety Steps</a:t>
            </a:r>
            <a:endParaRPr lang="en-US" sz="2400"/>
          </a:p>
          <a:p>
            <a:endParaRPr lang="en-US" sz="2400"/>
          </a:p>
          <a:p>
            <a:r>
              <a:rPr lang="en-US" sz="2400"/>
              <a:t>If you're in a room with the door closed when the fire breaks out, you need to take a few extra steps:</a:t>
            </a:r>
            <a:endParaRPr lang="en-US" sz="2400"/>
          </a:p>
          <a:p>
            <a:endParaRPr lang="en-US" sz="2400"/>
          </a:p>
          <a:p>
            <a:r>
              <a:rPr lang="en-US" sz="2400"/>
              <a:t>Check to see if there's heat or smoke coming in the cracks around the door. (You're checking to see if there's fire on the other side.)</a:t>
            </a:r>
            <a:endParaRPr lang="en-US" sz="2400"/>
          </a:p>
          <a:p>
            <a:r>
              <a:rPr lang="en-US" sz="2400"/>
              <a:t>If you see smoke coming under the door — don't open the door!</a:t>
            </a:r>
            <a:endParaRPr lang="en-US" sz="2400"/>
          </a:p>
          <a:p>
            <a:r>
              <a:rPr lang="en-US" sz="2400"/>
              <a:t>If you don't see smoke — touch the door. If the door is hot or very warm — don't open the door!</a:t>
            </a:r>
            <a:endParaRPr lang="en-US" sz="2400"/>
          </a:p>
          <a:p>
            <a:r>
              <a:rPr lang="en-US" sz="2400"/>
              <a:t>If you don't see smoke — and the door is not hot — then use your fingers to lightly touch the doorknob. If the doorknob is hot or very warm — don't open the door!</a:t>
            </a:r>
            <a:endParaRPr lang="en-US" sz="2400"/>
          </a:p>
          <a:p>
            <a:r>
              <a:rPr lang="en-US" sz="2400"/>
              <a:t>If the doorknob feels cool, and you can't see any smoke around the door, you can open the door very carefully and slowly. When you open the door, if you feel a burst of heat or smoke pours into the room, quickly shut the door and make sure it is really closed. If there's no smoke or heat when you open the door, go toward your escape route exit</a:t>
            </a:r>
            <a:endParaRPr lang="en-US" sz="24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274320" y="1181735"/>
            <a:ext cx="11869420" cy="5554345"/>
          </a:xfrm>
        </p:spPr>
        <p:txBody>
          <a:bodyPr>
            <a:noAutofit/>
          </a:bodyPr>
          <a:p>
            <a:pPr marL="0" indent="0">
              <a:buNone/>
            </a:pPr>
            <a:r>
              <a:rPr lang="en-US" sz="2700"/>
              <a:t>Choose NO MORE THAN TWO WORDS from the text for each answer.</a:t>
            </a:r>
            <a:endParaRPr lang="en-US" sz="2700"/>
          </a:p>
          <a:p>
            <a:pPr marL="0" indent="0">
              <a:buNone/>
            </a:pPr>
            <a:endParaRPr lang="en-US" sz="2700"/>
          </a:p>
          <a:p>
            <a:pPr marL="514350" indent="-514350">
              <a:buFont typeface="+mj-lt"/>
              <a:buAutoNum type="arabicPeriod"/>
            </a:pPr>
            <a:r>
              <a:rPr lang="en-US" sz="2700"/>
              <a:t>While some might live in a tall buildings, others might live in a -------------</a:t>
            </a:r>
            <a:endParaRPr lang="en-US" sz="2700"/>
          </a:p>
          <a:p>
            <a:pPr marL="514350" indent="-514350">
              <a:buFont typeface="+mj-lt"/>
              <a:buAutoNum type="arabicPeriod"/>
            </a:pPr>
            <a:r>
              <a:rPr lang="en-US" sz="2700"/>
              <a:t>Important thing is to talk with your kids about escape ---------</a:t>
            </a:r>
            <a:endParaRPr lang="en-US" sz="2700"/>
          </a:p>
          <a:p>
            <a:pPr marL="0" indent="0">
              <a:buFont typeface="+mj-lt"/>
              <a:buNone/>
            </a:pPr>
            <a:r>
              <a:rPr lang="en-US" sz="2700"/>
              <a:t> and ----------</a:t>
            </a:r>
            <a:endParaRPr lang="en-US" sz="2700"/>
          </a:p>
          <a:p>
            <a:pPr marL="0" indent="0">
              <a:buFont typeface="+mj-lt"/>
              <a:buNone/>
            </a:pPr>
            <a:r>
              <a:rPr lang="en-US" sz="2700"/>
              <a:t>3.   Making a -----------</a:t>
            </a:r>
            <a:r>
              <a:rPr lang="en-US" sz="2700">
                <a:sym typeface="+mn-ea"/>
              </a:rPr>
              <a:t>is a good idea, it can help you escape</a:t>
            </a:r>
            <a:endParaRPr lang="en-US" sz="2700">
              <a:sym typeface="+mn-ea"/>
            </a:endParaRPr>
          </a:p>
          <a:p>
            <a:pPr marL="0" indent="0">
              <a:buFont typeface="+mj-lt"/>
              <a:buNone/>
            </a:pPr>
            <a:r>
              <a:rPr lang="en-US" sz="2700">
                <a:sym typeface="+mn-ea"/>
              </a:rPr>
              <a:t>4.   If you live in an apartment, you have to know the way to the staircase or other------------</a:t>
            </a:r>
            <a:endParaRPr lang="en-US" sz="2700">
              <a:sym typeface="+mn-ea"/>
            </a:endParaRPr>
          </a:p>
          <a:p>
            <a:pPr marL="0" indent="0">
              <a:buFont typeface="+mj-lt"/>
              <a:buNone/>
            </a:pPr>
            <a:r>
              <a:rPr lang="en-US" sz="2700">
                <a:sym typeface="+mn-ea"/>
              </a:rPr>
              <a:t>5.  You can only open the door if the ------------- is not hot and you can’t see smoke around the door.</a:t>
            </a:r>
            <a:endParaRPr lang="en-US" sz="2700">
              <a:sym typeface="+mn-ea"/>
            </a:endParaRPr>
          </a:p>
          <a:p>
            <a:pPr marL="0" indent="0">
              <a:buFont typeface="+mj-lt"/>
              <a:buNone/>
            </a:pPr>
            <a:r>
              <a:rPr lang="en-US" sz="2700">
                <a:sym typeface="+mn-ea"/>
              </a:rPr>
              <a:t>6.  You should immediately close the door, if smoke----------into the room</a:t>
            </a:r>
            <a:endParaRPr lang="en-US" sz="2700">
              <a:sym typeface="+mn-ea"/>
            </a:endParaRPr>
          </a:p>
          <a:p>
            <a:pPr marL="0" indent="0">
              <a:buFont typeface="+mj-lt"/>
              <a:buNone/>
            </a:pPr>
            <a:endParaRPr lang="en-US" sz="2700"/>
          </a:p>
          <a:p>
            <a:pPr marL="0" indent="0">
              <a:buFont typeface="+mj-lt"/>
              <a:buNone/>
            </a:pPr>
            <a:r>
              <a:rPr lang="en-US" sz="2700"/>
              <a:t>                   </a:t>
            </a:r>
            <a:endParaRPr lang="en-US" sz="2700"/>
          </a:p>
        </p:txBody>
      </p:sp>
      <p:sp>
        <p:nvSpPr>
          <p:cNvPr id="7" name="Rectangle 6"/>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Topic -  Complete the sentences below.</a:t>
            </a:r>
            <a:endParaRPr lang="en-US" sz="3600" dirty="0">
              <a:solidFill>
                <a:schemeClr val="accent1">
                  <a:lumMod val="75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04800" y="1165860"/>
            <a:ext cx="11785600" cy="5629910"/>
          </a:xfrm>
        </p:spPr>
        <p:txBody>
          <a:bodyPr/>
          <a:p>
            <a:pPr marL="457200" indent="-457200">
              <a:buFont typeface="+mj-lt"/>
              <a:buAutoNum type="romanLcPeriod"/>
            </a:pPr>
            <a:r>
              <a:rPr lang="en-US" sz="2400"/>
              <a:t>TRUE                       if the statement agrees with the information</a:t>
            </a:r>
            <a:endParaRPr lang="en-US" sz="2400"/>
          </a:p>
          <a:p>
            <a:pPr marL="457200" indent="-457200">
              <a:buFont typeface="+mj-lt"/>
              <a:buAutoNum type="romanLcPeriod"/>
            </a:pPr>
            <a:endParaRPr lang="en-US" sz="2400"/>
          </a:p>
          <a:p>
            <a:pPr marL="457200" indent="-457200">
              <a:buFont typeface="+mj-lt"/>
              <a:buAutoNum type="romanLcPeriod"/>
            </a:pPr>
            <a:r>
              <a:rPr lang="en-US" sz="2400"/>
              <a:t>FALSE                      if the statement contradicts the information</a:t>
            </a:r>
            <a:endParaRPr lang="en-US" sz="2400"/>
          </a:p>
          <a:p>
            <a:pPr marL="457200" indent="-457200">
              <a:buFont typeface="+mj-lt"/>
              <a:buAutoNum type="romanLcPeriod"/>
            </a:pPr>
            <a:endParaRPr lang="en-US" sz="2400"/>
          </a:p>
          <a:p>
            <a:pPr marL="457200" indent="-457200">
              <a:buFont typeface="+mj-lt"/>
              <a:buAutoNum type="romanLcPeriod"/>
            </a:pPr>
            <a:r>
              <a:rPr lang="en-US" sz="2400"/>
              <a:t>NOT GIVEN             if there is no information on this</a:t>
            </a:r>
            <a:endParaRPr lang="en-US" sz="2400"/>
          </a:p>
          <a:p>
            <a:pPr marL="0" indent="0">
              <a:buFont typeface="+mj-lt"/>
              <a:buNone/>
            </a:pPr>
            <a:r>
              <a:rPr lang="en-US" sz="2400"/>
              <a:t>  </a:t>
            </a:r>
            <a:endParaRPr lang="en-US" sz="2400"/>
          </a:p>
          <a:p>
            <a:pPr marL="457200" indent="-457200">
              <a:buFont typeface="+mj-lt"/>
              <a:buAutoNum type="arabicPeriod"/>
            </a:pPr>
            <a:r>
              <a:rPr lang="en-US" sz="2400"/>
              <a:t>It is important to have a strategy before escaping the fire</a:t>
            </a:r>
            <a:endParaRPr lang="en-US" sz="2400"/>
          </a:p>
          <a:p>
            <a:pPr marL="457200" indent="-457200">
              <a:buFont typeface="+mj-lt"/>
              <a:buAutoNum type="arabicPeriod"/>
            </a:pPr>
            <a:r>
              <a:rPr lang="en-US" sz="2400"/>
              <a:t>You should mark different ways out of your home on the map.</a:t>
            </a:r>
            <a:endParaRPr lang="en-US" sz="2400"/>
          </a:p>
          <a:p>
            <a:pPr marL="457200" indent="-457200">
              <a:buFont typeface="+mj-lt"/>
              <a:buAutoNum type="arabicPeriod"/>
            </a:pPr>
            <a:r>
              <a:rPr lang="en-US" sz="2400"/>
              <a:t> If you’re stuck in a room, and see smoke coming from the other room, you should open the door and ran to the exit</a:t>
            </a:r>
            <a:endParaRPr lang="en-US" sz="2400"/>
          </a:p>
          <a:p>
            <a:pPr marL="457200" indent="-457200">
              <a:buFont typeface="+mj-lt"/>
              <a:buAutoNum type="arabicPeriod"/>
            </a:pPr>
            <a:r>
              <a:rPr lang="en-US" sz="2400"/>
              <a:t>Hot door means you shouldn’t open it to escape</a:t>
            </a:r>
            <a:endParaRPr lang="en-US" sz="2400"/>
          </a:p>
          <a:p>
            <a:pPr marL="457200" indent="-457200">
              <a:buFont typeface="+mj-lt"/>
              <a:buAutoNum type="arabicPeriod"/>
            </a:pPr>
            <a:r>
              <a:rPr lang="en-US" sz="2400"/>
              <a:t>If you open the door and everything seems fine, go straight to the exit</a:t>
            </a:r>
            <a:endParaRPr lang="en-US" sz="2400"/>
          </a:p>
        </p:txBody>
      </p:sp>
      <p:sp>
        <p:nvSpPr>
          <p:cNvPr id="7" name="Rectangle 6"/>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Do the following statements agree with the information given in Reading Section.</a:t>
            </a:r>
            <a:endParaRPr lang="en-US" sz="3600" dirty="0">
              <a:solidFill>
                <a:schemeClr val="accent1">
                  <a:lumMod val="75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371475" y="1292860"/>
            <a:ext cx="11576050" cy="5367020"/>
          </a:xfrm>
        </p:spPr>
        <p:txBody>
          <a:bodyPr/>
          <a:p>
            <a:pPr marL="0" indent="0">
              <a:buNone/>
            </a:pPr>
            <a:r>
              <a:rPr lang="en-US"/>
              <a:t>    This article is mainly aimed at helping:</a:t>
            </a:r>
            <a:endParaRPr lang="en-US"/>
          </a:p>
          <a:p>
            <a:endParaRPr lang="en-US"/>
          </a:p>
          <a:p>
            <a:pPr marL="514350" indent="-514350">
              <a:buFont typeface="+mj-lt"/>
              <a:buAutoNum type="alphaUcPeriod"/>
            </a:pPr>
            <a:r>
              <a:rPr lang="en-US"/>
              <a:t>        Children</a:t>
            </a:r>
            <a:endParaRPr lang="en-US"/>
          </a:p>
          <a:p>
            <a:pPr marL="514350" indent="-514350">
              <a:buFont typeface="+mj-lt"/>
              <a:buAutoNum type="alphaUcPeriod"/>
            </a:pPr>
            <a:endParaRPr lang="en-US"/>
          </a:p>
          <a:p>
            <a:pPr marL="514350" indent="-514350">
              <a:buFont typeface="+mj-lt"/>
              <a:buAutoNum type="alphaUcPeriod"/>
            </a:pPr>
            <a:r>
              <a:rPr lang="en-US"/>
              <a:t>        Children and their parents</a:t>
            </a:r>
            <a:endParaRPr lang="en-US"/>
          </a:p>
          <a:p>
            <a:pPr marL="514350" indent="-514350">
              <a:buFont typeface="+mj-lt"/>
              <a:buAutoNum type="alphaUcPeriod"/>
            </a:pPr>
            <a:endParaRPr lang="en-US" sz="2800"/>
          </a:p>
          <a:p>
            <a:pPr marL="514350" indent="-514350">
              <a:buFont typeface="+mj-lt"/>
              <a:buAutoNum type="alphaUcPeriod"/>
            </a:pPr>
            <a:r>
              <a:rPr lang="en-US"/>
              <a:t>        Only parents</a:t>
            </a:r>
            <a:endParaRPr lang="en-US"/>
          </a:p>
          <a:p>
            <a:pPr marL="514350" indent="-514350">
              <a:buFont typeface="+mj-lt"/>
              <a:buAutoNum type="alphaUcPeriod"/>
            </a:pPr>
            <a:endParaRPr lang="en-US"/>
          </a:p>
          <a:p>
            <a:pPr marL="514350" indent="-514350">
              <a:buFont typeface="+mj-lt"/>
              <a:buAutoNum type="alphaUcPeriod"/>
            </a:pPr>
            <a:r>
              <a:rPr lang="en-US"/>
              <a:t>        Teachers at schools</a:t>
            </a:r>
            <a:endParaRPr lang="en-US"/>
          </a:p>
        </p:txBody>
      </p:sp>
      <p:sp>
        <p:nvSpPr>
          <p:cNvPr id="7" name="Rectangle 6"/>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dirty="0">
                <a:solidFill>
                  <a:schemeClr val="accent1">
                    <a:lumMod val="75000"/>
                  </a:schemeClr>
                </a:solidFill>
              </a:rPr>
              <a:t>Topic-    Choose the correct letter, A, B, C or D.</a:t>
            </a:r>
            <a:endParaRPr lang="en-US" sz="3600" dirty="0">
              <a:solidFill>
                <a:schemeClr val="accent1">
                  <a:lumMod val="75000"/>
                </a:schemeClr>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5090" y="1159510"/>
            <a:ext cx="12082780" cy="5592445"/>
          </a:xfrm>
          <a:prstGeom prst="rect">
            <a:avLst/>
          </a:prstGeom>
          <a:noFill/>
        </p:spPr>
        <p:txBody>
          <a:bodyPr wrap="square">
            <a:noAutofit/>
          </a:bodyPr>
          <a:lstStyle/>
          <a:p>
            <a:endParaRPr lang="en-IN" sz="2000" dirty="0"/>
          </a:p>
          <a:p>
            <a:r>
              <a:rPr lang="en-IN" sz="2000" dirty="0"/>
              <a:t>Reading comprehension is the ability to understand and interpret a written text. It involves actively engaging with a piece of writing, extracting meaning from the words on the page, and making connections between what is written and one's existing knowledge. Reading comprehension goes beyond simply recognizing and decoding words; it requires higher-level cognitive processes such as inference, </a:t>
            </a:r>
            <a:r>
              <a:rPr lang="en-IN" sz="2000" b="1" i="1" dirty="0"/>
              <a:t>analysis, synthesis, and critical thinking</a:t>
            </a:r>
            <a:r>
              <a:rPr lang="en-IN" sz="2000" dirty="0"/>
              <a:t>.</a:t>
            </a:r>
            <a:endParaRPr lang="en-IN" sz="2000" dirty="0"/>
          </a:p>
          <a:p>
            <a:endParaRPr lang="en-IN" sz="2000" dirty="0"/>
          </a:p>
          <a:p>
            <a:r>
              <a:rPr lang="en-IN" sz="2000" dirty="0"/>
              <a:t>Effective reading comprehension involves several key skills:</a:t>
            </a:r>
            <a:endParaRPr lang="en-IN" sz="2000" dirty="0"/>
          </a:p>
          <a:p>
            <a:endParaRPr lang="en-IN" sz="2000" dirty="0"/>
          </a:p>
          <a:p>
            <a:pPr marL="342900" indent="-342900">
              <a:buFont typeface="Arial" panose="020B0604020202020204" pitchFamily="34" charset="0"/>
              <a:buChar char="•"/>
            </a:pPr>
            <a:r>
              <a:rPr lang="en-IN" sz="2000" dirty="0"/>
              <a:t>Vocabulary Knowledge</a:t>
            </a:r>
            <a:endParaRPr lang="en-IN" sz="2000" dirty="0"/>
          </a:p>
          <a:p>
            <a:pPr marL="342900" indent="-342900">
              <a:buFont typeface="Arial" panose="020B0604020202020204" pitchFamily="34" charset="0"/>
              <a:buChar char="•"/>
            </a:pPr>
            <a:r>
              <a:rPr lang="en-IN" sz="2000" dirty="0"/>
              <a:t>Text Structure Awareness</a:t>
            </a:r>
            <a:endParaRPr lang="en-IN" sz="2000" dirty="0"/>
          </a:p>
          <a:p>
            <a:pPr marL="342900" indent="-342900">
              <a:buFont typeface="Arial" panose="020B0604020202020204" pitchFamily="34" charset="0"/>
              <a:buChar char="•"/>
            </a:pPr>
            <a:r>
              <a:rPr lang="en-IN" sz="2000" dirty="0"/>
              <a:t>Inferential Skills</a:t>
            </a:r>
            <a:endParaRPr lang="en-IN" sz="2000" dirty="0"/>
          </a:p>
          <a:p>
            <a:pPr marL="342900" indent="-342900">
              <a:buFont typeface="Arial" panose="020B0604020202020204" pitchFamily="34" charset="0"/>
              <a:buChar char="•"/>
            </a:pPr>
            <a:r>
              <a:rPr lang="en-IN" sz="2000" dirty="0"/>
              <a:t>Critical Thinking</a:t>
            </a:r>
            <a:endParaRPr lang="en-IN" sz="2000" dirty="0"/>
          </a:p>
          <a:p>
            <a:pPr marL="342900" indent="-342900">
              <a:buFont typeface="Arial" panose="020B0604020202020204" pitchFamily="34" charset="0"/>
              <a:buChar char="•"/>
            </a:pPr>
            <a:r>
              <a:rPr lang="en-IN" sz="2000" dirty="0"/>
              <a:t>Background Knowledge</a:t>
            </a:r>
            <a:endParaRPr lang="en-IN" sz="2000" dirty="0"/>
          </a:p>
          <a:p>
            <a:pPr marL="342900" indent="-342900">
              <a:buFont typeface="Arial" panose="020B0604020202020204" pitchFamily="34" charset="0"/>
              <a:buChar char="•"/>
            </a:pPr>
            <a:r>
              <a:rPr lang="en-IN" sz="2000" dirty="0"/>
              <a:t>Monitoring and Clarification</a:t>
            </a:r>
            <a:endParaRPr lang="en-IN" sz="2000" dirty="0"/>
          </a:p>
          <a:p>
            <a:pPr marL="342900" indent="-342900">
              <a:buFont typeface="Arial" panose="020B0604020202020204" pitchFamily="34" charset="0"/>
              <a:buChar char="•"/>
            </a:pPr>
            <a:endParaRPr lang="en-IN"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35884"/>
            <a:ext cx="2057400" cy="1217981"/>
          </a:xfrm>
          <a:prstGeom prst="rect">
            <a:avLst/>
          </a:prstGeom>
        </p:spPr>
      </p:pic>
      <p:sp>
        <p:nvSpPr>
          <p:cNvPr id="6" name="Rectangle 5"/>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3600" dirty="0">
                <a:solidFill>
                  <a:schemeClr val="accent1">
                    <a:lumMod val="75000"/>
                  </a:schemeClr>
                </a:solidFill>
              </a:rPr>
              <a:t>READING COMPREHENSION</a:t>
            </a:r>
            <a:endParaRPr lang="en-US" altLang="en-IN" sz="3600" dirty="0">
              <a:solidFill>
                <a:schemeClr val="accent1">
                  <a:lumMod val="75000"/>
                </a:schemeClr>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191135" y="257175"/>
            <a:ext cx="11391265" cy="6384925"/>
          </a:xfrm>
        </p:spPr>
        <p:txBody>
          <a:bodyPr>
            <a:normAutofit fontScale="90000" lnSpcReduction="10000"/>
          </a:bodyPr>
          <a:p>
            <a:pPr marL="0" indent="0">
              <a:buFont typeface="Wingdings" panose="05000000000000000000" charset="0"/>
              <a:buNone/>
            </a:pPr>
            <a:r>
              <a:rPr lang="en-US"/>
              <a:t>ANSWER :</a:t>
            </a:r>
            <a:endParaRPr lang="en-US"/>
          </a:p>
          <a:p>
            <a:pPr marL="0" indent="0">
              <a:buFont typeface="Wingdings" panose="05000000000000000000" charset="0"/>
              <a:buNone/>
            </a:pPr>
            <a:r>
              <a:rPr lang="en-US"/>
              <a:t>One-story houses</a:t>
            </a:r>
            <a:endParaRPr lang="en-US"/>
          </a:p>
          <a:p>
            <a:pPr marL="0" indent="0">
              <a:buFont typeface="Wingdings" panose="05000000000000000000" charset="0"/>
              <a:buNone/>
            </a:pPr>
            <a:r>
              <a:rPr lang="en-US"/>
              <a:t>Plans, routes</a:t>
            </a:r>
            <a:endParaRPr lang="en-US"/>
          </a:p>
          <a:p>
            <a:pPr marL="0" indent="0">
              <a:buFont typeface="Wingdings" panose="05000000000000000000" charset="0"/>
              <a:buNone/>
            </a:pPr>
            <a:r>
              <a:rPr lang="en-US"/>
              <a:t>Map</a:t>
            </a:r>
            <a:endParaRPr lang="en-US"/>
          </a:p>
          <a:p>
            <a:pPr marL="0" indent="0">
              <a:buFont typeface="Wingdings" panose="05000000000000000000" charset="0"/>
              <a:buNone/>
            </a:pPr>
            <a:r>
              <a:rPr lang="en-US"/>
              <a:t>Emergency exits</a:t>
            </a:r>
            <a:endParaRPr lang="en-US"/>
          </a:p>
          <a:p>
            <a:pPr marL="0" indent="0">
              <a:buFont typeface="Wingdings" panose="05000000000000000000" charset="0"/>
              <a:buNone/>
            </a:pPr>
            <a:r>
              <a:rPr lang="en-US"/>
              <a:t>Doorknob</a:t>
            </a:r>
            <a:endParaRPr lang="en-US"/>
          </a:p>
          <a:p>
            <a:pPr marL="0" indent="0">
              <a:buFont typeface="Wingdings" panose="05000000000000000000" charset="0"/>
              <a:buNone/>
            </a:pPr>
            <a:r>
              <a:rPr lang="en-US"/>
              <a:t>Pours</a:t>
            </a:r>
            <a:endParaRPr lang="en-US"/>
          </a:p>
          <a:p>
            <a:pPr marL="0" indent="0">
              <a:buFont typeface="Wingdings" panose="05000000000000000000" charset="0"/>
              <a:buNone/>
            </a:pPr>
            <a:r>
              <a:rPr lang="en-US"/>
              <a:t>True</a:t>
            </a:r>
            <a:endParaRPr lang="en-US"/>
          </a:p>
          <a:p>
            <a:pPr marL="0" indent="0">
              <a:buFont typeface="Wingdings" panose="05000000000000000000" charset="0"/>
              <a:buNone/>
            </a:pPr>
            <a:r>
              <a:rPr lang="en-US"/>
              <a:t>Not Given</a:t>
            </a:r>
            <a:endParaRPr lang="en-US"/>
          </a:p>
          <a:p>
            <a:pPr marL="0" indent="0">
              <a:buFont typeface="Wingdings" panose="05000000000000000000" charset="0"/>
              <a:buNone/>
            </a:pPr>
            <a:r>
              <a:rPr lang="en-US"/>
              <a:t>False</a:t>
            </a:r>
            <a:endParaRPr lang="en-US"/>
          </a:p>
          <a:p>
            <a:pPr marL="0" indent="0">
              <a:buFont typeface="Wingdings" panose="05000000000000000000" charset="0"/>
              <a:buNone/>
            </a:pPr>
            <a:r>
              <a:rPr lang="en-US"/>
              <a:t>True</a:t>
            </a:r>
            <a:endParaRPr lang="en-US"/>
          </a:p>
          <a:p>
            <a:pPr marL="0" indent="0">
              <a:buFont typeface="Wingdings" panose="05000000000000000000" charset="0"/>
              <a:buNone/>
            </a:pPr>
            <a:r>
              <a:rPr lang="en-US"/>
              <a:t>True</a:t>
            </a:r>
            <a:endParaRPr lang="en-US"/>
          </a:p>
          <a:p>
            <a:pPr marL="0" indent="0">
              <a:buFont typeface="Wingdings" panose="05000000000000000000" charset="0"/>
              <a:buNone/>
            </a:pPr>
            <a:r>
              <a:rPr lang="en-US"/>
              <a:t>B</a:t>
            </a:r>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2438400"/>
            <a:ext cx="12192000" cy="1323439"/>
          </a:xfrm>
          <a:prstGeom prst="rect">
            <a:avLst/>
          </a:prstGeom>
        </p:spPr>
        <p:txBody>
          <a:bodyPr wrap="square">
            <a:spAutoFit/>
          </a:bodyPr>
          <a:lstStyle/>
          <a:p>
            <a:pPr algn="ctr"/>
            <a:r>
              <a:rPr lang="en-US" sz="8000" b="1" dirty="0">
                <a:solidFill>
                  <a:schemeClr val="accent1"/>
                </a:solidFill>
                <a:latin typeface="Nunito Sans" panose="00000500000000000000" pitchFamily="2" charset="0"/>
              </a:rPr>
              <a:t>THANK YOU</a:t>
            </a:r>
            <a:endParaRPr lang="en-US" sz="8000" b="1" dirty="0">
              <a:solidFill>
                <a:schemeClr val="accent1"/>
              </a:solidFill>
            </a:endParaRPr>
          </a:p>
        </p:txBody>
      </p:sp>
      <p:grpSp>
        <p:nvGrpSpPr>
          <p:cNvPr id="2" name="Group 1"/>
          <p:cNvGrpSpPr/>
          <p:nvPr/>
        </p:nvGrpSpPr>
        <p:grpSpPr>
          <a:xfrm>
            <a:off x="7966969" y="2289411"/>
            <a:ext cx="4225031" cy="4615403"/>
            <a:chOff x="7966969" y="2260887"/>
            <a:chExt cx="4225031" cy="4615403"/>
          </a:xfrm>
        </p:grpSpPr>
        <p:sp>
          <p:nvSpPr>
            <p:cNvPr id="3" name="Isosceles Triangle 2"/>
            <p:cNvSpPr/>
            <p:nvPr/>
          </p:nvSpPr>
          <p:spPr>
            <a:xfrm>
              <a:off x="8807355" y="4597114"/>
              <a:ext cx="3384645" cy="2279176"/>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Isosceles Triangle 3"/>
            <p:cNvSpPr/>
            <p:nvPr/>
          </p:nvSpPr>
          <p:spPr>
            <a:xfrm rot="16200000">
              <a:off x="7780928" y="2446928"/>
              <a:ext cx="4597113" cy="422503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03733"/>
            <a:ext cx="2057400" cy="121798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62000" y="990600"/>
            <a:ext cx="9884410" cy="4742815"/>
          </a:xfrm>
          <a:prstGeom prst="rect">
            <a:avLst/>
          </a:prstGeom>
          <a:noFill/>
        </p:spPr>
        <p:txBody>
          <a:bodyPr wrap="square">
            <a:noAutofit/>
          </a:bodyPr>
          <a:lstStyle/>
          <a:p>
            <a:r>
              <a:rPr lang="en-IN" sz="2000" dirty="0"/>
              <a:t>Here are the key things:</a:t>
            </a:r>
            <a:endParaRPr lang="en-IN" sz="2000" dirty="0"/>
          </a:p>
          <a:p>
            <a:endParaRPr lang="en-IN" sz="2000" dirty="0"/>
          </a:p>
          <a:p>
            <a:r>
              <a:rPr lang="en-IN" sz="2000" b="1" dirty="0"/>
              <a:t>Know Words</a:t>
            </a:r>
            <a:r>
              <a:rPr lang="en-IN" sz="2000" dirty="0"/>
              <a:t>: You need to understand the words in the text. If you don't know what a word means, it's like a puzzle piece missing.</a:t>
            </a:r>
            <a:endParaRPr lang="en-IN" sz="2000" dirty="0"/>
          </a:p>
          <a:p>
            <a:endParaRPr lang="en-IN" sz="2000" dirty="0"/>
          </a:p>
          <a:p>
            <a:r>
              <a:rPr lang="en-IN" sz="2000" b="1" dirty="0"/>
              <a:t>Understand Structure</a:t>
            </a:r>
            <a:r>
              <a:rPr lang="en-IN" sz="2000" dirty="0"/>
              <a:t>: Pay attention to how the text is organized. It helps you follow the flow of information.</a:t>
            </a:r>
            <a:endParaRPr lang="en-IN" sz="2000" dirty="0"/>
          </a:p>
          <a:p>
            <a:endParaRPr lang="en-IN" sz="2000" dirty="0"/>
          </a:p>
          <a:p>
            <a:r>
              <a:rPr lang="en-IN" sz="2000" b="1" dirty="0"/>
              <a:t>Guessing</a:t>
            </a:r>
            <a:r>
              <a:rPr lang="en-IN" sz="2000" dirty="0"/>
              <a:t>: Sometimes, you have to guess what the text is saying by looking at clues. It's like being a detective and figuring things out.</a:t>
            </a:r>
            <a:endParaRPr lang="en-IN" sz="2000" dirty="0"/>
          </a:p>
          <a:p>
            <a:endParaRPr lang="en-IN" sz="2000" dirty="0"/>
          </a:p>
          <a:p>
            <a:r>
              <a:rPr lang="en-IN" sz="2000" b="1" dirty="0"/>
              <a:t>Think Critically</a:t>
            </a:r>
            <a:r>
              <a:rPr lang="en-IN" sz="2000" dirty="0"/>
              <a:t>: Don't just accept everything you read. Ask yourself if it makes sense, and if you agree with it. Use your brain!</a:t>
            </a:r>
            <a:endParaRPr lang="en-IN" sz="2000" dirty="0"/>
          </a:p>
          <a:p>
            <a:endParaRPr lang="en-IN" sz="2000" dirty="0"/>
          </a:p>
          <a:p>
            <a:r>
              <a:rPr lang="en-IN" sz="2000" b="1" dirty="0"/>
              <a:t>Connect the Dots</a:t>
            </a:r>
            <a:r>
              <a:rPr lang="en-IN" sz="2000" dirty="0"/>
              <a:t>: Relate what you're reading to what you already know. It helps you make sense of new information.</a:t>
            </a:r>
            <a:endParaRPr lang="en-IN" sz="2000" dirty="0"/>
          </a:p>
          <a:p>
            <a:endParaRPr lang="en-IN" sz="2000" dirty="0"/>
          </a:p>
          <a:p>
            <a:r>
              <a:rPr lang="en-IN" sz="2000" b="1" dirty="0"/>
              <a:t>Check Yoursel</a:t>
            </a:r>
            <a:r>
              <a:rPr lang="en-IN" sz="2000" dirty="0"/>
              <a:t>f: As you read, make sure you're getting it. If something is confusing, go back and read it again or ask questions</a:t>
            </a:r>
            <a:endParaRPr lang="en-IN" sz="2000"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35884"/>
            <a:ext cx="2057400" cy="1217981"/>
          </a:xfrm>
          <a:prstGeom prst="rect">
            <a:avLst/>
          </a:prstGeom>
        </p:spPr>
      </p:pic>
      <p:sp>
        <p:nvSpPr>
          <p:cNvPr id="6" name="Rectangle 5"/>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IN" sz="3600" dirty="0">
                <a:solidFill>
                  <a:schemeClr val="accent1">
                    <a:lumMod val="75000"/>
                  </a:schemeClr>
                </a:solidFill>
              </a:rPr>
              <a:t>READING COMPREHENSION</a:t>
            </a:r>
            <a:endParaRPr lang="en-US" altLang="en-IN" sz="3600" dirty="0">
              <a:solidFill>
                <a:schemeClr val="accent1">
                  <a:lumMod val="75000"/>
                </a:schemeClr>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solidFill>
                  <a:srgbClr val="273239"/>
                </a:solidFill>
                <a:effectLst/>
                <a:latin typeface="Nunito" panose="020F0502020204030204" pitchFamily="2" charset="0"/>
                <a:sym typeface="+mn-ea"/>
              </a:rPr>
              <a:t>Read the passage </a:t>
            </a:r>
            <a:r>
              <a:rPr lang="en-US" sz="3600" dirty="0">
                <a:solidFill>
                  <a:schemeClr val="accent1">
                    <a:lumMod val="75000"/>
                  </a:schemeClr>
                </a:solidFill>
              </a:rPr>
              <a:t>1</a:t>
            </a:r>
            <a:endParaRPr lang="en-IN" sz="3600" dirty="0">
              <a:solidFill>
                <a:schemeClr val="accent1">
                  <a:lumMod val="75000"/>
                </a:schemeClr>
              </a:solidFill>
            </a:endParaRPr>
          </a:p>
        </p:txBody>
      </p:sp>
      <p:sp>
        <p:nvSpPr>
          <p:cNvPr id="3" name="Content Placeholder 2"/>
          <p:cNvSpPr>
            <a:spLocks noGrp="1"/>
          </p:cNvSpPr>
          <p:nvPr>
            <p:ph idx="1"/>
          </p:nvPr>
        </p:nvSpPr>
        <p:spPr>
          <a:xfrm>
            <a:off x="99695" y="1058545"/>
            <a:ext cx="12007850" cy="5664200"/>
          </a:xfrm>
        </p:spPr>
        <p:txBody>
          <a:bodyPr/>
          <a:p>
            <a:pPr marL="0" indent="0">
              <a:buNone/>
            </a:pPr>
            <a:endParaRPr lang="en-US" sz="2800"/>
          </a:p>
          <a:p>
            <a:pPr marL="0" indent="0">
              <a:buNone/>
            </a:pPr>
            <a:endParaRPr lang="en-US" sz="2800"/>
          </a:p>
          <a:p>
            <a:pPr marL="0" indent="0">
              <a:buNone/>
            </a:pPr>
            <a:r>
              <a:rPr lang="en-US" sz="2800"/>
              <a:t>There is modicum of truth in the assertion that "</a:t>
            </a:r>
            <a:r>
              <a:rPr lang="en-US" sz="2800" i="1"/>
              <a:t>a working knowledge of ancient history is necessary to the intelligent interpretaion of current events"</a:t>
            </a:r>
            <a:r>
              <a:rPr lang="en-US" sz="2800"/>
              <a:t>. But the sage who uttered these words of wisdom might well have added something on the benefits of studying, particularly, the famous battles of history for the lessons they contain for those of us who lead or aspire to leadership. Such a study will reveal certain qualities and attributes which enabled the winners to win and certain deficiencies which caused the losers to lose. And the student will see that the same patterns recurs consistently, again and again, throughout the centuries.</a:t>
            </a:r>
            <a:endParaRPr lang="en-US"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890150" y="228600"/>
            <a:ext cx="7772400" cy="830997"/>
          </a:xfrm>
          <a:prstGeom prst="rect">
            <a:avLst/>
          </a:prstGeom>
          <a:noFill/>
        </p:spPr>
        <p:txBody>
          <a:bodyPr wrap="square" rtlCol="0">
            <a:spAutoFit/>
          </a:bodyPr>
          <a:lstStyle/>
          <a:p>
            <a:pPr algn="r"/>
            <a:r>
              <a:rPr lang="en-US" sz="4800" b="1" dirty="0">
                <a:solidFill>
                  <a:schemeClr val="bg1"/>
                </a:solidFill>
                <a:latin typeface="Nunito Sans" panose="00000500000000000000" pitchFamily="2" charset="0"/>
              </a:rPr>
              <a:t>Question 1</a:t>
            </a:r>
            <a:endParaRPr lang="en-US" sz="4800" b="1" dirty="0">
              <a:solidFill>
                <a:schemeClr val="bg1"/>
              </a:solidFill>
              <a:latin typeface="Nunito Sans" panose="00000500000000000000" pitchFamily="2" charset="0"/>
            </a:endParaRPr>
          </a:p>
        </p:txBody>
      </p:sp>
      <p:sp>
        <p:nvSpPr>
          <p:cNvPr id="2"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1</a:t>
            </a:r>
            <a:endParaRPr lang="en-IN" sz="3600" dirty="0">
              <a:solidFill>
                <a:schemeClr val="accent1">
                  <a:lumMod val="75000"/>
                </a:schemeClr>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635884"/>
            <a:ext cx="2057400" cy="1217981"/>
          </a:xfrm>
          <a:prstGeom prst="rect">
            <a:avLst/>
          </a:prstGeom>
        </p:spPr>
      </p:pic>
      <p:sp>
        <p:nvSpPr>
          <p:cNvPr id="5" name="Text Box 4"/>
          <p:cNvSpPr txBox="1"/>
          <p:nvPr/>
        </p:nvSpPr>
        <p:spPr>
          <a:xfrm>
            <a:off x="175260" y="1169670"/>
            <a:ext cx="11759565" cy="3363595"/>
          </a:xfrm>
          <a:prstGeom prst="rect">
            <a:avLst/>
          </a:prstGeom>
          <a:noFill/>
        </p:spPr>
        <p:txBody>
          <a:bodyPr wrap="square" rtlCol="0">
            <a:noAutofit/>
          </a:bodyPr>
          <a:p>
            <a:r>
              <a:rPr lang="en-US" sz="3600"/>
              <a:t>According to the writer, a study of famous battles of history would .</a:t>
            </a:r>
            <a:endParaRPr lang="en-US" sz="3600"/>
          </a:p>
          <a:p>
            <a:pPr marL="742950" indent="-742950">
              <a:buFont typeface="+mj-lt"/>
              <a:buAutoNum type="alphaUcPeriod"/>
            </a:pPr>
            <a:r>
              <a:rPr lang="en-US" sz="3600"/>
              <a:t>be beneficial to wise men</a:t>
            </a:r>
            <a:endParaRPr lang="en-US" sz="3600"/>
          </a:p>
          <a:p>
            <a:pPr marL="742950" indent="-742950">
              <a:buFont typeface="+mj-lt"/>
              <a:buAutoNum type="alphaUcPeriod"/>
            </a:pPr>
            <a:r>
              <a:rPr lang="en-US" sz="3600"/>
              <a:t>provide food to modern leaders for reflection</a:t>
            </a:r>
            <a:endParaRPr lang="en-US" sz="3600"/>
          </a:p>
          <a:p>
            <a:pPr marL="742950" indent="-742950">
              <a:buFont typeface="+mj-lt"/>
              <a:buAutoNum type="alphaUcPeriod"/>
            </a:pPr>
            <a:r>
              <a:rPr lang="en-US" sz="3600"/>
              <a:t>be more useful than a general knowledge of ancient history</a:t>
            </a:r>
            <a:endParaRPr lang="en-US" sz="3600"/>
          </a:p>
          <a:p>
            <a:pPr marL="742950" indent="-742950">
              <a:buFont typeface="+mj-lt"/>
              <a:buAutoNum type="alphaUcPeriod"/>
            </a:pPr>
            <a:r>
              <a:rPr lang="en-US" sz="3600"/>
              <a:t>help us understand the art of modern warfare</a:t>
            </a:r>
            <a:endParaRPr lang="en-US" sz="3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a:xfrm>
            <a:off x="413385" y="274955"/>
            <a:ext cx="11169015" cy="894715"/>
          </a:xfrm>
        </p:spPr>
        <p:txBody>
          <a:bodyPr/>
          <a:p>
            <a:r>
              <a:rPr lang="en-US" dirty="0">
                <a:solidFill>
                  <a:schemeClr val="accent1">
                    <a:lumMod val="75000"/>
                  </a:schemeClr>
                </a:solidFill>
                <a:sym typeface="+mn-ea"/>
              </a:rPr>
              <a:t>Question 1</a:t>
            </a:r>
            <a:endParaRPr lang="en-US"/>
          </a:p>
        </p:txBody>
      </p:sp>
      <p:sp>
        <p:nvSpPr>
          <p:cNvPr id="3" name="Content Placeholder 2"/>
          <p:cNvSpPr>
            <a:spLocks noGrp="1"/>
          </p:cNvSpPr>
          <p:nvPr>
            <p:ph idx="1"/>
          </p:nvPr>
        </p:nvSpPr>
        <p:spPr/>
        <p:txBody>
          <a:bodyPr/>
          <a:p>
            <a:pPr marL="0" indent="0">
              <a:buNone/>
            </a:pPr>
            <a:r>
              <a:rPr lang="en-US"/>
              <a:t>  A person who aspires to lead could learn from the history of battles</a:t>
            </a:r>
            <a:endParaRPr lang="en-US"/>
          </a:p>
          <a:p>
            <a:pPr marL="514350" indent="-514350">
              <a:buFont typeface="+mj-lt"/>
              <a:buAutoNum type="alphaUcPeriod"/>
            </a:pPr>
            <a:r>
              <a:rPr lang="en-US"/>
              <a:t>what led the previous leaders win a battle</a:t>
            </a:r>
            <a:endParaRPr lang="en-US"/>
          </a:p>
          <a:p>
            <a:pPr marL="514350" indent="-514350">
              <a:buFont typeface="+mj-lt"/>
              <a:buAutoNum type="alphaUcPeriod"/>
            </a:pPr>
            <a:r>
              <a:rPr lang="en-US"/>
              <a:t>what made them lose a battle</a:t>
            </a:r>
            <a:endParaRPr lang="en-US"/>
          </a:p>
          <a:p>
            <a:pPr marL="514350" indent="-514350">
              <a:buFont typeface="+mj-lt"/>
              <a:buAutoNum type="alphaUcPeriod"/>
            </a:pPr>
            <a:r>
              <a:rPr lang="en-US"/>
              <a:t>the qualities and deficiencies of commanders of these battles</a:t>
            </a:r>
            <a:endParaRPr lang="en-US"/>
          </a:p>
          <a:p>
            <a:pPr marL="514350" indent="-514350">
              <a:buFont typeface="+mj-lt"/>
              <a:buAutoNum type="alphaUcPeriod"/>
            </a:pPr>
            <a:r>
              <a:rPr lang="en-US"/>
              <a:t>the strategies that they have evolved in course of these battles</a:t>
            </a:r>
            <a:endParaRPr lang="en-US"/>
          </a:p>
        </p:txBody>
      </p:sp>
      <p:sp>
        <p:nvSpPr>
          <p:cNvPr id="4"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solidFill>
                  <a:srgbClr val="273239"/>
                </a:solidFill>
                <a:effectLst/>
                <a:latin typeface="Nunito" panose="020F0502020204030204" pitchFamily="2" charset="0"/>
                <a:sym typeface="+mn-ea"/>
              </a:rPr>
              <a:t>Question 2</a:t>
            </a:r>
            <a:endParaRPr lang="en-IN" sz="3600" dirty="0">
              <a:solidFill>
                <a:schemeClr val="accent1">
                  <a:lumMod val="75000"/>
                </a:schemeClr>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solidFill>
                  <a:schemeClr val="accent1">
                    <a:lumMod val="75000"/>
                  </a:schemeClr>
                </a:solidFill>
              </a:rPr>
              <a:t>Question 3</a:t>
            </a:r>
            <a:endParaRPr lang="en-US" sz="3600" dirty="0">
              <a:solidFill>
                <a:schemeClr val="accent1">
                  <a:lumMod val="75000"/>
                </a:schemeClr>
              </a:solidFill>
            </a:endParaRPr>
          </a:p>
        </p:txBody>
      </p:sp>
      <p:pic>
        <p:nvPicPr>
          <p:cNvPr id="3" name="Picture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10134600" y="5580904"/>
            <a:ext cx="2057400" cy="1217981"/>
          </a:xfrm>
          <a:prstGeom prst="rect">
            <a:avLst/>
          </a:prstGeom>
        </p:spPr>
      </p:pic>
      <p:sp>
        <p:nvSpPr>
          <p:cNvPr id="6" name="Text Box 5"/>
          <p:cNvSpPr txBox="1"/>
          <p:nvPr/>
        </p:nvSpPr>
        <p:spPr>
          <a:xfrm>
            <a:off x="636905" y="1295400"/>
            <a:ext cx="10376535" cy="4539615"/>
          </a:xfrm>
          <a:prstGeom prst="rect">
            <a:avLst/>
          </a:prstGeom>
          <a:noFill/>
        </p:spPr>
        <p:txBody>
          <a:bodyPr wrap="square" rtlCol="0">
            <a:noAutofit/>
          </a:bodyPr>
          <a:p>
            <a:pPr indent="0">
              <a:buFont typeface="+mj-lt"/>
              <a:buNone/>
            </a:pPr>
            <a:endParaRPr lang="en-US" sz="3200"/>
          </a:p>
          <a:p>
            <a:pPr marL="514350" indent="-514350">
              <a:buFont typeface="+mj-lt"/>
              <a:buAutoNum type="alphaUcPeriod"/>
            </a:pPr>
            <a:endParaRPr lang="en-US" sz="3200"/>
          </a:p>
          <a:p>
            <a:pPr indent="0">
              <a:buFont typeface="+mj-lt"/>
              <a:buNone/>
            </a:pPr>
            <a:r>
              <a:rPr lang="en-US" sz="3200"/>
              <a:t>     A knowledge of history is necessary to interpret current         problems because </a:t>
            </a:r>
            <a:endParaRPr lang="en-US" sz="3200"/>
          </a:p>
          <a:p>
            <a:pPr indent="0">
              <a:buFont typeface="+mj-lt"/>
              <a:buNone/>
            </a:pPr>
            <a:endParaRPr lang="en-US" sz="3200"/>
          </a:p>
          <a:p>
            <a:pPr marL="514350" indent="-514350">
              <a:buFont typeface="+mj-lt"/>
              <a:buAutoNum type="alphaUcPeriod"/>
            </a:pPr>
            <a:r>
              <a:rPr lang="en-US" sz="3200"/>
              <a:t>they have roots in the past</a:t>
            </a:r>
            <a:endParaRPr lang="en-US" sz="3200"/>
          </a:p>
          <a:p>
            <a:pPr marL="514350" indent="-514350">
              <a:buFont typeface="+mj-lt"/>
              <a:buAutoNum type="alphaUcPeriod"/>
            </a:pPr>
            <a:r>
              <a:rPr lang="en-US" sz="3200"/>
              <a:t>they can be contrasted with the past events</a:t>
            </a:r>
            <a:endParaRPr lang="en-US" sz="3200"/>
          </a:p>
          <a:p>
            <a:pPr marL="514350" indent="-514350">
              <a:buFont typeface="+mj-lt"/>
              <a:buAutoNum type="alphaUcPeriod"/>
            </a:pPr>
            <a:r>
              <a:rPr lang="en-US" sz="3200"/>
              <a:t>they may be repetitions of past events</a:t>
            </a:r>
            <a:endParaRPr lang="en-US" sz="3200"/>
          </a:p>
          <a:p>
            <a:pPr marL="514350" indent="-514350">
              <a:buFont typeface="+mj-lt"/>
              <a:buAutoNum type="alphaUcPeriod"/>
            </a:pPr>
            <a:r>
              <a:rPr lang="en-US" sz="3200"/>
              <a:t>only then they can be put in a proper contex</a:t>
            </a:r>
            <a:endParaRPr lang="en-US" sz="32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p:cNvSpPr/>
          <p:nvPr/>
        </p:nvSpPr>
        <p:spPr>
          <a:xfrm>
            <a:off x="0" y="-105508"/>
            <a:ext cx="12192000" cy="1066799"/>
          </a:xfrm>
          <a:prstGeom prst="rect">
            <a:avLst/>
          </a:prstGeom>
          <a:solidFill>
            <a:schemeClr val="accent5">
              <a:lumMod val="40000"/>
              <a:lumOff val="60000"/>
            </a:schemeClr>
          </a:solidFill>
          <a:ln>
            <a:solidFill>
              <a:schemeClr val="tx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sz="3600" b="1" dirty="0">
                <a:solidFill>
                  <a:srgbClr val="273239"/>
                </a:solidFill>
                <a:effectLst/>
                <a:latin typeface="Nunito" panose="020F0502020204030204" pitchFamily="2" charset="0"/>
                <a:sym typeface="+mn-ea"/>
              </a:rPr>
              <a:t>Read the passage 2</a:t>
            </a:r>
            <a:endParaRPr lang="en-US" sz="3600" b="1" dirty="0">
              <a:solidFill>
                <a:srgbClr val="273239"/>
              </a:solidFill>
              <a:effectLst/>
              <a:latin typeface="Nunito" panose="020F0502020204030204" pitchFamily="2" charset="0"/>
              <a:sym typeface="+mn-ea"/>
            </a:endParaRPr>
          </a:p>
        </p:txBody>
      </p:sp>
      <p:sp>
        <p:nvSpPr>
          <p:cNvPr id="7" name="Text Box 6"/>
          <p:cNvSpPr txBox="1"/>
          <p:nvPr/>
        </p:nvSpPr>
        <p:spPr>
          <a:xfrm>
            <a:off x="474345" y="1262380"/>
            <a:ext cx="11497945" cy="3319780"/>
          </a:xfrm>
          <a:prstGeom prst="rect">
            <a:avLst/>
          </a:prstGeom>
          <a:noFill/>
        </p:spPr>
        <p:txBody>
          <a:bodyPr wrap="square" rtlCol="0" anchor="t">
            <a:noAutofit/>
          </a:bodyPr>
          <a:p>
            <a:r>
              <a:rPr lang="en-US" sz="3600"/>
              <a:t>Male lions are rather reticent about expanding their energy in hunting more than three quarters of kills are made by lionesses are in front, tensely scanning ahead, the cubs lag playfully behind and the males bring up the rear, walking slowly, their massive heads nodding with each step as if they were bored with the whole matter. But slothfulness may have survival value. With lionesses busy hunting, the males function as guard for the cubs, protecting them particularly from hyenas.</a:t>
            </a:r>
            <a:endParaRPr lang="en-US" sz="36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11901</Words>
  <Application>WPS Presentation</Application>
  <PresentationFormat>Widescreen</PresentationFormat>
  <Paragraphs>270</Paragraphs>
  <Slides>31</Slides>
  <Notes>16</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31</vt:i4>
      </vt:variant>
    </vt:vector>
  </HeadingPairs>
  <TitlesOfParts>
    <vt:vector size="41" baseType="lpstr">
      <vt:lpstr>Arial</vt:lpstr>
      <vt:lpstr>SimSun</vt:lpstr>
      <vt:lpstr>Wingdings</vt:lpstr>
      <vt:lpstr>Nunito Sans</vt:lpstr>
      <vt:lpstr>Microsoft YaHei</vt:lpstr>
      <vt:lpstr>Arial Unicode MS</vt:lpstr>
      <vt:lpstr>Calibri</vt:lpstr>
      <vt:lpstr>Nunito</vt:lpstr>
      <vt:lpstr>Wingdings</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FACE-45</dc:creator>
  <cp:lastModifiedBy>DELL</cp:lastModifiedBy>
  <cp:revision>265</cp:revision>
  <dcterms:created xsi:type="dcterms:W3CDTF">2006-08-16T00:00:00Z</dcterms:created>
  <dcterms:modified xsi:type="dcterms:W3CDTF">2023-12-22T09:33:51Z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E5F892253B464FB0A53E797EA067371B_13</vt:lpwstr>
  </property>
  <property fmtid="{D5CDD505-2E9C-101B-9397-08002B2CF9AE}" pid="3" name="KSOProductBuildVer">
    <vt:lpwstr>1033-12.2.0.13359</vt:lpwstr>
  </property>
</Properties>
</file>